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46"/>
  </p:notesMasterIdLst>
  <p:handoutMasterIdLst>
    <p:handoutMasterId r:id="rId47"/>
  </p:handoutMasterIdLst>
  <p:sldIdLst>
    <p:sldId id="542" r:id="rId2"/>
    <p:sldId id="712" r:id="rId3"/>
    <p:sldId id="734" r:id="rId4"/>
    <p:sldId id="735" r:id="rId5"/>
    <p:sldId id="736" r:id="rId6"/>
    <p:sldId id="681" r:id="rId7"/>
    <p:sldId id="733" r:id="rId8"/>
    <p:sldId id="706" r:id="rId9"/>
    <p:sldId id="719" r:id="rId10"/>
    <p:sldId id="690" r:id="rId11"/>
    <p:sldId id="683" r:id="rId12"/>
    <p:sldId id="671" r:id="rId13"/>
    <p:sldId id="673" r:id="rId14"/>
    <p:sldId id="674" r:id="rId15"/>
    <p:sldId id="675" r:id="rId16"/>
    <p:sldId id="710" r:id="rId17"/>
    <p:sldId id="676" r:id="rId18"/>
    <p:sldId id="677" r:id="rId19"/>
    <p:sldId id="684" r:id="rId20"/>
    <p:sldId id="591" r:id="rId21"/>
    <p:sldId id="592" r:id="rId22"/>
    <p:sldId id="720" r:id="rId23"/>
    <p:sldId id="593" r:id="rId24"/>
    <p:sldId id="594" r:id="rId25"/>
    <p:sldId id="595" r:id="rId26"/>
    <p:sldId id="730" r:id="rId27"/>
    <p:sldId id="685" r:id="rId28"/>
    <p:sldId id="596" r:id="rId29"/>
    <p:sldId id="597" r:id="rId30"/>
    <p:sldId id="645" r:id="rId31"/>
    <p:sldId id="599" r:id="rId32"/>
    <p:sldId id="602" r:id="rId33"/>
    <p:sldId id="600" r:id="rId34"/>
    <p:sldId id="601" r:id="rId35"/>
    <p:sldId id="727" r:id="rId36"/>
    <p:sldId id="648" r:id="rId37"/>
    <p:sldId id="686" r:id="rId38"/>
    <p:sldId id="606" r:id="rId39"/>
    <p:sldId id="721" r:id="rId40"/>
    <p:sldId id="607" r:id="rId41"/>
    <p:sldId id="722" r:id="rId42"/>
    <p:sldId id="723" r:id="rId43"/>
    <p:sldId id="649" r:id="rId44"/>
    <p:sldId id="687" r:id="rId45"/>
  </p:sldIdLst>
  <p:sldSz cx="9144000" cy="6858000" type="screen4x3"/>
  <p:notesSz cx="7302500" cy="9586913"/>
  <p:custDataLst>
    <p:tags r:id="rId48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5pPr>
    <a:lvl6pPr marL="22860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6pPr>
    <a:lvl7pPr marL="27432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7pPr>
    <a:lvl8pPr marL="32004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8pPr>
    <a:lvl9pPr marL="36576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19">
          <p15:clr>
            <a:srgbClr val="A4A3A4"/>
          </p15:clr>
        </p15:guide>
        <p15:guide id="2" pos="230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frameSlides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6A6A6"/>
    <a:srgbClr val="EFBFBF"/>
    <a:srgbClr val="980002"/>
    <a:srgbClr val="CDF1C5"/>
    <a:srgbClr val="F1C7C7"/>
    <a:srgbClr val="E0E0E0"/>
    <a:srgbClr val="A8E799"/>
    <a:srgbClr val="E0F4E3"/>
    <a:srgbClr val="E3E4E6"/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1773" autoAdjust="0"/>
    <p:restoredTop sz="94660"/>
  </p:normalViewPr>
  <p:slideViewPr>
    <p:cSldViewPr snapToObjects="1">
      <p:cViewPr varScale="1">
        <p:scale>
          <a:sx n="72" d="100"/>
          <a:sy n="72" d="100"/>
        </p:scale>
        <p:origin x="884" y="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25" d="100"/>
        <a:sy n="125" d="100"/>
      </p:scale>
      <p:origin x="0" y="0"/>
    </p:cViewPr>
  </p:sorterViewPr>
  <p:notesViewPr>
    <p:cSldViewPr snapToObjects="1">
      <p:cViewPr varScale="1">
        <p:scale>
          <a:sx n="70" d="100"/>
          <a:sy n="70" d="100"/>
        </p:scale>
        <p:origin x="-2384" y="-120"/>
      </p:cViewPr>
      <p:guideLst>
        <p:guide orient="horz" pos="3019"/>
        <p:guide pos="230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handoutMaster" Target="handoutMasters/handoutMaster1.xml"/><Relationship Id="rId50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ags" Target="tags/tag1.xml"/><Relationship Id="rId8" Type="http://schemas.openxmlformats.org/officeDocument/2006/relationships/slide" Target="slides/slide7.xml"/><Relationship Id="rId51" Type="http://schemas.openxmlformats.org/officeDocument/2006/relationships/theme" Target="theme/theme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notesMaster" Target="notesMasters/notesMaster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93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71950" y="0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t" anchorCtr="0" compatLnSpc="1">
            <a:prstTxWarp prst="textNoShape">
              <a:avLst/>
            </a:prstTxWarp>
          </a:bodyPr>
          <a:lstStyle>
            <a:lvl1pPr algn="r" defTabSz="96520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293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71950" y="9091613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b" anchorCtr="0" compatLnSpc="1">
            <a:prstTxWarp prst="textNoShape">
              <a:avLst/>
            </a:prstTxWarp>
          </a:bodyPr>
          <a:lstStyle>
            <a:lvl1pPr algn="r" defTabSz="96520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83587096-7852-44F5-9A71-D621B1FF247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115488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85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857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14800" y="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018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19200" y="685800"/>
            <a:ext cx="4875213" cy="36576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858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90600" y="4572000"/>
            <a:ext cx="5334000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0858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43999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858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14800" y="9143999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40F64717-A5A5-4C4E-9291-2F18B7410B0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525716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0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  <p:sp>
        <p:nvSpPr>
          <p:cNvPr id="5120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F803353-72E2-470C-8E67-87750F01FAF1}" type="slidenum">
              <a:rPr lang="en-US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3650" y="725488"/>
            <a:ext cx="4776788" cy="3582987"/>
          </a:xfrm>
          <a:ln/>
        </p:spPr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033" y="4555686"/>
            <a:ext cx="5356434" cy="4313160"/>
          </a:xfrm>
          <a:noFill/>
          <a:ln w="9525"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3650" y="725488"/>
            <a:ext cx="4776788" cy="3582987"/>
          </a:xfrm>
          <a:ln/>
        </p:spPr>
      </p:sp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033" y="4555686"/>
            <a:ext cx="5356434" cy="4313160"/>
          </a:xfrm>
          <a:noFill/>
          <a:ln w="9525"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3650" y="725488"/>
            <a:ext cx="4776788" cy="3582987"/>
          </a:xfrm>
          <a:ln/>
        </p:spPr>
      </p:sp>
      <p:sp>
        <p:nvSpPr>
          <p:cNvPr id="563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033" y="4555686"/>
            <a:ext cx="5356434" cy="4313160"/>
          </a:xfrm>
          <a:noFill/>
          <a:ln w="9525"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3650" y="725488"/>
            <a:ext cx="4776788" cy="3582987"/>
          </a:xfrm>
          <a:ln/>
        </p:spPr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033" y="4555686"/>
            <a:ext cx="5356434" cy="4313160"/>
          </a:xfrm>
          <a:noFill/>
          <a:ln w="9525"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624892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27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3650" y="725488"/>
            <a:ext cx="4776788" cy="3582987"/>
          </a:xfrm>
          <a:ln/>
        </p:spPr>
      </p:sp>
      <p:sp>
        <p:nvSpPr>
          <p:cNvPr id="583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033" y="4555686"/>
            <a:ext cx="5356434" cy="4313160"/>
          </a:xfrm>
          <a:noFill/>
          <a:ln w="9525"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3650" y="725488"/>
            <a:ext cx="4776788" cy="3582987"/>
          </a:xfrm>
          <a:ln/>
        </p:spPr>
      </p:sp>
      <p:sp>
        <p:nvSpPr>
          <p:cNvPr id="593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033" y="4555686"/>
            <a:ext cx="5356434" cy="4313160"/>
          </a:xfrm>
          <a:noFill/>
          <a:ln w="9525"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3650" y="725488"/>
            <a:ext cx="4776788" cy="3582987"/>
          </a:xfrm>
          <a:ln/>
        </p:spPr>
      </p:sp>
      <p:sp>
        <p:nvSpPr>
          <p:cNvPr id="593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033" y="4555686"/>
            <a:ext cx="5356434" cy="4313160"/>
          </a:xfrm>
          <a:noFill/>
          <a:ln w="9525"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3650" y="725488"/>
            <a:ext cx="4776788" cy="3582987"/>
          </a:xfrm>
          <a:ln/>
        </p:spPr>
      </p:sp>
      <p:sp>
        <p:nvSpPr>
          <p:cNvPr id="614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033" y="4555686"/>
            <a:ext cx="5356434" cy="4313160"/>
          </a:xfrm>
          <a:noFill/>
          <a:ln w="9525"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3650" y="725488"/>
            <a:ext cx="4776788" cy="3582987"/>
          </a:xfrm>
          <a:ln/>
        </p:spPr>
      </p:sp>
      <p:sp>
        <p:nvSpPr>
          <p:cNvPr id="645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033" y="4555686"/>
            <a:ext cx="5356434" cy="4313160"/>
          </a:xfrm>
          <a:noFill/>
          <a:ln w="9525"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3650" y="725488"/>
            <a:ext cx="4776788" cy="3582987"/>
          </a:xfrm>
          <a:ln/>
        </p:spPr>
      </p:sp>
      <p:sp>
        <p:nvSpPr>
          <p:cNvPr id="624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033" y="4555686"/>
            <a:ext cx="5356434" cy="4313160"/>
          </a:xfrm>
          <a:noFill/>
          <a:ln w="9525"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3650" y="725488"/>
            <a:ext cx="4776788" cy="3582987"/>
          </a:xfrm>
          <a:ln/>
        </p:spPr>
      </p:sp>
      <p:sp>
        <p:nvSpPr>
          <p:cNvPr id="634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033" y="4555686"/>
            <a:ext cx="5356434" cy="4313160"/>
          </a:xfrm>
          <a:noFill/>
          <a:ln w="9525"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3650" y="725488"/>
            <a:ext cx="4776788" cy="3582987"/>
          </a:xfrm>
          <a:ln/>
        </p:spPr>
      </p:sp>
      <p:sp>
        <p:nvSpPr>
          <p:cNvPr id="706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033" y="4555686"/>
            <a:ext cx="5356434" cy="4313160"/>
          </a:xfrm>
          <a:noFill/>
          <a:ln w="9525"/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4479111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36</a:t>
            </a:fld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37</a:t>
            </a:fld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3650" y="725488"/>
            <a:ext cx="4776788" cy="3582987"/>
          </a:xfrm>
          <a:ln/>
        </p:spPr>
      </p:sp>
      <p:sp>
        <p:nvSpPr>
          <p:cNvPr id="686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033" y="4555686"/>
            <a:ext cx="5356434" cy="4313160"/>
          </a:xfrm>
          <a:noFill/>
          <a:ln w="9525"/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3650" y="725488"/>
            <a:ext cx="4776788" cy="3582987"/>
          </a:xfrm>
          <a:ln/>
        </p:spPr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033" y="4555686"/>
            <a:ext cx="5356434" cy="4313160"/>
          </a:xfrm>
          <a:noFill/>
          <a:ln w="9525"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3650" y="725488"/>
            <a:ext cx="4776788" cy="3582987"/>
          </a:xfrm>
          <a:ln/>
        </p:spPr>
      </p:sp>
      <p:sp>
        <p:nvSpPr>
          <p:cNvPr id="696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033" y="4555686"/>
            <a:ext cx="5356434" cy="4313160"/>
          </a:xfrm>
          <a:noFill/>
          <a:ln w="9525"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3650" y="725488"/>
            <a:ext cx="4776788" cy="3582987"/>
          </a:xfrm>
          <a:ln/>
        </p:spPr>
      </p:sp>
      <p:sp>
        <p:nvSpPr>
          <p:cNvPr id="686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033" y="4555686"/>
            <a:ext cx="5356434" cy="4313160"/>
          </a:xfrm>
          <a:noFill/>
          <a:ln w="9525"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45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6598345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3650" y="725488"/>
            <a:ext cx="4776788" cy="3582987"/>
          </a:xfrm>
          <a:ln/>
        </p:spPr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033" y="4555686"/>
            <a:ext cx="5356434" cy="4313160"/>
          </a:xfrm>
          <a:noFill/>
          <a:ln w="9525"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43</a:t>
            </a:fld>
            <a:endParaRPr lang="en-US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44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45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434264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3650" y="725488"/>
            <a:ext cx="4776788" cy="3582987"/>
          </a:xfrm>
          <a:ln/>
        </p:spPr>
      </p:sp>
      <p:sp>
        <p:nvSpPr>
          <p:cNvPr id="532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033" y="4555686"/>
            <a:ext cx="5356434" cy="4313160"/>
          </a:xfrm>
          <a:noFill/>
          <a:ln w="9525"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3650" y="725488"/>
            <a:ext cx="4776788" cy="3582987"/>
          </a:xfrm>
          <a:ln/>
        </p:spPr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033" y="4555686"/>
            <a:ext cx="5356434" cy="4313160"/>
          </a:xfrm>
          <a:noFill/>
          <a:ln w="9525"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08012"/>
            <a:ext cx="7772400" cy="14700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886200"/>
            <a:ext cx="7677492" cy="1752600"/>
          </a:xfrm>
        </p:spPr>
        <p:txBody>
          <a:bodyPr/>
          <a:lstStyle>
            <a:lvl1pPr marL="0" indent="0" algn="l">
              <a:buNone/>
              <a:defRPr sz="2000" b="0">
                <a:latin typeface="Calibri" pitchFamily="34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58013" y="228600"/>
            <a:ext cx="2185987" cy="6105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6875" y="228600"/>
            <a:ext cx="6408738" cy="6105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62488" y="1362075"/>
            <a:ext cx="3871912" cy="24098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62488" y="3924300"/>
            <a:ext cx="3871912" cy="24098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7592093" cy="762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762" y="445070"/>
            <a:ext cx="7591425" cy="762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74090" y="371182"/>
            <a:ext cx="759142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96875" y="1362075"/>
            <a:ext cx="7896225" cy="497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0" y="0"/>
            <a:ext cx="9144000" cy="228600"/>
          </a:xfrm>
          <a:prstGeom prst="rect">
            <a:avLst/>
          </a:prstGeom>
          <a:solidFill>
            <a:srgbClr val="9900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 b="0">
              <a:latin typeface="Times New Roman" pitchFamily="18" charset="0"/>
            </a:endParaRP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7897813" y="-26988"/>
            <a:ext cx="1309687" cy="2778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1200" dirty="0">
                <a:solidFill>
                  <a:schemeClr val="bg1"/>
                </a:solidFill>
                <a:latin typeface="Times New Roman" pitchFamily="18" charset="0"/>
              </a:rPr>
              <a:t>Carnegie Mellon</a:t>
            </a:r>
          </a:p>
        </p:txBody>
      </p:sp>
      <p:sp>
        <p:nvSpPr>
          <p:cNvPr id="6" name="Rectangle 5"/>
          <p:cNvSpPr/>
          <p:nvPr userDrawn="1"/>
        </p:nvSpPr>
        <p:spPr>
          <a:xfrm>
            <a:off x="8830843" y="6611779"/>
            <a:ext cx="338554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F5551B27-49BC-4291-80C6-707CDCF1D651}" type="slidenum">
              <a:rPr kumimoji="0" lang="en-US" sz="10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itchFamily="-96" charset="-128"/>
                <a:cs typeface="ＭＳ Ｐゴシック" pitchFamily="-96" charset="-128"/>
              </a:rPr>
              <a:pPr/>
              <a:t>‹#›</a:t>
            </a:fld>
            <a:endParaRPr lang="en-US" sz="1000" dirty="0">
              <a:latin typeface="Calibri" panose="020F0502020204030204" pitchFamily="34" charset="0"/>
            </a:endParaRPr>
          </a:p>
        </p:txBody>
      </p:sp>
      <p:sp>
        <p:nvSpPr>
          <p:cNvPr id="8" name="TextBox 7"/>
          <p:cNvSpPr txBox="1"/>
          <p:nvPr userDrawn="1"/>
        </p:nvSpPr>
        <p:spPr>
          <a:xfrm>
            <a:off x="-16031" y="6629400"/>
            <a:ext cx="464934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="0" i="0" dirty="0">
                <a:latin typeface="Calibri" pitchFamily="34" charset="0"/>
              </a:rPr>
              <a:t>Bryant</a:t>
            </a:r>
            <a:r>
              <a:rPr lang="en-US" sz="1000" b="0" i="0" baseline="0" dirty="0">
                <a:latin typeface="Calibri" pitchFamily="34" charset="0"/>
              </a:rPr>
              <a:t> and </a:t>
            </a:r>
            <a:r>
              <a:rPr lang="en-US" sz="1000" b="0" i="0" baseline="0" dirty="0" err="1">
                <a:latin typeface="Calibri" pitchFamily="34" charset="0"/>
              </a:rPr>
              <a:t>O’Hallaron</a:t>
            </a:r>
            <a:r>
              <a:rPr lang="en-US" sz="1000" b="0" i="0" baseline="0" dirty="0">
                <a:latin typeface="Calibri" pitchFamily="34" charset="0"/>
              </a:rPr>
              <a:t>, Computer Systems: A Programmer’s Perspective, Third Edition</a:t>
            </a:r>
            <a:endParaRPr lang="en-US" sz="1000" b="0" i="0" dirty="0">
              <a:latin typeface="Calibri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0" r:id="rId2"/>
    <p:sldLayoutId id="2147483659" r:id="rId3"/>
    <p:sldLayoutId id="2147483658" r:id="rId4"/>
    <p:sldLayoutId id="2147483657" r:id="rId5"/>
    <p:sldLayoutId id="2147483656" r:id="rId6"/>
    <p:sldLayoutId id="2147483655" r:id="rId7"/>
    <p:sldLayoutId id="2147483654" r:id="rId8"/>
    <p:sldLayoutId id="2147483653" r:id="rId9"/>
    <p:sldLayoutId id="2147483652" r:id="rId10"/>
    <p:sldLayoutId id="2147483651" r:id="rId11"/>
    <p:sldLayoutId id="2147483650" r:id="rId12"/>
    <p:sldLayoutId id="2147483649" r:id="rId13"/>
  </p:sldLayoutIdLst>
  <p:hf sldNum="0" hdr="0" ftr="0" dt="0"/>
  <p:txStyles>
    <p:titleStyle>
      <a:lvl1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34" charset="0"/>
          <a:ea typeface="+mj-ea"/>
          <a:cs typeface="+mj-cs"/>
        </a:defRPr>
      </a:lvl1pPr>
      <a:lvl2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2pPr>
      <a:lvl3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3pPr>
      <a:lvl4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4pPr>
      <a:lvl5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5pPr>
      <a:lvl6pPr marL="5762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6pPr>
      <a:lvl7pPr marL="10334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7pPr>
      <a:lvl8pPr marL="14906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8pPr>
      <a:lvl9pPr marL="19478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60000"/>
        <a:buFont typeface="Wingdings 2" pitchFamily="18" charset="2"/>
        <a:buChar char="¢"/>
        <a:defRPr sz="2400" b="1">
          <a:solidFill>
            <a:schemeClr val="tx1"/>
          </a:solidFill>
          <a:latin typeface="Calibri" pitchFamily="34" charset="0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11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SzPct val="8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Calibri" pitchFamily="34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Calibri" pitchFamily="34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3" Type="http://schemas.openxmlformats.org/officeDocument/2006/relationships/notesSlide" Target="../notesSlides/notesSlide8.xml"/><Relationship Id="rId7" Type="http://schemas.openxmlformats.org/officeDocument/2006/relationships/image" Target="../media/image2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5" Type="http://schemas.openxmlformats.org/officeDocument/2006/relationships/image" Target="../media/image1.wmf"/><Relationship Id="rId4" Type="http://schemas.openxmlformats.org/officeDocument/2006/relationships/oleObject" Target="../embeddings/oleObject1.bin"/><Relationship Id="rId9" Type="http://schemas.openxmlformats.org/officeDocument/2006/relationships/image" Target="../media/image3.wmf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4.emf"/><Relationship Id="rId4" Type="http://schemas.openxmlformats.org/officeDocument/2006/relationships/oleObject" Target="../embeddings/oleObject4.bin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5.emf"/><Relationship Id="rId4" Type="http://schemas.openxmlformats.org/officeDocument/2006/relationships/oleObject" Target="../embeddings/oleObject5.bin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5" Type="http://schemas.openxmlformats.org/officeDocument/2006/relationships/image" Target="../media/image6.emf"/><Relationship Id="rId4" Type="http://schemas.openxmlformats.org/officeDocument/2006/relationships/oleObject" Target="../embeddings/oleObject6.bin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autolab.andrew.cmu.edu/courses/15213-f21" TargetMode="External"/><Relationship Id="rId2" Type="http://schemas.openxmlformats.org/officeDocument/2006/relationships/hyperlink" Target="https://www.cs.cmu.edu/afs/cs/academic/class/15213-s22/www/schedule.html" TargetMode="Externa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6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ojs.aishe.org/index.php/aishe-j/article/view/176" TargetMode="External"/><Relationship Id="rId2" Type="http://schemas.openxmlformats.org/officeDocument/2006/relationships/hyperlink" Target="https://journals.sagepub.com/doi/pdf/10.1177/1469787410379682" TargetMode="Externa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6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ctrTitle"/>
          </p:nvPr>
        </p:nvSpPr>
        <p:spPr>
          <a:xfrm>
            <a:off x="685800" y="1708150"/>
            <a:ext cx="7772400" cy="1470025"/>
          </a:xfrm>
        </p:spPr>
        <p:txBody>
          <a:bodyPr/>
          <a:lstStyle/>
          <a:p>
            <a:pPr marL="0" indent="0"/>
            <a:r>
              <a:rPr lang="en-US" dirty="0"/>
              <a:t>Bits, Bytes and Integers – Part 1</a:t>
            </a:r>
            <a:br>
              <a:rPr lang="en-US" dirty="0"/>
            </a:br>
            <a:br>
              <a:rPr lang="en-US" dirty="0"/>
            </a:br>
            <a:r>
              <a:rPr lang="en-US" sz="2000" b="0" dirty="0"/>
              <a:t>15-213/14-513/15-513: Introduction to Computer Systems</a:t>
            </a:r>
            <a:br>
              <a:rPr lang="en-US" b="0" dirty="0"/>
            </a:br>
            <a:r>
              <a:rPr lang="en-US" sz="2000" b="0" dirty="0"/>
              <a:t>2</a:t>
            </a:r>
            <a:r>
              <a:rPr lang="en-US" sz="2000" b="0" baseline="30000" dirty="0"/>
              <a:t>nd</a:t>
            </a:r>
            <a:r>
              <a:rPr lang="en-US" sz="2000" b="0" dirty="0"/>
              <a:t> Lecture,  January 20, 2022</a:t>
            </a:r>
          </a:p>
        </p:txBody>
      </p:sp>
      <p:sp>
        <p:nvSpPr>
          <p:cNvPr id="5" name="Subtitle 2"/>
          <p:cNvSpPr>
            <a:spLocks noGrp="1"/>
          </p:cNvSpPr>
          <p:nvPr>
            <p:ph type="subTitle" idx="1"/>
          </p:nvPr>
        </p:nvSpPr>
        <p:spPr>
          <a:xfrm>
            <a:off x="685800" y="3886200"/>
            <a:ext cx="7678738" cy="1752600"/>
          </a:xfrm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E5B78FFA-F41D-4973-9CFA-6AFC1C220B2F}"/>
              </a:ext>
            </a:extLst>
          </p:cNvPr>
          <p:cNvSpPr/>
          <p:nvPr/>
        </p:nvSpPr>
        <p:spPr bwMode="auto">
          <a:xfrm>
            <a:off x="2429256" y="3962400"/>
            <a:ext cx="4572000" cy="426102"/>
          </a:xfrm>
          <a:prstGeom prst="rect">
            <a:avLst/>
          </a:prstGeom>
          <a:solidFill>
            <a:srgbClr val="EFBFBF"/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098D15B-BC87-4FFA-8F56-4CAF7D41D136}"/>
              </a:ext>
            </a:extLst>
          </p:cNvPr>
          <p:cNvSpPr/>
          <p:nvPr/>
        </p:nvSpPr>
        <p:spPr bwMode="auto">
          <a:xfrm>
            <a:off x="2429256" y="5345396"/>
            <a:ext cx="4572000" cy="426102"/>
          </a:xfrm>
          <a:prstGeom prst="rect">
            <a:avLst/>
          </a:prstGeom>
          <a:solidFill>
            <a:srgbClr val="EFBFBF"/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  <p:graphicFrame>
        <p:nvGraphicFramePr>
          <p:cNvPr id="12292" name="Group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63974806"/>
              </p:ext>
            </p:extLst>
          </p:nvPr>
        </p:nvGraphicFramePr>
        <p:xfrm>
          <a:off x="2438400" y="2063098"/>
          <a:ext cx="4572000" cy="3708400"/>
        </p:xfrm>
        <a:graphic>
          <a:graphicData uri="http://schemas.openxmlformats.org/drawingml/2006/table">
            <a:tbl>
              <a:tblPr firstRow="1"/>
              <a:tblGrid>
                <a:gridCol w="1651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605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605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08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/>
                          <a:ea typeface="Arial Narrow Bold" charset="0"/>
                          <a:cs typeface="Calibri"/>
                          <a:sym typeface="Arial Narrow Bold" charset="0"/>
                        </a:rPr>
                        <a:t>C Data Type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8000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/>
                          <a:ea typeface="Arial Narrow Bold" charset="0"/>
                          <a:cs typeface="Calibri"/>
                          <a:sym typeface="Arial Narrow Bold" charset="0"/>
                        </a:rPr>
                        <a:t>Typical 32-bit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8000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/>
                          <a:ea typeface="Arial Narrow Bold" charset="0"/>
                          <a:cs typeface="Calibri"/>
                          <a:sym typeface="Arial Narrow Bold" charset="0"/>
                        </a:rPr>
                        <a:t>Typical 64-bit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8000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/>
                          <a:ea typeface="Arial Narrow" charset="0"/>
                          <a:cs typeface="Courier New"/>
                          <a:sym typeface="Arial Narrow" charset="0"/>
                        </a:rPr>
                        <a:t>char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  <a:ea typeface="Arial Narrow" charset="0"/>
                          <a:cs typeface="Calibri"/>
                          <a:sym typeface="Arial Narrow" charset="0"/>
                        </a:rPr>
                        <a:t>1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  <a:ea typeface="Arial Narrow" charset="0"/>
                          <a:cs typeface="Calibri"/>
                          <a:sym typeface="Arial Narrow" charset="0"/>
                        </a:rPr>
                        <a:t>1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/>
                          <a:ea typeface="Arial Narrow" charset="0"/>
                          <a:cs typeface="Courier New"/>
                          <a:sym typeface="Arial Narrow" charset="0"/>
                        </a:rPr>
                        <a:t>short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  <a:ea typeface="Arial Narrow" charset="0"/>
                          <a:cs typeface="Calibri"/>
                          <a:sym typeface="Arial Narrow" charset="0"/>
                        </a:rPr>
                        <a:t>2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  <a:ea typeface="Arial Narrow" charset="0"/>
                          <a:cs typeface="Calibri"/>
                          <a:sym typeface="Arial Narrow" charset="0"/>
                        </a:rPr>
                        <a:t>2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/>
                          <a:ea typeface="Arial Narrow" charset="0"/>
                          <a:cs typeface="Courier New"/>
                          <a:sym typeface="Arial Narrow" charset="0"/>
                        </a:rPr>
                        <a:t>int</a:t>
                      </a: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/>
                        <a:ea typeface="Arial Narrow" charset="0"/>
                        <a:cs typeface="Courier New"/>
                        <a:sym typeface="Arial Narrow" charset="0"/>
                      </a:endParaRP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  <a:ea typeface="Arial Narrow" charset="0"/>
                          <a:cs typeface="Calibri"/>
                          <a:sym typeface="Arial Narrow" charset="0"/>
                        </a:rPr>
                        <a:t>4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  <a:ea typeface="Arial Narrow" charset="0"/>
                          <a:cs typeface="Calibri"/>
                          <a:sym typeface="Arial Narrow" charset="0"/>
                        </a:rPr>
                        <a:t>4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/>
                          <a:ea typeface="Arial Narrow" charset="0"/>
                          <a:cs typeface="Courier New"/>
                          <a:sym typeface="Arial Narrow" charset="0"/>
                        </a:rPr>
                        <a:t>long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  <a:ea typeface="Arial Narrow" charset="0"/>
                          <a:cs typeface="Calibri"/>
                          <a:sym typeface="Arial Narrow" charset="0"/>
                        </a:rPr>
                        <a:t>4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  <a:ea typeface="Arial Narrow" charset="0"/>
                          <a:cs typeface="Calibri"/>
                          <a:sym typeface="Arial Narrow" charset="0"/>
                        </a:rPr>
                        <a:t>8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/>
                          <a:ea typeface="Arial Narrow" charset="0"/>
                          <a:cs typeface="Courier New"/>
                          <a:sym typeface="Arial Narrow" charset="0"/>
                        </a:rPr>
                        <a:t>float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  <a:ea typeface="Arial Narrow" charset="0"/>
                          <a:cs typeface="Calibri"/>
                          <a:sym typeface="Arial Narrow" charset="0"/>
                        </a:rPr>
                        <a:t>4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  <a:ea typeface="Arial Narrow" charset="0"/>
                          <a:cs typeface="Calibri"/>
                          <a:sym typeface="Arial Narrow" charset="0"/>
                        </a:rPr>
                        <a:t>4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/>
                          <a:ea typeface="Arial Narrow" charset="0"/>
                          <a:cs typeface="Courier New"/>
                          <a:sym typeface="Arial Narrow" charset="0"/>
                        </a:rPr>
                        <a:t>double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  <a:ea typeface="Arial Narrow" charset="0"/>
                          <a:cs typeface="Calibri"/>
                          <a:sym typeface="Arial Narrow" charset="0"/>
                        </a:rPr>
                        <a:t>8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  <a:ea typeface="Arial Narrow" charset="0"/>
                          <a:cs typeface="Calibri"/>
                          <a:sym typeface="Arial Narrow" charset="0"/>
                        </a:rPr>
                        <a:t>8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  <a:ea typeface="Arial Narrow" charset="0"/>
                          <a:cs typeface="Calibri"/>
                          <a:sym typeface="Arial Narrow" charset="0"/>
                        </a:rPr>
                        <a:t>pointer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  <a:ea typeface="Arial Narrow" charset="0"/>
                          <a:cs typeface="Calibri"/>
                          <a:sym typeface="Arial Narrow" charset="0"/>
                        </a:rPr>
                        <a:t>4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  <a:ea typeface="Arial Narrow" charset="0"/>
                          <a:cs typeface="Calibri"/>
                          <a:sym typeface="Arial Narrow" charset="0"/>
                        </a:rPr>
                        <a:t>8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47108" name="Rectangle 3"/>
          <p:cNvSpPr>
            <a:spLocks noGrp="1" noChangeArrowheads="1"/>
          </p:cNvSpPr>
          <p:nvPr>
            <p:ph type="title"/>
          </p:nvPr>
        </p:nvSpPr>
        <p:spPr>
          <a:xfrm>
            <a:off x="357018" y="435678"/>
            <a:ext cx="8101182" cy="762000"/>
          </a:xfrm>
        </p:spPr>
        <p:txBody>
          <a:bodyPr/>
          <a:lstStyle/>
          <a:p>
            <a:pPr marL="119063" indent="-119063" eaLnBrk="1" hangingPunct="1"/>
            <a:r>
              <a:rPr lang="en-US" dirty="0"/>
              <a:t>Combine bytes to make </a:t>
            </a:r>
            <a:r>
              <a:rPr lang="en-US" i="1" dirty="0"/>
              <a:t>scalar data types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810287FE-BC15-4D09-915A-DA4A0B029107}"/>
              </a:ext>
            </a:extLst>
          </p:cNvPr>
          <p:cNvSpPr/>
          <p:nvPr/>
        </p:nvSpPr>
        <p:spPr bwMode="auto">
          <a:xfrm>
            <a:off x="4093464" y="1600200"/>
            <a:ext cx="2907792" cy="457200"/>
          </a:xfrm>
          <a:prstGeom prst="rect">
            <a:avLst/>
          </a:prstGeom>
          <a:solidFill>
            <a:srgbClr val="980002"/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Size (# of bytes)</a:t>
            </a:r>
          </a:p>
        </p:txBody>
      </p:sp>
      <p:graphicFrame>
        <p:nvGraphicFramePr>
          <p:cNvPr id="5" name="Table 5">
            <a:extLst>
              <a:ext uri="{FF2B5EF4-FFF2-40B4-BE49-F238E27FC236}">
                <a16:creationId xmlns:a16="http://schemas.microsoft.com/office/drawing/2014/main" id="{789D1A40-012A-4A74-AB95-F5600536E59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58777974"/>
              </p:ext>
            </p:extLst>
          </p:nvPr>
        </p:nvGraphicFramePr>
        <p:xfrm>
          <a:off x="4093464" y="5771498"/>
          <a:ext cx="2907792" cy="370840"/>
        </p:xfrm>
        <a:graphic>
          <a:graphicData uri="http://schemas.openxmlformats.org/drawingml/2006/table">
            <a:tbl>
              <a:tblPr>
                <a:tableStyleId>{F5AB1C69-6EDB-4FF4-983F-18BD219EF322}</a:tableStyleId>
              </a:tblPr>
              <a:tblGrid>
                <a:gridCol w="1453896">
                  <a:extLst>
                    <a:ext uri="{9D8B030D-6E8A-4147-A177-3AD203B41FA5}">
                      <a16:colId xmlns:a16="http://schemas.microsoft.com/office/drawing/2014/main" val="2648584692"/>
                    </a:ext>
                  </a:extLst>
                </a:gridCol>
                <a:gridCol w="1453896">
                  <a:extLst>
                    <a:ext uri="{9D8B030D-6E8A-4147-A177-3AD203B41FA5}">
                      <a16:colId xmlns:a16="http://schemas.microsoft.com/office/drawing/2014/main" val="84830646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“ILP32”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“LP64”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16656550"/>
                  </a:ext>
                </a:extLst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7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Today: Bits, Bytes, and Integers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Representing information as bits</a:t>
            </a:r>
          </a:p>
          <a:p>
            <a:r>
              <a:rPr lang="en-US" dirty="0"/>
              <a:t>Bit-level manipulations</a:t>
            </a:r>
          </a:p>
          <a:p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Integers</a:t>
            </a:r>
          </a:p>
          <a:p>
            <a:pPr lvl="1"/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Representation: unsigned and signed</a:t>
            </a:r>
          </a:p>
          <a:p>
            <a:pPr lvl="1"/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Conversion, casting</a:t>
            </a:r>
          </a:p>
          <a:p>
            <a:pPr lvl="1"/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Expanding, truncating</a:t>
            </a:r>
          </a:p>
          <a:p>
            <a:pPr lvl="1"/>
            <a:r>
              <a:rPr lang="en-US" dirty="0">
                <a:solidFill>
                  <a:srgbClr val="A6A6A6"/>
                </a:solidFill>
              </a:rPr>
              <a:t>Addition, negation, multiplication, shifting</a:t>
            </a:r>
          </a:p>
          <a:p>
            <a:pPr lvl="1"/>
            <a:r>
              <a:rPr lang="en-US" dirty="0">
                <a:solidFill>
                  <a:srgbClr val="A6A6A6"/>
                </a:solidFill>
              </a:rPr>
              <a:t>Summary</a:t>
            </a:r>
          </a:p>
          <a:p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Representations in memory, pointers, strings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3C642EE2-A59C-49EC-A3C9-61748D5EEBFC}"/>
              </a:ext>
            </a:extLst>
          </p:cNvPr>
          <p:cNvCxnSpPr/>
          <p:nvPr/>
        </p:nvCxnSpPr>
        <p:spPr bwMode="auto">
          <a:xfrm>
            <a:off x="762000" y="3810000"/>
            <a:ext cx="7187111" cy="0"/>
          </a:xfrm>
          <a:prstGeom prst="line">
            <a:avLst/>
          </a:prstGeom>
          <a:noFill/>
          <a:ln w="25400" cap="flat" cmpd="sng" algn="ctr">
            <a:solidFill>
              <a:schemeClr val="bg1">
                <a:lumMod val="8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5" name="TextBox 4">
            <a:extLst>
              <a:ext uri="{FF2B5EF4-FFF2-40B4-BE49-F238E27FC236}">
                <a16:creationId xmlns:a16="http://schemas.microsoft.com/office/drawing/2014/main" id="{3551F642-07DB-4CF5-9DA1-59FFE74244BD}"/>
              </a:ext>
            </a:extLst>
          </p:cNvPr>
          <p:cNvSpPr txBox="1"/>
          <p:nvPr/>
        </p:nvSpPr>
        <p:spPr>
          <a:xfrm>
            <a:off x="7391400" y="3462867"/>
            <a:ext cx="65498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600" b="0" dirty="0">
                <a:latin typeface="Calibri" pitchFamily="34" charset="0"/>
              </a:rPr>
              <a:t>today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8E67BFA-7D37-4639-A60C-58C47973866C}"/>
              </a:ext>
            </a:extLst>
          </p:cNvPr>
          <p:cNvSpPr txBox="1"/>
          <p:nvPr/>
        </p:nvSpPr>
        <p:spPr>
          <a:xfrm>
            <a:off x="6866641" y="3818580"/>
            <a:ext cx="117974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600" b="0" dirty="0">
                <a:solidFill>
                  <a:srgbClr val="A6A6A6"/>
                </a:solidFill>
                <a:latin typeface="Calibri" pitchFamily="34" charset="0"/>
              </a:rPr>
              <a:t>next lecture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4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119063" indent="-119063" eaLnBrk="1" hangingPunct="1"/>
            <a:r>
              <a:rPr lang="en-US" dirty="0"/>
              <a:t>Boolean Algebra</a:t>
            </a:r>
          </a:p>
        </p:txBody>
      </p:sp>
      <p:sp>
        <p:nvSpPr>
          <p:cNvPr id="56325" name="Rectangle 4"/>
          <p:cNvSpPr>
            <a:spLocks noGrp="1" noChangeArrowheads="1"/>
          </p:cNvSpPr>
          <p:nvPr>
            <p:ph idx="1"/>
          </p:nvPr>
        </p:nvSpPr>
        <p:spPr>
          <a:xfrm>
            <a:off x="396875" y="1362075"/>
            <a:ext cx="7896225" cy="1241425"/>
          </a:xfrm>
        </p:spPr>
        <p:txBody>
          <a:bodyPr/>
          <a:lstStyle/>
          <a:p>
            <a:pPr eaLnBrk="1" hangingPunct="1"/>
            <a:r>
              <a:rPr lang="en-US" dirty="0"/>
              <a:t>Developed by George Boole in 19th Century</a:t>
            </a:r>
          </a:p>
          <a:p>
            <a:pPr marL="552450" lvl="1"/>
            <a:r>
              <a:rPr lang="en-US" dirty="0"/>
              <a:t>Algebraic representation of logic</a:t>
            </a:r>
          </a:p>
          <a:p>
            <a:pPr marL="552450" lvl="1"/>
            <a:r>
              <a:rPr lang="en-US" dirty="0"/>
              <a:t>Encode “True” as 1 and “False” as 0</a:t>
            </a:r>
          </a:p>
        </p:txBody>
      </p:sp>
      <p:sp>
        <p:nvSpPr>
          <p:cNvPr id="56326" name="Rectangle 5"/>
          <p:cNvSpPr>
            <a:spLocks/>
          </p:cNvSpPr>
          <p:nvPr/>
        </p:nvSpPr>
        <p:spPr bwMode="auto">
          <a:xfrm>
            <a:off x="317500" y="2603500"/>
            <a:ext cx="3746500" cy="8255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pPr eaLnBrk="1" hangingPunct="1">
              <a:spcBef>
                <a:spcPts val="575"/>
              </a:spcBef>
            </a:pPr>
            <a:r>
              <a:rPr lang="en-US" b="0" dirty="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And</a:t>
            </a:r>
          </a:p>
          <a:p>
            <a:pPr eaLnBrk="1" hangingPunct="1">
              <a:spcBef>
                <a:spcPts val="575"/>
              </a:spcBef>
              <a:buClr>
                <a:srgbClr val="980002"/>
              </a:buClr>
              <a:buSzPct val="60000"/>
            </a:pPr>
            <a:r>
              <a:rPr lang="en-US" sz="2000" b="0" dirty="0">
                <a:solidFill>
                  <a:srgbClr val="000000"/>
                </a:solidFill>
                <a:latin typeface="Calibri" panose="020F0502020204030204" pitchFamily="34" charset="0"/>
                <a:ea typeface="Calibri Bold" charset="0"/>
                <a:cs typeface="Calibri" panose="020F0502020204030204" pitchFamily="34" charset="0"/>
                <a:sym typeface="Calibri Bold" charset="0"/>
              </a:rPr>
              <a:t>   A&amp;B = 1 when </a:t>
            </a:r>
            <a:r>
              <a:rPr lang="en-US" sz="2000" dirty="0">
                <a:solidFill>
                  <a:srgbClr val="000000"/>
                </a:solidFill>
                <a:latin typeface="Calibri" panose="020F0502020204030204" pitchFamily="34" charset="0"/>
                <a:ea typeface="Calibri Bold" charset="0"/>
                <a:cs typeface="Calibri" panose="020F0502020204030204" pitchFamily="34" charset="0"/>
                <a:sym typeface="Calibri Bold" charset="0"/>
              </a:rPr>
              <a:t>both</a:t>
            </a:r>
            <a:r>
              <a:rPr lang="en-US" sz="2000" b="0" dirty="0">
                <a:solidFill>
                  <a:srgbClr val="000000"/>
                </a:solidFill>
                <a:latin typeface="Calibri" panose="020F0502020204030204" pitchFamily="34" charset="0"/>
                <a:ea typeface="Calibri Bold" charset="0"/>
                <a:cs typeface="Calibri" panose="020F0502020204030204" pitchFamily="34" charset="0"/>
                <a:sym typeface="Calibri Bold" charset="0"/>
              </a:rPr>
              <a:t> A=1 and B=1</a:t>
            </a:r>
          </a:p>
        </p:txBody>
      </p:sp>
      <p:sp>
        <p:nvSpPr>
          <p:cNvPr id="56328" name="Rectangle 7"/>
          <p:cNvSpPr>
            <a:spLocks/>
          </p:cNvSpPr>
          <p:nvPr/>
        </p:nvSpPr>
        <p:spPr bwMode="auto">
          <a:xfrm>
            <a:off x="4419599" y="2603500"/>
            <a:ext cx="4327525" cy="8255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pPr eaLnBrk="1" hangingPunct="1">
              <a:spcBef>
                <a:spcPts val="575"/>
              </a:spcBef>
            </a:pPr>
            <a:r>
              <a:rPr lang="en-US" b="0" dirty="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Or</a:t>
            </a:r>
          </a:p>
          <a:p>
            <a:pPr eaLnBrk="1" hangingPunct="1">
              <a:spcBef>
                <a:spcPts val="575"/>
              </a:spcBef>
              <a:buClr>
                <a:srgbClr val="980002"/>
              </a:buClr>
              <a:buSzPct val="60000"/>
            </a:pPr>
            <a:r>
              <a:rPr lang="en-US" sz="2000" b="0" dirty="0">
                <a:solidFill>
                  <a:srgbClr val="000000"/>
                </a:solidFill>
                <a:latin typeface="Calibri" panose="020F0502020204030204" pitchFamily="34" charset="0"/>
                <a:ea typeface="Calibri Bold" charset="0"/>
                <a:cs typeface="Calibri" panose="020F0502020204030204" pitchFamily="34" charset="0"/>
                <a:sym typeface="Calibri Bold" charset="0"/>
              </a:rPr>
              <a:t>   A|B = 1 when </a:t>
            </a:r>
            <a:r>
              <a:rPr lang="en-US" sz="2000" dirty="0">
                <a:solidFill>
                  <a:srgbClr val="000000"/>
                </a:solidFill>
                <a:latin typeface="Calibri" panose="020F0502020204030204" pitchFamily="34" charset="0"/>
                <a:ea typeface="Calibri Bold" charset="0"/>
                <a:cs typeface="Calibri" panose="020F0502020204030204" pitchFamily="34" charset="0"/>
                <a:sym typeface="Calibri Bold" charset="0"/>
              </a:rPr>
              <a:t>either</a:t>
            </a:r>
            <a:r>
              <a:rPr lang="en-US" sz="2000" b="0" dirty="0">
                <a:solidFill>
                  <a:srgbClr val="000000"/>
                </a:solidFill>
                <a:latin typeface="Calibri" panose="020F0502020204030204" pitchFamily="34" charset="0"/>
                <a:ea typeface="Calibri Bold" charset="0"/>
                <a:cs typeface="Calibri" panose="020F0502020204030204" pitchFamily="34" charset="0"/>
                <a:sym typeface="Calibri Bold" charset="0"/>
              </a:rPr>
              <a:t> A=1 or B=1 </a:t>
            </a:r>
            <a:r>
              <a:rPr lang="en-US" sz="2000" dirty="0">
                <a:solidFill>
                  <a:srgbClr val="000000"/>
                </a:solidFill>
                <a:latin typeface="Calibri" panose="020F0502020204030204" pitchFamily="34" charset="0"/>
                <a:ea typeface="Calibri Bold" charset="0"/>
                <a:cs typeface="Calibri" panose="020F0502020204030204" pitchFamily="34" charset="0"/>
                <a:sym typeface="Calibri Bold" charset="0"/>
              </a:rPr>
              <a:t>or both</a:t>
            </a:r>
          </a:p>
        </p:txBody>
      </p:sp>
      <p:sp>
        <p:nvSpPr>
          <p:cNvPr id="56331" name="Rectangle 10"/>
          <p:cNvSpPr>
            <a:spLocks/>
          </p:cNvSpPr>
          <p:nvPr/>
        </p:nvSpPr>
        <p:spPr bwMode="auto">
          <a:xfrm>
            <a:off x="317500" y="4635500"/>
            <a:ext cx="2095500" cy="8255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pPr eaLnBrk="1" hangingPunct="1">
              <a:spcBef>
                <a:spcPts val="575"/>
              </a:spcBef>
            </a:pPr>
            <a:r>
              <a:rPr lang="en-US" b="0" dirty="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Not</a:t>
            </a:r>
          </a:p>
          <a:p>
            <a:pPr eaLnBrk="1" hangingPunct="1">
              <a:spcBef>
                <a:spcPts val="575"/>
              </a:spcBef>
              <a:buClr>
                <a:srgbClr val="980002"/>
              </a:buClr>
              <a:buSzPct val="60000"/>
            </a:pPr>
            <a:r>
              <a:rPr lang="en-US" sz="2000" b="0" dirty="0">
                <a:solidFill>
                  <a:srgbClr val="000000"/>
                </a:solidFill>
                <a:latin typeface="Calibri" panose="020F0502020204030204" pitchFamily="34" charset="0"/>
                <a:ea typeface="Calibri Bold" charset="0"/>
                <a:cs typeface="Calibri" panose="020F0502020204030204" pitchFamily="34" charset="0"/>
                <a:sym typeface="Calibri Bold" charset="0"/>
              </a:rPr>
              <a:t>   ~A = 1 when A=0</a:t>
            </a:r>
          </a:p>
        </p:txBody>
      </p:sp>
      <p:sp>
        <p:nvSpPr>
          <p:cNvPr id="56333" name="Rectangle 12"/>
          <p:cNvSpPr>
            <a:spLocks/>
          </p:cNvSpPr>
          <p:nvPr/>
        </p:nvSpPr>
        <p:spPr bwMode="auto">
          <a:xfrm>
            <a:off x="4419600" y="4635500"/>
            <a:ext cx="5181600" cy="8255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pPr eaLnBrk="1" hangingPunct="1">
              <a:spcBef>
                <a:spcPts val="575"/>
              </a:spcBef>
            </a:pPr>
            <a:r>
              <a:rPr lang="en-US" b="0" dirty="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Exclusive-Or (</a:t>
            </a:r>
            <a:r>
              <a:rPr lang="en-US" b="0" dirty="0" err="1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Xor</a:t>
            </a:r>
            <a:r>
              <a:rPr lang="en-US" b="0" dirty="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)</a:t>
            </a:r>
          </a:p>
          <a:p>
            <a:pPr eaLnBrk="1" hangingPunct="1">
              <a:spcBef>
                <a:spcPts val="575"/>
              </a:spcBef>
              <a:buClr>
                <a:srgbClr val="980002"/>
              </a:buClr>
              <a:buSzPct val="60000"/>
            </a:pPr>
            <a:r>
              <a:rPr lang="en-US" sz="2000" b="0" dirty="0">
                <a:solidFill>
                  <a:srgbClr val="000000"/>
                </a:solidFill>
                <a:latin typeface="Calibri" panose="020F0502020204030204" pitchFamily="34" charset="0"/>
                <a:ea typeface="Calibri Bold" charset="0"/>
                <a:cs typeface="Calibri" panose="020F0502020204030204" pitchFamily="34" charset="0"/>
                <a:sym typeface="Calibri Bold" charset="0"/>
              </a:rPr>
              <a:t>   A^B = 1 when A=1 or B=1, </a:t>
            </a:r>
            <a:r>
              <a:rPr lang="en-US" sz="2000" dirty="0">
                <a:solidFill>
                  <a:srgbClr val="000000"/>
                </a:solidFill>
                <a:latin typeface="Calibri" panose="020F0502020204030204" pitchFamily="34" charset="0"/>
                <a:ea typeface="Calibri Bold" charset="0"/>
                <a:cs typeface="Calibri" panose="020F0502020204030204" pitchFamily="34" charset="0"/>
                <a:sym typeface="Calibri Bold" charset="0"/>
              </a:rPr>
              <a:t>but not both</a:t>
            </a:r>
          </a:p>
        </p:txBody>
      </p:sp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6D67A267-4359-49EA-AC96-7F32411D87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54331010"/>
              </p:ext>
            </p:extLst>
          </p:nvPr>
        </p:nvGraphicFramePr>
        <p:xfrm>
          <a:off x="724916" y="3440782"/>
          <a:ext cx="1115568" cy="1112520"/>
        </p:xfrm>
        <a:graphic>
          <a:graphicData uri="http://schemas.openxmlformats.org/drawingml/2006/table">
            <a:tbl>
              <a:tblPr firstRow="1">
                <a:tableStyleId>{F5AB1C69-6EDB-4FF4-983F-18BD219EF322}</a:tableStyleId>
              </a:tblPr>
              <a:tblGrid>
                <a:gridCol w="371856">
                  <a:extLst>
                    <a:ext uri="{9D8B030D-6E8A-4147-A177-3AD203B41FA5}">
                      <a16:colId xmlns:a16="http://schemas.microsoft.com/office/drawing/2014/main" val="1230707405"/>
                    </a:ext>
                  </a:extLst>
                </a:gridCol>
                <a:gridCol w="371856">
                  <a:extLst>
                    <a:ext uri="{9D8B030D-6E8A-4147-A177-3AD203B41FA5}">
                      <a16:colId xmlns:a16="http://schemas.microsoft.com/office/drawing/2014/main" val="3415411367"/>
                    </a:ext>
                  </a:extLst>
                </a:gridCol>
                <a:gridCol w="371856">
                  <a:extLst>
                    <a:ext uri="{9D8B030D-6E8A-4147-A177-3AD203B41FA5}">
                      <a16:colId xmlns:a16="http://schemas.microsoft.com/office/drawing/2014/main" val="281617422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  <a:latin typeface="Consolas" panose="020B0609020204030204" pitchFamily="49" charset="0"/>
                        </a:rPr>
                        <a:t>&amp;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3966943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726553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35513816"/>
                  </a:ext>
                </a:extLst>
              </a:tr>
            </a:tbl>
          </a:graphicData>
        </a:graphic>
      </p:graphicFrame>
      <p:graphicFrame>
        <p:nvGraphicFramePr>
          <p:cNvPr id="15" name="Table 2">
            <a:extLst>
              <a:ext uri="{FF2B5EF4-FFF2-40B4-BE49-F238E27FC236}">
                <a16:creationId xmlns:a16="http://schemas.microsoft.com/office/drawing/2014/main" id="{87E4B95F-132D-4D00-862C-6D50D26ECCB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54033936"/>
              </p:ext>
            </p:extLst>
          </p:nvPr>
        </p:nvGraphicFramePr>
        <p:xfrm>
          <a:off x="4756208" y="3413518"/>
          <a:ext cx="1115568" cy="1112520"/>
        </p:xfrm>
        <a:graphic>
          <a:graphicData uri="http://schemas.openxmlformats.org/drawingml/2006/table">
            <a:tbl>
              <a:tblPr firstRow="1">
                <a:tableStyleId>{F5AB1C69-6EDB-4FF4-983F-18BD219EF322}</a:tableStyleId>
              </a:tblPr>
              <a:tblGrid>
                <a:gridCol w="371856">
                  <a:extLst>
                    <a:ext uri="{9D8B030D-6E8A-4147-A177-3AD203B41FA5}">
                      <a16:colId xmlns:a16="http://schemas.microsoft.com/office/drawing/2014/main" val="1230707405"/>
                    </a:ext>
                  </a:extLst>
                </a:gridCol>
                <a:gridCol w="371856">
                  <a:extLst>
                    <a:ext uri="{9D8B030D-6E8A-4147-A177-3AD203B41FA5}">
                      <a16:colId xmlns:a16="http://schemas.microsoft.com/office/drawing/2014/main" val="3415411367"/>
                    </a:ext>
                  </a:extLst>
                </a:gridCol>
                <a:gridCol w="371856">
                  <a:extLst>
                    <a:ext uri="{9D8B030D-6E8A-4147-A177-3AD203B41FA5}">
                      <a16:colId xmlns:a16="http://schemas.microsoft.com/office/drawing/2014/main" val="281617422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  <a:latin typeface="Consolas" panose="020B0609020204030204" pitchFamily="49" charset="0"/>
                        </a:rPr>
                        <a:t>|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3966943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726553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35513816"/>
                  </a:ext>
                </a:extLst>
              </a:tr>
            </a:tbl>
          </a:graphicData>
        </a:graphic>
      </p:graphicFrame>
      <p:graphicFrame>
        <p:nvGraphicFramePr>
          <p:cNvPr id="16" name="Table 2">
            <a:extLst>
              <a:ext uri="{FF2B5EF4-FFF2-40B4-BE49-F238E27FC236}">
                <a16:creationId xmlns:a16="http://schemas.microsoft.com/office/drawing/2014/main" id="{542D7094-4BF7-49CF-83B3-FD02BCA5039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95456166"/>
              </p:ext>
            </p:extLst>
          </p:nvPr>
        </p:nvGraphicFramePr>
        <p:xfrm>
          <a:off x="4756208" y="5445518"/>
          <a:ext cx="1115568" cy="1112520"/>
        </p:xfrm>
        <a:graphic>
          <a:graphicData uri="http://schemas.openxmlformats.org/drawingml/2006/table">
            <a:tbl>
              <a:tblPr firstRow="1">
                <a:tableStyleId>{F5AB1C69-6EDB-4FF4-983F-18BD219EF322}</a:tableStyleId>
              </a:tblPr>
              <a:tblGrid>
                <a:gridCol w="371856">
                  <a:extLst>
                    <a:ext uri="{9D8B030D-6E8A-4147-A177-3AD203B41FA5}">
                      <a16:colId xmlns:a16="http://schemas.microsoft.com/office/drawing/2014/main" val="1230707405"/>
                    </a:ext>
                  </a:extLst>
                </a:gridCol>
                <a:gridCol w="371856">
                  <a:extLst>
                    <a:ext uri="{9D8B030D-6E8A-4147-A177-3AD203B41FA5}">
                      <a16:colId xmlns:a16="http://schemas.microsoft.com/office/drawing/2014/main" val="3415411367"/>
                    </a:ext>
                  </a:extLst>
                </a:gridCol>
                <a:gridCol w="371856">
                  <a:extLst>
                    <a:ext uri="{9D8B030D-6E8A-4147-A177-3AD203B41FA5}">
                      <a16:colId xmlns:a16="http://schemas.microsoft.com/office/drawing/2014/main" val="281617422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  <a:latin typeface="Consolas" panose="020B0609020204030204" pitchFamily="49" charset="0"/>
                        </a:rPr>
                        <a:t>^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3966943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726553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35513816"/>
                  </a:ext>
                </a:extLst>
              </a:tr>
            </a:tbl>
          </a:graphicData>
        </a:graphic>
      </p:graphicFrame>
      <p:graphicFrame>
        <p:nvGraphicFramePr>
          <p:cNvPr id="17" name="Table 2">
            <a:extLst>
              <a:ext uri="{FF2B5EF4-FFF2-40B4-BE49-F238E27FC236}">
                <a16:creationId xmlns:a16="http://schemas.microsoft.com/office/drawing/2014/main" id="{CF74ADDE-3A62-4003-89F5-30898286794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82026136"/>
              </p:ext>
            </p:extLst>
          </p:nvPr>
        </p:nvGraphicFramePr>
        <p:xfrm>
          <a:off x="724916" y="5445518"/>
          <a:ext cx="1115568" cy="741680"/>
        </p:xfrm>
        <a:graphic>
          <a:graphicData uri="http://schemas.openxmlformats.org/drawingml/2006/table">
            <a:tbl>
              <a:tblPr firstRow="1">
                <a:tableStyleId>{F5AB1C69-6EDB-4FF4-983F-18BD219EF322}</a:tableStyleId>
              </a:tblPr>
              <a:tblGrid>
                <a:gridCol w="371856">
                  <a:extLst>
                    <a:ext uri="{9D8B030D-6E8A-4147-A177-3AD203B41FA5}">
                      <a16:colId xmlns:a16="http://schemas.microsoft.com/office/drawing/2014/main" val="1230707405"/>
                    </a:ext>
                  </a:extLst>
                </a:gridCol>
                <a:gridCol w="371856">
                  <a:extLst>
                    <a:ext uri="{9D8B030D-6E8A-4147-A177-3AD203B41FA5}">
                      <a16:colId xmlns:a16="http://schemas.microsoft.com/office/drawing/2014/main" val="3415411367"/>
                    </a:ext>
                  </a:extLst>
                </a:gridCol>
                <a:gridCol w="371856">
                  <a:extLst>
                    <a:ext uri="{9D8B030D-6E8A-4147-A177-3AD203B41FA5}">
                      <a16:colId xmlns:a16="http://schemas.microsoft.com/office/drawing/2014/main" val="281617422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  <a:latin typeface="Consolas" panose="020B0609020204030204" pitchFamily="49" charset="0"/>
                        </a:rPr>
                        <a:t>~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3966943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35513816"/>
                  </a:ext>
                </a:extLst>
              </a:tr>
            </a:tbl>
          </a:graphicData>
        </a:graphic>
      </p:graphicFrame>
    </p:spTree>
  </p:cSld>
  <p:clrMapOvr>
    <a:masterClrMapping/>
  </p:clrMapOvr>
  <p:transition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2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119063" indent="-119063" eaLnBrk="1" hangingPunct="1"/>
            <a:r>
              <a:rPr lang="en-US"/>
              <a:t>General Boolean Algebras</a:t>
            </a:r>
          </a:p>
        </p:txBody>
      </p:sp>
      <p:sp>
        <p:nvSpPr>
          <p:cNvPr id="58373" name="Rectangle 4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/>
              <a:t>Operate on Bit Vectors</a:t>
            </a:r>
          </a:p>
          <a:p>
            <a:pPr marL="552450" lvl="1" eaLnBrk="1" hangingPunct="1"/>
            <a:r>
              <a:rPr lang="en-US"/>
              <a:t>Operations applied bitwise</a:t>
            </a:r>
          </a:p>
          <a:p>
            <a:pPr eaLnBrk="1" hangingPunct="1"/>
            <a:endParaRPr lang="en-US"/>
          </a:p>
          <a:p>
            <a:pPr eaLnBrk="1" hangingPunct="1"/>
            <a:endParaRPr lang="en-US"/>
          </a:p>
          <a:p>
            <a:pPr eaLnBrk="1" hangingPunct="1"/>
            <a:endParaRPr lang="en-US"/>
          </a:p>
          <a:p>
            <a:pPr eaLnBrk="1" hangingPunct="1"/>
            <a:r>
              <a:rPr lang="en-US"/>
              <a:t>All of the Properties of Boolean Algebra Apply</a:t>
            </a:r>
          </a:p>
        </p:txBody>
      </p:sp>
      <p:sp>
        <p:nvSpPr>
          <p:cNvPr id="58374" name="Rectangle 5"/>
          <p:cNvSpPr>
            <a:spLocks/>
          </p:cNvSpPr>
          <p:nvPr/>
        </p:nvSpPr>
        <p:spPr bwMode="auto">
          <a:xfrm>
            <a:off x="787400" y="2349500"/>
            <a:ext cx="1677988" cy="9779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50800" tIns="50800" bIns="5080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2000" b="0">
                <a:solidFill>
                  <a:srgbClr val="000066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  01101001</a:t>
            </a:r>
          </a:p>
          <a:p>
            <a:pPr eaLnBrk="1" hangingPunct="1"/>
            <a:r>
              <a:rPr lang="en-US" sz="2000" b="0">
                <a:solidFill>
                  <a:srgbClr val="000066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&amp; 01010101</a:t>
            </a:r>
          </a:p>
          <a:p>
            <a:pPr eaLnBrk="1" hangingPunct="1"/>
            <a:r>
              <a:rPr lang="en-US" sz="2000" b="0">
                <a:solidFill>
                  <a:srgbClr val="000066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  </a:t>
            </a:r>
            <a:r>
              <a:rPr lang="en-US" sz="2000" b="0">
                <a:solidFill>
                  <a:srgbClr val="FFFFFF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01000001</a:t>
            </a:r>
          </a:p>
        </p:txBody>
      </p:sp>
      <p:sp>
        <p:nvSpPr>
          <p:cNvPr id="58375" name="Line 6"/>
          <p:cNvSpPr>
            <a:spLocks noChangeShapeType="1"/>
          </p:cNvSpPr>
          <p:nvPr/>
        </p:nvSpPr>
        <p:spPr bwMode="auto">
          <a:xfrm>
            <a:off x="863600" y="2981325"/>
            <a:ext cx="1524000" cy="1588"/>
          </a:xfrm>
          <a:prstGeom prst="line">
            <a:avLst/>
          </a:prstGeom>
          <a:noFill/>
          <a:ln w="25400">
            <a:solidFill>
              <a:srgbClr val="000066"/>
            </a:solidFill>
            <a:round/>
            <a:headEnd/>
            <a:tailEnd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pPr algn="ctr" eaLnBrk="1" hangingPunct="1"/>
            <a:endParaRPr lang="en-US" sz="4200" b="0">
              <a:solidFill>
                <a:srgbClr val="000000"/>
              </a:solidFill>
              <a:latin typeface="Gill Sans" charset="0"/>
              <a:ea typeface="ヒラギノ角ゴ ProN W3" charset="-128"/>
              <a:cs typeface="ヒラギノ角ゴ ProN W3" charset="-128"/>
              <a:sym typeface="Gill Sans" charset="0"/>
            </a:endParaRPr>
          </a:p>
        </p:txBody>
      </p:sp>
      <p:sp>
        <p:nvSpPr>
          <p:cNvPr id="58376" name="Rectangle 7"/>
          <p:cNvSpPr>
            <a:spLocks/>
          </p:cNvSpPr>
          <p:nvPr/>
        </p:nvSpPr>
        <p:spPr bwMode="auto">
          <a:xfrm>
            <a:off x="2616200" y="2349500"/>
            <a:ext cx="1677988" cy="9779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50800" tIns="50800" bIns="5080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2000" b="0">
                <a:solidFill>
                  <a:srgbClr val="000066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  01101001</a:t>
            </a:r>
          </a:p>
          <a:p>
            <a:pPr eaLnBrk="1" hangingPunct="1"/>
            <a:r>
              <a:rPr lang="en-US" sz="2000" b="0">
                <a:solidFill>
                  <a:srgbClr val="000066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| 01010101</a:t>
            </a:r>
          </a:p>
          <a:p>
            <a:pPr eaLnBrk="1" hangingPunct="1"/>
            <a:r>
              <a:rPr lang="en-US" sz="2000" b="0">
                <a:solidFill>
                  <a:srgbClr val="000066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  </a:t>
            </a:r>
            <a:r>
              <a:rPr lang="en-US" sz="2000" b="0">
                <a:solidFill>
                  <a:srgbClr val="FFFFFF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01111101</a:t>
            </a:r>
          </a:p>
        </p:txBody>
      </p:sp>
      <p:sp>
        <p:nvSpPr>
          <p:cNvPr id="58377" name="Line 8"/>
          <p:cNvSpPr>
            <a:spLocks noChangeShapeType="1"/>
          </p:cNvSpPr>
          <p:nvPr/>
        </p:nvSpPr>
        <p:spPr bwMode="auto">
          <a:xfrm>
            <a:off x="2692400" y="2981325"/>
            <a:ext cx="1524000" cy="1588"/>
          </a:xfrm>
          <a:prstGeom prst="line">
            <a:avLst/>
          </a:prstGeom>
          <a:noFill/>
          <a:ln w="25400">
            <a:solidFill>
              <a:srgbClr val="000066"/>
            </a:solidFill>
            <a:round/>
            <a:headEnd/>
            <a:tailEnd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pPr algn="ctr" eaLnBrk="1" hangingPunct="1"/>
            <a:endParaRPr lang="en-US" sz="4200" b="0">
              <a:solidFill>
                <a:srgbClr val="000000"/>
              </a:solidFill>
              <a:latin typeface="Gill Sans" charset="0"/>
              <a:ea typeface="ヒラギノ角ゴ ProN W3" charset="-128"/>
              <a:cs typeface="ヒラギノ角ゴ ProN W3" charset="-128"/>
              <a:sym typeface="Gill Sans" charset="0"/>
            </a:endParaRPr>
          </a:p>
        </p:txBody>
      </p:sp>
      <p:sp>
        <p:nvSpPr>
          <p:cNvPr id="58378" name="Rectangle 9"/>
          <p:cNvSpPr>
            <a:spLocks/>
          </p:cNvSpPr>
          <p:nvPr/>
        </p:nvSpPr>
        <p:spPr bwMode="auto">
          <a:xfrm>
            <a:off x="4445000" y="2349500"/>
            <a:ext cx="1677988" cy="9779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50800" tIns="50800" bIns="5080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2000" b="0">
                <a:solidFill>
                  <a:srgbClr val="000066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  01101001</a:t>
            </a:r>
          </a:p>
          <a:p>
            <a:pPr eaLnBrk="1" hangingPunct="1"/>
            <a:r>
              <a:rPr lang="en-US" sz="2000" b="0">
                <a:solidFill>
                  <a:srgbClr val="000066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^ 01010101</a:t>
            </a:r>
          </a:p>
          <a:p>
            <a:pPr eaLnBrk="1" hangingPunct="1"/>
            <a:r>
              <a:rPr lang="en-US" sz="2000" b="0">
                <a:solidFill>
                  <a:srgbClr val="000066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  </a:t>
            </a:r>
            <a:r>
              <a:rPr lang="en-US" sz="2000" b="0">
                <a:solidFill>
                  <a:srgbClr val="FFFFFF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00111100</a:t>
            </a:r>
          </a:p>
        </p:txBody>
      </p:sp>
      <p:sp>
        <p:nvSpPr>
          <p:cNvPr id="58379" name="Line 10"/>
          <p:cNvSpPr>
            <a:spLocks noChangeShapeType="1"/>
          </p:cNvSpPr>
          <p:nvPr/>
        </p:nvSpPr>
        <p:spPr bwMode="auto">
          <a:xfrm>
            <a:off x="4597400" y="2981325"/>
            <a:ext cx="1524000" cy="1588"/>
          </a:xfrm>
          <a:prstGeom prst="line">
            <a:avLst/>
          </a:prstGeom>
          <a:noFill/>
          <a:ln w="25400">
            <a:solidFill>
              <a:srgbClr val="000066"/>
            </a:solidFill>
            <a:round/>
            <a:headEnd/>
            <a:tailEnd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pPr algn="ctr" eaLnBrk="1" hangingPunct="1"/>
            <a:endParaRPr lang="en-US" sz="4200" b="0">
              <a:solidFill>
                <a:srgbClr val="000000"/>
              </a:solidFill>
              <a:latin typeface="Gill Sans" charset="0"/>
              <a:ea typeface="ヒラギノ角ゴ ProN W3" charset="-128"/>
              <a:cs typeface="ヒラギノ角ゴ ProN W3" charset="-128"/>
              <a:sym typeface="Gill Sans" charset="0"/>
            </a:endParaRPr>
          </a:p>
        </p:txBody>
      </p:sp>
      <p:sp>
        <p:nvSpPr>
          <p:cNvPr id="58380" name="Rectangle 11"/>
          <p:cNvSpPr>
            <a:spLocks/>
          </p:cNvSpPr>
          <p:nvPr/>
        </p:nvSpPr>
        <p:spPr bwMode="auto">
          <a:xfrm>
            <a:off x="6348413" y="2349500"/>
            <a:ext cx="1679575" cy="9779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50800" tIns="50800" bIns="5080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2000" b="0">
                <a:solidFill>
                  <a:srgbClr val="000066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  </a:t>
            </a:r>
          </a:p>
          <a:p>
            <a:pPr eaLnBrk="1" hangingPunct="1"/>
            <a:r>
              <a:rPr lang="en-US" sz="2000" b="0">
                <a:solidFill>
                  <a:srgbClr val="000066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~ 01010101</a:t>
            </a:r>
          </a:p>
          <a:p>
            <a:pPr eaLnBrk="1" hangingPunct="1"/>
            <a:r>
              <a:rPr lang="en-US" sz="2000" b="0">
                <a:solidFill>
                  <a:srgbClr val="000066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  </a:t>
            </a:r>
            <a:r>
              <a:rPr lang="en-US" sz="2000" b="0">
                <a:solidFill>
                  <a:srgbClr val="FFFFFF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10101010</a:t>
            </a:r>
          </a:p>
        </p:txBody>
      </p:sp>
      <p:sp>
        <p:nvSpPr>
          <p:cNvPr id="58381" name="Line 12"/>
          <p:cNvSpPr>
            <a:spLocks noChangeShapeType="1"/>
          </p:cNvSpPr>
          <p:nvPr/>
        </p:nvSpPr>
        <p:spPr bwMode="auto">
          <a:xfrm>
            <a:off x="6426200" y="2981325"/>
            <a:ext cx="1600200" cy="1588"/>
          </a:xfrm>
          <a:prstGeom prst="line">
            <a:avLst/>
          </a:prstGeom>
          <a:noFill/>
          <a:ln w="25400">
            <a:solidFill>
              <a:srgbClr val="000066"/>
            </a:solidFill>
            <a:round/>
            <a:headEnd/>
            <a:tailEnd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pPr algn="ctr" eaLnBrk="1" hangingPunct="1"/>
            <a:endParaRPr lang="en-US" sz="4200" b="0">
              <a:solidFill>
                <a:srgbClr val="000000"/>
              </a:solidFill>
              <a:latin typeface="Gill Sans" charset="0"/>
              <a:ea typeface="ヒラギノ角ゴ ProN W3" charset="-128"/>
              <a:cs typeface="ヒラギノ角ゴ ProN W3" charset="-128"/>
              <a:sym typeface="Gill Sans" charset="0"/>
            </a:endParaRPr>
          </a:p>
        </p:txBody>
      </p:sp>
      <p:sp>
        <p:nvSpPr>
          <p:cNvPr id="23565" name="Rectangle 13"/>
          <p:cNvSpPr>
            <a:spLocks/>
          </p:cNvSpPr>
          <p:nvPr/>
        </p:nvSpPr>
        <p:spPr bwMode="auto">
          <a:xfrm>
            <a:off x="787400" y="3035300"/>
            <a:ext cx="1677988" cy="3937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50800" tIns="50800" bIns="5080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2000" b="0">
                <a:solidFill>
                  <a:srgbClr val="CC0000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  01000001</a:t>
            </a:r>
          </a:p>
        </p:txBody>
      </p:sp>
      <p:sp>
        <p:nvSpPr>
          <p:cNvPr id="23566" name="Rectangle 14"/>
          <p:cNvSpPr>
            <a:spLocks/>
          </p:cNvSpPr>
          <p:nvPr/>
        </p:nvSpPr>
        <p:spPr bwMode="auto">
          <a:xfrm>
            <a:off x="2921000" y="3035300"/>
            <a:ext cx="1373188" cy="3937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50800" tIns="50800" bIns="5080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2000" b="0">
                <a:solidFill>
                  <a:srgbClr val="CC0000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01111101</a:t>
            </a:r>
          </a:p>
        </p:txBody>
      </p:sp>
      <p:sp>
        <p:nvSpPr>
          <p:cNvPr id="23567" name="Rectangle 15"/>
          <p:cNvSpPr>
            <a:spLocks/>
          </p:cNvSpPr>
          <p:nvPr/>
        </p:nvSpPr>
        <p:spPr bwMode="auto">
          <a:xfrm>
            <a:off x="4749800" y="3035300"/>
            <a:ext cx="1373188" cy="3937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50800" tIns="50800" bIns="5080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2000" b="0">
                <a:solidFill>
                  <a:srgbClr val="CC0000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00111100</a:t>
            </a:r>
          </a:p>
        </p:txBody>
      </p:sp>
      <p:sp>
        <p:nvSpPr>
          <p:cNvPr id="23568" name="Rectangle 16"/>
          <p:cNvSpPr>
            <a:spLocks/>
          </p:cNvSpPr>
          <p:nvPr/>
        </p:nvSpPr>
        <p:spPr bwMode="auto">
          <a:xfrm>
            <a:off x="6654800" y="3035300"/>
            <a:ext cx="1373188" cy="3937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50800" tIns="50800" bIns="5080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2000" b="0">
                <a:solidFill>
                  <a:srgbClr val="CC0000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10101010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75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74"/>
                                          </p:stCondLst>
                                        </p:cTn>
                                        <p:tgtEl>
                                          <p:spTgt spid="235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75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74"/>
                                          </p:stCondLst>
                                        </p:cTn>
                                        <p:tgtEl>
                                          <p:spTgt spid="235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75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74"/>
                                          </p:stCondLst>
                                        </p:cTn>
                                        <p:tgtEl>
                                          <p:spTgt spid="235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75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74"/>
                                          </p:stCondLst>
                                        </p:cTn>
                                        <p:tgtEl>
                                          <p:spTgt spid="235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65" grpId="0" build="p" autoUpdateAnimBg="0"/>
      <p:bldP spid="23566" grpId="0" build="p" autoUpdateAnimBg="0"/>
      <p:bldP spid="23567" grpId="0" build="p" autoUpdateAnimBg="0"/>
      <p:bldP spid="23568" grpId="0" build="p" autoUpdateAnimBg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6" name="Rectangle 3"/>
          <p:cNvSpPr>
            <a:spLocks noGrp="1" noChangeArrowheads="1"/>
          </p:cNvSpPr>
          <p:nvPr>
            <p:ph type="title"/>
          </p:nvPr>
        </p:nvSpPr>
        <p:spPr>
          <a:xfrm>
            <a:off x="357018" y="435678"/>
            <a:ext cx="8634582" cy="762000"/>
          </a:xfrm>
        </p:spPr>
        <p:txBody>
          <a:bodyPr/>
          <a:lstStyle/>
          <a:p>
            <a:r>
              <a:rPr lang="en-US" dirty="0"/>
              <a:t>Example: Sets of Small Integers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9397" name="Rectangle 4"/>
              <p:cNvSpPr>
                <a:spLocks noGrp="1" noChangeArrowheads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/>
                  <a:t>Width </a:t>
                </a:r>
                <a14:m>
                  <m:oMath xmlns:m="http://schemas.openxmlformats.org/officeDocument/2006/math">
                    <m:r>
                      <a:rPr lang="en-US" b="1" i="1" smtClean="0">
                        <a:latin typeface="Cambria Math" panose="02040503050406030204" pitchFamily="18" charset="0"/>
                      </a:rPr>
                      <m:t>𝒘</m:t>
                    </m:r>
                  </m:oMath>
                </a14:m>
                <a:r>
                  <a:rPr lang="en-US" dirty="0"/>
                  <a:t> bit vector represents subsets of </a:t>
                </a:r>
                <a14:m>
                  <m:oMath xmlns:m="http://schemas.openxmlformats.org/officeDocument/2006/math">
                    <m:r>
                      <a:rPr lang="en-US" b="1" i="1" smtClean="0">
                        <a:latin typeface="Cambria Math" panose="02040503050406030204" pitchFamily="18" charset="0"/>
                      </a:rPr>
                      <m:t>{</m:t>
                    </m:r>
                    <m:r>
                      <a:rPr lang="en-US" b="1" i="1" smtClean="0">
                        <a:latin typeface="Cambria Math" panose="02040503050406030204" pitchFamily="18" charset="0"/>
                      </a:rPr>
                      <m:t>𝟎</m:t>
                    </m:r>
                    <m:r>
                      <a:rPr lang="en-US" b="1" i="1" smtClean="0">
                        <a:latin typeface="Cambria Math" panose="02040503050406030204" pitchFamily="18" charset="0"/>
                      </a:rPr>
                      <m:t>, </m:t>
                    </m:r>
                    <m:r>
                      <a:rPr lang="en-US" b="1" i="1" smtClean="0">
                        <a:latin typeface="Cambria Math" panose="02040503050406030204" pitchFamily="18" charset="0"/>
                      </a:rPr>
                      <m:t>𝟏</m:t>
                    </m:r>
                    <m:r>
                      <a:rPr lang="en-US" b="1" i="1" smtClean="0">
                        <a:latin typeface="Cambria Math" panose="02040503050406030204" pitchFamily="18" charset="0"/>
                      </a:rPr>
                      <m:t>,…, </m:t>
                    </m:r>
                    <m:r>
                      <a:rPr lang="en-US" b="1" i="1" smtClean="0">
                        <a:latin typeface="Cambria Math" panose="02040503050406030204" pitchFamily="18" charset="0"/>
                      </a:rPr>
                      <m:t>𝒘</m:t>
                    </m:r>
                    <m:r>
                      <a:rPr lang="en-US" b="1" i="1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b="1" i="1" smtClean="0">
                        <a:latin typeface="Cambria Math" panose="02040503050406030204" pitchFamily="18" charset="0"/>
                      </a:rPr>
                      <m:t>𝟏</m:t>
                    </m:r>
                    <m:r>
                      <a:rPr lang="en-US" b="1" i="1" smtClean="0">
                        <a:latin typeface="Cambria Math" panose="02040503050406030204" pitchFamily="18" charset="0"/>
                      </a:rPr>
                      <m:t>}</m:t>
                    </m:r>
                  </m:oMath>
                </a14:m>
                <a:endParaRPr lang="en-US" dirty="0"/>
              </a:p>
              <a:p>
                <a:pPr lvl="1"/>
                <a:r>
                  <a:rPr lang="en-US" dirty="0"/>
                  <a:t>Let</a:t>
                </a:r>
                <a:r>
                  <a:rPr lang="en-US" b="0" dirty="0"/>
                  <a:t>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𝑎</m:t>
                    </m:r>
                  </m:oMath>
                </a14:m>
                <a:r>
                  <a:rPr lang="en-US" b="0" dirty="0"/>
                  <a:t> be a bit vector representing set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𝐴</m:t>
                    </m:r>
                  </m:oMath>
                </a14:m>
                <a:r>
                  <a:rPr lang="en-US" b="0" dirty="0"/>
                  <a:t>, then bit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𝑗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=1</m:t>
                    </m:r>
                  </m:oMath>
                </a14:m>
                <a:r>
                  <a:rPr lang="en-US" dirty="0"/>
                  <a:t> if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𝑗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∈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𝐴</m:t>
                    </m:r>
                  </m:oMath>
                </a14:m>
                <a:endParaRPr lang="en-US" dirty="0"/>
              </a:p>
              <a:p>
                <a:pPr lvl="1"/>
                <a:r>
                  <a:rPr lang="en-US" dirty="0">
                    <a:sym typeface="Monaco" charset="0"/>
                  </a:rPr>
                  <a:t>Examples:</a:t>
                </a:r>
              </a:p>
              <a:p>
                <a:pPr lvl="2"/>
                <a:r>
                  <a:rPr lang="en-US" dirty="0">
                    <a:sym typeface="Monaco" charset="0"/>
                  </a:rPr>
                  <a:t>01101001	{ 0, 3, 5, 6 }</a:t>
                </a:r>
                <a:br>
                  <a:rPr lang="en-US" dirty="0">
                    <a:sym typeface="Monaco" charset="0"/>
                  </a:rPr>
                </a:br>
                <a:r>
                  <a:rPr lang="en-US" i="1" dirty="0">
                    <a:sym typeface="Monaco" charset="0"/>
                  </a:rPr>
                  <a:t>7</a:t>
                </a:r>
                <a:r>
                  <a:rPr lang="en-US" i="1" dirty="0">
                    <a:solidFill>
                      <a:srgbClr val="FF0000"/>
                    </a:solidFill>
                    <a:sym typeface="Monaco" charset="0"/>
                  </a:rPr>
                  <a:t>65</a:t>
                </a:r>
                <a:r>
                  <a:rPr lang="en-US" i="1" dirty="0">
                    <a:sym typeface="Monaco" charset="0"/>
                  </a:rPr>
                  <a:t>4</a:t>
                </a:r>
                <a:r>
                  <a:rPr lang="en-US" i="1" dirty="0">
                    <a:solidFill>
                      <a:srgbClr val="FF0000"/>
                    </a:solidFill>
                    <a:sym typeface="Monaco" charset="0"/>
                  </a:rPr>
                  <a:t>3</a:t>
                </a:r>
                <a:r>
                  <a:rPr lang="en-US" i="1" dirty="0">
                    <a:sym typeface="Monaco" charset="0"/>
                  </a:rPr>
                  <a:t>21</a:t>
                </a:r>
                <a:r>
                  <a:rPr lang="en-US" i="1" dirty="0">
                    <a:solidFill>
                      <a:srgbClr val="FF0000"/>
                    </a:solidFill>
                    <a:sym typeface="Monaco" charset="0"/>
                  </a:rPr>
                  <a:t>0</a:t>
                </a:r>
                <a:endParaRPr lang="en-US" dirty="0">
                  <a:sym typeface="Monaco" charset="0"/>
                </a:endParaRPr>
              </a:p>
              <a:p>
                <a:pPr lvl="2"/>
                <a:r>
                  <a:rPr lang="en-US" dirty="0">
                    <a:sym typeface="Monaco" charset="0"/>
                  </a:rPr>
                  <a:t>01010101	{ 0, 2, 4, 6 }</a:t>
                </a:r>
                <a:br>
                  <a:rPr lang="en-US" dirty="0">
                    <a:sym typeface="Monaco" charset="0"/>
                  </a:rPr>
                </a:br>
                <a:r>
                  <a:rPr lang="en-US" i="1" dirty="0">
                    <a:sym typeface="Monaco" charset="0"/>
                  </a:rPr>
                  <a:t>7</a:t>
                </a:r>
                <a:r>
                  <a:rPr lang="en-US" i="1" dirty="0">
                    <a:solidFill>
                      <a:srgbClr val="FF0000"/>
                    </a:solidFill>
                    <a:sym typeface="Monaco" charset="0"/>
                  </a:rPr>
                  <a:t>6</a:t>
                </a:r>
                <a:r>
                  <a:rPr lang="en-US" i="1" dirty="0">
                    <a:sym typeface="Monaco" charset="0"/>
                  </a:rPr>
                  <a:t>5</a:t>
                </a:r>
                <a:r>
                  <a:rPr lang="en-US" i="1" dirty="0">
                    <a:solidFill>
                      <a:srgbClr val="FF0000"/>
                    </a:solidFill>
                    <a:sym typeface="Monaco" charset="0"/>
                  </a:rPr>
                  <a:t>4</a:t>
                </a:r>
                <a:r>
                  <a:rPr lang="en-US" i="1" dirty="0">
                    <a:sym typeface="Monaco" charset="0"/>
                  </a:rPr>
                  <a:t>3</a:t>
                </a:r>
                <a:r>
                  <a:rPr lang="en-US" i="1" dirty="0">
                    <a:solidFill>
                      <a:srgbClr val="FF0000"/>
                    </a:solidFill>
                    <a:sym typeface="Monaco" charset="0"/>
                  </a:rPr>
                  <a:t>2</a:t>
                </a:r>
                <a:r>
                  <a:rPr lang="en-US" i="1" dirty="0">
                    <a:sym typeface="Monaco" charset="0"/>
                  </a:rPr>
                  <a:t>1</a:t>
                </a:r>
                <a:r>
                  <a:rPr lang="en-US" i="1" dirty="0">
                    <a:solidFill>
                      <a:srgbClr val="FF0000"/>
                    </a:solidFill>
                    <a:sym typeface="Monaco" charset="0"/>
                  </a:rPr>
                  <a:t>0</a:t>
                </a:r>
              </a:p>
              <a:p>
                <a:pPr marL="914400" lvl="2" indent="0">
                  <a:buNone/>
                </a:pPr>
                <a:endParaRPr lang="en-US" i="1" dirty="0">
                  <a:solidFill>
                    <a:srgbClr val="FF0000"/>
                  </a:solidFill>
                  <a:sym typeface="Monaco" charset="0"/>
                </a:endParaRPr>
              </a:p>
              <a:p>
                <a:r>
                  <a:rPr lang="en-US" dirty="0"/>
                  <a:t>Operations</a:t>
                </a:r>
              </a:p>
              <a:p>
                <a:pPr lvl="1"/>
                <a:r>
                  <a:rPr lang="en-US" dirty="0"/>
                  <a:t>&amp;    Intersection		01000001	{ 0, 6 }</a:t>
                </a:r>
              </a:p>
              <a:p>
                <a:pPr lvl="1"/>
                <a:r>
                  <a:rPr lang="en-US" dirty="0"/>
                  <a:t>|     Union			01111101	{ 0, 2, 3, 4, 5, 6 }</a:t>
                </a:r>
              </a:p>
              <a:p>
                <a:pPr lvl="1"/>
                <a:r>
                  <a:rPr lang="en-US" dirty="0"/>
                  <a:t>^	    Symmetric difference	00111100	{ 2, 3, 4, 5 }</a:t>
                </a:r>
              </a:p>
              <a:p>
                <a:pPr lvl="1"/>
                <a:r>
                  <a:rPr lang="en-US" dirty="0"/>
                  <a:t>~	    Complement		10101010	{ 1, 3, 5, 7 }</a:t>
                </a:r>
              </a:p>
            </p:txBody>
          </p:sp>
        </mc:Choice>
        <mc:Fallback xmlns="">
          <p:sp>
            <p:nvSpPr>
              <p:cNvPr id="59397" name="Rectangle 4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77" t="-98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ransition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20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119063" indent="-119063" eaLnBrk="1" hangingPunct="1"/>
            <a:r>
              <a:rPr lang="en-US"/>
              <a:t>Bit-Level Operations in C</a:t>
            </a:r>
          </a:p>
        </p:txBody>
      </p:sp>
      <p:sp>
        <p:nvSpPr>
          <p:cNvPr id="60421" name="Rectangle 4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/>
              <a:t>Operations </a:t>
            </a:r>
            <a:r>
              <a:rPr lang="en-US" dirty="0">
                <a:latin typeface="Monaco" charset="0"/>
                <a:ea typeface="Monaco" charset="0"/>
                <a:cs typeface="Monaco" charset="0"/>
                <a:sym typeface="Monaco" charset="0"/>
              </a:rPr>
              <a:t>&amp;</a:t>
            </a:r>
            <a:r>
              <a:rPr lang="en-US" dirty="0"/>
              <a:t>,  </a:t>
            </a:r>
            <a:r>
              <a:rPr lang="en-US" dirty="0">
                <a:latin typeface="Monaco" charset="0"/>
                <a:ea typeface="Monaco" charset="0"/>
                <a:cs typeface="Monaco" charset="0"/>
                <a:sym typeface="Monaco" charset="0"/>
              </a:rPr>
              <a:t>|</a:t>
            </a:r>
            <a:r>
              <a:rPr lang="en-US" dirty="0"/>
              <a:t>,  </a:t>
            </a:r>
            <a:r>
              <a:rPr lang="en-US" dirty="0">
                <a:latin typeface="Monaco" charset="0"/>
                <a:ea typeface="Monaco" charset="0"/>
                <a:cs typeface="Monaco" charset="0"/>
                <a:sym typeface="Monaco" charset="0"/>
              </a:rPr>
              <a:t>~</a:t>
            </a:r>
            <a:r>
              <a:rPr lang="en-US" dirty="0"/>
              <a:t>,  </a:t>
            </a:r>
            <a:r>
              <a:rPr lang="en-US" dirty="0">
                <a:latin typeface="Monaco" charset="0"/>
                <a:ea typeface="Monaco" charset="0"/>
                <a:cs typeface="Monaco" charset="0"/>
                <a:sym typeface="Monaco" charset="0"/>
              </a:rPr>
              <a:t>^</a:t>
            </a:r>
            <a:r>
              <a:rPr lang="en-US" dirty="0"/>
              <a:t> Available in C</a:t>
            </a:r>
          </a:p>
          <a:p>
            <a:pPr marL="552450" lvl="1" eaLnBrk="1" hangingPunct="1"/>
            <a:r>
              <a:rPr lang="en-US" dirty="0"/>
              <a:t>Apply to any “integral” data type</a:t>
            </a:r>
          </a:p>
          <a:p>
            <a:pPr marL="838200" lvl="2" eaLnBrk="1" hangingPunct="1"/>
            <a:r>
              <a:rPr lang="en-US" sz="1800" dirty="0">
                <a:latin typeface="Monaco" charset="0"/>
                <a:ea typeface="Monaco" charset="0"/>
                <a:cs typeface="Monaco" charset="0"/>
                <a:sym typeface="Monaco" charset="0"/>
              </a:rPr>
              <a:t>long, </a:t>
            </a:r>
            <a:r>
              <a:rPr lang="en-US" sz="1800" dirty="0" err="1">
                <a:latin typeface="Monaco" charset="0"/>
                <a:ea typeface="Monaco" charset="0"/>
                <a:cs typeface="Monaco" charset="0"/>
                <a:sym typeface="Monaco" charset="0"/>
              </a:rPr>
              <a:t>int</a:t>
            </a:r>
            <a:r>
              <a:rPr lang="en-US" sz="1800" dirty="0">
                <a:latin typeface="Monaco" charset="0"/>
                <a:ea typeface="Monaco" charset="0"/>
                <a:cs typeface="Monaco" charset="0"/>
                <a:sym typeface="Monaco" charset="0"/>
              </a:rPr>
              <a:t>, short, char, unsigned</a:t>
            </a:r>
            <a:endParaRPr lang="en-US" sz="1800" dirty="0">
              <a:latin typeface="Monaco" charset="0"/>
              <a:sym typeface="Monaco" charset="0"/>
            </a:endParaRPr>
          </a:p>
          <a:p>
            <a:pPr marL="552450" lvl="1" eaLnBrk="1" hangingPunct="1"/>
            <a:r>
              <a:rPr lang="en-US" dirty="0"/>
              <a:t>View arguments as bit vectors</a:t>
            </a:r>
          </a:p>
          <a:p>
            <a:pPr marL="552450" lvl="1" eaLnBrk="1" hangingPunct="1"/>
            <a:r>
              <a:rPr lang="en-US" dirty="0"/>
              <a:t>Arguments applied bit-wise</a:t>
            </a:r>
          </a:p>
          <a:p>
            <a:pPr eaLnBrk="1" hangingPunct="1"/>
            <a:r>
              <a:rPr lang="en-US" dirty="0"/>
              <a:t>Examples (Char data type)</a:t>
            </a:r>
          </a:p>
          <a:p>
            <a:pPr marL="552450" lvl="1" eaLnBrk="1" hangingPunct="1"/>
            <a:r>
              <a:rPr lang="en-US" sz="1800" dirty="0">
                <a:latin typeface="Monaco" charset="0"/>
                <a:ea typeface="Zapf Dingbats" charset="2"/>
                <a:cs typeface="Zapf Dingbats" charset="2"/>
                <a:sym typeface="Monaco" charset="0"/>
              </a:rPr>
              <a:t>~0x41 </a:t>
            </a:r>
            <a:r>
              <a:rPr lang="en-US" sz="1800" dirty="0">
                <a:ea typeface="Zapf Dingbats" charset="2"/>
                <a:cs typeface="Zapf Dingbats" charset="2"/>
                <a:sym typeface="Monaco" charset="0"/>
              </a:rPr>
              <a:t>→</a:t>
            </a:r>
            <a:r>
              <a:rPr lang="en-US" sz="1800" dirty="0">
                <a:latin typeface="Monaco" charset="0"/>
                <a:ea typeface="Zapf Dingbats" charset="2"/>
                <a:cs typeface="Zapf Dingbats" charset="2"/>
                <a:sym typeface="Monaco" charset="0"/>
              </a:rPr>
              <a:t> </a:t>
            </a:r>
            <a:r>
              <a:rPr lang="en-US" sz="1800" dirty="0">
                <a:solidFill>
                  <a:schemeClr val="bg1"/>
                </a:solidFill>
                <a:latin typeface="Monaco" charset="0"/>
                <a:ea typeface="Zapf Dingbats" charset="2"/>
                <a:cs typeface="Zapf Dingbats" charset="2"/>
                <a:sym typeface="Monaco" charset="0"/>
              </a:rPr>
              <a:t>0xBE</a:t>
            </a:r>
            <a:endParaRPr lang="en-US" sz="1800" dirty="0">
              <a:solidFill>
                <a:schemeClr val="bg1"/>
              </a:solidFill>
              <a:latin typeface="Monaco" charset="0"/>
              <a:sym typeface="Monaco" charset="0"/>
            </a:endParaRPr>
          </a:p>
          <a:p>
            <a:pPr marL="838200" lvl="2"/>
            <a:r>
              <a:rPr lang="en-US" sz="1800" dirty="0">
                <a:solidFill>
                  <a:schemeClr val="bg1"/>
                </a:solidFill>
                <a:latin typeface="Monaco" charset="0"/>
                <a:ea typeface="Monaco" charset="0"/>
                <a:cs typeface="Monaco" charset="0"/>
                <a:sym typeface="Monaco" charset="0"/>
              </a:rPr>
              <a:t>~01000001</a:t>
            </a:r>
            <a:r>
              <a:rPr lang="en-US" sz="1800" baseline="-6000" dirty="0">
                <a:solidFill>
                  <a:schemeClr val="bg1"/>
                </a:solidFill>
                <a:latin typeface="Monaco" charset="0"/>
                <a:ea typeface="Monaco" charset="0"/>
                <a:cs typeface="Monaco" charset="0"/>
                <a:sym typeface="Monaco" charset="0"/>
              </a:rPr>
              <a:t>2</a:t>
            </a:r>
            <a:r>
              <a:rPr lang="en-US" sz="1800" dirty="0">
                <a:solidFill>
                  <a:schemeClr val="bg1"/>
                </a:solidFill>
                <a:latin typeface="Monaco" charset="0"/>
                <a:ea typeface="Zapf Dingbats" charset="2"/>
                <a:cs typeface="Zapf Dingbats" charset="2"/>
                <a:sym typeface="Monaco" charset="0"/>
              </a:rPr>
              <a:t> </a:t>
            </a:r>
            <a:r>
              <a:rPr lang="en-US" sz="1800" dirty="0">
                <a:solidFill>
                  <a:schemeClr val="bg1"/>
                </a:solidFill>
                <a:ea typeface="Zapf Dingbats" charset="2"/>
                <a:cs typeface="Zapf Dingbats" charset="2"/>
                <a:sym typeface="Monaco" charset="0"/>
              </a:rPr>
              <a:t>→ </a:t>
            </a:r>
            <a:r>
              <a:rPr lang="en-US" sz="1800" dirty="0">
                <a:solidFill>
                  <a:schemeClr val="bg1"/>
                </a:solidFill>
                <a:latin typeface="Monaco" charset="0"/>
                <a:ea typeface="Zapf Dingbats" charset="2"/>
                <a:cs typeface="Zapf Dingbats" charset="2"/>
                <a:sym typeface="Monaco" charset="0"/>
              </a:rPr>
              <a:t>10111110</a:t>
            </a:r>
            <a:r>
              <a:rPr lang="en-US" sz="1800" baseline="-6000" dirty="0">
                <a:solidFill>
                  <a:schemeClr val="bg1"/>
                </a:solidFill>
                <a:latin typeface="Monaco" charset="0"/>
                <a:ea typeface="Monaco" charset="0"/>
                <a:cs typeface="Monaco" charset="0"/>
                <a:sym typeface="Monaco" charset="0"/>
              </a:rPr>
              <a:t>2</a:t>
            </a:r>
            <a:endParaRPr lang="en-US" sz="1800" dirty="0">
              <a:solidFill>
                <a:schemeClr val="bg1"/>
              </a:solidFill>
              <a:latin typeface="Monaco" charset="0"/>
              <a:sym typeface="Monaco" charset="0"/>
            </a:endParaRPr>
          </a:p>
          <a:p>
            <a:pPr marL="552450" lvl="1"/>
            <a:r>
              <a:rPr lang="en-US" sz="1800" dirty="0">
                <a:latin typeface="Monaco" charset="0"/>
                <a:ea typeface="Zapf Dingbats" charset="2"/>
                <a:cs typeface="Zapf Dingbats" charset="2"/>
                <a:sym typeface="Monaco" charset="0"/>
              </a:rPr>
              <a:t>~0x00 </a:t>
            </a:r>
            <a:r>
              <a:rPr lang="en-US" sz="1800" dirty="0">
                <a:ea typeface="Zapf Dingbats" charset="2"/>
                <a:cs typeface="Zapf Dingbats" charset="2"/>
                <a:sym typeface="Monaco" charset="0"/>
              </a:rPr>
              <a:t>→</a:t>
            </a:r>
            <a:r>
              <a:rPr lang="en-US" sz="1800" dirty="0">
                <a:latin typeface="Monaco" charset="0"/>
                <a:ea typeface="Zapf Dingbats" charset="2"/>
                <a:cs typeface="Zapf Dingbats" charset="2"/>
                <a:sym typeface="Monaco" charset="0"/>
              </a:rPr>
              <a:t> </a:t>
            </a:r>
            <a:r>
              <a:rPr lang="en-US" sz="1800" dirty="0">
                <a:solidFill>
                  <a:schemeClr val="bg1"/>
                </a:solidFill>
                <a:latin typeface="Monaco" charset="0"/>
                <a:ea typeface="Zapf Dingbats" charset="2"/>
                <a:cs typeface="Zapf Dingbats" charset="2"/>
                <a:sym typeface="Monaco" charset="0"/>
              </a:rPr>
              <a:t>0xFF</a:t>
            </a:r>
            <a:endParaRPr lang="en-US" sz="1800" dirty="0">
              <a:solidFill>
                <a:schemeClr val="bg1"/>
              </a:solidFill>
              <a:latin typeface="Monaco" charset="0"/>
              <a:sym typeface="Monaco" charset="0"/>
            </a:endParaRPr>
          </a:p>
          <a:p>
            <a:pPr marL="838200" lvl="2"/>
            <a:r>
              <a:rPr lang="en-US" sz="1800" dirty="0">
                <a:solidFill>
                  <a:schemeClr val="bg1"/>
                </a:solidFill>
                <a:latin typeface="Monaco" charset="0"/>
                <a:ea typeface="Monaco" charset="0"/>
                <a:cs typeface="Monaco" charset="0"/>
                <a:sym typeface="Monaco" charset="0"/>
              </a:rPr>
              <a:t>~00000000</a:t>
            </a:r>
            <a:r>
              <a:rPr lang="en-US" sz="1800" baseline="-6000" dirty="0">
                <a:solidFill>
                  <a:schemeClr val="bg1"/>
                </a:solidFill>
                <a:latin typeface="Monaco" charset="0"/>
                <a:ea typeface="Monaco" charset="0"/>
                <a:cs typeface="Monaco" charset="0"/>
                <a:sym typeface="Monaco" charset="0"/>
              </a:rPr>
              <a:t>2</a:t>
            </a:r>
            <a:r>
              <a:rPr lang="en-US" sz="1800" dirty="0">
                <a:solidFill>
                  <a:schemeClr val="bg1"/>
                </a:solidFill>
                <a:latin typeface="Monaco" charset="0"/>
                <a:ea typeface="Zapf Dingbats" charset="2"/>
                <a:cs typeface="Zapf Dingbats" charset="2"/>
                <a:sym typeface="Monaco" charset="0"/>
              </a:rPr>
              <a:t> </a:t>
            </a:r>
            <a:r>
              <a:rPr lang="en-US" sz="1800" dirty="0">
                <a:solidFill>
                  <a:schemeClr val="bg1"/>
                </a:solidFill>
                <a:ea typeface="Zapf Dingbats" charset="2"/>
                <a:cs typeface="Zapf Dingbats" charset="2"/>
                <a:sym typeface="Monaco" charset="0"/>
              </a:rPr>
              <a:t>→</a:t>
            </a:r>
            <a:r>
              <a:rPr lang="en-US" sz="1800" dirty="0">
                <a:solidFill>
                  <a:schemeClr val="bg1"/>
                </a:solidFill>
                <a:latin typeface="Monaco" charset="0"/>
                <a:ea typeface="Zapf Dingbats" charset="2"/>
                <a:cs typeface="Zapf Dingbats" charset="2"/>
                <a:sym typeface="Monaco" charset="0"/>
              </a:rPr>
              <a:t> 11111111</a:t>
            </a:r>
            <a:r>
              <a:rPr lang="en-US" sz="1800" baseline="-6000" dirty="0">
                <a:solidFill>
                  <a:schemeClr val="bg1"/>
                </a:solidFill>
                <a:latin typeface="Monaco" charset="0"/>
                <a:ea typeface="Monaco" charset="0"/>
                <a:cs typeface="Monaco" charset="0"/>
                <a:sym typeface="Monaco" charset="0"/>
              </a:rPr>
              <a:t>2</a:t>
            </a:r>
            <a:endParaRPr lang="en-US" sz="1800" dirty="0">
              <a:solidFill>
                <a:schemeClr val="bg1"/>
              </a:solidFill>
              <a:latin typeface="Monaco" charset="0"/>
              <a:sym typeface="Monaco" charset="0"/>
            </a:endParaRPr>
          </a:p>
          <a:p>
            <a:pPr marL="552450" lvl="1"/>
            <a:r>
              <a:rPr lang="en-US" sz="1800" dirty="0">
                <a:latin typeface="Monaco" charset="0"/>
                <a:ea typeface="Zapf Dingbats" charset="2"/>
                <a:cs typeface="Zapf Dingbats" charset="2"/>
                <a:sym typeface="Monaco" charset="0"/>
              </a:rPr>
              <a:t>0x69 &amp; 0x55 </a:t>
            </a:r>
            <a:r>
              <a:rPr lang="en-US" sz="1800" dirty="0">
                <a:ea typeface="Zapf Dingbats" charset="2"/>
                <a:cs typeface="Zapf Dingbats" charset="2"/>
                <a:sym typeface="Monaco" charset="0"/>
              </a:rPr>
              <a:t>→</a:t>
            </a:r>
            <a:r>
              <a:rPr lang="en-US" sz="1800" dirty="0">
                <a:latin typeface="Monaco" charset="0"/>
                <a:ea typeface="Zapf Dingbats" charset="2"/>
                <a:cs typeface="Zapf Dingbats" charset="2"/>
                <a:sym typeface="Monaco" charset="0"/>
              </a:rPr>
              <a:t> </a:t>
            </a:r>
            <a:r>
              <a:rPr lang="en-US" sz="1800" dirty="0">
                <a:solidFill>
                  <a:schemeClr val="bg1"/>
                </a:solidFill>
                <a:latin typeface="Monaco" charset="0"/>
                <a:ea typeface="Zapf Dingbats" charset="2"/>
                <a:cs typeface="Zapf Dingbats" charset="2"/>
                <a:sym typeface="Monaco" charset="0"/>
              </a:rPr>
              <a:t>0x41</a:t>
            </a:r>
            <a:endParaRPr lang="en-US" sz="1800" dirty="0">
              <a:solidFill>
                <a:schemeClr val="bg1"/>
              </a:solidFill>
              <a:latin typeface="Monaco" charset="0"/>
              <a:sym typeface="Monaco" charset="0"/>
            </a:endParaRPr>
          </a:p>
          <a:p>
            <a:pPr marL="838200" lvl="2"/>
            <a:r>
              <a:rPr lang="en-US" sz="1800" dirty="0">
                <a:solidFill>
                  <a:schemeClr val="bg1"/>
                </a:solidFill>
                <a:latin typeface="Monaco" charset="0"/>
                <a:ea typeface="Monaco" charset="0"/>
                <a:cs typeface="Monaco" charset="0"/>
                <a:sym typeface="Monaco" charset="0"/>
              </a:rPr>
              <a:t>01101001</a:t>
            </a:r>
            <a:r>
              <a:rPr lang="en-US" sz="1800" baseline="-6000" dirty="0">
                <a:solidFill>
                  <a:schemeClr val="bg1"/>
                </a:solidFill>
                <a:latin typeface="Monaco" charset="0"/>
                <a:ea typeface="Monaco" charset="0"/>
                <a:cs typeface="Monaco" charset="0"/>
                <a:sym typeface="Monaco" charset="0"/>
              </a:rPr>
              <a:t>2</a:t>
            </a:r>
            <a:r>
              <a:rPr lang="en-US" sz="1800" dirty="0">
                <a:solidFill>
                  <a:schemeClr val="bg1"/>
                </a:solidFill>
                <a:latin typeface="Monaco" charset="0"/>
                <a:ea typeface="Monaco" charset="0"/>
                <a:cs typeface="Monaco" charset="0"/>
                <a:sym typeface="Monaco" charset="0"/>
              </a:rPr>
              <a:t> &amp; 01010101</a:t>
            </a:r>
            <a:r>
              <a:rPr lang="en-US" sz="1800" baseline="-6000" dirty="0">
                <a:solidFill>
                  <a:schemeClr val="bg1"/>
                </a:solidFill>
                <a:latin typeface="Monaco" charset="0"/>
                <a:ea typeface="Monaco" charset="0"/>
                <a:cs typeface="Monaco" charset="0"/>
                <a:sym typeface="Monaco" charset="0"/>
              </a:rPr>
              <a:t>2</a:t>
            </a:r>
            <a:r>
              <a:rPr lang="en-US" sz="1800" dirty="0">
                <a:solidFill>
                  <a:schemeClr val="bg1"/>
                </a:solidFill>
                <a:latin typeface="Monaco" charset="0"/>
                <a:ea typeface="Zapf Dingbats" charset="2"/>
                <a:cs typeface="Zapf Dingbats" charset="2"/>
                <a:sym typeface="Monaco" charset="0"/>
              </a:rPr>
              <a:t> </a:t>
            </a:r>
            <a:r>
              <a:rPr lang="en-US" sz="1800" dirty="0">
                <a:solidFill>
                  <a:schemeClr val="bg1"/>
                </a:solidFill>
                <a:ea typeface="Zapf Dingbats" charset="2"/>
                <a:cs typeface="Zapf Dingbats" charset="2"/>
                <a:sym typeface="Monaco" charset="0"/>
              </a:rPr>
              <a:t>→</a:t>
            </a:r>
            <a:r>
              <a:rPr lang="en-US" sz="1800" dirty="0">
                <a:solidFill>
                  <a:schemeClr val="bg1"/>
                </a:solidFill>
                <a:latin typeface="Monaco" charset="0"/>
                <a:ea typeface="Zapf Dingbats" charset="2"/>
                <a:cs typeface="Zapf Dingbats" charset="2"/>
                <a:sym typeface="Monaco" charset="0"/>
              </a:rPr>
              <a:t> 01000001</a:t>
            </a:r>
            <a:r>
              <a:rPr lang="en-US" sz="1800" baseline="-6000" dirty="0">
                <a:solidFill>
                  <a:schemeClr val="bg1"/>
                </a:solidFill>
                <a:latin typeface="Monaco" charset="0"/>
                <a:ea typeface="Monaco" charset="0"/>
                <a:cs typeface="Monaco" charset="0"/>
                <a:sym typeface="Monaco" charset="0"/>
              </a:rPr>
              <a:t>2</a:t>
            </a:r>
            <a:endParaRPr lang="en-US" sz="1800" dirty="0">
              <a:solidFill>
                <a:schemeClr val="bg1"/>
              </a:solidFill>
              <a:latin typeface="Monaco" charset="0"/>
              <a:sym typeface="Monaco" charset="0"/>
            </a:endParaRPr>
          </a:p>
          <a:p>
            <a:pPr marL="552450" lvl="1"/>
            <a:r>
              <a:rPr lang="en-US" sz="1800" dirty="0">
                <a:latin typeface="Monaco" charset="0"/>
                <a:ea typeface="Zapf Dingbats" charset="2"/>
                <a:cs typeface="Zapf Dingbats" charset="2"/>
                <a:sym typeface="Monaco" charset="0"/>
              </a:rPr>
              <a:t>0x69 | 0x55 </a:t>
            </a:r>
            <a:r>
              <a:rPr lang="en-US" sz="1800" dirty="0">
                <a:ea typeface="Zapf Dingbats" charset="2"/>
                <a:cs typeface="Zapf Dingbats" charset="2"/>
                <a:sym typeface="Monaco" charset="0"/>
              </a:rPr>
              <a:t>→</a:t>
            </a:r>
            <a:r>
              <a:rPr lang="en-US" sz="1800" dirty="0">
                <a:latin typeface="Monaco" charset="0"/>
                <a:ea typeface="Zapf Dingbats" charset="2"/>
                <a:cs typeface="Zapf Dingbats" charset="2"/>
                <a:sym typeface="Monaco" charset="0"/>
              </a:rPr>
              <a:t> </a:t>
            </a:r>
            <a:r>
              <a:rPr lang="en-US" sz="1800" dirty="0">
                <a:solidFill>
                  <a:schemeClr val="bg1"/>
                </a:solidFill>
                <a:latin typeface="Monaco" charset="0"/>
                <a:ea typeface="Zapf Dingbats" charset="2"/>
                <a:cs typeface="Zapf Dingbats" charset="2"/>
                <a:sym typeface="Monaco" charset="0"/>
              </a:rPr>
              <a:t>0x7D</a:t>
            </a:r>
            <a:endParaRPr lang="en-US" sz="1800" dirty="0">
              <a:solidFill>
                <a:schemeClr val="bg1"/>
              </a:solidFill>
              <a:latin typeface="Monaco" charset="0"/>
              <a:sym typeface="Monaco" charset="0"/>
            </a:endParaRPr>
          </a:p>
          <a:p>
            <a:pPr marL="838200" lvl="2"/>
            <a:r>
              <a:rPr lang="en-US" sz="1800" dirty="0">
                <a:solidFill>
                  <a:schemeClr val="bg1"/>
                </a:solidFill>
                <a:latin typeface="Monaco" charset="0"/>
                <a:ea typeface="Monaco" charset="0"/>
                <a:cs typeface="Monaco" charset="0"/>
                <a:sym typeface="Monaco" charset="0"/>
              </a:rPr>
              <a:t>01101001</a:t>
            </a:r>
            <a:r>
              <a:rPr lang="en-US" sz="1800" baseline="-6000" dirty="0">
                <a:solidFill>
                  <a:schemeClr val="bg1"/>
                </a:solidFill>
                <a:latin typeface="Monaco" charset="0"/>
                <a:ea typeface="Monaco" charset="0"/>
                <a:cs typeface="Monaco" charset="0"/>
                <a:sym typeface="Monaco" charset="0"/>
              </a:rPr>
              <a:t>2</a:t>
            </a:r>
            <a:r>
              <a:rPr lang="en-US" sz="1800" dirty="0">
                <a:solidFill>
                  <a:schemeClr val="bg1"/>
                </a:solidFill>
                <a:latin typeface="Monaco" charset="0"/>
                <a:ea typeface="Monaco" charset="0"/>
                <a:cs typeface="Monaco" charset="0"/>
                <a:sym typeface="Monaco" charset="0"/>
              </a:rPr>
              <a:t> | 01010101</a:t>
            </a:r>
            <a:r>
              <a:rPr lang="en-US" sz="1800" baseline="-6000" dirty="0">
                <a:solidFill>
                  <a:schemeClr val="bg1"/>
                </a:solidFill>
                <a:latin typeface="Monaco" charset="0"/>
                <a:ea typeface="Monaco" charset="0"/>
                <a:cs typeface="Monaco" charset="0"/>
                <a:sym typeface="Monaco" charset="0"/>
              </a:rPr>
              <a:t>2</a:t>
            </a:r>
            <a:r>
              <a:rPr lang="en-US" sz="1800" dirty="0">
                <a:solidFill>
                  <a:schemeClr val="bg1"/>
                </a:solidFill>
                <a:latin typeface="Monaco" charset="0"/>
                <a:ea typeface="Monaco" charset="0"/>
                <a:cs typeface="Monaco" charset="0"/>
                <a:sym typeface="Monaco" charset="0"/>
              </a:rPr>
              <a:t> </a:t>
            </a:r>
            <a:r>
              <a:rPr lang="en-US" sz="1800" dirty="0">
                <a:solidFill>
                  <a:schemeClr val="bg1"/>
                </a:solidFill>
                <a:ea typeface="Zapf Dingbats" charset="2"/>
                <a:cs typeface="Zapf Dingbats" charset="2"/>
                <a:sym typeface="Monaco" charset="0"/>
              </a:rPr>
              <a:t>→</a:t>
            </a:r>
            <a:r>
              <a:rPr lang="en-US" sz="1800" dirty="0">
                <a:solidFill>
                  <a:schemeClr val="bg1"/>
                </a:solidFill>
                <a:latin typeface="Monaco" charset="0"/>
                <a:ea typeface="Monaco" charset="0"/>
                <a:cs typeface="Monaco" charset="0"/>
                <a:sym typeface="Monaco" charset="0"/>
              </a:rPr>
              <a:t> 01111101</a:t>
            </a:r>
            <a:r>
              <a:rPr lang="en-US" sz="1800" baseline="-6000" dirty="0">
                <a:solidFill>
                  <a:schemeClr val="bg1"/>
                </a:solidFill>
                <a:latin typeface="Monaco" charset="0"/>
                <a:ea typeface="Monaco" charset="0"/>
                <a:cs typeface="Monaco" charset="0"/>
                <a:sym typeface="Monaco" charset="0"/>
              </a:rPr>
              <a:t>2</a:t>
            </a:r>
            <a:endParaRPr lang="en-US" sz="1800" baseline="-6000" dirty="0">
              <a:solidFill>
                <a:schemeClr val="bg1"/>
              </a:solidFill>
              <a:latin typeface="Monaco" charset="0"/>
              <a:sym typeface="Monaco" charset="0"/>
            </a:endParaRPr>
          </a:p>
        </p:txBody>
      </p:sp>
      <p:grpSp>
        <p:nvGrpSpPr>
          <p:cNvPr id="4" name="Group 5"/>
          <p:cNvGrpSpPr>
            <a:grpSpLocks/>
          </p:cNvGrpSpPr>
          <p:nvPr/>
        </p:nvGrpSpPr>
        <p:grpSpPr bwMode="auto">
          <a:xfrm>
            <a:off x="6858000" y="814287"/>
            <a:ext cx="1851025" cy="4591050"/>
            <a:chOff x="0" y="0"/>
            <a:chExt cx="1166" cy="2891"/>
          </a:xfrm>
        </p:grpSpPr>
        <p:grpSp>
          <p:nvGrpSpPr>
            <p:cNvPr id="5" name="Group 6"/>
            <p:cNvGrpSpPr>
              <a:grpSpLocks/>
            </p:cNvGrpSpPr>
            <p:nvPr/>
          </p:nvGrpSpPr>
          <p:grpSpPr bwMode="auto">
            <a:xfrm>
              <a:off x="0" y="507"/>
              <a:ext cx="1104" cy="2384"/>
              <a:chOff x="0" y="0"/>
              <a:chExt cx="1104" cy="2384"/>
            </a:xfrm>
          </p:grpSpPr>
          <p:grpSp>
            <p:nvGrpSpPr>
              <p:cNvPr id="9" name="Group 7"/>
              <p:cNvGrpSpPr>
                <a:grpSpLocks/>
              </p:cNvGrpSpPr>
              <p:nvPr/>
            </p:nvGrpSpPr>
            <p:grpSpPr bwMode="auto">
              <a:xfrm>
                <a:off x="0" y="0"/>
                <a:ext cx="288" cy="224"/>
                <a:chOff x="0" y="0"/>
                <a:chExt cx="288" cy="224"/>
              </a:xfrm>
            </p:grpSpPr>
            <p:sp>
              <p:nvSpPr>
                <p:cNvPr id="151" name="Rectangle 8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152" name="Rectangle 9"/>
                <p:cNvSpPr>
                  <a:spLocks/>
                </p:cNvSpPr>
                <p:nvPr/>
              </p:nvSpPr>
              <p:spPr bwMode="auto">
                <a:xfrm>
                  <a:off x="51" y="0"/>
                  <a:ext cx="185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0</a:t>
                  </a:r>
                </a:p>
              </p:txBody>
            </p:sp>
          </p:grpSp>
          <p:grpSp>
            <p:nvGrpSpPr>
              <p:cNvPr id="10" name="Group 10"/>
              <p:cNvGrpSpPr>
                <a:grpSpLocks/>
              </p:cNvGrpSpPr>
              <p:nvPr/>
            </p:nvGrpSpPr>
            <p:grpSpPr bwMode="auto">
              <a:xfrm>
                <a:off x="288" y="0"/>
                <a:ext cx="288" cy="224"/>
                <a:chOff x="0" y="0"/>
                <a:chExt cx="288" cy="224"/>
              </a:xfrm>
            </p:grpSpPr>
            <p:sp>
              <p:nvSpPr>
                <p:cNvPr id="149" name="Rectangle 11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150" name="Rectangle 12"/>
                <p:cNvSpPr>
                  <a:spLocks/>
                </p:cNvSpPr>
                <p:nvPr/>
              </p:nvSpPr>
              <p:spPr bwMode="auto">
                <a:xfrm>
                  <a:off x="51" y="0"/>
                  <a:ext cx="185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0</a:t>
                  </a:r>
                </a:p>
              </p:txBody>
            </p:sp>
          </p:grpSp>
          <p:grpSp>
            <p:nvGrpSpPr>
              <p:cNvPr id="11" name="Group 13"/>
              <p:cNvGrpSpPr>
                <a:grpSpLocks/>
              </p:cNvGrpSpPr>
              <p:nvPr/>
            </p:nvGrpSpPr>
            <p:grpSpPr bwMode="auto">
              <a:xfrm>
                <a:off x="576" y="0"/>
                <a:ext cx="528" cy="224"/>
                <a:chOff x="0" y="0"/>
                <a:chExt cx="528" cy="224"/>
              </a:xfrm>
            </p:grpSpPr>
            <p:sp>
              <p:nvSpPr>
                <p:cNvPr id="147" name="Rectangle 14"/>
                <p:cNvSpPr>
                  <a:spLocks/>
                </p:cNvSpPr>
                <p:nvPr/>
              </p:nvSpPr>
              <p:spPr bwMode="auto">
                <a:xfrm>
                  <a:off x="0" y="40"/>
                  <a:ext cx="52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148" name="Rectangle 15"/>
                <p:cNvSpPr>
                  <a:spLocks/>
                </p:cNvSpPr>
                <p:nvPr/>
              </p:nvSpPr>
              <p:spPr bwMode="auto">
                <a:xfrm>
                  <a:off x="42" y="0"/>
                  <a:ext cx="443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0000</a:t>
                  </a:r>
                </a:p>
              </p:txBody>
            </p:sp>
          </p:grpSp>
          <p:grpSp>
            <p:nvGrpSpPr>
              <p:cNvPr id="12" name="Group 16"/>
              <p:cNvGrpSpPr>
                <a:grpSpLocks/>
              </p:cNvGrpSpPr>
              <p:nvPr/>
            </p:nvGrpSpPr>
            <p:grpSpPr bwMode="auto">
              <a:xfrm>
                <a:off x="0" y="144"/>
                <a:ext cx="288" cy="224"/>
                <a:chOff x="0" y="0"/>
                <a:chExt cx="288" cy="224"/>
              </a:xfrm>
            </p:grpSpPr>
            <p:sp>
              <p:nvSpPr>
                <p:cNvPr id="145" name="Rectangle 17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146" name="Rectangle 18"/>
                <p:cNvSpPr>
                  <a:spLocks/>
                </p:cNvSpPr>
                <p:nvPr/>
              </p:nvSpPr>
              <p:spPr bwMode="auto">
                <a:xfrm>
                  <a:off x="51" y="0"/>
                  <a:ext cx="185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1</a:t>
                  </a:r>
                </a:p>
              </p:txBody>
            </p:sp>
          </p:grpSp>
          <p:grpSp>
            <p:nvGrpSpPr>
              <p:cNvPr id="13" name="Group 19"/>
              <p:cNvGrpSpPr>
                <a:grpSpLocks/>
              </p:cNvGrpSpPr>
              <p:nvPr/>
            </p:nvGrpSpPr>
            <p:grpSpPr bwMode="auto">
              <a:xfrm>
                <a:off x="288" y="144"/>
                <a:ext cx="288" cy="224"/>
                <a:chOff x="0" y="0"/>
                <a:chExt cx="288" cy="224"/>
              </a:xfrm>
            </p:grpSpPr>
            <p:sp>
              <p:nvSpPr>
                <p:cNvPr id="143" name="Rectangle 20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144" name="Rectangle 21"/>
                <p:cNvSpPr>
                  <a:spLocks/>
                </p:cNvSpPr>
                <p:nvPr/>
              </p:nvSpPr>
              <p:spPr bwMode="auto">
                <a:xfrm>
                  <a:off x="51" y="0"/>
                  <a:ext cx="185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1</a:t>
                  </a:r>
                </a:p>
              </p:txBody>
            </p:sp>
          </p:grpSp>
          <p:grpSp>
            <p:nvGrpSpPr>
              <p:cNvPr id="14" name="Group 22"/>
              <p:cNvGrpSpPr>
                <a:grpSpLocks/>
              </p:cNvGrpSpPr>
              <p:nvPr/>
            </p:nvGrpSpPr>
            <p:grpSpPr bwMode="auto">
              <a:xfrm>
                <a:off x="576" y="144"/>
                <a:ext cx="528" cy="224"/>
                <a:chOff x="0" y="0"/>
                <a:chExt cx="528" cy="224"/>
              </a:xfrm>
            </p:grpSpPr>
            <p:sp>
              <p:nvSpPr>
                <p:cNvPr id="141" name="Rectangle 23"/>
                <p:cNvSpPr>
                  <a:spLocks/>
                </p:cNvSpPr>
                <p:nvPr/>
              </p:nvSpPr>
              <p:spPr bwMode="auto">
                <a:xfrm>
                  <a:off x="0" y="40"/>
                  <a:ext cx="52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142" name="Rectangle 24"/>
                <p:cNvSpPr>
                  <a:spLocks/>
                </p:cNvSpPr>
                <p:nvPr/>
              </p:nvSpPr>
              <p:spPr bwMode="auto">
                <a:xfrm>
                  <a:off x="42" y="0"/>
                  <a:ext cx="443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0001</a:t>
                  </a:r>
                </a:p>
              </p:txBody>
            </p:sp>
          </p:grpSp>
          <p:grpSp>
            <p:nvGrpSpPr>
              <p:cNvPr id="15" name="Group 25"/>
              <p:cNvGrpSpPr>
                <a:grpSpLocks/>
              </p:cNvGrpSpPr>
              <p:nvPr/>
            </p:nvGrpSpPr>
            <p:grpSpPr bwMode="auto">
              <a:xfrm>
                <a:off x="0" y="288"/>
                <a:ext cx="288" cy="224"/>
                <a:chOff x="0" y="0"/>
                <a:chExt cx="288" cy="224"/>
              </a:xfrm>
            </p:grpSpPr>
            <p:sp>
              <p:nvSpPr>
                <p:cNvPr id="139" name="Rectangle 26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140" name="Rectangle 27"/>
                <p:cNvSpPr>
                  <a:spLocks/>
                </p:cNvSpPr>
                <p:nvPr/>
              </p:nvSpPr>
              <p:spPr bwMode="auto">
                <a:xfrm>
                  <a:off x="51" y="0"/>
                  <a:ext cx="185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2</a:t>
                  </a:r>
                </a:p>
              </p:txBody>
            </p:sp>
          </p:grpSp>
          <p:grpSp>
            <p:nvGrpSpPr>
              <p:cNvPr id="16" name="Group 28"/>
              <p:cNvGrpSpPr>
                <a:grpSpLocks/>
              </p:cNvGrpSpPr>
              <p:nvPr/>
            </p:nvGrpSpPr>
            <p:grpSpPr bwMode="auto">
              <a:xfrm>
                <a:off x="288" y="288"/>
                <a:ext cx="288" cy="224"/>
                <a:chOff x="0" y="0"/>
                <a:chExt cx="288" cy="224"/>
              </a:xfrm>
            </p:grpSpPr>
            <p:sp>
              <p:nvSpPr>
                <p:cNvPr id="137" name="Rectangle 29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138" name="Rectangle 30"/>
                <p:cNvSpPr>
                  <a:spLocks/>
                </p:cNvSpPr>
                <p:nvPr/>
              </p:nvSpPr>
              <p:spPr bwMode="auto">
                <a:xfrm>
                  <a:off x="51" y="0"/>
                  <a:ext cx="185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2</a:t>
                  </a:r>
                </a:p>
              </p:txBody>
            </p:sp>
          </p:grpSp>
          <p:grpSp>
            <p:nvGrpSpPr>
              <p:cNvPr id="17" name="Group 31"/>
              <p:cNvGrpSpPr>
                <a:grpSpLocks/>
              </p:cNvGrpSpPr>
              <p:nvPr/>
            </p:nvGrpSpPr>
            <p:grpSpPr bwMode="auto">
              <a:xfrm>
                <a:off x="576" y="288"/>
                <a:ext cx="528" cy="224"/>
                <a:chOff x="0" y="0"/>
                <a:chExt cx="528" cy="224"/>
              </a:xfrm>
            </p:grpSpPr>
            <p:sp>
              <p:nvSpPr>
                <p:cNvPr id="135" name="Rectangle 32"/>
                <p:cNvSpPr>
                  <a:spLocks/>
                </p:cNvSpPr>
                <p:nvPr/>
              </p:nvSpPr>
              <p:spPr bwMode="auto">
                <a:xfrm>
                  <a:off x="0" y="40"/>
                  <a:ext cx="52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136" name="Rectangle 33"/>
                <p:cNvSpPr>
                  <a:spLocks/>
                </p:cNvSpPr>
                <p:nvPr/>
              </p:nvSpPr>
              <p:spPr bwMode="auto">
                <a:xfrm>
                  <a:off x="42" y="0"/>
                  <a:ext cx="443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0010</a:t>
                  </a:r>
                </a:p>
              </p:txBody>
            </p:sp>
          </p:grpSp>
          <p:grpSp>
            <p:nvGrpSpPr>
              <p:cNvPr id="18" name="Group 34"/>
              <p:cNvGrpSpPr>
                <a:grpSpLocks/>
              </p:cNvGrpSpPr>
              <p:nvPr/>
            </p:nvGrpSpPr>
            <p:grpSpPr bwMode="auto">
              <a:xfrm>
                <a:off x="0" y="432"/>
                <a:ext cx="288" cy="224"/>
                <a:chOff x="0" y="0"/>
                <a:chExt cx="288" cy="224"/>
              </a:xfrm>
            </p:grpSpPr>
            <p:sp>
              <p:nvSpPr>
                <p:cNvPr id="133" name="Rectangle 35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134" name="Rectangle 36"/>
                <p:cNvSpPr>
                  <a:spLocks/>
                </p:cNvSpPr>
                <p:nvPr/>
              </p:nvSpPr>
              <p:spPr bwMode="auto">
                <a:xfrm>
                  <a:off x="51" y="0"/>
                  <a:ext cx="185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3</a:t>
                  </a:r>
                </a:p>
              </p:txBody>
            </p:sp>
          </p:grpSp>
          <p:grpSp>
            <p:nvGrpSpPr>
              <p:cNvPr id="19" name="Group 37"/>
              <p:cNvGrpSpPr>
                <a:grpSpLocks/>
              </p:cNvGrpSpPr>
              <p:nvPr/>
            </p:nvGrpSpPr>
            <p:grpSpPr bwMode="auto">
              <a:xfrm>
                <a:off x="288" y="432"/>
                <a:ext cx="288" cy="224"/>
                <a:chOff x="0" y="0"/>
                <a:chExt cx="288" cy="224"/>
              </a:xfrm>
            </p:grpSpPr>
            <p:sp>
              <p:nvSpPr>
                <p:cNvPr id="131" name="Rectangle 38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132" name="Rectangle 39"/>
                <p:cNvSpPr>
                  <a:spLocks/>
                </p:cNvSpPr>
                <p:nvPr/>
              </p:nvSpPr>
              <p:spPr bwMode="auto">
                <a:xfrm>
                  <a:off x="51" y="0"/>
                  <a:ext cx="185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3</a:t>
                  </a:r>
                </a:p>
              </p:txBody>
            </p:sp>
          </p:grpSp>
          <p:grpSp>
            <p:nvGrpSpPr>
              <p:cNvPr id="20" name="Group 40"/>
              <p:cNvGrpSpPr>
                <a:grpSpLocks/>
              </p:cNvGrpSpPr>
              <p:nvPr/>
            </p:nvGrpSpPr>
            <p:grpSpPr bwMode="auto">
              <a:xfrm>
                <a:off x="576" y="432"/>
                <a:ext cx="528" cy="224"/>
                <a:chOff x="0" y="0"/>
                <a:chExt cx="528" cy="224"/>
              </a:xfrm>
            </p:grpSpPr>
            <p:sp>
              <p:nvSpPr>
                <p:cNvPr id="129" name="Rectangle 41"/>
                <p:cNvSpPr>
                  <a:spLocks/>
                </p:cNvSpPr>
                <p:nvPr/>
              </p:nvSpPr>
              <p:spPr bwMode="auto">
                <a:xfrm>
                  <a:off x="0" y="40"/>
                  <a:ext cx="52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130" name="Rectangle 42"/>
                <p:cNvSpPr>
                  <a:spLocks/>
                </p:cNvSpPr>
                <p:nvPr/>
              </p:nvSpPr>
              <p:spPr bwMode="auto">
                <a:xfrm>
                  <a:off x="42" y="0"/>
                  <a:ext cx="443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 dirty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0011</a:t>
                  </a:r>
                </a:p>
              </p:txBody>
            </p:sp>
          </p:grpSp>
          <p:grpSp>
            <p:nvGrpSpPr>
              <p:cNvPr id="21" name="Group 43"/>
              <p:cNvGrpSpPr>
                <a:grpSpLocks/>
              </p:cNvGrpSpPr>
              <p:nvPr/>
            </p:nvGrpSpPr>
            <p:grpSpPr bwMode="auto">
              <a:xfrm>
                <a:off x="0" y="576"/>
                <a:ext cx="288" cy="224"/>
                <a:chOff x="0" y="0"/>
                <a:chExt cx="288" cy="224"/>
              </a:xfrm>
            </p:grpSpPr>
            <p:sp>
              <p:nvSpPr>
                <p:cNvPr id="127" name="Rectangle 44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128" name="Rectangle 45"/>
                <p:cNvSpPr>
                  <a:spLocks/>
                </p:cNvSpPr>
                <p:nvPr/>
              </p:nvSpPr>
              <p:spPr bwMode="auto">
                <a:xfrm>
                  <a:off x="51" y="0"/>
                  <a:ext cx="185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4</a:t>
                  </a:r>
                </a:p>
              </p:txBody>
            </p:sp>
          </p:grpSp>
          <p:grpSp>
            <p:nvGrpSpPr>
              <p:cNvPr id="22" name="Group 46"/>
              <p:cNvGrpSpPr>
                <a:grpSpLocks/>
              </p:cNvGrpSpPr>
              <p:nvPr/>
            </p:nvGrpSpPr>
            <p:grpSpPr bwMode="auto">
              <a:xfrm>
                <a:off x="288" y="576"/>
                <a:ext cx="288" cy="224"/>
                <a:chOff x="0" y="0"/>
                <a:chExt cx="288" cy="224"/>
              </a:xfrm>
            </p:grpSpPr>
            <p:sp>
              <p:nvSpPr>
                <p:cNvPr id="125" name="Rectangle 47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126" name="Rectangle 48"/>
                <p:cNvSpPr>
                  <a:spLocks/>
                </p:cNvSpPr>
                <p:nvPr/>
              </p:nvSpPr>
              <p:spPr bwMode="auto">
                <a:xfrm>
                  <a:off x="51" y="0"/>
                  <a:ext cx="185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4</a:t>
                  </a:r>
                </a:p>
              </p:txBody>
            </p:sp>
          </p:grpSp>
          <p:grpSp>
            <p:nvGrpSpPr>
              <p:cNvPr id="23" name="Group 49"/>
              <p:cNvGrpSpPr>
                <a:grpSpLocks/>
              </p:cNvGrpSpPr>
              <p:nvPr/>
            </p:nvGrpSpPr>
            <p:grpSpPr bwMode="auto">
              <a:xfrm>
                <a:off x="576" y="576"/>
                <a:ext cx="528" cy="224"/>
                <a:chOff x="0" y="0"/>
                <a:chExt cx="528" cy="224"/>
              </a:xfrm>
            </p:grpSpPr>
            <p:sp>
              <p:nvSpPr>
                <p:cNvPr id="123" name="Rectangle 50"/>
                <p:cNvSpPr>
                  <a:spLocks/>
                </p:cNvSpPr>
                <p:nvPr/>
              </p:nvSpPr>
              <p:spPr bwMode="auto">
                <a:xfrm>
                  <a:off x="0" y="40"/>
                  <a:ext cx="52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124" name="Rectangle 51"/>
                <p:cNvSpPr>
                  <a:spLocks/>
                </p:cNvSpPr>
                <p:nvPr/>
              </p:nvSpPr>
              <p:spPr bwMode="auto">
                <a:xfrm>
                  <a:off x="42" y="0"/>
                  <a:ext cx="443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0100</a:t>
                  </a:r>
                </a:p>
              </p:txBody>
            </p:sp>
          </p:grpSp>
          <p:grpSp>
            <p:nvGrpSpPr>
              <p:cNvPr id="24" name="Group 52"/>
              <p:cNvGrpSpPr>
                <a:grpSpLocks/>
              </p:cNvGrpSpPr>
              <p:nvPr/>
            </p:nvGrpSpPr>
            <p:grpSpPr bwMode="auto">
              <a:xfrm>
                <a:off x="0" y="720"/>
                <a:ext cx="288" cy="224"/>
                <a:chOff x="0" y="0"/>
                <a:chExt cx="288" cy="224"/>
              </a:xfrm>
            </p:grpSpPr>
            <p:sp>
              <p:nvSpPr>
                <p:cNvPr id="121" name="Rectangle 53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122" name="Rectangle 54"/>
                <p:cNvSpPr>
                  <a:spLocks/>
                </p:cNvSpPr>
                <p:nvPr/>
              </p:nvSpPr>
              <p:spPr bwMode="auto">
                <a:xfrm>
                  <a:off x="51" y="0"/>
                  <a:ext cx="185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5</a:t>
                  </a:r>
                </a:p>
              </p:txBody>
            </p:sp>
          </p:grpSp>
          <p:grpSp>
            <p:nvGrpSpPr>
              <p:cNvPr id="25" name="Group 55"/>
              <p:cNvGrpSpPr>
                <a:grpSpLocks/>
              </p:cNvGrpSpPr>
              <p:nvPr/>
            </p:nvGrpSpPr>
            <p:grpSpPr bwMode="auto">
              <a:xfrm>
                <a:off x="288" y="720"/>
                <a:ext cx="288" cy="224"/>
                <a:chOff x="0" y="0"/>
                <a:chExt cx="288" cy="224"/>
              </a:xfrm>
            </p:grpSpPr>
            <p:sp>
              <p:nvSpPr>
                <p:cNvPr id="119" name="Rectangle 56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120" name="Rectangle 57"/>
                <p:cNvSpPr>
                  <a:spLocks/>
                </p:cNvSpPr>
                <p:nvPr/>
              </p:nvSpPr>
              <p:spPr bwMode="auto">
                <a:xfrm>
                  <a:off x="51" y="0"/>
                  <a:ext cx="185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5</a:t>
                  </a:r>
                </a:p>
              </p:txBody>
            </p:sp>
          </p:grpSp>
          <p:grpSp>
            <p:nvGrpSpPr>
              <p:cNvPr id="26" name="Group 58"/>
              <p:cNvGrpSpPr>
                <a:grpSpLocks/>
              </p:cNvGrpSpPr>
              <p:nvPr/>
            </p:nvGrpSpPr>
            <p:grpSpPr bwMode="auto">
              <a:xfrm>
                <a:off x="576" y="720"/>
                <a:ext cx="528" cy="224"/>
                <a:chOff x="0" y="0"/>
                <a:chExt cx="528" cy="224"/>
              </a:xfrm>
            </p:grpSpPr>
            <p:sp>
              <p:nvSpPr>
                <p:cNvPr id="117" name="Rectangle 59"/>
                <p:cNvSpPr>
                  <a:spLocks/>
                </p:cNvSpPr>
                <p:nvPr/>
              </p:nvSpPr>
              <p:spPr bwMode="auto">
                <a:xfrm>
                  <a:off x="0" y="40"/>
                  <a:ext cx="52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118" name="Rectangle 60"/>
                <p:cNvSpPr>
                  <a:spLocks/>
                </p:cNvSpPr>
                <p:nvPr/>
              </p:nvSpPr>
              <p:spPr bwMode="auto">
                <a:xfrm>
                  <a:off x="42" y="0"/>
                  <a:ext cx="443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0101</a:t>
                  </a:r>
                </a:p>
              </p:txBody>
            </p:sp>
          </p:grpSp>
          <p:grpSp>
            <p:nvGrpSpPr>
              <p:cNvPr id="27" name="Group 61"/>
              <p:cNvGrpSpPr>
                <a:grpSpLocks/>
              </p:cNvGrpSpPr>
              <p:nvPr/>
            </p:nvGrpSpPr>
            <p:grpSpPr bwMode="auto">
              <a:xfrm>
                <a:off x="0" y="864"/>
                <a:ext cx="288" cy="224"/>
                <a:chOff x="0" y="0"/>
                <a:chExt cx="288" cy="224"/>
              </a:xfrm>
            </p:grpSpPr>
            <p:sp>
              <p:nvSpPr>
                <p:cNvPr id="115" name="Rectangle 62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116" name="Rectangle 63"/>
                <p:cNvSpPr>
                  <a:spLocks/>
                </p:cNvSpPr>
                <p:nvPr/>
              </p:nvSpPr>
              <p:spPr bwMode="auto">
                <a:xfrm>
                  <a:off x="51" y="0"/>
                  <a:ext cx="185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6</a:t>
                  </a:r>
                </a:p>
              </p:txBody>
            </p:sp>
          </p:grpSp>
          <p:grpSp>
            <p:nvGrpSpPr>
              <p:cNvPr id="28" name="Group 64"/>
              <p:cNvGrpSpPr>
                <a:grpSpLocks/>
              </p:cNvGrpSpPr>
              <p:nvPr/>
            </p:nvGrpSpPr>
            <p:grpSpPr bwMode="auto">
              <a:xfrm>
                <a:off x="288" y="864"/>
                <a:ext cx="288" cy="224"/>
                <a:chOff x="0" y="0"/>
                <a:chExt cx="288" cy="224"/>
              </a:xfrm>
            </p:grpSpPr>
            <p:sp>
              <p:nvSpPr>
                <p:cNvPr id="113" name="Rectangle 65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114" name="Rectangle 66"/>
                <p:cNvSpPr>
                  <a:spLocks/>
                </p:cNvSpPr>
                <p:nvPr/>
              </p:nvSpPr>
              <p:spPr bwMode="auto">
                <a:xfrm>
                  <a:off x="51" y="0"/>
                  <a:ext cx="185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6</a:t>
                  </a:r>
                </a:p>
              </p:txBody>
            </p:sp>
          </p:grpSp>
          <p:grpSp>
            <p:nvGrpSpPr>
              <p:cNvPr id="29" name="Group 67"/>
              <p:cNvGrpSpPr>
                <a:grpSpLocks/>
              </p:cNvGrpSpPr>
              <p:nvPr/>
            </p:nvGrpSpPr>
            <p:grpSpPr bwMode="auto">
              <a:xfrm>
                <a:off x="576" y="864"/>
                <a:ext cx="528" cy="224"/>
                <a:chOff x="0" y="0"/>
                <a:chExt cx="528" cy="224"/>
              </a:xfrm>
            </p:grpSpPr>
            <p:sp>
              <p:nvSpPr>
                <p:cNvPr id="111" name="Rectangle 68"/>
                <p:cNvSpPr>
                  <a:spLocks/>
                </p:cNvSpPr>
                <p:nvPr/>
              </p:nvSpPr>
              <p:spPr bwMode="auto">
                <a:xfrm>
                  <a:off x="0" y="40"/>
                  <a:ext cx="52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112" name="Rectangle 69"/>
                <p:cNvSpPr>
                  <a:spLocks/>
                </p:cNvSpPr>
                <p:nvPr/>
              </p:nvSpPr>
              <p:spPr bwMode="auto">
                <a:xfrm>
                  <a:off x="42" y="0"/>
                  <a:ext cx="443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0110</a:t>
                  </a:r>
                </a:p>
              </p:txBody>
            </p:sp>
          </p:grpSp>
          <p:grpSp>
            <p:nvGrpSpPr>
              <p:cNvPr id="30" name="Group 70"/>
              <p:cNvGrpSpPr>
                <a:grpSpLocks/>
              </p:cNvGrpSpPr>
              <p:nvPr/>
            </p:nvGrpSpPr>
            <p:grpSpPr bwMode="auto">
              <a:xfrm>
                <a:off x="0" y="1008"/>
                <a:ext cx="288" cy="224"/>
                <a:chOff x="0" y="0"/>
                <a:chExt cx="288" cy="224"/>
              </a:xfrm>
            </p:grpSpPr>
            <p:sp>
              <p:nvSpPr>
                <p:cNvPr id="109" name="Rectangle 71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110" name="Rectangle 72"/>
                <p:cNvSpPr>
                  <a:spLocks/>
                </p:cNvSpPr>
                <p:nvPr/>
              </p:nvSpPr>
              <p:spPr bwMode="auto">
                <a:xfrm>
                  <a:off x="51" y="0"/>
                  <a:ext cx="185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7</a:t>
                  </a:r>
                </a:p>
              </p:txBody>
            </p:sp>
          </p:grpSp>
          <p:grpSp>
            <p:nvGrpSpPr>
              <p:cNvPr id="31" name="Group 73"/>
              <p:cNvGrpSpPr>
                <a:grpSpLocks/>
              </p:cNvGrpSpPr>
              <p:nvPr/>
            </p:nvGrpSpPr>
            <p:grpSpPr bwMode="auto">
              <a:xfrm>
                <a:off x="288" y="1008"/>
                <a:ext cx="288" cy="224"/>
                <a:chOff x="0" y="0"/>
                <a:chExt cx="288" cy="224"/>
              </a:xfrm>
            </p:grpSpPr>
            <p:sp>
              <p:nvSpPr>
                <p:cNvPr id="107" name="Rectangle 74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108" name="Rectangle 75"/>
                <p:cNvSpPr>
                  <a:spLocks/>
                </p:cNvSpPr>
                <p:nvPr/>
              </p:nvSpPr>
              <p:spPr bwMode="auto">
                <a:xfrm>
                  <a:off x="51" y="0"/>
                  <a:ext cx="185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7</a:t>
                  </a:r>
                </a:p>
              </p:txBody>
            </p:sp>
          </p:grpSp>
          <p:grpSp>
            <p:nvGrpSpPr>
              <p:cNvPr id="32" name="Group 76"/>
              <p:cNvGrpSpPr>
                <a:grpSpLocks/>
              </p:cNvGrpSpPr>
              <p:nvPr/>
            </p:nvGrpSpPr>
            <p:grpSpPr bwMode="auto">
              <a:xfrm>
                <a:off x="576" y="1008"/>
                <a:ext cx="528" cy="224"/>
                <a:chOff x="0" y="0"/>
                <a:chExt cx="528" cy="224"/>
              </a:xfrm>
            </p:grpSpPr>
            <p:sp>
              <p:nvSpPr>
                <p:cNvPr id="105" name="Rectangle 77"/>
                <p:cNvSpPr>
                  <a:spLocks/>
                </p:cNvSpPr>
                <p:nvPr/>
              </p:nvSpPr>
              <p:spPr bwMode="auto">
                <a:xfrm>
                  <a:off x="0" y="40"/>
                  <a:ext cx="52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106" name="Rectangle 78"/>
                <p:cNvSpPr>
                  <a:spLocks/>
                </p:cNvSpPr>
                <p:nvPr/>
              </p:nvSpPr>
              <p:spPr bwMode="auto">
                <a:xfrm>
                  <a:off x="42" y="0"/>
                  <a:ext cx="443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0111</a:t>
                  </a:r>
                </a:p>
              </p:txBody>
            </p:sp>
          </p:grpSp>
          <p:grpSp>
            <p:nvGrpSpPr>
              <p:cNvPr id="33" name="Group 79"/>
              <p:cNvGrpSpPr>
                <a:grpSpLocks/>
              </p:cNvGrpSpPr>
              <p:nvPr/>
            </p:nvGrpSpPr>
            <p:grpSpPr bwMode="auto">
              <a:xfrm>
                <a:off x="0" y="1152"/>
                <a:ext cx="288" cy="224"/>
                <a:chOff x="0" y="0"/>
                <a:chExt cx="288" cy="224"/>
              </a:xfrm>
            </p:grpSpPr>
            <p:sp>
              <p:nvSpPr>
                <p:cNvPr id="103" name="Rectangle 80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104" name="Rectangle 81"/>
                <p:cNvSpPr>
                  <a:spLocks/>
                </p:cNvSpPr>
                <p:nvPr/>
              </p:nvSpPr>
              <p:spPr bwMode="auto">
                <a:xfrm>
                  <a:off x="51" y="0"/>
                  <a:ext cx="185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8</a:t>
                  </a:r>
                </a:p>
              </p:txBody>
            </p:sp>
          </p:grpSp>
          <p:grpSp>
            <p:nvGrpSpPr>
              <p:cNvPr id="34" name="Group 82"/>
              <p:cNvGrpSpPr>
                <a:grpSpLocks/>
              </p:cNvGrpSpPr>
              <p:nvPr/>
            </p:nvGrpSpPr>
            <p:grpSpPr bwMode="auto">
              <a:xfrm>
                <a:off x="288" y="1152"/>
                <a:ext cx="288" cy="224"/>
                <a:chOff x="0" y="0"/>
                <a:chExt cx="288" cy="224"/>
              </a:xfrm>
            </p:grpSpPr>
            <p:sp>
              <p:nvSpPr>
                <p:cNvPr id="101" name="Rectangle 83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102" name="Rectangle 84"/>
                <p:cNvSpPr>
                  <a:spLocks/>
                </p:cNvSpPr>
                <p:nvPr/>
              </p:nvSpPr>
              <p:spPr bwMode="auto">
                <a:xfrm>
                  <a:off x="51" y="0"/>
                  <a:ext cx="185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8</a:t>
                  </a:r>
                </a:p>
              </p:txBody>
            </p:sp>
          </p:grpSp>
          <p:grpSp>
            <p:nvGrpSpPr>
              <p:cNvPr id="35" name="Group 85"/>
              <p:cNvGrpSpPr>
                <a:grpSpLocks/>
              </p:cNvGrpSpPr>
              <p:nvPr/>
            </p:nvGrpSpPr>
            <p:grpSpPr bwMode="auto">
              <a:xfrm>
                <a:off x="576" y="1152"/>
                <a:ext cx="528" cy="224"/>
                <a:chOff x="0" y="0"/>
                <a:chExt cx="528" cy="224"/>
              </a:xfrm>
            </p:grpSpPr>
            <p:sp>
              <p:nvSpPr>
                <p:cNvPr id="99" name="Rectangle 86"/>
                <p:cNvSpPr>
                  <a:spLocks/>
                </p:cNvSpPr>
                <p:nvPr/>
              </p:nvSpPr>
              <p:spPr bwMode="auto">
                <a:xfrm>
                  <a:off x="0" y="40"/>
                  <a:ext cx="52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100" name="Rectangle 87"/>
                <p:cNvSpPr>
                  <a:spLocks/>
                </p:cNvSpPr>
                <p:nvPr/>
              </p:nvSpPr>
              <p:spPr bwMode="auto">
                <a:xfrm>
                  <a:off x="42" y="0"/>
                  <a:ext cx="443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1000</a:t>
                  </a:r>
                </a:p>
              </p:txBody>
            </p:sp>
          </p:grpSp>
          <p:grpSp>
            <p:nvGrpSpPr>
              <p:cNvPr id="36" name="Group 88"/>
              <p:cNvGrpSpPr>
                <a:grpSpLocks/>
              </p:cNvGrpSpPr>
              <p:nvPr/>
            </p:nvGrpSpPr>
            <p:grpSpPr bwMode="auto">
              <a:xfrm>
                <a:off x="0" y="1296"/>
                <a:ext cx="288" cy="224"/>
                <a:chOff x="0" y="0"/>
                <a:chExt cx="288" cy="224"/>
              </a:xfrm>
            </p:grpSpPr>
            <p:sp>
              <p:nvSpPr>
                <p:cNvPr id="97" name="Rectangle 89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98" name="Rectangle 90"/>
                <p:cNvSpPr>
                  <a:spLocks/>
                </p:cNvSpPr>
                <p:nvPr/>
              </p:nvSpPr>
              <p:spPr bwMode="auto">
                <a:xfrm>
                  <a:off x="51" y="0"/>
                  <a:ext cx="185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9</a:t>
                  </a:r>
                </a:p>
              </p:txBody>
            </p:sp>
          </p:grpSp>
          <p:grpSp>
            <p:nvGrpSpPr>
              <p:cNvPr id="37" name="Group 91"/>
              <p:cNvGrpSpPr>
                <a:grpSpLocks/>
              </p:cNvGrpSpPr>
              <p:nvPr/>
            </p:nvGrpSpPr>
            <p:grpSpPr bwMode="auto">
              <a:xfrm>
                <a:off x="288" y="1296"/>
                <a:ext cx="288" cy="224"/>
                <a:chOff x="0" y="0"/>
                <a:chExt cx="288" cy="224"/>
              </a:xfrm>
            </p:grpSpPr>
            <p:sp>
              <p:nvSpPr>
                <p:cNvPr id="95" name="Rectangle 92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96" name="Rectangle 93"/>
                <p:cNvSpPr>
                  <a:spLocks/>
                </p:cNvSpPr>
                <p:nvPr/>
              </p:nvSpPr>
              <p:spPr bwMode="auto">
                <a:xfrm>
                  <a:off x="51" y="0"/>
                  <a:ext cx="185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9</a:t>
                  </a:r>
                </a:p>
              </p:txBody>
            </p:sp>
          </p:grpSp>
          <p:grpSp>
            <p:nvGrpSpPr>
              <p:cNvPr id="38" name="Group 94"/>
              <p:cNvGrpSpPr>
                <a:grpSpLocks/>
              </p:cNvGrpSpPr>
              <p:nvPr/>
            </p:nvGrpSpPr>
            <p:grpSpPr bwMode="auto">
              <a:xfrm>
                <a:off x="576" y="1296"/>
                <a:ext cx="528" cy="224"/>
                <a:chOff x="0" y="0"/>
                <a:chExt cx="528" cy="224"/>
              </a:xfrm>
            </p:grpSpPr>
            <p:sp>
              <p:nvSpPr>
                <p:cNvPr id="93" name="Rectangle 95"/>
                <p:cNvSpPr>
                  <a:spLocks/>
                </p:cNvSpPr>
                <p:nvPr/>
              </p:nvSpPr>
              <p:spPr bwMode="auto">
                <a:xfrm>
                  <a:off x="0" y="40"/>
                  <a:ext cx="52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94" name="Rectangle 96"/>
                <p:cNvSpPr>
                  <a:spLocks/>
                </p:cNvSpPr>
                <p:nvPr/>
              </p:nvSpPr>
              <p:spPr bwMode="auto">
                <a:xfrm>
                  <a:off x="42" y="0"/>
                  <a:ext cx="443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1001</a:t>
                  </a:r>
                </a:p>
              </p:txBody>
            </p:sp>
          </p:grpSp>
          <p:grpSp>
            <p:nvGrpSpPr>
              <p:cNvPr id="39" name="Group 97"/>
              <p:cNvGrpSpPr>
                <a:grpSpLocks/>
              </p:cNvGrpSpPr>
              <p:nvPr/>
            </p:nvGrpSpPr>
            <p:grpSpPr bwMode="auto">
              <a:xfrm>
                <a:off x="0" y="1440"/>
                <a:ext cx="288" cy="224"/>
                <a:chOff x="0" y="0"/>
                <a:chExt cx="288" cy="224"/>
              </a:xfrm>
            </p:grpSpPr>
            <p:sp>
              <p:nvSpPr>
                <p:cNvPr id="91" name="Rectangle 98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92" name="Rectangle 99"/>
                <p:cNvSpPr>
                  <a:spLocks/>
                </p:cNvSpPr>
                <p:nvPr/>
              </p:nvSpPr>
              <p:spPr bwMode="auto">
                <a:xfrm>
                  <a:off x="51" y="0"/>
                  <a:ext cx="185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A</a:t>
                  </a:r>
                </a:p>
              </p:txBody>
            </p:sp>
          </p:grpSp>
          <p:grpSp>
            <p:nvGrpSpPr>
              <p:cNvPr id="40" name="Group 100"/>
              <p:cNvGrpSpPr>
                <a:grpSpLocks/>
              </p:cNvGrpSpPr>
              <p:nvPr/>
            </p:nvGrpSpPr>
            <p:grpSpPr bwMode="auto">
              <a:xfrm>
                <a:off x="288" y="1440"/>
                <a:ext cx="288" cy="224"/>
                <a:chOff x="0" y="0"/>
                <a:chExt cx="288" cy="224"/>
              </a:xfrm>
            </p:grpSpPr>
            <p:sp>
              <p:nvSpPr>
                <p:cNvPr id="89" name="Rectangle 101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90" name="Rectangle 102"/>
                <p:cNvSpPr>
                  <a:spLocks/>
                </p:cNvSpPr>
                <p:nvPr/>
              </p:nvSpPr>
              <p:spPr bwMode="auto">
                <a:xfrm>
                  <a:off x="8" y="0"/>
                  <a:ext cx="271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10</a:t>
                  </a:r>
                </a:p>
              </p:txBody>
            </p:sp>
          </p:grpSp>
          <p:grpSp>
            <p:nvGrpSpPr>
              <p:cNvPr id="41" name="Group 103"/>
              <p:cNvGrpSpPr>
                <a:grpSpLocks/>
              </p:cNvGrpSpPr>
              <p:nvPr/>
            </p:nvGrpSpPr>
            <p:grpSpPr bwMode="auto">
              <a:xfrm>
                <a:off x="576" y="1440"/>
                <a:ext cx="528" cy="224"/>
                <a:chOff x="0" y="0"/>
                <a:chExt cx="528" cy="224"/>
              </a:xfrm>
            </p:grpSpPr>
            <p:sp>
              <p:nvSpPr>
                <p:cNvPr id="87" name="Rectangle 104"/>
                <p:cNvSpPr>
                  <a:spLocks/>
                </p:cNvSpPr>
                <p:nvPr/>
              </p:nvSpPr>
              <p:spPr bwMode="auto">
                <a:xfrm>
                  <a:off x="0" y="40"/>
                  <a:ext cx="52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88" name="Rectangle 105"/>
                <p:cNvSpPr>
                  <a:spLocks/>
                </p:cNvSpPr>
                <p:nvPr/>
              </p:nvSpPr>
              <p:spPr bwMode="auto">
                <a:xfrm>
                  <a:off x="42" y="0"/>
                  <a:ext cx="443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1010</a:t>
                  </a:r>
                </a:p>
              </p:txBody>
            </p:sp>
          </p:grpSp>
          <p:grpSp>
            <p:nvGrpSpPr>
              <p:cNvPr id="42" name="Group 106"/>
              <p:cNvGrpSpPr>
                <a:grpSpLocks/>
              </p:cNvGrpSpPr>
              <p:nvPr/>
            </p:nvGrpSpPr>
            <p:grpSpPr bwMode="auto">
              <a:xfrm>
                <a:off x="0" y="1584"/>
                <a:ext cx="288" cy="224"/>
                <a:chOff x="0" y="0"/>
                <a:chExt cx="288" cy="224"/>
              </a:xfrm>
            </p:grpSpPr>
            <p:sp>
              <p:nvSpPr>
                <p:cNvPr id="85" name="Rectangle 107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86" name="Rectangle 108"/>
                <p:cNvSpPr>
                  <a:spLocks/>
                </p:cNvSpPr>
                <p:nvPr/>
              </p:nvSpPr>
              <p:spPr bwMode="auto">
                <a:xfrm>
                  <a:off x="51" y="0"/>
                  <a:ext cx="185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B</a:t>
                  </a:r>
                </a:p>
              </p:txBody>
            </p:sp>
          </p:grpSp>
          <p:grpSp>
            <p:nvGrpSpPr>
              <p:cNvPr id="43" name="Group 109"/>
              <p:cNvGrpSpPr>
                <a:grpSpLocks/>
              </p:cNvGrpSpPr>
              <p:nvPr/>
            </p:nvGrpSpPr>
            <p:grpSpPr bwMode="auto">
              <a:xfrm>
                <a:off x="288" y="1584"/>
                <a:ext cx="288" cy="224"/>
                <a:chOff x="0" y="0"/>
                <a:chExt cx="288" cy="224"/>
              </a:xfrm>
            </p:grpSpPr>
            <p:sp>
              <p:nvSpPr>
                <p:cNvPr id="83" name="Rectangle 110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84" name="Rectangle 111"/>
                <p:cNvSpPr>
                  <a:spLocks/>
                </p:cNvSpPr>
                <p:nvPr/>
              </p:nvSpPr>
              <p:spPr bwMode="auto">
                <a:xfrm>
                  <a:off x="8" y="0"/>
                  <a:ext cx="271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11</a:t>
                  </a:r>
                </a:p>
              </p:txBody>
            </p:sp>
          </p:grpSp>
          <p:grpSp>
            <p:nvGrpSpPr>
              <p:cNvPr id="44" name="Group 112"/>
              <p:cNvGrpSpPr>
                <a:grpSpLocks/>
              </p:cNvGrpSpPr>
              <p:nvPr/>
            </p:nvGrpSpPr>
            <p:grpSpPr bwMode="auto">
              <a:xfrm>
                <a:off x="576" y="1584"/>
                <a:ext cx="528" cy="224"/>
                <a:chOff x="0" y="0"/>
                <a:chExt cx="528" cy="224"/>
              </a:xfrm>
            </p:grpSpPr>
            <p:sp>
              <p:nvSpPr>
                <p:cNvPr id="81" name="Rectangle 113"/>
                <p:cNvSpPr>
                  <a:spLocks/>
                </p:cNvSpPr>
                <p:nvPr/>
              </p:nvSpPr>
              <p:spPr bwMode="auto">
                <a:xfrm>
                  <a:off x="0" y="40"/>
                  <a:ext cx="52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82" name="Rectangle 114"/>
                <p:cNvSpPr>
                  <a:spLocks/>
                </p:cNvSpPr>
                <p:nvPr/>
              </p:nvSpPr>
              <p:spPr bwMode="auto">
                <a:xfrm>
                  <a:off x="42" y="0"/>
                  <a:ext cx="443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1011</a:t>
                  </a:r>
                </a:p>
              </p:txBody>
            </p:sp>
          </p:grpSp>
          <p:grpSp>
            <p:nvGrpSpPr>
              <p:cNvPr id="45" name="Group 115"/>
              <p:cNvGrpSpPr>
                <a:grpSpLocks/>
              </p:cNvGrpSpPr>
              <p:nvPr/>
            </p:nvGrpSpPr>
            <p:grpSpPr bwMode="auto">
              <a:xfrm>
                <a:off x="0" y="1728"/>
                <a:ext cx="288" cy="224"/>
                <a:chOff x="0" y="0"/>
                <a:chExt cx="288" cy="224"/>
              </a:xfrm>
            </p:grpSpPr>
            <p:sp>
              <p:nvSpPr>
                <p:cNvPr id="79" name="Rectangle 116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80" name="Rectangle 117"/>
                <p:cNvSpPr>
                  <a:spLocks/>
                </p:cNvSpPr>
                <p:nvPr/>
              </p:nvSpPr>
              <p:spPr bwMode="auto">
                <a:xfrm>
                  <a:off x="51" y="0"/>
                  <a:ext cx="185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 dirty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C</a:t>
                  </a:r>
                </a:p>
              </p:txBody>
            </p:sp>
          </p:grpSp>
          <p:grpSp>
            <p:nvGrpSpPr>
              <p:cNvPr id="46" name="Group 118"/>
              <p:cNvGrpSpPr>
                <a:grpSpLocks/>
              </p:cNvGrpSpPr>
              <p:nvPr/>
            </p:nvGrpSpPr>
            <p:grpSpPr bwMode="auto">
              <a:xfrm>
                <a:off x="288" y="1728"/>
                <a:ext cx="288" cy="224"/>
                <a:chOff x="0" y="0"/>
                <a:chExt cx="288" cy="224"/>
              </a:xfrm>
            </p:grpSpPr>
            <p:sp>
              <p:nvSpPr>
                <p:cNvPr id="77" name="Rectangle 119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78" name="Rectangle 120"/>
                <p:cNvSpPr>
                  <a:spLocks/>
                </p:cNvSpPr>
                <p:nvPr/>
              </p:nvSpPr>
              <p:spPr bwMode="auto">
                <a:xfrm>
                  <a:off x="8" y="0"/>
                  <a:ext cx="271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12</a:t>
                  </a:r>
                </a:p>
              </p:txBody>
            </p:sp>
          </p:grpSp>
          <p:grpSp>
            <p:nvGrpSpPr>
              <p:cNvPr id="47" name="Group 121"/>
              <p:cNvGrpSpPr>
                <a:grpSpLocks/>
              </p:cNvGrpSpPr>
              <p:nvPr/>
            </p:nvGrpSpPr>
            <p:grpSpPr bwMode="auto">
              <a:xfrm>
                <a:off x="576" y="1728"/>
                <a:ext cx="528" cy="224"/>
                <a:chOff x="0" y="0"/>
                <a:chExt cx="528" cy="224"/>
              </a:xfrm>
            </p:grpSpPr>
            <p:sp>
              <p:nvSpPr>
                <p:cNvPr id="75" name="Rectangle 122"/>
                <p:cNvSpPr>
                  <a:spLocks/>
                </p:cNvSpPr>
                <p:nvPr/>
              </p:nvSpPr>
              <p:spPr bwMode="auto">
                <a:xfrm>
                  <a:off x="0" y="40"/>
                  <a:ext cx="52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76" name="Rectangle 123"/>
                <p:cNvSpPr>
                  <a:spLocks/>
                </p:cNvSpPr>
                <p:nvPr/>
              </p:nvSpPr>
              <p:spPr bwMode="auto">
                <a:xfrm>
                  <a:off x="42" y="0"/>
                  <a:ext cx="443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1100</a:t>
                  </a:r>
                </a:p>
              </p:txBody>
            </p:sp>
          </p:grpSp>
          <p:grpSp>
            <p:nvGrpSpPr>
              <p:cNvPr id="48" name="Group 124"/>
              <p:cNvGrpSpPr>
                <a:grpSpLocks/>
              </p:cNvGrpSpPr>
              <p:nvPr/>
            </p:nvGrpSpPr>
            <p:grpSpPr bwMode="auto">
              <a:xfrm>
                <a:off x="0" y="1872"/>
                <a:ext cx="288" cy="224"/>
                <a:chOff x="0" y="0"/>
                <a:chExt cx="288" cy="224"/>
              </a:xfrm>
            </p:grpSpPr>
            <p:sp>
              <p:nvSpPr>
                <p:cNvPr id="73" name="Rectangle 125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74" name="Rectangle 126"/>
                <p:cNvSpPr>
                  <a:spLocks/>
                </p:cNvSpPr>
                <p:nvPr/>
              </p:nvSpPr>
              <p:spPr bwMode="auto">
                <a:xfrm>
                  <a:off x="51" y="0"/>
                  <a:ext cx="185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D</a:t>
                  </a:r>
                </a:p>
              </p:txBody>
            </p:sp>
          </p:grpSp>
          <p:grpSp>
            <p:nvGrpSpPr>
              <p:cNvPr id="49" name="Group 127"/>
              <p:cNvGrpSpPr>
                <a:grpSpLocks/>
              </p:cNvGrpSpPr>
              <p:nvPr/>
            </p:nvGrpSpPr>
            <p:grpSpPr bwMode="auto">
              <a:xfrm>
                <a:off x="288" y="1872"/>
                <a:ext cx="288" cy="224"/>
                <a:chOff x="0" y="0"/>
                <a:chExt cx="288" cy="224"/>
              </a:xfrm>
            </p:grpSpPr>
            <p:sp>
              <p:nvSpPr>
                <p:cNvPr id="71" name="Rectangle 128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72" name="Rectangle 129"/>
                <p:cNvSpPr>
                  <a:spLocks/>
                </p:cNvSpPr>
                <p:nvPr/>
              </p:nvSpPr>
              <p:spPr bwMode="auto">
                <a:xfrm>
                  <a:off x="8" y="0"/>
                  <a:ext cx="271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13</a:t>
                  </a:r>
                </a:p>
              </p:txBody>
            </p:sp>
          </p:grpSp>
          <p:grpSp>
            <p:nvGrpSpPr>
              <p:cNvPr id="50" name="Group 130"/>
              <p:cNvGrpSpPr>
                <a:grpSpLocks/>
              </p:cNvGrpSpPr>
              <p:nvPr/>
            </p:nvGrpSpPr>
            <p:grpSpPr bwMode="auto">
              <a:xfrm>
                <a:off x="576" y="1872"/>
                <a:ext cx="528" cy="224"/>
                <a:chOff x="0" y="0"/>
                <a:chExt cx="528" cy="224"/>
              </a:xfrm>
            </p:grpSpPr>
            <p:sp>
              <p:nvSpPr>
                <p:cNvPr id="69" name="Rectangle 131"/>
                <p:cNvSpPr>
                  <a:spLocks/>
                </p:cNvSpPr>
                <p:nvPr/>
              </p:nvSpPr>
              <p:spPr bwMode="auto">
                <a:xfrm>
                  <a:off x="0" y="40"/>
                  <a:ext cx="52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70" name="Rectangle 132"/>
                <p:cNvSpPr>
                  <a:spLocks/>
                </p:cNvSpPr>
                <p:nvPr/>
              </p:nvSpPr>
              <p:spPr bwMode="auto">
                <a:xfrm>
                  <a:off x="42" y="0"/>
                  <a:ext cx="443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1101</a:t>
                  </a:r>
                </a:p>
              </p:txBody>
            </p:sp>
          </p:grpSp>
          <p:grpSp>
            <p:nvGrpSpPr>
              <p:cNvPr id="51" name="Group 133"/>
              <p:cNvGrpSpPr>
                <a:grpSpLocks/>
              </p:cNvGrpSpPr>
              <p:nvPr/>
            </p:nvGrpSpPr>
            <p:grpSpPr bwMode="auto">
              <a:xfrm>
                <a:off x="0" y="2016"/>
                <a:ext cx="288" cy="224"/>
                <a:chOff x="0" y="0"/>
                <a:chExt cx="288" cy="224"/>
              </a:xfrm>
            </p:grpSpPr>
            <p:sp>
              <p:nvSpPr>
                <p:cNvPr id="67" name="Rectangle 134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68" name="Rectangle 135"/>
                <p:cNvSpPr>
                  <a:spLocks/>
                </p:cNvSpPr>
                <p:nvPr/>
              </p:nvSpPr>
              <p:spPr bwMode="auto">
                <a:xfrm>
                  <a:off x="51" y="0"/>
                  <a:ext cx="185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E</a:t>
                  </a:r>
                </a:p>
              </p:txBody>
            </p:sp>
          </p:grpSp>
          <p:grpSp>
            <p:nvGrpSpPr>
              <p:cNvPr id="52" name="Group 136"/>
              <p:cNvGrpSpPr>
                <a:grpSpLocks/>
              </p:cNvGrpSpPr>
              <p:nvPr/>
            </p:nvGrpSpPr>
            <p:grpSpPr bwMode="auto">
              <a:xfrm>
                <a:off x="288" y="2016"/>
                <a:ext cx="288" cy="224"/>
                <a:chOff x="0" y="0"/>
                <a:chExt cx="288" cy="224"/>
              </a:xfrm>
            </p:grpSpPr>
            <p:sp>
              <p:nvSpPr>
                <p:cNvPr id="65" name="Rectangle 137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66" name="Rectangle 138"/>
                <p:cNvSpPr>
                  <a:spLocks/>
                </p:cNvSpPr>
                <p:nvPr/>
              </p:nvSpPr>
              <p:spPr bwMode="auto">
                <a:xfrm>
                  <a:off x="8" y="0"/>
                  <a:ext cx="271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14</a:t>
                  </a:r>
                </a:p>
              </p:txBody>
            </p:sp>
          </p:grpSp>
          <p:grpSp>
            <p:nvGrpSpPr>
              <p:cNvPr id="53" name="Group 139"/>
              <p:cNvGrpSpPr>
                <a:grpSpLocks/>
              </p:cNvGrpSpPr>
              <p:nvPr/>
            </p:nvGrpSpPr>
            <p:grpSpPr bwMode="auto">
              <a:xfrm>
                <a:off x="576" y="2016"/>
                <a:ext cx="528" cy="224"/>
                <a:chOff x="0" y="0"/>
                <a:chExt cx="528" cy="224"/>
              </a:xfrm>
            </p:grpSpPr>
            <p:sp>
              <p:nvSpPr>
                <p:cNvPr id="63" name="Rectangle 140"/>
                <p:cNvSpPr>
                  <a:spLocks/>
                </p:cNvSpPr>
                <p:nvPr/>
              </p:nvSpPr>
              <p:spPr bwMode="auto">
                <a:xfrm>
                  <a:off x="0" y="40"/>
                  <a:ext cx="52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64" name="Rectangle 141"/>
                <p:cNvSpPr>
                  <a:spLocks/>
                </p:cNvSpPr>
                <p:nvPr/>
              </p:nvSpPr>
              <p:spPr bwMode="auto">
                <a:xfrm>
                  <a:off x="42" y="0"/>
                  <a:ext cx="443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1110</a:t>
                  </a:r>
                </a:p>
              </p:txBody>
            </p:sp>
          </p:grpSp>
          <p:grpSp>
            <p:nvGrpSpPr>
              <p:cNvPr id="54" name="Group 142"/>
              <p:cNvGrpSpPr>
                <a:grpSpLocks/>
              </p:cNvGrpSpPr>
              <p:nvPr/>
            </p:nvGrpSpPr>
            <p:grpSpPr bwMode="auto">
              <a:xfrm>
                <a:off x="0" y="2160"/>
                <a:ext cx="288" cy="224"/>
                <a:chOff x="0" y="0"/>
                <a:chExt cx="288" cy="224"/>
              </a:xfrm>
            </p:grpSpPr>
            <p:sp>
              <p:nvSpPr>
                <p:cNvPr id="61" name="Rectangle 143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62" name="Rectangle 144"/>
                <p:cNvSpPr>
                  <a:spLocks/>
                </p:cNvSpPr>
                <p:nvPr/>
              </p:nvSpPr>
              <p:spPr bwMode="auto">
                <a:xfrm>
                  <a:off x="51" y="0"/>
                  <a:ext cx="185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F</a:t>
                  </a:r>
                </a:p>
              </p:txBody>
            </p:sp>
          </p:grpSp>
          <p:grpSp>
            <p:nvGrpSpPr>
              <p:cNvPr id="55" name="Group 145"/>
              <p:cNvGrpSpPr>
                <a:grpSpLocks/>
              </p:cNvGrpSpPr>
              <p:nvPr/>
            </p:nvGrpSpPr>
            <p:grpSpPr bwMode="auto">
              <a:xfrm>
                <a:off x="288" y="2160"/>
                <a:ext cx="288" cy="224"/>
                <a:chOff x="0" y="0"/>
                <a:chExt cx="288" cy="224"/>
              </a:xfrm>
            </p:grpSpPr>
            <p:sp>
              <p:nvSpPr>
                <p:cNvPr id="59" name="Rectangle 146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60" name="Rectangle 147"/>
                <p:cNvSpPr>
                  <a:spLocks/>
                </p:cNvSpPr>
                <p:nvPr/>
              </p:nvSpPr>
              <p:spPr bwMode="auto">
                <a:xfrm>
                  <a:off x="8" y="0"/>
                  <a:ext cx="271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15</a:t>
                  </a:r>
                </a:p>
              </p:txBody>
            </p:sp>
          </p:grpSp>
          <p:grpSp>
            <p:nvGrpSpPr>
              <p:cNvPr id="56" name="Group 148"/>
              <p:cNvGrpSpPr>
                <a:grpSpLocks/>
              </p:cNvGrpSpPr>
              <p:nvPr/>
            </p:nvGrpSpPr>
            <p:grpSpPr bwMode="auto">
              <a:xfrm>
                <a:off x="576" y="2160"/>
                <a:ext cx="528" cy="224"/>
                <a:chOff x="0" y="0"/>
                <a:chExt cx="528" cy="224"/>
              </a:xfrm>
            </p:grpSpPr>
            <p:sp>
              <p:nvSpPr>
                <p:cNvPr id="57" name="Rectangle 149"/>
                <p:cNvSpPr>
                  <a:spLocks/>
                </p:cNvSpPr>
                <p:nvPr/>
              </p:nvSpPr>
              <p:spPr bwMode="auto">
                <a:xfrm>
                  <a:off x="0" y="40"/>
                  <a:ext cx="52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58" name="Rectangle 150"/>
                <p:cNvSpPr>
                  <a:spLocks/>
                </p:cNvSpPr>
                <p:nvPr/>
              </p:nvSpPr>
              <p:spPr bwMode="auto">
                <a:xfrm>
                  <a:off x="42" y="0"/>
                  <a:ext cx="443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1111</a:t>
                  </a:r>
                </a:p>
              </p:txBody>
            </p:sp>
          </p:grpSp>
        </p:grpSp>
        <p:sp>
          <p:nvSpPr>
            <p:cNvPr id="6" name="Rectangle 151"/>
            <p:cNvSpPr>
              <a:spLocks/>
            </p:cNvSpPr>
            <p:nvPr/>
          </p:nvSpPr>
          <p:spPr bwMode="auto">
            <a:xfrm rot="-2340000">
              <a:off x="50" y="267"/>
              <a:ext cx="362" cy="24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50800" tIns="50800" bIns="50800">
              <a:prstTxWarp prst="textNoShape">
                <a:avLst/>
              </a:prstTxWarp>
              <a:spAutoFit/>
            </a:bodyPr>
            <a:lstStyle/>
            <a:p>
              <a:pPr eaLnBrk="1" hangingPunct="1"/>
              <a:r>
                <a:rPr lang="en-US" sz="1800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Hex</a:t>
              </a:r>
            </a:p>
          </p:txBody>
        </p:sp>
        <p:sp>
          <p:nvSpPr>
            <p:cNvPr id="7" name="Rectangle 152"/>
            <p:cNvSpPr>
              <a:spLocks/>
            </p:cNvSpPr>
            <p:nvPr/>
          </p:nvSpPr>
          <p:spPr bwMode="auto">
            <a:xfrm rot="-2340000">
              <a:off x="307" y="177"/>
              <a:ext cx="649" cy="24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50800" tIns="50800" bIns="50800">
              <a:prstTxWarp prst="textNoShape">
                <a:avLst/>
              </a:prstTxWarp>
              <a:spAutoFit/>
            </a:bodyPr>
            <a:lstStyle/>
            <a:p>
              <a:pPr eaLnBrk="1" hangingPunct="1"/>
              <a:r>
                <a:rPr lang="en-US" sz="1800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Decimal</a:t>
              </a:r>
            </a:p>
          </p:txBody>
        </p:sp>
        <p:sp>
          <p:nvSpPr>
            <p:cNvPr id="8" name="Rectangle 153"/>
            <p:cNvSpPr>
              <a:spLocks/>
            </p:cNvSpPr>
            <p:nvPr/>
          </p:nvSpPr>
          <p:spPr bwMode="auto">
            <a:xfrm rot="-2340000">
              <a:off x="606" y="210"/>
              <a:ext cx="546" cy="24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50800" tIns="50800" bIns="50800">
              <a:prstTxWarp prst="textNoShape">
                <a:avLst/>
              </a:prstTxWarp>
              <a:spAutoFit/>
            </a:bodyPr>
            <a:lstStyle/>
            <a:p>
              <a:pPr eaLnBrk="1" hangingPunct="1"/>
              <a:r>
                <a:rPr lang="en-US" sz="1800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Binary</a:t>
              </a: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/>
          <p:cNvSpPr txBox="1">
            <a:spLocks noChangeArrowheads="1"/>
          </p:cNvSpPr>
          <p:nvPr/>
        </p:nvSpPr>
        <p:spPr bwMode="auto">
          <a:xfrm>
            <a:off x="396875" y="1362075"/>
            <a:ext cx="7896225" cy="497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 2" pitchFamily="18" charset="2"/>
              <a:buChar char="¢"/>
              <a:defRPr sz="2400" b="1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11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kern="0" dirty="0"/>
              <a:t>Operations </a:t>
            </a:r>
            <a:r>
              <a:rPr lang="en-US" kern="0" dirty="0">
                <a:latin typeface="Monaco" charset="0"/>
                <a:ea typeface="Monaco" charset="0"/>
                <a:cs typeface="Monaco" charset="0"/>
                <a:sym typeface="Monaco" charset="0"/>
              </a:rPr>
              <a:t>&amp;</a:t>
            </a:r>
            <a:r>
              <a:rPr lang="en-US" kern="0" dirty="0"/>
              <a:t>,  </a:t>
            </a:r>
            <a:r>
              <a:rPr lang="en-US" kern="0" dirty="0">
                <a:latin typeface="Monaco" charset="0"/>
                <a:ea typeface="Monaco" charset="0"/>
                <a:cs typeface="Monaco" charset="0"/>
                <a:sym typeface="Monaco" charset="0"/>
              </a:rPr>
              <a:t>|</a:t>
            </a:r>
            <a:r>
              <a:rPr lang="en-US" kern="0" dirty="0"/>
              <a:t>,  </a:t>
            </a:r>
            <a:r>
              <a:rPr lang="en-US" kern="0" dirty="0">
                <a:latin typeface="Monaco" charset="0"/>
                <a:ea typeface="Monaco" charset="0"/>
                <a:cs typeface="Monaco" charset="0"/>
                <a:sym typeface="Monaco" charset="0"/>
              </a:rPr>
              <a:t>~</a:t>
            </a:r>
            <a:r>
              <a:rPr lang="en-US" kern="0" dirty="0"/>
              <a:t>,  </a:t>
            </a:r>
            <a:r>
              <a:rPr lang="en-US" kern="0" dirty="0">
                <a:latin typeface="Monaco" charset="0"/>
                <a:ea typeface="Monaco" charset="0"/>
                <a:cs typeface="Monaco" charset="0"/>
                <a:sym typeface="Monaco" charset="0"/>
              </a:rPr>
              <a:t>^</a:t>
            </a:r>
            <a:r>
              <a:rPr lang="en-US" kern="0" dirty="0"/>
              <a:t> Available in C</a:t>
            </a:r>
          </a:p>
          <a:p>
            <a:pPr marL="552450" lvl="1"/>
            <a:r>
              <a:rPr lang="en-US" b="0" kern="0" dirty="0"/>
              <a:t>Apply to any “integral” data type</a:t>
            </a:r>
          </a:p>
          <a:p>
            <a:pPr marL="838200" lvl="2"/>
            <a:r>
              <a:rPr lang="en-US" sz="1800" b="0" kern="0" dirty="0">
                <a:latin typeface="Monaco" charset="0"/>
                <a:ea typeface="Monaco" charset="0"/>
                <a:cs typeface="Monaco" charset="0"/>
                <a:sym typeface="Monaco" charset="0"/>
              </a:rPr>
              <a:t>long, </a:t>
            </a:r>
            <a:r>
              <a:rPr lang="en-US" sz="1800" b="0" kern="0" dirty="0" err="1">
                <a:latin typeface="Monaco" charset="0"/>
                <a:ea typeface="Monaco" charset="0"/>
                <a:cs typeface="Monaco" charset="0"/>
                <a:sym typeface="Monaco" charset="0"/>
              </a:rPr>
              <a:t>int</a:t>
            </a:r>
            <a:r>
              <a:rPr lang="en-US" sz="1800" b="0" kern="0" dirty="0">
                <a:latin typeface="Monaco" charset="0"/>
                <a:ea typeface="Monaco" charset="0"/>
                <a:cs typeface="Monaco" charset="0"/>
                <a:sym typeface="Monaco" charset="0"/>
              </a:rPr>
              <a:t>, short, char, unsigned</a:t>
            </a:r>
            <a:endParaRPr lang="en-US" sz="1800" b="0" kern="0" dirty="0">
              <a:latin typeface="Monaco" charset="0"/>
              <a:sym typeface="Monaco" charset="0"/>
            </a:endParaRPr>
          </a:p>
          <a:p>
            <a:pPr marL="552450" lvl="1"/>
            <a:r>
              <a:rPr lang="en-US" b="0" kern="0" dirty="0"/>
              <a:t>View arguments as bit vectors</a:t>
            </a:r>
          </a:p>
          <a:p>
            <a:pPr marL="552450" lvl="1"/>
            <a:r>
              <a:rPr lang="en-US" b="0" kern="0" dirty="0"/>
              <a:t>Arguments applied bit-wise</a:t>
            </a:r>
          </a:p>
          <a:p>
            <a:r>
              <a:rPr lang="en-US" kern="0" dirty="0"/>
              <a:t>Examples (Char data type)</a:t>
            </a:r>
          </a:p>
          <a:p>
            <a:pPr marL="552450" lvl="1"/>
            <a:r>
              <a:rPr lang="en-US" sz="1800" b="0" kern="0" dirty="0">
                <a:latin typeface="Monaco" charset="0"/>
                <a:ea typeface="Zapf Dingbats" charset="2"/>
                <a:cs typeface="Zapf Dingbats" charset="2"/>
                <a:sym typeface="Monaco" charset="0"/>
              </a:rPr>
              <a:t>~0x41 </a:t>
            </a:r>
            <a:r>
              <a:rPr lang="en-US" sz="1800" b="0" kern="0" dirty="0">
                <a:ea typeface="Zapf Dingbats" charset="2"/>
                <a:cs typeface="Zapf Dingbats" charset="2"/>
                <a:sym typeface="Monaco" charset="0"/>
              </a:rPr>
              <a:t>→</a:t>
            </a:r>
            <a:r>
              <a:rPr lang="en-US" sz="1800" b="0" kern="0" dirty="0">
                <a:latin typeface="Monaco" charset="0"/>
                <a:ea typeface="Zapf Dingbats" charset="2"/>
                <a:cs typeface="Zapf Dingbats" charset="2"/>
                <a:sym typeface="Monaco" charset="0"/>
              </a:rPr>
              <a:t> </a:t>
            </a:r>
            <a:r>
              <a:rPr lang="en-US" sz="1800" b="0" kern="0" dirty="0">
                <a:solidFill>
                  <a:schemeClr val="bg1"/>
                </a:solidFill>
                <a:latin typeface="Monaco" charset="0"/>
                <a:ea typeface="Zapf Dingbats" charset="2"/>
                <a:cs typeface="Zapf Dingbats" charset="2"/>
                <a:sym typeface="Monaco" charset="0"/>
              </a:rPr>
              <a:t>0xBE</a:t>
            </a:r>
            <a:endParaRPr lang="en-US" sz="1800" b="0" kern="0" dirty="0">
              <a:solidFill>
                <a:schemeClr val="bg1"/>
              </a:solidFill>
              <a:latin typeface="Monaco" charset="0"/>
              <a:sym typeface="Monaco" charset="0"/>
            </a:endParaRPr>
          </a:p>
          <a:p>
            <a:pPr marL="838200" lvl="2"/>
            <a:r>
              <a:rPr lang="en-US" sz="1800" b="0" kern="0" dirty="0">
                <a:solidFill>
                  <a:schemeClr val="bg1"/>
                </a:solidFill>
                <a:latin typeface="Monaco" charset="0"/>
                <a:ea typeface="Monaco" charset="0"/>
                <a:cs typeface="Monaco" charset="0"/>
                <a:sym typeface="Monaco" charset="0"/>
              </a:rPr>
              <a:t>~01000001</a:t>
            </a:r>
            <a:r>
              <a:rPr lang="en-US" sz="1800" b="0" kern="0" baseline="-6000" dirty="0">
                <a:solidFill>
                  <a:schemeClr val="bg1"/>
                </a:solidFill>
                <a:latin typeface="Monaco" charset="0"/>
                <a:ea typeface="Monaco" charset="0"/>
                <a:cs typeface="Monaco" charset="0"/>
                <a:sym typeface="Monaco" charset="0"/>
              </a:rPr>
              <a:t>2</a:t>
            </a:r>
            <a:r>
              <a:rPr lang="en-US" sz="1800" b="0" kern="0" dirty="0">
                <a:solidFill>
                  <a:schemeClr val="bg1"/>
                </a:solidFill>
                <a:latin typeface="Monaco" charset="0"/>
                <a:ea typeface="Zapf Dingbats" charset="2"/>
                <a:cs typeface="Zapf Dingbats" charset="2"/>
                <a:sym typeface="Monaco" charset="0"/>
              </a:rPr>
              <a:t> </a:t>
            </a:r>
            <a:r>
              <a:rPr lang="en-US" sz="1800" b="0" kern="0" dirty="0">
                <a:solidFill>
                  <a:schemeClr val="bg1"/>
                </a:solidFill>
                <a:ea typeface="Zapf Dingbats" charset="2"/>
                <a:cs typeface="Zapf Dingbats" charset="2"/>
                <a:sym typeface="Monaco" charset="0"/>
              </a:rPr>
              <a:t>→ </a:t>
            </a:r>
            <a:r>
              <a:rPr lang="en-US" sz="1800" b="0" kern="0" dirty="0">
                <a:solidFill>
                  <a:schemeClr val="bg1"/>
                </a:solidFill>
                <a:latin typeface="Monaco" charset="0"/>
                <a:ea typeface="Zapf Dingbats" charset="2"/>
                <a:cs typeface="Zapf Dingbats" charset="2"/>
                <a:sym typeface="Monaco" charset="0"/>
              </a:rPr>
              <a:t>10111110</a:t>
            </a:r>
            <a:r>
              <a:rPr lang="en-US" sz="1800" b="0" kern="0" baseline="-6000" dirty="0">
                <a:solidFill>
                  <a:schemeClr val="bg1"/>
                </a:solidFill>
                <a:latin typeface="Monaco" charset="0"/>
                <a:ea typeface="Monaco" charset="0"/>
                <a:cs typeface="Monaco" charset="0"/>
                <a:sym typeface="Monaco" charset="0"/>
              </a:rPr>
              <a:t>2</a:t>
            </a:r>
            <a:endParaRPr lang="en-US" sz="1800" b="0" kern="0" dirty="0">
              <a:solidFill>
                <a:schemeClr val="bg1"/>
              </a:solidFill>
              <a:latin typeface="Monaco" charset="0"/>
              <a:sym typeface="Monaco" charset="0"/>
            </a:endParaRPr>
          </a:p>
          <a:p>
            <a:pPr marL="552450" lvl="1"/>
            <a:r>
              <a:rPr lang="en-US" sz="1800" b="0" kern="0" dirty="0">
                <a:latin typeface="Monaco" charset="0"/>
                <a:ea typeface="Zapf Dingbats" charset="2"/>
                <a:cs typeface="Zapf Dingbats" charset="2"/>
                <a:sym typeface="Monaco" charset="0"/>
              </a:rPr>
              <a:t>~0x00 </a:t>
            </a:r>
            <a:r>
              <a:rPr lang="en-US" sz="1800" b="0" kern="0" dirty="0">
                <a:ea typeface="Zapf Dingbats" charset="2"/>
                <a:cs typeface="Zapf Dingbats" charset="2"/>
                <a:sym typeface="Monaco" charset="0"/>
              </a:rPr>
              <a:t>→</a:t>
            </a:r>
            <a:r>
              <a:rPr lang="en-US" sz="1800" b="0" kern="0" dirty="0">
                <a:latin typeface="Monaco" charset="0"/>
                <a:ea typeface="Zapf Dingbats" charset="2"/>
                <a:cs typeface="Zapf Dingbats" charset="2"/>
                <a:sym typeface="Monaco" charset="0"/>
              </a:rPr>
              <a:t> </a:t>
            </a:r>
            <a:r>
              <a:rPr lang="en-US" sz="1800" b="0" kern="0" dirty="0">
                <a:solidFill>
                  <a:schemeClr val="bg1"/>
                </a:solidFill>
                <a:latin typeface="Monaco" charset="0"/>
                <a:ea typeface="Zapf Dingbats" charset="2"/>
                <a:cs typeface="Zapf Dingbats" charset="2"/>
                <a:sym typeface="Monaco" charset="0"/>
              </a:rPr>
              <a:t>0xFF</a:t>
            </a:r>
            <a:endParaRPr lang="en-US" sz="1800" b="0" kern="0" dirty="0">
              <a:solidFill>
                <a:schemeClr val="bg1"/>
              </a:solidFill>
              <a:latin typeface="Monaco" charset="0"/>
              <a:sym typeface="Monaco" charset="0"/>
            </a:endParaRPr>
          </a:p>
          <a:p>
            <a:pPr marL="838200" lvl="2"/>
            <a:r>
              <a:rPr lang="en-US" sz="1800" b="0" kern="0" dirty="0">
                <a:solidFill>
                  <a:schemeClr val="bg1"/>
                </a:solidFill>
                <a:latin typeface="Monaco" charset="0"/>
                <a:ea typeface="Monaco" charset="0"/>
                <a:cs typeface="Monaco" charset="0"/>
                <a:sym typeface="Monaco" charset="0"/>
              </a:rPr>
              <a:t>~00000000</a:t>
            </a:r>
            <a:r>
              <a:rPr lang="en-US" sz="1800" b="0" kern="0" baseline="-6000" dirty="0">
                <a:solidFill>
                  <a:schemeClr val="bg1"/>
                </a:solidFill>
                <a:latin typeface="Monaco" charset="0"/>
                <a:ea typeface="Monaco" charset="0"/>
                <a:cs typeface="Monaco" charset="0"/>
                <a:sym typeface="Monaco" charset="0"/>
              </a:rPr>
              <a:t>2</a:t>
            </a:r>
            <a:r>
              <a:rPr lang="en-US" sz="1800" b="0" kern="0" dirty="0">
                <a:solidFill>
                  <a:schemeClr val="bg1"/>
                </a:solidFill>
                <a:latin typeface="Monaco" charset="0"/>
                <a:ea typeface="Zapf Dingbats" charset="2"/>
                <a:cs typeface="Zapf Dingbats" charset="2"/>
                <a:sym typeface="Monaco" charset="0"/>
              </a:rPr>
              <a:t> </a:t>
            </a:r>
            <a:r>
              <a:rPr lang="en-US" sz="1800" b="0" kern="0" dirty="0">
                <a:solidFill>
                  <a:schemeClr val="bg1"/>
                </a:solidFill>
                <a:ea typeface="Zapf Dingbats" charset="2"/>
                <a:cs typeface="Zapf Dingbats" charset="2"/>
                <a:sym typeface="Monaco" charset="0"/>
              </a:rPr>
              <a:t>→</a:t>
            </a:r>
            <a:r>
              <a:rPr lang="en-US" sz="1800" b="0" kern="0" dirty="0">
                <a:solidFill>
                  <a:schemeClr val="bg1"/>
                </a:solidFill>
                <a:latin typeface="Monaco" charset="0"/>
                <a:ea typeface="Zapf Dingbats" charset="2"/>
                <a:cs typeface="Zapf Dingbats" charset="2"/>
                <a:sym typeface="Monaco" charset="0"/>
              </a:rPr>
              <a:t> 11111111</a:t>
            </a:r>
            <a:r>
              <a:rPr lang="en-US" sz="1800" b="0" kern="0" baseline="-6000" dirty="0">
                <a:solidFill>
                  <a:schemeClr val="bg1"/>
                </a:solidFill>
                <a:latin typeface="Monaco" charset="0"/>
                <a:ea typeface="Monaco" charset="0"/>
                <a:cs typeface="Monaco" charset="0"/>
                <a:sym typeface="Monaco" charset="0"/>
              </a:rPr>
              <a:t>2</a:t>
            </a:r>
            <a:endParaRPr lang="en-US" sz="1800" b="0" kern="0" dirty="0">
              <a:solidFill>
                <a:schemeClr val="bg1"/>
              </a:solidFill>
              <a:latin typeface="Monaco" charset="0"/>
              <a:sym typeface="Monaco" charset="0"/>
            </a:endParaRPr>
          </a:p>
          <a:p>
            <a:pPr marL="552450" lvl="1"/>
            <a:r>
              <a:rPr lang="en-US" sz="1800" b="0" kern="0" dirty="0">
                <a:latin typeface="Monaco" charset="0"/>
                <a:ea typeface="Zapf Dingbats" charset="2"/>
                <a:cs typeface="Zapf Dingbats" charset="2"/>
                <a:sym typeface="Monaco" charset="0"/>
              </a:rPr>
              <a:t>0x69 &amp; 0x55 </a:t>
            </a:r>
            <a:r>
              <a:rPr lang="en-US" sz="1800" b="0" kern="0" dirty="0">
                <a:ea typeface="Zapf Dingbats" charset="2"/>
                <a:cs typeface="Zapf Dingbats" charset="2"/>
                <a:sym typeface="Monaco" charset="0"/>
              </a:rPr>
              <a:t>→</a:t>
            </a:r>
            <a:r>
              <a:rPr lang="en-US" sz="1800" b="0" kern="0" dirty="0">
                <a:latin typeface="Monaco" charset="0"/>
                <a:ea typeface="Zapf Dingbats" charset="2"/>
                <a:cs typeface="Zapf Dingbats" charset="2"/>
                <a:sym typeface="Monaco" charset="0"/>
              </a:rPr>
              <a:t> </a:t>
            </a:r>
            <a:r>
              <a:rPr lang="en-US" sz="1800" b="0" kern="0" dirty="0">
                <a:solidFill>
                  <a:schemeClr val="bg1"/>
                </a:solidFill>
                <a:latin typeface="Monaco" charset="0"/>
                <a:ea typeface="Zapf Dingbats" charset="2"/>
                <a:cs typeface="Zapf Dingbats" charset="2"/>
                <a:sym typeface="Monaco" charset="0"/>
              </a:rPr>
              <a:t>0x41</a:t>
            </a:r>
            <a:endParaRPr lang="en-US" sz="1800" b="0" kern="0" dirty="0">
              <a:solidFill>
                <a:schemeClr val="bg1"/>
              </a:solidFill>
              <a:latin typeface="Monaco" charset="0"/>
              <a:sym typeface="Monaco" charset="0"/>
            </a:endParaRPr>
          </a:p>
          <a:p>
            <a:pPr marL="838200" lvl="2"/>
            <a:r>
              <a:rPr lang="en-US" sz="1800" b="0" kern="0" dirty="0">
                <a:solidFill>
                  <a:schemeClr val="bg1"/>
                </a:solidFill>
                <a:latin typeface="Monaco" charset="0"/>
                <a:ea typeface="Monaco" charset="0"/>
                <a:cs typeface="Monaco" charset="0"/>
                <a:sym typeface="Monaco" charset="0"/>
              </a:rPr>
              <a:t>01101001</a:t>
            </a:r>
            <a:r>
              <a:rPr lang="en-US" sz="1800" b="0" kern="0" baseline="-6000" dirty="0">
                <a:solidFill>
                  <a:schemeClr val="bg1"/>
                </a:solidFill>
                <a:latin typeface="Monaco" charset="0"/>
                <a:ea typeface="Monaco" charset="0"/>
                <a:cs typeface="Monaco" charset="0"/>
                <a:sym typeface="Monaco" charset="0"/>
              </a:rPr>
              <a:t>2</a:t>
            </a:r>
            <a:r>
              <a:rPr lang="en-US" sz="1800" b="0" kern="0" dirty="0">
                <a:solidFill>
                  <a:schemeClr val="bg1"/>
                </a:solidFill>
                <a:latin typeface="Monaco" charset="0"/>
                <a:ea typeface="Monaco" charset="0"/>
                <a:cs typeface="Monaco" charset="0"/>
                <a:sym typeface="Monaco" charset="0"/>
              </a:rPr>
              <a:t> &amp; 01010101</a:t>
            </a:r>
            <a:r>
              <a:rPr lang="en-US" sz="1800" b="0" kern="0" baseline="-6000" dirty="0">
                <a:solidFill>
                  <a:schemeClr val="bg1"/>
                </a:solidFill>
                <a:latin typeface="Monaco" charset="0"/>
                <a:ea typeface="Monaco" charset="0"/>
                <a:cs typeface="Monaco" charset="0"/>
                <a:sym typeface="Monaco" charset="0"/>
              </a:rPr>
              <a:t>2</a:t>
            </a:r>
            <a:r>
              <a:rPr lang="en-US" sz="1800" b="0" kern="0" dirty="0">
                <a:solidFill>
                  <a:schemeClr val="bg1"/>
                </a:solidFill>
                <a:latin typeface="Monaco" charset="0"/>
                <a:ea typeface="Zapf Dingbats" charset="2"/>
                <a:cs typeface="Zapf Dingbats" charset="2"/>
                <a:sym typeface="Monaco" charset="0"/>
              </a:rPr>
              <a:t> </a:t>
            </a:r>
            <a:r>
              <a:rPr lang="en-US" sz="1800" b="0" kern="0" dirty="0">
                <a:solidFill>
                  <a:schemeClr val="bg1"/>
                </a:solidFill>
                <a:ea typeface="Zapf Dingbats" charset="2"/>
                <a:cs typeface="Zapf Dingbats" charset="2"/>
                <a:sym typeface="Monaco" charset="0"/>
              </a:rPr>
              <a:t>→</a:t>
            </a:r>
            <a:r>
              <a:rPr lang="en-US" sz="1800" b="0" kern="0" dirty="0">
                <a:solidFill>
                  <a:schemeClr val="bg1"/>
                </a:solidFill>
                <a:latin typeface="Monaco" charset="0"/>
                <a:ea typeface="Zapf Dingbats" charset="2"/>
                <a:cs typeface="Zapf Dingbats" charset="2"/>
                <a:sym typeface="Monaco" charset="0"/>
              </a:rPr>
              <a:t> 01000001</a:t>
            </a:r>
            <a:r>
              <a:rPr lang="en-US" sz="1800" b="0" kern="0" baseline="-6000" dirty="0">
                <a:solidFill>
                  <a:schemeClr val="bg1"/>
                </a:solidFill>
                <a:latin typeface="Monaco" charset="0"/>
                <a:ea typeface="Monaco" charset="0"/>
                <a:cs typeface="Monaco" charset="0"/>
                <a:sym typeface="Monaco" charset="0"/>
              </a:rPr>
              <a:t>2</a:t>
            </a:r>
            <a:endParaRPr lang="en-US" sz="1800" b="0" kern="0" dirty="0">
              <a:solidFill>
                <a:schemeClr val="bg1"/>
              </a:solidFill>
              <a:latin typeface="Monaco" charset="0"/>
              <a:sym typeface="Monaco" charset="0"/>
            </a:endParaRPr>
          </a:p>
          <a:p>
            <a:pPr marL="552450" lvl="1"/>
            <a:r>
              <a:rPr lang="en-US" sz="1800" b="0" kern="0" dirty="0">
                <a:latin typeface="Monaco" charset="0"/>
                <a:ea typeface="Zapf Dingbats" charset="2"/>
                <a:cs typeface="Zapf Dingbats" charset="2"/>
                <a:sym typeface="Monaco" charset="0"/>
              </a:rPr>
              <a:t>0x69 | 0x55 </a:t>
            </a:r>
            <a:r>
              <a:rPr lang="en-US" sz="1800" b="0" kern="0" dirty="0">
                <a:ea typeface="Zapf Dingbats" charset="2"/>
                <a:cs typeface="Zapf Dingbats" charset="2"/>
                <a:sym typeface="Monaco" charset="0"/>
              </a:rPr>
              <a:t>→</a:t>
            </a:r>
            <a:r>
              <a:rPr lang="en-US" sz="1800" b="0" kern="0" dirty="0">
                <a:latin typeface="Monaco" charset="0"/>
                <a:ea typeface="Zapf Dingbats" charset="2"/>
                <a:cs typeface="Zapf Dingbats" charset="2"/>
                <a:sym typeface="Monaco" charset="0"/>
              </a:rPr>
              <a:t> </a:t>
            </a:r>
            <a:r>
              <a:rPr lang="en-US" sz="1800" b="0" kern="0" dirty="0">
                <a:solidFill>
                  <a:schemeClr val="bg1"/>
                </a:solidFill>
                <a:latin typeface="Monaco" charset="0"/>
                <a:ea typeface="Zapf Dingbats" charset="2"/>
                <a:cs typeface="Zapf Dingbats" charset="2"/>
                <a:sym typeface="Monaco" charset="0"/>
              </a:rPr>
              <a:t>0x7D</a:t>
            </a:r>
            <a:endParaRPr lang="en-US" sz="1800" b="0" kern="0" dirty="0">
              <a:solidFill>
                <a:schemeClr val="bg1"/>
              </a:solidFill>
              <a:latin typeface="Monaco" charset="0"/>
              <a:sym typeface="Monaco" charset="0"/>
            </a:endParaRPr>
          </a:p>
          <a:p>
            <a:pPr marL="838200" lvl="2"/>
            <a:r>
              <a:rPr lang="en-US" sz="1800" b="0" kern="0" dirty="0">
                <a:solidFill>
                  <a:schemeClr val="bg1"/>
                </a:solidFill>
                <a:latin typeface="Monaco" charset="0"/>
                <a:ea typeface="Monaco" charset="0"/>
                <a:cs typeface="Monaco" charset="0"/>
                <a:sym typeface="Monaco" charset="0"/>
              </a:rPr>
              <a:t>01101001</a:t>
            </a:r>
            <a:r>
              <a:rPr lang="en-US" sz="1800" b="0" kern="0" baseline="-6000" dirty="0">
                <a:solidFill>
                  <a:schemeClr val="bg1"/>
                </a:solidFill>
                <a:latin typeface="Monaco" charset="0"/>
                <a:ea typeface="Monaco" charset="0"/>
                <a:cs typeface="Monaco" charset="0"/>
                <a:sym typeface="Monaco" charset="0"/>
              </a:rPr>
              <a:t>2</a:t>
            </a:r>
            <a:r>
              <a:rPr lang="en-US" sz="1800" b="0" kern="0" dirty="0">
                <a:solidFill>
                  <a:schemeClr val="bg1"/>
                </a:solidFill>
                <a:latin typeface="Monaco" charset="0"/>
                <a:ea typeface="Monaco" charset="0"/>
                <a:cs typeface="Monaco" charset="0"/>
                <a:sym typeface="Monaco" charset="0"/>
              </a:rPr>
              <a:t> | 01010101</a:t>
            </a:r>
            <a:r>
              <a:rPr lang="en-US" sz="1800" b="0" kern="0" baseline="-6000" dirty="0">
                <a:solidFill>
                  <a:schemeClr val="bg1"/>
                </a:solidFill>
                <a:latin typeface="Monaco" charset="0"/>
                <a:ea typeface="Monaco" charset="0"/>
                <a:cs typeface="Monaco" charset="0"/>
                <a:sym typeface="Monaco" charset="0"/>
              </a:rPr>
              <a:t>2</a:t>
            </a:r>
            <a:r>
              <a:rPr lang="en-US" sz="1800" b="0" kern="0" dirty="0">
                <a:solidFill>
                  <a:schemeClr val="bg1"/>
                </a:solidFill>
                <a:latin typeface="Monaco" charset="0"/>
                <a:ea typeface="Monaco" charset="0"/>
                <a:cs typeface="Monaco" charset="0"/>
                <a:sym typeface="Monaco" charset="0"/>
              </a:rPr>
              <a:t> </a:t>
            </a:r>
            <a:r>
              <a:rPr lang="en-US" sz="1800" b="0" kern="0" dirty="0">
                <a:solidFill>
                  <a:schemeClr val="bg1"/>
                </a:solidFill>
                <a:ea typeface="Zapf Dingbats" charset="2"/>
                <a:cs typeface="Zapf Dingbats" charset="2"/>
                <a:sym typeface="Monaco" charset="0"/>
              </a:rPr>
              <a:t>→</a:t>
            </a:r>
            <a:r>
              <a:rPr lang="en-US" sz="1800" b="0" kern="0" dirty="0">
                <a:solidFill>
                  <a:schemeClr val="bg1"/>
                </a:solidFill>
                <a:latin typeface="Monaco" charset="0"/>
                <a:ea typeface="Monaco" charset="0"/>
                <a:cs typeface="Monaco" charset="0"/>
                <a:sym typeface="Monaco" charset="0"/>
              </a:rPr>
              <a:t> 01111101</a:t>
            </a:r>
            <a:r>
              <a:rPr lang="en-US" sz="1800" b="0" kern="0" baseline="-6000" dirty="0">
                <a:solidFill>
                  <a:schemeClr val="bg1"/>
                </a:solidFill>
                <a:latin typeface="Monaco" charset="0"/>
                <a:ea typeface="Monaco" charset="0"/>
                <a:cs typeface="Monaco" charset="0"/>
                <a:sym typeface="Monaco" charset="0"/>
              </a:rPr>
              <a:t>2</a:t>
            </a:r>
            <a:endParaRPr lang="en-US" sz="1800" b="0" kern="0" baseline="-6000" dirty="0">
              <a:solidFill>
                <a:schemeClr val="bg1"/>
              </a:solidFill>
              <a:latin typeface="Monaco" charset="0"/>
              <a:sym typeface="Monaco" charset="0"/>
            </a:endParaRPr>
          </a:p>
        </p:txBody>
      </p:sp>
      <p:sp>
        <p:nvSpPr>
          <p:cNvPr id="60420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119063" indent="-119063" eaLnBrk="1" hangingPunct="1"/>
            <a:r>
              <a:rPr lang="en-US"/>
              <a:t>Bit-Level Operations in C</a:t>
            </a:r>
          </a:p>
        </p:txBody>
      </p:sp>
      <p:sp>
        <p:nvSpPr>
          <p:cNvPr id="60421" name="Rectangle 4"/>
          <p:cNvSpPr>
            <a:spLocks noGrp="1" noChangeArrowheads="1"/>
          </p:cNvSpPr>
          <p:nvPr>
            <p:ph idx="1"/>
          </p:nvPr>
        </p:nvSpPr>
        <p:spPr>
          <a:xfrm>
            <a:off x="396875" y="1362075"/>
            <a:ext cx="7896225" cy="4972050"/>
          </a:xfrm>
        </p:spPr>
        <p:txBody>
          <a:bodyPr/>
          <a:lstStyle/>
          <a:p>
            <a:pPr eaLnBrk="1" hangingPunct="1"/>
            <a:r>
              <a:rPr lang="en-US" dirty="0"/>
              <a:t>Operations </a:t>
            </a:r>
            <a:r>
              <a:rPr lang="en-US" dirty="0">
                <a:latin typeface="Monaco" charset="0"/>
                <a:ea typeface="Monaco" charset="0"/>
                <a:cs typeface="Monaco" charset="0"/>
                <a:sym typeface="Monaco" charset="0"/>
              </a:rPr>
              <a:t>&amp;</a:t>
            </a:r>
            <a:r>
              <a:rPr lang="en-US" dirty="0"/>
              <a:t>,  </a:t>
            </a:r>
            <a:r>
              <a:rPr lang="en-US" dirty="0">
                <a:latin typeface="Monaco" charset="0"/>
                <a:ea typeface="Monaco" charset="0"/>
                <a:cs typeface="Monaco" charset="0"/>
                <a:sym typeface="Monaco" charset="0"/>
              </a:rPr>
              <a:t>|</a:t>
            </a:r>
            <a:r>
              <a:rPr lang="en-US" dirty="0"/>
              <a:t>,  </a:t>
            </a:r>
            <a:r>
              <a:rPr lang="en-US" dirty="0">
                <a:latin typeface="Monaco" charset="0"/>
                <a:ea typeface="Monaco" charset="0"/>
                <a:cs typeface="Monaco" charset="0"/>
                <a:sym typeface="Monaco" charset="0"/>
              </a:rPr>
              <a:t>~</a:t>
            </a:r>
            <a:r>
              <a:rPr lang="en-US" dirty="0"/>
              <a:t>,  </a:t>
            </a:r>
            <a:r>
              <a:rPr lang="en-US" dirty="0">
                <a:latin typeface="Monaco" charset="0"/>
                <a:ea typeface="Monaco" charset="0"/>
                <a:cs typeface="Monaco" charset="0"/>
                <a:sym typeface="Monaco" charset="0"/>
              </a:rPr>
              <a:t>^</a:t>
            </a:r>
            <a:r>
              <a:rPr lang="en-US" dirty="0"/>
              <a:t> Available in C</a:t>
            </a:r>
          </a:p>
          <a:p>
            <a:pPr marL="552450" lvl="1" eaLnBrk="1" hangingPunct="1"/>
            <a:r>
              <a:rPr lang="en-US" dirty="0"/>
              <a:t>Apply to any “integral” data type</a:t>
            </a:r>
          </a:p>
          <a:p>
            <a:pPr marL="838200" lvl="2" eaLnBrk="1" hangingPunct="1"/>
            <a:r>
              <a:rPr lang="en-US" sz="1800" dirty="0">
                <a:latin typeface="Monaco" charset="0"/>
                <a:ea typeface="Monaco" charset="0"/>
                <a:cs typeface="Monaco" charset="0"/>
                <a:sym typeface="Monaco" charset="0"/>
              </a:rPr>
              <a:t>long, </a:t>
            </a:r>
            <a:r>
              <a:rPr lang="en-US" sz="1800" dirty="0" err="1">
                <a:latin typeface="Monaco" charset="0"/>
                <a:ea typeface="Monaco" charset="0"/>
                <a:cs typeface="Monaco" charset="0"/>
                <a:sym typeface="Monaco" charset="0"/>
              </a:rPr>
              <a:t>int</a:t>
            </a:r>
            <a:r>
              <a:rPr lang="en-US" sz="1800" dirty="0">
                <a:latin typeface="Monaco" charset="0"/>
                <a:ea typeface="Monaco" charset="0"/>
                <a:cs typeface="Monaco" charset="0"/>
                <a:sym typeface="Monaco" charset="0"/>
              </a:rPr>
              <a:t>, short, char, unsigned</a:t>
            </a:r>
            <a:endParaRPr lang="en-US" sz="1800" dirty="0">
              <a:latin typeface="Monaco" charset="0"/>
              <a:sym typeface="Monaco" charset="0"/>
            </a:endParaRPr>
          </a:p>
          <a:p>
            <a:pPr marL="552450" lvl="1" eaLnBrk="1" hangingPunct="1"/>
            <a:r>
              <a:rPr lang="en-US" dirty="0"/>
              <a:t>View arguments as bit vectors</a:t>
            </a:r>
          </a:p>
          <a:p>
            <a:pPr marL="552450" lvl="1" eaLnBrk="1" hangingPunct="1"/>
            <a:r>
              <a:rPr lang="en-US" dirty="0"/>
              <a:t>Arguments applied bit-wise</a:t>
            </a:r>
          </a:p>
          <a:p>
            <a:pPr eaLnBrk="1" hangingPunct="1"/>
            <a:r>
              <a:rPr lang="en-US" dirty="0"/>
              <a:t>Examples (Char data type)</a:t>
            </a:r>
          </a:p>
          <a:p>
            <a:pPr marL="552450" lvl="1" eaLnBrk="1" hangingPunct="1"/>
            <a:r>
              <a:rPr lang="en-US" sz="1800" dirty="0">
                <a:latin typeface="Monaco" charset="0"/>
                <a:ea typeface="Zapf Dingbats" charset="2"/>
                <a:cs typeface="Zapf Dingbats" charset="2"/>
                <a:sym typeface="Monaco" charset="0"/>
              </a:rPr>
              <a:t>~0x41 </a:t>
            </a:r>
            <a:r>
              <a:rPr lang="en-US" sz="1800" dirty="0">
                <a:ea typeface="Zapf Dingbats" charset="2"/>
                <a:cs typeface="Zapf Dingbats" charset="2"/>
                <a:sym typeface="Monaco" charset="0"/>
              </a:rPr>
              <a:t>→</a:t>
            </a:r>
            <a:r>
              <a:rPr lang="en-US" sz="1800" dirty="0">
                <a:latin typeface="Monaco" charset="0"/>
                <a:ea typeface="Zapf Dingbats" charset="2"/>
                <a:cs typeface="Zapf Dingbats" charset="2"/>
                <a:sym typeface="Monaco" charset="0"/>
              </a:rPr>
              <a:t> 0xBE</a:t>
            </a:r>
            <a:endParaRPr lang="en-US" sz="1800" dirty="0">
              <a:latin typeface="Monaco" charset="0"/>
              <a:sym typeface="Monaco" charset="0"/>
            </a:endParaRPr>
          </a:p>
          <a:p>
            <a:pPr marL="838200" lvl="2"/>
            <a:r>
              <a:rPr lang="en-US" sz="1800" dirty="0">
                <a:latin typeface="Monaco" charset="0"/>
                <a:ea typeface="Monaco" charset="0"/>
                <a:cs typeface="Monaco" charset="0"/>
                <a:sym typeface="Monaco" charset="0"/>
              </a:rPr>
              <a:t>~0100 0001</a:t>
            </a:r>
            <a:r>
              <a:rPr lang="en-US" sz="1800" baseline="-6000" dirty="0">
                <a:latin typeface="Monaco" charset="0"/>
                <a:ea typeface="Monaco" charset="0"/>
                <a:cs typeface="Monaco" charset="0"/>
                <a:sym typeface="Monaco" charset="0"/>
              </a:rPr>
              <a:t>2</a:t>
            </a:r>
            <a:r>
              <a:rPr lang="en-US" sz="1800" dirty="0">
                <a:latin typeface="Monaco" charset="0"/>
                <a:ea typeface="Zapf Dingbats" charset="2"/>
                <a:cs typeface="Zapf Dingbats" charset="2"/>
                <a:sym typeface="Monaco" charset="0"/>
              </a:rPr>
              <a:t> </a:t>
            </a:r>
            <a:r>
              <a:rPr lang="en-US" sz="1800" dirty="0">
                <a:ea typeface="Zapf Dingbats" charset="2"/>
                <a:cs typeface="Zapf Dingbats" charset="2"/>
                <a:sym typeface="Monaco" charset="0"/>
              </a:rPr>
              <a:t>→ </a:t>
            </a:r>
            <a:r>
              <a:rPr lang="en-US" sz="1800" dirty="0">
                <a:latin typeface="Monaco" charset="0"/>
                <a:ea typeface="Zapf Dingbats" charset="2"/>
                <a:cs typeface="Zapf Dingbats" charset="2"/>
                <a:sym typeface="Monaco" charset="0"/>
              </a:rPr>
              <a:t>1011 1110</a:t>
            </a:r>
            <a:r>
              <a:rPr lang="en-US" sz="1800" baseline="-6000" dirty="0">
                <a:latin typeface="Monaco" charset="0"/>
                <a:ea typeface="Monaco" charset="0"/>
                <a:cs typeface="Monaco" charset="0"/>
                <a:sym typeface="Monaco" charset="0"/>
              </a:rPr>
              <a:t>2</a:t>
            </a:r>
            <a:endParaRPr lang="en-US" sz="1800" dirty="0">
              <a:latin typeface="Monaco" charset="0"/>
              <a:sym typeface="Monaco" charset="0"/>
            </a:endParaRPr>
          </a:p>
          <a:p>
            <a:pPr marL="552450" lvl="1"/>
            <a:r>
              <a:rPr lang="en-US" sz="1800" dirty="0">
                <a:latin typeface="Monaco" charset="0"/>
                <a:ea typeface="Zapf Dingbats" charset="2"/>
                <a:cs typeface="Zapf Dingbats" charset="2"/>
                <a:sym typeface="Monaco" charset="0"/>
              </a:rPr>
              <a:t>~0x00 </a:t>
            </a:r>
            <a:r>
              <a:rPr lang="en-US" sz="1800" dirty="0">
                <a:ea typeface="Zapf Dingbats" charset="2"/>
                <a:cs typeface="Zapf Dingbats" charset="2"/>
                <a:sym typeface="Monaco" charset="0"/>
              </a:rPr>
              <a:t>→</a:t>
            </a:r>
            <a:r>
              <a:rPr lang="en-US" sz="1800" dirty="0">
                <a:latin typeface="Monaco" charset="0"/>
                <a:ea typeface="Zapf Dingbats" charset="2"/>
                <a:cs typeface="Zapf Dingbats" charset="2"/>
                <a:sym typeface="Monaco" charset="0"/>
              </a:rPr>
              <a:t> 0xFF</a:t>
            </a:r>
            <a:endParaRPr lang="en-US" sz="1800" dirty="0">
              <a:latin typeface="Monaco" charset="0"/>
              <a:sym typeface="Monaco" charset="0"/>
            </a:endParaRPr>
          </a:p>
          <a:p>
            <a:pPr marL="838200" lvl="2"/>
            <a:r>
              <a:rPr lang="en-US" sz="1800" dirty="0">
                <a:latin typeface="Monaco" charset="0"/>
                <a:ea typeface="Monaco" charset="0"/>
                <a:cs typeface="Monaco" charset="0"/>
                <a:sym typeface="Monaco" charset="0"/>
              </a:rPr>
              <a:t>~0000 0000</a:t>
            </a:r>
            <a:r>
              <a:rPr lang="en-US" sz="1800" baseline="-6000" dirty="0">
                <a:latin typeface="Monaco" charset="0"/>
                <a:ea typeface="Monaco" charset="0"/>
                <a:cs typeface="Monaco" charset="0"/>
                <a:sym typeface="Monaco" charset="0"/>
              </a:rPr>
              <a:t>2</a:t>
            </a:r>
            <a:r>
              <a:rPr lang="en-US" sz="1800" dirty="0">
                <a:latin typeface="Monaco" charset="0"/>
                <a:ea typeface="Zapf Dingbats" charset="2"/>
                <a:cs typeface="Zapf Dingbats" charset="2"/>
                <a:sym typeface="Monaco" charset="0"/>
              </a:rPr>
              <a:t> </a:t>
            </a:r>
            <a:r>
              <a:rPr lang="en-US" sz="1800" dirty="0">
                <a:ea typeface="Zapf Dingbats" charset="2"/>
                <a:cs typeface="Zapf Dingbats" charset="2"/>
                <a:sym typeface="Monaco" charset="0"/>
              </a:rPr>
              <a:t>→</a:t>
            </a:r>
            <a:r>
              <a:rPr lang="en-US" sz="1800" dirty="0">
                <a:latin typeface="Monaco" charset="0"/>
                <a:ea typeface="Zapf Dingbats" charset="2"/>
                <a:cs typeface="Zapf Dingbats" charset="2"/>
                <a:sym typeface="Monaco" charset="0"/>
              </a:rPr>
              <a:t> 1111 1111</a:t>
            </a:r>
            <a:r>
              <a:rPr lang="en-US" sz="1800" baseline="-6000" dirty="0">
                <a:latin typeface="Monaco" charset="0"/>
                <a:ea typeface="Monaco" charset="0"/>
                <a:cs typeface="Monaco" charset="0"/>
                <a:sym typeface="Monaco" charset="0"/>
              </a:rPr>
              <a:t>2</a:t>
            </a:r>
            <a:endParaRPr lang="en-US" sz="1800" dirty="0">
              <a:latin typeface="Monaco" charset="0"/>
              <a:sym typeface="Monaco" charset="0"/>
            </a:endParaRPr>
          </a:p>
          <a:p>
            <a:pPr marL="552450" lvl="1"/>
            <a:r>
              <a:rPr lang="en-US" sz="1800" dirty="0">
                <a:latin typeface="Monaco" charset="0"/>
                <a:ea typeface="Zapf Dingbats" charset="2"/>
                <a:cs typeface="Zapf Dingbats" charset="2"/>
                <a:sym typeface="Monaco" charset="0"/>
              </a:rPr>
              <a:t>0x69 &amp; 0x55 </a:t>
            </a:r>
            <a:r>
              <a:rPr lang="en-US" sz="1800" dirty="0">
                <a:ea typeface="Zapf Dingbats" charset="2"/>
                <a:cs typeface="Zapf Dingbats" charset="2"/>
                <a:sym typeface="Monaco" charset="0"/>
              </a:rPr>
              <a:t>→</a:t>
            </a:r>
            <a:r>
              <a:rPr lang="en-US" sz="1800" dirty="0">
                <a:latin typeface="Monaco" charset="0"/>
                <a:ea typeface="Zapf Dingbats" charset="2"/>
                <a:cs typeface="Zapf Dingbats" charset="2"/>
                <a:sym typeface="Monaco" charset="0"/>
              </a:rPr>
              <a:t> 0x41</a:t>
            </a:r>
            <a:endParaRPr lang="en-US" sz="1800" dirty="0">
              <a:latin typeface="Monaco" charset="0"/>
              <a:sym typeface="Monaco" charset="0"/>
            </a:endParaRPr>
          </a:p>
          <a:p>
            <a:pPr marL="838200" lvl="2"/>
            <a:r>
              <a:rPr lang="en-US" sz="1800" dirty="0">
                <a:latin typeface="Monaco" charset="0"/>
                <a:ea typeface="Monaco" charset="0"/>
                <a:cs typeface="Monaco" charset="0"/>
                <a:sym typeface="Monaco" charset="0"/>
              </a:rPr>
              <a:t>0110 1001</a:t>
            </a:r>
            <a:r>
              <a:rPr lang="en-US" sz="1800" baseline="-6000" dirty="0">
                <a:latin typeface="Monaco" charset="0"/>
                <a:ea typeface="Monaco" charset="0"/>
                <a:cs typeface="Monaco" charset="0"/>
                <a:sym typeface="Monaco" charset="0"/>
              </a:rPr>
              <a:t>2</a:t>
            </a:r>
            <a:r>
              <a:rPr lang="en-US" sz="1800" dirty="0">
                <a:latin typeface="Monaco" charset="0"/>
                <a:ea typeface="Monaco" charset="0"/>
                <a:cs typeface="Monaco" charset="0"/>
                <a:sym typeface="Monaco" charset="0"/>
              </a:rPr>
              <a:t> &amp; 0101 0101</a:t>
            </a:r>
            <a:r>
              <a:rPr lang="en-US" sz="1800" baseline="-6000" dirty="0">
                <a:latin typeface="Monaco" charset="0"/>
                <a:ea typeface="Monaco" charset="0"/>
                <a:cs typeface="Monaco" charset="0"/>
                <a:sym typeface="Monaco" charset="0"/>
              </a:rPr>
              <a:t>2</a:t>
            </a:r>
            <a:r>
              <a:rPr lang="en-US" sz="1800" dirty="0">
                <a:latin typeface="Monaco" charset="0"/>
                <a:ea typeface="Zapf Dingbats" charset="2"/>
                <a:cs typeface="Zapf Dingbats" charset="2"/>
                <a:sym typeface="Monaco" charset="0"/>
              </a:rPr>
              <a:t> </a:t>
            </a:r>
            <a:r>
              <a:rPr lang="en-US" sz="1800" dirty="0">
                <a:ea typeface="Zapf Dingbats" charset="2"/>
                <a:cs typeface="Zapf Dingbats" charset="2"/>
                <a:sym typeface="Monaco" charset="0"/>
              </a:rPr>
              <a:t>→</a:t>
            </a:r>
            <a:r>
              <a:rPr lang="en-US" sz="1800" dirty="0">
                <a:latin typeface="Monaco" charset="0"/>
                <a:ea typeface="Zapf Dingbats" charset="2"/>
                <a:cs typeface="Zapf Dingbats" charset="2"/>
                <a:sym typeface="Monaco" charset="0"/>
              </a:rPr>
              <a:t> 0100 0001</a:t>
            </a:r>
            <a:r>
              <a:rPr lang="en-US" sz="1800" baseline="-6000" dirty="0">
                <a:latin typeface="Monaco" charset="0"/>
                <a:ea typeface="Monaco" charset="0"/>
                <a:cs typeface="Monaco" charset="0"/>
                <a:sym typeface="Monaco" charset="0"/>
              </a:rPr>
              <a:t>2</a:t>
            </a:r>
            <a:endParaRPr lang="en-US" sz="1800" dirty="0">
              <a:latin typeface="Monaco" charset="0"/>
              <a:sym typeface="Monaco" charset="0"/>
            </a:endParaRPr>
          </a:p>
          <a:p>
            <a:pPr marL="552450" lvl="1"/>
            <a:r>
              <a:rPr lang="en-US" sz="1800" dirty="0">
                <a:latin typeface="Monaco" charset="0"/>
                <a:ea typeface="Zapf Dingbats" charset="2"/>
                <a:cs typeface="Zapf Dingbats" charset="2"/>
                <a:sym typeface="Monaco" charset="0"/>
              </a:rPr>
              <a:t>0x69 | 0x55 </a:t>
            </a:r>
            <a:r>
              <a:rPr lang="en-US" sz="1800" dirty="0">
                <a:ea typeface="Zapf Dingbats" charset="2"/>
                <a:cs typeface="Zapf Dingbats" charset="2"/>
                <a:sym typeface="Monaco" charset="0"/>
              </a:rPr>
              <a:t>→</a:t>
            </a:r>
            <a:r>
              <a:rPr lang="en-US" sz="1800" dirty="0">
                <a:latin typeface="Monaco" charset="0"/>
                <a:ea typeface="Zapf Dingbats" charset="2"/>
                <a:cs typeface="Zapf Dingbats" charset="2"/>
                <a:sym typeface="Monaco" charset="0"/>
              </a:rPr>
              <a:t> 0x7D</a:t>
            </a:r>
            <a:endParaRPr lang="en-US" sz="1800" dirty="0">
              <a:latin typeface="Monaco" charset="0"/>
              <a:sym typeface="Monaco" charset="0"/>
            </a:endParaRPr>
          </a:p>
          <a:p>
            <a:pPr marL="838200" lvl="2"/>
            <a:r>
              <a:rPr lang="en-US" sz="1800" dirty="0">
                <a:latin typeface="Monaco" charset="0"/>
                <a:ea typeface="Monaco" charset="0"/>
                <a:cs typeface="Monaco" charset="0"/>
                <a:sym typeface="Monaco" charset="0"/>
              </a:rPr>
              <a:t>0110 1001</a:t>
            </a:r>
            <a:r>
              <a:rPr lang="en-US" sz="1800" baseline="-6000" dirty="0">
                <a:latin typeface="Monaco" charset="0"/>
                <a:ea typeface="Monaco" charset="0"/>
                <a:cs typeface="Monaco" charset="0"/>
                <a:sym typeface="Monaco" charset="0"/>
              </a:rPr>
              <a:t>2</a:t>
            </a:r>
            <a:r>
              <a:rPr lang="en-US" sz="1800" dirty="0">
                <a:latin typeface="Monaco" charset="0"/>
                <a:ea typeface="Monaco" charset="0"/>
                <a:cs typeface="Monaco" charset="0"/>
                <a:sym typeface="Monaco" charset="0"/>
              </a:rPr>
              <a:t> | 0101 0101</a:t>
            </a:r>
            <a:r>
              <a:rPr lang="en-US" sz="1800" baseline="-6000" dirty="0">
                <a:latin typeface="Monaco" charset="0"/>
                <a:ea typeface="Monaco" charset="0"/>
                <a:cs typeface="Monaco" charset="0"/>
                <a:sym typeface="Monaco" charset="0"/>
              </a:rPr>
              <a:t>2</a:t>
            </a:r>
            <a:r>
              <a:rPr lang="en-US" sz="1800" dirty="0">
                <a:latin typeface="Monaco" charset="0"/>
                <a:ea typeface="Monaco" charset="0"/>
                <a:cs typeface="Monaco" charset="0"/>
                <a:sym typeface="Monaco" charset="0"/>
              </a:rPr>
              <a:t> </a:t>
            </a:r>
            <a:r>
              <a:rPr lang="en-US" sz="1800" dirty="0">
                <a:ea typeface="Zapf Dingbats" charset="2"/>
                <a:cs typeface="Zapf Dingbats" charset="2"/>
                <a:sym typeface="Monaco" charset="0"/>
              </a:rPr>
              <a:t>→</a:t>
            </a:r>
            <a:r>
              <a:rPr lang="en-US" sz="1800" dirty="0">
                <a:latin typeface="Monaco" charset="0"/>
                <a:ea typeface="Monaco" charset="0"/>
                <a:cs typeface="Monaco" charset="0"/>
                <a:sym typeface="Monaco" charset="0"/>
              </a:rPr>
              <a:t> 0111 1101</a:t>
            </a:r>
            <a:r>
              <a:rPr lang="en-US" sz="1800" baseline="-6000" dirty="0">
                <a:latin typeface="Monaco" charset="0"/>
                <a:ea typeface="Monaco" charset="0"/>
                <a:cs typeface="Monaco" charset="0"/>
                <a:sym typeface="Monaco" charset="0"/>
              </a:rPr>
              <a:t>2</a:t>
            </a:r>
            <a:endParaRPr lang="en-US" sz="1800" baseline="-6000" dirty="0">
              <a:latin typeface="Monaco" charset="0"/>
              <a:sym typeface="Monaco" charset="0"/>
            </a:endParaRPr>
          </a:p>
        </p:txBody>
      </p:sp>
      <p:grpSp>
        <p:nvGrpSpPr>
          <p:cNvPr id="5" name="Group 5"/>
          <p:cNvGrpSpPr>
            <a:grpSpLocks/>
          </p:cNvGrpSpPr>
          <p:nvPr/>
        </p:nvGrpSpPr>
        <p:grpSpPr bwMode="auto">
          <a:xfrm>
            <a:off x="6858000" y="814287"/>
            <a:ext cx="1851025" cy="4591050"/>
            <a:chOff x="0" y="0"/>
            <a:chExt cx="1166" cy="2891"/>
          </a:xfrm>
        </p:grpSpPr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0" y="507"/>
              <a:ext cx="1104" cy="2384"/>
              <a:chOff x="0" y="0"/>
              <a:chExt cx="1104" cy="2384"/>
            </a:xfrm>
          </p:grpSpPr>
          <p:grpSp>
            <p:nvGrpSpPr>
              <p:cNvPr id="10" name="Group 7"/>
              <p:cNvGrpSpPr>
                <a:grpSpLocks/>
              </p:cNvGrpSpPr>
              <p:nvPr/>
            </p:nvGrpSpPr>
            <p:grpSpPr bwMode="auto">
              <a:xfrm>
                <a:off x="0" y="0"/>
                <a:ext cx="288" cy="224"/>
                <a:chOff x="0" y="0"/>
                <a:chExt cx="288" cy="224"/>
              </a:xfrm>
            </p:grpSpPr>
            <p:sp>
              <p:nvSpPr>
                <p:cNvPr id="152" name="Rectangle 8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153" name="Rectangle 9"/>
                <p:cNvSpPr>
                  <a:spLocks/>
                </p:cNvSpPr>
                <p:nvPr/>
              </p:nvSpPr>
              <p:spPr bwMode="auto">
                <a:xfrm>
                  <a:off x="51" y="0"/>
                  <a:ext cx="185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0</a:t>
                  </a:r>
                </a:p>
              </p:txBody>
            </p:sp>
          </p:grpSp>
          <p:grpSp>
            <p:nvGrpSpPr>
              <p:cNvPr id="11" name="Group 10"/>
              <p:cNvGrpSpPr>
                <a:grpSpLocks/>
              </p:cNvGrpSpPr>
              <p:nvPr/>
            </p:nvGrpSpPr>
            <p:grpSpPr bwMode="auto">
              <a:xfrm>
                <a:off x="288" y="0"/>
                <a:ext cx="288" cy="224"/>
                <a:chOff x="0" y="0"/>
                <a:chExt cx="288" cy="224"/>
              </a:xfrm>
            </p:grpSpPr>
            <p:sp>
              <p:nvSpPr>
                <p:cNvPr id="150" name="Rectangle 11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151" name="Rectangle 12"/>
                <p:cNvSpPr>
                  <a:spLocks/>
                </p:cNvSpPr>
                <p:nvPr/>
              </p:nvSpPr>
              <p:spPr bwMode="auto">
                <a:xfrm>
                  <a:off x="51" y="0"/>
                  <a:ext cx="185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0</a:t>
                  </a:r>
                </a:p>
              </p:txBody>
            </p:sp>
          </p:grpSp>
          <p:grpSp>
            <p:nvGrpSpPr>
              <p:cNvPr id="12" name="Group 13"/>
              <p:cNvGrpSpPr>
                <a:grpSpLocks/>
              </p:cNvGrpSpPr>
              <p:nvPr/>
            </p:nvGrpSpPr>
            <p:grpSpPr bwMode="auto">
              <a:xfrm>
                <a:off x="576" y="0"/>
                <a:ext cx="528" cy="224"/>
                <a:chOff x="0" y="0"/>
                <a:chExt cx="528" cy="224"/>
              </a:xfrm>
            </p:grpSpPr>
            <p:sp>
              <p:nvSpPr>
                <p:cNvPr id="148" name="Rectangle 14"/>
                <p:cNvSpPr>
                  <a:spLocks/>
                </p:cNvSpPr>
                <p:nvPr/>
              </p:nvSpPr>
              <p:spPr bwMode="auto">
                <a:xfrm>
                  <a:off x="0" y="40"/>
                  <a:ext cx="52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149" name="Rectangle 15"/>
                <p:cNvSpPr>
                  <a:spLocks/>
                </p:cNvSpPr>
                <p:nvPr/>
              </p:nvSpPr>
              <p:spPr bwMode="auto">
                <a:xfrm>
                  <a:off x="42" y="0"/>
                  <a:ext cx="443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0000</a:t>
                  </a:r>
                </a:p>
              </p:txBody>
            </p:sp>
          </p:grpSp>
          <p:grpSp>
            <p:nvGrpSpPr>
              <p:cNvPr id="13" name="Group 16"/>
              <p:cNvGrpSpPr>
                <a:grpSpLocks/>
              </p:cNvGrpSpPr>
              <p:nvPr/>
            </p:nvGrpSpPr>
            <p:grpSpPr bwMode="auto">
              <a:xfrm>
                <a:off x="0" y="144"/>
                <a:ext cx="288" cy="224"/>
                <a:chOff x="0" y="0"/>
                <a:chExt cx="288" cy="224"/>
              </a:xfrm>
            </p:grpSpPr>
            <p:sp>
              <p:nvSpPr>
                <p:cNvPr id="146" name="Rectangle 17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147" name="Rectangle 18"/>
                <p:cNvSpPr>
                  <a:spLocks/>
                </p:cNvSpPr>
                <p:nvPr/>
              </p:nvSpPr>
              <p:spPr bwMode="auto">
                <a:xfrm>
                  <a:off x="51" y="0"/>
                  <a:ext cx="185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1</a:t>
                  </a:r>
                </a:p>
              </p:txBody>
            </p:sp>
          </p:grpSp>
          <p:grpSp>
            <p:nvGrpSpPr>
              <p:cNvPr id="14" name="Group 19"/>
              <p:cNvGrpSpPr>
                <a:grpSpLocks/>
              </p:cNvGrpSpPr>
              <p:nvPr/>
            </p:nvGrpSpPr>
            <p:grpSpPr bwMode="auto">
              <a:xfrm>
                <a:off x="288" y="144"/>
                <a:ext cx="288" cy="224"/>
                <a:chOff x="0" y="0"/>
                <a:chExt cx="288" cy="224"/>
              </a:xfrm>
            </p:grpSpPr>
            <p:sp>
              <p:nvSpPr>
                <p:cNvPr id="144" name="Rectangle 20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145" name="Rectangle 21"/>
                <p:cNvSpPr>
                  <a:spLocks/>
                </p:cNvSpPr>
                <p:nvPr/>
              </p:nvSpPr>
              <p:spPr bwMode="auto">
                <a:xfrm>
                  <a:off x="51" y="0"/>
                  <a:ext cx="185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1</a:t>
                  </a:r>
                </a:p>
              </p:txBody>
            </p:sp>
          </p:grpSp>
          <p:grpSp>
            <p:nvGrpSpPr>
              <p:cNvPr id="15" name="Group 22"/>
              <p:cNvGrpSpPr>
                <a:grpSpLocks/>
              </p:cNvGrpSpPr>
              <p:nvPr/>
            </p:nvGrpSpPr>
            <p:grpSpPr bwMode="auto">
              <a:xfrm>
                <a:off x="576" y="144"/>
                <a:ext cx="528" cy="224"/>
                <a:chOff x="0" y="0"/>
                <a:chExt cx="528" cy="224"/>
              </a:xfrm>
            </p:grpSpPr>
            <p:sp>
              <p:nvSpPr>
                <p:cNvPr id="142" name="Rectangle 23"/>
                <p:cNvSpPr>
                  <a:spLocks/>
                </p:cNvSpPr>
                <p:nvPr/>
              </p:nvSpPr>
              <p:spPr bwMode="auto">
                <a:xfrm>
                  <a:off x="0" y="40"/>
                  <a:ext cx="52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143" name="Rectangle 24"/>
                <p:cNvSpPr>
                  <a:spLocks/>
                </p:cNvSpPr>
                <p:nvPr/>
              </p:nvSpPr>
              <p:spPr bwMode="auto">
                <a:xfrm>
                  <a:off x="42" y="0"/>
                  <a:ext cx="443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0001</a:t>
                  </a:r>
                </a:p>
              </p:txBody>
            </p:sp>
          </p:grpSp>
          <p:grpSp>
            <p:nvGrpSpPr>
              <p:cNvPr id="16" name="Group 25"/>
              <p:cNvGrpSpPr>
                <a:grpSpLocks/>
              </p:cNvGrpSpPr>
              <p:nvPr/>
            </p:nvGrpSpPr>
            <p:grpSpPr bwMode="auto">
              <a:xfrm>
                <a:off x="0" y="288"/>
                <a:ext cx="288" cy="224"/>
                <a:chOff x="0" y="0"/>
                <a:chExt cx="288" cy="224"/>
              </a:xfrm>
            </p:grpSpPr>
            <p:sp>
              <p:nvSpPr>
                <p:cNvPr id="140" name="Rectangle 26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141" name="Rectangle 27"/>
                <p:cNvSpPr>
                  <a:spLocks/>
                </p:cNvSpPr>
                <p:nvPr/>
              </p:nvSpPr>
              <p:spPr bwMode="auto">
                <a:xfrm>
                  <a:off x="51" y="0"/>
                  <a:ext cx="185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2</a:t>
                  </a:r>
                </a:p>
              </p:txBody>
            </p:sp>
          </p:grpSp>
          <p:grpSp>
            <p:nvGrpSpPr>
              <p:cNvPr id="17" name="Group 28"/>
              <p:cNvGrpSpPr>
                <a:grpSpLocks/>
              </p:cNvGrpSpPr>
              <p:nvPr/>
            </p:nvGrpSpPr>
            <p:grpSpPr bwMode="auto">
              <a:xfrm>
                <a:off x="288" y="288"/>
                <a:ext cx="288" cy="224"/>
                <a:chOff x="0" y="0"/>
                <a:chExt cx="288" cy="224"/>
              </a:xfrm>
            </p:grpSpPr>
            <p:sp>
              <p:nvSpPr>
                <p:cNvPr id="138" name="Rectangle 29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139" name="Rectangle 30"/>
                <p:cNvSpPr>
                  <a:spLocks/>
                </p:cNvSpPr>
                <p:nvPr/>
              </p:nvSpPr>
              <p:spPr bwMode="auto">
                <a:xfrm>
                  <a:off x="51" y="0"/>
                  <a:ext cx="185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2</a:t>
                  </a:r>
                </a:p>
              </p:txBody>
            </p:sp>
          </p:grpSp>
          <p:grpSp>
            <p:nvGrpSpPr>
              <p:cNvPr id="18" name="Group 31"/>
              <p:cNvGrpSpPr>
                <a:grpSpLocks/>
              </p:cNvGrpSpPr>
              <p:nvPr/>
            </p:nvGrpSpPr>
            <p:grpSpPr bwMode="auto">
              <a:xfrm>
                <a:off x="576" y="288"/>
                <a:ext cx="528" cy="224"/>
                <a:chOff x="0" y="0"/>
                <a:chExt cx="528" cy="224"/>
              </a:xfrm>
            </p:grpSpPr>
            <p:sp>
              <p:nvSpPr>
                <p:cNvPr id="136" name="Rectangle 32"/>
                <p:cNvSpPr>
                  <a:spLocks/>
                </p:cNvSpPr>
                <p:nvPr/>
              </p:nvSpPr>
              <p:spPr bwMode="auto">
                <a:xfrm>
                  <a:off x="0" y="40"/>
                  <a:ext cx="52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137" name="Rectangle 33"/>
                <p:cNvSpPr>
                  <a:spLocks/>
                </p:cNvSpPr>
                <p:nvPr/>
              </p:nvSpPr>
              <p:spPr bwMode="auto">
                <a:xfrm>
                  <a:off x="42" y="0"/>
                  <a:ext cx="443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0010</a:t>
                  </a:r>
                </a:p>
              </p:txBody>
            </p:sp>
          </p:grpSp>
          <p:grpSp>
            <p:nvGrpSpPr>
              <p:cNvPr id="19" name="Group 34"/>
              <p:cNvGrpSpPr>
                <a:grpSpLocks/>
              </p:cNvGrpSpPr>
              <p:nvPr/>
            </p:nvGrpSpPr>
            <p:grpSpPr bwMode="auto">
              <a:xfrm>
                <a:off x="0" y="432"/>
                <a:ext cx="288" cy="224"/>
                <a:chOff x="0" y="0"/>
                <a:chExt cx="288" cy="224"/>
              </a:xfrm>
            </p:grpSpPr>
            <p:sp>
              <p:nvSpPr>
                <p:cNvPr id="134" name="Rectangle 35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135" name="Rectangle 36"/>
                <p:cNvSpPr>
                  <a:spLocks/>
                </p:cNvSpPr>
                <p:nvPr/>
              </p:nvSpPr>
              <p:spPr bwMode="auto">
                <a:xfrm>
                  <a:off x="51" y="0"/>
                  <a:ext cx="185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3</a:t>
                  </a:r>
                </a:p>
              </p:txBody>
            </p:sp>
          </p:grpSp>
          <p:grpSp>
            <p:nvGrpSpPr>
              <p:cNvPr id="20" name="Group 37"/>
              <p:cNvGrpSpPr>
                <a:grpSpLocks/>
              </p:cNvGrpSpPr>
              <p:nvPr/>
            </p:nvGrpSpPr>
            <p:grpSpPr bwMode="auto">
              <a:xfrm>
                <a:off x="288" y="432"/>
                <a:ext cx="288" cy="224"/>
                <a:chOff x="0" y="0"/>
                <a:chExt cx="288" cy="224"/>
              </a:xfrm>
            </p:grpSpPr>
            <p:sp>
              <p:nvSpPr>
                <p:cNvPr id="132" name="Rectangle 38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133" name="Rectangle 39"/>
                <p:cNvSpPr>
                  <a:spLocks/>
                </p:cNvSpPr>
                <p:nvPr/>
              </p:nvSpPr>
              <p:spPr bwMode="auto">
                <a:xfrm>
                  <a:off x="51" y="0"/>
                  <a:ext cx="185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3</a:t>
                  </a:r>
                </a:p>
              </p:txBody>
            </p:sp>
          </p:grpSp>
          <p:grpSp>
            <p:nvGrpSpPr>
              <p:cNvPr id="21" name="Group 40"/>
              <p:cNvGrpSpPr>
                <a:grpSpLocks/>
              </p:cNvGrpSpPr>
              <p:nvPr/>
            </p:nvGrpSpPr>
            <p:grpSpPr bwMode="auto">
              <a:xfrm>
                <a:off x="576" y="432"/>
                <a:ext cx="528" cy="224"/>
                <a:chOff x="0" y="0"/>
                <a:chExt cx="528" cy="224"/>
              </a:xfrm>
            </p:grpSpPr>
            <p:sp>
              <p:nvSpPr>
                <p:cNvPr id="130" name="Rectangle 41"/>
                <p:cNvSpPr>
                  <a:spLocks/>
                </p:cNvSpPr>
                <p:nvPr/>
              </p:nvSpPr>
              <p:spPr bwMode="auto">
                <a:xfrm>
                  <a:off x="0" y="40"/>
                  <a:ext cx="52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131" name="Rectangle 42"/>
                <p:cNvSpPr>
                  <a:spLocks/>
                </p:cNvSpPr>
                <p:nvPr/>
              </p:nvSpPr>
              <p:spPr bwMode="auto">
                <a:xfrm>
                  <a:off x="42" y="0"/>
                  <a:ext cx="443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0011</a:t>
                  </a:r>
                </a:p>
              </p:txBody>
            </p:sp>
          </p:grpSp>
          <p:grpSp>
            <p:nvGrpSpPr>
              <p:cNvPr id="22" name="Group 43"/>
              <p:cNvGrpSpPr>
                <a:grpSpLocks/>
              </p:cNvGrpSpPr>
              <p:nvPr/>
            </p:nvGrpSpPr>
            <p:grpSpPr bwMode="auto">
              <a:xfrm>
                <a:off x="0" y="576"/>
                <a:ext cx="288" cy="224"/>
                <a:chOff x="0" y="0"/>
                <a:chExt cx="288" cy="224"/>
              </a:xfrm>
            </p:grpSpPr>
            <p:sp>
              <p:nvSpPr>
                <p:cNvPr id="128" name="Rectangle 44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129" name="Rectangle 45"/>
                <p:cNvSpPr>
                  <a:spLocks/>
                </p:cNvSpPr>
                <p:nvPr/>
              </p:nvSpPr>
              <p:spPr bwMode="auto">
                <a:xfrm>
                  <a:off x="51" y="0"/>
                  <a:ext cx="185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4</a:t>
                  </a:r>
                </a:p>
              </p:txBody>
            </p:sp>
          </p:grpSp>
          <p:grpSp>
            <p:nvGrpSpPr>
              <p:cNvPr id="23" name="Group 46"/>
              <p:cNvGrpSpPr>
                <a:grpSpLocks/>
              </p:cNvGrpSpPr>
              <p:nvPr/>
            </p:nvGrpSpPr>
            <p:grpSpPr bwMode="auto">
              <a:xfrm>
                <a:off x="288" y="576"/>
                <a:ext cx="288" cy="224"/>
                <a:chOff x="0" y="0"/>
                <a:chExt cx="288" cy="224"/>
              </a:xfrm>
            </p:grpSpPr>
            <p:sp>
              <p:nvSpPr>
                <p:cNvPr id="126" name="Rectangle 47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127" name="Rectangle 48"/>
                <p:cNvSpPr>
                  <a:spLocks/>
                </p:cNvSpPr>
                <p:nvPr/>
              </p:nvSpPr>
              <p:spPr bwMode="auto">
                <a:xfrm>
                  <a:off x="51" y="0"/>
                  <a:ext cx="185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4</a:t>
                  </a:r>
                </a:p>
              </p:txBody>
            </p:sp>
          </p:grpSp>
          <p:grpSp>
            <p:nvGrpSpPr>
              <p:cNvPr id="24" name="Group 49"/>
              <p:cNvGrpSpPr>
                <a:grpSpLocks/>
              </p:cNvGrpSpPr>
              <p:nvPr/>
            </p:nvGrpSpPr>
            <p:grpSpPr bwMode="auto">
              <a:xfrm>
                <a:off x="576" y="576"/>
                <a:ext cx="528" cy="224"/>
                <a:chOff x="0" y="0"/>
                <a:chExt cx="528" cy="224"/>
              </a:xfrm>
            </p:grpSpPr>
            <p:sp>
              <p:nvSpPr>
                <p:cNvPr id="124" name="Rectangle 50"/>
                <p:cNvSpPr>
                  <a:spLocks/>
                </p:cNvSpPr>
                <p:nvPr/>
              </p:nvSpPr>
              <p:spPr bwMode="auto">
                <a:xfrm>
                  <a:off x="0" y="40"/>
                  <a:ext cx="52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125" name="Rectangle 51"/>
                <p:cNvSpPr>
                  <a:spLocks/>
                </p:cNvSpPr>
                <p:nvPr/>
              </p:nvSpPr>
              <p:spPr bwMode="auto">
                <a:xfrm>
                  <a:off x="42" y="0"/>
                  <a:ext cx="443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0100</a:t>
                  </a:r>
                </a:p>
              </p:txBody>
            </p:sp>
          </p:grpSp>
          <p:grpSp>
            <p:nvGrpSpPr>
              <p:cNvPr id="25" name="Group 52"/>
              <p:cNvGrpSpPr>
                <a:grpSpLocks/>
              </p:cNvGrpSpPr>
              <p:nvPr/>
            </p:nvGrpSpPr>
            <p:grpSpPr bwMode="auto">
              <a:xfrm>
                <a:off x="0" y="720"/>
                <a:ext cx="288" cy="224"/>
                <a:chOff x="0" y="0"/>
                <a:chExt cx="288" cy="224"/>
              </a:xfrm>
            </p:grpSpPr>
            <p:sp>
              <p:nvSpPr>
                <p:cNvPr id="122" name="Rectangle 53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123" name="Rectangle 54"/>
                <p:cNvSpPr>
                  <a:spLocks/>
                </p:cNvSpPr>
                <p:nvPr/>
              </p:nvSpPr>
              <p:spPr bwMode="auto">
                <a:xfrm>
                  <a:off x="51" y="0"/>
                  <a:ext cx="185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5</a:t>
                  </a:r>
                </a:p>
              </p:txBody>
            </p:sp>
          </p:grpSp>
          <p:grpSp>
            <p:nvGrpSpPr>
              <p:cNvPr id="26" name="Group 55"/>
              <p:cNvGrpSpPr>
                <a:grpSpLocks/>
              </p:cNvGrpSpPr>
              <p:nvPr/>
            </p:nvGrpSpPr>
            <p:grpSpPr bwMode="auto">
              <a:xfrm>
                <a:off x="288" y="720"/>
                <a:ext cx="288" cy="224"/>
                <a:chOff x="0" y="0"/>
                <a:chExt cx="288" cy="224"/>
              </a:xfrm>
            </p:grpSpPr>
            <p:sp>
              <p:nvSpPr>
                <p:cNvPr id="120" name="Rectangle 56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121" name="Rectangle 57"/>
                <p:cNvSpPr>
                  <a:spLocks/>
                </p:cNvSpPr>
                <p:nvPr/>
              </p:nvSpPr>
              <p:spPr bwMode="auto">
                <a:xfrm>
                  <a:off x="51" y="0"/>
                  <a:ext cx="185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5</a:t>
                  </a:r>
                </a:p>
              </p:txBody>
            </p:sp>
          </p:grpSp>
          <p:grpSp>
            <p:nvGrpSpPr>
              <p:cNvPr id="27" name="Group 58"/>
              <p:cNvGrpSpPr>
                <a:grpSpLocks/>
              </p:cNvGrpSpPr>
              <p:nvPr/>
            </p:nvGrpSpPr>
            <p:grpSpPr bwMode="auto">
              <a:xfrm>
                <a:off x="576" y="720"/>
                <a:ext cx="528" cy="224"/>
                <a:chOff x="0" y="0"/>
                <a:chExt cx="528" cy="224"/>
              </a:xfrm>
            </p:grpSpPr>
            <p:sp>
              <p:nvSpPr>
                <p:cNvPr id="118" name="Rectangle 59"/>
                <p:cNvSpPr>
                  <a:spLocks/>
                </p:cNvSpPr>
                <p:nvPr/>
              </p:nvSpPr>
              <p:spPr bwMode="auto">
                <a:xfrm>
                  <a:off x="0" y="40"/>
                  <a:ext cx="52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119" name="Rectangle 60"/>
                <p:cNvSpPr>
                  <a:spLocks/>
                </p:cNvSpPr>
                <p:nvPr/>
              </p:nvSpPr>
              <p:spPr bwMode="auto">
                <a:xfrm>
                  <a:off x="42" y="0"/>
                  <a:ext cx="443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0101</a:t>
                  </a:r>
                </a:p>
              </p:txBody>
            </p:sp>
          </p:grpSp>
          <p:grpSp>
            <p:nvGrpSpPr>
              <p:cNvPr id="28" name="Group 61"/>
              <p:cNvGrpSpPr>
                <a:grpSpLocks/>
              </p:cNvGrpSpPr>
              <p:nvPr/>
            </p:nvGrpSpPr>
            <p:grpSpPr bwMode="auto">
              <a:xfrm>
                <a:off x="0" y="864"/>
                <a:ext cx="288" cy="224"/>
                <a:chOff x="0" y="0"/>
                <a:chExt cx="288" cy="224"/>
              </a:xfrm>
            </p:grpSpPr>
            <p:sp>
              <p:nvSpPr>
                <p:cNvPr id="116" name="Rectangle 62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117" name="Rectangle 63"/>
                <p:cNvSpPr>
                  <a:spLocks/>
                </p:cNvSpPr>
                <p:nvPr/>
              </p:nvSpPr>
              <p:spPr bwMode="auto">
                <a:xfrm>
                  <a:off x="51" y="0"/>
                  <a:ext cx="185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6</a:t>
                  </a:r>
                </a:p>
              </p:txBody>
            </p:sp>
          </p:grpSp>
          <p:grpSp>
            <p:nvGrpSpPr>
              <p:cNvPr id="29" name="Group 64"/>
              <p:cNvGrpSpPr>
                <a:grpSpLocks/>
              </p:cNvGrpSpPr>
              <p:nvPr/>
            </p:nvGrpSpPr>
            <p:grpSpPr bwMode="auto">
              <a:xfrm>
                <a:off x="288" y="864"/>
                <a:ext cx="288" cy="224"/>
                <a:chOff x="0" y="0"/>
                <a:chExt cx="288" cy="224"/>
              </a:xfrm>
            </p:grpSpPr>
            <p:sp>
              <p:nvSpPr>
                <p:cNvPr id="114" name="Rectangle 65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115" name="Rectangle 66"/>
                <p:cNvSpPr>
                  <a:spLocks/>
                </p:cNvSpPr>
                <p:nvPr/>
              </p:nvSpPr>
              <p:spPr bwMode="auto">
                <a:xfrm>
                  <a:off x="51" y="0"/>
                  <a:ext cx="185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6</a:t>
                  </a:r>
                </a:p>
              </p:txBody>
            </p:sp>
          </p:grpSp>
          <p:grpSp>
            <p:nvGrpSpPr>
              <p:cNvPr id="30" name="Group 67"/>
              <p:cNvGrpSpPr>
                <a:grpSpLocks/>
              </p:cNvGrpSpPr>
              <p:nvPr/>
            </p:nvGrpSpPr>
            <p:grpSpPr bwMode="auto">
              <a:xfrm>
                <a:off x="576" y="864"/>
                <a:ext cx="528" cy="224"/>
                <a:chOff x="0" y="0"/>
                <a:chExt cx="528" cy="224"/>
              </a:xfrm>
            </p:grpSpPr>
            <p:sp>
              <p:nvSpPr>
                <p:cNvPr id="112" name="Rectangle 68"/>
                <p:cNvSpPr>
                  <a:spLocks/>
                </p:cNvSpPr>
                <p:nvPr/>
              </p:nvSpPr>
              <p:spPr bwMode="auto">
                <a:xfrm>
                  <a:off x="0" y="40"/>
                  <a:ext cx="52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113" name="Rectangle 69"/>
                <p:cNvSpPr>
                  <a:spLocks/>
                </p:cNvSpPr>
                <p:nvPr/>
              </p:nvSpPr>
              <p:spPr bwMode="auto">
                <a:xfrm>
                  <a:off x="42" y="0"/>
                  <a:ext cx="443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0110</a:t>
                  </a:r>
                </a:p>
              </p:txBody>
            </p:sp>
          </p:grpSp>
          <p:grpSp>
            <p:nvGrpSpPr>
              <p:cNvPr id="31" name="Group 70"/>
              <p:cNvGrpSpPr>
                <a:grpSpLocks/>
              </p:cNvGrpSpPr>
              <p:nvPr/>
            </p:nvGrpSpPr>
            <p:grpSpPr bwMode="auto">
              <a:xfrm>
                <a:off x="0" y="1008"/>
                <a:ext cx="288" cy="224"/>
                <a:chOff x="0" y="0"/>
                <a:chExt cx="288" cy="224"/>
              </a:xfrm>
            </p:grpSpPr>
            <p:sp>
              <p:nvSpPr>
                <p:cNvPr id="110" name="Rectangle 71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111" name="Rectangle 72"/>
                <p:cNvSpPr>
                  <a:spLocks/>
                </p:cNvSpPr>
                <p:nvPr/>
              </p:nvSpPr>
              <p:spPr bwMode="auto">
                <a:xfrm>
                  <a:off x="51" y="0"/>
                  <a:ext cx="185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7</a:t>
                  </a:r>
                </a:p>
              </p:txBody>
            </p:sp>
          </p:grpSp>
          <p:grpSp>
            <p:nvGrpSpPr>
              <p:cNvPr id="32" name="Group 73"/>
              <p:cNvGrpSpPr>
                <a:grpSpLocks/>
              </p:cNvGrpSpPr>
              <p:nvPr/>
            </p:nvGrpSpPr>
            <p:grpSpPr bwMode="auto">
              <a:xfrm>
                <a:off x="288" y="1008"/>
                <a:ext cx="288" cy="224"/>
                <a:chOff x="0" y="0"/>
                <a:chExt cx="288" cy="224"/>
              </a:xfrm>
            </p:grpSpPr>
            <p:sp>
              <p:nvSpPr>
                <p:cNvPr id="108" name="Rectangle 74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109" name="Rectangle 75"/>
                <p:cNvSpPr>
                  <a:spLocks/>
                </p:cNvSpPr>
                <p:nvPr/>
              </p:nvSpPr>
              <p:spPr bwMode="auto">
                <a:xfrm>
                  <a:off x="51" y="0"/>
                  <a:ext cx="185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7</a:t>
                  </a:r>
                </a:p>
              </p:txBody>
            </p:sp>
          </p:grpSp>
          <p:grpSp>
            <p:nvGrpSpPr>
              <p:cNvPr id="33" name="Group 76"/>
              <p:cNvGrpSpPr>
                <a:grpSpLocks/>
              </p:cNvGrpSpPr>
              <p:nvPr/>
            </p:nvGrpSpPr>
            <p:grpSpPr bwMode="auto">
              <a:xfrm>
                <a:off x="576" y="1008"/>
                <a:ext cx="528" cy="224"/>
                <a:chOff x="0" y="0"/>
                <a:chExt cx="528" cy="224"/>
              </a:xfrm>
            </p:grpSpPr>
            <p:sp>
              <p:nvSpPr>
                <p:cNvPr id="106" name="Rectangle 77"/>
                <p:cNvSpPr>
                  <a:spLocks/>
                </p:cNvSpPr>
                <p:nvPr/>
              </p:nvSpPr>
              <p:spPr bwMode="auto">
                <a:xfrm>
                  <a:off x="0" y="40"/>
                  <a:ext cx="52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107" name="Rectangle 78"/>
                <p:cNvSpPr>
                  <a:spLocks/>
                </p:cNvSpPr>
                <p:nvPr/>
              </p:nvSpPr>
              <p:spPr bwMode="auto">
                <a:xfrm>
                  <a:off x="42" y="0"/>
                  <a:ext cx="443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0111</a:t>
                  </a:r>
                </a:p>
              </p:txBody>
            </p:sp>
          </p:grpSp>
          <p:grpSp>
            <p:nvGrpSpPr>
              <p:cNvPr id="34" name="Group 79"/>
              <p:cNvGrpSpPr>
                <a:grpSpLocks/>
              </p:cNvGrpSpPr>
              <p:nvPr/>
            </p:nvGrpSpPr>
            <p:grpSpPr bwMode="auto">
              <a:xfrm>
                <a:off x="0" y="1152"/>
                <a:ext cx="288" cy="224"/>
                <a:chOff x="0" y="0"/>
                <a:chExt cx="288" cy="224"/>
              </a:xfrm>
            </p:grpSpPr>
            <p:sp>
              <p:nvSpPr>
                <p:cNvPr id="104" name="Rectangle 80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105" name="Rectangle 81"/>
                <p:cNvSpPr>
                  <a:spLocks/>
                </p:cNvSpPr>
                <p:nvPr/>
              </p:nvSpPr>
              <p:spPr bwMode="auto">
                <a:xfrm>
                  <a:off x="51" y="0"/>
                  <a:ext cx="185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8</a:t>
                  </a:r>
                </a:p>
              </p:txBody>
            </p:sp>
          </p:grpSp>
          <p:grpSp>
            <p:nvGrpSpPr>
              <p:cNvPr id="35" name="Group 82"/>
              <p:cNvGrpSpPr>
                <a:grpSpLocks/>
              </p:cNvGrpSpPr>
              <p:nvPr/>
            </p:nvGrpSpPr>
            <p:grpSpPr bwMode="auto">
              <a:xfrm>
                <a:off x="288" y="1152"/>
                <a:ext cx="288" cy="224"/>
                <a:chOff x="0" y="0"/>
                <a:chExt cx="288" cy="224"/>
              </a:xfrm>
            </p:grpSpPr>
            <p:sp>
              <p:nvSpPr>
                <p:cNvPr id="102" name="Rectangle 83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103" name="Rectangle 84"/>
                <p:cNvSpPr>
                  <a:spLocks/>
                </p:cNvSpPr>
                <p:nvPr/>
              </p:nvSpPr>
              <p:spPr bwMode="auto">
                <a:xfrm>
                  <a:off x="51" y="0"/>
                  <a:ext cx="185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8</a:t>
                  </a:r>
                </a:p>
              </p:txBody>
            </p:sp>
          </p:grpSp>
          <p:grpSp>
            <p:nvGrpSpPr>
              <p:cNvPr id="36" name="Group 85"/>
              <p:cNvGrpSpPr>
                <a:grpSpLocks/>
              </p:cNvGrpSpPr>
              <p:nvPr/>
            </p:nvGrpSpPr>
            <p:grpSpPr bwMode="auto">
              <a:xfrm>
                <a:off x="576" y="1152"/>
                <a:ext cx="528" cy="224"/>
                <a:chOff x="0" y="0"/>
                <a:chExt cx="528" cy="224"/>
              </a:xfrm>
            </p:grpSpPr>
            <p:sp>
              <p:nvSpPr>
                <p:cNvPr id="100" name="Rectangle 86"/>
                <p:cNvSpPr>
                  <a:spLocks/>
                </p:cNvSpPr>
                <p:nvPr/>
              </p:nvSpPr>
              <p:spPr bwMode="auto">
                <a:xfrm>
                  <a:off x="0" y="40"/>
                  <a:ext cx="52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101" name="Rectangle 87"/>
                <p:cNvSpPr>
                  <a:spLocks/>
                </p:cNvSpPr>
                <p:nvPr/>
              </p:nvSpPr>
              <p:spPr bwMode="auto">
                <a:xfrm>
                  <a:off x="42" y="0"/>
                  <a:ext cx="443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1000</a:t>
                  </a:r>
                </a:p>
              </p:txBody>
            </p:sp>
          </p:grpSp>
          <p:grpSp>
            <p:nvGrpSpPr>
              <p:cNvPr id="37" name="Group 88"/>
              <p:cNvGrpSpPr>
                <a:grpSpLocks/>
              </p:cNvGrpSpPr>
              <p:nvPr/>
            </p:nvGrpSpPr>
            <p:grpSpPr bwMode="auto">
              <a:xfrm>
                <a:off x="0" y="1296"/>
                <a:ext cx="288" cy="224"/>
                <a:chOff x="0" y="0"/>
                <a:chExt cx="288" cy="224"/>
              </a:xfrm>
            </p:grpSpPr>
            <p:sp>
              <p:nvSpPr>
                <p:cNvPr id="98" name="Rectangle 89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99" name="Rectangle 90"/>
                <p:cNvSpPr>
                  <a:spLocks/>
                </p:cNvSpPr>
                <p:nvPr/>
              </p:nvSpPr>
              <p:spPr bwMode="auto">
                <a:xfrm>
                  <a:off x="51" y="0"/>
                  <a:ext cx="185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9</a:t>
                  </a:r>
                </a:p>
              </p:txBody>
            </p:sp>
          </p:grpSp>
          <p:grpSp>
            <p:nvGrpSpPr>
              <p:cNvPr id="38" name="Group 91"/>
              <p:cNvGrpSpPr>
                <a:grpSpLocks/>
              </p:cNvGrpSpPr>
              <p:nvPr/>
            </p:nvGrpSpPr>
            <p:grpSpPr bwMode="auto">
              <a:xfrm>
                <a:off x="288" y="1296"/>
                <a:ext cx="288" cy="224"/>
                <a:chOff x="0" y="0"/>
                <a:chExt cx="288" cy="224"/>
              </a:xfrm>
            </p:grpSpPr>
            <p:sp>
              <p:nvSpPr>
                <p:cNvPr id="96" name="Rectangle 92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97" name="Rectangle 93"/>
                <p:cNvSpPr>
                  <a:spLocks/>
                </p:cNvSpPr>
                <p:nvPr/>
              </p:nvSpPr>
              <p:spPr bwMode="auto">
                <a:xfrm>
                  <a:off x="51" y="0"/>
                  <a:ext cx="185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9</a:t>
                  </a:r>
                </a:p>
              </p:txBody>
            </p:sp>
          </p:grpSp>
          <p:grpSp>
            <p:nvGrpSpPr>
              <p:cNvPr id="39" name="Group 94"/>
              <p:cNvGrpSpPr>
                <a:grpSpLocks/>
              </p:cNvGrpSpPr>
              <p:nvPr/>
            </p:nvGrpSpPr>
            <p:grpSpPr bwMode="auto">
              <a:xfrm>
                <a:off x="576" y="1296"/>
                <a:ext cx="528" cy="224"/>
                <a:chOff x="0" y="0"/>
                <a:chExt cx="528" cy="224"/>
              </a:xfrm>
            </p:grpSpPr>
            <p:sp>
              <p:nvSpPr>
                <p:cNvPr id="94" name="Rectangle 95"/>
                <p:cNvSpPr>
                  <a:spLocks/>
                </p:cNvSpPr>
                <p:nvPr/>
              </p:nvSpPr>
              <p:spPr bwMode="auto">
                <a:xfrm>
                  <a:off x="0" y="40"/>
                  <a:ext cx="52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95" name="Rectangle 96"/>
                <p:cNvSpPr>
                  <a:spLocks/>
                </p:cNvSpPr>
                <p:nvPr/>
              </p:nvSpPr>
              <p:spPr bwMode="auto">
                <a:xfrm>
                  <a:off x="42" y="0"/>
                  <a:ext cx="443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1001</a:t>
                  </a:r>
                </a:p>
              </p:txBody>
            </p:sp>
          </p:grpSp>
          <p:grpSp>
            <p:nvGrpSpPr>
              <p:cNvPr id="40" name="Group 97"/>
              <p:cNvGrpSpPr>
                <a:grpSpLocks/>
              </p:cNvGrpSpPr>
              <p:nvPr/>
            </p:nvGrpSpPr>
            <p:grpSpPr bwMode="auto">
              <a:xfrm>
                <a:off x="0" y="1440"/>
                <a:ext cx="288" cy="224"/>
                <a:chOff x="0" y="0"/>
                <a:chExt cx="288" cy="224"/>
              </a:xfrm>
            </p:grpSpPr>
            <p:sp>
              <p:nvSpPr>
                <p:cNvPr id="92" name="Rectangle 98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93" name="Rectangle 99"/>
                <p:cNvSpPr>
                  <a:spLocks/>
                </p:cNvSpPr>
                <p:nvPr/>
              </p:nvSpPr>
              <p:spPr bwMode="auto">
                <a:xfrm>
                  <a:off x="51" y="0"/>
                  <a:ext cx="185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A</a:t>
                  </a:r>
                </a:p>
              </p:txBody>
            </p:sp>
          </p:grpSp>
          <p:grpSp>
            <p:nvGrpSpPr>
              <p:cNvPr id="41" name="Group 100"/>
              <p:cNvGrpSpPr>
                <a:grpSpLocks/>
              </p:cNvGrpSpPr>
              <p:nvPr/>
            </p:nvGrpSpPr>
            <p:grpSpPr bwMode="auto">
              <a:xfrm>
                <a:off x="288" y="1440"/>
                <a:ext cx="288" cy="224"/>
                <a:chOff x="0" y="0"/>
                <a:chExt cx="288" cy="224"/>
              </a:xfrm>
            </p:grpSpPr>
            <p:sp>
              <p:nvSpPr>
                <p:cNvPr id="90" name="Rectangle 101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91" name="Rectangle 102"/>
                <p:cNvSpPr>
                  <a:spLocks/>
                </p:cNvSpPr>
                <p:nvPr/>
              </p:nvSpPr>
              <p:spPr bwMode="auto">
                <a:xfrm>
                  <a:off x="8" y="0"/>
                  <a:ext cx="271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10</a:t>
                  </a:r>
                </a:p>
              </p:txBody>
            </p:sp>
          </p:grpSp>
          <p:grpSp>
            <p:nvGrpSpPr>
              <p:cNvPr id="42" name="Group 103"/>
              <p:cNvGrpSpPr>
                <a:grpSpLocks/>
              </p:cNvGrpSpPr>
              <p:nvPr/>
            </p:nvGrpSpPr>
            <p:grpSpPr bwMode="auto">
              <a:xfrm>
                <a:off x="576" y="1440"/>
                <a:ext cx="528" cy="224"/>
                <a:chOff x="0" y="0"/>
                <a:chExt cx="528" cy="224"/>
              </a:xfrm>
            </p:grpSpPr>
            <p:sp>
              <p:nvSpPr>
                <p:cNvPr id="88" name="Rectangle 104"/>
                <p:cNvSpPr>
                  <a:spLocks/>
                </p:cNvSpPr>
                <p:nvPr/>
              </p:nvSpPr>
              <p:spPr bwMode="auto">
                <a:xfrm>
                  <a:off x="0" y="40"/>
                  <a:ext cx="52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89" name="Rectangle 105"/>
                <p:cNvSpPr>
                  <a:spLocks/>
                </p:cNvSpPr>
                <p:nvPr/>
              </p:nvSpPr>
              <p:spPr bwMode="auto">
                <a:xfrm>
                  <a:off x="42" y="0"/>
                  <a:ext cx="443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1010</a:t>
                  </a:r>
                </a:p>
              </p:txBody>
            </p:sp>
          </p:grpSp>
          <p:grpSp>
            <p:nvGrpSpPr>
              <p:cNvPr id="43" name="Group 106"/>
              <p:cNvGrpSpPr>
                <a:grpSpLocks/>
              </p:cNvGrpSpPr>
              <p:nvPr/>
            </p:nvGrpSpPr>
            <p:grpSpPr bwMode="auto">
              <a:xfrm>
                <a:off x="0" y="1584"/>
                <a:ext cx="288" cy="224"/>
                <a:chOff x="0" y="0"/>
                <a:chExt cx="288" cy="224"/>
              </a:xfrm>
            </p:grpSpPr>
            <p:sp>
              <p:nvSpPr>
                <p:cNvPr id="86" name="Rectangle 107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87" name="Rectangle 108"/>
                <p:cNvSpPr>
                  <a:spLocks/>
                </p:cNvSpPr>
                <p:nvPr/>
              </p:nvSpPr>
              <p:spPr bwMode="auto">
                <a:xfrm>
                  <a:off x="51" y="0"/>
                  <a:ext cx="185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B</a:t>
                  </a:r>
                </a:p>
              </p:txBody>
            </p:sp>
          </p:grpSp>
          <p:grpSp>
            <p:nvGrpSpPr>
              <p:cNvPr id="44" name="Group 109"/>
              <p:cNvGrpSpPr>
                <a:grpSpLocks/>
              </p:cNvGrpSpPr>
              <p:nvPr/>
            </p:nvGrpSpPr>
            <p:grpSpPr bwMode="auto">
              <a:xfrm>
                <a:off x="288" y="1584"/>
                <a:ext cx="288" cy="224"/>
                <a:chOff x="0" y="0"/>
                <a:chExt cx="288" cy="224"/>
              </a:xfrm>
            </p:grpSpPr>
            <p:sp>
              <p:nvSpPr>
                <p:cNvPr id="84" name="Rectangle 110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85" name="Rectangle 111"/>
                <p:cNvSpPr>
                  <a:spLocks/>
                </p:cNvSpPr>
                <p:nvPr/>
              </p:nvSpPr>
              <p:spPr bwMode="auto">
                <a:xfrm>
                  <a:off x="8" y="0"/>
                  <a:ext cx="271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11</a:t>
                  </a:r>
                </a:p>
              </p:txBody>
            </p:sp>
          </p:grpSp>
          <p:grpSp>
            <p:nvGrpSpPr>
              <p:cNvPr id="45" name="Group 112"/>
              <p:cNvGrpSpPr>
                <a:grpSpLocks/>
              </p:cNvGrpSpPr>
              <p:nvPr/>
            </p:nvGrpSpPr>
            <p:grpSpPr bwMode="auto">
              <a:xfrm>
                <a:off x="576" y="1584"/>
                <a:ext cx="528" cy="224"/>
                <a:chOff x="0" y="0"/>
                <a:chExt cx="528" cy="224"/>
              </a:xfrm>
            </p:grpSpPr>
            <p:sp>
              <p:nvSpPr>
                <p:cNvPr id="82" name="Rectangle 113"/>
                <p:cNvSpPr>
                  <a:spLocks/>
                </p:cNvSpPr>
                <p:nvPr/>
              </p:nvSpPr>
              <p:spPr bwMode="auto">
                <a:xfrm>
                  <a:off x="0" y="40"/>
                  <a:ext cx="52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83" name="Rectangle 114"/>
                <p:cNvSpPr>
                  <a:spLocks/>
                </p:cNvSpPr>
                <p:nvPr/>
              </p:nvSpPr>
              <p:spPr bwMode="auto">
                <a:xfrm>
                  <a:off x="42" y="0"/>
                  <a:ext cx="443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1011</a:t>
                  </a:r>
                </a:p>
              </p:txBody>
            </p:sp>
          </p:grpSp>
          <p:grpSp>
            <p:nvGrpSpPr>
              <p:cNvPr id="46" name="Group 115"/>
              <p:cNvGrpSpPr>
                <a:grpSpLocks/>
              </p:cNvGrpSpPr>
              <p:nvPr/>
            </p:nvGrpSpPr>
            <p:grpSpPr bwMode="auto">
              <a:xfrm>
                <a:off x="0" y="1728"/>
                <a:ext cx="288" cy="224"/>
                <a:chOff x="0" y="0"/>
                <a:chExt cx="288" cy="224"/>
              </a:xfrm>
            </p:grpSpPr>
            <p:sp>
              <p:nvSpPr>
                <p:cNvPr id="80" name="Rectangle 116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81" name="Rectangle 117"/>
                <p:cNvSpPr>
                  <a:spLocks/>
                </p:cNvSpPr>
                <p:nvPr/>
              </p:nvSpPr>
              <p:spPr bwMode="auto">
                <a:xfrm>
                  <a:off x="51" y="0"/>
                  <a:ext cx="185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 dirty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C</a:t>
                  </a:r>
                </a:p>
              </p:txBody>
            </p:sp>
          </p:grpSp>
          <p:grpSp>
            <p:nvGrpSpPr>
              <p:cNvPr id="47" name="Group 118"/>
              <p:cNvGrpSpPr>
                <a:grpSpLocks/>
              </p:cNvGrpSpPr>
              <p:nvPr/>
            </p:nvGrpSpPr>
            <p:grpSpPr bwMode="auto">
              <a:xfrm>
                <a:off x="288" y="1728"/>
                <a:ext cx="288" cy="224"/>
                <a:chOff x="0" y="0"/>
                <a:chExt cx="288" cy="224"/>
              </a:xfrm>
            </p:grpSpPr>
            <p:sp>
              <p:nvSpPr>
                <p:cNvPr id="78" name="Rectangle 119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79" name="Rectangle 120"/>
                <p:cNvSpPr>
                  <a:spLocks/>
                </p:cNvSpPr>
                <p:nvPr/>
              </p:nvSpPr>
              <p:spPr bwMode="auto">
                <a:xfrm>
                  <a:off x="8" y="0"/>
                  <a:ext cx="271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12</a:t>
                  </a:r>
                </a:p>
              </p:txBody>
            </p:sp>
          </p:grpSp>
          <p:grpSp>
            <p:nvGrpSpPr>
              <p:cNvPr id="48" name="Group 121"/>
              <p:cNvGrpSpPr>
                <a:grpSpLocks/>
              </p:cNvGrpSpPr>
              <p:nvPr/>
            </p:nvGrpSpPr>
            <p:grpSpPr bwMode="auto">
              <a:xfrm>
                <a:off x="576" y="1728"/>
                <a:ext cx="528" cy="224"/>
                <a:chOff x="0" y="0"/>
                <a:chExt cx="528" cy="224"/>
              </a:xfrm>
            </p:grpSpPr>
            <p:sp>
              <p:nvSpPr>
                <p:cNvPr id="76" name="Rectangle 122"/>
                <p:cNvSpPr>
                  <a:spLocks/>
                </p:cNvSpPr>
                <p:nvPr/>
              </p:nvSpPr>
              <p:spPr bwMode="auto">
                <a:xfrm>
                  <a:off x="0" y="40"/>
                  <a:ext cx="52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77" name="Rectangle 123"/>
                <p:cNvSpPr>
                  <a:spLocks/>
                </p:cNvSpPr>
                <p:nvPr/>
              </p:nvSpPr>
              <p:spPr bwMode="auto">
                <a:xfrm>
                  <a:off x="42" y="0"/>
                  <a:ext cx="443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1100</a:t>
                  </a:r>
                </a:p>
              </p:txBody>
            </p:sp>
          </p:grpSp>
          <p:grpSp>
            <p:nvGrpSpPr>
              <p:cNvPr id="49" name="Group 124"/>
              <p:cNvGrpSpPr>
                <a:grpSpLocks/>
              </p:cNvGrpSpPr>
              <p:nvPr/>
            </p:nvGrpSpPr>
            <p:grpSpPr bwMode="auto">
              <a:xfrm>
                <a:off x="0" y="1872"/>
                <a:ext cx="288" cy="224"/>
                <a:chOff x="0" y="0"/>
                <a:chExt cx="288" cy="224"/>
              </a:xfrm>
            </p:grpSpPr>
            <p:sp>
              <p:nvSpPr>
                <p:cNvPr id="74" name="Rectangle 125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75" name="Rectangle 126"/>
                <p:cNvSpPr>
                  <a:spLocks/>
                </p:cNvSpPr>
                <p:nvPr/>
              </p:nvSpPr>
              <p:spPr bwMode="auto">
                <a:xfrm>
                  <a:off x="51" y="0"/>
                  <a:ext cx="185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D</a:t>
                  </a:r>
                </a:p>
              </p:txBody>
            </p:sp>
          </p:grpSp>
          <p:grpSp>
            <p:nvGrpSpPr>
              <p:cNvPr id="50" name="Group 127"/>
              <p:cNvGrpSpPr>
                <a:grpSpLocks/>
              </p:cNvGrpSpPr>
              <p:nvPr/>
            </p:nvGrpSpPr>
            <p:grpSpPr bwMode="auto">
              <a:xfrm>
                <a:off x="288" y="1872"/>
                <a:ext cx="288" cy="224"/>
                <a:chOff x="0" y="0"/>
                <a:chExt cx="288" cy="224"/>
              </a:xfrm>
            </p:grpSpPr>
            <p:sp>
              <p:nvSpPr>
                <p:cNvPr id="72" name="Rectangle 128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73" name="Rectangle 129"/>
                <p:cNvSpPr>
                  <a:spLocks/>
                </p:cNvSpPr>
                <p:nvPr/>
              </p:nvSpPr>
              <p:spPr bwMode="auto">
                <a:xfrm>
                  <a:off x="8" y="0"/>
                  <a:ext cx="271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13</a:t>
                  </a:r>
                </a:p>
              </p:txBody>
            </p:sp>
          </p:grpSp>
          <p:grpSp>
            <p:nvGrpSpPr>
              <p:cNvPr id="51" name="Group 130"/>
              <p:cNvGrpSpPr>
                <a:grpSpLocks/>
              </p:cNvGrpSpPr>
              <p:nvPr/>
            </p:nvGrpSpPr>
            <p:grpSpPr bwMode="auto">
              <a:xfrm>
                <a:off x="576" y="1872"/>
                <a:ext cx="528" cy="224"/>
                <a:chOff x="0" y="0"/>
                <a:chExt cx="528" cy="224"/>
              </a:xfrm>
            </p:grpSpPr>
            <p:sp>
              <p:nvSpPr>
                <p:cNvPr id="70" name="Rectangle 131"/>
                <p:cNvSpPr>
                  <a:spLocks/>
                </p:cNvSpPr>
                <p:nvPr/>
              </p:nvSpPr>
              <p:spPr bwMode="auto">
                <a:xfrm>
                  <a:off x="0" y="40"/>
                  <a:ext cx="52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71" name="Rectangle 132"/>
                <p:cNvSpPr>
                  <a:spLocks/>
                </p:cNvSpPr>
                <p:nvPr/>
              </p:nvSpPr>
              <p:spPr bwMode="auto">
                <a:xfrm>
                  <a:off x="42" y="0"/>
                  <a:ext cx="443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1101</a:t>
                  </a:r>
                </a:p>
              </p:txBody>
            </p:sp>
          </p:grpSp>
          <p:grpSp>
            <p:nvGrpSpPr>
              <p:cNvPr id="52" name="Group 133"/>
              <p:cNvGrpSpPr>
                <a:grpSpLocks/>
              </p:cNvGrpSpPr>
              <p:nvPr/>
            </p:nvGrpSpPr>
            <p:grpSpPr bwMode="auto">
              <a:xfrm>
                <a:off x="0" y="2016"/>
                <a:ext cx="288" cy="224"/>
                <a:chOff x="0" y="0"/>
                <a:chExt cx="288" cy="224"/>
              </a:xfrm>
            </p:grpSpPr>
            <p:sp>
              <p:nvSpPr>
                <p:cNvPr id="68" name="Rectangle 134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69" name="Rectangle 135"/>
                <p:cNvSpPr>
                  <a:spLocks/>
                </p:cNvSpPr>
                <p:nvPr/>
              </p:nvSpPr>
              <p:spPr bwMode="auto">
                <a:xfrm>
                  <a:off x="51" y="0"/>
                  <a:ext cx="185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E</a:t>
                  </a:r>
                </a:p>
              </p:txBody>
            </p:sp>
          </p:grpSp>
          <p:grpSp>
            <p:nvGrpSpPr>
              <p:cNvPr id="53" name="Group 136"/>
              <p:cNvGrpSpPr>
                <a:grpSpLocks/>
              </p:cNvGrpSpPr>
              <p:nvPr/>
            </p:nvGrpSpPr>
            <p:grpSpPr bwMode="auto">
              <a:xfrm>
                <a:off x="288" y="2016"/>
                <a:ext cx="288" cy="224"/>
                <a:chOff x="0" y="0"/>
                <a:chExt cx="288" cy="224"/>
              </a:xfrm>
            </p:grpSpPr>
            <p:sp>
              <p:nvSpPr>
                <p:cNvPr id="66" name="Rectangle 137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67" name="Rectangle 138"/>
                <p:cNvSpPr>
                  <a:spLocks/>
                </p:cNvSpPr>
                <p:nvPr/>
              </p:nvSpPr>
              <p:spPr bwMode="auto">
                <a:xfrm>
                  <a:off x="8" y="0"/>
                  <a:ext cx="271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14</a:t>
                  </a:r>
                </a:p>
              </p:txBody>
            </p:sp>
          </p:grpSp>
          <p:grpSp>
            <p:nvGrpSpPr>
              <p:cNvPr id="54" name="Group 139"/>
              <p:cNvGrpSpPr>
                <a:grpSpLocks/>
              </p:cNvGrpSpPr>
              <p:nvPr/>
            </p:nvGrpSpPr>
            <p:grpSpPr bwMode="auto">
              <a:xfrm>
                <a:off x="576" y="2016"/>
                <a:ext cx="528" cy="224"/>
                <a:chOff x="0" y="0"/>
                <a:chExt cx="528" cy="224"/>
              </a:xfrm>
            </p:grpSpPr>
            <p:sp>
              <p:nvSpPr>
                <p:cNvPr id="64" name="Rectangle 140"/>
                <p:cNvSpPr>
                  <a:spLocks/>
                </p:cNvSpPr>
                <p:nvPr/>
              </p:nvSpPr>
              <p:spPr bwMode="auto">
                <a:xfrm>
                  <a:off x="0" y="40"/>
                  <a:ext cx="52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65" name="Rectangle 141"/>
                <p:cNvSpPr>
                  <a:spLocks/>
                </p:cNvSpPr>
                <p:nvPr/>
              </p:nvSpPr>
              <p:spPr bwMode="auto">
                <a:xfrm>
                  <a:off x="42" y="0"/>
                  <a:ext cx="443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1110</a:t>
                  </a:r>
                </a:p>
              </p:txBody>
            </p:sp>
          </p:grpSp>
          <p:grpSp>
            <p:nvGrpSpPr>
              <p:cNvPr id="55" name="Group 142"/>
              <p:cNvGrpSpPr>
                <a:grpSpLocks/>
              </p:cNvGrpSpPr>
              <p:nvPr/>
            </p:nvGrpSpPr>
            <p:grpSpPr bwMode="auto">
              <a:xfrm>
                <a:off x="0" y="2160"/>
                <a:ext cx="288" cy="224"/>
                <a:chOff x="0" y="0"/>
                <a:chExt cx="288" cy="224"/>
              </a:xfrm>
            </p:grpSpPr>
            <p:sp>
              <p:nvSpPr>
                <p:cNvPr id="62" name="Rectangle 143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63" name="Rectangle 144"/>
                <p:cNvSpPr>
                  <a:spLocks/>
                </p:cNvSpPr>
                <p:nvPr/>
              </p:nvSpPr>
              <p:spPr bwMode="auto">
                <a:xfrm>
                  <a:off x="51" y="0"/>
                  <a:ext cx="185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F</a:t>
                  </a:r>
                </a:p>
              </p:txBody>
            </p:sp>
          </p:grpSp>
          <p:grpSp>
            <p:nvGrpSpPr>
              <p:cNvPr id="56" name="Group 145"/>
              <p:cNvGrpSpPr>
                <a:grpSpLocks/>
              </p:cNvGrpSpPr>
              <p:nvPr/>
            </p:nvGrpSpPr>
            <p:grpSpPr bwMode="auto">
              <a:xfrm>
                <a:off x="288" y="2160"/>
                <a:ext cx="288" cy="224"/>
                <a:chOff x="0" y="0"/>
                <a:chExt cx="288" cy="224"/>
              </a:xfrm>
            </p:grpSpPr>
            <p:sp>
              <p:nvSpPr>
                <p:cNvPr id="60" name="Rectangle 146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61" name="Rectangle 147"/>
                <p:cNvSpPr>
                  <a:spLocks/>
                </p:cNvSpPr>
                <p:nvPr/>
              </p:nvSpPr>
              <p:spPr bwMode="auto">
                <a:xfrm>
                  <a:off x="8" y="0"/>
                  <a:ext cx="271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15</a:t>
                  </a:r>
                </a:p>
              </p:txBody>
            </p:sp>
          </p:grpSp>
          <p:grpSp>
            <p:nvGrpSpPr>
              <p:cNvPr id="57" name="Group 148"/>
              <p:cNvGrpSpPr>
                <a:grpSpLocks/>
              </p:cNvGrpSpPr>
              <p:nvPr/>
            </p:nvGrpSpPr>
            <p:grpSpPr bwMode="auto">
              <a:xfrm>
                <a:off x="576" y="2160"/>
                <a:ext cx="528" cy="224"/>
                <a:chOff x="0" y="0"/>
                <a:chExt cx="528" cy="224"/>
              </a:xfrm>
            </p:grpSpPr>
            <p:sp>
              <p:nvSpPr>
                <p:cNvPr id="58" name="Rectangle 149"/>
                <p:cNvSpPr>
                  <a:spLocks/>
                </p:cNvSpPr>
                <p:nvPr/>
              </p:nvSpPr>
              <p:spPr bwMode="auto">
                <a:xfrm>
                  <a:off x="0" y="40"/>
                  <a:ext cx="52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59" name="Rectangle 150"/>
                <p:cNvSpPr>
                  <a:spLocks/>
                </p:cNvSpPr>
                <p:nvPr/>
              </p:nvSpPr>
              <p:spPr bwMode="auto">
                <a:xfrm>
                  <a:off x="42" y="0"/>
                  <a:ext cx="443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1111</a:t>
                  </a:r>
                </a:p>
              </p:txBody>
            </p:sp>
          </p:grpSp>
        </p:grpSp>
        <p:sp>
          <p:nvSpPr>
            <p:cNvPr id="7" name="Rectangle 151"/>
            <p:cNvSpPr>
              <a:spLocks/>
            </p:cNvSpPr>
            <p:nvPr/>
          </p:nvSpPr>
          <p:spPr bwMode="auto">
            <a:xfrm rot="-2340000">
              <a:off x="50" y="267"/>
              <a:ext cx="362" cy="24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50800" tIns="50800" bIns="50800">
              <a:prstTxWarp prst="textNoShape">
                <a:avLst/>
              </a:prstTxWarp>
              <a:spAutoFit/>
            </a:bodyPr>
            <a:lstStyle/>
            <a:p>
              <a:pPr eaLnBrk="1" hangingPunct="1"/>
              <a:r>
                <a:rPr lang="en-US" sz="1800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Hex</a:t>
              </a:r>
            </a:p>
          </p:txBody>
        </p:sp>
        <p:sp>
          <p:nvSpPr>
            <p:cNvPr id="8" name="Rectangle 152"/>
            <p:cNvSpPr>
              <a:spLocks/>
            </p:cNvSpPr>
            <p:nvPr/>
          </p:nvSpPr>
          <p:spPr bwMode="auto">
            <a:xfrm rot="-2340000">
              <a:off x="307" y="177"/>
              <a:ext cx="649" cy="24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50800" tIns="50800" bIns="50800">
              <a:prstTxWarp prst="textNoShape">
                <a:avLst/>
              </a:prstTxWarp>
              <a:spAutoFit/>
            </a:bodyPr>
            <a:lstStyle/>
            <a:p>
              <a:pPr eaLnBrk="1" hangingPunct="1"/>
              <a:r>
                <a:rPr lang="en-US" sz="1800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Decimal</a:t>
              </a:r>
            </a:p>
          </p:txBody>
        </p:sp>
        <p:sp>
          <p:nvSpPr>
            <p:cNvPr id="9" name="Rectangle 153"/>
            <p:cNvSpPr>
              <a:spLocks/>
            </p:cNvSpPr>
            <p:nvPr/>
          </p:nvSpPr>
          <p:spPr bwMode="auto">
            <a:xfrm rot="-2340000">
              <a:off x="606" y="210"/>
              <a:ext cx="546" cy="24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50800" tIns="50800" bIns="50800">
              <a:prstTxWarp prst="textNoShape">
                <a:avLst/>
              </a:prstTxWarp>
              <a:spAutoFit/>
            </a:bodyPr>
            <a:lstStyle/>
            <a:p>
              <a:pPr eaLnBrk="1" hangingPunct="1"/>
              <a:r>
                <a:rPr lang="en-US" sz="1800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Binary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27332835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1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1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4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119063" indent="-119063" eaLnBrk="1" hangingPunct="1"/>
            <a:r>
              <a:rPr lang="en-US"/>
              <a:t>Contrast: Logic Operations in C</a:t>
            </a:r>
          </a:p>
        </p:txBody>
      </p:sp>
      <p:sp>
        <p:nvSpPr>
          <p:cNvPr id="61445" name="Rectangle 4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/>
              <a:t>Contrast to Bit-Level Operators</a:t>
            </a:r>
          </a:p>
          <a:p>
            <a:pPr marL="552450" lvl="1" eaLnBrk="1" hangingPunct="1"/>
            <a:r>
              <a:rPr lang="en-US" b="1" dirty="0">
                <a:ea typeface="Monaco" charset="0"/>
                <a:cs typeface="Monaco" charset="0"/>
                <a:sym typeface="Monaco" charset="0"/>
              </a:rPr>
              <a:t>Logic Operations: &amp;&amp;, ||, !</a:t>
            </a:r>
            <a:endParaRPr lang="en-US" b="1" dirty="0">
              <a:sym typeface="Monaco" charset="0"/>
            </a:endParaRPr>
          </a:p>
          <a:p>
            <a:pPr marL="838200" lvl="2" eaLnBrk="1" hangingPunct="1"/>
            <a:r>
              <a:rPr lang="en-US" dirty="0"/>
              <a:t>View 0 as “False”</a:t>
            </a:r>
          </a:p>
          <a:p>
            <a:pPr marL="838200" lvl="2" eaLnBrk="1" hangingPunct="1"/>
            <a:r>
              <a:rPr lang="en-US" dirty="0">
                <a:solidFill>
                  <a:srgbClr val="C00000"/>
                </a:solidFill>
              </a:rPr>
              <a:t>Anything nonzero as “True”</a:t>
            </a:r>
          </a:p>
          <a:p>
            <a:pPr marL="838200" lvl="2" eaLnBrk="1" hangingPunct="1"/>
            <a:r>
              <a:rPr lang="en-US" dirty="0"/>
              <a:t>Always return 0 or 1</a:t>
            </a:r>
          </a:p>
          <a:p>
            <a:pPr marL="838200" lvl="2" eaLnBrk="1" hangingPunct="1"/>
            <a:r>
              <a:rPr lang="en-US" dirty="0">
                <a:solidFill>
                  <a:srgbClr val="C00000"/>
                </a:solidFill>
              </a:rPr>
              <a:t>Early termination</a:t>
            </a:r>
          </a:p>
          <a:p>
            <a:pPr eaLnBrk="1" hangingPunct="1"/>
            <a:r>
              <a:rPr lang="en-US" dirty="0"/>
              <a:t>Examples (char data type)</a:t>
            </a:r>
          </a:p>
          <a:p>
            <a:pPr marL="552450" lvl="1"/>
            <a:r>
              <a:rPr lang="en-US" sz="1800" dirty="0">
                <a:latin typeface="Monaco" charset="0"/>
                <a:ea typeface="Zapf Dingbats" charset="2"/>
                <a:cs typeface="Zapf Dingbats" charset="2"/>
                <a:sym typeface="Monaco" charset="0"/>
              </a:rPr>
              <a:t>!0x41 </a:t>
            </a:r>
            <a:r>
              <a:rPr lang="en-US" sz="1800" dirty="0">
                <a:ea typeface="Zapf Dingbats" charset="2"/>
                <a:cs typeface="Zapf Dingbats" charset="2"/>
                <a:sym typeface="Monaco" charset="0"/>
              </a:rPr>
              <a:t>→</a:t>
            </a:r>
            <a:r>
              <a:rPr lang="en-US" sz="1800" dirty="0">
                <a:latin typeface="Monaco" charset="0"/>
                <a:ea typeface="Zapf Dingbats" charset="2"/>
                <a:cs typeface="Zapf Dingbats" charset="2"/>
                <a:sym typeface="Monaco" charset="0"/>
              </a:rPr>
              <a:t>  0x00</a:t>
            </a:r>
            <a:endParaRPr lang="en-US" sz="1800" dirty="0">
              <a:latin typeface="Monaco" charset="0"/>
              <a:sym typeface="Monaco" charset="0"/>
            </a:endParaRPr>
          </a:p>
          <a:p>
            <a:pPr marL="552450" lvl="1"/>
            <a:r>
              <a:rPr lang="en-US" sz="1800" dirty="0">
                <a:latin typeface="Monaco" charset="0"/>
                <a:ea typeface="Zapf Dingbats" charset="2"/>
                <a:cs typeface="Zapf Dingbats" charset="2"/>
                <a:sym typeface="Monaco" charset="0"/>
              </a:rPr>
              <a:t>!0x00 </a:t>
            </a:r>
            <a:r>
              <a:rPr lang="en-US" sz="1800" dirty="0">
                <a:ea typeface="Zapf Dingbats" charset="2"/>
                <a:cs typeface="Zapf Dingbats" charset="2"/>
                <a:sym typeface="Monaco" charset="0"/>
              </a:rPr>
              <a:t>→</a:t>
            </a:r>
            <a:r>
              <a:rPr lang="en-US" sz="1800" dirty="0">
                <a:latin typeface="Monaco" charset="0"/>
                <a:ea typeface="Zapf Dingbats" charset="2"/>
                <a:cs typeface="Zapf Dingbats" charset="2"/>
                <a:sym typeface="Monaco" charset="0"/>
              </a:rPr>
              <a:t>  0x01</a:t>
            </a:r>
            <a:endParaRPr lang="en-US" sz="1800" dirty="0">
              <a:latin typeface="Monaco" charset="0"/>
              <a:sym typeface="Monaco" charset="0"/>
            </a:endParaRPr>
          </a:p>
          <a:p>
            <a:pPr marL="552450" lvl="1"/>
            <a:r>
              <a:rPr lang="en-US" sz="1800" dirty="0">
                <a:latin typeface="Monaco" charset="0"/>
                <a:ea typeface="Zapf Dingbats" charset="2"/>
                <a:cs typeface="Zapf Dingbats" charset="2"/>
                <a:sym typeface="Monaco" charset="0"/>
              </a:rPr>
              <a:t>!!0x41</a:t>
            </a:r>
            <a:r>
              <a:rPr lang="en-US" sz="1800" dirty="0">
                <a:ea typeface="Zapf Dingbats" charset="2"/>
                <a:cs typeface="Zapf Dingbats" charset="2"/>
                <a:sym typeface="Monaco" charset="0"/>
              </a:rPr>
              <a:t>→</a:t>
            </a:r>
            <a:r>
              <a:rPr lang="en-US" sz="1800" dirty="0">
                <a:latin typeface="Monaco" charset="0"/>
                <a:ea typeface="Zapf Dingbats" charset="2"/>
                <a:cs typeface="Zapf Dingbats" charset="2"/>
                <a:sym typeface="Monaco" charset="0"/>
              </a:rPr>
              <a:t>  0x01</a:t>
            </a:r>
            <a:endParaRPr lang="en-US" sz="1800" dirty="0">
              <a:latin typeface="Monaco" charset="0"/>
              <a:sym typeface="Monaco" charset="0"/>
            </a:endParaRPr>
          </a:p>
          <a:p>
            <a:pPr marL="552450" lvl="1">
              <a:spcBef>
                <a:spcPts val="2100"/>
              </a:spcBef>
            </a:pPr>
            <a:r>
              <a:rPr lang="en-US" sz="1800" dirty="0">
                <a:latin typeface="Monaco" charset="0"/>
                <a:ea typeface="Zapf Dingbats" charset="2"/>
                <a:cs typeface="Zapf Dingbats" charset="2"/>
                <a:sym typeface="Monaco" charset="0"/>
              </a:rPr>
              <a:t>0x69 &amp;&amp; 0x55 </a:t>
            </a:r>
            <a:r>
              <a:rPr lang="en-US" sz="1800" dirty="0">
                <a:ea typeface="Zapf Dingbats" charset="2"/>
                <a:cs typeface="Zapf Dingbats" charset="2"/>
                <a:sym typeface="Monaco" charset="0"/>
              </a:rPr>
              <a:t>→</a:t>
            </a:r>
            <a:r>
              <a:rPr lang="en-US" sz="1800" dirty="0">
                <a:latin typeface="Monaco" charset="0"/>
                <a:ea typeface="Zapf Dingbats" charset="2"/>
                <a:cs typeface="Zapf Dingbats" charset="2"/>
                <a:sym typeface="Monaco" charset="0"/>
              </a:rPr>
              <a:t>  0x01</a:t>
            </a:r>
            <a:endParaRPr lang="en-US" sz="1800" dirty="0">
              <a:latin typeface="Monaco" charset="0"/>
              <a:sym typeface="Monaco" charset="0"/>
            </a:endParaRPr>
          </a:p>
          <a:p>
            <a:pPr marL="552450" lvl="1"/>
            <a:r>
              <a:rPr lang="en-US" sz="1800" dirty="0">
                <a:latin typeface="Monaco" charset="0"/>
                <a:ea typeface="Zapf Dingbats" charset="2"/>
                <a:cs typeface="Zapf Dingbats" charset="2"/>
                <a:sym typeface="Monaco" charset="0"/>
              </a:rPr>
              <a:t>0x69 || 0x55 </a:t>
            </a:r>
            <a:r>
              <a:rPr lang="en-US" sz="1800" dirty="0">
                <a:ea typeface="Zapf Dingbats" charset="2"/>
                <a:cs typeface="Zapf Dingbats" charset="2"/>
                <a:sym typeface="Monaco" charset="0"/>
              </a:rPr>
              <a:t>→</a:t>
            </a:r>
            <a:r>
              <a:rPr lang="en-US" sz="1800" dirty="0">
                <a:latin typeface="Monaco" charset="0"/>
                <a:ea typeface="Zapf Dingbats" charset="2"/>
                <a:cs typeface="Zapf Dingbats" charset="2"/>
                <a:sym typeface="Monaco" charset="0"/>
              </a:rPr>
              <a:t>  0x01</a:t>
            </a:r>
            <a:endParaRPr lang="en-US" sz="1800" dirty="0">
              <a:latin typeface="Monaco" charset="0"/>
              <a:sym typeface="Monaco" charset="0"/>
            </a:endParaRPr>
          </a:p>
          <a:p>
            <a:pPr marL="552450" lvl="1" eaLnBrk="1" hangingPunct="1"/>
            <a:r>
              <a:rPr lang="en-US" sz="1800" dirty="0" err="1">
                <a:latin typeface="Monaco" charset="0"/>
                <a:ea typeface="Monaco" charset="0"/>
                <a:cs typeface="Monaco" charset="0"/>
                <a:sym typeface="Monaco" charset="0"/>
              </a:rPr>
              <a:t>p</a:t>
            </a:r>
            <a:r>
              <a:rPr lang="en-US" sz="1800" dirty="0">
                <a:latin typeface="Monaco" charset="0"/>
                <a:ea typeface="Monaco" charset="0"/>
                <a:cs typeface="Monaco" charset="0"/>
                <a:sym typeface="Monaco" charset="0"/>
              </a:rPr>
              <a:t> &amp;&amp; *</a:t>
            </a:r>
            <a:r>
              <a:rPr lang="en-US" sz="1800" dirty="0" err="1">
                <a:latin typeface="Monaco" charset="0"/>
                <a:ea typeface="Monaco" charset="0"/>
                <a:cs typeface="Monaco" charset="0"/>
                <a:sym typeface="Monaco" charset="0"/>
              </a:rPr>
              <a:t>p</a:t>
            </a:r>
            <a:r>
              <a:rPr lang="en-US" sz="1800" dirty="0">
                <a:latin typeface="Monaco" charset="0"/>
                <a:ea typeface="Monaco" charset="0"/>
                <a:cs typeface="Monaco" charset="0"/>
                <a:sym typeface="Monaco" charset="0"/>
              </a:rPr>
              <a:t> </a:t>
            </a:r>
            <a:r>
              <a:rPr lang="en-US" dirty="0"/>
              <a:t>	(avoids null pointer access)</a:t>
            </a:r>
          </a:p>
        </p:txBody>
      </p:sp>
      <p:sp>
        <p:nvSpPr>
          <p:cNvPr id="4" name="AutoShape 8"/>
          <p:cNvSpPr>
            <a:spLocks noChangeArrowheads="1"/>
          </p:cNvSpPr>
          <p:nvPr/>
        </p:nvSpPr>
        <p:spPr bwMode="auto">
          <a:xfrm>
            <a:off x="4267200" y="3124200"/>
            <a:ext cx="4724400" cy="2133600"/>
          </a:xfrm>
          <a:prstGeom prst="wedgeRoundRectCallout">
            <a:avLst>
              <a:gd name="adj1" fmla="val -37463"/>
              <a:gd name="adj2" fmla="val -102659"/>
              <a:gd name="adj3" fmla="val 16667"/>
            </a:avLst>
          </a:prstGeom>
          <a:solidFill>
            <a:srgbClr val="C00000"/>
          </a:solidFill>
          <a:ln w="19050">
            <a:solidFill>
              <a:schemeClr val="tx2"/>
            </a:solidFill>
            <a:miter lim="800000"/>
            <a:headEnd/>
            <a:tailEnd type="none" w="sm" len="sm"/>
          </a:ln>
          <a:effectLst/>
        </p:spPr>
        <p:txBody>
          <a:bodyPr lIns="45720" rIns="45720" anchor="ctr">
            <a:prstTxWarp prst="textNoShape">
              <a:avLst/>
            </a:prstTxWarp>
          </a:bodyPr>
          <a:lstStyle/>
          <a:p>
            <a:r>
              <a:rPr lang="en-US" sz="2000" dirty="0">
                <a:solidFill>
                  <a:schemeClr val="bg1"/>
                </a:solidFill>
                <a:latin typeface="Calibri" panose="020F0502020204030204" pitchFamily="34" charset="0"/>
              </a:rPr>
              <a:t>Watch out for &amp;&amp; vs. &amp; (and || vs. |)… </a:t>
            </a:r>
          </a:p>
          <a:p>
            <a:r>
              <a:rPr lang="en-US" sz="2000" dirty="0">
                <a:solidFill>
                  <a:schemeClr val="bg1"/>
                </a:solidFill>
                <a:latin typeface="Calibri" panose="020F0502020204030204" pitchFamily="34" charset="0"/>
              </a:rPr>
              <a:t>Super common C programming pitfall!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Rectangle 95"/>
          <p:cNvSpPr/>
          <p:nvPr/>
        </p:nvSpPr>
        <p:spPr bwMode="auto">
          <a:xfrm>
            <a:off x="7162800" y="4648200"/>
            <a:ext cx="838200" cy="152400"/>
          </a:xfrm>
          <a:prstGeom prst="rect">
            <a:avLst/>
          </a:prstGeom>
          <a:solidFill>
            <a:srgbClr val="A8E799"/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  <p:sp>
        <p:nvSpPr>
          <p:cNvPr id="97" name="Rectangle 96"/>
          <p:cNvSpPr/>
          <p:nvPr/>
        </p:nvSpPr>
        <p:spPr bwMode="auto">
          <a:xfrm>
            <a:off x="7162801" y="5105400"/>
            <a:ext cx="838200" cy="152400"/>
          </a:xfrm>
          <a:prstGeom prst="rect">
            <a:avLst/>
          </a:prstGeom>
          <a:solidFill>
            <a:srgbClr val="A8E799"/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  <p:sp>
        <p:nvSpPr>
          <p:cNvPr id="98" name="Rectangle 97"/>
          <p:cNvSpPr/>
          <p:nvPr/>
        </p:nvSpPr>
        <p:spPr bwMode="auto">
          <a:xfrm>
            <a:off x="6896418" y="4191000"/>
            <a:ext cx="703262" cy="152400"/>
          </a:xfrm>
          <a:prstGeom prst="rect">
            <a:avLst/>
          </a:prstGeom>
          <a:solidFill>
            <a:srgbClr val="F1C7C7"/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  <p:cxnSp>
        <p:nvCxnSpPr>
          <p:cNvPr id="99" name="Straight Connector 98"/>
          <p:cNvCxnSpPr/>
          <p:nvPr/>
        </p:nvCxnSpPr>
        <p:spPr bwMode="auto">
          <a:xfrm flipH="1">
            <a:off x="7315201" y="3911600"/>
            <a:ext cx="685799" cy="0"/>
          </a:xfrm>
          <a:prstGeom prst="line">
            <a:avLst/>
          </a:prstGeom>
          <a:noFill/>
          <a:ln w="38100" cap="flat" cmpd="sng" algn="ctr">
            <a:solidFill>
              <a:srgbClr val="F1C7C7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00" name="Straight Connector 99"/>
          <p:cNvCxnSpPr/>
          <p:nvPr/>
        </p:nvCxnSpPr>
        <p:spPr bwMode="auto">
          <a:xfrm flipH="1">
            <a:off x="6913882" y="3698240"/>
            <a:ext cx="777238" cy="0"/>
          </a:xfrm>
          <a:prstGeom prst="line">
            <a:avLst/>
          </a:prstGeom>
          <a:noFill/>
          <a:ln w="38100" cap="flat" cmpd="sng" algn="ctr">
            <a:solidFill>
              <a:srgbClr val="A8E799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89" name="Rectangle 88"/>
          <p:cNvSpPr/>
          <p:nvPr/>
        </p:nvSpPr>
        <p:spPr bwMode="auto">
          <a:xfrm>
            <a:off x="7162800" y="2438400"/>
            <a:ext cx="838200" cy="152400"/>
          </a:xfrm>
          <a:prstGeom prst="rect">
            <a:avLst/>
          </a:prstGeom>
          <a:solidFill>
            <a:srgbClr val="A8E799"/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  <p:sp>
        <p:nvSpPr>
          <p:cNvPr id="90" name="Rectangle 89"/>
          <p:cNvSpPr/>
          <p:nvPr/>
        </p:nvSpPr>
        <p:spPr bwMode="auto">
          <a:xfrm>
            <a:off x="7162801" y="2895600"/>
            <a:ext cx="838200" cy="152400"/>
          </a:xfrm>
          <a:prstGeom prst="rect">
            <a:avLst/>
          </a:prstGeom>
          <a:solidFill>
            <a:srgbClr val="A8E799"/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  <p:sp>
        <p:nvSpPr>
          <p:cNvPr id="30" name="Rectangle 29"/>
          <p:cNvSpPr/>
          <p:nvPr/>
        </p:nvSpPr>
        <p:spPr bwMode="auto">
          <a:xfrm>
            <a:off x="6896418" y="1981200"/>
            <a:ext cx="703262" cy="152400"/>
          </a:xfrm>
          <a:prstGeom prst="rect">
            <a:avLst/>
          </a:prstGeom>
          <a:solidFill>
            <a:srgbClr val="F1C7C7"/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  <p:sp>
        <p:nvSpPr>
          <p:cNvPr id="62468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119063" indent="-119063" eaLnBrk="1" hangingPunct="1"/>
            <a:r>
              <a:rPr lang="en-US" dirty="0"/>
              <a:t>Shift Operations</a:t>
            </a:r>
          </a:p>
        </p:txBody>
      </p:sp>
      <p:sp>
        <p:nvSpPr>
          <p:cNvPr id="62469" name="Rectangle 4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/>
              <a:t>Left Shift: 	</a:t>
            </a:r>
            <a:r>
              <a:rPr lang="en-US" dirty="0" err="1">
                <a:latin typeface="Courier New"/>
                <a:ea typeface="Monaco" charset="0"/>
                <a:cs typeface="Courier New"/>
                <a:sym typeface="Monaco" charset="0"/>
              </a:rPr>
              <a:t>x</a:t>
            </a:r>
            <a:r>
              <a:rPr lang="en-US" dirty="0">
                <a:latin typeface="Courier New"/>
                <a:ea typeface="Monaco" charset="0"/>
                <a:cs typeface="Courier New"/>
                <a:sym typeface="Monaco" charset="0"/>
              </a:rPr>
              <a:t> &lt;&lt; </a:t>
            </a:r>
            <a:r>
              <a:rPr lang="en-US" dirty="0" err="1">
                <a:latin typeface="Courier New"/>
                <a:ea typeface="Monaco" charset="0"/>
                <a:cs typeface="Courier New"/>
                <a:sym typeface="Monaco" charset="0"/>
              </a:rPr>
              <a:t>y</a:t>
            </a:r>
            <a:endParaRPr lang="en-US" dirty="0">
              <a:latin typeface="Courier New"/>
              <a:cs typeface="Courier New"/>
            </a:endParaRPr>
          </a:p>
          <a:p>
            <a:pPr marL="552450" lvl="1" eaLnBrk="1" hangingPunct="1"/>
            <a:r>
              <a:rPr lang="en-US" dirty="0"/>
              <a:t>Shift bit-vector </a:t>
            </a:r>
            <a:r>
              <a:rPr lang="en-US" b="1" dirty="0" err="1">
                <a:latin typeface="Courier New"/>
                <a:ea typeface="Monaco" charset="0"/>
                <a:cs typeface="Courier New"/>
                <a:sym typeface="Monaco" charset="0"/>
              </a:rPr>
              <a:t>x</a:t>
            </a:r>
            <a:r>
              <a:rPr lang="en-US" dirty="0"/>
              <a:t> left </a:t>
            </a:r>
            <a:r>
              <a:rPr lang="en-US" b="1" dirty="0" err="1">
                <a:latin typeface="Courier New"/>
                <a:ea typeface="Monaco" charset="0"/>
                <a:cs typeface="Courier New"/>
                <a:sym typeface="Monaco" charset="0"/>
              </a:rPr>
              <a:t>y</a:t>
            </a:r>
            <a:r>
              <a:rPr lang="en-US" dirty="0"/>
              <a:t> positions</a:t>
            </a:r>
          </a:p>
          <a:p>
            <a:pPr marL="1181100" lvl="3" eaLnBrk="1" hangingPunct="1"/>
            <a:r>
              <a:rPr lang="en-US" dirty="0"/>
              <a:t>Throw away extra bits on left</a:t>
            </a:r>
          </a:p>
          <a:p>
            <a:pPr marL="838200" lvl="2" eaLnBrk="1" hangingPunct="1"/>
            <a:r>
              <a:rPr lang="en-US" dirty="0"/>
              <a:t>Fill with </a:t>
            </a:r>
            <a:r>
              <a:rPr lang="en-US" sz="1800" dirty="0">
                <a:latin typeface="Calibri"/>
                <a:ea typeface="Monaco" charset="0"/>
                <a:cs typeface="Calibri"/>
                <a:sym typeface="Monaco" charset="0"/>
              </a:rPr>
              <a:t>0</a:t>
            </a:r>
            <a:r>
              <a:rPr lang="en-US" dirty="0"/>
              <a:t>’s on right</a:t>
            </a:r>
          </a:p>
          <a:p>
            <a:pPr eaLnBrk="1" hangingPunct="1"/>
            <a:r>
              <a:rPr lang="en-US" dirty="0"/>
              <a:t>Right Shift: 	</a:t>
            </a:r>
            <a:r>
              <a:rPr lang="en-US" dirty="0" err="1">
                <a:latin typeface="Courier New"/>
                <a:ea typeface="Monaco" charset="0"/>
                <a:cs typeface="Courier New"/>
                <a:sym typeface="Monaco" charset="0"/>
              </a:rPr>
              <a:t>x</a:t>
            </a:r>
            <a:r>
              <a:rPr lang="en-US" dirty="0">
                <a:latin typeface="Courier New"/>
                <a:ea typeface="Monaco" charset="0"/>
                <a:cs typeface="Courier New"/>
                <a:sym typeface="Monaco" charset="0"/>
              </a:rPr>
              <a:t> &gt;&gt; </a:t>
            </a:r>
            <a:r>
              <a:rPr lang="en-US" dirty="0" err="1">
                <a:latin typeface="Courier New"/>
                <a:ea typeface="Monaco" charset="0"/>
                <a:cs typeface="Courier New"/>
                <a:sym typeface="Monaco" charset="0"/>
              </a:rPr>
              <a:t>y</a:t>
            </a:r>
            <a:endParaRPr lang="en-US" dirty="0">
              <a:latin typeface="Courier New"/>
              <a:cs typeface="Courier New"/>
            </a:endParaRPr>
          </a:p>
          <a:p>
            <a:pPr marL="552450" lvl="1" eaLnBrk="1" hangingPunct="1"/>
            <a:r>
              <a:rPr lang="en-US" dirty="0"/>
              <a:t>Shift bit-vector </a:t>
            </a:r>
            <a:r>
              <a:rPr lang="en-US" b="1" dirty="0" err="1">
                <a:latin typeface="Courier New"/>
                <a:ea typeface="Monaco" charset="0"/>
                <a:cs typeface="Courier New"/>
                <a:sym typeface="Monaco" charset="0"/>
              </a:rPr>
              <a:t>x</a:t>
            </a:r>
            <a:r>
              <a:rPr lang="en-US" dirty="0"/>
              <a:t> right </a:t>
            </a:r>
            <a:r>
              <a:rPr lang="en-US" b="1" dirty="0" err="1">
                <a:latin typeface="Courier New"/>
                <a:ea typeface="Monaco" charset="0"/>
                <a:cs typeface="Courier New"/>
                <a:sym typeface="Monaco" charset="0"/>
              </a:rPr>
              <a:t>y</a:t>
            </a:r>
            <a:r>
              <a:rPr lang="en-US" dirty="0"/>
              <a:t> positions</a:t>
            </a:r>
          </a:p>
          <a:p>
            <a:pPr marL="838200" lvl="2" eaLnBrk="1" hangingPunct="1"/>
            <a:r>
              <a:rPr lang="en-US" dirty="0"/>
              <a:t>Throw away extra bits on right</a:t>
            </a:r>
          </a:p>
          <a:p>
            <a:pPr marL="552450" lvl="1" eaLnBrk="1" hangingPunct="1"/>
            <a:r>
              <a:rPr lang="en-US" dirty="0"/>
              <a:t>Logical shift</a:t>
            </a:r>
          </a:p>
          <a:p>
            <a:pPr marL="838200" lvl="2" eaLnBrk="1" hangingPunct="1"/>
            <a:r>
              <a:rPr lang="en-US" dirty="0"/>
              <a:t>Fill with </a:t>
            </a:r>
            <a:r>
              <a:rPr lang="en-US" sz="1800" dirty="0">
                <a:latin typeface="Calibri"/>
                <a:ea typeface="Monaco" charset="0"/>
                <a:cs typeface="Calibri"/>
                <a:sym typeface="Monaco" charset="0"/>
              </a:rPr>
              <a:t>0</a:t>
            </a:r>
            <a:r>
              <a:rPr lang="en-US" dirty="0"/>
              <a:t>’s on left</a:t>
            </a:r>
          </a:p>
          <a:p>
            <a:pPr marL="552450" lvl="1" eaLnBrk="1" hangingPunct="1"/>
            <a:r>
              <a:rPr lang="en-US" dirty="0"/>
              <a:t>Arithmetic shift</a:t>
            </a:r>
          </a:p>
          <a:p>
            <a:pPr marL="838200" lvl="2" eaLnBrk="1" hangingPunct="1"/>
            <a:r>
              <a:rPr lang="en-US" dirty="0"/>
              <a:t>Replicate most significant bit on left</a:t>
            </a:r>
          </a:p>
          <a:p>
            <a:pPr eaLnBrk="1" hangingPunct="1"/>
            <a:r>
              <a:rPr lang="en-US" dirty="0"/>
              <a:t>Undefined Behavior</a:t>
            </a:r>
          </a:p>
          <a:p>
            <a:pPr marL="552450" lvl="1" eaLnBrk="1" hangingPunct="1"/>
            <a:r>
              <a:rPr lang="en-US" dirty="0"/>
              <a:t>Shift amount &lt; 0 or ≥ word size</a:t>
            </a:r>
          </a:p>
        </p:txBody>
      </p:sp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6781800" y="1371600"/>
            <a:ext cx="1371600" cy="457200"/>
            <a:chOff x="0" y="0"/>
            <a:chExt cx="864" cy="288"/>
          </a:xfrm>
          <a:noFill/>
        </p:grpSpPr>
        <p:sp>
          <p:nvSpPr>
            <p:cNvPr id="62552" name="Rectangle 6"/>
            <p:cNvSpPr>
              <a:spLocks/>
            </p:cNvSpPr>
            <p:nvPr/>
          </p:nvSpPr>
          <p:spPr bwMode="auto">
            <a:xfrm>
              <a:off x="0" y="0"/>
              <a:ext cx="864" cy="288"/>
            </a:xfrm>
            <a:prstGeom prst="rect">
              <a:avLst/>
            </a:prstGeom>
            <a:grpFill/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62553" name="Rectangle 7"/>
            <p:cNvSpPr>
              <a:spLocks/>
            </p:cNvSpPr>
            <p:nvPr/>
          </p:nvSpPr>
          <p:spPr bwMode="auto">
            <a:xfrm>
              <a:off x="39" y="24"/>
              <a:ext cx="785" cy="239"/>
            </a:xfrm>
            <a:prstGeom prst="rect">
              <a:avLst/>
            </a:prstGeom>
            <a:grpFill/>
            <a:ln w="12700">
              <a:noFill/>
              <a:miter lim="800000"/>
              <a:headEnd/>
              <a:tailEnd/>
            </a:ln>
          </p:spPr>
          <p:txBody>
            <a:bodyPr wrap="none" lIns="50800" tIns="50800" bIns="50800" anchor="ctr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r>
                <a:rPr lang="en-US" sz="1800" b="0" dirty="0">
                  <a:solidFill>
                    <a:srgbClr val="C00000"/>
                  </a:solidFill>
                  <a:latin typeface="Courier New Bold" charset="0"/>
                  <a:ea typeface="Courier New Bold" charset="0"/>
                  <a:cs typeface="Courier New Bold" charset="0"/>
                  <a:sym typeface="Courier New Bold" charset="0"/>
                </a:rPr>
                <a:t>0</a:t>
              </a:r>
              <a:r>
                <a:rPr lang="en-US" sz="1800" b="0" dirty="0">
                  <a:solidFill>
                    <a:srgbClr val="000066"/>
                  </a:solidFill>
                  <a:latin typeface="Courier New Bold" charset="0"/>
                  <a:ea typeface="Courier New Bold" charset="0"/>
                  <a:cs typeface="Courier New Bold" charset="0"/>
                  <a:sym typeface="Courier New Bold" charset="0"/>
                </a:rPr>
                <a:t>1100010</a:t>
              </a:r>
            </a:p>
          </p:txBody>
        </p:sp>
      </p:grpSp>
      <p:grpSp>
        <p:nvGrpSpPr>
          <p:cNvPr id="3" name="Group 8"/>
          <p:cNvGrpSpPr>
            <a:grpSpLocks/>
          </p:cNvGrpSpPr>
          <p:nvPr/>
        </p:nvGrpSpPr>
        <p:grpSpPr bwMode="auto">
          <a:xfrm>
            <a:off x="5376863" y="1371600"/>
            <a:ext cx="1436687" cy="457200"/>
            <a:chOff x="0" y="0"/>
            <a:chExt cx="904" cy="288"/>
          </a:xfrm>
          <a:noFill/>
        </p:grpSpPr>
        <p:sp>
          <p:nvSpPr>
            <p:cNvPr id="62550" name="Rectangle 9"/>
            <p:cNvSpPr>
              <a:spLocks/>
            </p:cNvSpPr>
            <p:nvPr/>
          </p:nvSpPr>
          <p:spPr bwMode="auto">
            <a:xfrm>
              <a:off x="20" y="0"/>
              <a:ext cx="864" cy="288"/>
            </a:xfrm>
            <a:prstGeom prst="rect">
              <a:avLst/>
            </a:prstGeom>
            <a:grpFill/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62551" name="Rectangle 10"/>
            <p:cNvSpPr>
              <a:spLocks/>
            </p:cNvSpPr>
            <p:nvPr/>
          </p:nvSpPr>
          <p:spPr bwMode="auto">
            <a:xfrm>
              <a:off x="0" y="16"/>
              <a:ext cx="904" cy="256"/>
            </a:xfrm>
            <a:prstGeom prst="rect">
              <a:avLst/>
            </a:prstGeom>
            <a:grpFill/>
            <a:ln w="12700">
              <a:noFill/>
              <a:miter lim="800000"/>
              <a:headEnd/>
              <a:tailEnd/>
            </a:ln>
          </p:spPr>
          <p:txBody>
            <a:bodyPr wrap="none" lIns="50800" tIns="50800" bIns="50800" anchor="ctr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r>
                <a:rPr lang="en-US" sz="1800" dirty="0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Argument </a:t>
              </a:r>
              <a:r>
                <a:rPr lang="en-US" sz="1800" b="0" dirty="0">
                  <a:solidFill>
                    <a:srgbClr val="000066"/>
                  </a:solidFill>
                  <a:latin typeface="Courier New Bold" charset="0"/>
                  <a:ea typeface="Courier New Bold" charset="0"/>
                  <a:cs typeface="Courier New Bold" charset="0"/>
                  <a:sym typeface="Courier New Bold" charset="0"/>
                </a:rPr>
                <a:t>x</a:t>
              </a:r>
            </a:p>
          </p:txBody>
        </p:sp>
      </p:grpSp>
      <p:grpSp>
        <p:nvGrpSpPr>
          <p:cNvPr id="4" name="Group 11"/>
          <p:cNvGrpSpPr>
            <a:grpSpLocks/>
          </p:cNvGrpSpPr>
          <p:nvPr/>
        </p:nvGrpSpPr>
        <p:grpSpPr bwMode="auto">
          <a:xfrm>
            <a:off x="6781800" y="1828800"/>
            <a:ext cx="1371600" cy="457200"/>
            <a:chOff x="0" y="0"/>
            <a:chExt cx="864" cy="288"/>
          </a:xfrm>
          <a:noFill/>
        </p:grpSpPr>
        <p:sp>
          <p:nvSpPr>
            <p:cNvPr id="62548" name="Rectangle 12"/>
            <p:cNvSpPr>
              <a:spLocks/>
            </p:cNvSpPr>
            <p:nvPr/>
          </p:nvSpPr>
          <p:spPr bwMode="auto">
            <a:xfrm>
              <a:off x="0" y="0"/>
              <a:ext cx="864" cy="288"/>
            </a:xfrm>
            <a:prstGeom prst="rect">
              <a:avLst/>
            </a:prstGeom>
            <a:grpFill/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62549" name="Rectangle 13"/>
            <p:cNvSpPr>
              <a:spLocks/>
            </p:cNvSpPr>
            <p:nvPr/>
          </p:nvSpPr>
          <p:spPr bwMode="auto">
            <a:xfrm>
              <a:off x="37" y="32"/>
              <a:ext cx="789" cy="224"/>
            </a:xfrm>
            <a:prstGeom prst="rect">
              <a:avLst/>
            </a:prstGeom>
            <a:grpFill/>
            <a:ln w="12700">
              <a:noFill/>
              <a:miter lim="800000"/>
              <a:headEnd/>
              <a:tailEnd/>
            </a:ln>
          </p:spPr>
          <p:txBody>
            <a:bodyPr wrap="none" lIns="50800" tIns="50800" bIns="50800" anchor="ctr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r>
                <a:rPr lang="en-US" sz="1800" b="0">
                  <a:solidFill>
                    <a:srgbClr val="FFFFFF"/>
                  </a:solidFill>
                  <a:latin typeface="Courier New Bold" charset="0"/>
                  <a:ea typeface="Courier New Bold" charset="0"/>
                  <a:cs typeface="Courier New Bold" charset="0"/>
                  <a:sym typeface="Courier New Bold" charset="0"/>
                </a:rPr>
                <a:t>00010</a:t>
              </a:r>
              <a:r>
                <a:rPr lang="en-US" sz="1800" b="0">
                  <a:solidFill>
                    <a:srgbClr val="FFFFFF"/>
                  </a:solidFill>
                  <a:latin typeface="Courier New Bold Italic" charset="0"/>
                  <a:ea typeface="Courier New Bold Italic" charset="0"/>
                  <a:cs typeface="Courier New Bold Italic" charset="0"/>
                  <a:sym typeface="Courier New Bold Italic" charset="0"/>
                </a:rPr>
                <a:t>000</a:t>
              </a:r>
            </a:p>
          </p:txBody>
        </p:sp>
      </p:grpSp>
      <p:grpSp>
        <p:nvGrpSpPr>
          <p:cNvPr id="5" name="Group 14"/>
          <p:cNvGrpSpPr>
            <a:grpSpLocks/>
          </p:cNvGrpSpPr>
          <p:nvPr/>
        </p:nvGrpSpPr>
        <p:grpSpPr bwMode="auto">
          <a:xfrm>
            <a:off x="5410200" y="1828800"/>
            <a:ext cx="1371600" cy="457200"/>
            <a:chOff x="0" y="0"/>
            <a:chExt cx="864" cy="288"/>
          </a:xfrm>
          <a:noFill/>
        </p:grpSpPr>
        <p:sp>
          <p:nvSpPr>
            <p:cNvPr id="62546" name="Rectangle 15"/>
            <p:cNvSpPr>
              <a:spLocks/>
            </p:cNvSpPr>
            <p:nvPr/>
          </p:nvSpPr>
          <p:spPr bwMode="auto">
            <a:xfrm>
              <a:off x="0" y="0"/>
              <a:ext cx="864" cy="288"/>
            </a:xfrm>
            <a:prstGeom prst="rect">
              <a:avLst/>
            </a:prstGeom>
            <a:grpFill/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62547" name="Rectangle 16"/>
            <p:cNvSpPr>
              <a:spLocks/>
            </p:cNvSpPr>
            <p:nvPr/>
          </p:nvSpPr>
          <p:spPr bwMode="auto">
            <a:xfrm>
              <a:off x="210" y="32"/>
              <a:ext cx="443" cy="224"/>
            </a:xfrm>
            <a:prstGeom prst="rect">
              <a:avLst/>
            </a:prstGeom>
            <a:grpFill/>
            <a:ln w="12700">
              <a:noFill/>
              <a:miter lim="800000"/>
              <a:headEnd/>
              <a:tailEnd/>
            </a:ln>
          </p:spPr>
          <p:txBody>
            <a:bodyPr wrap="none" lIns="50800" tIns="50800" bIns="50800" anchor="ctr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r>
                <a:rPr lang="en-US" sz="1800" b="0" dirty="0">
                  <a:solidFill>
                    <a:srgbClr val="000066"/>
                  </a:solidFill>
                  <a:latin typeface="Courier New Bold" charset="0"/>
                  <a:ea typeface="Courier New Bold" charset="0"/>
                  <a:cs typeface="Courier New Bold" charset="0"/>
                  <a:sym typeface="Courier New Bold" charset="0"/>
                </a:rPr>
                <a:t>&lt;&lt; 3</a:t>
              </a:r>
            </a:p>
          </p:txBody>
        </p:sp>
      </p:grpSp>
      <p:grpSp>
        <p:nvGrpSpPr>
          <p:cNvPr id="6" name="Group 17"/>
          <p:cNvGrpSpPr>
            <a:grpSpLocks/>
          </p:cNvGrpSpPr>
          <p:nvPr/>
        </p:nvGrpSpPr>
        <p:grpSpPr bwMode="auto">
          <a:xfrm>
            <a:off x="6781800" y="2286000"/>
            <a:ext cx="1371600" cy="457200"/>
            <a:chOff x="0" y="0"/>
            <a:chExt cx="864" cy="288"/>
          </a:xfrm>
          <a:noFill/>
        </p:grpSpPr>
        <p:sp>
          <p:nvSpPr>
            <p:cNvPr id="62544" name="Rectangle 18"/>
            <p:cNvSpPr>
              <a:spLocks/>
            </p:cNvSpPr>
            <p:nvPr/>
          </p:nvSpPr>
          <p:spPr bwMode="auto">
            <a:xfrm>
              <a:off x="0" y="0"/>
              <a:ext cx="864" cy="288"/>
            </a:xfrm>
            <a:prstGeom prst="rect">
              <a:avLst/>
            </a:prstGeom>
            <a:grpFill/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62545" name="Rectangle 19"/>
            <p:cNvSpPr>
              <a:spLocks/>
            </p:cNvSpPr>
            <p:nvPr/>
          </p:nvSpPr>
          <p:spPr bwMode="auto">
            <a:xfrm>
              <a:off x="37" y="32"/>
              <a:ext cx="789" cy="224"/>
            </a:xfrm>
            <a:prstGeom prst="rect">
              <a:avLst/>
            </a:prstGeom>
            <a:grpFill/>
            <a:ln w="12700">
              <a:noFill/>
              <a:miter lim="800000"/>
              <a:headEnd/>
              <a:tailEnd/>
            </a:ln>
          </p:spPr>
          <p:txBody>
            <a:bodyPr wrap="none" lIns="50800" tIns="50800" bIns="50800" anchor="ctr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r>
                <a:rPr lang="en-US" sz="1800" b="0">
                  <a:solidFill>
                    <a:srgbClr val="FFFFFF"/>
                  </a:solidFill>
                  <a:latin typeface="Courier New Bold Italic" charset="0"/>
                  <a:ea typeface="Courier New Bold Italic" charset="0"/>
                  <a:cs typeface="Courier New Bold Italic" charset="0"/>
                  <a:sym typeface="Courier New Bold Italic" charset="0"/>
                </a:rPr>
                <a:t>00</a:t>
              </a:r>
              <a:r>
                <a:rPr lang="en-US" sz="1800" b="0">
                  <a:solidFill>
                    <a:srgbClr val="FFFFFF"/>
                  </a:solidFill>
                  <a:latin typeface="Courier New Bold" charset="0"/>
                  <a:ea typeface="Courier New Bold" charset="0"/>
                  <a:cs typeface="Courier New Bold" charset="0"/>
                  <a:sym typeface="Courier New Bold" charset="0"/>
                </a:rPr>
                <a:t>011000</a:t>
              </a:r>
            </a:p>
          </p:txBody>
        </p:sp>
      </p:grpSp>
      <p:grpSp>
        <p:nvGrpSpPr>
          <p:cNvPr id="7" name="Group 20"/>
          <p:cNvGrpSpPr>
            <a:grpSpLocks/>
          </p:cNvGrpSpPr>
          <p:nvPr/>
        </p:nvGrpSpPr>
        <p:grpSpPr bwMode="auto">
          <a:xfrm>
            <a:off x="5410200" y="2286000"/>
            <a:ext cx="1371600" cy="457200"/>
            <a:chOff x="0" y="0"/>
            <a:chExt cx="864" cy="288"/>
          </a:xfrm>
          <a:noFill/>
        </p:grpSpPr>
        <p:sp>
          <p:nvSpPr>
            <p:cNvPr id="62542" name="Rectangle 21"/>
            <p:cNvSpPr>
              <a:spLocks/>
            </p:cNvSpPr>
            <p:nvPr/>
          </p:nvSpPr>
          <p:spPr bwMode="auto">
            <a:xfrm>
              <a:off x="0" y="0"/>
              <a:ext cx="864" cy="288"/>
            </a:xfrm>
            <a:prstGeom prst="rect">
              <a:avLst/>
            </a:prstGeom>
            <a:grpFill/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62543" name="Rectangle 22"/>
            <p:cNvSpPr>
              <a:spLocks/>
            </p:cNvSpPr>
            <p:nvPr/>
          </p:nvSpPr>
          <p:spPr bwMode="auto">
            <a:xfrm>
              <a:off x="38" y="16"/>
              <a:ext cx="787" cy="256"/>
            </a:xfrm>
            <a:prstGeom prst="rect">
              <a:avLst/>
            </a:prstGeom>
            <a:grpFill/>
            <a:ln w="12700">
              <a:noFill/>
              <a:miter lim="800000"/>
              <a:headEnd/>
              <a:tailEnd/>
            </a:ln>
          </p:spPr>
          <p:txBody>
            <a:bodyPr wrap="none" lIns="50800" tIns="50800" bIns="50800" anchor="ctr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r>
                <a:rPr lang="en-US" sz="1800" dirty="0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Log. </a:t>
              </a:r>
              <a:r>
                <a:rPr lang="en-US" sz="1800" b="0" dirty="0">
                  <a:solidFill>
                    <a:srgbClr val="000066"/>
                  </a:solidFill>
                  <a:latin typeface="Courier New Bold" charset="0"/>
                  <a:ea typeface="Courier New Bold" charset="0"/>
                  <a:cs typeface="Courier New Bold" charset="0"/>
                  <a:sym typeface="Courier New Bold" charset="0"/>
                </a:rPr>
                <a:t>&gt;&gt; 2</a:t>
              </a:r>
            </a:p>
          </p:txBody>
        </p:sp>
      </p:grpSp>
      <p:grpSp>
        <p:nvGrpSpPr>
          <p:cNvPr id="8" name="Group 23"/>
          <p:cNvGrpSpPr>
            <a:grpSpLocks/>
          </p:cNvGrpSpPr>
          <p:nvPr/>
        </p:nvGrpSpPr>
        <p:grpSpPr bwMode="auto">
          <a:xfrm>
            <a:off x="6781800" y="2743200"/>
            <a:ext cx="1371600" cy="457200"/>
            <a:chOff x="0" y="0"/>
            <a:chExt cx="864" cy="288"/>
          </a:xfrm>
          <a:noFill/>
        </p:grpSpPr>
        <p:sp>
          <p:nvSpPr>
            <p:cNvPr id="62540" name="Rectangle 24"/>
            <p:cNvSpPr>
              <a:spLocks/>
            </p:cNvSpPr>
            <p:nvPr/>
          </p:nvSpPr>
          <p:spPr bwMode="auto">
            <a:xfrm>
              <a:off x="0" y="0"/>
              <a:ext cx="864" cy="288"/>
            </a:xfrm>
            <a:prstGeom prst="rect">
              <a:avLst/>
            </a:prstGeom>
            <a:grpFill/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62541" name="Rectangle 25"/>
            <p:cNvSpPr>
              <a:spLocks/>
            </p:cNvSpPr>
            <p:nvPr/>
          </p:nvSpPr>
          <p:spPr bwMode="auto">
            <a:xfrm>
              <a:off x="37" y="32"/>
              <a:ext cx="789" cy="224"/>
            </a:xfrm>
            <a:prstGeom prst="rect">
              <a:avLst/>
            </a:prstGeom>
            <a:grpFill/>
            <a:ln w="12700">
              <a:noFill/>
              <a:miter lim="800000"/>
              <a:headEnd/>
              <a:tailEnd/>
            </a:ln>
          </p:spPr>
          <p:txBody>
            <a:bodyPr wrap="none" lIns="50800" tIns="50800" bIns="50800" anchor="ctr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r>
                <a:rPr lang="en-US" sz="1800" b="0">
                  <a:solidFill>
                    <a:srgbClr val="FFFFFF"/>
                  </a:solidFill>
                  <a:latin typeface="Courier New Bold Italic" charset="0"/>
                  <a:ea typeface="Courier New Bold Italic" charset="0"/>
                  <a:cs typeface="Courier New Bold Italic" charset="0"/>
                  <a:sym typeface="Courier New Bold Italic" charset="0"/>
                </a:rPr>
                <a:t>00</a:t>
              </a:r>
              <a:r>
                <a:rPr lang="en-US" sz="1800" b="0">
                  <a:solidFill>
                    <a:srgbClr val="FFFFFF"/>
                  </a:solidFill>
                  <a:latin typeface="Courier New Bold" charset="0"/>
                  <a:ea typeface="Courier New Bold" charset="0"/>
                  <a:cs typeface="Courier New Bold" charset="0"/>
                  <a:sym typeface="Courier New Bold" charset="0"/>
                </a:rPr>
                <a:t>011000</a:t>
              </a:r>
            </a:p>
          </p:txBody>
        </p:sp>
      </p:grpSp>
      <p:grpSp>
        <p:nvGrpSpPr>
          <p:cNvPr id="9" name="Group 26"/>
          <p:cNvGrpSpPr>
            <a:grpSpLocks/>
          </p:cNvGrpSpPr>
          <p:nvPr/>
        </p:nvGrpSpPr>
        <p:grpSpPr bwMode="auto">
          <a:xfrm>
            <a:off x="5410200" y="2743200"/>
            <a:ext cx="1371600" cy="457200"/>
            <a:chOff x="0" y="0"/>
            <a:chExt cx="864" cy="288"/>
          </a:xfrm>
          <a:noFill/>
        </p:grpSpPr>
        <p:sp>
          <p:nvSpPr>
            <p:cNvPr id="62538" name="Rectangle 27"/>
            <p:cNvSpPr>
              <a:spLocks/>
            </p:cNvSpPr>
            <p:nvPr/>
          </p:nvSpPr>
          <p:spPr bwMode="auto">
            <a:xfrm>
              <a:off x="0" y="0"/>
              <a:ext cx="864" cy="288"/>
            </a:xfrm>
            <a:prstGeom prst="rect">
              <a:avLst/>
            </a:prstGeom>
            <a:grpFill/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62539" name="Rectangle 28"/>
            <p:cNvSpPr>
              <a:spLocks/>
            </p:cNvSpPr>
            <p:nvPr/>
          </p:nvSpPr>
          <p:spPr bwMode="auto">
            <a:xfrm>
              <a:off x="2" y="16"/>
              <a:ext cx="859" cy="256"/>
            </a:xfrm>
            <a:prstGeom prst="rect">
              <a:avLst/>
            </a:prstGeom>
            <a:grpFill/>
            <a:ln w="12700">
              <a:noFill/>
              <a:miter lim="800000"/>
              <a:headEnd/>
              <a:tailEnd/>
            </a:ln>
          </p:spPr>
          <p:txBody>
            <a:bodyPr wrap="none" lIns="50800" tIns="50800" bIns="50800" anchor="ctr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r>
                <a:rPr lang="en-US" sz="1800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Arith. </a:t>
              </a:r>
              <a:r>
                <a:rPr lang="en-US" sz="1800" b="0">
                  <a:solidFill>
                    <a:srgbClr val="000066"/>
                  </a:solidFill>
                  <a:latin typeface="Courier New Bold" charset="0"/>
                  <a:ea typeface="Courier New Bold" charset="0"/>
                  <a:cs typeface="Courier New Bold" charset="0"/>
                  <a:sym typeface="Courier New Bold" charset="0"/>
                </a:rPr>
                <a:t>&gt;&gt; 2</a:t>
              </a:r>
            </a:p>
          </p:txBody>
        </p:sp>
      </p:grpSp>
      <p:grpSp>
        <p:nvGrpSpPr>
          <p:cNvPr id="10" name="Group 29"/>
          <p:cNvGrpSpPr>
            <a:grpSpLocks/>
          </p:cNvGrpSpPr>
          <p:nvPr/>
        </p:nvGrpSpPr>
        <p:grpSpPr bwMode="auto">
          <a:xfrm>
            <a:off x="6781800" y="3581400"/>
            <a:ext cx="1371600" cy="457200"/>
            <a:chOff x="0" y="0"/>
            <a:chExt cx="864" cy="288"/>
          </a:xfrm>
          <a:noFill/>
        </p:grpSpPr>
        <p:sp>
          <p:nvSpPr>
            <p:cNvPr id="62536" name="Rectangle 30"/>
            <p:cNvSpPr>
              <a:spLocks/>
            </p:cNvSpPr>
            <p:nvPr/>
          </p:nvSpPr>
          <p:spPr bwMode="auto">
            <a:xfrm>
              <a:off x="0" y="0"/>
              <a:ext cx="864" cy="288"/>
            </a:xfrm>
            <a:prstGeom prst="rect">
              <a:avLst/>
            </a:prstGeom>
            <a:grpFill/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62537" name="Rectangle 31"/>
            <p:cNvSpPr>
              <a:spLocks/>
            </p:cNvSpPr>
            <p:nvPr/>
          </p:nvSpPr>
          <p:spPr bwMode="auto">
            <a:xfrm>
              <a:off x="39" y="24"/>
              <a:ext cx="785" cy="239"/>
            </a:xfrm>
            <a:prstGeom prst="rect">
              <a:avLst/>
            </a:prstGeom>
            <a:grpFill/>
            <a:ln w="12700">
              <a:noFill/>
              <a:miter lim="800000"/>
              <a:headEnd/>
              <a:tailEnd/>
            </a:ln>
          </p:spPr>
          <p:txBody>
            <a:bodyPr wrap="none" lIns="50800" tIns="50800" bIns="50800" anchor="ctr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r>
                <a:rPr lang="en-US" sz="1800" b="0" dirty="0">
                  <a:solidFill>
                    <a:srgbClr val="C00000"/>
                  </a:solidFill>
                  <a:latin typeface="Courier New Bold" charset="0"/>
                  <a:ea typeface="Courier New Bold" charset="0"/>
                  <a:cs typeface="Courier New Bold" charset="0"/>
                  <a:sym typeface="Courier New Bold" charset="0"/>
                </a:rPr>
                <a:t>1</a:t>
              </a:r>
              <a:r>
                <a:rPr lang="en-US" sz="1800" b="0" dirty="0">
                  <a:solidFill>
                    <a:srgbClr val="000066"/>
                  </a:solidFill>
                  <a:latin typeface="Courier New Bold" charset="0"/>
                  <a:ea typeface="Courier New Bold" charset="0"/>
                  <a:cs typeface="Courier New Bold" charset="0"/>
                  <a:sym typeface="Courier New Bold" charset="0"/>
                </a:rPr>
                <a:t>0100010</a:t>
              </a:r>
            </a:p>
          </p:txBody>
        </p:sp>
      </p:grpSp>
      <p:grpSp>
        <p:nvGrpSpPr>
          <p:cNvPr id="11" name="Group 32"/>
          <p:cNvGrpSpPr>
            <a:grpSpLocks/>
          </p:cNvGrpSpPr>
          <p:nvPr/>
        </p:nvGrpSpPr>
        <p:grpSpPr bwMode="auto">
          <a:xfrm>
            <a:off x="5376863" y="3581400"/>
            <a:ext cx="1436687" cy="457200"/>
            <a:chOff x="0" y="0"/>
            <a:chExt cx="904" cy="288"/>
          </a:xfrm>
          <a:noFill/>
        </p:grpSpPr>
        <p:sp>
          <p:nvSpPr>
            <p:cNvPr id="62534" name="Rectangle 33"/>
            <p:cNvSpPr>
              <a:spLocks/>
            </p:cNvSpPr>
            <p:nvPr/>
          </p:nvSpPr>
          <p:spPr bwMode="auto">
            <a:xfrm>
              <a:off x="20" y="0"/>
              <a:ext cx="864" cy="288"/>
            </a:xfrm>
            <a:prstGeom prst="rect">
              <a:avLst/>
            </a:prstGeom>
            <a:grpFill/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62535" name="Rectangle 34"/>
            <p:cNvSpPr>
              <a:spLocks/>
            </p:cNvSpPr>
            <p:nvPr/>
          </p:nvSpPr>
          <p:spPr bwMode="auto">
            <a:xfrm>
              <a:off x="0" y="16"/>
              <a:ext cx="904" cy="256"/>
            </a:xfrm>
            <a:prstGeom prst="rect">
              <a:avLst/>
            </a:prstGeom>
            <a:grpFill/>
            <a:ln w="12700">
              <a:noFill/>
              <a:miter lim="800000"/>
              <a:headEnd/>
              <a:tailEnd/>
            </a:ln>
          </p:spPr>
          <p:txBody>
            <a:bodyPr wrap="none" lIns="50800" tIns="50800" bIns="50800" anchor="ctr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r>
                <a:rPr lang="en-US" sz="1800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Argument </a:t>
              </a:r>
              <a:r>
                <a:rPr lang="en-US" sz="1800" b="0">
                  <a:solidFill>
                    <a:srgbClr val="000066"/>
                  </a:solidFill>
                  <a:latin typeface="Courier New Bold" charset="0"/>
                  <a:ea typeface="Courier New Bold" charset="0"/>
                  <a:cs typeface="Courier New Bold" charset="0"/>
                  <a:sym typeface="Courier New Bold" charset="0"/>
                </a:rPr>
                <a:t>x</a:t>
              </a:r>
            </a:p>
          </p:txBody>
        </p:sp>
      </p:grpSp>
      <p:grpSp>
        <p:nvGrpSpPr>
          <p:cNvPr id="12" name="Group 35"/>
          <p:cNvGrpSpPr>
            <a:grpSpLocks/>
          </p:cNvGrpSpPr>
          <p:nvPr/>
        </p:nvGrpSpPr>
        <p:grpSpPr bwMode="auto">
          <a:xfrm>
            <a:off x="6781800" y="4038600"/>
            <a:ext cx="1371600" cy="457200"/>
            <a:chOff x="0" y="0"/>
            <a:chExt cx="864" cy="288"/>
          </a:xfrm>
          <a:noFill/>
        </p:grpSpPr>
        <p:sp>
          <p:nvSpPr>
            <p:cNvPr id="62532" name="Rectangle 36"/>
            <p:cNvSpPr>
              <a:spLocks/>
            </p:cNvSpPr>
            <p:nvPr/>
          </p:nvSpPr>
          <p:spPr bwMode="auto">
            <a:xfrm>
              <a:off x="0" y="0"/>
              <a:ext cx="864" cy="288"/>
            </a:xfrm>
            <a:prstGeom prst="rect">
              <a:avLst/>
            </a:prstGeom>
            <a:grpFill/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62533" name="Rectangle 37"/>
            <p:cNvSpPr>
              <a:spLocks/>
            </p:cNvSpPr>
            <p:nvPr/>
          </p:nvSpPr>
          <p:spPr bwMode="auto">
            <a:xfrm>
              <a:off x="37" y="32"/>
              <a:ext cx="789" cy="224"/>
            </a:xfrm>
            <a:prstGeom prst="rect">
              <a:avLst/>
            </a:prstGeom>
            <a:grpFill/>
            <a:ln w="12700">
              <a:noFill/>
              <a:miter lim="800000"/>
              <a:headEnd/>
              <a:tailEnd/>
            </a:ln>
          </p:spPr>
          <p:txBody>
            <a:bodyPr wrap="none" lIns="50800" tIns="50800" bIns="50800" anchor="ctr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r>
                <a:rPr lang="en-US" sz="1800" b="0">
                  <a:solidFill>
                    <a:srgbClr val="FFFFFF"/>
                  </a:solidFill>
                  <a:latin typeface="Courier New Bold" charset="0"/>
                  <a:ea typeface="Courier New Bold" charset="0"/>
                  <a:cs typeface="Courier New Bold" charset="0"/>
                  <a:sym typeface="Courier New Bold" charset="0"/>
                </a:rPr>
                <a:t>00010</a:t>
              </a:r>
              <a:r>
                <a:rPr lang="en-US" sz="1800" b="0">
                  <a:solidFill>
                    <a:srgbClr val="FFFFFF"/>
                  </a:solidFill>
                  <a:latin typeface="Courier New Bold Italic" charset="0"/>
                  <a:ea typeface="Courier New Bold Italic" charset="0"/>
                  <a:cs typeface="Courier New Bold Italic" charset="0"/>
                  <a:sym typeface="Courier New Bold Italic" charset="0"/>
                </a:rPr>
                <a:t>000</a:t>
              </a:r>
            </a:p>
          </p:txBody>
        </p:sp>
      </p:grpSp>
      <p:grpSp>
        <p:nvGrpSpPr>
          <p:cNvPr id="13" name="Group 38"/>
          <p:cNvGrpSpPr>
            <a:grpSpLocks/>
          </p:cNvGrpSpPr>
          <p:nvPr/>
        </p:nvGrpSpPr>
        <p:grpSpPr bwMode="auto">
          <a:xfrm>
            <a:off x="5410200" y="4038600"/>
            <a:ext cx="1371600" cy="457200"/>
            <a:chOff x="0" y="0"/>
            <a:chExt cx="864" cy="288"/>
          </a:xfrm>
          <a:noFill/>
        </p:grpSpPr>
        <p:sp>
          <p:nvSpPr>
            <p:cNvPr id="62530" name="Rectangle 39"/>
            <p:cNvSpPr>
              <a:spLocks/>
            </p:cNvSpPr>
            <p:nvPr/>
          </p:nvSpPr>
          <p:spPr bwMode="auto">
            <a:xfrm>
              <a:off x="0" y="0"/>
              <a:ext cx="864" cy="288"/>
            </a:xfrm>
            <a:prstGeom prst="rect">
              <a:avLst/>
            </a:prstGeom>
            <a:grpFill/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62531" name="Rectangle 40"/>
            <p:cNvSpPr>
              <a:spLocks/>
            </p:cNvSpPr>
            <p:nvPr/>
          </p:nvSpPr>
          <p:spPr bwMode="auto">
            <a:xfrm>
              <a:off x="210" y="32"/>
              <a:ext cx="443" cy="224"/>
            </a:xfrm>
            <a:prstGeom prst="rect">
              <a:avLst/>
            </a:prstGeom>
            <a:grpFill/>
            <a:ln w="12700">
              <a:noFill/>
              <a:miter lim="800000"/>
              <a:headEnd/>
              <a:tailEnd/>
            </a:ln>
          </p:spPr>
          <p:txBody>
            <a:bodyPr wrap="none" lIns="50800" tIns="50800" bIns="50800" anchor="ctr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r>
                <a:rPr lang="en-US" sz="1800" b="0" dirty="0">
                  <a:solidFill>
                    <a:srgbClr val="000066"/>
                  </a:solidFill>
                  <a:latin typeface="Courier New Bold" charset="0"/>
                  <a:ea typeface="Courier New Bold" charset="0"/>
                  <a:cs typeface="Courier New Bold" charset="0"/>
                  <a:sym typeface="Courier New Bold" charset="0"/>
                </a:rPr>
                <a:t>&lt;&lt; 3</a:t>
              </a:r>
            </a:p>
          </p:txBody>
        </p:sp>
      </p:grpSp>
      <p:grpSp>
        <p:nvGrpSpPr>
          <p:cNvPr id="14" name="Group 41"/>
          <p:cNvGrpSpPr>
            <a:grpSpLocks/>
          </p:cNvGrpSpPr>
          <p:nvPr/>
        </p:nvGrpSpPr>
        <p:grpSpPr bwMode="auto">
          <a:xfrm>
            <a:off x="6781800" y="4495800"/>
            <a:ext cx="1371600" cy="457200"/>
            <a:chOff x="0" y="0"/>
            <a:chExt cx="864" cy="288"/>
          </a:xfrm>
          <a:noFill/>
        </p:grpSpPr>
        <p:sp>
          <p:nvSpPr>
            <p:cNvPr id="62528" name="Rectangle 42"/>
            <p:cNvSpPr>
              <a:spLocks/>
            </p:cNvSpPr>
            <p:nvPr/>
          </p:nvSpPr>
          <p:spPr bwMode="auto">
            <a:xfrm>
              <a:off x="0" y="0"/>
              <a:ext cx="864" cy="288"/>
            </a:xfrm>
            <a:prstGeom prst="rect">
              <a:avLst/>
            </a:prstGeom>
            <a:grpFill/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62529" name="Rectangle 43"/>
            <p:cNvSpPr>
              <a:spLocks/>
            </p:cNvSpPr>
            <p:nvPr/>
          </p:nvSpPr>
          <p:spPr bwMode="auto">
            <a:xfrm>
              <a:off x="37" y="32"/>
              <a:ext cx="789" cy="224"/>
            </a:xfrm>
            <a:prstGeom prst="rect">
              <a:avLst/>
            </a:prstGeom>
            <a:grpFill/>
            <a:ln w="12700">
              <a:noFill/>
              <a:miter lim="800000"/>
              <a:headEnd/>
              <a:tailEnd/>
            </a:ln>
          </p:spPr>
          <p:txBody>
            <a:bodyPr wrap="none" lIns="50800" tIns="50800" bIns="50800" anchor="ctr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r>
                <a:rPr lang="en-US" sz="1800" b="0">
                  <a:solidFill>
                    <a:srgbClr val="FFFFFF"/>
                  </a:solidFill>
                  <a:latin typeface="Courier New Bold Italic" charset="0"/>
                  <a:ea typeface="Courier New Bold Italic" charset="0"/>
                  <a:cs typeface="Courier New Bold Italic" charset="0"/>
                  <a:sym typeface="Courier New Bold Italic" charset="0"/>
                </a:rPr>
                <a:t>00</a:t>
              </a:r>
              <a:r>
                <a:rPr lang="en-US" sz="1800" b="0">
                  <a:solidFill>
                    <a:srgbClr val="FFFFFF"/>
                  </a:solidFill>
                  <a:latin typeface="Courier New Bold" charset="0"/>
                  <a:ea typeface="Courier New Bold" charset="0"/>
                  <a:cs typeface="Courier New Bold" charset="0"/>
                  <a:sym typeface="Courier New Bold" charset="0"/>
                </a:rPr>
                <a:t>101000</a:t>
              </a:r>
            </a:p>
          </p:txBody>
        </p:sp>
      </p:grpSp>
      <p:grpSp>
        <p:nvGrpSpPr>
          <p:cNvPr id="15" name="Group 44"/>
          <p:cNvGrpSpPr>
            <a:grpSpLocks/>
          </p:cNvGrpSpPr>
          <p:nvPr/>
        </p:nvGrpSpPr>
        <p:grpSpPr bwMode="auto">
          <a:xfrm>
            <a:off x="5410200" y="4495800"/>
            <a:ext cx="1371600" cy="457200"/>
            <a:chOff x="0" y="0"/>
            <a:chExt cx="864" cy="288"/>
          </a:xfrm>
          <a:noFill/>
        </p:grpSpPr>
        <p:sp>
          <p:nvSpPr>
            <p:cNvPr id="62526" name="Rectangle 45"/>
            <p:cNvSpPr>
              <a:spLocks/>
            </p:cNvSpPr>
            <p:nvPr/>
          </p:nvSpPr>
          <p:spPr bwMode="auto">
            <a:xfrm>
              <a:off x="0" y="0"/>
              <a:ext cx="864" cy="288"/>
            </a:xfrm>
            <a:prstGeom prst="rect">
              <a:avLst/>
            </a:prstGeom>
            <a:grpFill/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62527" name="Rectangle 46"/>
            <p:cNvSpPr>
              <a:spLocks/>
            </p:cNvSpPr>
            <p:nvPr/>
          </p:nvSpPr>
          <p:spPr bwMode="auto">
            <a:xfrm>
              <a:off x="38" y="16"/>
              <a:ext cx="787" cy="256"/>
            </a:xfrm>
            <a:prstGeom prst="rect">
              <a:avLst/>
            </a:prstGeom>
            <a:grpFill/>
            <a:ln w="12700">
              <a:noFill/>
              <a:miter lim="800000"/>
              <a:headEnd/>
              <a:tailEnd/>
            </a:ln>
          </p:spPr>
          <p:txBody>
            <a:bodyPr wrap="none" lIns="50800" tIns="50800" bIns="50800" anchor="ctr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r>
                <a:rPr lang="en-US" sz="1800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Log. </a:t>
              </a:r>
              <a:r>
                <a:rPr lang="en-US" sz="1800" b="0">
                  <a:solidFill>
                    <a:srgbClr val="000066"/>
                  </a:solidFill>
                  <a:latin typeface="Courier New Bold" charset="0"/>
                  <a:ea typeface="Courier New Bold" charset="0"/>
                  <a:cs typeface="Courier New Bold" charset="0"/>
                  <a:sym typeface="Courier New Bold" charset="0"/>
                </a:rPr>
                <a:t>&gt;&gt; 2</a:t>
              </a:r>
            </a:p>
          </p:txBody>
        </p:sp>
      </p:grpSp>
      <p:grpSp>
        <p:nvGrpSpPr>
          <p:cNvPr id="16" name="Group 47"/>
          <p:cNvGrpSpPr>
            <a:grpSpLocks/>
          </p:cNvGrpSpPr>
          <p:nvPr/>
        </p:nvGrpSpPr>
        <p:grpSpPr bwMode="auto">
          <a:xfrm>
            <a:off x="6781800" y="4953000"/>
            <a:ext cx="1371600" cy="457200"/>
            <a:chOff x="0" y="0"/>
            <a:chExt cx="864" cy="288"/>
          </a:xfrm>
          <a:noFill/>
        </p:grpSpPr>
        <p:sp>
          <p:nvSpPr>
            <p:cNvPr id="62524" name="Rectangle 48"/>
            <p:cNvSpPr>
              <a:spLocks/>
            </p:cNvSpPr>
            <p:nvPr/>
          </p:nvSpPr>
          <p:spPr bwMode="auto">
            <a:xfrm>
              <a:off x="0" y="0"/>
              <a:ext cx="864" cy="288"/>
            </a:xfrm>
            <a:prstGeom prst="rect">
              <a:avLst/>
            </a:prstGeom>
            <a:grpFill/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62525" name="Rectangle 49"/>
            <p:cNvSpPr>
              <a:spLocks/>
            </p:cNvSpPr>
            <p:nvPr/>
          </p:nvSpPr>
          <p:spPr bwMode="auto">
            <a:xfrm>
              <a:off x="37" y="32"/>
              <a:ext cx="789" cy="224"/>
            </a:xfrm>
            <a:prstGeom prst="rect">
              <a:avLst/>
            </a:prstGeom>
            <a:grpFill/>
            <a:ln w="12700">
              <a:noFill/>
              <a:miter lim="800000"/>
              <a:headEnd/>
              <a:tailEnd/>
            </a:ln>
          </p:spPr>
          <p:txBody>
            <a:bodyPr wrap="none" lIns="50800" tIns="50800" bIns="50800" anchor="ctr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r>
                <a:rPr lang="en-US" sz="1800" b="0">
                  <a:solidFill>
                    <a:srgbClr val="FFFFFF"/>
                  </a:solidFill>
                  <a:latin typeface="Courier New Bold Italic" charset="0"/>
                  <a:ea typeface="Courier New Bold Italic" charset="0"/>
                  <a:cs typeface="Courier New Bold Italic" charset="0"/>
                  <a:sym typeface="Courier New Bold Italic" charset="0"/>
                </a:rPr>
                <a:t>11</a:t>
              </a:r>
              <a:r>
                <a:rPr lang="en-US" sz="1800" b="0">
                  <a:solidFill>
                    <a:srgbClr val="FFFFFF"/>
                  </a:solidFill>
                  <a:latin typeface="Courier New Bold" charset="0"/>
                  <a:ea typeface="Courier New Bold" charset="0"/>
                  <a:cs typeface="Courier New Bold" charset="0"/>
                  <a:sym typeface="Courier New Bold" charset="0"/>
                </a:rPr>
                <a:t>101000</a:t>
              </a:r>
            </a:p>
          </p:txBody>
        </p:sp>
      </p:grpSp>
      <p:grpSp>
        <p:nvGrpSpPr>
          <p:cNvPr id="17" name="Group 50"/>
          <p:cNvGrpSpPr>
            <a:grpSpLocks/>
          </p:cNvGrpSpPr>
          <p:nvPr/>
        </p:nvGrpSpPr>
        <p:grpSpPr bwMode="auto">
          <a:xfrm>
            <a:off x="5410200" y="4953000"/>
            <a:ext cx="1371600" cy="457200"/>
            <a:chOff x="0" y="0"/>
            <a:chExt cx="864" cy="288"/>
          </a:xfrm>
          <a:noFill/>
        </p:grpSpPr>
        <p:sp>
          <p:nvSpPr>
            <p:cNvPr id="62522" name="Rectangle 51"/>
            <p:cNvSpPr>
              <a:spLocks/>
            </p:cNvSpPr>
            <p:nvPr/>
          </p:nvSpPr>
          <p:spPr bwMode="auto">
            <a:xfrm>
              <a:off x="0" y="0"/>
              <a:ext cx="864" cy="288"/>
            </a:xfrm>
            <a:prstGeom prst="rect">
              <a:avLst/>
            </a:prstGeom>
            <a:grpFill/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62523" name="Rectangle 52"/>
            <p:cNvSpPr>
              <a:spLocks/>
            </p:cNvSpPr>
            <p:nvPr/>
          </p:nvSpPr>
          <p:spPr bwMode="auto">
            <a:xfrm>
              <a:off x="2" y="16"/>
              <a:ext cx="859" cy="256"/>
            </a:xfrm>
            <a:prstGeom prst="rect">
              <a:avLst/>
            </a:prstGeom>
            <a:grpFill/>
            <a:ln w="12700">
              <a:noFill/>
              <a:miter lim="800000"/>
              <a:headEnd/>
              <a:tailEnd/>
            </a:ln>
          </p:spPr>
          <p:txBody>
            <a:bodyPr wrap="none" lIns="50800" tIns="50800" bIns="50800" anchor="ctr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r>
                <a:rPr lang="en-US" sz="1800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Arith. </a:t>
              </a:r>
              <a:r>
                <a:rPr lang="en-US" sz="1800" b="0">
                  <a:solidFill>
                    <a:srgbClr val="000066"/>
                  </a:solidFill>
                  <a:latin typeface="Courier New Bold" charset="0"/>
                  <a:ea typeface="Courier New Bold" charset="0"/>
                  <a:cs typeface="Courier New Bold" charset="0"/>
                  <a:sym typeface="Courier New Bold" charset="0"/>
                </a:rPr>
                <a:t>&gt;&gt; 2</a:t>
              </a:r>
            </a:p>
          </p:txBody>
        </p:sp>
      </p:grpSp>
      <p:grpSp>
        <p:nvGrpSpPr>
          <p:cNvPr id="18" name="Group 53"/>
          <p:cNvGrpSpPr>
            <a:grpSpLocks/>
          </p:cNvGrpSpPr>
          <p:nvPr/>
        </p:nvGrpSpPr>
        <p:grpSpPr bwMode="auto">
          <a:xfrm>
            <a:off x="6781800" y="1828800"/>
            <a:ext cx="1371600" cy="457200"/>
            <a:chOff x="0" y="0"/>
            <a:chExt cx="864" cy="288"/>
          </a:xfrm>
          <a:noFill/>
        </p:grpSpPr>
        <p:sp>
          <p:nvSpPr>
            <p:cNvPr id="62520" name="Rectangle 54"/>
            <p:cNvSpPr>
              <a:spLocks/>
            </p:cNvSpPr>
            <p:nvPr/>
          </p:nvSpPr>
          <p:spPr bwMode="auto">
            <a:xfrm>
              <a:off x="0" y="0"/>
              <a:ext cx="864" cy="288"/>
            </a:xfrm>
            <a:prstGeom prst="rect">
              <a:avLst/>
            </a:prstGeom>
            <a:grpFill/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62521" name="Rectangle 55"/>
            <p:cNvSpPr>
              <a:spLocks/>
            </p:cNvSpPr>
            <p:nvPr/>
          </p:nvSpPr>
          <p:spPr bwMode="auto">
            <a:xfrm>
              <a:off x="37" y="32"/>
              <a:ext cx="789" cy="224"/>
            </a:xfrm>
            <a:prstGeom prst="rect">
              <a:avLst/>
            </a:prstGeom>
            <a:grpFill/>
            <a:ln w="12700">
              <a:noFill/>
              <a:miter lim="800000"/>
              <a:headEnd/>
              <a:tailEnd/>
            </a:ln>
          </p:spPr>
          <p:txBody>
            <a:bodyPr wrap="none" lIns="50800" tIns="50800" bIns="50800" anchor="ctr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r>
                <a:rPr lang="en-US" sz="1800" b="0">
                  <a:solidFill>
                    <a:srgbClr val="000066"/>
                  </a:solidFill>
                  <a:latin typeface="Courier New Bold" charset="0"/>
                  <a:ea typeface="Courier New Bold" charset="0"/>
                  <a:cs typeface="Courier New Bold" charset="0"/>
                  <a:sym typeface="Courier New Bold" charset="0"/>
                </a:rPr>
                <a:t>00010</a:t>
              </a:r>
              <a:r>
                <a:rPr lang="en-US" sz="1800" b="0">
                  <a:solidFill>
                    <a:srgbClr val="FFFFFF"/>
                  </a:solidFill>
                  <a:latin typeface="Courier New Bold Italic" charset="0"/>
                  <a:ea typeface="Courier New Bold Italic" charset="0"/>
                  <a:cs typeface="Courier New Bold Italic" charset="0"/>
                  <a:sym typeface="Courier New Bold Italic" charset="0"/>
                </a:rPr>
                <a:t>000</a:t>
              </a:r>
            </a:p>
          </p:txBody>
        </p:sp>
      </p:grpSp>
      <p:grpSp>
        <p:nvGrpSpPr>
          <p:cNvPr id="19" name="Group 56"/>
          <p:cNvGrpSpPr>
            <a:grpSpLocks/>
          </p:cNvGrpSpPr>
          <p:nvPr/>
        </p:nvGrpSpPr>
        <p:grpSpPr bwMode="auto">
          <a:xfrm>
            <a:off x="6781800" y="1828800"/>
            <a:ext cx="1371600" cy="457200"/>
            <a:chOff x="0" y="0"/>
            <a:chExt cx="864" cy="288"/>
          </a:xfrm>
          <a:noFill/>
        </p:grpSpPr>
        <p:sp>
          <p:nvSpPr>
            <p:cNvPr id="62518" name="Rectangle 57"/>
            <p:cNvSpPr>
              <a:spLocks/>
            </p:cNvSpPr>
            <p:nvPr/>
          </p:nvSpPr>
          <p:spPr bwMode="auto">
            <a:xfrm>
              <a:off x="0" y="0"/>
              <a:ext cx="864" cy="288"/>
            </a:xfrm>
            <a:prstGeom prst="rect">
              <a:avLst/>
            </a:prstGeom>
            <a:grpFill/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62519" name="Rectangle 58"/>
            <p:cNvSpPr>
              <a:spLocks/>
            </p:cNvSpPr>
            <p:nvPr/>
          </p:nvSpPr>
          <p:spPr bwMode="auto">
            <a:xfrm>
              <a:off x="37" y="32"/>
              <a:ext cx="789" cy="224"/>
            </a:xfrm>
            <a:prstGeom prst="rect">
              <a:avLst/>
            </a:prstGeom>
            <a:grpFill/>
            <a:ln w="12700">
              <a:noFill/>
              <a:miter lim="800000"/>
              <a:headEnd/>
              <a:tailEnd/>
            </a:ln>
          </p:spPr>
          <p:txBody>
            <a:bodyPr wrap="none" lIns="50800" tIns="50800" bIns="50800" anchor="ctr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r>
                <a:rPr lang="en-US" sz="1800" b="0" dirty="0">
                  <a:solidFill>
                    <a:srgbClr val="000066"/>
                  </a:solidFill>
                  <a:latin typeface="Courier New Bold" charset="0"/>
                  <a:ea typeface="Courier New Bold" charset="0"/>
                  <a:cs typeface="Courier New Bold" charset="0"/>
                  <a:sym typeface="Courier New Bold" charset="0"/>
                </a:rPr>
                <a:t>00010</a:t>
              </a:r>
              <a:r>
                <a:rPr lang="en-US" sz="1800" b="0" dirty="0">
                  <a:solidFill>
                    <a:srgbClr val="000066"/>
                  </a:solidFill>
                  <a:latin typeface="Courier New Bold Italic" charset="0"/>
                  <a:ea typeface="Courier New Bold Italic" charset="0"/>
                  <a:cs typeface="Courier New Bold Italic" charset="0"/>
                  <a:sym typeface="Courier New Bold Italic" charset="0"/>
                </a:rPr>
                <a:t>000</a:t>
              </a:r>
            </a:p>
          </p:txBody>
        </p:sp>
      </p:grpSp>
      <p:grpSp>
        <p:nvGrpSpPr>
          <p:cNvPr id="20" name="Group 59"/>
          <p:cNvGrpSpPr>
            <a:grpSpLocks/>
          </p:cNvGrpSpPr>
          <p:nvPr/>
        </p:nvGrpSpPr>
        <p:grpSpPr bwMode="auto">
          <a:xfrm>
            <a:off x="6781800" y="2286000"/>
            <a:ext cx="1371600" cy="457200"/>
            <a:chOff x="0" y="0"/>
            <a:chExt cx="864" cy="288"/>
          </a:xfrm>
          <a:noFill/>
        </p:grpSpPr>
        <p:sp>
          <p:nvSpPr>
            <p:cNvPr id="62516" name="Rectangle 60"/>
            <p:cNvSpPr>
              <a:spLocks/>
            </p:cNvSpPr>
            <p:nvPr/>
          </p:nvSpPr>
          <p:spPr bwMode="auto">
            <a:xfrm>
              <a:off x="0" y="0"/>
              <a:ext cx="864" cy="288"/>
            </a:xfrm>
            <a:prstGeom prst="rect">
              <a:avLst/>
            </a:prstGeom>
            <a:grpFill/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62517" name="Rectangle 61"/>
            <p:cNvSpPr>
              <a:spLocks/>
            </p:cNvSpPr>
            <p:nvPr/>
          </p:nvSpPr>
          <p:spPr bwMode="auto">
            <a:xfrm>
              <a:off x="37" y="32"/>
              <a:ext cx="789" cy="224"/>
            </a:xfrm>
            <a:prstGeom prst="rect">
              <a:avLst/>
            </a:prstGeom>
            <a:grpFill/>
            <a:ln w="12700">
              <a:noFill/>
              <a:miter lim="800000"/>
              <a:headEnd/>
              <a:tailEnd/>
            </a:ln>
          </p:spPr>
          <p:txBody>
            <a:bodyPr wrap="none" lIns="50800" tIns="50800" bIns="50800" anchor="ctr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r>
                <a:rPr lang="en-US" sz="1800" b="0">
                  <a:solidFill>
                    <a:srgbClr val="FFFFFF"/>
                  </a:solidFill>
                  <a:latin typeface="Courier New Bold Italic" charset="0"/>
                  <a:ea typeface="Courier New Bold Italic" charset="0"/>
                  <a:cs typeface="Courier New Bold Italic" charset="0"/>
                  <a:sym typeface="Courier New Bold Italic" charset="0"/>
                </a:rPr>
                <a:t>00</a:t>
              </a:r>
              <a:r>
                <a:rPr lang="en-US" sz="1800" b="0">
                  <a:solidFill>
                    <a:srgbClr val="000066"/>
                  </a:solidFill>
                  <a:latin typeface="Courier New Bold" charset="0"/>
                  <a:ea typeface="Courier New Bold" charset="0"/>
                  <a:cs typeface="Courier New Bold" charset="0"/>
                  <a:sym typeface="Courier New Bold" charset="0"/>
                </a:rPr>
                <a:t>011000</a:t>
              </a:r>
            </a:p>
          </p:txBody>
        </p:sp>
      </p:grpSp>
      <p:grpSp>
        <p:nvGrpSpPr>
          <p:cNvPr id="21" name="Group 62"/>
          <p:cNvGrpSpPr>
            <a:grpSpLocks/>
          </p:cNvGrpSpPr>
          <p:nvPr/>
        </p:nvGrpSpPr>
        <p:grpSpPr bwMode="auto">
          <a:xfrm>
            <a:off x="6781800" y="2286000"/>
            <a:ext cx="1371600" cy="457200"/>
            <a:chOff x="0" y="0"/>
            <a:chExt cx="864" cy="288"/>
          </a:xfrm>
          <a:noFill/>
        </p:grpSpPr>
        <p:sp>
          <p:nvSpPr>
            <p:cNvPr id="62514" name="Rectangle 63"/>
            <p:cNvSpPr>
              <a:spLocks/>
            </p:cNvSpPr>
            <p:nvPr/>
          </p:nvSpPr>
          <p:spPr bwMode="auto">
            <a:xfrm>
              <a:off x="0" y="0"/>
              <a:ext cx="864" cy="288"/>
            </a:xfrm>
            <a:prstGeom prst="rect">
              <a:avLst/>
            </a:prstGeom>
            <a:grpFill/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62515" name="Rectangle 64"/>
            <p:cNvSpPr>
              <a:spLocks/>
            </p:cNvSpPr>
            <p:nvPr/>
          </p:nvSpPr>
          <p:spPr bwMode="auto">
            <a:xfrm>
              <a:off x="37" y="32"/>
              <a:ext cx="789" cy="224"/>
            </a:xfrm>
            <a:prstGeom prst="rect">
              <a:avLst/>
            </a:prstGeom>
            <a:grpFill/>
            <a:ln w="12700">
              <a:noFill/>
              <a:miter lim="800000"/>
              <a:headEnd/>
              <a:tailEnd/>
            </a:ln>
          </p:spPr>
          <p:txBody>
            <a:bodyPr wrap="none" lIns="50800" tIns="50800" bIns="50800" anchor="ctr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r>
                <a:rPr lang="en-US" sz="1800" b="0" dirty="0">
                  <a:solidFill>
                    <a:srgbClr val="000066"/>
                  </a:solidFill>
                  <a:latin typeface="Courier New Bold Italic" charset="0"/>
                  <a:ea typeface="Courier New Bold Italic" charset="0"/>
                  <a:cs typeface="Courier New Bold Italic" charset="0"/>
                  <a:sym typeface="Courier New Bold Italic" charset="0"/>
                </a:rPr>
                <a:t>00</a:t>
              </a:r>
              <a:r>
                <a:rPr lang="en-US" sz="1800" b="0" dirty="0">
                  <a:solidFill>
                    <a:srgbClr val="000066"/>
                  </a:solidFill>
                  <a:latin typeface="Courier New Bold" charset="0"/>
                  <a:ea typeface="Courier New Bold" charset="0"/>
                  <a:cs typeface="Courier New Bold" charset="0"/>
                  <a:sym typeface="Courier New Bold" charset="0"/>
                </a:rPr>
                <a:t>011000</a:t>
              </a:r>
            </a:p>
          </p:txBody>
        </p:sp>
      </p:grpSp>
      <p:grpSp>
        <p:nvGrpSpPr>
          <p:cNvPr id="22" name="Group 65"/>
          <p:cNvGrpSpPr>
            <a:grpSpLocks/>
          </p:cNvGrpSpPr>
          <p:nvPr/>
        </p:nvGrpSpPr>
        <p:grpSpPr bwMode="auto">
          <a:xfrm>
            <a:off x="6781800" y="2743200"/>
            <a:ext cx="1371600" cy="457200"/>
            <a:chOff x="0" y="0"/>
            <a:chExt cx="864" cy="288"/>
          </a:xfrm>
          <a:noFill/>
        </p:grpSpPr>
        <p:sp>
          <p:nvSpPr>
            <p:cNvPr id="62512" name="Rectangle 66"/>
            <p:cNvSpPr>
              <a:spLocks/>
            </p:cNvSpPr>
            <p:nvPr/>
          </p:nvSpPr>
          <p:spPr bwMode="auto">
            <a:xfrm>
              <a:off x="0" y="0"/>
              <a:ext cx="864" cy="288"/>
            </a:xfrm>
            <a:prstGeom prst="rect">
              <a:avLst/>
            </a:prstGeom>
            <a:grpFill/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62513" name="Rectangle 67"/>
            <p:cNvSpPr>
              <a:spLocks/>
            </p:cNvSpPr>
            <p:nvPr/>
          </p:nvSpPr>
          <p:spPr bwMode="auto">
            <a:xfrm>
              <a:off x="37" y="32"/>
              <a:ext cx="789" cy="224"/>
            </a:xfrm>
            <a:prstGeom prst="rect">
              <a:avLst/>
            </a:prstGeom>
            <a:grpFill/>
            <a:ln w="12700">
              <a:noFill/>
              <a:miter lim="800000"/>
              <a:headEnd/>
              <a:tailEnd/>
            </a:ln>
          </p:spPr>
          <p:txBody>
            <a:bodyPr wrap="none" lIns="50800" tIns="50800" bIns="50800" anchor="ctr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r>
                <a:rPr lang="en-US" sz="1800" b="0">
                  <a:solidFill>
                    <a:srgbClr val="FFFFFF"/>
                  </a:solidFill>
                  <a:latin typeface="Courier New Bold Italic" charset="0"/>
                  <a:ea typeface="Courier New Bold Italic" charset="0"/>
                  <a:cs typeface="Courier New Bold Italic" charset="0"/>
                  <a:sym typeface="Courier New Bold Italic" charset="0"/>
                </a:rPr>
                <a:t>00</a:t>
              </a:r>
              <a:r>
                <a:rPr lang="en-US" sz="1800" b="0">
                  <a:solidFill>
                    <a:srgbClr val="000066"/>
                  </a:solidFill>
                  <a:latin typeface="Courier New Bold" charset="0"/>
                  <a:ea typeface="Courier New Bold" charset="0"/>
                  <a:cs typeface="Courier New Bold" charset="0"/>
                  <a:sym typeface="Courier New Bold" charset="0"/>
                </a:rPr>
                <a:t>011000</a:t>
              </a:r>
            </a:p>
          </p:txBody>
        </p:sp>
      </p:grpSp>
      <p:grpSp>
        <p:nvGrpSpPr>
          <p:cNvPr id="23" name="Group 68"/>
          <p:cNvGrpSpPr>
            <a:grpSpLocks/>
          </p:cNvGrpSpPr>
          <p:nvPr/>
        </p:nvGrpSpPr>
        <p:grpSpPr bwMode="auto">
          <a:xfrm>
            <a:off x="6781800" y="2743200"/>
            <a:ext cx="1371600" cy="457200"/>
            <a:chOff x="0" y="0"/>
            <a:chExt cx="864" cy="288"/>
          </a:xfrm>
          <a:noFill/>
        </p:grpSpPr>
        <p:sp>
          <p:nvSpPr>
            <p:cNvPr id="62510" name="Rectangle 69"/>
            <p:cNvSpPr>
              <a:spLocks/>
            </p:cNvSpPr>
            <p:nvPr/>
          </p:nvSpPr>
          <p:spPr bwMode="auto">
            <a:xfrm>
              <a:off x="0" y="0"/>
              <a:ext cx="864" cy="288"/>
            </a:xfrm>
            <a:prstGeom prst="rect">
              <a:avLst/>
            </a:prstGeom>
            <a:grpFill/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62511" name="Rectangle 70"/>
            <p:cNvSpPr>
              <a:spLocks/>
            </p:cNvSpPr>
            <p:nvPr/>
          </p:nvSpPr>
          <p:spPr bwMode="auto">
            <a:xfrm>
              <a:off x="39" y="24"/>
              <a:ext cx="785" cy="239"/>
            </a:xfrm>
            <a:prstGeom prst="rect">
              <a:avLst/>
            </a:prstGeom>
            <a:grpFill/>
            <a:ln w="12700">
              <a:noFill/>
              <a:miter lim="800000"/>
              <a:headEnd/>
              <a:tailEnd/>
            </a:ln>
          </p:spPr>
          <p:txBody>
            <a:bodyPr wrap="none" lIns="50800" tIns="50800" bIns="50800" anchor="ctr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r>
                <a:rPr lang="en-US" sz="1800" b="0" dirty="0">
                  <a:solidFill>
                    <a:srgbClr val="C00000"/>
                  </a:solidFill>
                  <a:latin typeface="Courier New Bold Italic" charset="0"/>
                  <a:ea typeface="Courier New Bold Italic" charset="0"/>
                  <a:cs typeface="Courier New Bold Italic" charset="0"/>
                  <a:sym typeface="Courier New Bold Italic" charset="0"/>
                </a:rPr>
                <a:t>00</a:t>
              </a:r>
              <a:r>
                <a:rPr lang="en-US" sz="1800" b="0" dirty="0">
                  <a:solidFill>
                    <a:srgbClr val="000066"/>
                  </a:solidFill>
                  <a:latin typeface="Courier New Bold" charset="0"/>
                  <a:ea typeface="Courier New Bold" charset="0"/>
                  <a:cs typeface="Courier New Bold" charset="0"/>
                  <a:sym typeface="Courier New Bold" charset="0"/>
                </a:rPr>
                <a:t>011000</a:t>
              </a:r>
            </a:p>
          </p:txBody>
        </p:sp>
      </p:grpSp>
      <p:grpSp>
        <p:nvGrpSpPr>
          <p:cNvPr id="24" name="Group 71"/>
          <p:cNvGrpSpPr>
            <a:grpSpLocks/>
          </p:cNvGrpSpPr>
          <p:nvPr/>
        </p:nvGrpSpPr>
        <p:grpSpPr bwMode="auto">
          <a:xfrm>
            <a:off x="6781800" y="4038600"/>
            <a:ext cx="1371600" cy="457200"/>
            <a:chOff x="0" y="0"/>
            <a:chExt cx="864" cy="288"/>
          </a:xfrm>
          <a:noFill/>
        </p:grpSpPr>
        <p:sp>
          <p:nvSpPr>
            <p:cNvPr id="62508" name="Rectangle 72"/>
            <p:cNvSpPr>
              <a:spLocks/>
            </p:cNvSpPr>
            <p:nvPr/>
          </p:nvSpPr>
          <p:spPr bwMode="auto">
            <a:xfrm>
              <a:off x="0" y="0"/>
              <a:ext cx="864" cy="288"/>
            </a:xfrm>
            <a:prstGeom prst="rect">
              <a:avLst/>
            </a:prstGeom>
            <a:grpFill/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62509" name="Rectangle 73"/>
            <p:cNvSpPr>
              <a:spLocks/>
            </p:cNvSpPr>
            <p:nvPr/>
          </p:nvSpPr>
          <p:spPr bwMode="auto">
            <a:xfrm>
              <a:off x="37" y="32"/>
              <a:ext cx="789" cy="224"/>
            </a:xfrm>
            <a:prstGeom prst="rect">
              <a:avLst/>
            </a:prstGeom>
            <a:grpFill/>
            <a:ln w="12700">
              <a:noFill/>
              <a:miter lim="800000"/>
              <a:headEnd/>
              <a:tailEnd/>
            </a:ln>
          </p:spPr>
          <p:txBody>
            <a:bodyPr wrap="none" lIns="50800" tIns="50800" bIns="50800" anchor="ctr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r>
                <a:rPr lang="en-US" sz="1800" b="0">
                  <a:solidFill>
                    <a:srgbClr val="000066"/>
                  </a:solidFill>
                  <a:latin typeface="Courier New Bold" charset="0"/>
                  <a:ea typeface="Courier New Bold" charset="0"/>
                  <a:cs typeface="Courier New Bold" charset="0"/>
                  <a:sym typeface="Courier New Bold" charset="0"/>
                </a:rPr>
                <a:t>00010</a:t>
              </a:r>
              <a:r>
                <a:rPr lang="en-US" sz="1800" b="0">
                  <a:solidFill>
                    <a:srgbClr val="FFFFFF"/>
                  </a:solidFill>
                  <a:latin typeface="Courier New Bold Italic" charset="0"/>
                  <a:ea typeface="Courier New Bold Italic" charset="0"/>
                  <a:cs typeface="Courier New Bold Italic" charset="0"/>
                  <a:sym typeface="Courier New Bold Italic" charset="0"/>
                </a:rPr>
                <a:t>000</a:t>
              </a:r>
            </a:p>
          </p:txBody>
        </p:sp>
      </p:grpSp>
      <p:grpSp>
        <p:nvGrpSpPr>
          <p:cNvPr id="25" name="Group 74"/>
          <p:cNvGrpSpPr>
            <a:grpSpLocks/>
          </p:cNvGrpSpPr>
          <p:nvPr/>
        </p:nvGrpSpPr>
        <p:grpSpPr bwMode="auto">
          <a:xfrm>
            <a:off x="6781800" y="4495800"/>
            <a:ext cx="1371600" cy="457200"/>
            <a:chOff x="0" y="0"/>
            <a:chExt cx="864" cy="288"/>
          </a:xfrm>
          <a:noFill/>
        </p:grpSpPr>
        <p:sp>
          <p:nvSpPr>
            <p:cNvPr id="62506" name="Rectangle 75"/>
            <p:cNvSpPr>
              <a:spLocks/>
            </p:cNvSpPr>
            <p:nvPr/>
          </p:nvSpPr>
          <p:spPr bwMode="auto">
            <a:xfrm>
              <a:off x="0" y="0"/>
              <a:ext cx="864" cy="288"/>
            </a:xfrm>
            <a:prstGeom prst="rect">
              <a:avLst/>
            </a:prstGeom>
            <a:grpFill/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62507" name="Rectangle 76"/>
            <p:cNvSpPr>
              <a:spLocks/>
            </p:cNvSpPr>
            <p:nvPr/>
          </p:nvSpPr>
          <p:spPr bwMode="auto">
            <a:xfrm>
              <a:off x="37" y="32"/>
              <a:ext cx="789" cy="224"/>
            </a:xfrm>
            <a:prstGeom prst="rect">
              <a:avLst/>
            </a:prstGeom>
            <a:grpFill/>
            <a:ln w="12700">
              <a:noFill/>
              <a:miter lim="800000"/>
              <a:headEnd/>
              <a:tailEnd/>
            </a:ln>
          </p:spPr>
          <p:txBody>
            <a:bodyPr wrap="none" lIns="50800" tIns="50800" bIns="50800" anchor="ctr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r>
                <a:rPr lang="en-US" sz="1800" b="0">
                  <a:solidFill>
                    <a:srgbClr val="FFFFFF"/>
                  </a:solidFill>
                  <a:latin typeface="Courier New Bold Italic" charset="0"/>
                  <a:ea typeface="Courier New Bold Italic" charset="0"/>
                  <a:cs typeface="Courier New Bold Italic" charset="0"/>
                  <a:sym typeface="Courier New Bold Italic" charset="0"/>
                </a:rPr>
                <a:t>00</a:t>
              </a:r>
              <a:r>
                <a:rPr lang="en-US" sz="1800" b="0">
                  <a:solidFill>
                    <a:srgbClr val="000066"/>
                  </a:solidFill>
                  <a:latin typeface="Courier New Bold" charset="0"/>
                  <a:ea typeface="Courier New Bold" charset="0"/>
                  <a:cs typeface="Courier New Bold" charset="0"/>
                  <a:sym typeface="Courier New Bold" charset="0"/>
                </a:rPr>
                <a:t>101000</a:t>
              </a:r>
            </a:p>
          </p:txBody>
        </p:sp>
      </p:grpSp>
      <p:grpSp>
        <p:nvGrpSpPr>
          <p:cNvPr id="26" name="Group 77"/>
          <p:cNvGrpSpPr>
            <a:grpSpLocks/>
          </p:cNvGrpSpPr>
          <p:nvPr/>
        </p:nvGrpSpPr>
        <p:grpSpPr bwMode="auto">
          <a:xfrm>
            <a:off x="6781800" y="4953000"/>
            <a:ext cx="1371600" cy="457200"/>
            <a:chOff x="0" y="0"/>
            <a:chExt cx="864" cy="288"/>
          </a:xfrm>
          <a:noFill/>
        </p:grpSpPr>
        <p:sp>
          <p:nvSpPr>
            <p:cNvPr id="62504" name="Rectangle 78"/>
            <p:cNvSpPr>
              <a:spLocks/>
            </p:cNvSpPr>
            <p:nvPr/>
          </p:nvSpPr>
          <p:spPr bwMode="auto">
            <a:xfrm>
              <a:off x="0" y="0"/>
              <a:ext cx="864" cy="288"/>
            </a:xfrm>
            <a:prstGeom prst="rect">
              <a:avLst/>
            </a:prstGeom>
            <a:grpFill/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62505" name="Rectangle 79"/>
            <p:cNvSpPr>
              <a:spLocks/>
            </p:cNvSpPr>
            <p:nvPr/>
          </p:nvSpPr>
          <p:spPr bwMode="auto">
            <a:xfrm>
              <a:off x="37" y="32"/>
              <a:ext cx="789" cy="224"/>
            </a:xfrm>
            <a:prstGeom prst="rect">
              <a:avLst/>
            </a:prstGeom>
            <a:grpFill/>
            <a:ln w="12700">
              <a:noFill/>
              <a:miter lim="800000"/>
              <a:headEnd/>
              <a:tailEnd/>
            </a:ln>
          </p:spPr>
          <p:txBody>
            <a:bodyPr wrap="none" lIns="50800" tIns="50800" bIns="50800" anchor="ctr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r>
                <a:rPr lang="en-US" sz="1800" b="0">
                  <a:solidFill>
                    <a:srgbClr val="FFFFFF"/>
                  </a:solidFill>
                  <a:latin typeface="Courier New Bold Italic" charset="0"/>
                  <a:ea typeface="Courier New Bold Italic" charset="0"/>
                  <a:cs typeface="Courier New Bold Italic" charset="0"/>
                  <a:sym typeface="Courier New Bold Italic" charset="0"/>
                </a:rPr>
                <a:t>11</a:t>
              </a:r>
              <a:r>
                <a:rPr lang="en-US" sz="1800" b="0">
                  <a:solidFill>
                    <a:srgbClr val="000066"/>
                  </a:solidFill>
                  <a:latin typeface="Courier New Bold" charset="0"/>
                  <a:ea typeface="Courier New Bold" charset="0"/>
                  <a:cs typeface="Courier New Bold" charset="0"/>
                  <a:sym typeface="Courier New Bold" charset="0"/>
                </a:rPr>
                <a:t>101000</a:t>
              </a:r>
            </a:p>
          </p:txBody>
        </p:sp>
      </p:grpSp>
      <p:grpSp>
        <p:nvGrpSpPr>
          <p:cNvPr id="27" name="Group 80"/>
          <p:cNvGrpSpPr>
            <a:grpSpLocks/>
          </p:cNvGrpSpPr>
          <p:nvPr/>
        </p:nvGrpSpPr>
        <p:grpSpPr bwMode="auto">
          <a:xfrm>
            <a:off x="6781800" y="4038600"/>
            <a:ext cx="1371600" cy="457200"/>
            <a:chOff x="0" y="0"/>
            <a:chExt cx="864" cy="288"/>
          </a:xfrm>
          <a:noFill/>
        </p:grpSpPr>
        <p:sp>
          <p:nvSpPr>
            <p:cNvPr id="62502" name="Rectangle 81"/>
            <p:cNvSpPr>
              <a:spLocks/>
            </p:cNvSpPr>
            <p:nvPr/>
          </p:nvSpPr>
          <p:spPr bwMode="auto">
            <a:xfrm>
              <a:off x="0" y="0"/>
              <a:ext cx="864" cy="288"/>
            </a:xfrm>
            <a:prstGeom prst="rect">
              <a:avLst/>
            </a:prstGeom>
            <a:grpFill/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62503" name="Rectangle 82"/>
            <p:cNvSpPr>
              <a:spLocks/>
            </p:cNvSpPr>
            <p:nvPr/>
          </p:nvSpPr>
          <p:spPr bwMode="auto">
            <a:xfrm>
              <a:off x="37" y="32"/>
              <a:ext cx="789" cy="224"/>
            </a:xfrm>
            <a:prstGeom prst="rect">
              <a:avLst/>
            </a:prstGeom>
            <a:grpFill/>
            <a:ln w="12700">
              <a:noFill/>
              <a:miter lim="800000"/>
              <a:headEnd/>
              <a:tailEnd/>
            </a:ln>
          </p:spPr>
          <p:txBody>
            <a:bodyPr wrap="none" lIns="50800" tIns="50800" bIns="50800" anchor="ctr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r>
                <a:rPr lang="en-US" sz="1800" b="0">
                  <a:solidFill>
                    <a:srgbClr val="000066"/>
                  </a:solidFill>
                  <a:latin typeface="Courier New Bold" charset="0"/>
                  <a:ea typeface="Courier New Bold" charset="0"/>
                  <a:cs typeface="Courier New Bold" charset="0"/>
                  <a:sym typeface="Courier New Bold" charset="0"/>
                </a:rPr>
                <a:t>00010</a:t>
              </a:r>
              <a:r>
                <a:rPr lang="en-US" sz="1800" b="0">
                  <a:solidFill>
                    <a:srgbClr val="000066"/>
                  </a:solidFill>
                  <a:latin typeface="Courier New Bold Italic" charset="0"/>
                  <a:ea typeface="Courier New Bold Italic" charset="0"/>
                  <a:cs typeface="Courier New Bold Italic" charset="0"/>
                  <a:sym typeface="Courier New Bold Italic" charset="0"/>
                </a:rPr>
                <a:t>000</a:t>
              </a:r>
            </a:p>
          </p:txBody>
        </p:sp>
      </p:grpSp>
      <p:grpSp>
        <p:nvGrpSpPr>
          <p:cNvPr id="28" name="Group 83"/>
          <p:cNvGrpSpPr>
            <a:grpSpLocks/>
          </p:cNvGrpSpPr>
          <p:nvPr/>
        </p:nvGrpSpPr>
        <p:grpSpPr bwMode="auto">
          <a:xfrm>
            <a:off x="6781800" y="4495800"/>
            <a:ext cx="1371600" cy="457200"/>
            <a:chOff x="0" y="0"/>
            <a:chExt cx="864" cy="288"/>
          </a:xfrm>
          <a:noFill/>
        </p:grpSpPr>
        <p:sp>
          <p:nvSpPr>
            <p:cNvPr id="62500" name="Rectangle 84"/>
            <p:cNvSpPr>
              <a:spLocks/>
            </p:cNvSpPr>
            <p:nvPr/>
          </p:nvSpPr>
          <p:spPr bwMode="auto">
            <a:xfrm>
              <a:off x="0" y="0"/>
              <a:ext cx="864" cy="288"/>
            </a:xfrm>
            <a:prstGeom prst="rect">
              <a:avLst/>
            </a:prstGeom>
            <a:grpFill/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62501" name="Rectangle 85"/>
            <p:cNvSpPr>
              <a:spLocks/>
            </p:cNvSpPr>
            <p:nvPr/>
          </p:nvSpPr>
          <p:spPr bwMode="auto">
            <a:xfrm>
              <a:off x="37" y="32"/>
              <a:ext cx="789" cy="224"/>
            </a:xfrm>
            <a:prstGeom prst="rect">
              <a:avLst/>
            </a:prstGeom>
            <a:grpFill/>
            <a:ln w="12700">
              <a:noFill/>
              <a:miter lim="800000"/>
              <a:headEnd/>
              <a:tailEnd/>
            </a:ln>
          </p:spPr>
          <p:txBody>
            <a:bodyPr wrap="none" lIns="50800" tIns="50800" bIns="50800" anchor="ctr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r>
                <a:rPr lang="en-US" sz="1800" b="0" dirty="0">
                  <a:solidFill>
                    <a:srgbClr val="000066"/>
                  </a:solidFill>
                  <a:latin typeface="Courier New Bold Italic" charset="0"/>
                  <a:ea typeface="Courier New Bold Italic" charset="0"/>
                  <a:cs typeface="Courier New Bold Italic" charset="0"/>
                  <a:sym typeface="Courier New Bold Italic" charset="0"/>
                </a:rPr>
                <a:t>00</a:t>
              </a:r>
              <a:r>
                <a:rPr lang="en-US" sz="1800" b="0" dirty="0">
                  <a:solidFill>
                    <a:srgbClr val="000066"/>
                  </a:solidFill>
                  <a:latin typeface="Courier New Bold" charset="0"/>
                  <a:ea typeface="Courier New Bold" charset="0"/>
                  <a:cs typeface="Courier New Bold" charset="0"/>
                  <a:sym typeface="Courier New Bold" charset="0"/>
                </a:rPr>
                <a:t>101000</a:t>
              </a:r>
            </a:p>
          </p:txBody>
        </p:sp>
      </p:grpSp>
      <p:grpSp>
        <p:nvGrpSpPr>
          <p:cNvPr id="29" name="Group 86"/>
          <p:cNvGrpSpPr>
            <a:grpSpLocks/>
          </p:cNvGrpSpPr>
          <p:nvPr/>
        </p:nvGrpSpPr>
        <p:grpSpPr bwMode="auto">
          <a:xfrm>
            <a:off x="6781800" y="4953000"/>
            <a:ext cx="1371600" cy="457200"/>
            <a:chOff x="0" y="0"/>
            <a:chExt cx="864" cy="288"/>
          </a:xfrm>
          <a:noFill/>
        </p:grpSpPr>
        <p:sp>
          <p:nvSpPr>
            <p:cNvPr id="62498" name="Rectangle 87"/>
            <p:cNvSpPr>
              <a:spLocks/>
            </p:cNvSpPr>
            <p:nvPr/>
          </p:nvSpPr>
          <p:spPr bwMode="auto">
            <a:xfrm>
              <a:off x="0" y="0"/>
              <a:ext cx="864" cy="288"/>
            </a:xfrm>
            <a:prstGeom prst="rect">
              <a:avLst/>
            </a:prstGeom>
            <a:grpFill/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62499" name="Rectangle 88"/>
            <p:cNvSpPr>
              <a:spLocks/>
            </p:cNvSpPr>
            <p:nvPr/>
          </p:nvSpPr>
          <p:spPr bwMode="auto">
            <a:xfrm>
              <a:off x="39" y="24"/>
              <a:ext cx="785" cy="239"/>
            </a:xfrm>
            <a:prstGeom prst="rect">
              <a:avLst/>
            </a:prstGeom>
            <a:grpFill/>
            <a:ln w="12700">
              <a:noFill/>
              <a:miter lim="800000"/>
              <a:headEnd/>
              <a:tailEnd/>
            </a:ln>
          </p:spPr>
          <p:txBody>
            <a:bodyPr wrap="none" lIns="50800" tIns="50800" bIns="50800" anchor="ctr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r>
                <a:rPr lang="en-US" sz="1800" dirty="0">
                  <a:solidFill>
                    <a:srgbClr val="C00000"/>
                  </a:solidFill>
                  <a:latin typeface="Courier New Bold Italic" charset="0"/>
                  <a:ea typeface="Courier New Bold Italic" charset="0"/>
                  <a:cs typeface="Courier New Bold Italic" charset="0"/>
                  <a:sym typeface="Courier New Bold Italic" charset="0"/>
                </a:rPr>
                <a:t>11</a:t>
              </a:r>
              <a:r>
                <a:rPr lang="en-US" sz="1800" b="0" dirty="0">
                  <a:solidFill>
                    <a:srgbClr val="000066"/>
                  </a:solidFill>
                  <a:latin typeface="Courier New Bold" charset="0"/>
                  <a:ea typeface="Courier New Bold" charset="0"/>
                  <a:cs typeface="Courier New Bold" charset="0"/>
                  <a:sym typeface="Courier New Bold" charset="0"/>
                </a:rPr>
                <a:t>101000</a:t>
              </a:r>
            </a:p>
          </p:txBody>
        </p:sp>
      </p:grpSp>
      <p:cxnSp>
        <p:nvCxnSpPr>
          <p:cNvPr id="62496" name="Straight Connector 62495"/>
          <p:cNvCxnSpPr/>
          <p:nvPr/>
        </p:nvCxnSpPr>
        <p:spPr bwMode="auto">
          <a:xfrm flipH="1">
            <a:off x="7315201" y="1701800"/>
            <a:ext cx="685799" cy="0"/>
          </a:xfrm>
          <a:prstGeom prst="line">
            <a:avLst/>
          </a:prstGeom>
          <a:noFill/>
          <a:ln w="38100" cap="flat" cmpd="sng" algn="ctr">
            <a:solidFill>
              <a:srgbClr val="F1C7C7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94" name="Straight Connector 93"/>
          <p:cNvCxnSpPr/>
          <p:nvPr/>
        </p:nvCxnSpPr>
        <p:spPr bwMode="auto">
          <a:xfrm flipH="1">
            <a:off x="6913882" y="1488440"/>
            <a:ext cx="777238" cy="0"/>
          </a:xfrm>
          <a:prstGeom prst="line">
            <a:avLst/>
          </a:prstGeom>
          <a:noFill/>
          <a:ln w="38100" cap="flat" cmpd="sng" algn="ctr">
            <a:solidFill>
              <a:srgbClr val="A8E799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6" grpId="0" animBg="1"/>
      <p:bldP spid="97" grpId="0" animBg="1"/>
      <p:bldP spid="98" grpId="0" animBg="1"/>
      <p:bldP spid="89" grpId="0" animBg="1"/>
      <p:bldP spid="90" grpId="0" animBg="1"/>
      <p:bldP spid="30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Today: Bits, Bytes, and Integers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Representing information as bits</a:t>
            </a:r>
          </a:p>
          <a:p>
            <a:r>
              <a:rPr lang="en-US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Bit-level manipulations</a:t>
            </a:r>
          </a:p>
          <a:p>
            <a:r>
              <a:rPr lang="en-US" dirty="0"/>
              <a:t>Integers</a:t>
            </a:r>
          </a:p>
          <a:p>
            <a:pPr lvl="1"/>
            <a:r>
              <a:rPr lang="en-US" b="1" dirty="0">
                <a:solidFill>
                  <a:srgbClr val="000000"/>
                </a:solidFill>
              </a:rPr>
              <a:t>Representation: unsigned and signed</a:t>
            </a:r>
          </a:p>
          <a:p>
            <a:pPr lvl="1"/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Conversion, casting</a:t>
            </a:r>
          </a:p>
          <a:p>
            <a:pPr lvl="1"/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Expanding, truncating</a:t>
            </a:r>
          </a:p>
          <a:p>
            <a:pPr lvl="1"/>
            <a:r>
              <a:rPr lang="en-US" dirty="0">
                <a:solidFill>
                  <a:srgbClr val="A6A6A6"/>
                </a:solidFill>
              </a:rPr>
              <a:t>Addition, negation, multiplication, shifting</a:t>
            </a:r>
          </a:p>
          <a:p>
            <a:pPr lvl="1"/>
            <a:r>
              <a:rPr lang="en-US" dirty="0">
                <a:solidFill>
                  <a:srgbClr val="A6A6A6"/>
                </a:solidFill>
              </a:rPr>
              <a:t>Summary</a:t>
            </a:r>
          </a:p>
          <a:p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Representations in memory, pointers, strings</a:t>
            </a:r>
          </a:p>
          <a:p>
            <a:r>
              <a:rPr lang="en-US" dirty="0">
                <a:solidFill>
                  <a:srgbClr val="A6A6A6"/>
                </a:solidFill>
              </a:rPr>
              <a:t>Summary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C2349026-B2EE-47E2-8399-9A738C7A7704}"/>
              </a:ext>
            </a:extLst>
          </p:cNvPr>
          <p:cNvCxnSpPr/>
          <p:nvPr/>
        </p:nvCxnSpPr>
        <p:spPr bwMode="auto">
          <a:xfrm>
            <a:off x="762000" y="3810000"/>
            <a:ext cx="7187111" cy="0"/>
          </a:xfrm>
          <a:prstGeom prst="line">
            <a:avLst/>
          </a:prstGeom>
          <a:noFill/>
          <a:ln w="25400" cap="flat" cmpd="sng" algn="ctr">
            <a:solidFill>
              <a:schemeClr val="bg1">
                <a:lumMod val="8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5" name="TextBox 4">
            <a:extLst>
              <a:ext uri="{FF2B5EF4-FFF2-40B4-BE49-F238E27FC236}">
                <a16:creationId xmlns:a16="http://schemas.microsoft.com/office/drawing/2014/main" id="{FA8BBDCB-1ADE-45B3-BF55-B06D09DB2443}"/>
              </a:ext>
            </a:extLst>
          </p:cNvPr>
          <p:cNvSpPr txBox="1"/>
          <p:nvPr/>
        </p:nvSpPr>
        <p:spPr>
          <a:xfrm>
            <a:off x="7391400" y="3462867"/>
            <a:ext cx="65498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600" b="0" dirty="0">
                <a:latin typeface="Calibri" pitchFamily="34" charset="0"/>
              </a:rPr>
              <a:t>today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22CEC51-2DA1-4DBE-A3C8-6CE77DF68287}"/>
              </a:ext>
            </a:extLst>
          </p:cNvPr>
          <p:cNvSpPr txBox="1"/>
          <p:nvPr/>
        </p:nvSpPr>
        <p:spPr>
          <a:xfrm>
            <a:off x="6866641" y="3818580"/>
            <a:ext cx="117974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600" b="0" dirty="0">
                <a:solidFill>
                  <a:srgbClr val="A6A6A6"/>
                </a:solidFill>
                <a:latin typeface="Calibri" pitchFamily="34" charset="0"/>
              </a:rPr>
              <a:t>next lecture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8329782" cy="762000"/>
          </a:xfrm>
        </p:spPr>
        <p:txBody>
          <a:bodyPr/>
          <a:lstStyle/>
          <a:p>
            <a:r>
              <a:rPr lang="en-US" dirty="0"/>
              <a:t>Announcements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Recitations begin next Monday January 24</a:t>
            </a:r>
          </a:p>
          <a:p>
            <a:pPr lvl="1"/>
            <a:r>
              <a:rPr lang="en-US" dirty="0"/>
              <a:t>Zoom links on Piazza</a:t>
            </a:r>
          </a:p>
          <a:p>
            <a:endParaRPr lang="en-US" dirty="0"/>
          </a:p>
          <a:p>
            <a:r>
              <a:rPr lang="en-US" dirty="0"/>
              <a:t>Linux Boot Camp Sunday January 23</a:t>
            </a:r>
          </a:p>
          <a:p>
            <a:pPr lvl="1"/>
            <a:r>
              <a:rPr lang="en-US" dirty="0"/>
              <a:t>More info on Piazza</a:t>
            </a:r>
          </a:p>
          <a:p>
            <a:endParaRPr lang="en-US" dirty="0"/>
          </a:p>
          <a:p>
            <a:r>
              <a:rPr lang="en-US" dirty="0" err="1"/>
              <a:t>Autolab</a:t>
            </a:r>
            <a:r>
              <a:rPr lang="en-US" dirty="0"/>
              <a:t>, Piazza, Canvas rosters update once a day</a:t>
            </a:r>
          </a:p>
          <a:p>
            <a:pPr lvl="1"/>
            <a:r>
              <a:rPr lang="en-US" dirty="0"/>
              <a:t>Please be patient if you just enrolled</a:t>
            </a:r>
          </a:p>
          <a:p>
            <a:pPr lvl="1"/>
            <a:r>
              <a:rPr lang="en-US" dirty="0"/>
              <a:t>You can start labs 0 and 1 without </a:t>
            </a:r>
            <a:r>
              <a:rPr lang="en-US" dirty="0" err="1"/>
              <a:t>Autolab</a:t>
            </a:r>
            <a:r>
              <a:rPr lang="en-US" dirty="0"/>
              <a:t> access</a:t>
            </a:r>
          </a:p>
          <a:p>
            <a:pPr lvl="1"/>
            <a:r>
              <a:rPr lang="en-US" dirty="0"/>
              <a:t>We will give extensions for anything you couldn’t turn in</a:t>
            </a:r>
            <a:br>
              <a:rPr lang="en-US" dirty="0"/>
            </a:br>
            <a:r>
              <a:rPr lang="en-US" dirty="0"/>
              <a:t>because you weren’t on the roster</a:t>
            </a:r>
          </a:p>
        </p:txBody>
      </p:sp>
    </p:spTree>
    <p:extLst>
      <p:ext uri="{BB962C8B-B14F-4D97-AF65-F5344CB8AC3E}">
        <p14:creationId xmlns:p14="http://schemas.microsoft.com/office/powerpoint/2010/main" val="28673089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2"/>
          <p:cNvSpPr>
            <a:spLocks noGrp="1" noChangeArrowheads="1"/>
          </p:cNvSpPr>
          <p:nvPr>
            <p:ph type="title"/>
          </p:nvPr>
        </p:nvSpPr>
        <p:spPr>
          <a:xfrm>
            <a:off x="436562" y="493712"/>
            <a:ext cx="6116638" cy="573088"/>
          </a:xfrm>
        </p:spPr>
        <p:txBody>
          <a:bodyPr/>
          <a:lstStyle/>
          <a:p>
            <a:pPr eaLnBrk="1" hangingPunct="1">
              <a:defRPr/>
            </a:pPr>
            <a:r>
              <a:rPr lang="en-US"/>
              <a:t>Encoding Integers</a:t>
            </a:r>
          </a:p>
        </p:txBody>
      </p:sp>
      <p:sp>
        <p:nvSpPr>
          <p:cNvPr id="1030" name="Text Box 3"/>
          <p:cNvSpPr txBox="1">
            <a:spLocks noChangeArrowheads="1"/>
          </p:cNvSpPr>
          <p:nvPr/>
        </p:nvSpPr>
        <p:spPr bwMode="auto">
          <a:xfrm>
            <a:off x="1752600" y="2362200"/>
            <a:ext cx="3429000" cy="646331"/>
          </a:xfrm>
          <a:prstGeom prst="rect">
            <a:avLst/>
          </a:prstGeom>
          <a:solidFill>
            <a:srgbClr val="CDF1C5"/>
          </a:solidFill>
          <a:ln w="12700" cmpd="dbl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00000"/>
              </a:lnSpc>
            </a:pPr>
            <a:r>
              <a:rPr lang="en-US" sz="1800" dirty="0">
                <a:latin typeface="Courier New" pitchFamily="49" charset="0"/>
                <a:cs typeface="Courier New" pitchFamily="49" charset="0"/>
              </a:rPr>
              <a:t>  short </a:t>
            </a:r>
            <a:r>
              <a:rPr lang="en-US" sz="1800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 x =  15213;</a:t>
            </a:r>
          </a:p>
          <a:p>
            <a:pPr>
              <a:lnSpc>
                <a:spcPct val="100000"/>
              </a:lnSpc>
            </a:pPr>
            <a:r>
              <a:rPr lang="en-US" sz="1800" dirty="0">
                <a:latin typeface="Courier New" pitchFamily="49" charset="0"/>
                <a:cs typeface="Courier New" pitchFamily="49" charset="0"/>
              </a:rPr>
              <a:t>  short </a:t>
            </a:r>
            <a:r>
              <a:rPr lang="en-US" sz="1800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 y = -15213;</a:t>
            </a:r>
          </a:p>
        </p:txBody>
      </p:sp>
      <p:sp>
        <p:nvSpPr>
          <p:cNvPr id="103428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457200" y="3124200"/>
            <a:ext cx="8305800" cy="3505200"/>
          </a:xfrm>
        </p:spPr>
        <p:txBody>
          <a:bodyPr>
            <a:normAutofit lnSpcReduction="10000"/>
          </a:bodyPr>
          <a:lstStyle/>
          <a:p>
            <a:pPr>
              <a:defRPr/>
            </a:pPr>
            <a:r>
              <a:rPr lang="en-US" dirty="0"/>
              <a:t>C does not mandate using two’s complement</a:t>
            </a:r>
          </a:p>
          <a:p>
            <a:pPr lvl="1">
              <a:defRPr/>
            </a:pPr>
            <a:r>
              <a:rPr lang="en-US" dirty="0"/>
              <a:t>But, most machines do, and we will assume so</a:t>
            </a:r>
          </a:p>
          <a:p>
            <a:pPr>
              <a:defRPr/>
            </a:pPr>
            <a:r>
              <a:rPr lang="en-US" dirty="0"/>
              <a:t>C </a:t>
            </a:r>
            <a:r>
              <a:rPr lang="en-US" dirty="0">
                <a:latin typeface="Courier New" pitchFamily="49" charset="0"/>
              </a:rPr>
              <a:t>short</a:t>
            </a:r>
            <a:r>
              <a:rPr lang="en-US" dirty="0"/>
              <a:t> 2 bytes long</a:t>
            </a:r>
          </a:p>
          <a:p>
            <a:pPr eaLnBrk="1" hangingPunct="1">
              <a:defRPr/>
            </a:pPr>
            <a:endParaRPr lang="en-US" dirty="0"/>
          </a:p>
          <a:p>
            <a:pPr eaLnBrk="1" hangingPunct="1">
              <a:defRPr/>
            </a:pPr>
            <a:endParaRPr lang="en-US" dirty="0"/>
          </a:p>
          <a:p>
            <a:pPr eaLnBrk="1" hangingPunct="1">
              <a:defRPr/>
            </a:pPr>
            <a:r>
              <a:rPr lang="en-US" dirty="0"/>
              <a:t>Sign Bit</a:t>
            </a:r>
          </a:p>
          <a:p>
            <a:pPr lvl="1" eaLnBrk="1" hangingPunct="1">
              <a:defRPr/>
            </a:pPr>
            <a:r>
              <a:rPr lang="en-US" dirty="0"/>
              <a:t>For 2’s complement, most significant bit indicates sign</a:t>
            </a:r>
          </a:p>
          <a:p>
            <a:pPr marL="914400" lvl="2" indent="0" eaLnBrk="1" hangingPunct="1">
              <a:buNone/>
              <a:defRPr/>
            </a:pPr>
            <a:r>
              <a:rPr lang="en-US" dirty="0"/>
              <a:t>0 for nonnegative</a:t>
            </a:r>
          </a:p>
          <a:p>
            <a:pPr lvl="2" eaLnBrk="1" hangingPunct="1">
              <a:defRPr/>
            </a:pPr>
            <a:r>
              <a:rPr lang="en-US" dirty="0"/>
              <a:t>1 for negative</a:t>
            </a:r>
          </a:p>
        </p:txBody>
      </p:sp>
      <p:graphicFrame>
        <p:nvGraphicFramePr>
          <p:cNvPr id="1026" name="Object 5"/>
          <p:cNvGraphicFramePr>
            <a:graphicFrameLocks noChangeAspect="1"/>
          </p:cNvGraphicFramePr>
          <p:nvPr/>
        </p:nvGraphicFramePr>
        <p:xfrm>
          <a:off x="4800600" y="1524000"/>
          <a:ext cx="33401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6" name="Equation" r:id="rId4" imgW="3340100" imgH="596900" progId="Equation.3">
                  <p:embed/>
                </p:oleObj>
              </mc:Choice>
              <mc:Fallback>
                <p:oleObj name="Equation" r:id="rId4" imgW="3340100" imgH="5969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00600" y="1524000"/>
                        <a:ext cx="3340100" cy="596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95068881"/>
              </p:ext>
            </p:extLst>
          </p:nvPr>
        </p:nvGraphicFramePr>
        <p:xfrm>
          <a:off x="990600" y="1524000"/>
          <a:ext cx="21336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7" name="Equation" r:id="rId6" imgW="2133600" imgH="596900" progId="Equation.3">
                  <p:embed/>
                </p:oleObj>
              </mc:Choice>
              <mc:Fallback>
                <p:oleObj name="Equation" r:id="rId6" imgW="2133600" imgH="59690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1524000"/>
                        <a:ext cx="2133600" cy="596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32" name="Text Box 7"/>
          <p:cNvSpPr txBox="1">
            <a:spLocks noChangeArrowheads="1"/>
          </p:cNvSpPr>
          <p:nvPr/>
        </p:nvSpPr>
        <p:spPr bwMode="auto">
          <a:xfrm>
            <a:off x="914400" y="1143000"/>
            <a:ext cx="1380506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2400" dirty="0">
                <a:latin typeface="Calibri" pitchFamily="34" charset="0"/>
              </a:rPr>
              <a:t>Unsigned</a:t>
            </a:r>
          </a:p>
        </p:txBody>
      </p:sp>
      <p:sp>
        <p:nvSpPr>
          <p:cNvPr id="1033" name="Text Box 8"/>
          <p:cNvSpPr txBox="1">
            <a:spLocks noChangeArrowheads="1"/>
          </p:cNvSpPr>
          <p:nvPr/>
        </p:nvSpPr>
        <p:spPr bwMode="auto">
          <a:xfrm>
            <a:off x="4800600" y="1143000"/>
            <a:ext cx="2624693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2400" dirty="0">
                <a:latin typeface="Calibri" pitchFamily="34" charset="0"/>
              </a:rPr>
              <a:t>Two’s Complement</a:t>
            </a:r>
          </a:p>
        </p:txBody>
      </p:sp>
      <p:sp>
        <p:nvSpPr>
          <p:cNvPr id="1034" name="Line 9"/>
          <p:cNvSpPr>
            <a:spLocks noChangeShapeType="1"/>
          </p:cNvSpPr>
          <p:nvPr/>
        </p:nvSpPr>
        <p:spPr bwMode="auto">
          <a:xfrm flipH="1" flipV="1">
            <a:off x="6629400" y="2057400"/>
            <a:ext cx="1066800" cy="609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35" name="Rectangle 10"/>
          <p:cNvSpPr>
            <a:spLocks noChangeArrowheads="1"/>
          </p:cNvSpPr>
          <p:nvPr/>
        </p:nvSpPr>
        <p:spPr bwMode="auto">
          <a:xfrm>
            <a:off x="7696200" y="2590800"/>
            <a:ext cx="1371600" cy="4591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square" lIns="90487" tIns="44450" rIns="90487" bIns="44450">
            <a:spAutoFit/>
          </a:bodyPr>
          <a:lstStyle/>
          <a:p>
            <a:pPr>
              <a:lnSpc>
                <a:spcPct val="100000"/>
              </a:lnSpc>
            </a:pPr>
            <a:r>
              <a:rPr lang="en-US" dirty="0">
                <a:latin typeface="Calibri" pitchFamily="34" charset="0"/>
              </a:rPr>
              <a:t>Sign Bit</a:t>
            </a:r>
          </a:p>
        </p:txBody>
      </p:sp>
      <p:graphicFrame>
        <p:nvGraphicFramePr>
          <p:cNvPr id="1028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11812222"/>
              </p:ext>
            </p:extLst>
          </p:nvPr>
        </p:nvGraphicFramePr>
        <p:xfrm>
          <a:off x="2058987" y="4229893"/>
          <a:ext cx="5637213" cy="989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8" name="Document" r:id="rId8" imgW="5966280" imgH="1017360" progId="Word.Document.8">
                  <p:embed/>
                </p:oleObj>
              </mc:Choice>
              <mc:Fallback>
                <p:oleObj name="Document" r:id="rId8" imgW="5966280" imgH="1017360" progId="Word.Document.8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8987" y="4229893"/>
                        <a:ext cx="5637213" cy="9890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bg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2540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323850"/>
            <a:ext cx="8763000" cy="573088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/>
              <a:t>Two-complement: Simple Example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1190744" y="2079645"/>
            <a:ext cx="110639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10 = 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48506971"/>
              </p:ext>
            </p:extLst>
          </p:nvPr>
        </p:nvGraphicFramePr>
        <p:xfrm>
          <a:off x="2105144" y="1698645"/>
          <a:ext cx="2971800" cy="828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943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943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9436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9436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9436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>
                        <a:tabLst/>
                      </a:pPr>
                      <a:r>
                        <a:rPr lang="en-US" b="1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-16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8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4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2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1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1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1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1038344" y="3984645"/>
            <a:ext cx="129073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-10 = </a:t>
            </a:r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08849365"/>
              </p:ext>
            </p:extLst>
          </p:nvPr>
        </p:nvGraphicFramePr>
        <p:xfrm>
          <a:off x="2105144" y="3629045"/>
          <a:ext cx="2971800" cy="828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943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943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9436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9436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9436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>
                        <a:tabLst/>
                      </a:pPr>
                      <a:r>
                        <a:rPr lang="en-US" b="1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-16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8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4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2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1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1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1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1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5648444" y="2079645"/>
            <a:ext cx="165942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8+2 = 10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648444" y="3984644"/>
            <a:ext cx="258115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-16+4+2 = -10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0" grpId="0"/>
      <p:bldP spid="11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323850"/>
            <a:ext cx="8763000" cy="573088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/>
              <a:t>Two-complement Encoding Example (Cont.)</a:t>
            </a:r>
          </a:p>
        </p:txBody>
      </p:sp>
      <p:sp>
        <p:nvSpPr>
          <p:cNvPr id="2052" name="Text Box 3"/>
          <p:cNvSpPr txBox="1">
            <a:spLocks noChangeArrowheads="1"/>
          </p:cNvSpPr>
          <p:nvPr/>
        </p:nvSpPr>
        <p:spPr bwMode="auto">
          <a:xfrm>
            <a:off x="1752600" y="914400"/>
            <a:ext cx="5410200" cy="646331"/>
          </a:xfrm>
          <a:prstGeom prst="rect">
            <a:avLst/>
          </a:prstGeom>
          <a:solidFill>
            <a:srgbClr val="CDF1C5"/>
          </a:solidFill>
          <a:ln w="12700" cmpd="dbl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800" dirty="0">
                <a:latin typeface="Courier New" pitchFamily="49" charset="0"/>
                <a:cs typeface="Courier New" pitchFamily="49" charset="0"/>
              </a:rPr>
              <a:t>  x =      15213: 00111011 01101101</a:t>
            </a:r>
          </a:p>
          <a:p>
            <a:r>
              <a:rPr lang="en-US" sz="1800" dirty="0">
                <a:latin typeface="Courier New" pitchFamily="49" charset="0"/>
                <a:cs typeface="Courier New" pitchFamily="49" charset="0"/>
              </a:rPr>
              <a:t>  y =     -15213: 11000100 10010011</a:t>
            </a:r>
          </a:p>
        </p:txBody>
      </p:sp>
      <p:graphicFrame>
        <p:nvGraphicFramePr>
          <p:cNvPr id="205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6169813"/>
              </p:ext>
            </p:extLst>
          </p:nvPr>
        </p:nvGraphicFramePr>
        <p:xfrm>
          <a:off x="1920875" y="1654175"/>
          <a:ext cx="5535613" cy="5203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0" name="Document" r:id="rId4" imgW="5612605" imgH="5218356" progId="Word.Document.8">
                  <p:embed/>
                </p:oleObj>
              </mc:Choice>
              <mc:Fallback>
                <p:oleObj name="Document" r:id="rId4" imgW="5612605" imgH="5218356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20875" y="1654175"/>
                        <a:ext cx="5535613" cy="5203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bg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2540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750410439"/>
      </p:ext>
    </p:extLst>
  </p:cSld>
  <p:clrMapOvr>
    <a:masterClrMapping/>
  </p:clrMapOvr>
  <p:transition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511175"/>
            <a:ext cx="5822950" cy="555625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/>
              <a:t>Numeric Ranges</a:t>
            </a:r>
          </a:p>
        </p:txBody>
      </p:sp>
      <p:sp>
        <p:nvSpPr>
          <p:cNvPr id="10752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290513" y="1220788"/>
            <a:ext cx="4078287" cy="5224462"/>
          </a:xfrm>
        </p:spPr>
        <p:txBody>
          <a:bodyPr lIns="90487" tIns="44450" rIns="90487" bIns="44450"/>
          <a:lstStyle/>
          <a:p>
            <a:pPr marL="227013" indent="-227013">
              <a:tabLst>
                <a:tab pos="1828800" algn="l"/>
                <a:tab pos="2235200" algn="l"/>
              </a:tabLst>
              <a:defRPr/>
            </a:pPr>
            <a:r>
              <a:rPr lang="en-US" sz="2000" dirty="0"/>
              <a:t>Unsigned Values</a:t>
            </a:r>
          </a:p>
          <a:p>
            <a:pPr lvl="1" eaLnBrk="1" hangingPunct="1">
              <a:tabLst>
                <a:tab pos="1828800" algn="l"/>
                <a:tab pos="2235200" algn="l"/>
              </a:tabLst>
              <a:defRPr/>
            </a:pPr>
            <a:r>
              <a:rPr lang="en-US" sz="2000" b="0" i="1" dirty="0" err="1"/>
              <a:t>UMin</a:t>
            </a:r>
            <a:r>
              <a:rPr lang="en-US" sz="2000" b="0" dirty="0"/>
              <a:t>	=	0</a:t>
            </a:r>
          </a:p>
          <a:p>
            <a:pPr lvl="2" eaLnBrk="1" hangingPunct="1">
              <a:buFont typeface="Wingdings" pitchFamily="2" charset="2"/>
              <a:buNone/>
              <a:tabLst>
                <a:tab pos="1828800" algn="l"/>
                <a:tab pos="2235200" algn="l"/>
              </a:tabLst>
              <a:defRPr/>
            </a:pPr>
            <a:r>
              <a:rPr lang="en-US" sz="1800" dirty="0"/>
              <a:t>000…0</a:t>
            </a:r>
          </a:p>
          <a:p>
            <a:pPr lvl="1" eaLnBrk="1" hangingPunct="1">
              <a:tabLst>
                <a:tab pos="1828800" algn="l"/>
                <a:tab pos="2235200" algn="l"/>
              </a:tabLst>
              <a:defRPr/>
            </a:pPr>
            <a:r>
              <a:rPr lang="en-US" sz="2000" b="0" i="1" dirty="0" err="1"/>
              <a:t>UMax</a:t>
            </a:r>
            <a:r>
              <a:rPr lang="en-US" sz="2000" dirty="0"/>
              <a:t> 	=	 </a:t>
            </a:r>
            <a:r>
              <a:rPr lang="en-US" sz="2000" b="0" dirty="0"/>
              <a:t>2</a:t>
            </a:r>
            <a:r>
              <a:rPr lang="en-US" sz="2000" b="0" i="1" baseline="30000" dirty="0"/>
              <a:t>w</a:t>
            </a:r>
            <a:r>
              <a:rPr lang="en-US" sz="2000" b="0" dirty="0"/>
              <a:t> – 1</a:t>
            </a:r>
          </a:p>
          <a:p>
            <a:pPr lvl="2" eaLnBrk="1" hangingPunct="1">
              <a:buFont typeface="Wingdings" pitchFamily="2" charset="2"/>
              <a:buNone/>
              <a:tabLst>
                <a:tab pos="1828800" algn="l"/>
                <a:tab pos="2235200" algn="l"/>
              </a:tabLst>
              <a:defRPr/>
            </a:pPr>
            <a:r>
              <a:rPr lang="en-US" sz="1800" dirty="0"/>
              <a:t>111…1</a:t>
            </a:r>
          </a:p>
        </p:txBody>
      </p:sp>
      <p:sp>
        <p:nvSpPr>
          <p:cNvPr id="107524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662488" y="1362075"/>
            <a:ext cx="4100512" cy="4972050"/>
          </a:xfrm>
        </p:spPr>
        <p:txBody>
          <a:bodyPr lIns="90487" tIns="44450" rIns="90487" bIns="44450"/>
          <a:lstStyle/>
          <a:p>
            <a:pPr marL="0" indent="0">
              <a:tabLst>
                <a:tab pos="1714500" algn="l"/>
                <a:tab pos="2286000" algn="l"/>
              </a:tabLst>
              <a:defRPr/>
            </a:pPr>
            <a:r>
              <a:rPr lang="en-US" sz="2000" dirty="0"/>
              <a:t> Two’s Complement Values</a:t>
            </a:r>
          </a:p>
          <a:p>
            <a:pPr lvl="1" eaLnBrk="1" hangingPunct="1">
              <a:tabLst>
                <a:tab pos="1714500" algn="l"/>
                <a:tab pos="2286000" algn="l"/>
              </a:tabLst>
              <a:defRPr/>
            </a:pPr>
            <a:r>
              <a:rPr lang="en-US" sz="2000" b="0" i="1" dirty="0" err="1"/>
              <a:t>TMin</a:t>
            </a:r>
            <a:r>
              <a:rPr lang="en-US" sz="2000" b="0" dirty="0"/>
              <a:t>	=	 –2</a:t>
            </a:r>
            <a:r>
              <a:rPr lang="en-US" sz="2000" b="0" i="1" baseline="30000" dirty="0"/>
              <a:t>w</a:t>
            </a:r>
            <a:r>
              <a:rPr lang="en-US" sz="2000" b="0" baseline="30000" dirty="0"/>
              <a:t>–1</a:t>
            </a:r>
          </a:p>
          <a:p>
            <a:pPr lvl="2" eaLnBrk="1" hangingPunct="1">
              <a:buFont typeface="Wingdings" pitchFamily="2" charset="2"/>
              <a:buNone/>
              <a:tabLst>
                <a:tab pos="1714500" algn="l"/>
                <a:tab pos="2286000" algn="l"/>
              </a:tabLst>
              <a:defRPr/>
            </a:pPr>
            <a:r>
              <a:rPr lang="en-US" sz="1800" dirty="0"/>
              <a:t>100…0</a:t>
            </a:r>
          </a:p>
          <a:p>
            <a:pPr lvl="1" eaLnBrk="1" hangingPunct="1">
              <a:tabLst>
                <a:tab pos="1714500" algn="l"/>
                <a:tab pos="2286000" algn="l"/>
              </a:tabLst>
              <a:defRPr/>
            </a:pPr>
            <a:r>
              <a:rPr lang="en-US" sz="2000" b="0" i="1" dirty="0" err="1"/>
              <a:t>TMax</a:t>
            </a:r>
            <a:r>
              <a:rPr lang="en-US" sz="2000" dirty="0"/>
              <a:t> 	=	 </a:t>
            </a:r>
            <a:r>
              <a:rPr lang="en-US" sz="2000" b="0" dirty="0"/>
              <a:t>2</a:t>
            </a:r>
            <a:r>
              <a:rPr lang="en-US" sz="2000" b="0" i="1" baseline="30000" dirty="0"/>
              <a:t>w</a:t>
            </a:r>
            <a:r>
              <a:rPr lang="en-US" sz="2000" b="0" baseline="30000" dirty="0"/>
              <a:t>–1</a:t>
            </a:r>
            <a:r>
              <a:rPr lang="en-US" sz="2000" b="0" dirty="0"/>
              <a:t> – 1</a:t>
            </a:r>
          </a:p>
          <a:p>
            <a:pPr lvl="2" eaLnBrk="1" hangingPunct="1">
              <a:buFont typeface="Wingdings" pitchFamily="2" charset="2"/>
              <a:buNone/>
              <a:tabLst>
                <a:tab pos="1714500" algn="l"/>
                <a:tab pos="2286000" algn="l"/>
              </a:tabLst>
              <a:defRPr/>
            </a:pPr>
            <a:r>
              <a:rPr lang="en-US" sz="1800" dirty="0"/>
              <a:t>011…1</a:t>
            </a:r>
            <a:endParaRPr lang="en-US" sz="2000" dirty="0"/>
          </a:p>
          <a:p>
            <a:pPr lvl="1" eaLnBrk="1" hangingPunct="1">
              <a:tabLst>
                <a:tab pos="1714500" algn="l"/>
                <a:tab pos="2286000" algn="l"/>
              </a:tabLst>
              <a:defRPr/>
            </a:pPr>
            <a:r>
              <a:rPr lang="en-US" sz="2000" b="0" dirty="0"/>
              <a:t>Minus 1</a:t>
            </a:r>
          </a:p>
          <a:p>
            <a:pPr lvl="2" eaLnBrk="1" hangingPunct="1">
              <a:buFont typeface="Wingdings" pitchFamily="2" charset="2"/>
              <a:buNone/>
              <a:tabLst>
                <a:tab pos="1714500" algn="l"/>
                <a:tab pos="2286000" algn="l"/>
              </a:tabLst>
              <a:defRPr/>
            </a:pPr>
            <a:r>
              <a:rPr lang="en-US" sz="1800" dirty="0"/>
              <a:t>111…1</a:t>
            </a:r>
          </a:p>
        </p:txBody>
      </p:sp>
      <p:graphicFrame>
        <p:nvGraphicFramePr>
          <p:cNvPr id="3074" name="Object 5"/>
          <p:cNvGraphicFramePr>
            <a:graphicFrameLocks noChangeAspect="1"/>
          </p:cNvGraphicFramePr>
          <p:nvPr/>
        </p:nvGraphicFramePr>
        <p:xfrm>
          <a:off x="1374775" y="4638675"/>
          <a:ext cx="5872163" cy="1914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4" name="Document" r:id="rId4" imgW="6083300" imgH="1943100" progId="Word.Document.8">
                  <p:embed/>
                </p:oleObj>
              </mc:Choice>
              <mc:Fallback>
                <p:oleObj name="Document" r:id="rId4" imgW="6083300" imgH="1943100" progId="Word.Document.8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4775" y="4638675"/>
                        <a:ext cx="5872163" cy="19145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bg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2540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78" name="Rectangle 6"/>
          <p:cNvSpPr>
            <a:spLocks noChangeArrowheads="1"/>
          </p:cNvSpPr>
          <p:nvPr/>
        </p:nvSpPr>
        <p:spPr bwMode="auto">
          <a:xfrm>
            <a:off x="1295400" y="4240152"/>
            <a:ext cx="2040495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2000" dirty="0">
                <a:solidFill>
                  <a:schemeClr val="tx2"/>
                </a:solidFill>
                <a:latin typeface="Calibri" pitchFamily="34" charset="0"/>
              </a:rPr>
              <a:t>Values for </a:t>
            </a:r>
            <a:r>
              <a:rPr lang="en-US" sz="2000" i="1" dirty="0">
                <a:solidFill>
                  <a:schemeClr val="tx2"/>
                </a:solidFill>
                <a:latin typeface="Calibri" pitchFamily="34" charset="0"/>
              </a:rPr>
              <a:t>W</a:t>
            </a:r>
            <a:r>
              <a:rPr lang="en-US" sz="2000" dirty="0">
                <a:solidFill>
                  <a:schemeClr val="tx2"/>
                </a:solidFill>
                <a:latin typeface="Calibri" pitchFamily="34" charset="0"/>
              </a:rPr>
              <a:t> = 16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7523" grpId="0" uiExpand="1" build="p"/>
      <p:bldP spid="107524" grpId="0" uiExpand="1" build="p"/>
      <p:bldP spid="3078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587375"/>
            <a:ext cx="7308850" cy="555625"/>
          </a:xfrm>
          <a:noFill/>
        </p:spPr>
        <p:txBody>
          <a:bodyPr wrap="none" lIns="63500" tIns="25400" rIns="63500" bIns="25400" anchor="t">
            <a:spAutoFit/>
          </a:bodyPr>
          <a:lstStyle/>
          <a:p>
            <a:pPr eaLnBrk="1" hangingPunct="1"/>
            <a:r>
              <a:rPr lang="en-US"/>
              <a:t>Values for Different Word Sizes</a:t>
            </a:r>
          </a:p>
        </p:txBody>
      </p:sp>
      <p:sp>
        <p:nvSpPr>
          <p:cNvPr id="1095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3398837"/>
            <a:ext cx="4146550" cy="2314575"/>
          </a:xfrm>
        </p:spPr>
        <p:txBody>
          <a:bodyPr lIns="90487" tIns="44450" rIns="90487" bIns="44450"/>
          <a:lstStyle/>
          <a:p>
            <a:pPr eaLnBrk="1" hangingPunct="1">
              <a:tabLst>
                <a:tab pos="1714500" algn="l"/>
                <a:tab pos="2171700" algn="l"/>
                <a:tab pos="5435600" algn="r"/>
              </a:tabLst>
              <a:defRPr/>
            </a:pPr>
            <a:r>
              <a:rPr lang="en-US" dirty="0"/>
              <a:t>Observations</a:t>
            </a:r>
          </a:p>
          <a:p>
            <a:pPr lvl="1" eaLnBrk="1" hangingPunct="1">
              <a:tabLst>
                <a:tab pos="1714500" algn="l"/>
                <a:tab pos="2171700" algn="l"/>
                <a:tab pos="5435600" algn="r"/>
              </a:tabLst>
              <a:defRPr/>
            </a:pPr>
            <a:r>
              <a:rPr lang="en-US" b="0" dirty="0"/>
              <a:t>|</a:t>
            </a:r>
            <a:r>
              <a:rPr lang="en-US" b="0" i="1" dirty="0" err="1"/>
              <a:t>TMin</a:t>
            </a:r>
            <a:r>
              <a:rPr lang="en-US" b="0" i="1" dirty="0"/>
              <a:t> </a:t>
            </a:r>
            <a:r>
              <a:rPr lang="en-US" b="0" dirty="0"/>
              <a:t>| 	= 	</a:t>
            </a:r>
            <a:r>
              <a:rPr lang="en-US" b="0" i="1" dirty="0" err="1"/>
              <a:t>TMax</a:t>
            </a:r>
            <a:r>
              <a:rPr lang="en-US" b="0" dirty="0"/>
              <a:t> + 1</a:t>
            </a:r>
          </a:p>
          <a:p>
            <a:pPr lvl="2" eaLnBrk="1" hangingPunct="1">
              <a:tabLst>
                <a:tab pos="1714500" algn="l"/>
                <a:tab pos="2171700" algn="l"/>
                <a:tab pos="5435600" algn="r"/>
              </a:tabLst>
              <a:defRPr/>
            </a:pPr>
            <a:r>
              <a:rPr lang="en-US" b="0" dirty="0"/>
              <a:t>Asymmetric range</a:t>
            </a:r>
          </a:p>
          <a:p>
            <a:pPr lvl="1" eaLnBrk="1" hangingPunct="1">
              <a:tabLst>
                <a:tab pos="1714500" algn="l"/>
                <a:tab pos="2171700" algn="l"/>
                <a:tab pos="5435600" algn="r"/>
              </a:tabLst>
              <a:defRPr/>
            </a:pPr>
            <a:r>
              <a:rPr lang="en-US" b="0" i="1" dirty="0" err="1"/>
              <a:t>UMax</a:t>
            </a:r>
            <a:r>
              <a:rPr lang="en-US" b="0" dirty="0"/>
              <a:t>	=	2 * </a:t>
            </a:r>
            <a:r>
              <a:rPr lang="en-US" b="0" i="1" dirty="0" err="1"/>
              <a:t>TMax</a:t>
            </a:r>
            <a:r>
              <a:rPr lang="en-US" b="0" dirty="0"/>
              <a:t> + 1</a:t>
            </a:r>
          </a:p>
          <a:p>
            <a:pPr lvl="1" eaLnBrk="1" hangingPunct="1">
              <a:tabLst>
                <a:tab pos="1714500" algn="l"/>
                <a:tab pos="2171700" algn="l"/>
                <a:tab pos="5435600" algn="r"/>
              </a:tabLst>
              <a:defRPr/>
            </a:pPr>
            <a:r>
              <a:rPr lang="en-US" b="0" dirty="0"/>
              <a:t>Question: abs(</a:t>
            </a:r>
            <a:r>
              <a:rPr lang="en-US" b="0" dirty="0" err="1"/>
              <a:t>TMin</a:t>
            </a:r>
            <a:r>
              <a:rPr lang="en-US" b="0" dirty="0"/>
              <a:t>)? 		</a:t>
            </a:r>
          </a:p>
        </p:txBody>
      </p:sp>
      <p:graphicFrame>
        <p:nvGraphicFramePr>
          <p:cNvPr id="4098" name="Object 5"/>
          <p:cNvGraphicFramePr>
            <a:graphicFrameLocks noChangeAspect="1"/>
          </p:cNvGraphicFramePr>
          <p:nvPr/>
        </p:nvGraphicFramePr>
        <p:xfrm>
          <a:off x="441325" y="1554163"/>
          <a:ext cx="8321675" cy="17986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8" name="Document" r:id="rId4" imgW="8724900" imgH="1816100" progId="Word.Document.8">
                  <p:embed/>
                </p:oleObj>
              </mc:Choice>
              <mc:Fallback>
                <p:oleObj name="Document" r:id="rId4" imgW="8724900" imgH="1816100" progId="Word.Document.8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1325" y="1554163"/>
                        <a:ext cx="8321675" cy="17986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bg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2540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4527550" y="3398837"/>
            <a:ext cx="4968876" cy="3459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487" tIns="44450" rIns="90487" bIns="4445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 2" pitchFamily="18" charset="2"/>
              <a:buChar char="¢"/>
              <a:tabLst>
                <a:tab pos="1714500" algn="l"/>
                <a:tab pos="4460875" algn="l"/>
                <a:tab pos="5435600" algn="r"/>
              </a:tabLst>
              <a:defRPr/>
            </a:pPr>
            <a:r>
              <a:rPr kumimoji="0" lang="en-US" sz="2400" b="1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C Programming</a:t>
            </a:r>
          </a:p>
          <a:p>
            <a:pPr marL="742950" marR="0" lvl="1" indent="-2857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110000"/>
              <a:buFont typeface="Wingdings" pitchFamily="2" charset="2"/>
              <a:buChar char="§"/>
              <a:tabLst>
                <a:tab pos="1714500" algn="l"/>
                <a:tab pos="4460875" algn="l"/>
                <a:tab pos="5435600" algn="r"/>
              </a:tabLst>
              <a:defRPr/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</a:rPr>
              <a:t>#include</a:t>
            </a:r>
            <a:r>
              <a:rPr kumimoji="0" lang="en-US" sz="2000" b="0" i="0" u="none" strike="noStrike" kern="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</a:rPr>
              <a:t>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</a:rPr>
              <a:t>&lt;</a:t>
            </a:r>
            <a:r>
              <a:rPr kumimoji="0" lang="en-US" sz="2000" b="0" i="0" u="none" strike="noStrike" kern="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</a:rPr>
              <a:t>limits.h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</a:rPr>
              <a:t>&gt;</a:t>
            </a:r>
          </a:p>
          <a:p>
            <a:pPr marL="742950" marR="0" lvl="1" indent="-2857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110000"/>
              <a:buFont typeface="Wingdings" pitchFamily="2" charset="2"/>
              <a:buChar char="§"/>
              <a:tabLst>
                <a:tab pos="1714500" algn="l"/>
                <a:tab pos="4460875" algn="l"/>
                <a:tab pos="5435600" algn="r"/>
              </a:tabLst>
              <a:defRPr/>
            </a:pPr>
            <a:r>
              <a:rPr lang="en-US" sz="2000" b="0" kern="0" dirty="0">
                <a:latin typeface="Calibri" pitchFamily="34" charset="0"/>
              </a:rPr>
              <a:t>Declares constants, e.g.,</a:t>
            </a:r>
          </a:p>
          <a:p>
            <a:pPr marL="1200150" lvl="2" indent="-285750" eaLnBrk="1" hangingPunct="1">
              <a:spcBef>
                <a:spcPct val="20000"/>
              </a:spcBef>
              <a:buClr>
                <a:srgbClr val="990000"/>
              </a:buClr>
              <a:buSzPct val="110000"/>
              <a:buFont typeface="Wingdings" pitchFamily="2" charset="2"/>
              <a:buChar char="§"/>
              <a:tabLst>
                <a:tab pos="1714500" algn="l"/>
                <a:tab pos="4460875" algn="l"/>
                <a:tab pos="5435600" algn="r"/>
              </a:tabLst>
              <a:defRPr/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</a:rPr>
              <a:t>ULONG_MAX</a:t>
            </a:r>
          </a:p>
          <a:p>
            <a:pPr marL="1200150" lvl="2" indent="-285750" eaLnBrk="1" hangingPunct="1">
              <a:spcBef>
                <a:spcPct val="20000"/>
              </a:spcBef>
              <a:buClr>
                <a:srgbClr val="990000"/>
              </a:buClr>
              <a:buSzPct val="110000"/>
              <a:buFont typeface="Wingdings" pitchFamily="2" charset="2"/>
              <a:buChar char="§"/>
              <a:tabLst>
                <a:tab pos="1714500" algn="l"/>
                <a:tab pos="4460875" algn="l"/>
                <a:tab pos="5435600" algn="r"/>
              </a:tabLst>
              <a:defRPr/>
            </a:pPr>
            <a:r>
              <a:rPr lang="en-US" sz="2000" b="0" kern="0" dirty="0">
                <a:latin typeface="Calibri" pitchFamily="34" charset="0"/>
              </a:rPr>
              <a:t>LONG_MAX</a:t>
            </a:r>
          </a:p>
          <a:p>
            <a:pPr marL="1200150" lvl="2" indent="-285750" eaLnBrk="1" hangingPunct="1">
              <a:spcBef>
                <a:spcPct val="20000"/>
              </a:spcBef>
              <a:buClr>
                <a:srgbClr val="990000"/>
              </a:buClr>
              <a:buSzPct val="110000"/>
              <a:buFont typeface="Wingdings" pitchFamily="2" charset="2"/>
              <a:buChar char="§"/>
              <a:tabLst>
                <a:tab pos="1714500" algn="l"/>
                <a:tab pos="4460875" algn="l"/>
                <a:tab pos="5435600" algn="r"/>
              </a:tabLst>
              <a:defRPr/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</a:rPr>
              <a:t>LONG_MIN</a:t>
            </a:r>
          </a:p>
          <a:p>
            <a:pPr marL="742950" lvl="1" indent="-285750" eaLnBrk="1" hangingPunct="1">
              <a:spcBef>
                <a:spcPct val="20000"/>
              </a:spcBef>
              <a:buClr>
                <a:srgbClr val="990000"/>
              </a:buClr>
              <a:buSzPct val="110000"/>
              <a:buFont typeface="Wingdings" pitchFamily="2" charset="2"/>
              <a:buChar char="§"/>
              <a:tabLst>
                <a:tab pos="1714500" algn="l"/>
                <a:tab pos="4460875" algn="l"/>
                <a:tab pos="5435600" algn="r"/>
              </a:tabLst>
              <a:defRPr/>
            </a:pPr>
            <a:r>
              <a:rPr lang="en-US" sz="2000" b="0" kern="0" dirty="0">
                <a:latin typeface="Calibri" pitchFamily="34" charset="0"/>
              </a:rPr>
              <a:t>Values platform specific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</a:rPr>
              <a:t>		</a:t>
            </a:r>
          </a:p>
        </p:txBody>
      </p:sp>
    </p:spTree>
  </p:cSld>
  <p:clrMapOvr>
    <a:masterClrMapping/>
  </p:clrMapOvr>
  <p:transition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434975"/>
            <a:ext cx="8305800" cy="555625"/>
          </a:xfrm>
          <a:noFill/>
        </p:spPr>
        <p:txBody>
          <a:bodyPr wrap="none" lIns="63500" tIns="25400" rIns="63500" bIns="25400" anchor="t">
            <a:spAutoFit/>
          </a:bodyPr>
          <a:lstStyle/>
          <a:p>
            <a:pPr eaLnBrk="1" hangingPunct="1"/>
            <a:r>
              <a:rPr lang="en-US"/>
              <a:t>Unsigned &amp; Signed Numeric Values</a:t>
            </a:r>
          </a:p>
        </p:txBody>
      </p:sp>
      <p:sp>
        <p:nvSpPr>
          <p:cNvPr id="1116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114800" y="1066800"/>
            <a:ext cx="4459288" cy="5224463"/>
          </a:xfrm>
        </p:spPr>
        <p:txBody>
          <a:bodyPr lIns="90487" tIns="44450" rIns="90487" bIns="44450"/>
          <a:lstStyle/>
          <a:p>
            <a:pPr eaLnBrk="1" hangingPunct="1">
              <a:defRPr/>
            </a:pPr>
            <a:r>
              <a:rPr lang="en-US" dirty="0"/>
              <a:t>Equivalence</a:t>
            </a:r>
          </a:p>
          <a:p>
            <a:pPr lvl="1" eaLnBrk="1" hangingPunct="1">
              <a:defRPr/>
            </a:pPr>
            <a:r>
              <a:rPr lang="en-US" dirty="0"/>
              <a:t>Same encodings for nonnegative values</a:t>
            </a:r>
          </a:p>
          <a:p>
            <a:pPr eaLnBrk="1" hangingPunct="1">
              <a:defRPr/>
            </a:pPr>
            <a:r>
              <a:rPr lang="en-US" dirty="0"/>
              <a:t>Uniqueness</a:t>
            </a:r>
            <a:endParaRPr lang="en-US" i="1" dirty="0"/>
          </a:p>
          <a:p>
            <a:pPr lvl="1" eaLnBrk="1" hangingPunct="1">
              <a:defRPr/>
            </a:pPr>
            <a:r>
              <a:rPr lang="en-US" dirty="0"/>
              <a:t>Every bit pattern represents unique integer value</a:t>
            </a:r>
          </a:p>
          <a:p>
            <a:pPr lvl="1" eaLnBrk="1" hangingPunct="1">
              <a:defRPr/>
            </a:pPr>
            <a:r>
              <a:rPr lang="en-US" dirty="0"/>
              <a:t>Each </a:t>
            </a:r>
            <a:r>
              <a:rPr lang="en-US" dirty="0" err="1"/>
              <a:t>representable</a:t>
            </a:r>
            <a:r>
              <a:rPr lang="en-US" dirty="0"/>
              <a:t> integer has unique bit encoding</a:t>
            </a:r>
          </a:p>
          <a:p>
            <a:pPr eaLnBrk="1" hangingPunct="1">
              <a:defRPr/>
            </a:pPr>
            <a:r>
              <a:rPr lang="en-US" dirty="0">
                <a:sym typeface="Symbol" pitchFamily="18" charset="2"/>
              </a:rPr>
              <a:t></a:t>
            </a:r>
            <a:r>
              <a:rPr lang="en-US" dirty="0"/>
              <a:t> Can Invert Mappings</a:t>
            </a:r>
          </a:p>
          <a:p>
            <a:pPr lvl="1" eaLnBrk="1" hangingPunct="1">
              <a:defRPr/>
            </a:pPr>
            <a:r>
              <a:rPr lang="en-US" dirty="0"/>
              <a:t>U2B(</a:t>
            </a:r>
            <a:r>
              <a:rPr lang="en-US" b="0" i="1" dirty="0"/>
              <a:t>x</a:t>
            </a:r>
            <a:r>
              <a:rPr lang="en-US" dirty="0"/>
              <a:t>)  =  B2U</a:t>
            </a:r>
            <a:r>
              <a:rPr lang="en-US" b="0" baseline="30000" dirty="0"/>
              <a:t>-1</a:t>
            </a:r>
            <a:r>
              <a:rPr lang="en-US" dirty="0"/>
              <a:t>(</a:t>
            </a:r>
            <a:r>
              <a:rPr lang="en-US" b="0" i="1" dirty="0"/>
              <a:t>x</a:t>
            </a:r>
            <a:r>
              <a:rPr lang="en-US" dirty="0"/>
              <a:t>)</a:t>
            </a:r>
          </a:p>
          <a:p>
            <a:pPr lvl="2" eaLnBrk="1" hangingPunct="1">
              <a:defRPr/>
            </a:pPr>
            <a:r>
              <a:rPr lang="en-US" dirty="0"/>
              <a:t>Bit pattern for unsigned integer</a:t>
            </a:r>
          </a:p>
          <a:p>
            <a:pPr lvl="1" eaLnBrk="1" hangingPunct="1">
              <a:defRPr/>
            </a:pPr>
            <a:r>
              <a:rPr lang="en-US" dirty="0"/>
              <a:t>T2B(</a:t>
            </a:r>
            <a:r>
              <a:rPr lang="en-US" b="0" i="1" dirty="0"/>
              <a:t>x</a:t>
            </a:r>
            <a:r>
              <a:rPr lang="en-US" dirty="0"/>
              <a:t>)  =  B2T</a:t>
            </a:r>
            <a:r>
              <a:rPr lang="en-US" b="0" baseline="30000" dirty="0"/>
              <a:t>-1</a:t>
            </a:r>
            <a:r>
              <a:rPr lang="en-US" dirty="0"/>
              <a:t>(</a:t>
            </a:r>
            <a:r>
              <a:rPr lang="en-US" b="0" i="1" dirty="0"/>
              <a:t>x</a:t>
            </a:r>
            <a:r>
              <a:rPr lang="en-US" dirty="0"/>
              <a:t>)</a:t>
            </a:r>
          </a:p>
          <a:p>
            <a:pPr lvl="2" eaLnBrk="1" hangingPunct="1">
              <a:defRPr/>
            </a:pPr>
            <a:r>
              <a:rPr lang="en-US" dirty="0"/>
              <a:t>Bit pattern for two’s comp integer</a:t>
            </a:r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622300" y="1219200"/>
            <a:ext cx="3111500" cy="5168900"/>
            <a:chOff x="480" y="768"/>
            <a:chExt cx="1960" cy="3256"/>
          </a:xfrm>
        </p:grpSpPr>
        <p:sp>
          <p:nvSpPr>
            <p:cNvPr id="18437" name="Rectangle 5"/>
            <p:cNvSpPr>
              <a:spLocks noChangeArrowheads="1"/>
            </p:cNvSpPr>
            <p:nvPr/>
          </p:nvSpPr>
          <p:spPr bwMode="auto">
            <a:xfrm>
              <a:off x="480" y="768"/>
              <a:ext cx="712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i="1" dirty="0">
                  <a:latin typeface="Calibri" pitchFamily="34" charset="0"/>
                </a:rPr>
                <a:t>X</a:t>
              </a:r>
            </a:p>
          </p:txBody>
        </p:sp>
        <p:sp>
          <p:nvSpPr>
            <p:cNvPr id="18438" name="Rectangle 6"/>
            <p:cNvSpPr>
              <a:spLocks noChangeArrowheads="1"/>
            </p:cNvSpPr>
            <p:nvPr/>
          </p:nvSpPr>
          <p:spPr bwMode="auto">
            <a:xfrm>
              <a:off x="1824" y="768"/>
              <a:ext cx="616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dirty="0">
                  <a:latin typeface="Calibri" pitchFamily="34" charset="0"/>
                </a:rPr>
                <a:t>B2T(</a:t>
              </a:r>
              <a:r>
                <a:rPr lang="en-US" sz="1800" i="1" dirty="0">
                  <a:latin typeface="Calibri" pitchFamily="34" charset="0"/>
                </a:rPr>
                <a:t>X</a:t>
              </a:r>
              <a:r>
                <a:rPr lang="en-US" sz="1800" dirty="0">
                  <a:latin typeface="Calibri" pitchFamily="34" charset="0"/>
                </a:rPr>
                <a:t>)</a:t>
              </a:r>
            </a:p>
          </p:txBody>
        </p:sp>
        <p:sp>
          <p:nvSpPr>
            <p:cNvPr id="18439" name="Rectangle 7"/>
            <p:cNvSpPr>
              <a:spLocks noChangeArrowheads="1"/>
            </p:cNvSpPr>
            <p:nvPr/>
          </p:nvSpPr>
          <p:spPr bwMode="auto">
            <a:xfrm>
              <a:off x="1200" y="768"/>
              <a:ext cx="616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dirty="0">
                  <a:latin typeface="Calibri" pitchFamily="34" charset="0"/>
                </a:rPr>
                <a:t>B2U(</a:t>
              </a:r>
              <a:r>
                <a:rPr lang="en-US" sz="1800" i="1" dirty="0">
                  <a:latin typeface="Calibri" pitchFamily="34" charset="0"/>
                </a:rPr>
                <a:t>X</a:t>
              </a:r>
              <a:r>
                <a:rPr lang="en-US" sz="1800" dirty="0">
                  <a:latin typeface="Calibri" pitchFamily="34" charset="0"/>
                </a:rPr>
                <a:t>)</a:t>
              </a:r>
            </a:p>
          </p:txBody>
        </p:sp>
        <p:sp>
          <p:nvSpPr>
            <p:cNvPr id="18440" name="Rectangle 8"/>
            <p:cNvSpPr>
              <a:spLocks noChangeArrowheads="1"/>
            </p:cNvSpPr>
            <p:nvPr/>
          </p:nvSpPr>
          <p:spPr bwMode="auto">
            <a:xfrm>
              <a:off x="480" y="960"/>
              <a:ext cx="712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>
                  <a:latin typeface="Calibri" pitchFamily="34" charset="0"/>
                </a:rPr>
                <a:t>0000</a:t>
              </a:r>
            </a:p>
          </p:txBody>
        </p:sp>
        <p:sp>
          <p:nvSpPr>
            <p:cNvPr id="18441" name="Rectangle 9"/>
            <p:cNvSpPr>
              <a:spLocks noChangeArrowheads="1"/>
            </p:cNvSpPr>
            <p:nvPr/>
          </p:nvSpPr>
          <p:spPr bwMode="auto">
            <a:xfrm>
              <a:off x="1824" y="960"/>
              <a:ext cx="616" cy="184"/>
            </a:xfrm>
            <a:prstGeom prst="rect">
              <a:avLst/>
            </a:prstGeom>
            <a:solidFill>
              <a:srgbClr val="CDF1C5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0</a:t>
              </a:r>
            </a:p>
          </p:txBody>
        </p:sp>
        <p:sp>
          <p:nvSpPr>
            <p:cNvPr id="18442" name="Rectangle 10"/>
            <p:cNvSpPr>
              <a:spLocks noChangeArrowheads="1"/>
            </p:cNvSpPr>
            <p:nvPr/>
          </p:nvSpPr>
          <p:spPr bwMode="auto">
            <a:xfrm>
              <a:off x="480" y="1152"/>
              <a:ext cx="712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>
                  <a:latin typeface="Calibri" pitchFamily="34" charset="0"/>
                </a:rPr>
                <a:t>0001</a:t>
              </a:r>
            </a:p>
          </p:txBody>
        </p:sp>
        <p:sp>
          <p:nvSpPr>
            <p:cNvPr id="18443" name="Rectangle 11"/>
            <p:cNvSpPr>
              <a:spLocks noChangeArrowheads="1"/>
            </p:cNvSpPr>
            <p:nvPr/>
          </p:nvSpPr>
          <p:spPr bwMode="auto">
            <a:xfrm>
              <a:off x="1824" y="1152"/>
              <a:ext cx="616" cy="184"/>
            </a:xfrm>
            <a:prstGeom prst="rect">
              <a:avLst/>
            </a:prstGeom>
            <a:solidFill>
              <a:srgbClr val="CDF1C5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1</a:t>
              </a:r>
            </a:p>
          </p:txBody>
        </p:sp>
        <p:sp>
          <p:nvSpPr>
            <p:cNvPr id="18444" name="Rectangle 12"/>
            <p:cNvSpPr>
              <a:spLocks noChangeArrowheads="1"/>
            </p:cNvSpPr>
            <p:nvPr/>
          </p:nvSpPr>
          <p:spPr bwMode="auto">
            <a:xfrm>
              <a:off x="480" y="1344"/>
              <a:ext cx="712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>
                  <a:latin typeface="Calibri" pitchFamily="34" charset="0"/>
                </a:rPr>
                <a:t>0010</a:t>
              </a:r>
            </a:p>
          </p:txBody>
        </p:sp>
        <p:sp>
          <p:nvSpPr>
            <p:cNvPr id="18445" name="Rectangle 13"/>
            <p:cNvSpPr>
              <a:spLocks noChangeArrowheads="1"/>
            </p:cNvSpPr>
            <p:nvPr/>
          </p:nvSpPr>
          <p:spPr bwMode="auto">
            <a:xfrm>
              <a:off x="1824" y="1344"/>
              <a:ext cx="616" cy="184"/>
            </a:xfrm>
            <a:prstGeom prst="rect">
              <a:avLst/>
            </a:prstGeom>
            <a:solidFill>
              <a:srgbClr val="CDF1C5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2</a:t>
              </a:r>
            </a:p>
          </p:txBody>
        </p:sp>
        <p:sp>
          <p:nvSpPr>
            <p:cNvPr id="18446" name="Rectangle 14"/>
            <p:cNvSpPr>
              <a:spLocks noChangeArrowheads="1"/>
            </p:cNvSpPr>
            <p:nvPr/>
          </p:nvSpPr>
          <p:spPr bwMode="auto">
            <a:xfrm>
              <a:off x="480" y="1536"/>
              <a:ext cx="712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>
                  <a:latin typeface="Calibri" pitchFamily="34" charset="0"/>
                </a:rPr>
                <a:t>0011</a:t>
              </a:r>
            </a:p>
          </p:txBody>
        </p:sp>
        <p:sp>
          <p:nvSpPr>
            <p:cNvPr id="18447" name="Rectangle 15"/>
            <p:cNvSpPr>
              <a:spLocks noChangeArrowheads="1"/>
            </p:cNvSpPr>
            <p:nvPr/>
          </p:nvSpPr>
          <p:spPr bwMode="auto">
            <a:xfrm>
              <a:off x="1824" y="1536"/>
              <a:ext cx="616" cy="184"/>
            </a:xfrm>
            <a:prstGeom prst="rect">
              <a:avLst/>
            </a:prstGeom>
            <a:solidFill>
              <a:srgbClr val="CDF1C5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3</a:t>
              </a:r>
            </a:p>
          </p:txBody>
        </p:sp>
        <p:sp>
          <p:nvSpPr>
            <p:cNvPr id="18448" name="Rectangle 16"/>
            <p:cNvSpPr>
              <a:spLocks noChangeArrowheads="1"/>
            </p:cNvSpPr>
            <p:nvPr/>
          </p:nvSpPr>
          <p:spPr bwMode="auto">
            <a:xfrm>
              <a:off x="480" y="1728"/>
              <a:ext cx="712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>
                  <a:latin typeface="Calibri" pitchFamily="34" charset="0"/>
                </a:rPr>
                <a:t>0100</a:t>
              </a:r>
            </a:p>
          </p:txBody>
        </p:sp>
        <p:sp>
          <p:nvSpPr>
            <p:cNvPr id="18449" name="Rectangle 17"/>
            <p:cNvSpPr>
              <a:spLocks noChangeArrowheads="1"/>
            </p:cNvSpPr>
            <p:nvPr/>
          </p:nvSpPr>
          <p:spPr bwMode="auto">
            <a:xfrm>
              <a:off x="1824" y="1728"/>
              <a:ext cx="616" cy="184"/>
            </a:xfrm>
            <a:prstGeom prst="rect">
              <a:avLst/>
            </a:prstGeom>
            <a:solidFill>
              <a:srgbClr val="CDF1C5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4</a:t>
              </a:r>
            </a:p>
          </p:txBody>
        </p:sp>
        <p:sp>
          <p:nvSpPr>
            <p:cNvPr id="18450" name="Rectangle 18"/>
            <p:cNvSpPr>
              <a:spLocks noChangeArrowheads="1"/>
            </p:cNvSpPr>
            <p:nvPr/>
          </p:nvSpPr>
          <p:spPr bwMode="auto">
            <a:xfrm>
              <a:off x="480" y="1920"/>
              <a:ext cx="712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>
                  <a:latin typeface="Calibri" pitchFamily="34" charset="0"/>
                </a:rPr>
                <a:t>0101</a:t>
              </a:r>
            </a:p>
          </p:txBody>
        </p:sp>
        <p:sp>
          <p:nvSpPr>
            <p:cNvPr id="18451" name="Rectangle 19"/>
            <p:cNvSpPr>
              <a:spLocks noChangeArrowheads="1"/>
            </p:cNvSpPr>
            <p:nvPr/>
          </p:nvSpPr>
          <p:spPr bwMode="auto">
            <a:xfrm>
              <a:off x="1824" y="1920"/>
              <a:ext cx="616" cy="184"/>
            </a:xfrm>
            <a:prstGeom prst="rect">
              <a:avLst/>
            </a:prstGeom>
            <a:solidFill>
              <a:srgbClr val="CDF1C5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5</a:t>
              </a:r>
            </a:p>
          </p:txBody>
        </p:sp>
        <p:sp>
          <p:nvSpPr>
            <p:cNvPr id="18452" name="Rectangle 20"/>
            <p:cNvSpPr>
              <a:spLocks noChangeArrowheads="1"/>
            </p:cNvSpPr>
            <p:nvPr/>
          </p:nvSpPr>
          <p:spPr bwMode="auto">
            <a:xfrm>
              <a:off x="480" y="2112"/>
              <a:ext cx="712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>
                  <a:latin typeface="Calibri" pitchFamily="34" charset="0"/>
                </a:rPr>
                <a:t>0110</a:t>
              </a:r>
            </a:p>
          </p:txBody>
        </p:sp>
        <p:sp>
          <p:nvSpPr>
            <p:cNvPr id="18453" name="Rectangle 21"/>
            <p:cNvSpPr>
              <a:spLocks noChangeArrowheads="1"/>
            </p:cNvSpPr>
            <p:nvPr/>
          </p:nvSpPr>
          <p:spPr bwMode="auto">
            <a:xfrm>
              <a:off x="1824" y="2112"/>
              <a:ext cx="616" cy="184"/>
            </a:xfrm>
            <a:prstGeom prst="rect">
              <a:avLst/>
            </a:prstGeom>
            <a:solidFill>
              <a:srgbClr val="CDF1C5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6</a:t>
              </a:r>
            </a:p>
          </p:txBody>
        </p:sp>
        <p:sp>
          <p:nvSpPr>
            <p:cNvPr id="18454" name="Rectangle 22"/>
            <p:cNvSpPr>
              <a:spLocks noChangeArrowheads="1"/>
            </p:cNvSpPr>
            <p:nvPr/>
          </p:nvSpPr>
          <p:spPr bwMode="auto">
            <a:xfrm>
              <a:off x="480" y="2304"/>
              <a:ext cx="712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>
                  <a:latin typeface="Calibri" pitchFamily="34" charset="0"/>
                </a:rPr>
                <a:t>0111</a:t>
              </a:r>
            </a:p>
          </p:txBody>
        </p:sp>
        <p:sp>
          <p:nvSpPr>
            <p:cNvPr id="18455" name="Rectangle 23"/>
            <p:cNvSpPr>
              <a:spLocks noChangeArrowheads="1"/>
            </p:cNvSpPr>
            <p:nvPr/>
          </p:nvSpPr>
          <p:spPr bwMode="auto">
            <a:xfrm>
              <a:off x="1824" y="2304"/>
              <a:ext cx="616" cy="184"/>
            </a:xfrm>
            <a:prstGeom prst="rect">
              <a:avLst/>
            </a:prstGeom>
            <a:solidFill>
              <a:srgbClr val="CDF1C5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7</a:t>
              </a:r>
            </a:p>
          </p:txBody>
        </p:sp>
        <p:sp>
          <p:nvSpPr>
            <p:cNvPr id="18456" name="Rectangle 24"/>
            <p:cNvSpPr>
              <a:spLocks noChangeArrowheads="1"/>
            </p:cNvSpPr>
            <p:nvPr/>
          </p:nvSpPr>
          <p:spPr bwMode="auto">
            <a:xfrm>
              <a:off x="1824" y="2496"/>
              <a:ext cx="616" cy="184"/>
            </a:xfrm>
            <a:prstGeom prst="rect">
              <a:avLst/>
            </a:prstGeom>
            <a:solidFill>
              <a:srgbClr val="E0E0E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–8</a:t>
              </a:r>
            </a:p>
          </p:txBody>
        </p:sp>
        <p:sp>
          <p:nvSpPr>
            <p:cNvPr id="18457" name="Rectangle 25"/>
            <p:cNvSpPr>
              <a:spLocks noChangeArrowheads="1"/>
            </p:cNvSpPr>
            <p:nvPr/>
          </p:nvSpPr>
          <p:spPr bwMode="auto">
            <a:xfrm>
              <a:off x="1200" y="2496"/>
              <a:ext cx="616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8</a:t>
              </a:r>
            </a:p>
          </p:txBody>
        </p:sp>
        <p:sp>
          <p:nvSpPr>
            <p:cNvPr id="18458" name="Rectangle 26"/>
            <p:cNvSpPr>
              <a:spLocks noChangeArrowheads="1"/>
            </p:cNvSpPr>
            <p:nvPr/>
          </p:nvSpPr>
          <p:spPr bwMode="auto">
            <a:xfrm>
              <a:off x="1824" y="2688"/>
              <a:ext cx="616" cy="184"/>
            </a:xfrm>
            <a:prstGeom prst="rect">
              <a:avLst/>
            </a:prstGeom>
            <a:solidFill>
              <a:srgbClr val="E0E0E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–7</a:t>
              </a:r>
            </a:p>
          </p:txBody>
        </p:sp>
        <p:sp>
          <p:nvSpPr>
            <p:cNvPr id="18459" name="Rectangle 27"/>
            <p:cNvSpPr>
              <a:spLocks noChangeArrowheads="1"/>
            </p:cNvSpPr>
            <p:nvPr/>
          </p:nvSpPr>
          <p:spPr bwMode="auto">
            <a:xfrm>
              <a:off x="1200" y="2688"/>
              <a:ext cx="616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9</a:t>
              </a:r>
            </a:p>
          </p:txBody>
        </p:sp>
        <p:sp>
          <p:nvSpPr>
            <p:cNvPr id="18460" name="Rectangle 28"/>
            <p:cNvSpPr>
              <a:spLocks noChangeArrowheads="1"/>
            </p:cNvSpPr>
            <p:nvPr/>
          </p:nvSpPr>
          <p:spPr bwMode="auto">
            <a:xfrm>
              <a:off x="1824" y="2880"/>
              <a:ext cx="616" cy="184"/>
            </a:xfrm>
            <a:prstGeom prst="rect">
              <a:avLst/>
            </a:prstGeom>
            <a:solidFill>
              <a:srgbClr val="E0E0E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–6</a:t>
              </a:r>
            </a:p>
          </p:txBody>
        </p:sp>
        <p:sp>
          <p:nvSpPr>
            <p:cNvPr id="18461" name="Rectangle 29"/>
            <p:cNvSpPr>
              <a:spLocks noChangeArrowheads="1"/>
            </p:cNvSpPr>
            <p:nvPr/>
          </p:nvSpPr>
          <p:spPr bwMode="auto">
            <a:xfrm>
              <a:off x="1200" y="2880"/>
              <a:ext cx="616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10</a:t>
              </a:r>
            </a:p>
          </p:txBody>
        </p:sp>
        <p:sp>
          <p:nvSpPr>
            <p:cNvPr id="18462" name="Rectangle 30"/>
            <p:cNvSpPr>
              <a:spLocks noChangeArrowheads="1"/>
            </p:cNvSpPr>
            <p:nvPr/>
          </p:nvSpPr>
          <p:spPr bwMode="auto">
            <a:xfrm>
              <a:off x="1824" y="3072"/>
              <a:ext cx="616" cy="184"/>
            </a:xfrm>
            <a:prstGeom prst="rect">
              <a:avLst/>
            </a:prstGeom>
            <a:solidFill>
              <a:srgbClr val="E0E0E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–5</a:t>
              </a:r>
            </a:p>
          </p:txBody>
        </p:sp>
        <p:sp>
          <p:nvSpPr>
            <p:cNvPr id="18463" name="Rectangle 31"/>
            <p:cNvSpPr>
              <a:spLocks noChangeArrowheads="1"/>
            </p:cNvSpPr>
            <p:nvPr/>
          </p:nvSpPr>
          <p:spPr bwMode="auto">
            <a:xfrm>
              <a:off x="1200" y="3072"/>
              <a:ext cx="616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11</a:t>
              </a:r>
            </a:p>
          </p:txBody>
        </p:sp>
        <p:sp>
          <p:nvSpPr>
            <p:cNvPr id="18464" name="Rectangle 32"/>
            <p:cNvSpPr>
              <a:spLocks noChangeArrowheads="1"/>
            </p:cNvSpPr>
            <p:nvPr/>
          </p:nvSpPr>
          <p:spPr bwMode="auto">
            <a:xfrm>
              <a:off x="1824" y="3264"/>
              <a:ext cx="616" cy="184"/>
            </a:xfrm>
            <a:prstGeom prst="rect">
              <a:avLst/>
            </a:prstGeom>
            <a:solidFill>
              <a:srgbClr val="E0E0E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–4</a:t>
              </a:r>
            </a:p>
          </p:txBody>
        </p:sp>
        <p:sp>
          <p:nvSpPr>
            <p:cNvPr id="18465" name="Rectangle 33"/>
            <p:cNvSpPr>
              <a:spLocks noChangeArrowheads="1"/>
            </p:cNvSpPr>
            <p:nvPr/>
          </p:nvSpPr>
          <p:spPr bwMode="auto">
            <a:xfrm>
              <a:off x="1200" y="3264"/>
              <a:ext cx="616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12</a:t>
              </a:r>
            </a:p>
          </p:txBody>
        </p:sp>
        <p:sp>
          <p:nvSpPr>
            <p:cNvPr id="18466" name="Rectangle 34"/>
            <p:cNvSpPr>
              <a:spLocks noChangeArrowheads="1"/>
            </p:cNvSpPr>
            <p:nvPr/>
          </p:nvSpPr>
          <p:spPr bwMode="auto">
            <a:xfrm>
              <a:off x="1824" y="3456"/>
              <a:ext cx="616" cy="184"/>
            </a:xfrm>
            <a:prstGeom prst="rect">
              <a:avLst/>
            </a:prstGeom>
            <a:solidFill>
              <a:srgbClr val="E0E0E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–3</a:t>
              </a:r>
            </a:p>
          </p:txBody>
        </p:sp>
        <p:sp>
          <p:nvSpPr>
            <p:cNvPr id="18467" name="Rectangle 35"/>
            <p:cNvSpPr>
              <a:spLocks noChangeArrowheads="1"/>
            </p:cNvSpPr>
            <p:nvPr/>
          </p:nvSpPr>
          <p:spPr bwMode="auto">
            <a:xfrm>
              <a:off x="1200" y="3456"/>
              <a:ext cx="616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13</a:t>
              </a:r>
            </a:p>
          </p:txBody>
        </p:sp>
        <p:sp>
          <p:nvSpPr>
            <p:cNvPr id="18468" name="Rectangle 36"/>
            <p:cNvSpPr>
              <a:spLocks noChangeArrowheads="1"/>
            </p:cNvSpPr>
            <p:nvPr/>
          </p:nvSpPr>
          <p:spPr bwMode="auto">
            <a:xfrm>
              <a:off x="1824" y="3648"/>
              <a:ext cx="616" cy="184"/>
            </a:xfrm>
            <a:prstGeom prst="rect">
              <a:avLst/>
            </a:prstGeom>
            <a:solidFill>
              <a:srgbClr val="E0E0E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–2</a:t>
              </a:r>
            </a:p>
          </p:txBody>
        </p:sp>
        <p:sp>
          <p:nvSpPr>
            <p:cNvPr id="18469" name="Rectangle 37"/>
            <p:cNvSpPr>
              <a:spLocks noChangeArrowheads="1"/>
            </p:cNvSpPr>
            <p:nvPr/>
          </p:nvSpPr>
          <p:spPr bwMode="auto">
            <a:xfrm>
              <a:off x="1200" y="3648"/>
              <a:ext cx="616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14</a:t>
              </a:r>
            </a:p>
          </p:txBody>
        </p:sp>
        <p:sp>
          <p:nvSpPr>
            <p:cNvPr id="18470" name="Rectangle 38"/>
            <p:cNvSpPr>
              <a:spLocks noChangeArrowheads="1"/>
            </p:cNvSpPr>
            <p:nvPr/>
          </p:nvSpPr>
          <p:spPr bwMode="auto">
            <a:xfrm>
              <a:off x="1824" y="3840"/>
              <a:ext cx="616" cy="184"/>
            </a:xfrm>
            <a:prstGeom prst="rect">
              <a:avLst/>
            </a:prstGeom>
            <a:solidFill>
              <a:srgbClr val="E0E0E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–1</a:t>
              </a:r>
            </a:p>
          </p:txBody>
        </p:sp>
        <p:sp>
          <p:nvSpPr>
            <p:cNvPr id="18471" name="Rectangle 39"/>
            <p:cNvSpPr>
              <a:spLocks noChangeArrowheads="1"/>
            </p:cNvSpPr>
            <p:nvPr/>
          </p:nvSpPr>
          <p:spPr bwMode="auto">
            <a:xfrm>
              <a:off x="1200" y="3840"/>
              <a:ext cx="616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15</a:t>
              </a:r>
            </a:p>
          </p:txBody>
        </p:sp>
        <p:sp>
          <p:nvSpPr>
            <p:cNvPr id="18472" name="Rectangle 40"/>
            <p:cNvSpPr>
              <a:spLocks noChangeArrowheads="1"/>
            </p:cNvSpPr>
            <p:nvPr/>
          </p:nvSpPr>
          <p:spPr bwMode="auto">
            <a:xfrm>
              <a:off x="480" y="2496"/>
              <a:ext cx="712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>
                  <a:latin typeface="Calibri" pitchFamily="34" charset="0"/>
                </a:rPr>
                <a:t>1000</a:t>
              </a:r>
            </a:p>
          </p:txBody>
        </p:sp>
        <p:sp>
          <p:nvSpPr>
            <p:cNvPr id="18473" name="Rectangle 41"/>
            <p:cNvSpPr>
              <a:spLocks noChangeArrowheads="1"/>
            </p:cNvSpPr>
            <p:nvPr/>
          </p:nvSpPr>
          <p:spPr bwMode="auto">
            <a:xfrm>
              <a:off x="480" y="2688"/>
              <a:ext cx="712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>
                  <a:latin typeface="Calibri" pitchFamily="34" charset="0"/>
                </a:rPr>
                <a:t>1001</a:t>
              </a:r>
            </a:p>
          </p:txBody>
        </p:sp>
        <p:sp>
          <p:nvSpPr>
            <p:cNvPr id="18474" name="Rectangle 42"/>
            <p:cNvSpPr>
              <a:spLocks noChangeArrowheads="1"/>
            </p:cNvSpPr>
            <p:nvPr/>
          </p:nvSpPr>
          <p:spPr bwMode="auto">
            <a:xfrm>
              <a:off x="480" y="2880"/>
              <a:ext cx="712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>
                  <a:latin typeface="Calibri" pitchFamily="34" charset="0"/>
                </a:rPr>
                <a:t>1010</a:t>
              </a:r>
            </a:p>
          </p:txBody>
        </p:sp>
        <p:sp>
          <p:nvSpPr>
            <p:cNvPr id="18475" name="Rectangle 43"/>
            <p:cNvSpPr>
              <a:spLocks noChangeArrowheads="1"/>
            </p:cNvSpPr>
            <p:nvPr/>
          </p:nvSpPr>
          <p:spPr bwMode="auto">
            <a:xfrm>
              <a:off x="480" y="3072"/>
              <a:ext cx="712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>
                  <a:latin typeface="Calibri" pitchFamily="34" charset="0"/>
                </a:rPr>
                <a:t>1011</a:t>
              </a:r>
            </a:p>
          </p:txBody>
        </p:sp>
        <p:sp>
          <p:nvSpPr>
            <p:cNvPr id="18476" name="Rectangle 44"/>
            <p:cNvSpPr>
              <a:spLocks noChangeArrowheads="1"/>
            </p:cNvSpPr>
            <p:nvPr/>
          </p:nvSpPr>
          <p:spPr bwMode="auto">
            <a:xfrm>
              <a:off x="480" y="3264"/>
              <a:ext cx="712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>
                  <a:latin typeface="Calibri" pitchFamily="34" charset="0"/>
                </a:rPr>
                <a:t>1100</a:t>
              </a:r>
            </a:p>
          </p:txBody>
        </p:sp>
        <p:sp>
          <p:nvSpPr>
            <p:cNvPr id="18477" name="Rectangle 45"/>
            <p:cNvSpPr>
              <a:spLocks noChangeArrowheads="1"/>
            </p:cNvSpPr>
            <p:nvPr/>
          </p:nvSpPr>
          <p:spPr bwMode="auto">
            <a:xfrm>
              <a:off x="480" y="3456"/>
              <a:ext cx="712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>
                  <a:latin typeface="Calibri" pitchFamily="34" charset="0"/>
                </a:rPr>
                <a:t>1101</a:t>
              </a:r>
            </a:p>
          </p:txBody>
        </p:sp>
        <p:sp>
          <p:nvSpPr>
            <p:cNvPr id="18478" name="Rectangle 46"/>
            <p:cNvSpPr>
              <a:spLocks noChangeArrowheads="1"/>
            </p:cNvSpPr>
            <p:nvPr/>
          </p:nvSpPr>
          <p:spPr bwMode="auto">
            <a:xfrm>
              <a:off x="480" y="3648"/>
              <a:ext cx="712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>
                  <a:latin typeface="Calibri" pitchFamily="34" charset="0"/>
                </a:rPr>
                <a:t>1110</a:t>
              </a:r>
            </a:p>
          </p:txBody>
        </p:sp>
        <p:sp>
          <p:nvSpPr>
            <p:cNvPr id="18479" name="Rectangle 47"/>
            <p:cNvSpPr>
              <a:spLocks noChangeArrowheads="1"/>
            </p:cNvSpPr>
            <p:nvPr/>
          </p:nvSpPr>
          <p:spPr bwMode="auto">
            <a:xfrm>
              <a:off x="480" y="3840"/>
              <a:ext cx="712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1111</a:t>
              </a:r>
            </a:p>
          </p:txBody>
        </p:sp>
        <p:sp>
          <p:nvSpPr>
            <p:cNvPr id="18480" name="Rectangle 48"/>
            <p:cNvSpPr>
              <a:spLocks noChangeArrowheads="1"/>
            </p:cNvSpPr>
            <p:nvPr/>
          </p:nvSpPr>
          <p:spPr bwMode="auto">
            <a:xfrm>
              <a:off x="1200" y="960"/>
              <a:ext cx="616" cy="184"/>
            </a:xfrm>
            <a:prstGeom prst="rect">
              <a:avLst/>
            </a:prstGeom>
            <a:solidFill>
              <a:srgbClr val="CDF1C5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0</a:t>
              </a:r>
            </a:p>
          </p:txBody>
        </p:sp>
        <p:sp>
          <p:nvSpPr>
            <p:cNvPr id="18481" name="Rectangle 49"/>
            <p:cNvSpPr>
              <a:spLocks noChangeArrowheads="1"/>
            </p:cNvSpPr>
            <p:nvPr/>
          </p:nvSpPr>
          <p:spPr bwMode="auto">
            <a:xfrm>
              <a:off x="1200" y="1152"/>
              <a:ext cx="616" cy="184"/>
            </a:xfrm>
            <a:prstGeom prst="rect">
              <a:avLst/>
            </a:prstGeom>
            <a:solidFill>
              <a:srgbClr val="CDF1C5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1</a:t>
              </a:r>
            </a:p>
          </p:txBody>
        </p:sp>
        <p:sp>
          <p:nvSpPr>
            <p:cNvPr id="18482" name="Rectangle 50"/>
            <p:cNvSpPr>
              <a:spLocks noChangeArrowheads="1"/>
            </p:cNvSpPr>
            <p:nvPr/>
          </p:nvSpPr>
          <p:spPr bwMode="auto">
            <a:xfrm>
              <a:off x="1200" y="1344"/>
              <a:ext cx="616" cy="184"/>
            </a:xfrm>
            <a:prstGeom prst="rect">
              <a:avLst/>
            </a:prstGeom>
            <a:solidFill>
              <a:srgbClr val="CDF1C5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2</a:t>
              </a:r>
            </a:p>
          </p:txBody>
        </p:sp>
        <p:sp>
          <p:nvSpPr>
            <p:cNvPr id="18483" name="Rectangle 51"/>
            <p:cNvSpPr>
              <a:spLocks noChangeArrowheads="1"/>
            </p:cNvSpPr>
            <p:nvPr/>
          </p:nvSpPr>
          <p:spPr bwMode="auto">
            <a:xfrm>
              <a:off x="1200" y="1536"/>
              <a:ext cx="616" cy="184"/>
            </a:xfrm>
            <a:prstGeom prst="rect">
              <a:avLst/>
            </a:prstGeom>
            <a:solidFill>
              <a:srgbClr val="CDF1C5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3</a:t>
              </a:r>
            </a:p>
          </p:txBody>
        </p:sp>
        <p:sp>
          <p:nvSpPr>
            <p:cNvPr id="18484" name="Rectangle 52"/>
            <p:cNvSpPr>
              <a:spLocks noChangeArrowheads="1"/>
            </p:cNvSpPr>
            <p:nvPr/>
          </p:nvSpPr>
          <p:spPr bwMode="auto">
            <a:xfrm>
              <a:off x="1200" y="1728"/>
              <a:ext cx="616" cy="184"/>
            </a:xfrm>
            <a:prstGeom prst="rect">
              <a:avLst/>
            </a:prstGeom>
            <a:solidFill>
              <a:srgbClr val="CDF1C5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4</a:t>
              </a:r>
            </a:p>
          </p:txBody>
        </p:sp>
        <p:sp>
          <p:nvSpPr>
            <p:cNvPr id="18485" name="Rectangle 53"/>
            <p:cNvSpPr>
              <a:spLocks noChangeArrowheads="1"/>
            </p:cNvSpPr>
            <p:nvPr/>
          </p:nvSpPr>
          <p:spPr bwMode="auto">
            <a:xfrm>
              <a:off x="1200" y="1920"/>
              <a:ext cx="616" cy="184"/>
            </a:xfrm>
            <a:prstGeom prst="rect">
              <a:avLst/>
            </a:prstGeom>
            <a:solidFill>
              <a:srgbClr val="CDF1C5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5</a:t>
              </a:r>
            </a:p>
          </p:txBody>
        </p:sp>
        <p:sp>
          <p:nvSpPr>
            <p:cNvPr id="18486" name="Rectangle 54"/>
            <p:cNvSpPr>
              <a:spLocks noChangeArrowheads="1"/>
            </p:cNvSpPr>
            <p:nvPr/>
          </p:nvSpPr>
          <p:spPr bwMode="auto">
            <a:xfrm>
              <a:off x="1200" y="2112"/>
              <a:ext cx="616" cy="184"/>
            </a:xfrm>
            <a:prstGeom prst="rect">
              <a:avLst/>
            </a:prstGeom>
            <a:solidFill>
              <a:srgbClr val="CDF1C5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6</a:t>
              </a:r>
            </a:p>
          </p:txBody>
        </p:sp>
        <p:sp>
          <p:nvSpPr>
            <p:cNvPr id="18487" name="Rectangle 55"/>
            <p:cNvSpPr>
              <a:spLocks noChangeArrowheads="1"/>
            </p:cNvSpPr>
            <p:nvPr/>
          </p:nvSpPr>
          <p:spPr bwMode="auto">
            <a:xfrm>
              <a:off x="1200" y="2304"/>
              <a:ext cx="616" cy="184"/>
            </a:xfrm>
            <a:prstGeom prst="rect">
              <a:avLst/>
            </a:prstGeom>
            <a:solidFill>
              <a:srgbClr val="CDF1C5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7</a:t>
              </a:r>
            </a:p>
          </p:txBody>
        </p:sp>
        <p:sp>
          <p:nvSpPr>
            <p:cNvPr id="18488" name="Rectangle 56"/>
            <p:cNvSpPr>
              <a:spLocks noChangeArrowheads="1"/>
            </p:cNvSpPr>
            <p:nvPr/>
          </p:nvSpPr>
          <p:spPr bwMode="auto">
            <a:xfrm>
              <a:off x="484" y="772"/>
              <a:ext cx="1952" cy="176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18489" name="Rectangle 57"/>
            <p:cNvSpPr>
              <a:spLocks noChangeArrowheads="1"/>
            </p:cNvSpPr>
            <p:nvPr/>
          </p:nvSpPr>
          <p:spPr bwMode="auto">
            <a:xfrm>
              <a:off x="484" y="964"/>
              <a:ext cx="1952" cy="3056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800"/>
            </a:p>
          </p:txBody>
        </p:sp>
      </p:grpSp>
    </p:spTree>
  </p:cSld>
  <p:clrMapOvr>
    <a:masterClrMapping/>
  </p:clrMapOvr>
  <p:transition/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Quiz Time!</a:t>
            </a:r>
          </a:p>
        </p:txBody>
      </p:sp>
      <p:sp>
        <p:nvSpPr>
          <p:cNvPr id="7" name="Subtitle 6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/>
          </a:bodyPr>
          <a:lstStyle/>
          <a:p>
            <a:r>
              <a:rPr lang="en-US" sz="2800" dirty="0"/>
              <a:t>Check out:</a:t>
            </a:r>
          </a:p>
          <a:p>
            <a:endParaRPr lang="en-US" sz="2800" dirty="0"/>
          </a:p>
          <a:p>
            <a:r>
              <a:rPr lang="en-US" sz="2800" u="sng" dirty="0">
                <a:solidFill>
                  <a:srgbClr val="FF0000"/>
                </a:solidFill>
              </a:rPr>
              <a:t>https://canvas.cmu.edu/courses/28101/quizzes/77043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23380552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Today: Bits, Bytes, and Integers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Representing information as bits</a:t>
            </a:r>
          </a:p>
          <a:p>
            <a:r>
              <a:rPr lang="en-US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Bit-level manipulations</a:t>
            </a:r>
          </a:p>
          <a:p>
            <a:r>
              <a:rPr lang="en-US" dirty="0"/>
              <a:t>Integers</a:t>
            </a:r>
          </a:p>
          <a:p>
            <a:pPr lvl="1"/>
            <a:r>
              <a:rPr lang="en-US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Representation: unsigned and signed</a:t>
            </a:r>
          </a:p>
          <a:p>
            <a:pPr lvl="1"/>
            <a:r>
              <a:rPr lang="en-US" b="1" dirty="0"/>
              <a:t>Conversion, casting</a:t>
            </a:r>
          </a:p>
          <a:p>
            <a:pPr lvl="1"/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Expanding, truncating</a:t>
            </a:r>
          </a:p>
          <a:p>
            <a:pPr lvl="1"/>
            <a:r>
              <a:rPr lang="en-US" dirty="0">
                <a:solidFill>
                  <a:srgbClr val="A6A6A6"/>
                </a:solidFill>
              </a:rPr>
              <a:t>Addition, negation, multiplication, shifting</a:t>
            </a:r>
          </a:p>
          <a:p>
            <a:pPr lvl="1"/>
            <a:r>
              <a:rPr lang="en-US" dirty="0">
                <a:solidFill>
                  <a:srgbClr val="A6A6A6"/>
                </a:solidFill>
              </a:rPr>
              <a:t>Summary</a:t>
            </a:r>
          </a:p>
          <a:p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Representations in memory, pointers, strings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417C4FDF-9BAC-4CB9-B0FB-47583C35B9D0}"/>
              </a:ext>
            </a:extLst>
          </p:cNvPr>
          <p:cNvCxnSpPr/>
          <p:nvPr/>
        </p:nvCxnSpPr>
        <p:spPr bwMode="auto">
          <a:xfrm>
            <a:off x="762000" y="3810000"/>
            <a:ext cx="7187111" cy="0"/>
          </a:xfrm>
          <a:prstGeom prst="line">
            <a:avLst/>
          </a:prstGeom>
          <a:noFill/>
          <a:ln w="25400" cap="flat" cmpd="sng" algn="ctr">
            <a:solidFill>
              <a:schemeClr val="bg1">
                <a:lumMod val="8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5" name="TextBox 4">
            <a:extLst>
              <a:ext uri="{FF2B5EF4-FFF2-40B4-BE49-F238E27FC236}">
                <a16:creationId xmlns:a16="http://schemas.microsoft.com/office/drawing/2014/main" id="{2F93993E-CFBA-49C7-B71B-C681D7AE9334}"/>
              </a:ext>
            </a:extLst>
          </p:cNvPr>
          <p:cNvSpPr txBox="1"/>
          <p:nvPr/>
        </p:nvSpPr>
        <p:spPr>
          <a:xfrm>
            <a:off x="7391400" y="3462867"/>
            <a:ext cx="65498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600" b="0" dirty="0">
                <a:latin typeface="Calibri" pitchFamily="34" charset="0"/>
              </a:rPr>
              <a:t>today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9B8B139-9308-4AF4-B0B7-9A6EE76EDA83}"/>
              </a:ext>
            </a:extLst>
          </p:cNvPr>
          <p:cNvSpPr txBox="1"/>
          <p:nvPr/>
        </p:nvSpPr>
        <p:spPr>
          <a:xfrm>
            <a:off x="6866641" y="3818580"/>
            <a:ext cx="117974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600" b="0" dirty="0">
                <a:solidFill>
                  <a:srgbClr val="A6A6A6"/>
                </a:solidFill>
                <a:latin typeface="Calibri" pitchFamily="34" charset="0"/>
              </a:rPr>
              <a:t>next lecture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73" name="Rectangle 3"/>
          <p:cNvSpPr>
            <a:spLocks noChangeArrowheads="1"/>
          </p:cNvSpPr>
          <p:nvPr/>
        </p:nvSpPr>
        <p:spPr bwMode="auto">
          <a:xfrm>
            <a:off x="3213100" y="1841499"/>
            <a:ext cx="2336800" cy="10414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 anchorCtr="1"/>
          <a:lstStyle/>
          <a:p>
            <a:pPr algn="ctr">
              <a:lnSpc>
                <a:spcPct val="100000"/>
              </a:lnSpc>
            </a:pPr>
            <a:r>
              <a:rPr lang="en-US" sz="2000" b="0">
                <a:latin typeface="Calibri" pitchFamily="34" charset="0"/>
              </a:rPr>
              <a:t>T2U</a:t>
            </a:r>
          </a:p>
        </p:txBody>
      </p:sp>
      <p:sp>
        <p:nvSpPr>
          <p:cNvPr id="19474" name="Rectangle 4"/>
          <p:cNvSpPr>
            <a:spLocks noChangeArrowheads="1"/>
          </p:cNvSpPr>
          <p:nvPr/>
        </p:nvSpPr>
        <p:spPr bwMode="auto">
          <a:xfrm>
            <a:off x="3517900" y="2222499"/>
            <a:ext cx="584200" cy="2794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 anchor="ctr"/>
          <a:lstStyle/>
          <a:p>
            <a:pPr algn="ctr">
              <a:lnSpc>
                <a:spcPct val="100000"/>
              </a:lnSpc>
            </a:pPr>
            <a:r>
              <a:rPr lang="en-US" sz="2000" b="0" dirty="0">
                <a:latin typeface="Calibri" pitchFamily="34" charset="0"/>
              </a:rPr>
              <a:t>T2B</a:t>
            </a:r>
          </a:p>
        </p:txBody>
      </p:sp>
      <p:sp>
        <p:nvSpPr>
          <p:cNvPr id="19475" name="Rectangle 5"/>
          <p:cNvSpPr>
            <a:spLocks noChangeArrowheads="1"/>
          </p:cNvSpPr>
          <p:nvPr/>
        </p:nvSpPr>
        <p:spPr bwMode="auto">
          <a:xfrm>
            <a:off x="4660900" y="2222499"/>
            <a:ext cx="584200" cy="2794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 anchor="ctr"/>
          <a:lstStyle/>
          <a:p>
            <a:pPr algn="ctr">
              <a:lnSpc>
                <a:spcPct val="100000"/>
              </a:lnSpc>
            </a:pPr>
            <a:r>
              <a:rPr lang="en-US" sz="2000" b="0">
                <a:latin typeface="Calibri" pitchFamily="34" charset="0"/>
              </a:rPr>
              <a:t>B2U</a:t>
            </a:r>
          </a:p>
        </p:txBody>
      </p:sp>
      <p:sp>
        <p:nvSpPr>
          <p:cNvPr id="19476" name="Line 6"/>
          <p:cNvSpPr>
            <a:spLocks noChangeShapeType="1"/>
          </p:cNvSpPr>
          <p:nvPr/>
        </p:nvSpPr>
        <p:spPr bwMode="auto">
          <a:xfrm>
            <a:off x="2527300" y="2362199"/>
            <a:ext cx="9652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19477" name="Line 7"/>
          <p:cNvSpPr>
            <a:spLocks noChangeShapeType="1"/>
          </p:cNvSpPr>
          <p:nvPr/>
        </p:nvSpPr>
        <p:spPr bwMode="auto">
          <a:xfrm>
            <a:off x="5270500" y="2362199"/>
            <a:ext cx="9652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19478" name="Line 8"/>
          <p:cNvSpPr>
            <a:spLocks noChangeShapeType="1"/>
          </p:cNvSpPr>
          <p:nvPr/>
        </p:nvSpPr>
        <p:spPr bwMode="auto">
          <a:xfrm>
            <a:off x="4127500" y="2362199"/>
            <a:ext cx="508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19479" name="Rectangle 9"/>
          <p:cNvSpPr>
            <a:spLocks noChangeArrowheads="1"/>
          </p:cNvSpPr>
          <p:nvPr/>
        </p:nvSpPr>
        <p:spPr bwMode="auto">
          <a:xfrm>
            <a:off x="0" y="1674812"/>
            <a:ext cx="2622550" cy="458788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</a:pPr>
            <a:r>
              <a:rPr lang="en-US">
                <a:latin typeface="Calibri" pitchFamily="34" charset="0"/>
              </a:rPr>
              <a:t>Two’s Complement</a:t>
            </a:r>
          </a:p>
        </p:txBody>
      </p:sp>
      <p:sp>
        <p:nvSpPr>
          <p:cNvPr id="19480" name="Rectangle 10"/>
          <p:cNvSpPr>
            <a:spLocks noChangeArrowheads="1"/>
          </p:cNvSpPr>
          <p:nvPr/>
        </p:nvSpPr>
        <p:spPr bwMode="auto">
          <a:xfrm>
            <a:off x="6324600" y="1612105"/>
            <a:ext cx="1377950" cy="458788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</a:pPr>
            <a:r>
              <a:rPr lang="en-US" dirty="0">
                <a:latin typeface="Calibri" pitchFamily="34" charset="0"/>
              </a:rPr>
              <a:t>Unsigned</a:t>
            </a:r>
          </a:p>
        </p:txBody>
      </p:sp>
      <p:sp>
        <p:nvSpPr>
          <p:cNvPr id="19481" name="Rectangle 11"/>
          <p:cNvSpPr>
            <a:spLocks noChangeArrowheads="1"/>
          </p:cNvSpPr>
          <p:nvPr/>
        </p:nvSpPr>
        <p:spPr bwMode="auto">
          <a:xfrm>
            <a:off x="2947988" y="2949574"/>
            <a:ext cx="2919413" cy="3968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</a:pPr>
            <a:r>
              <a:rPr lang="en-US" sz="2000" b="0" dirty="0">
                <a:latin typeface="Calibri" pitchFamily="34" charset="0"/>
              </a:rPr>
              <a:t>Maintain Same Bit Pattern</a:t>
            </a:r>
          </a:p>
        </p:txBody>
      </p:sp>
      <p:sp>
        <p:nvSpPr>
          <p:cNvPr id="19482" name="Rectangle 12"/>
          <p:cNvSpPr>
            <a:spLocks noChangeArrowheads="1"/>
          </p:cNvSpPr>
          <p:nvPr/>
        </p:nvSpPr>
        <p:spPr bwMode="auto">
          <a:xfrm>
            <a:off x="2043113" y="2131700"/>
            <a:ext cx="318997" cy="4591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</a:pPr>
            <a:r>
              <a:rPr lang="en-US" b="0" i="1" dirty="0">
                <a:latin typeface="Times" pitchFamily="18" charset="0"/>
              </a:rPr>
              <a:t>x</a:t>
            </a:r>
          </a:p>
        </p:txBody>
      </p:sp>
      <p:sp>
        <p:nvSpPr>
          <p:cNvPr id="19483" name="Rectangle 13"/>
          <p:cNvSpPr>
            <a:spLocks noChangeArrowheads="1"/>
          </p:cNvSpPr>
          <p:nvPr/>
        </p:nvSpPr>
        <p:spPr bwMode="auto">
          <a:xfrm>
            <a:off x="6310313" y="2131700"/>
            <a:ext cx="472885" cy="4591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</a:pPr>
            <a:r>
              <a:rPr lang="en-US" b="0" i="1">
                <a:latin typeface="Times" pitchFamily="18" charset="0"/>
              </a:rPr>
              <a:t>ux</a:t>
            </a:r>
          </a:p>
        </p:txBody>
      </p:sp>
      <p:sp>
        <p:nvSpPr>
          <p:cNvPr id="19484" name="Rectangle 14"/>
          <p:cNvSpPr>
            <a:spLocks noChangeArrowheads="1"/>
          </p:cNvSpPr>
          <p:nvPr/>
        </p:nvSpPr>
        <p:spPr bwMode="auto">
          <a:xfrm>
            <a:off x="4176713" y="2304884"/>
            <a:ext cx="370293" cy="4591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</a:pPr>
            <a:r>
              <a:rPr lang="en-US" b="0" i="1" dirty="0">
                <a:latin typeface="Times" pitchFamily="18" charset="0"/>
              </a:rPr>
              <a:t>X</a:t>
            </a:r>
          </a:p>
        </p:txBody>
      </p:sp>
      <p:sp>
        <p:nvSpPr>
          <p:cNvPr id="198694" name="Rectangle 38"/>
          <p:cNvSpPr>
            <a:spLocks noGrp="1" noChangeArrowheads="1"/>
          </p:cNvSpPr>
          <p:nvPr>
            <p:ph type="title"/>
          </p:nvPr>
        </p:nvSpPr>
        <p:spPr>
          <a:xfrm>
            <a:off x="357018" y="533400"/>
            <a:ext cx="7592093" cy="762000"/>
          </a:xfrm>
        </p:spPr>
        <p:txBody>
          <a:bodyPr/>
          <a:lstStyle/>
          <a:p>
            <a:pPr eaLnBrk="1" hangingPunct="1">
              <a:defRPr/>
            </a:pPr>
            <a:r>
              <a:rPr lang="en-US"/>
              <a:t>Mapping Between Signed &amp; Unsigned</a:t>
            </a:r>
          </a:p>
        </p:txBody>
      </p:sp>
      <p:sp>
        <p:nvSpPr>
          <p:cNvPr id="19460" name="Rectangle 42"/>
          <p:cNvSpPr>
            <a:spLocks noChangeArrowheads="1"/>
          </p:cNvSpPr>
          <p:nvPr/>
        </p:nvSpPr>
        <p:spPr bwMode="auto">
          <a:xfrm>
            <a:off x="3224213" y="3709988"/>
            <a:ext cx="2336800" cy="10414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 anchorCtr="1"/>
          <a:lstStyle/>
          <a:p>
            <a:pPr algn="ctr">
              <a:lnSpc>
                <a:spcPct val="100000"/>
              </a:lnSpc>
            </a:pPr>
            <a:r>
              <a:rPr lang="en-US" sz="2000" b="0" dirty="0">
                <a:latin typeface="Calibri" pitchFamily="34" charset="0"/>
              </a:rPr>
              <a:t>U2T</a:t>
            </a:r>
          </a:p>
        </p:txBody>
      </p:sp>
      <p:sp>
        <p:nvSpPr>
          <p:cNvPr id="19461" name="Rectangle 43"/>
          <p:cNvSpPr>
            <a:spLocks noChangeArrowheads="1"/>
          </p:cNvSpPr>
          <p:nvPr/>
        </p:nvSpPr>
        <p:spPr bwMode="auto">
          <a:xfrm>
            <a:off x="3529013" y="4090988"/>
            <a:ext cx="584200" cy="2794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 anchor="ctr"/>
          <a:lstStyle/>
          <a:p>
            <a:pPr algn="ctr">
              <a:lnSpc>
                <a:spcPct val="100000"/>
              </a:lnSpc>
            </a:pPr>
            <a:r>
              <a:rPr lang="en-US" sz="2000" b="0">
                <a:latin typeface="Calibri" pitchFamily="34" charset="0"/>
              </a:rPr>
              <a:t>U2B</a:t>
            </a:r>
          </a:p>
        </p:txBody>
      </p:sp>
      <p:sp>
        <p:nvSpPr>
          <p:cNvPr id="19462" name="Rectangle 44"/>
          <p:cNvSpPr>
            <a:spLocks noChangeArrowheads="1"/>
          </p:cNvSpPr>
          <p:nvPr/>
        </p:nvSpPr>
        <p:spPr bwMode="auto">
          <a:xfrm>
            <a:off x="4672013" y="4090988"/>
            <a:ext cx="584200" cy="2794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 anchor="ctr"/>
          <a:lstStyle/>
          <a:p>
            <a:pPr algn="ctr">
              <a:lnSpc>
                <a:spcPct val="100000"/>
              </a:lnSpc>
            </a:pPr>
            <a:r>
              <a:rPr lang="en-US" sz="2000" b="0">
                <a:latin typeface="Calibri" pitchFamily="34" charset="0"/>
              </a:rPr>
              <a:t>B2T</a:t>
            </a:r>
          </a:p>
        </p:txBody>
      </p:sp>
      <p:sp>
        <p:nvSpPr>
          <p:cNvPr id="19463" name="Line 45"/>
          <p:cNvSpPr>
            <a:spLocks noChangeShapeType="1"/>
          </p:cNvSpPr>
          <p:nvPr/>
        </p:nvSpPr>
        <p:spPr bwMode="auto">
          <a:xfrm>
            <a:off x="2538413" y="4230688"/>
            <a:ext cx="9652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9464" name="Line 46"/>
          <p:cNvSpPr>
            <a:spLocks noChangeShapeType="1"/>
          </p:cNvSpPr>
          <p:nvPr/>
        </p:nvSpPr>
        <p:spPr bwMode="auto">
          <a:xfrm>
            <a:off x="5281613" y="4230688"/>
            <a:ext cx="9652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9465" name="Line 47"/>
          <p:cNvSpPr>
            <a:spLocks noChangeShapeType="1"/>
          </p:cNvSpPr>
          <p:nvPr/>
        </p:nvSpPr>
        <p:spPr bwMode="auto">
          <a:xfrm>
            <a:off x="4138613" y="4230688"/>
            <a:ext cx="508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9466" name="Rectangle 48"/>
          <p:cNvSpPr>
            <a:spLocks noChangeArrowheads="1"/>
          </p:cNvSpPr>
          <p:nvPr/>
        </p:nvSpPr>
        <p:spPr bwMode="auto">
          <a:xfrm>
            <a:off x="6324600" y="3580606"/>
            <a:ext cx="2622768" cy="4591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</a:pPr>
            <a:r>
              <a:rPr lang="en-US">
                <a:latin typeface="Calibri" pitchFamily="34" charset="0"/>
              </a:rPr>
              <a:t>Two’s Complement</a:t>
            </a:r>
          </a:p>
        </p:txBody>
      </p:sp>
      <p:sp>
        <p:nvSpPr>
          <p:cNvPr id="19467" name="Rectangle 49"/>
          <p:cNvSpPr>
            <a:spLocks noChangeArrowheads="1"/>
          </p:cNvSpPr>
          <p:nvPr/>
        </p:nvSpPr>
        <p:spPr bwMode="auto">
          <a:xfrm>
            <a:off x="1243968" y="3657600"/>
            <a:ext cx="1378582" cy="4591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</a:pPr>
            <a:r>
              <a:rPr lang="en-US">
                <a:latin typeface="Calibri" pitchFamily="34" charset="0"/>
              </a:rPr>
              <a:t>Unsigned</a:t>
            </a:r>
          </a:p>
        </p:txBody>
      </p:sp>
      <p:sp>
        <p:nvSpPr>
          <p:cNvPr id="19468" name="Rectangle 50"/>
          <p:cNvSpPr>
            <a:spLocks noChangeArrowheads="1"/>
          </p:cNvSpPr>
          <p:nvPr/>
        </p:nvSpPr>
        <p:spPr bwMode="auto">
          <a:xfrm>
            <a:off x="2947306" y="4818063"/>
            <a:ext cx="2920094" cy="39754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</a:pPr>
            <a:r>
              <a:rPr lang="en-US" sz="2000" b="0">
                <a:latin typeface="Calibri" pitchFamily="34" charset="0"/>
              </a:rPr>
              <a:t>Maintain Same Bit Pattern</a:t>
            </a:r>
          </a:p>
        </p:txBody>
      </p:sp>
      <p:sp>
        <p:nvSpPr>
          <p:cNvPr id="19469" name="Rectangle 51"/>
          <p:cNvSpPr>
            <a:spLocks noChangeArrowheads="1"/>
          </p:cNvSpPr>
          <p:nvPr/>
        </p:nvSpPr>
        <p:spPr bwMode="auto">
          <a:xfrm>
            <a:off x="2054225" y="3962400"/>
            <a:ext cx="396875" cy="36353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</a:pPr>
            <a:r>
              <a:rPr lang="en-US" b="0" i="1" dirty="0" err="1">
                <a:latin typeface="Times" pitchFamily="18" charset="0"/>
              </a:rPr>
              <a:t>ux</a:t>
            </a:r>
            <a:endParaRPr lang="en-US" b="0" i="1" dirty="0">
              <a:latin typeface="Times" pitchFamily="18" charset="0"/>
            </a:endParaRPr>
          </a:p>
        </p:txBody>
      </p:sp>
      <p:sp>
        <p:nvSpPr>
          <p:cNvPr id="19470" name="Rectangle 52"/>
          <p:cNvSpPr>
            <a:spLocks noChangeArrowheads="1"/>
          </p:cNvSpPr>
          <p:nvPr/>
        </p:nvSpPr>
        <p:spPr bwMode="auto">
          <a:xfrm>
            <a:off x="6321425" y="3962400"/>
            <a:ext cx="282575" cy="36353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</a:pPr>
            <a:r>
              <a:rPr lang="en-US" b="0" i="1">
                <a:latin typeface="Times" pitchFamily="18" charset="0"/>
              </a:rPr>
              <a:t>x</a:t>
            </a:r>
            <a:endParaRPr lang="en-US" b="0" i="1">
              <a:latin typeface="Symbol" pitchFamily="18" charset="2"/>
            </a:endParaRPr>
          </a:p>
        </p:txBody>
      </p:sp>
      <p:sp>
        <p:nvSpPr>
          <p:cNvPr id="19471" name="Rectangle 53"/>
          <p:cNvSpPr>
            <a:spLocks noChangeArrowheads="1"/>
          </p:cNvSpPr>
          <p:nvPr/>
        </p:nvSpPr>
        <p:spPr bwMode="auto">
          <a:xfrm>
            <a:off x="4173971" y="4170219"/>
            <a:ext cx="320675" cy="36353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</a:pPr>
            <a:r>
              <a:rPr lang="en-US" b="0" i="1" dirty="0">
                <a:latin typeface="Times" pitchFamily="18" charset="0"/>
              </a:rPr>
              <a:t>X</a:t>
            </a:r>
          </a:p>
        </p:txBody>
      </p:sp>
      <p:sp>
        <p:nvSpPr>
          <p:cNvPr id="19472" name="Rectangle 56"/>
          <p:cNvSpPr>
            <a:spLocks noGrp="1" noChangeArrowheads="1"/>
          </p:cNvSpPr>
          <p:nvPr>
            <p:ph type="body" idx="1"/>
          </p:nvPr>
        </p:nvSpPr>
        <p:spPr>
          <a:xfrm>
            <a:off x="290513" y="5670550"/>
            <a:ext cx="8656855" cy="882650"/>
          </a:xfrm>
        </p:spPr>
        <p:txBody>
          <a:bodyPr/>
          <a:lstStyle/>
          <a:p>
            <a:r>
              <a:rPr lang="en-US" dirty="0"/>
              <a:t>Mappings between unsigned and two’s complement numbers:</a:t>
            </a:r>
            <a:br>
              <a:rPr lang="en-US" dirty="0"/>
            </a:br>
            <a:r>
              <a:rPr lang="en-US" dirty="0"/>
              <a:t> </a:t>
            </a:r>
            <a:r>
              <a:rPr lang="en-US" dirty="0">
                <a:solidFill>
                  <a:srgbClr val="C00000"/>
                </a:solidFill>
              </a:rPr>
              <a:t>Keep bit representations and reinterpret</a:t>
            </a:r>
          </a:p>
        </p:txBody>
      </p:sp>
    </p:spTree>
  </p:cSld>
  <p:clrMapOvr>
    <a:masterClrMapping/>
  </p:clrMapOvr>
  <p:transition/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404813" y="247650"/>
            <a:ext cx="6824662" cy="555625"/>
          </a:xfrm>
          <a:noFill/>
        </p:spPr>
        <p:txBody>
          <a:bodyPr wrap="none" lIns="63500" tIns="25400" rIns="63500" bIns="25400" anchor="t">
            <a:spAutoFit/>
          </a:bodyPr>
          <a:lstStyle/>
          <a:p>
            <a:pPr eaLnBrk="1" hangingPunct="1"/>
            <a:r>
              <a:rPr lang="en-US" dirty="0"/>
              <a:t>Mapping Signed </a:t>
            </a:r>
            <a:r>
              <a:rPr lang="en-US" dirty="0">
                <a:sym typeface="Symbol" pitchFamily="18" charset="2"/>
              </a:rPr>
              <a:t></a:t>
            </a:r>
            <a:r>
              <a:rPr lang="en-US" dirty="0"/>
              <a:t> Unsigned</a:t>
            </a:r>
          </a:p>
        </p:txBody>
      </p:sp>
      <p:graphicFrame>
        <p:nvGraphicFramePr>
          <p:cNvPr id="203779" name="Group 3"/>
          <p:cNvGraphicFramePr>
            <a:graphicFrameLocks noGrp="1"/>
          </p:cNvGraphicFramePr>
          <p:nvPr/>
        </p:nvGraphicFramePr>
        <p:xfrm>
          <a:off x="3733800" y="990600"/>
          <a:ext cx="1143000" cy="5597589"/>
        </p:xfrm>
        <a:graphic>
          <a:graphicData uri="http://schemas.openxmlformats.org/drawingml/2006/table">
            <a:tbl>
              <a:tblPr/>
              <a:tblGrid>
                <a:gridCol w="1143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94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alibri" pitchFamily="34" charset="0"/>
                        </a:rPr>
                        <a:t>Signed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0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1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2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016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3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4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5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6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7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-8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-7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-6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-5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-4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-3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-2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-1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</a:tbl>
          </a:graphicData>
        </a:graphic>
      </p:graphicFrame>
      <p:graphicFrame>
        <p:nvGraphicFramePr>
          <p:cNvPr id="203817" name="Group 41"/>
          <p:cNvGraphicFramePr>
            <a:graphicFrameLocks noGrp="1"/>
          </p:cNvGraphicFramePr>
          <p:nvPr/>
        </p:nvGraphicFramePr>
        <p:xfrm>
          <a:off x="7010400" y="1004379"/>
          <a:ext cx="1143000" cy="5597589"/>
        </p:xfrm>
        <a:graphic>
          <a:graphicData uri="http://schemas.openxmlformats.org/drawingml/2006/table">
            <a:tbl>
              <a:tblPr/>
              <a:tblGrid>
                <a:gridCol w="1143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94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alibri" pitchFamily="34" charset="0"/>
                        </a:rPr>
                        <a:t>Unsigned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0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1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2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016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3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4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5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6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7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8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9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10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11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12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13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14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15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</a:tbl>
          </a:graphicData>
        </a:graphic>
      </p:graphicFrame>
      <p:graphicFrame>
        <p:nvGraphicFramePr>
          <p:cNvPr id="203855" name="Group 79"/>
          <p:cNvGraphicFramePr>
            <a:graphicFrameLocks noGrp="1"/>
          </p:cNvGraphicFramePr>
          <p:nvPr/>
        </p:nvGraphicFramePr>
        <p:xfrm>
          <a:off x="1752600" y="990600"/>
          <a:ext cx="1143000" cy="5597589"/>
        </p:xfrm>
        <a:graphic>
          <a:graphicData uri="http://schemas.openxmlformats.org/drawingml/2006/table">
            <a:tbl>
              <a:tblPr/>
              <a:tblGrid>
                <a:gridCol w="1143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94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alibri" pitchFamily="34" charset="0"/>
                        </a:rPr>
                        <a:t>Bits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0000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0001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0010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016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0011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0100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0101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0110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0111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1000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1001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1010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809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1011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1100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1101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1110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1111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</a:tbl>
          </a:graphicData>
        </a:graphic>
      </p:graphicFrame>
      <p:grpSp>
        <p:nvGrpSpPr>
          <p:cNvPr id="2" name="Group 124"/>
          <p:cNvGrpSpPr>
            <a:grpSpLocks/>
          </p:cNvGrpSpPr>
          <p:nvPr/>
        </p:nvGrpSpPr>
        <p:grpSpPr bwMode="auto">
          <a:xfrm>
            <a:off x="5181600" y="3530600"/>
            <a:ext cx="1574800" cy="279400"/>
            <a:chOff x="3264" y="2608"/>
            <a:chExt cx="992" cy="176"/>
          </a:xfrm>
        </p:grpSpPr>
        <p:sp>
          <p:nvSpPr>
            <p:cNvPr id="20602" name="Rectangle 117"/>
            <p:cNvSpPr>
              <a:spLocks noChangeArrowheads="1"/>
            </p:cNvSpPr>
            <p:nvPr/>
          </p:nvSpPr>
          <p:spPr bwMode="auto">
            <a:xfrm>
              <a:off x="3552" y="2608"/>
              <a:ext cx="368" cy="176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dirty="0">
                  <a:latin typeface="Calibri" pitchFamily="34" charset="0"/>
                </a:rPr>
                <a:t>U2T</a:t>
              </a:r>
            </a:p>
          </p:txBody>
        </p:sp>
        <p:sp>
          <p:nvSpPr>
            <p:cNvPr id="20603" name="Line 118"/>
            <p:cNvSpPr>
              <a:spLocks noChangeShapeType="1"/>
            </p:cNvSpPr>
            <p:nvPr/>
          </p:nvSpPr>
          <p:spPr bwMode="auto">
            <a:xfrm flipH="1" flipV="1">
              <a:off x="3264" y="2704"/>
              <a:ext cx="288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604" name="Line 119"/>
            <p:cNvSpPr>
              <a:spLocks noChangeShapeType="1"/>
            </p:cNvSpPr>
            <p:nvPr/>
          </p:nvSpPr>
          <p:spPr bwMode="auto">
            <a:xfrm flipH="1">
              <a:off x="3936" y="2696"/>
              <a:ext cx="32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3" name="Group 123"/>
          <p:cNvGrpSpPr>
            <a:grpSpLocks/>
          </p:cNvGrpSpPr>
          <p:nvPr/>
        </p:nvGrpSpPr>
        <p:grpSpPr bwMode="auto">
          <a:xfrm>
            <a:off x="5181600" y="3098800"/>
            <a:ext cx="1574800" cy="279400"/>
            <a:chOff x="3264" y="2128"/>
            <a:chExt cx="992" cy="176"/>
          </a:xfrm>
        </p:grpSpPr>
        <p:sp>
          <p:nvSpPr>
            <p:cNvPr id="20599" name="Rectangle 120"/>
            <p:cNvSpPr>
              <a:spLocks noChangeArrowheads="1"/>
            </p:cNvSpPr>
            <p:nvPr/>
          </p:nvSpPr>
          <p:spPr bwMode="auto">
            <a:xfrm>
              <a:off x="3552" y="2128"/>
              <a:ext cx="368" cy="176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dirty="0">
                  <a:latin typeface="Calibri" pitchFamily="34" charset="0"/>
                </a:rPr>
                <a:t>T2U</a:t>
              </a:r>
            </a:p>
          </p:txBody>
        </p:sp>
        <p:sp>
          <p:nvSpPr>
            <p:cNvPr id="20600" name="Line 121"/>
            <p:cNvSpPr>
              <a:spLocks noChangeShapeType="1"/>
            </p:cNvSpPr>
            <p:nvPr/>
          </p:nvSpPr>
          <p:spPr bwMode="auto">
            <a:xfrm flipH="1" flipV="1">
              <a:off x="3264" y="2224"/>
              <a:ext cx="288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triangle" w="med" len="med"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601" name="Line 122"/>
            <p:cNvSpPr>
              <a:spLocks noChangeShapeType="1"/>
            </p:cNvSpPr>
            <p:nvPr/>
          </p:nvSpPr>
          <p:spPr bwMode="auto">
            <a:xfrm flipH="1">
              <a:off x="3936" y="2216"/>
              <a:ext cx="32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triangle" w="med" len="med"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8329782" cy="762000"/>
          </a:xfrm>
        </p:spPr>
        <p:txBody>
          <a:bodyPr/>
          <a:lstStyle/>
          <a:p>
            <a:r>
              <a:rPr lang="en-US" dirty="0"/>
              <a:t>Announcements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Lab 0 is now available via </a:t>
            </a:r>
            <a:r>
              <a:rPr lang="en-US" dirty="0">
                <a:hlinkClick r:id="rId2"/>
              </a:rPr>
              <a:t>schedule page</a:t>
            </a:r>
            <a:r>
              <a:rPr lang="en-US" dirty="0"/>
              <a:t> and </a:t>
            </a:r>
            <a:r>
              <a:rPr lang="en-US" dirty="0">
                <a:hlinkClick r:id="rId3"/>
              </a:rPr>
              <a:t>Autolab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Due Tuesday January 25, 11:59pm ET</a:t>
            </a:r>
          </a:p>
          <a:p>
            <a:pPr lvl="1"/>
            <a:r>
              <a:rPr lang="en-US" dirty="0"/>
              <a:t>No grace days, no late submissions</a:t>
            </a:r>
          </a:p>
          <a:p>
            <a:pPr lvl="1"/>
            <a:r>
              <a:rPr lang="en-US" dirty="0"/>
              <a:t>Should take you less than five hours</a:t>
            </a:r>
          </a:p>
          <a:p>
            <a:pPr lvl="1"/>
            <a:r>
              <a:rPr lang="en-US" dirty="0"/>
              <a:t>Links on schedule page no longer go to </a:t>
            </a:r>
            <a:r>
              <a:rPr lang="en-US" dirty="0" err="1"/>
              <a:t>Autolab</a:t>
            </a:r>
            <a:endParaRPr lang="en-US" dirty="0"/>
          </a:p>
          <a:p>
            <a:endParaRPr lang="en-US" dirty="0"/>
          </a:p>
          <a:p>
            <a:r>
              <a:rPr lang="en-US" dirty="0"/>
              <a:t>Lab 1 will become available at 3pm today</a:t>
            </a:r>
          </a:p>
          <a:p>
            <a:pPr lvl="1"/>
            <a:r>
              <a:rPr lang="en-US" dirty="0"/>
              <a:t>Due February 3, 11:59pm ET</a:t>
            </a:r>
          </a:p>
          <a:p>
            <a:pPr lvl="1"/>
            <a:r>
              <a:rPr lang="en-US" dirty="0"/>
              <a:t>One grace day</a:t>
            </a:r>
          </a:p>
          <a:p>
            <a:pPr lvl="1"/>
            <a:r>
              <a:rPr lang="en-US" dirty="0"/>
              <a:t>If you’re done with lab 0, now is a good time to start</a:t>
            </a:r>
          </a:p>
          <a:p>
            <a:pPr lvl="1"/>
            <a:r>
              <a:rPr lang="en-US" dirty="0"/>
              <a:t>Links will be added to schedule page</a:t>
            </a:r>
          </a:p>
        </p:txBody>
      </p:sp>
    </p:spTree>
    <p:extLst>
      <p:ext uri="{BB962C8B-B14F-4D97-AF65-F5344CB8AC3E}">
        <p14:creationId xmlns:p14="http://schemas.microsoft.com/office/powerpoint/2010/main" val="2723817116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404813" y="247650"/>
            <a:ext cx="6824662" cy="555625"/>
          </a:xfrm>
          <a:noFill/>
        </p:spPr>
        <p:txBody>
          <a:bodyPr wrap="none" lIns="63500" tIns="25400" rIns="63500" bIns="25400" anchor="t">
            <a:spAutoFit/>
          </a:bodyPr>
          <a:lstStyle/>
          <a:p>
            <a:pPr eaLnBrk="1" hangingPunct="1"/>
            <a:r>
              <a:rPr lang="en-US" dirty="0"/>
              <a:t>Mapping Signed </a:t>
            </a:r>
            <a:r>
              <a:rPr lang="en-US" dirty="0">
                <a:sym typeface="Symbol" pitchFamily="18" charset="2"/>
              </a:rPr>
              <a:t></a:t>
            </a:r>
            <a:r>
              <a:rPr lang="en-US" dirty="0"/>
              <a:t> Unsigned</a:t>
            </a:r>
          </a:p>
        </p:txBody>
      </p:sp>
      <p:graphicFrame>
        <p:nvGraphicFramePr>
          <p:cNvPr id="203779" name="Group 3"/>
          <p:cNvGraphicFramePr>
            <a:graphicFrameLocks noGrp="1"/>
          </p:cNvGraphicFramePr>
          <p:nvPr/>
        </p:nvGraphicFramePr>
        <p:xfrm>
          <a:off x="3733800" y="990600"/>
          <a:ext cx="1143000" cy="5597589"/>
        </p:xfrm>
        <a:graphic>
          <a:graphicData uri="http://schemas.openxmlformats.org/drawingml/2006/table">
            <a:tbl>
              <a:tblPr/>
              <a:tblGrid>
                <a:gridCol w="1143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94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alibri" pitchFamily="34" charset="0"/>
                        </a:rPr>
                        <a:t>Signed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0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1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2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016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3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4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5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6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7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-8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-7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-6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-5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-4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-3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-2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-1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</a:tbl>
          </a:graphicData>
        </a:graphic>
      </p:graphicFrame>
      <p:graphicFrame>
        <p:nvGraphicFramePr>
          <p:cNvPr id="203817" name="Group 41"/>
          <p:cNvGraphicFramePr>
            <a:graphicFrameLocks noGrp="1"/>
          </p:cNvGraphicFramePr>
          <p:nvPr/>
        </p:nvGraphicFramePr>
        <p:xfrm>
          <a:off x="7010400" y="990600"/>
          <a:ext cx="1143000" cy="5597589"/>
        </p:xfrm>
        <a:graphic>
          <a:graphicData uri="http://schemas.openxmlformats.org/drawingml/2006/table">
            <a:tbl>
              <a:tblPr/>
              <a:tblGrid>
                <a:gridCol w="1143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94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alibri" pitchFamily="34" charset="0"/>
                        </a:rPr>
                        <a:t>Unsigned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0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1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2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016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3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4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5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6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7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8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9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10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11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12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13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14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15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</a:tbl>
          </a:graphicData>
        </a:graphic>
      </p:graphicFrame>
      <p:graphicFrame>
        <p:nvGraphicFramePr>
          <p:cNvPr id="203855" name="Group 79"/>
          <p:cNvGraphicFramePr>
            <a:graphicFrameLocks noGrp="1"/>
          </p:cNvGraphicFramePr>
          <p:nvPr/>
        </p:nvGraphicFramePr>
        <p:xfrm>
          <a:off x="1752600" y="990600"/>
          <a:ext cx="1143000" cy="5597589"/>
        </p:xfrm>
        <a:graphic>
          <a:graphicData uri="http://schemas.openxmlformats.org/drawingml/2006/table">
            <a:tbl>
              <a:tblPr/>
              <a:tblGrid>
                <a:gridCol w="1143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94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alibri" pitchFamily="34" charset="0"/>
                        </a:rPr>
                        <a:t>Bits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0000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0001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0010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016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0011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0100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0101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0110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0111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1000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1001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1010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809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1011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1100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1101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1110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1111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</a:tbl>
          </a:graphicData>
        </a:graphic>
      </p:graphicFrame>
      <p:grpSp>
        <p:nvGrpSpPr>
          <p:cNvPr id="14" name="Group 126"/>
          <p:cNvGrpSpPr>
            <a:grpSpLocks/>
          </p:cNvGrpSpPr>
          <p:nvPr/>
        </p:nvGrpSpPr>
        <p:grpSpPr bwMode="auto">
          <a:xfrm>
            <a:off x="5257800" y="2286000"/>
            <a:ext cx="1447800" cy="584200"/>
            <a:chOff x="3312" y="1226"/>
            <a:chExt cx="912" cy="368"/>
          </a:xfrm>
        </p:grpSpPr>
        <p:sp>
          <p:nvSpPr>
            <p:cNvPr id="15" name="Line 121"/>
            <p:cNvSpPr>
              <a:spLocks noChangeShapeType="1"/>
            </p:cNvSpPr>
            <p:nvPr/>
          </p:nvSpPr>
          <p:spPr bwMode="auto">
            <a:xfrm flipH="1" flipV="1">
              <a:off x="3312" y="1536"/>
              <a:ext cx="912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 type="triangle" w="lg" len="lg"/>
              <a:tailEnd type="triangle" w="lg" len="lg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" name="Text Box 124"/>
            <p:cNvSpPr txBox="1">
              <a:spLocks noChangeArrowheads="1"/>
            </p:cNvSpPr>
            <p:nvPr/>
          </p:nvSpPr>
          <p:spPr bwMode="auto">
            <a:xfrm>
              <a:off x="3696" y="1226"/>
              <a:ext cx="187" cy="368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</p:spPr>
          <p:txBody>
            <a:bodyPr wrap="none" lIns="45720" rIns="45720">
              <a:spAutoFit/>
            </a:bodyPr>
            <a:lstStyle/>
            <a:p>
              <a:pPr algn="ctr"/>
              <a:r>
                <a:rPr lang="en-US" sz="3200" dirty="0">
                  <a:latin typeface="Calibri" pitchFamily="34" charset="0"/>
                </a:rPr>
                <a:t>=</a:t>
              </a:r>
            </a:p>
          </p:txBody>
        </p:sp>
      </p:grpSp>
      <p:grpSp>
        <p:nvGrpSpPr>
          <p:cNvPr id="17" name="Group 127"/>
          <p:cNvGrpSpPr>
            <a:grpSpLocks/>
          </p:cNvGrpSpPr>
          <p:nvPr/>
        </p:nvGrpSpPr>
        <p:grpSpPr bwMode="auto">
          <a:xfrm>
            <a:off x="5257800" y="4724396"/>
            <a:ext cx="1447800" cy="492124"/>
            <a:chOff x="3312" y="2762"/>
            <a:chExt cx="912" cy="310"/>
          </a:xfrm>
        </p:grpSpPr>
        <p:sp>
          <p:nvSpPr>
            <p:cNvPr id="18" name="Line 123"/>
            <p:cNvSpPr>
              <a:spLocks noChangeShapeType="1"/>
            </p:cNvSpPr>
            <p:nvPr/>
          </p:nvSpPr>
          <p:spPr bwMode="auto">
            <a:xfrm flipH="1" flipV="1">
              <a:off x="3312" y="3072"/>
              <a:ext cx="912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 type="triangle" w="lg" len="lg"/>
              <a:tailEnd type="triangle" w="lg" len="lg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" name="Text Box 125"/>
            <p:cNvSpPr txBox="1">
              <a:spLocks noChangeArrowheads="1"/>
            </p:cNvSpPr>
            <p:nvPr/>
          </p:nvSpPr>
          <p:spPr bwMode="auto">
            <a:xfrm>
              <a:off x="3504" y="2762"/>
              <a:ext cx="329" cy="291"/>
            </a:xfrm>
            <a:prstGeom prst="rect">
              <a:avLst/>
            </a:prstGeom>
            <a:noFill/>
            <a:ln w="57150">
              <a:noFill/>
              <a:round/>
              <a:headEnd type="triangle" w="lg" len="lg"/>
              <a:tailEnd type="triangle" w="lg" len="lg"/>
            </a:ln>
          </p:spPr>
          <p:txBody>
            <a:bodyPr wrap="none" anchor="ctr"/>
            <a:lstStyle/>
            <a:p>
              <a:r>
                <a:rPr lang="en-US" dirty="0">
                  <a:latin typeface="Calibri" pitchFamily="34" charset="0"/>
                </a:rPr>
                <a:t>+/- 16</a:t>
              </a: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16"/>
          <p:cNvGrpSpPr>
            <a:grpSpLocks/>
          </p:cNvGrpSpPr>
          <p:nvPr/>
        </p:nvGrpSpPr>
        <p:grpSpPr bwMode="auto">
          <a:xfrm>
            <a:off x="1752600" y="3810000"/>
            <a:ext cx="2743200" cy="228600"/>
            <a:chOff x="2832" y="2208"/>
            <a:chExt cx="1728" cy="144"/>
          </a:xfrm>
        </p:grpSpPr>
        <p:sp>
          <p:nvSpPr>
            <p:cNvPr id="5142" name="Rectangle 17"/>
            <p:cNvSpPr>
              <a:spLocks noChangeArrowheads="1"/>
            </p:cNvSpPr>
            <p:nvPr/>
          </p:nvSpPr>
          <p:spPr bwMode="auto">
            <a:xfrm>
              <a:off x="2832" y="2208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/>
                <a:t>+</a:t>
              </a:r>
            </a:p>
          </p:txBody>
        </p:sp>
        <p:sp>
          <p:nvSpPr>
            <p:cNvPr id="5143" name="Rectangle 18"/>
            <p:cNvSpPr>
              <a:spLocks noChangeArrowheads="1"/>
            </p:cNvSpPr>
            <p:nvPr/>
          </p:nvSpPr>
          <p:spPr bwMode="auto">
            <a:xfrm>
              <a:off x="2976" y="2208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/>
                <a:t>+</a:t>
              </a:r>
            </a:p>
          </p:txBody>
        </p:sp>
        <p:sp>
          <p:nvSpPr>
            <p:cNvPr id="5144" name="Rectangle 19"/>
            <p:cNvSpPr>
              <a:spLocks noChangeArrowheads="1"/>
            </p:cNvSpPr>
            <p:nvPr/>
          </p:nvSpPr>
          <p:spPr bwMode="auto">
            <a:xfrm>
              <a:off x="3120" y="2208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/>
                <a:t>+</a:t>
              </a:r>
            </a:p>
          </p:txBody>
        </p:sp>
        <p:sp>
          <p:nvSpPr>
            <p:cNvPr id="5145" name="Rectangle 20"/>
            <p:cNvSpPr>
              <a:spLocks noChangeArrowheads="1"/>
            </p:cNvSpPr>
            <p:nvPr/>
          </p:nvSpPr>
          <p:spPr bwMode="auto">
            <a:xfrm>
              <a:off x="4128" y="2208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/>
                <a:t>+</a:t>
              </a:r>
            </a:p>
          </p:txBody>
        </p:sp>
        <p:sp>
          <p:nvSpPr>
            <p:cNvPr id="5146" name="Rectangle 21"/>
            <p:cNvSpPr>
              <a:spLocks noChangeArrowheads="1"/>
            </p:cNvSpPr>
            <p:nvPr/>
          </p:nvSpPr>
          <p:spPr bwMode="auto">
            <a:xfrm>
              <a:off x="4272" y="2208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/>
                <a:t>+</a:t>
              </a:r>
            </a:p>
          </p:txBody>
        </p:sp>
        <p:sp>
          <p:nvSpPr>
            <p:cNvPr id="5147" name="Rectangle 22"/>
            <p:cNvSpPr>
              <a:spLocks noChangeArrowheads="1"/>
            </p:cNvSpPr>
            <p:nvPr/>
          </p:nvSpPr>
          <p:spPr bwMode="auto">
            <a:xfrm>
              <a:off x="4416" y="2208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/>
                <a:t>+</a:t>
              </a:r>
            </a:p>
          </p:txBody>
        </p:sp>
        <p:sp>
          <p:nvSpPr>
            <p:cNvPr id="5148" name="Rectangle 23"/>
            <p:cNvSpPr>
              <a:spLocks noChangeArrowheads="1"/>
            </p:cNvSpPr>
            <p:nvPr/>
          </p:nvSpPr>
          <p:spPr bwMode="auto">
            <a:xfrm>
              <a:off x="3264" y="2208"/>
              <a:ext cx="86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/>
                <a:t>• • •</a:t>
              </a:r>
            </a:p>
          </p:txBody>
        </p:sp>
      </p:grpSp>
      <p:grpSp>
        <p:nvGrpSpPr>
          <p:cNvPr id="4" name="Group 24"/>
          <p:cNvGrpSpPr>
            <a:grpSpLocks/>
          </p:cNvGrpSpPr>
          <p:nvPr/>
        </p:nvGrpSpPr>
        <p:grpSpPr bwMode="auto">
          <a:xfrm>
            <a:off x="1752600" y="4267200"/>
            <a:ext cx="2743200" cy="228600"/>
            <a:chOff x="2832" y="2208"/>
            <a:chExt cx="1728" cy="144"/>
          </a:xfrm>
        </p:grpSpPr>
        <p:sp>
          <p:nvSpPr>
            <p:cNvPr id="5135" name="Rectangle 25"/>
            <p:cNvSpPr>
              <a:spLocks noChangeArrowheads="1"/>
            </p:cNvSpPr>
            <p:nvPr/>
          </p:nvSpPr>
          <p:spPr bwMode="auto">
            <a:xfrm>
              <a:off x="2832" y="2208"/>
              <a:ext cx="144" cy="144"/>
            </a:xfrm>
            <a:prstGeom prst="rect">
              <a:avLst/>
            </a:prstGeom>
            <a:solidFill>
              <a:srgbClr val="F1C7C7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 dirty="0"/>
                <a:t>-</a:t>
              </a:r>
            </a:p>
          </p:txBody>
        </p:sp>
        <p:sp>
          <p:nvSpPr>
            <p:cNvPr id="5136" name="Rectangle 26"/>
            <p:cNvSpPr>
              <a:spLocks noChangeArrowheads="1"/>
            </p:cNvSpPr>
            <p:nvPr/>
          </p:nvSpPr>
          <p:spPr bwMode="auto">
            <a:xfrm>
              <a:off x="2976" y="2208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/>
                <a:t>+</a:t>
              </a:r>
            </a:p>
          </p:txBody>
        </p:sp>
        <p:sp>
          <p:nvSpPr>
            <p:cNvPr id="5137" name="Rectangle 27"/>
            <p:cNvSpPr>
              <a:spLocks noChangeArrowheads="1"/>
            </p:cNvSpPr>
            <p:nvPr/>
          </p:nvSpPr>
          <p:spPr bwMode="auto">
            <a:xfrm>
              <a:off x="3120" y="2208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/>
                <a:t>+</a:t>
              </a:r>
            </a:p>
          </p:txBody>
        </p:sp>
        <p:sp>
          <p:nvSpPr>
            <p:cNvPr id="5138" name="Rectangle 28"/>
            <p:cNvSpPr>
              <a:spLocks noChangeArrowheads="1"/>
            </p:cNvSpPr>
            <p:nvPr/>
          </p:nvSpPr>
          <p:spPr bwMode="auto">
            <a:xfrm>
              <a:off x="4128" y="2208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/>
                <a:t>+</a:t>
              </a:r>
            </a:p>
          </p:txBody>
        </p:sp>
        <p:sp>
          <p:nvSpPr>
            <p:cNvPr id="5139" name="Rectangle 29"/>
            <p:cNvSpPr>
              <a:spLocks noChangeArrowheads="1"/>
            </p:cNvSpPr>
            <p:nvPr/>
          </p:nvSpPr>
          <p:spPr bwMode="auto">
            <a:xfrm>
              <a:off x="4272" y="2208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/>
                <a:t>+</a:t>
              </a:r>
            </a:p>
          </p:txBody>
        </p:sp>
        <p:sp>
          <p:nvSpPr>
            <p:cNvPr id="5140" name="Rectangle 30"/>
            <p:cNvSpPr>
              <a:spLocks noChangeArrowheads="1"/>
            </p:cNvSpPr>
            <p:nvPr/>
          </p:nvSpPr>
          <p:spPr bwMode="auto">
            <a:xfrm>
              <a:off x="4416" y="2208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/>
                <a:t>+</a:t>
              </a:r>
            </a:p>
          </p:txBody>
        </p:sp>
        <p:sp>
          <p:nvSpPr>
            <p:cNvPr id="5141" name="Rectangle 31"/>
            <p:cNvSpPr>
              <a:spLocks noChangeArrowheads="1"/>
            </p:cNvSpPr>
            <p:nvPr/>
          </p:nvSpPr>
          <p:spPr bwMode="auto">
            <a:xfrm>
              <a:off x="3264" y="2208"/>
              <a:ext cx="86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/>
                <a:t>• • •</a:t>
              </a:r>
            </a:p>
          </p:txBody>
        </p:sp>
      </p:grpSp>
      <p:sp>
        <p:nvSpPr>
          <p:cNvPr id="5126" name="Rectangle 32"/>
          <p:cNvSpPr>
            <a:spLocks noChangeArrowheads="1"/>
          </p:cNvSpPr>
          <p:nvPr/>
        </p:nvSpPr>
        <p:spPr bwMode="auto">
          <a:xfrm>
            <a:off x="1219200" y="3657600"/>
            <a:ext cx="40005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b="0" i="1">
                <a:latin typeface="Times" pitchFamily="18" charset="0"/>
              </a:rPr>
              <a:t>ux</a:t>
            </a:r>
          </a:p>
        </p:txBody>
      </p:sp>
      <p:sp>
        <p:nvSpPr>
          <p:cNvPr id="5127" name="Rectangle 33"/>
          <p:cNvSpPr>
            <a:spLocks noChangeArrowheads="1"/>
          </p:cNvSpPr>
          <p:nvPr/>
        </p:nvSpPr>
        <p:spPr bwMode="auto">
          <a:xfrm>
            <a:off x="1219200" y="4114800"/>
            <a:ext cx="28575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b="0" i="1">
                <a:latin typeface="Times" pitchFamily="18" charset="0"/>
              </a:rPr>
              <a:t>x</a:t>
            </a:r>
          </a:p>
        </p:txBody>
      </p:sp>
      <p:sp>
        <p:nvSpPr>
          <p:cNvPr id="5128" name="Rectangle 36"/>
          <p:cNvSpPr>
            <a:spLocks noChangeArrowheads="1"/>
          </p:cNvSpPr>
          <p:nvPr/>
        </p:nvSpPr>
        <p:spPr bwMode="auto">
          <a:xfrm>
            <a:off x="1600200" y="3429000"/>
            <a:ext cx="56515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800" b="0" i="1">
                <a:latin typeface="Times" pitchFamily="18" charset="0"/>
              </a:rPr>
              <a:t>w</a:t>
            </a:r>
            <a:r>
              <a:rPr lang="en-US" sz="1800" b="0">
                <a:latin typeface="Times" pitchFamily="18" charset="0"/>
              </a:rPr>
              <a:t>–1</a:t>
            </a:r>
            <a:endParaRPr lang="en-US" sz="1800" b="0" i="1">
              <a:latin typeface="Times" pitchFamily="18" charset="0"/>
            </a:endParaRPr>
          </a:p>
        </p:txBody>
      </p:sp>
      <p:sp>
        <p:nvSpPr>
          <p:cNvPr id="5129" name="Rectangle 37"/>
          <p:cNvSpPr>
            <a:spLocks noChangeArrowheads="1"/>
          </p:cNvSpPr>
          <p:nvPr/>
        </p:nvSpPr>
        <p:spPr bwMode="auto">
          <a:xfrm>
            <a:off x="4267200" y="3429000"/>
            <a:ext cx="29845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800" b="0">
                <a:latin typeface="Times" pitchFamily="18" charset="0"/>
              </a:rPr>
              <a:t>0</a:t>
            </a:r>
          </a:p>
        </p:txBody>
      </p:sp>
      <p:sp>
        <p:nvSpPr>
          <p:cNvPr id="189482" name="Rectangle 4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/>
              <a:t>Relation between Signed &amp; Unsigned</a:t>
            </a:r>
          </a:p>
        </p:txBody>
      </p:sp>
      <p:sp>
        <p:nvSpPr>
          <p:cNvPr id="5132" name="Line 43"/>
          <p:cNvSpPr>
            <a:spLocks noChangeShapeType="1"/>
          </p:cNvSpPr>
          <p:nvPr/>
        </p:nvSpPr>
        <p:spPr bwMode="auto">
          <a:xfrm flipV="1">
            <a:off x="1828800" y="4648200"/>
            <a:ext cx="0" cy="533400"/>
          </a:xfrm>
          <a:prstGeom prst="line">
            <a:avLst/>
          </a:prstGeom>
          <a:noFill/>
          <a:ln w="28575">
            <a:solidFill>
              <a:schemeClr val="tx2"/>
            </a:solidFill>
            <a:round/>
            <a:headEnd/>
            <a:tailEnd type="triangle" w="lg" len="med"/>
          </a:ln>
        </p:spPr>
        <p:txBody>
          <a:bodyPr wrap="none" lIns="45720" rIns="45720" anchor="ctr">
            <a:spAutoFit/>
          </a:bodyPr>
          <a:lstStyle/>
          <a:p>
            <a:endParaRPr lang="en-US"/>
          </a:p>
        </p:txBody>
      </p:sp>
      <p:sp>
        <p:nvSpPr>
          <p:cNvPr id="5133" name="Text Box 44"/>
          <p:cNvSpPr txBox="1">
            <a:spLocks noChangeArrowheads="1"/>
          </p:cNvSpPr>
          <p:nvPr/>
        </p:nvSpPr>
        <p:spPr bwMode="auto">
          <a:xfrm>
            <a:off x="582613" y="5257800"/>
            <a:ext cx="2880725" cy="1200329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</p:spPr>
        <p:txBody>
          <a:bodyPr wrap="none" lIns="45720" rIns="45720">
            <a:spAutoFit/>
          </a:bodyPr>
          <a:lstStyle/>
          <a:p>
            <a:pPr algn="ctr"/>
            <a:r>
              <a:rPr lang="en-US" dirty="0">
                <a:latin typeface="Calibri" pitchFamily="34" charset="0"/>
              </a:rPr>
              <a:t>Large negative weight</a:t>
            </a:r>
          </a:p>
          <a:p>
            <a:pPr algn="ctr"/>
            <a:r>
              <a:rPr lang="en-US" b="0" i="1" dirty="0">
                <a:latin typeface="Calibri" pitchFamily="34" charset="0"/>
                <a:sym typeface="Symbol" pitchFamily="18" charset="2"/>
              </a:rPr>
              <a:t>becomes</a:t>
            </a:r>
          </a:p>
          <a:p>
            <a:pPr algn="ctr"/>
            <a:r>
              <a:rPr lang="en-US" dirty="0">
                <a:latin typeface="Calibri" pitchFamily="34" charset="0"/>
              </a:rPr>
              <a:t>Large positive weight</a:t>
            </a:r>
          </a:p>
        </p:txBody>
      </p:sp>
      <p:sp>
        <p:nvSpPr>
          <p:cNvPr id="41" name="Rectangle 3"/>
          <p:cNvSpPr>
            <a:spLocks noChangeArrowheads="1"/>
          </p:cNvSpPr>
          <p:nvPr/>
        </p:nvSpPr>
        <p:spPr bwMode="auto">
          <a:xfrm>
            <a:off x="3587750" y="1753394"/>
            <a:ext cx="2336800" cy="10414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 anchorCtr="1"/>
          <a:lstStyle/>
          <a:p>
            <a:pPr algn="ctr">
              <a:lnSpc>
                <a:spcPct val="100000"/>
              </a:lnSpc>
            </a:pPr>
            <a:r>
              <a:rPr lang="en-US" sz="2000" b="0">
                <a:latin typeface="Calibri" pitchFamily="34" charset="0"/>
              </a:rPr>
              <a:t>T2U</a:t>
            </a:r>
          </a:p>
        </p:txBody>
      </p:sp>
      <p:sp>
        <p:nvSpPr>
          <p:cNvPr id="42" name="Rectangle 4"/>
          <p:cNvSpPr>
            <a:spLocks noChangeArrowheads="1"/>
          </p:cNvSpPr>
          <p:nvPr/>
        </p:nvSpPr>
        <p:spPr bwMode="auto">
          <a:xfrm>
            <a:off x="3892550" y="2134394"/>
            <a:ext cx="584200" cy="2794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 anchor="ctr"/>
          <a:lstStyle/>
          <a:p>
            <a:pPr algn="ctr">
              <a:lnSpc>
                <a:spcPct val="100000"/>
              </a:lnSpc>
            </a:pPr>
            <a:r>
              <a:rPr lang="en-US" sz="2000" b="0" dirty="0">
                <a:latin typeface="Calibri" pitchFamily="34" charset="0"/>
              </a:rPr>
              <a:t>T2B</a:t>
            </a:r>
          </a:p>
        </p:txBody>
      </p:sp>
      <p:sp>
        <p:nvSpPr>
          <p:cNvPr id="43" name="Rectangle 5"/>
          <p:cNvSpPr>
            <a:spLocks noChangeArrowheads="1"/>
          </p:cNvSpPr>
          <p:nvPr/>
        </p:nvSpPr>
        <p:spPr bwMode="auto">
          <a:xfrm>
            <a:off x="5035550" y="2134394"/>
            <a:ext cx="584200" cy="2794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 anchor="ctr"/>
          <a:lstStyle/>
          <a:p>
            <a:pPr algn="ctr">
              <a:lnSpc>
                <a:spcPct val="100000"/>
              </a:lnSpc>
            </a:pPr>
            <a:r>
              <a:rPr lang="en-US" sz="2000" b="0">
                <a:latin typeface="Calibri" pitchFamily="34" charset="0"/>
              </a:rPr>
              <a:t>B2U</a:t>
            </a:r>
          </a:p>
        </p:txBody>
      </p:sp>
      <p:sp>
        <p:nvSpPr>
          <p:cNvPr id="44" name="Line 6"/>
          <p:cNvSpPr>
            <a:spLocks noChangeShapeType="1"/>
          </p:cNvSpPr>
          <p:nvPr/>
        </p:nvSpPr>
        <p:spPr bwMode="auto">
          <a:xfrm>
            <a:off x="2901950" y="2274094"/>
            <a:ext cx="9652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45" name="Line 7"/>
          <p:cNvSpPr>
            <a:spLocks noChangeShapeType="1"/>
          </p:cNvSpPr>
          <p:nvPr/>
        </p:nvSpPr>
        <p:spPr bwMode="auto">
          <a:xfrm>
            <a:off x="5645150" y="2274094"/>
            <a:ext cx="9652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46" name="Line 8"/>
          <p:cNvSpPr>
            <a:spLocks noChangeShapeType="1"/>
          </p:cNvSpPr>
          <p:nvPr/>
        </p:nvSpPr>
        <p:spPr bwMode="auto">
          <a:xfrm>
            <a:off x="4502150" y="2274094"/>
            <a:ext cx="508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47" name="Rectangle 9"/>
          <p:cNvSpPr>
            <a:spLocks noChangeArrowheads="1"/>
          </p:cNvSpPr>
          <p:nvPr/>
        </p:nvSpPr>
        <p:spPr bwMode="auto">
          <a:xfrm>
            <a:off x="374650" y="1586707"/>
            <a:ext cx="2622550" cy="458788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</a:pPr>
            <a:r>
              <a:rPr lang="en-US">
                <a:latin typeface="Calibri" pitchFamily="34" charset="0"/>
              </a:rPr>
              <a:t>Two’s Complement</a:t>
            </a:r>
          </a:p>
        </p:txBody>
      </p:sp>
      <p:sp>
        <p:nvSpPr>
          <p:cNvPr id="48" name="Rectangle 10"/>
          <p:cNvSpPr>
            <a:spLocks noChangeArrowheads="1"/>
          </p:cNvSpPr>
          <p:nvPr/>
        </p:nvSpPr>
        <p:spPr bwMode="auto">
          <a:xfrm>
            <a:off x="6699250" y="1524000"/>
            <a:ext cx="1377950" cy="458788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</a:pPr>
            <a:r>
              <a:rPr lang="en-US" dirty="0">
                <a:latin typeface="Calibri" pitchFamily="34" charset="0"/>
              </a:rPr>
              <a:t>Unsigned</a:t>
            </a:r>
          </a:p>
        </p:txBody>
      </p:sp>
      <p:sp>
        <p:nvSpPr>
          <p:cNvPr id="49" name="Rectangle 11"/>
          <p:cNvSpPr>
            <a:spLocks noChangeArrowheads="1"/>
          </p:cNvSpPr>
          <p:nvPr/>
        </p:nvSpPr>
        <p:spPr bwMode="auto">
          <a:xfrm>
            <a:off x="3322638" y="2861469"/>
            <a:ext cx="2919413" cy="3968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</a:pPr>
            <a:r>
              <a:rPr lang="en-US" sz="2000" b="0" dirty="0">
                <a:latin typeface="Calibri" pitchFamily="34" charset="0"/>
              </a:rPr>
              <a:t>Maintain Same Bit Pattern</a:t>
            </a:r>
          </a:p>
        </p:txBody>
      </p:sp>
      <p:sp>
        <p:nvSpPr>
          <p:cNvPr id="50" name="Rectangle 12"/>
          <p:cNvSpPr>
            <a:spLocks noChangeArrowheads="1"/>
          </p:cNvSpPr>
          <p:nvPr/>
        </p:nvSpPr>
        <p:spPr bwMode="auto">
          <a:xfrm>
            <a:off x="2417763" y="2043595"/>
            <a:ext cx="318997" cy="4591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</a:pPr>
            <a:r>
              <a:rPr lang="en-US" b="0" i="1" dirty="0">
                <a:latin typeface="Times" pitchFamily="18" charset="0"/>
              </a:rPr>
              <a:t>x</a:t>
            </a:r>
          </a:p>
        </p:txBody>
      </p:sp>
      <p:sp>
        <p:nvSpPr>
          <p:cNvPr id="51" name="Rectangle 13"/>
          <p:cNvSpPr>
            <a:spLocks noChangeArrowheads="1"/>
          </p:cNvSpPr>
          <p:nvPr/>
        </p:nvSpPr>
        <p:spPr bwMode="auto">
          <a:xfrm>
            <a:off x="6684963" y="2043595"/>
            <a:ext cx="472885" cy="4591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</a:pPr>
            <a:r>
              <a:rPr lang="en-US" b="0" i="1">
                <a:latin typeface="Times" pitchFamily="18" charset="0"/>
              </a:rPr>
              <a:t>ux</a:t>
            </a:r>
          </a:p>
        </p:txBody>
      </p:sp>
      <p:sp>
        <p:nvSpPr>
          <p:cNvPr id="52" name="Rectangle 14"/>
          <p:cNvSpPr>
            <a:spLocks noChangeArrowheads="1"/>
          </p:cNvSpPr>
          <p:nvPr/>
        </p:nvSpPr>
        <p:spPr bwMode="auto">
          <a:xfrm>
            <a:off x="4551363" y="2216779"/>
            <a:ext cx="370293" cy="4591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</a:pPr>
            <a:r>
              <a:rPr lang="en-US" b="0" i="1" dirty="0">
                <a:latin typeface="Times" pitchFamily="18" charset="0"/>
              </a:rPr>
              <a:t>X</a:t>
            </a:r>
          </a:p>
        </p:txBody>
      </p:sp>
    </p:spTree>
  </p:cSld>
  <p:clrMapOvr>
    <a:masterClrMapping/>
  </p:clrMapOvr>
  <p:transition/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81" name="Rectangle 3"/>
          <p:cNvSpPr>
            <a:spLocks noChangeArrowheads="1"/>
          </p:cNvSpPr>
          <p:nvPr/>
        </p:nvSpPr>
        <p:spPr bwMode="auto">
          <a:xfrm>
            <a:off x="5675314" y="3124200"/>
            <a:ext cx="457200" cy="1828800"/>
          </a:xfrm>
          <a:prstGeom prst="rect">
            <a:avLst/>
          </a:prstGeom>
          <a:solidFill>
            <a:srgbClr val="CDF1C5"/>
          </a:solidFill>
          <a:ln w="254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582" name="Rectangle 4"/>
          <p:cNvSpPr>
            <a:spLocks noChangeArrowheads="1"/>
          </p:cNvSpPr>
          <p:nvPr/>
        </p:nvSpPr>
        <p:spPr bwMode="auto">
          <a:xfrm>
            <a:off x="3998914" y="3124200"/>
            <a:ext cx="457200" cy="1828800"/>
          </a:xfrm>
          <a:prstGeom prst="rect">
            <a:avLst/>
          </a:prstGeom>
          <a:solidFill>
            <a:srgbClr val="CDF1C5"/>
          </a:solidFill>
          <a:ln w="254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583" name="Rectangle 5"/>
          <p:cNvSpPr>
            <a:spLocks noChangeArrowheads="1"/>
          </p:cNvSpPr>
          <p:nvPr/>
        </p:nvSpPr>
        <p:spPr bwMode="auto">
          <a:xfrm>
            <a:off x="3998914" y="4953000"/>
            <a:ext cx="457200" cy="1524000"/>
          </a:xfrm>
          <a:prstGeom prst="rect">
            <a:avLst/>
          </a:prstGeom>
          <a:solidFill>
            <a:srgbClr val="EFBFBF"/>
          </a:solidFill>
          <a:ln w="254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584" name="Rectangle 6"/>
          <p:cNvSpPr>
            <a:spLocks noChangeArrowheads="1"/>
          </p:cNvSpPr>
          <p:nvPr/>
        </p:nvSpPr>
        <p:spPr bwMode="auto">
          <a:xfrm>
            <a:off x="5675314" y="1600200"/>
            <a:ext cx="457200" cy="1524000"/>
          </a:xfrm>
          <a:prstGeom prst="rect">
            <a:avLst/>
          </a:prstGeom>
          <a:solidFill>
            <a:srgbClr val="EFBFBF"/>
          </a:solidFill>
          <a:ln w="254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590" name="Oval 8"/>
          <p:cNvSpPr>
            <a:spLocks noChangeArrowheads="1"/>
          </p:cNvSpPr>
          <p:nvPr/>
        </p:nvSpPr>
        <p:spPr bwMode="auto">
          <a:xfrm>
            <a:off x="4075114" y="4724400"/>
            <a:ext cx="152400" cy="15240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591" name="Text Box 9"/>
          <p:cNvSpPr txBox="1">
            <a:spLocks noChangeArrowheads="1"/>
          </p:cNvSpPr>
          <p:nvPr/>
        </p:nvSpPr>
        <p:spPr bwMode="auto">
          <a:xfrm>
            <a:off x="3160714" y="4648200"/>
            <a:ext cx="762000" cy="46196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>
              <a:lnSpc>
                <a:spcPct val="100000"/>
              </a:lnSpc>
            </a:pPr>
            <a:r>
              <a:rPr lang="en-US" b="0" dirty="0">
                <a:latin typeface="Calibri" pitchFamily="34" charset="0"/>
              </a:rPr>
              <a:t>0</a:t>
            </a:r>
          </a:p>
        </p:txBody>
      </p:sp>
      <p:sp>
        <p:nvSpPr>
          <p:cNvPr id="24592" name="Line 10"/>
          <p:cNvSpPr>
            <a:spLocks noChangeShapeType="1"/>
          </p:cNvSpPr>
          <p:nvPr/>
        </p:nvSpPr>
        <p:spPr bwMode="auto">
          <a:xfrm>
            <a:off x="4227514" y="4800600"/>
            <a:ext cx="16764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593" name="Oval 11"/>
          <p:cNvSpPr>
            <a:spLocks noChangeArrowheads="1"/>
          </p:cNvSpPr>
          <p:nvPr/>
        </p:nvSpPr>
        <p:spPr bwMode="auto">
          <a:xfrm>
            <a:off x="4075114" y="3200400"/>
            <a:ext cx="152400" cy="15240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594" name="Text Box 12"/>
          <p:cNvSpPr txBox="1">
            <a:spLocks noChangeArrowheads="1"/>
          </p:cNvSpPr>
          <p:nvPr/>
        </p:nvSpPr>
        <p:spPr bwMode="auto">
          <a:xfrm>
            <a:off x="3101976" y="3124200"/>
            <a:ext cx="890588" cy="46196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>
              <a:lnSpc>
                <a:spcPct val="100000"/>
              </a:lnSpc>
            </a:pPr>
            <a:r>
              <a:rPr lang="en-US" b="0" i="1" dirty="0" err="1">
                <a:latin typeface="Calibri" pitchFamily="34" charset="0"/>
              </a:rPr>
              <a:t>TMax</a:t>
            </a:r>
            <a:endParaRPr lang="en-US" b="0" i="1" dirty="0">
              <a:latin typeface="Calibri" pitchFamily="34" charset="0"/>
            </a:endParaRPr>
          </a:p>
        </p:txBody>
      </p:sp>
      <p:sp>
        <p:nvSpPr>
          <p:cNvPr id="24595" name="Line 13"/>
          <p:cNvSpPr>
            <a:spLocks noChangeShapeType="1"/>
          </p:cNvSpPr>
          <p:nvPr/>
        </p:nvSpPr>
        <p:spPr bwMode="auto">
          <a:xfrm>
            <a:off x="4227514" y="3276600"/>
            <a:ext cx="16764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596" name="Oval 14"/>
          <p:cNvSpPr>
            <a:spLocks noChangeArrowheads="1"/>
          </p:cNvSpPr>
          <p:nvPr/>
        </p:nvSpPr>
        <p:spPr bwMode="auto">
          <a:xfrm>
            <a:off x="4075114" y="6248400"/>
            <a:ext cx="152400" cy="152400"/>
          </a:xfrm>
          <a:prstGeom prst="ellipse">
            <a:avLst/>
          </a:prstGeom>
          <a:solidFill>
            <a:schemeClr val="tx1"/>
          </a:solidFill>
          <a:ln w="25400">
            <a:noFill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597" name="Text Box 15"/>
          <p:cNvSpPr txBox="1">
            <a:spLocks noChangeArrowheads="1"/>
          </p:cNvSpPr>
          <p:nvPr/>
        </p:nvSpPr>
        <p:spPr bwMode="auto">
          <a:xfrm>
            <a:off x="3089276" y="6172200"/>
            <a:ext cx="827088" cy="46196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>
              <a:lnSpc>
                <a:spcPct val="100000"/>
              </a:lnSpc>
            </a:pPr>
            <a:r>
              <a:rPr lang="en-US" b="0" i="1" dirty="0" err="1">
                <a:latin typeface="Calibri" pitchFamily="34" charset="0"/>
              </a:rPr>
              <a:t>TMin</a:t>
            </a:r>
            <a:endParaRPr lang="en-US" b="0" i="1" dirty="0">
              <a:latin typeface="Calibri" pitchFamily="34" charset="0"/>
            </a:endParaRPr>
          </a:p>
        </p:txBody>
      </p:sp>
      <p:sp>
        <p:nvSpPr>
          <p:cNvPr id="24598" name="Oval 16"/>
          <p:cNvSpPr>
            <a:spLocks noChangeArrowheads="1"/>
          </p:cNvSpPr>
          <p:nvPr/>
        </p:nvSpPr>
        <p:spPr bwMode="auto">
          <a:xfrm>
            <a:off x="4075114" y="5029200"/>
            <a:ext cx="152400" cy="152400"/>
          </a:xfrm>
          <a:prstGeom prst="ellipse">
            <a:avLst/>
          </a:prstGeom>
          <a:solidFill>
            <a:schemeClr val="tx1"/>
          </a:solidFill>
          <a:ln w="25400">
            <a:noFill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599" name="Text Box 17"/>
          <p:cNvSpPr txBox="1">
            <a:spLocks noChangeArrowheads="1"/>
          </p:cNvSpPr>
          <p:nvPr/>
        </p:nvSpPr>
        <p:spPr bwMode="auto">
          <a:xfrm>
            <a:off x="3160714" y="4953000"/>
            <a:ext cx="762000" cy="46196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>
              <a:lnSpc>
                <a:spcPct val="100000"/>
              </a:lnSpc>
            </a:pPr>
            <a:r>
              <a:rPr lang="en-US" b="0" dirty="0">
                <a:latin typeface="Calibri" pitchFamily="34" charset="0"/>
              </a:rPr>
              <a:t>–1</a:t>
            </a:r>
          </a:p>
        </p:txBody>
      </p:sp>
      <p:sp>
        <p:nvSpPr>
          <p:cNvPr id="24600" name="Oval 18"/>
          <p:cNvSpPr>
            <a:spLocks noChangeArrowheads="1"/>
          </p:cNvSpPr>
          <p:nvPr/>
        </p:nvSpPr>
        <p:spPr bwMode="auto">
          <a:xfrm>
            <a:off x="4075114" y="5334000"/>
            <a:ext cx="152400" cy="152400"/>
          </a:xfrm>
          <a:prstGeom prst="ellipse">
            <a:avLst/>
          </a:prstGeom>
          <a:solidFill>
            <a:schemeClr val="tx1"/>
          </a:solidFill>
          <a:ln w="25400">
            <a:noFill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601" name="Text Box 19"/>
          <p:cNvSpPr txBox="1">
            <a:spLocks noChangeArrowheads="1"/>
          </p:cNvSpPr>
          <p:nvPr/>
        </p:nvSpPr>
        <p:spPr bwMode="auto">
          <a:xfrm>
            <a:off x="3160714" y="5257800"/>
            <a:ext cx="762000" cy="46196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>
              <a:lnSpc>
                <a:spcPct val="100000"/>
              </a:lnSpc>
            </a:pPr>
            <a:r>
              <a:rPr lang="en-US" b="0" dirty="0">
                <a:latin typeface="Calibri" pitchFamily="34" charset="0"/>
              </a:rPr>
              <a:t>–2</a:t>
            </a:r>
          </a:p>
        </p:txBody>
      </p:sp>
      <p:sp>
        <p:nvSpPr>
          <p:cNvPr id="24602" name="Oval 20"/>
          <p:cNvSpPr>
            <a:spLocks noChangeArrowheads="1"/>
          </p:cNvSpPr>
          <p:nvPr/>
        </p:nvSpPr>
        <p:spPr bwMode="auto">
          <a:xfrm>
            <a:off x="5903914" y="4724400"/>
            <a:ext cx="152400" cy="152400"/>
          </a:xfrm>
          <a:prstGeom prst="ellipse">
            <a:avLst/>
          </a:prstGeom>
          <a:solidFill>
            <a:schemeClr val="tx1"/>
          </a:solidFill>
          <a:ln w="25400">
            <a:noFill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603" name="Oval 21"/>
          <p:cNvSpPr>
            <a:spLocks noChangeArrowheads="1"/>
          </p:cNvSpPr>
          <p:nvPr/>
        </p:nvSpPr>
        <p:spPr bwMode="auto">
          <a:xfrm>
            <a:off x="5903914" y="3200400"/>
            <a:ext cx="152400" cy="152400"/>
          </a:xfrm>
          <a:prstGeom prst="ellipse">
            <a:avLst/>
          </a:prstGeom>
          <a:solidFill>
            <a:schemeClr val="tx1"/>
          </a:solidFill>
          <a:ln w="25400">
            <a:noFill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604" name="Oval 22"/>
          <p:cNvSpPr>
            <a:spLocks noChangeArrowheads="1"/>
          </p:cNvSpPr>
          <p:nvPr/>
        </p:nvSpPr>
        <p:spPr bwMode="auto">
          <a:xfrm>
            <a:off x="5903914" y="2895600"/>
            <a:ext cx="152400" cy="152400"/>
          </a:xfrm>
          <a:prstGeom prst="ellipse">
            <a:avLst/>
          </a:prstGeom>
          <a:solidFill>
            <a:schemeClr val="tx1"/>
          </a:solidFill>
          <a:ln w="25400">
            <a:noFill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605" name="Oval 23"/>
          <p:cNvSpPr>
            <a:spLocks noChangeArrowheads="1"/>
          </p:cNvSpPr>
          <p:nvPr/>
        </p:nvSpPr>
        <p:spPr bwMode="auto">
          <a:xfrm>
            <a:off x="5903914" y="1676400"/>
            <a:ext cx="152400" cy="152400"/>
          </a:xfrm>
          <a:prstGeom prst="ellipse">
            <a:avLst/>
          </a:prstGeom>
          <a:solidFill>
            <a:schemeClr val="tx1"/>
          </a:solidFill>
          <a:ln w="25400">
            <a:noFill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606" name="Oval 24"/>
          <p:cNvSpPr>
            <a:spLocks noChangeArrowheads="1"/>
          </p:cNvSpPr>
          <p:nvPr/>
        </p:nvSpPr>
        <p:spPr bwMode="auto">
          <a:xfrm>
            <a:off x="5903914" y="1981200"/>
            <a:ext cx="152400" cy="152400"/>
          </a:xfrm>
          <a:prstGeom prst="ellipse">
            <a:avLst/>
          </a:prstGeom>
          <a:solidFill>
            <a:schemeClr val="tx1"/>
          </a:solidFill>
          <a:ln w="25400">
            <a:noFill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607" name="Freeform 25"/>
          <p:cNvSpPr>
            <a:spLocks/>
          </p:cNvSpPr>
          <p:nvPr/>
        </p:nvSpPr>
        <p:spPr bwMode="auto">
          <a:xfrm>
            <a:off x="4227514" y="1752600"/>
            <a:ext cx="1676400" cy="3352800"/>
          </a:xfrm>
          <a:custGeom>
            <a:avLst/>
            <a:gdLst>
              <a:gd name="T0" fmla="*/ 0 w 1056"/>
              <a:gd name="T1" fmla="*/ 2112 h 2112"/>
              <a:gd name="T2" fmla="*/ 144 w 1056"/>
              <a:gd name="T3" fmla="*/ 2112 h 2112"/>
              <a:gd name="T4" fmla="*/ 912 w 1056"/>
              <a:gd name="T5" fmla="*/ 0 h 2112"/>
              <a:gd name="T6" fmla="*/ 1056 w 1056"/>
              <a:gd name="T7" fmla="*/ 0 h 2112"/>
              <a:gd name="T8" fmla="*/ 0 60000 65536"/>
              <a:gd name="T9" fmla="*/ 0 60000 65536"/>
              <a:gd name="T10" fmla="*/ 0 60000 65536"/>
              <a:gd name="T11" fmla="*/ 0 60000 65536"/>
              <a:gd name="T12" fmla="*/ 0 w 1056"/>
              <a:gd name="T13" fmla="*/ 0 h 2112"/>
              <a:gd name="T14" fmla="*/ 1056 w 1056"/>
              <a:gd name="T15" fmla="*/ 2112 h 2112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056" h="2112">
                <a:moveTo>
                  <a:pt x="0" y="2112"/>
                </a:moveTo>
                <a:lnTo>
                  <a:pt x="144" y="2112"/>
                </a:lnTo>
                <a:lnTo>
                  <a:pt x="912" y="0"/>
                </a:lnTo>
                <a:lnTo>
                  <a:pt x="1056" y="0"/>
                </a:lnTo>
              </a:path>
            </a:pathLst>
          </a:cu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608" name="Freeform 26"/>
          <p:cNvSpPr>
            <a:spLocks/>
          </p:cNvSpPr>
          <p:nvPr/>
        </p:nvSpPr>
        <p:spPr bwMode="auto">
          <a:xfrm>
            <a:off x="4227514" y="2057400"/>
            <a:ext cx="1676400" cy="3352800"/>
          </a:xfrm>
          <a:custGeom>
            <a:avLst/>
            <a:gdLst>
              <a:gd name="T0" fmla="*/ 0 w 1056"/>
              <a:gd name="T1" fmla="*/ 2112 h 2112"/>
              <a:gd name="T2" fmla="*/ 144 w 1056"/>
              <a:gd name="T3" fmla="*/ 2112 h 2112"/>
              <a:gd name="T4" fmla="*/ 912 w 1056"/>
              <a:gd name="T5" fmla="*/ 0 h 2112"/>
              <a:gd name="T6" fmla="*/ 1056 w 1056"/>
              <a:gd name="T7" fmla="*/ 0 h 2112"/>
              <a:gd name="T8" fmla="*/ 0 60000 65536"/>
              <a:gd name="T9" fmla="*/ 0 60000 65536"/>
              <a:gd name="T10" fmla="*/ 0 60000 65536"/>
              <a:gd name="T11" fmla="*/ 0 60000 65536"/>
              <a:gd name="T12" fmla="*/ 0 w 1056"/>
              <a:gd name="T13" fmla="*/ 0 h 2112"/>
              <a:gd name="T14" fmla="*/ 1056 w 1056"/>
              <a:gd name="T15" fmla="*/ 2112 h 2112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056" h="2112">
                <a:moveTo>
                  <a:pt x="0" y="2112"/>
                </a:moveTo>
                <a:lnTo>
                  <a:pt x="144" y="2112"/>
                </a:lnTo>
                <a:lnTo>
                  <a:pt x="912" y="0"/>
                </a:lnTo>
                <a:lnTo>
                  <a:pt x="1056" y="0"/>
                </a:lnTo>
              </a:path>
            </a:pathLst>
          </a:cu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609" name="Freeform 27"/>
          <p:cNvSpPr>
            <a:spLocks/>
          </p:cNvSpPr>
          <p:nvPr/>
        </p:nvSpPr>
        <p:spPr bwMode="auto">
          <a:xfrm>
            <a:off x="4227514" y="2971800"/>
            <a:ext cx="1676400" cy="3352800"/>
          </a:xfrm>
          <a:custGeom>
            <a:avLst/>
            <a:gdLst>
              <a:gd name="T0" fmla="*/ 0 w 1056"/>
              <a:gd name="T1" fmla="*/ 2112 h 2112"/>
              <a:gd name="T2" fmla="*/ 144 w 1056"/>
              <a:gd name="T3" fmla="*/ 2112 h 2112"/>
              <a:gd name="T4" fmla="*/ 912 w 1056"/>
              <a:gd name="T5" fmla="*/ 0 h 2112"/>
              <a:gd name="T6" fmla="*/ 1056 w 1056"/>
              <a:gd name="T7" fmla="*/ 0 h 2112"/>
              <a:gd name="T8" fmla="*/ 0 60000 65536"/>
              <a:gd name="T9" fmla="*/ 0 60000 65536"/>
              <a:gd name="T10" fmla="*/ 0 60000 65536"/>
              <a:gd name="T11" fmla="*/ 0 60000 65536"/>
              <a:gd name="T12" fmla="*/ 0 w 1056"/>
              <a:gd name="T13" fmla="*/ 0 h 2112"/>
              <a:gd name="T14" fmla="*/ 1056 w 1056"/>
              <a:gd name="T15" fmla="*/ 2112 h 2112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056" h="2112">
                <a:moveTo>
                  <a:pt x="0" y="2112"/>
                </a:moveTo>
                <a:lnTo>
                  <a:pt x="144" y="2112"/>
                </a:lnTo>
                <a:lnTo>
                  <a:pt x="912" y="0"/>
                </a:lnTo>
                <a:lnTo>
                  <a:pt x="1056" y="0"/>
                </a:lnTo>
              </a:path>
            </a:pathLst>
          </a:cu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610" name="Text Box 28"/>
          <p:cNvSpPr txBox="1">
            <a:spLocks noChangeArrowheads="1"/>
          </p:cNvSpPr>
          <p:nvPr/>
        </p:nvSpPr>
        <p:spPr bwMode="auto">
          <a:xfrm>
            <a:off x="6208714" y="4648200"/>
            <a:ext cx="762000" cy="46196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00000"/>
              </a:lnSpc>
            </a:pPr>
            <a:r>
              <a:rPr lang="en-US" b="0" dirty="0">
                <a:latin typeface="Calibri" pitchFamily="34" charset="0"/>
              </a:rPr>
              <a:t>0</a:t>
            </a:r>
          </a:p>
        </p:txBody>
      </p:sp>
      <p:sp>
        <p:nvSpPr>
          <p:cNvPr id="24611" name="Text Box 29"/>
          <p:cNvSpPr txBox="1">
            <a:spLocks noChangeArrowheads="1"/>
          </p:cNvSpPr>
          <p:nvPr/>
        </p:nvSpPr>
        <p:spPr bwMode="auto">
          <a:xfrm>
            <a:off x="6132514" y="1524000"/>
            <a:ext cx="1143000" cy="46196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100000"/>
              </a:lnSpc>
            </a:pPr>
            <a:r>
              <a:rPr lang="en-US" b="0" i="1" dirty="0" err="1">
                <a:latin typeface="Calibri" pitchFamily="34" charset="0"/>
              </a:rPr>
              <a:t>UMax</a:t>
            </a:r>
            <a:endParaRPr lang="en-US" b="0" i="1" dirty="0">
              <a:latin typeface="Calibri" pitchFamily="34" charset="0"/>
            </a:endParaRPr>
          </a:p>
        </p:txBody>
      </p:sp>
      <p:sp>
        <p:nvSpPr>
          <p:cNvPr id="24612" name="Text Box 30"/>
          <p:cNvSpPr txBox="1">
            <a:spLocks noChangeArrowheads="1"/>
          </p:cNvSpPr>
          <p:nvPr/>
        </p:nvSpPr>
        <p:spPr bwMode="auto">
          <a:xfrm>
            <a:off x="6132514" y="1828800"/>
            <a:ext cx="1447800" cy="46196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00000"/>
              </a:lnSpc>
            </a:pPr>
            <a:r>
              <a:rPr lang="en-US" b="0" i="1" dirty="0" err="1">
                <a:latin typeface="Calibri" pitchFamily="34" charset="0"/>
              </a:rPr>
              <a:t>UMax</a:t>
            </a:r>
            <a:r>
              <a:rPr lang="en-US" b="0" dirty="0">
                <a:latin typeface="Calibri" pitchFamily="34" charset="0"/>
              </a:rPr>
              <a:t> – 1</a:t>
            </a:r>
            <a:endParaRPr lang="en-US" b="0" i="1" dirty="0">
              <a:latin typeface="Calibri" pitchFamily="34" charset="0"/>
            </a:endParaRPr>
          </a:p>
        </p:txBody>
      </p:sp>
      <p:sp>
        <p:nvSpPr>
          <p:cNvPr id="24613" name="Text Box 31"/>
          <p:cNvSpPr txBox="1">
            <a:spLocks noChangeArrowheads="1"/>
          </p:cNvSpPr>
          <p:nvPr/>
        </p:nvSpPr>
        <p:spPr bwMode="auto">
          <a:xfrm>
            <a:off x="6208714" y="3124200"/>
            <a:ext cx="890588" cy="46196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b="0" i="1" dirty="0" err="1">
                <a:latin typeface="Calibri" pitchFamily="34" charset="0"/>
              </a:rPr>
              <a:t>TMax</a:t>
            </a:r>
            <a:endParaRPr lang="en-US" b="0" i="1" dirty="0">
              <a:latin typeface="Calibri" pitchFamily="34" charset="0"/>
            </a:endParaRPr>
          </a:p>
        </p:txBody>
      </p:sp>
      <p:sp>
        <p:nvSpPr>
          <p:cNvPr id="24614" name="Text Box 32"/>
          <p:cNvSpPr txBox="1">
            <a:spLocks noChangeArrowheads="1"/>
          </p:cNvSpPr>
          <p:nvPr/>
        </p:nvSpPr>
        <p:spPr bwMode="auto">
          <a:xfrm>
            <a:off x="6208714" y="2819400"/>
            <a:ext cx="1406525" cy="46196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b="0" i="1" dirty="0" err="1">
                <a:latin typeface="Calibri" pitchFamily="34" charset="0"/>
              </a:rPr>
              <a:t>TMax</a:t>
            </a:r>
            <a:r>
              <a:rPr lang="en-US" b="0" i="1" dirty="0">
                <a:latin typeface="Calibri" pitchFamily="34" charset="0"/>
              </a:rPr>
              <a:t>  </a:t>
            </a:r>
            <a:r>
              <a:rPr lang="en-US" b="0" dirty="0">
                <a:latin typeface="Calibri" pitchFamily="34" charset="0"/>
              </a:rPr>
              <a:t>+ 1</a:t>
            </a:r>
            <a:endParaRPr lang="en-US" b="0" i="1" dirty="0">
              <a:latin typeface="Calibri" pitchFamily="34" charset="0"/>
            </a:endParaRPr>
          </a:p>
        </p:txBody>
      </p:sp>
      <p:sp>
        <p:nvSpPr>
          <p:cNvPr id="24586" name="Rectangle 33"/>
          <p:cNvSpPr>
            <a:spLocks noChangeArrowheads="1"/>
          </p:cNvSpPr>
          <p:nvPr/>
        </p:nvSpPr>
        <p:spPr bwMode="auto">
          <a:xfrm>
            <a:off x="685801" y="4549775"/>
            <a:ext cx="2133600" cy="70802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>
              <a:lnSpc>
                <a:spcPct val="100000"/>
              </a:lnSpc>
            </a:pPr>
            <a:r>
              <a:rPr lang="en-US" sz="2000" b="0" dirty="0">
                <a:latin typeface="Calibri" pitchFamily="34" charset="0"/>
              </a:rPr>
              <a:t>2’s Complement Range</a:t>
            </a:r>
          </a:p>
        </p:txBody>
      </p:sp>
      <p:sp>
        <p:nvSpPr>
          <p:cNvPr id="24587" name="Freeform 34"/>
          <p:cNvSpPr>
            <a:spLocks/>
          </p:cNvSpPr>
          <p:nvPr/>
        </p:nvSpPr>
        <p:spPr bwMode="auto">
          <a:xfrm>
            <a:off x="2971801" y="3200400"/>
            <a:ext cx="152400" cy="3352800"/>
          </a:xfrm>
          <a:custGeom>
            <a:avLst/>
            <a:gdLst>
              <a:gd name="T0" fmla="*/ 96 w 144"/>
              <a:gd name="T1" fmla="*/ 2160 h 2160"/>
              <a:gd name="T2" fmla="*/ 0 w 144"/>
              <a:gd name="T3" fmla="*/ 2160 h 2160"/>
              <a:gd name="T4" fmla="*/ 0 w 144"/>
              <a:gd name="T5" fmla="*/ 0 h 2160"/>
              <a:gd name="T6" fmla="*/ 144 w 144"/>
              <a:gd name="T7" fmla="*/ 0 h 2160"/>
              <a:gd name="T8" fmla="*/ 0 60000 65536"/>
              <a:gd name="T9" fmla="*/ 0 60000 65536"/>
              <a:gd name="T10" fmla="*/ 0 60000 65536"/>
              <a:gd name="T11" fmla="*/ 0 60000 65536"/>
              <a:gd name="T12" fmla="*/ 0 w 144"/>
              <a:gd name="T13" fmla="*/ 0 h 2160"/>
              <a:gd name="T14" fmla="*/ 144 w 144"/>
              <a:gd name="T15" fmla="*/ 2160 h 216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44" h="2160">
                <a:moveTo>
                  <a:pt x="96" y="2160"/>
                </a:moveTo>
                <a:lnTo>
                  <a:pt x="0" y="2160"/>
                </a:lnTo>
                <a:lnTo>
                  <a:pt x="0" y="0"/>
                </a:lnTo>
                <a:lnTo>
                  <a:pt x="144" y="0"/>
                </a:lnTo>
              </a:path>
            </a:pathLst>
          </a:cu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588" name="Freeform 35"/>
          <p:cNvSpPr>
            <a:spLocks/>
          </p:cNvSpPr>
          <p:nvPr/>
        </p:nvSpPr>
        <p:spPr bwMode="auto">
          <a:xfrm flipH="1">
            <a:off x="7564439" y="1600200"/>
            <a:ext cx="152400" cy="3352800"/>
          </a:xfrm>
          <a:custGeom>
            <a:avLst/>
            <a:gdLst>
              <a:gd name="T0" fmla="*/ 96 w 144"/>
              <a:gd name="T1" fmla="*/ 2160 h 2160"/>
              <a:gd name="T2" fmla="*/ 0 w 144"/>
              <a:gd name="T3" fmla="*/ 2160 h 2160"/>
              <a:gd name="T4" fmla="*/ 0 w 144"/>
              <a:gd name="T5" fmla="*/ 0 h 2160"/>
              <a:gd name="T6" fmla="*/ 144 w 144"/>
              <a:gd name="T7" fmla="*/ 0 h 2160"/>
              <a:gd name="T8" fmla="*/ 0 60000 65536"/>
              <a:gd name="T9" fmla="*/ 0 60000 65536"/>
              <a:gd name="T10" fmla="*/ 0 60000 65536"/>
              <a:gd name="T11" fmla="*/ 0 60000 65536"/>
              <a:gd name="T12" fmla="*/ 0 w 144"/>
              <a:gd name="T13" fmla="*/ 0 h 2160"/>
              <a:gd name="T14" fmla="*/ 144 w 144"/>
              <a:gd name="T15" fmla="*/ 2160 h 216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44" h="2160">
                <a:moveTo>
                  <a:pt x="96" y="2160"/>
                </a:moveTo>
                <a:lnTo>
                  <a:pt x="0" y="2160"/>
                </a:lnTo>
                <a:lnTo>
                  <a:pt x="0" y="0"/>
                </a:lnTo>
                <a:lnTo>
                  <a:pt x="144" y="0"/>
                </a:lnTo>
              </a:path>
            </a:pathLst>
          </a:cu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589" name="Rectangle 36"/>
          <p:cNvSpPr>
            <a:spLocks noChangeArrowheads="1"/>
          </p:cNvSpPr>
          <p:nvPr/>
        </p:nvSpPr>
        <p:spPr bwMode="auto">
          <a:xfrm>
            <a:off x="7753352" y="2895600"/>
            <a:ext cx="1162050" cy="70802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2000" b="0" dirty="0">
                <a:latin typeface="Calibri" pitchFamily="34" charset="0"/>
              </a:rPr>
              <a:t>Unsigned</a:t>
            </a:r>
          </a:p>
          <a:p>
            <a:pPr>
              <a:lnSpc>
                <a:spcPct val="100000"/>
              </a:lnSpc>
            </a:pPr>
            <a:r>
              <a:rPr lang="en-US" sz="2000" b="0" dirty="0">
                <a:latin typeface="Calibri" pitchFamily="34" charset="0"/>
              </a:rPr>
              <a:t>Range</a:t>
            </a:r>
          </a:p>
        </p:txBody>
      </p:sp>
      <p:sp>
        <p:nvSpPr>
          <p:cNvPr id="123941" name="Rectangle 37"/>
          <p:cNvSpPr>
            <a:spLocks noGrp="1" noChangeArrowheads="1"/>
          </p:cNvSpPr>
          <p:nvPr>
            <p:ph type="title"/>
          </p:nvPr>
        </p:nvSpPr>
        <p:spPr>
          <a:xfrm>
            <a:off x="270412" y="533400"/>
            <a:ext cx="7945438" cy="573088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/>
              <a:t>Conversion Visualized</a:t>
            </a:r>
          </a:p>
        </p:txBody>
      </p:sp>
      <p:sp>
        <p:nvSpPr>
          <p:cNvPr id="123942" name="Rectangle 38"/>
          <p:cNvSpPr>
            <a:spLocks noGrp="1" noChangeArrowheads="1"/>
          </p:cNvSpPr>
          <p:nvPr>
            <p:ph type="body" idx="1"/>
          </p:nvPr>
        </p:nvSpPr>
        <p:spPr>
          <a:xfrm>
            <a:off x="290513" y="1220788"/>
            <a:ext cx="4159250" cy="1716087"/>
          </a:xfrm>
        </p:spPr>
        <p:txBody>
          <a:bodyPr/>
          <a:lstStyle/>
          <a:p>
            <a:pPr eaLnBrk="1" hangingPunct="1">
              <a:defRPr/>
            </a:pPr>
            <a:r>
              <a:rPr lang="en-US"/>
              <a:t>2’s Comp. </a:t>
            </a:r>
            <a:r>
              <a:rPr lang="en-US">
                <a:sym typeface="Symbol" pitchFamily="18" charset="2"/>
              </a:rPr>
              <a:t></a:t>
            </a:r>
            <a:r>
              <a:rPr lang="en-US"/>
              <a:t> Unsigned</a:t>
            </a:r>
          </a:p>
          <a:p>
            <a:pPr lvl="1" eaLnBrk="1" hangingPunct="1">
              <a:defRPr/>
            </a:pPr>
            <a:r>
              <a:rPr lang="en-US"/>
              <a:t>Ordering Inversion</a:t>
            </a:r>
          </a:p>
          <a:p>
            <a:pPr lvl="1" eaLnBrk="1" hangingPunct="1">
              <a:defRPr/>
            </a:pPr>
            <a:r>
              <a:rPr lang="en-US"/>
              <a:t>Negative </a:t>
            </a:r>
            <a:r>
              <a:rPr lang="en-US">
                <a:sym typeface="Symbol" pitchFamily="18" charset="2"/>
              </a:rPr>
              <a:t></a:t>
            </a:r>
            <a:r>
              <a:rPr lang="en-US"/>
              <a:t> Big Positive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90" grpId="0" animBg="1"/>
      <p:bldP spid="24592" grpId="0" animBg="1"/>
      <p:bldP spid="24593" grpId="0" animBg="1"/>
      <p:bldP spid="24595" grpId="0" animBg="1"/>
      <p:bldP spid="24596" grpId="0" animBg="1"/>
      <p:bldP spid="24598" grpId="0" animBg="1"/>
      <p:bldP spid="24600" grpId="0" animBg="1"/>
      <p:bldP spid="24602" grpId="0" animBg="1"/>
      <p:bldP spid="24603" grpId="0" animBg="1"/>
      <p:bldP spid="24604" grpId="0" animBg="1"/>
      <p:bldP spid="24605" grpId="0" animBg="1"/>
      <p:bldP spid="24606" grpId="0" animBg="1"/>
      <p:bldP spid="24607" grpId="0" animBg="1"/>
      <p:bldP spid="24608" grpId="0" animBg="1"/>
      <p:bldP spid="24609" grpId="0" animBg="1"/>
      <p:bldP spid="24587" grpId="0" animBg="1"/>
      <p:bldP spid="24588" grpId="0" animBg="1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533400"/>
            <a:ext cx="7323138" cy="555625"/>
          </a:xfrm>
        </p:spPr>
        <p:txBody>
          <a:bodyPr/>
          <a:lstStyle/>
          <a:p>
            <a:pPr eaLnBrk="1" hangingPunct="1">
              <a:defRPr/>
            </a:pPr>
            <a:r>
              <a:rPr lang="en-US"/>
              <a:t>Signed vs. Unsigned in C</a:t>
            </a:r>
          </a:p>
        </p:txBody>
      </p:sp>
      <p:sp>
        <p:nvSpPr>
          <p:cNvPr id="1198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1220788"/>
            <a:ext cx="8853487" cy="5224462"/>
          </a:xfrm>
        </p:spPr>
        <p:txBody>
          <a:bodyPr lIns="90487" tIns="44450" rIns="90487" bIns="44450"/>
          <a:lstStyle/>
          <a:p>
            <a:pPr eaLnBrk="1" hangingPunct="1">
              <a:defRPr/>
            </a:pPr>
            <a:r>
              <a:rPr lang="en-US" dirty="0"/>
              <a:t>Constants</a:t>
            </a:r>
          </a:p>
          <a:p>
            <a:pPr lvl="1" eaLnBrk="1" hangingPunct="1">
              <a:defRPr/>
            </a:pPr>
            <a:r>
              <a:rPr lang="en-US" dirty="0"/>
              <a:t>By default are considered to be signed integers</a:t>
            </a:r>
          </a:p>
          <a:p>
            <a:pPr lvl="1" eaLnBrk="1" hangingPunct="1">
              <a:defRPr/>
            </a:pPr>
            <a:r>
              <a:rPr lang="en-US" dirty="0"/>
              <a:t>Unsigned if have “U” as suffix</a:t>
            </a:r>
          </a:p>
          <a:p>
            <a:pPr lvl="2" eaLnBrk="1" hangingPunct="1">
              <a:buFont typeface="Wingdings" pitchFamily="2" charset="2"/>
              <a:buNone/>
              <a:defRPr/>
            </a:pPr>
            <a:r>
              <a:rPr lang="en-US" b="1" dirty="0">
                <a:latin typeface="Courier New" pitchFamily="49" charset="0"/>
              </a:rPr>
              <a:t>0U, 4294967259U</a:t>
            </a:r>
          </a:p>
          <a:p>
            <a:pPr eaLnBrk="1" hangingPunct="1">
              <a:defRPr/>
            </a:pPr>
            <a:r>
              <a:rPr lang="en-US" dirty="0"/>
              <a:t>Casting</a:t>
            </a:r>
          </a:p>
          <a:p>
            <a:pPr lvl="1" eaLnBrk="1" hangingPunct="1">
              <a:defRPr/>
            </a:pPr>
            <a:r>
              <a:rPr lang="en-US" dirty="0"/>
              <a:t>Explicit casting between signed &amp; unsigned same as U2T and T2U</a:t>
            </a:r>
          </a:p>
          <a:p>
            <a:pPr lvl="2" eaLnBrk="1" hangingPunct="1">
              <a:buFont typeface="Wingdings" pitchFamily="2" charset="2"/>
              <a:buNone/>
              <a:defRPr/>
            </a:pPr>
            <a:r>
              <a:rPr lang="en-US" sz="1800" b="1" dirty="0" err="1">
                <a:latin typeface="Courier New" pitchFamily="49" charset="0"/>
              </a:rPr>
              <a:t>int</a:t>
            </a:r>
            <a:r>
              <a:rPr lang="en-US" sz="1800" b="1" dirty="0">
                <a:latin typeface="Courier New" pitchFamily="49" charset="0"/>
              </a:rPr>
              <a:t> </a:t>
            </a:r>
            <a:r>
              <a:rPr lang="en-US" sz="1800" b="1" dirty="0" err="1">
                <a:latin typeface="Courier New" pitchFamily="49" charset="0"/>
              </a:rPr>
              <a:t>tx</a:t>
            </a:r>
            <a:r>
              <a:rPr lang="en-US" sz="1800" b="1" dirty="0">
                <a:latin typeface="Courier New" pitchFamily="49" charset="0"/>
              </a:rPr>
              <a:t>, </a:t>
            </a:r>
            <a:r>
              <a:rPr lang="en-US" sz="1800" b="1" dirty="0" err="1">
                <a:latin typeface="Courier New" pitchFamily="49" charset="0"/>
              </a:rPr>
              <a:t>ty</a:t>
            </a:r>
            <a:r>
              <a:rPr lang="en-US" sz="1800" b="1" dirty="0">
                <a:latin typeface="Courier New" pitchFamily="49" charset="0"/>
              </a:rPr>
              <a:t>;</a:t>
            </a:r>
          </a:p>
          <a:p>
            <a:pPr lvl="2" eaLnBrk="1" hangingPunct="1">
              <a:buFont typeface="Wingdings" pitchFamily="2" charset="2"/>
              <a:buNone/>
              <a:defRPr/>
            </a:pPr>
            <a:r>
              <a:rPr lang="en-US" sz="1800" b="1" dirty="0">
                <a:latin typeface="Courier New" pitchFamily="49" charset="0"/>
              </a:rPr>
              <a:t>unsigned </a:t>
            </a:r>
            <a:r>
              <a:rPr lang="en-US" sz="1800" b="1" dirty="0" err="1">
                <a:latin typeface="Courier New" pitchFamily="49" charset="0"/>
              </a:rPr>
              <a:t>ux</a:t>
            </a:r>
            <a:r>
              <a:rPr lang="en-US" sz="1800" b="1" dirty="0">
                <a:latin typeface="Courier New" pitchFamily="49" charset="0"/>
              </a:rPr>
              <a:t>, </a:t>
            </a:r>
            <a:r>
              <a:rPr lang="en-US" sz="1800" b="1" dirty="0" err="1">
                <a:latin typeface="Courier New" pitchFamily="49" charset="0"/>
              </a:rPr>
              <a:t>uy</a:t>
            </a:r>
            <a:r>
              <a:rPr lang="en-US" sz="1800" b="1" dirty="0">
                <a:latin typeface="Courier New" pitchFamily="49" charset="0"/>
              </a:rPr>
              <a:t>;</a:t>
            </a:r>
          </a:p>
          <a:p>
            <a:pPr lvl="2" eaLnBrk="1" hangingPunct="1">
              <a:buFont typeface="Wingdings" pitchFamily="2" charset="2"/>
              <a:buNone/>
              <a:defRPr/>
            </a:pPr>
            <a:r>
              <a:rPr lang="en-US" sz="1800" b="1" dirty="0" err="1">
                <a:latin typeface="Courier New" pitchFamily="49" charset="0"/>
              </a:rPr>
              <a:t>tx</a:t>
            </a:r>
            <a:r>
              <a:rPr lang="en-US" sz="1800" b="1" dirty="0">
                <a:latin typeface="Courier New" pitchFamily="49" charset="0"/>
              </a:rPr>
              <a:t> = (</a:t>
            </a:r>
            <a:r>
              <a:rPr lang="en-US" sz="1800" b="1" dirty="0" err="1">
                <a:latin typeface="Courier New" pitchFamily="49" charset="0"/>
              </a:rPr>
              <a:t>int</a:t>
            </a:r>
            <a:r>
              <a:rPr lang="en-US" sz="1800" b="1" dirty="0">
                <a:latin typeface="Courier New" pitchFamily="49" charset="0"/>
              </a:rPr>
              <a:t>) </a:t>
            </a:r>
            <a:r>
              <a:rPr lang="en-US" sz="1800" b="1" dirty="0" err="1">
                <a:latin typeface="Courier New" pitchFamily="49" charset="0"/>
              </a:rPr>
              <a:t>ux</a:t>
            </a:r>
            <a:r>
              <a:rPr lang="en-US" sz="1800" b="1" dirty="0">
                <a:latin typeface="Courier New" pitchFamily="49" charset="0"/>
              </a:rPr>
              <a:t>;</a:t>
            </a:r>
          </a:p>
          <a:p>
            <a:pPr lvl="2" eaLnBrk="1" hangingPunct="1">
              <a:buFont typeface="Wingdings" pitchFamily="2" charset="2"/>
              <a:buNone/>
              <a:defRPr/>
            </a:pPr>
            <a:r>
              <a:rPr lang="en-US" sz="1800" b="1" dirty="0" err="1">
                <a:latin typeface="Courier New" pitchFamily="49" charset="0"/>
              </a:rPr>
              <a:t>uy</a:t>
            </a:r>
            <a:r>
              <a:rPr lang="en-US" sz="1800" b="1" dirty="0">
                <a:latin typeface="Courier New" pitchFamily="49" charset="0"/>
              </a:rPr>
              <a:t> = (unsigned) </a:t>
            </a:r>
            <a:r>
              <a:rPr lang="en-US" sz="1800" b="1" dirty="0" err="1">
                <a:latin typeface="Courier New" pitchFamily="49" charset="0"/>
              </a:rPr>
              <a:t>ty</a:t>
            </a:r>
            <a:r>
              <a:rPr lang="en-US" sz="1800" b="1" dirty="0">
                <a:latin typeface="Courier New" pitchFamily="49" charset="0"/>
              </a:rPr>
              <a:t>;</a:t>
            </a:r>
          </a:p>
          <a:p>
            <a:pPr lvl="1" eaLnBrk="1" hangingPunct="1">
              <a:defRPr/>
            </a:pPr>
            <a:endParaRPr lang="en-US" dirty="0"/>
          </a:p>
          <a:p>
            <a:pPr lvl="1" eaLnBrk="1" hangingPunct="1">
              <a:defRPr/>
            </a:pPr>
            <a:r>
              <a:rPr lang="en-US" dirty="0"/>
              <a:t>Implicit casting also occurs via assignments and procedure calls</a:t>
            </a:r>
          </a:p>
          <a:p>
            <a:pPr lvl="2" eaLnBrk="1" hangingPunct="1">
              <a:buFont typeface="Wingdings" pitchFamily="2" charset="2"/>
              <a:buNone/>
              <a:defRPr/>
            </a:pPr>
            <a:r>
              <a:rPr lang="en-US" sz="1800" b="1" dirty="0" err="1">
                <a:latin typeface="Courier New" pitchFamily="49" charset="0"/>
              </a:rPr>
              <a:t>tx</a:t>
            </a:r>
            <a:r>
              <a:rPr lang="en-US" sz="1800" b="1" dirty="0">
                <a:latin typeface="Courier New" pitchFamily="49" charset="0"/>
              </a:rPr>
              <a:t> = </a:t>
            </a:r>
            <a:r>
              <a:rPr lang="en-US" sz="1800" b="1" dirty="0" err="1">
                <a:latin typeface="Courier New" pitchFamily="49" charset="0"/>
              </a:rPr>
              <a:t>ux</a:t>
            </a:r>
            <a:r>
              <a:rPr lang="en-US" sz="1800" b="1" dirty="0">
                <a:latin typeface="Courier New" pitchFamily="49" charset="0"/>
              </a:rPr>
              <a:t>;                   </a:t>
            </a:r>
            <a:r>
              <a:rPr lang="en-US" sz="1800" b="1" dirty="0" err="1">
                <a:latin typeface="Courier New" pitchFamily="49" charset="0"/>
              </a:rPr>
              <a:t>int</a:t>
            </a:r>
            <a:r>
              <a:rPr lang="en-US" sz="1800" b="1" dirty="0">
                <a:latin typeface="Courier New" pitchFamily="49" charset="0"/>
              </a:rPr>
              <a:t> fun(unsigned u);</a:t>
            </a:r>
          </a:p>
          <a:p>
            <a:pPr lvl="2" eaLnBrk="1" hangingPunct="1">
              <a:buFont typeface="Wingdings" pitchFamily="2" charset="2"/>
              <a:buNone/>
              <a:defRPr/>
            </a:pPr>
            <a:r>
              <a:rPr lang="en-US" sz="1800" b="1" dirty="0" err="1">
                <a:latin typeface="Courier New" pitchFamily="49" charset="0"/>
              </a:rPr>
              <a:t>uy</a:t>
            </a:r>
            <a:r>
              <a:rPr lang="en-US" sz="1800" b="1" dirty="0">
                <a:latin typeface="Courier New" pitchFamily="49" charset="0"/>
              </a:rPr>
              <a:t> = ty;                   </a:t>
            </a:r>
            <a:r>
              <a:rPr lang="en-US" sz="1800" b="1" dirty="0" err="1">
                <a:latin typeface="Courier New" pitchFamily="49" charset="0"/>
              </a:rPr>
              <a:t>uy</a:t>
            </a:r>
            <a:r>
              <a:rPr lang="en-US" sz="1800" b="1" dirty="0">
                <a:latin typeface="Courier New" pitchFamily="49" charset="0"/>
              </a:rPr>
              <a:t> = fun(</a:t>
            </a:r>
            <a:r>
              <a:rPr lang="en-US" sz="1800" b="1" dirty="0" err="1">
                <a:latin typeface="Courier New" pitchFamily="49" charset="0"/>
              </a:rPr>
              <a:t>tx</a:t>
            </a:r>
            <a:r>
              <a:rPr lang="en-US" sz="1800" b="1" dirty="0">
                <a:latin typeface="Courier New" pitchFamily="49" charset="0"/>
              </a:rPr>
              <a:t>);</a:t>
            </a:r>
          </a:p>
          <a:p>
            <a:pPr eaLnBrk="1" hangingPunct="1">
              <a:defRPr/>
            </a:pPr>
            <a:endParaRPr lang="en-US" sz="1800" b="0" dirty="0">
              <a:latin typeface="Courier New" pitchFamily="49" charset="0"/>
            </a:endParaRPr>
          </a:p>
        </p:txBody>
      </p:sp>
    </p:spTree>
  </p:cSld>
  <p:clrMapOvr>
    <a:masterClrMapping/>
  </p:clrMapOvr>
  <p:transition/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8" name="Rectangle 2"/>
          <p:cNvSpPr>
            <a:spLocks noChangeArrowheads="1"/>
          </p:cNvSpPr>
          <p:nvPr/>
        </p:nvSpPr>
        <p:spPr bwMode="auto">
          <a:xfrm>
            <a:off x="290513" y="3276600"/>
            <a:ext cx="8853487" cy="35814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7" tIns="44450" rIns="90487" bIns="44450"/>
          <a:lstStyle/>
          <a:p>
            <a:pPr marL="687388" lvl="1" indent="-187325" defTabSz="895350" eaLnBrk="1" hangingPunct="1">
              <a:lnSpc>
                <a:spcPct val="100000"/>
              </a:lnSpc>
              <a:spcBef>
                <a:spcPct val="25000"/>
              </a:spcBef>
              <a:buClr>
                <a:schemeClr val="hlink"/>
              </a:buClr>
              <a:buSzPct val="75000"/>
              <a:buFont typeface="Wingdings" pitchFamily="2" charset="2"/>
              <a:buNone/>
              <a:tabLst>
                <a:tab pos="457200" algn="l"/>
                <a:tab pos="2857500" algn="l"/>
                <a:tab pos="5549900" algn="l"/>
                <a:tab pos="6972300" algn="l"/>
              </a:tabLst>
            </a:pPr>
            <a:r>
              <a:rPr lang="en-US" sz="2000" dirty="0">
                <a:solidFill>
                  <a:schemeClr val="bg1"/>
                </a:solidFill>
              </a:rPr>
              <a:t>	0	0U	</a:t>
            </a:r>
            <a:r>
              <a:rPr lang="en-US" sz="2000" dirty="0"/>
              <a:t>==	</a:t>
            </a:r>
            <a:r>
              <a:rPr lang="en-US" sz="2000" dirty="0">
                <a:latin typeface="Calibri" pitchFamily="34" charset="0"/>
              </a:rPr>
              <a:t>unsigned</a:t>
            </a:r>
            <a:endParaRPr lang="en-US" sz="2000" dirty="0"/>
          </a:p>
          <a:p>
            <a:pPr marL="687388" lvl="1" indent="-187325" defTabSz="895350" eaLnBrk="1" hangingPunct="1">
              <a:lnSpc>
                <a:spcPct val="100000"/>
              </a:lnSpc>
              <a:spcBef>
                <a:spcPct val="25000"/>
              </a:spcBef>
              <a:buClr>
                <a:schemeClr val="hlink"/>
              </a:buClr>
              <a:buSzPct val="75000"/>
              <a:buFont typeface="Wingdings" pitchFamily="2" charset="2"/>
              <a:buNone/>
              <a:tabLst>
                <a:tab pos="457200" algn="l"/>
                <a:tab pos="2857500" algn="l"/>
                <a:tab pos="5549900" algn="l"/>
                <a:tab pos="6972300" algn="l"/>
              </a:tabLst>
            </a:pPr>
            <a:r>
              <a:rPr lang="en-US" sz="2000" dirty="0">
                <a:solidFill>
                  <a:schemeClr val="bg1"/>
                </a:solidFill>
              </a:rPr>
              <a:t>	-1	0	</a:t>
            </a:r>
            <a:r>
              <a:rPr lang="en-US" sz="2000" dirty="0"/>
              <a:t>&lt;	</a:t>
            </a:r>
            <a:r>
              <a:rPr lang="en-US" sz="2000" dirty="0">
                <a:latin typeface="Calibri" pitchFamily="34" charset="0"/>
              </a:rPr>
              <a:t>signed</a:t>
            </a:r>
            <a:endParaRPr lang="en-US" sz="2000" dirty="0"/>
          </a:p>
          <a:p>
            <a:pPr marL="687388" lvl="1" indent="-187325" defTabSz="895350" eaLnBrk="1" hangingPunct="1">
              <a:lnSpc>
                <a:spcPct val="100000"/>
              </a:lnSpc>
              <a:spcBef>
                <a:spcPct val="25000"/>
              </a:spcBef>
              <a:buClr>
                <a:schemeClr val="hlink"/>
              </a:buClr>
              <a:buSzPct val="75000"/>
              <a:buFont typeface="Wingdings" pitchFamily="2" charset="2"/>
              <a:buNone/>
              <a:tabLst>
                <a:tab pos="457200" algn="l"/>
                <a:tab pos="2857500" algn="l"/>
                <a:tab pos="5549900" algn="l"/>
                <a:tab pos="6972300" algn="l"/>
              </a:tabLst>
            </a:pPr>
            <a:r>
              <a:rPr lang="en-US" sz="2000" dirty="0">
                <a:solidFill>
                  <a:schemeClr val="bg1"/>
                </a:solidFill>
              </a:rPr>
              <a:t>	-1	0U	</a:t>
            </a:r>
            <a:r>
              <a:rPr lang="en-US" sz="2000" dirty="0"/>
              <a:t>&gt;	</a:t>
            </a:r>
            <a:r>
              <a:rPr lang="en-US" sz="2000" dirty="0">
                <a:latin typeface="Calibri" pitchFamily="34" charset="0"/>
              </a:rPr>
              <a:t>unsigned</a:t>
            </a:r>
            <a:endParaRPr lang="en-US" sz="2000" dirty="0"/>
          </a:p>
          <a:p>
            <a:pPr marL="687388" lvl="1" indent="-187325" defTabSz="895350" eaLnBrk="1" hangingPunct="1">
              <a:lnSpc>
                <a:spcPct val="100000"/>
              </a:lnSpc>
              <a:spcBef>
                <a:spcPct val="25000"/>
              </a:spcBef>
              <a:buClr>
                <a:schemeClr val="hlink"/>
              </a:buClr>
              <a:buSzPct val="75000"/>
              <a:buFont typeface="Wingdings" pitchFamily="2" charset="2"/>
              <a:buNone/>
              <a:tabLst>
                <a:tab pos="457200" algn="l"/>
                <a:tab pos="2857500" algn="l"/>
                <a:tab pos="5549900" algn="l"/>
                <a:tab pos="6972300" algn="l"/>
              </a:tabLst>
            </a:pPr>
            <a:r>
              <a:rPr lang="en-US" sz="2000" dirty="0">
                <a:solidFill>
                  <a:schemeClr val="bg1"/>
                </a:solidFill>
              </a:rPr>
              <a:t>	2147483647	-2147483648</a:t>
            </a:r>
            <a:r>
              <a:rPr lang="en-US" sz="2000" dirty="0"/>
              <a:t> 	&gt;	</a:t>
            </a:r>
            <a:r>
              <a:rPr lang="en-US" sz="2000" dirty="0">
                <a:latin typeface="Calibri" pitchFamily="34" charset="0"/>
              </a:rPr>
              <a:t>signed</a:t>
            </a:r>
          </a:p>
          <a:p>
            <a:pPr marL="687388" lvl="1" indent="-187325" defTabSz="895350" eaLnBrk="1" hangingPunct="1">
              <a:lnSpc>
                <a:spcPct val="100000"/>
              </a:lnSpc>
              <a:spcBef>
                <a:spcPct val="25000"/>
              </a:spcBef>
              <a:buClr>
                <a:schemeClr val="hlink"/>
              </a:buClr>
              <a:buSzPct val="75000"/>
              <a:buFont typeface="Wingdings" pitchFamily="2" charset="2"/>
              <a:buNone/>
              <a:tabLst>
                <a:tab pos="457200" algn="l"/>
                <a:tab pos="2857500" algn="l"/>
                <a:tab pos="5549900" algn="l"/>
                <a:tab pos="6972300" algn="l"/>
              </a:tabLst>
            </a:pPr>
            <a:r>
              <a:rPr lang="en-US" sz="2000" dirty="0">
                <a:solidFill>
                  <a:schemeClr val="bg1"/>
                </a:solidFill>
              </a:rPr>
              <a:t>	2147483647U	-2147483648</a:t>
            </a:r>
            <a:r>
              <a:rPr lang="en-US" sz="2000" dirty="0"/>
              <a:t> 	&lt;	</a:t>
            </a:r>
            <a:r>
              <a:rPr lang="en-US" sz="2000" dirty="0">
                <a:latin typeface="Calibri" pitchFamily="34" charset="0"/>
              </a:rPr>
              <a:t>unsigned</a:t>
            </a:r>
            <a:endParaRPr lang="en-US" sz="2000" dirty="0"/>
          </a:p>
          <a:p>
            <a:pPr marL="687388" lvl="1" indent="-187325" defTabSz="895350" eaLnBrk="1" hangingPunct="1">
              <a:lnSpc>
                <a:spcPct val="100000"/>
              </a:lnSpc>
              <a:spcBef>
                <a:spcPct val="25000"/>
              </a:spcBef>
              <a:buClr>
                <a:schemeClr val="hlink"/>
              </a:buClr>
              <a:buSzPct val="75000"/>
              <a:buFont typeface="Wingdings" pitchFamily="2" charset="2"/>
              <a:buNone/>
              <a:tabLst>
                <a:tab pos="457200" algn="l"/>
                <a:tab pos="2857500" algn="l"/>
                <a:tab pos="5549900" algn="l"/>
                <a:tab pos="6972300" algn="l"/>
              </a:tabLst>
            </a:pPr>
            <a:r>
              <a:rPr lang="en-US" sz="2000" dirty="0">
                <a:solidFill>
                  <a:schemeClr val="bg1"/>
                </a:solidFill>
              </a:rPr>
              <a:t>	-1	-2</a:t>
            </a:r>
            <a:r>
              <a:rPr lang="en-US" sz="2000" dirty="0"/>
              <a:t> 	&gt;	</a:t>
            </a:r>
            <a:r>
              <a:rPr lang="en-US" sz="2000" dirty="0">
                <a:latin typeface="Calibri" pitchFamily="34" charset="0"/>
              </a:rPr>
              <a:t>signed</a:t>
            </a:r>
            <a:endParaRPr lang="en-US" sz="2000" dirty="0"/>
          </a:p>
          <a:p>
            <a:pPr marL="687388" lvl="1" indent="-187325" defTabSz="895350" eaLnBrk="1" hangingPunct="1">
              <a:lnSpc>
                <a:spcPct val="100000"/>
              </a:lnSpc>
              <a:spcBef>
                <a:spcPct val="25000"/>
              </a:spcBef>
              <a:buClr>
                <a:schemeClr val="hlink"/>
              </a:buClr>
              <a:buSzPct val="75000"/>
              <a:buFont typeface="Wingdings" pitchFamily="2" charset="2"/>
              <a:buNone/>
              <a:tabLst>
                <a:tab pos="457200" algn="l"/>
                <a:tab pos="2857500" algn="l"/>
                <a:tab pos="5549900" algn="l"/>
                <a:tab pos="6972300" algn="l"/>
              </a:tabLst>
            </a:pPr>
            <a:r>
              <a:rPr lang="en-US" sz="2000" dirty="0">
                <a:solidFill>
                  <a:schemeClr val="bg1"/>
                </a:solidFill>
              </a:rPr>
              <a:t>	(unsigned) -1	-2</a:t>
            </a:r>
            <a:r>
              <a:rPr lang="en-US" sz="2000" dirty="0"/>
              <a:t> 	&gt;	</a:t>
            </a:r>
            <a:r>
              <a:rPr lang="en-US" sz="2000" dirty="0">
                <a:latin typeface="Calibri" pitchFamily="34" charset="0"/>
              </a:rPr>
              <a:t>unsigned</a:t>
            </a:r>
            <a:endParaRPr lang="en-US" sz="2000" dirty="0"/>
          </a:p>
          <a:p>
            <a:pPr marL="687388" lvl="1" indent="-187325" defTabSz="895350" eaLnBrk="1" hangingPunct="1">
              <a:lnSpc>
                <a:spcPct val="100000"/>
              </a:lnSpc>
              <a:spcBef>
                <a:spcPct val="25000"/>
              </a:spcBef>
              <a:buClr>
                <a:schemeClr val="hlink"/>
              </a:buClr>
              <a:buSzPct val="75000"/>
              <a:buFont typeface="Wingdings" pitchFamily="2" charset="2"/>
              <a:buNone/>
              <a:tabLst>
                <a:tab pos="457200" algn="l"/>
                <a:tab pos="2857500" algn="l"/>
                <a:tab pos="5549900" algn="l"/>
                <a:tab pos="6972300" algn="l"/>
              </a:tabLst>
            </a:pPr>
            <a:r>
              <a:rPr lang="en-US" sz="2000" dirty="0">
                <a:solidFill>
                  <a:schemeClr val="bg1"/>
                </a:solidFill>
              </a:rPr>
              <a:t>	 2147483647 	2147483648U</a:t>
            </a:r>
            <a:r>
              <a:rPr lang="en-US" sz="2000" dirty="0"/>
              <a:t> 	&lt;	</a:t>
            </a:r>
            <a:r>
              <a:rPr lang="en-US" sz="2000" dirty="0">
                <a:latin typeface="Calibri" pitchFamily="34" charset="0"/>
              </a:rPr>
              <a:t>unsigned</a:t>
            </a:r>
            <a:endParaRPr lang="en-US" sz="2000" dirty="0"/>
          </a:p>
          <a:p>
            <a:pPr marL="687388" lvl="1" indent="-187325" defTabSz="895350" eaLnBrk="1" hangingPunct="1">
              <a:lnSpc>
                <a:spcPct val="100000"/>
              </a:lnSpc>
              <a:spcBef>
                <a:spcPct val="25000"/>
              </a:spcBef>
              <a:buClr>
                <a:schemeClr val="hlink"/>
              </a:buClr>
              <a:buSzPct val="75000"/>
              <a:buFont typeface="Wingdings" pitchFamily="2" charset="2"/>
              <a:buNone/>
              <a:tabLst>
                <a:tab pos="457200" algn="l"/>
                <a:tab pos="2857500" algn="l"/>
                <a:tab pos="5549900" algn="l"/>
                <a:tab pos="6972300" algn="l"/>
              </a:tabLst>
            </a:pPr>
            <a:r>
              <a:rPr lang="en-US" sz="2000" dirty="0">
                <a:solidFill>
                  <a:schemeClr val="bg1"/>
                </a:solidFill>
              </a:rPr>
              <a:t>	 2147483647 	(</a:t>
            </a:r>
            <a:r>
              <a:rPr lang="en-US" sz="2000" dirty="0" err="1">
                <a:solidFill>
                  <a:schemeClr val="bg1"/>
                </a:solidFill>
              </a:rPr>
              <a:t>int</a:t>
            </a:r>
            <a:r>
              <a:rPr lang="en-US" sz="2000" dirty="0">
                <a:solidFill>
                  <a:schemeClr val="bg1"/>
                </a:solidFill>
              </a:rPr>
              <a:t>) 2147483648U</a:t>
            </a:r>
            <a:r>
              <a:rPr lang="en-US" sz="2000" dirty="0"/>
              <a:t>	&gt;	</a:t>
            </a:r>
            <a:r>
              <a:rPr lang="en-US" sz="2000" dirty="0">
                <a:latin typeface="Calibri" pitchFamily="34" charset="0"/>
              </a:rPr>
              <a:t>signed</a:t>
            </a:r>
            <a:endParaRPr lang="en-US" sz="2000" dirty="0"/>
          </a:p>
        </p:txBody>
      </p:sp>
      <p:sp>
        <p:nvSpPr>
          <p:cNvPr id="121859" name="Rectangle 3"/>
          <p:cNvSpPr>
            <a:spLocks noGrp="1" noChangeArrowheads="1"/>
          </p:cNvSpPr>
          <p:nvPr>
            <p:ph type="title"/>
          </p:nvPr>
        </p:nvSpPr>
        <p:spPr>
          <a:xfrm>
            <a:off x="304800" y="323850"/>
            <a:ext cx="6524625" cy="555625"/>
          </a:xfrm>
        </p:spPr>
        <p:txBody>
          <a:bodyPr/>
          <a:lstStyle/>
          <a:p>
            <a:pPr eaLnBrk="1" hangingPunct="1">
              <a:defRPr/>
            </a:pPr>
            <a:r>
              <a:rPr lang="en-US"/>
              <a:t>Casting Surprises</a:t>
            </a:r>
          </a:p>
        </p:txBody>
      </p:sp>
      <p:sp>
        <p:nvSpPr>
          <p:cNvPr id="121860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290513" y="914400"/>
            <a:ext cx="9005887" cy="5867400"/>
          </a:xfrm>
        </p:spPr>
        <p:txBody>
          <a:bodyPr lIns="90487" tIns="44450" rIns="90487" bIns="44450"/>
          <a:lstStyle/>
          <a:p>
            <a:pPr eaLnBrk="1" hangingPunct="1">
              <a:tabLst>
                <a:tab pos="457200" algn="l"/>
                <a:tab pos="2857500" algn="l"/>
                <a:tab pos="5549900" algn="l"/>
                <a:tab pos="6972300" algn="l"/>
              </a:tabLst>
              <a:defRPr/>
            </a:pPr>
            <a:r>
              <a:rPr lang="en-US" dirty="0"/>
              <a:t>Expression Evaluation</a:t>
            </a:r>
          </a:p>
          <a:p>
            <a:pPr marL="687388" lvl="1" indent="-187325" eaLnBrk="1" hangingPunct="1">
              <a:tabLst>
                <a:tab pos="457200" algn="l"/>
                <a:tab pos="2857500" algn="l"/>
                <a:tab pos="5549900" algn="l"/>
                <a:tab pos="6972300" algn="l"/>
              </a:tabLst>
              <a:defRPr/>
            </a:pPr>
            <a:r>
              <a:rPr lang="en-US" dirty="0"/>
              <a:t>If there is a mix of unsigned and signed in single expression, </a:t>
            </a:r>
            <a:br>
              <a:rPr lang="en-US" dirty="0"/>
            </a:br>
            <a:r>
              <a:rPr lang="en-US" b="1" i="1" dirty="0">
                <a:solidFill>
                  <a:srgbClr val="C00000"/>
                </a:solidFill>
              </a:rPr>
              <a:t>signed values implicitly cast to unsigned</a:t>
            </a:r>
          </a:p>
          <a:p>
            <a:pPr marL="687388" lvl="1" indent="-187325" eaLnBrk="1" hangingPunct="1">
              <a:tabLst>
                <a:tab pos="457200" algn="l"/>
                <a:tab pos="2857500" algn="l"/>
                <a:tab pos="5549900" algn="l"/>
                <a:tab pos="6972300" algn="l"/>
              </a:tabLst>
              <a:defRPr/>
            </a:pPr>
            <a:r>
              <a:rPr lang="en-US" dirty="0"/>
              <a:t>Including comparison operations </a:t>
            </a:r>
            <a:r>
              <a:rPr lang="en-US" b="1" dirty="0">
                <a:latin typeface="Courier New" pitchFamily="49" charset="0"/>
              </a:rPr>
              <a:t>&lt;</a:t>
            </a:r>
            <a:r>
              <a:rPr lang="en-US" b="1" dirty="0"/>
              <a:t>, </a:t>
            </a:r>
            <a:r>
              <a:rPr lang="en-US" b="1" dirty="0">
                <a:latin typeface="Courier New" pitchFamily="49" charset="0"/>
              </a:rPr>
              <a:t>&gt;</a:t>
            </a:r>
            <a:r>
              <a:rPr lang="en-US" b="1" dirty="0"/>
              <a:t>, </a:t>
            </a:r>
            <a:r>
              <a:rPr lang="en-US" b="1" dirty="0">
                <a:latin typeface="Courier New" pitchFamily="49" charset="0"/>
              </a:rPr>
              <a:t>==</a:t>
            </a:r>
            <a:r>
              <a:rPr lang="en-US" b="1" dirty="0"/>
              <a:t>, </a:t>
            </a:r>
            <a:r>
              <a:rPr lang="en-US" b="1" dirty="0">
                <a:latin typeface="Courier New" pitchFamily="49" charset="0"/>
              </a:rPr>
              <a:t>&lt;=</a:t>
            </a:r>
            <a:r>
              <a:rPr lang="en-US" b="1" dirty="0"/>
              <a:t>, </a:t>
            </a:r>
            <a:r>
              <a:rPr lang="en-US" b="1" dirty="0">
                <a:latin typeface="Courier New" pitchFamily="49" charset="0"/>
              </a:rPr>
              <a:t>&gt;=</a:t>
            </a:r>
          </a:p>
          <a:p>
            <a:pPr marL="687388" lvl="1" indent="-187325">
              <a:tabLst>
                <a:tab pos="457200" algn="l"/>
                <a:tab pos="2857500" algn="l"/>
                <a:tab pos="5549900" algn="l"/>
                <a:tab pos="6972300" algn="l"/>
              </a:tabLst>
              <a:defRPr/>
            </a:pPr>
            <a:r>
              <a:rPr lang="en-US" dirty="0"/>
              <a:t>Examples for </a:t>
            </a:r>
            <a:r>
              <a:rPr lang="en-US" i="1" dirty="0"/>
              <a:t>W</a:t>
            </a:r>
            <a:r>
              <a:rPr lang="en-US" dirty="0"/>
              <a:t> = 32:    </a:t>
            </a:r>
            <a:r>
              <a:rPr lang="en-US" b="1" dirty="0">
                <a:solidFill>
                  <a:srgbClr val="C00000"/>
                </a:solidFill>
              </a:rPr>
              <a:t>TMIN = -2,147,483,648 ,     TMAX = 2,147,483,647</a:t>
            </a:r>
          </a:p>
          <a:p>
            <a:pPr eaLnBrk="1" hangingPunct="1">
              <a:tabLst>
                <a:tab pos="457200" algn="l"/>
                <a:tab pos="2857500" algn="l"/>
                <a:tab pos="5549900" algn="l"/>
                <a:tab pos="6972300" algn="l"/>
              </a:tabLst>
              <a:defRPr/>
            </a:pPr>
            <a:r>
              <a:rPr lang="en-US" dirty="0"/>
              <a:t>Constant</a:t>
            </a:r>
            <a:r>
              <a:rPr lang="en-US" baseline="-25000" dirty="0"/>
              <a:t>1</a:t>
            </a:r>
            <a:r>
              <a:rPr lang="en-US" dirty="0"/>
              <a:t>	Constant</a:t>
            </a:r>
            <a:r>
              <a:rPr lang="en-US" baseline="-25000" dirty="0"/>
              <a:t>2</a:t>
            </a:r>
            <a:r>
              <a:rPr lang="en-US" dirty="0"/>
              <a:t>	Relation	Evaluation</a:t>
            </a:r>
          </a:p>
          <a:p>
            <a:pPr marL="288925" lvl="1" indent="-117475" eaLnBrk="1" hangingPunct="1">
              <a:buFont typeface="Wingdings" pitchFamily="2" charset="2"/>
              <a:buNone/>
              <a:tabLst>
                <a:tab pos="227013" algn="l"/>
                <a:tab pos="2860675" algn="l"/>
                <a:tab pos="5657850" algn="l"/>
                <a:tab pos="6972300" algn="l"/>
              </a:tabLst>
              <a:defRPr/>
            </a:pPr>
            <a:r>
              <a:rPr lang="en-US" sz="2100" dirty="0"/>
              <a:t>	0	0U	</a:t>
            </a:r>
          </a:p>
          <a:p>
            <a:pPr marL="288925" lvl="1" indent="-117475" eaLnBrk="1" hangingPunct="1">
              <a:buFont typeface="Wingdings" pitchFamily="2" charset="2"/>
              <a:buNone/>
              <a:tabLst>
                <a:tab pos="227013" algn="l"/>
                <a:tab pos="2860675" algn="l"/>
                <a:tab pos="5549900" algn="l"/>
                <a:tab pos="6972300" algn="l"/>
              </a:tabLst>
              <a:defRPr/>
            </a:pPr>
            <a:r>
              <a:rPr lang="en-US" sz="2100" dirty="0"/>
              <a:t>	-1	0	</a:t>
            </a:r>
          </a:p>
          <a:p>
            <a:pPr marL="288925" lvl="1" indent="-117475" eaLnBrk="1" hangingPunct="1">
              <a:buFont typeface="Wingdings" pitchFamily="2" charset="2"/>
              <a:buNone/>
              <a:tabLst>
                <a:tab pos="227013" algn="l"/>
                <a:tab pos="2860675" algn="l"/>
                <a:tab pos="5549900" algn="l"/>
                <a:tab pos="6972300" algn="l"/>
              </a:tabLst>
              <a:defRPr/>
            </a:pPr>
            <a:r>
              <a:rPr lang="en-US" sz="2100" dirty="0"/>
              <a:t>	-1	0U	</a:t>
            </a:r>
          </a:p>
          <a:p>
            <a:pPr marL="288925" lvl="1" indent="-117475" eaLnBrk="1" hangingPunct="1">
              <a:buFont typeface="Wingdings" pitchFamily="2" charset="2"/>
              <a:buNone/>
              <a:tabLst>
                <a:tab pos="227013" algn="l"/>
                <a:tab pos="2860675" algn="l"/>
                <a:tab pos="5549900" algn="l"/>
                <a:tab pos="6972300" algn="l"/>
              </a:tabLst>
              <a:defRPr/>
            </a:pPr>
            <a:r>
              <a:rPr lang="en-US" sz="2100" dirty="0"/>
              <a:t>	2147483647	-2147483647-1 	</a:t>
            </a:r>
          </a:p>
          <a:p>
            <a:pPr marL="288925" lvl="1" indent="-117475" eaLnBrk="1" hangingPunct="1">
              <a:buFont typeface="Wingdings" pitchFamily="2" charset="2"/>
              <a:buNone/>
              <a:tabLst>
                <a:tab pos="227013" algn="l"/>
                <a:tab pos="2860675" algn="l"/>
                <a:tab pos="5549900" algn="l"/>
                <a:tab pos="6972300" algn="l"/>
              </a:tabLst>
              <a:defRPr/>
            </a:pPr>
            <a:r>
              <a:rPr lang="en-US" sz="2100" dirty="0"/>
              <a:t>	2147483647U	-2147483647-1 	</a:t>
            </a:r>
          </a:p>
          <a:p>
            <a:pPr marL="288925" lvl="1" indent="-117475" eaLnBrk="1" hangingPunct="1">
              <a:buFont typeface="Wingdings" pitchFamily="2" charset="2"/>
              <a:buNone/>
              <a:tabLst>
                <a:tab pos="227013" algn="l"/>
                <a:tab pos="2860675" algn="l"/>
                <a:tab pos="5549900" algn="l"/>
                <a:tab pos="6972300" algn="l"/>
              </a:tabLst>
              <a:defRPr/>
            </a:pPr>
            <a:r>
              <a:rPr lang="en-US" sz="2100" dirty="0"/>
              <a:t>	-1	-2 	</a:t>
            </a:r>
          </a:p>
          <a:p>
            <a:pPr marL="288925" lvl="1" indent="-117475" eaLnBrk="1" hangingPunct="1">
              <a:buFont typeface="Wingdings" pitchFamily="2" charset="2"/>
              <a:buNone/>
              <a:tabLst>
                <a:tab pos="227013" algn="l"/>
                <a:tab pos="2860675" algn="l"/>
                <a:tab pos="5549900" algn="l"/>
                <a:tab pos="6972300" algn="l"/>
              </a:tabLst>
              <a:defRPr/>
            </a:pPr>
            <a:r>
              <a:rPr lang="en-US" sz="2100" dirty="0"/>
              <a:t>	(unsigned)-1	-2 	</a:t>
            </a:r>
          </a:p>
          <a:p>
            <a:pPr marL="288925" lvl="1" indent="-117475" eaLnBrk="1" hangingPunct="1">
              <a:buFont typeface="Wingdings" pitchFamily="2" charset="2"/>
              <a:buNone/>
              <a:tabLst>
                <a:tab pos="227013" algn="l"/>
                <a:tab pos="2860675" algn="l"/>
                <a:tab pos="5713413" algn="l"/>
                <a:tab pos="6972300" algn="l"/>
              </a:tabLst>
              <a:defRPr/>
            </a:pPr>
            <a:r>
              <a:rPr lang="en-US" sz="2100" dirty="0"/>
              <a:t>	 2147483647 	2147483648U 	</a:t>
            </a:r>
          </a:p>
          <a:p>
            <a:pPr marL="288925" lvl="1" indent="-117475" eaLnBrk="1" hangingPunct="1">
              <a:buFont typeface="Wingdings" pitchFamily="2" charset="2"/>
              <a:buNone/>
              <a:tabLst>
                <a:tab pos="227013" algn="l"/>
                <a:tab pos="2860675" algn="l"/>
                <a:tab pos="5549900" algn="l"/>
                <a:tab pos="6972300" algn="l"/>
              </a:tabLst>
              <a:defRPr/>
            </a:pPr>
            <a:r>
              <a:rPr lang="en-US" sz="2100" dirty="0"/>
              <a:t>	 2147483647 	(</a:t>
            </a:r>
            <a:r>
              <a:rPr lang="en-US" sz="2100" dirty="0" err="1"/>
              <a:t>int</a:t>
            </a:r>
            <a:r>
              <a:rPr lang="en-US" sz="2100" dirty="0"/>
              <a:t>) 2147483648U </a:t>
            </a:r>
            <a:r>
              <a:rPr lang="en-US" dirty="0">
                <a:latin typeface="Courier New" pitchFamily="49" charset="0"/>
              </a:rPr>
              <a:t>	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18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185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185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185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185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185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185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185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185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1858" grpId="0" build="p" bldLvl="2" autoUpdateAnimBg="0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8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609600"/>
            <a:ext cx="8610600" cy="573088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/>
              <a:t>Unsigned vs. Signed: Easy to Make Mistakes</a:t>
            </a:r>
          </a:p>
        </p:txBody>
      </p:sp>
      <p:sp>
        <p:nvSpPr>
          <p:cNvPr id="132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68902" y="2209800"/>
            <a:ext cx="8307388" cy="5224463"/>
          </a:xfrm>
        </p:spPr>
        <p:txBody>
          <a:bodyPr/>
          <a:lstStyle/>
          <a:p>
            <a:pPr lvl="2" eaLnBrk="1" hangingPunct="1">
              <a:buFont typeface="Wingdings" pitchFamily="2" charset="2"/>
              <a:buNone/>
              <a:defRPr/>
            </a:pPr>
            <a:r>
              <a:rPr lang="en-US" sz="1800" b="1" dirty="0">
                <a:latin typeface="Courier New" pitchFamily="49" charset="0"/>
              </a:rPr>
              <a:t>unsigned </a:t>
            </a:r>
            <a:r>
              <a:rPr lang="en-US" sz="1800" b="1" dirty="0" err="1">
                <a:latin typeface="Courier New" pitchFamily="49" charset="0"/>
              </a:rPr>
              <a:t>i</a:t>
            </a:r>
            <a:r>
              <a:rPr lang="en-US" sz="1800" b="1" dirty="0">
                <a:latin typeface="Courier New" pitchFamily="49" charset="0"/>
              </a:rPr>
              <a:t>;</a:t>
            </a:r>
          </a:p>
          <a:p>
            <a:pPr lvl="2" eaLnBrk="1" hangingPunct="1">
              <a:buFont typeface="Wingdings" pitchFamily="2" charset="2"/>
              <a:buNone/>
              <a:defRPr/>
            </a:pPr>
            <a:r>
              <a:rPr lang="en-US" sz="1800" b="1" dirty="0">
                <a:latin typeface="Courier New" pitchFamily="49" charset="0"/>
              </a:rPr>
              <a:t>for (</a:t>
            </a:r>
            <a:r>
              <a:rPr lang="en-US" sz="1800" b="1" dirty="0" err="1">
                <a:latin typeface="Courier New" pitchFamily="49" charset="0"/>
              </a:rPr>
              <a:t>i</a:t>
            </a:r>
            <a:r>
              <a:rPr lang="en-US" sz="1800" b="1" dirty="0">
                <a:latin typeface="Courier New" pitchFamily="49" charset="0"/>
              </a:rPr>
              <a:t> = cnt-2; </a:t>
            </a:r>
            <a:r>
              <a:rPr lang="en-US" sz="1800" b="1" dirty="0" err="1">
                <a:latin typeface="Courier New" pitchFamily="49" charset="0"/>
              </a:rPr>
              <a:t>i</a:t>
            </a:r>
            <a:r>
              <a:rPr lang="en-US" sz="1800" b="1" dirty="0">
                <a:latin typeface="Courier New" pitchFamily="49" charset="0"/>
              </a:rPr>
              <a:t> &gt;= 0; </a:t>
            </a:r>
            <a:r>
              <a:rPr lang="en-US" sz="1800" b="1" dirty="0" err="1">
                <a:latin typeface="Courier New" pitchFamily="49" charset="0"/>
              </a:rPr>
              <a:t>i</a:t>
            </a:r>
            <a:r>
              <a:rPr lang="en-US" sz="1800" b="1" dirty="0">
                <a:latin typeface="Courier New" pitchFamily="49" charset="0"/>
              </a:rPr>
              <a:t>--)</a:t>
            </a:r>
          </a:p>
          <a:p>
            <a:pPr lvl="2" eaLnBrk="1" hangingPunct="1">
              <a:buFont typeface="Wingdings" pitchFamily="2" charset="2"/>
              <a:buNone/>
              <a:defRPr/>
            </a:pPr>
            <a:r>
              <a:rPr lang="en-US" sz="1800" b="1" dirty="0">
                <a:latin typeface="Courier New" pitchFamily="49" charset="0"/>
              </a:rPr>
              <a:t>  a[</a:t>
            </a:r>
            <a:r>
              <a:rPr lang="en-US" sz="1800" b="1" dirty="0" err="1">
                <a:latin typeface="Courier New" pitchFamily="49" charset="0"/>
              </a:rPr>
              <a:t>i</a:t>
            </a:r>
            <a:r>
              <a:rPr lang="en-US" sz="1800" b="1" dirty="0">
                <a:latin typeface="Courier New" pitchFamily="49" charset="0"/>
              </a:rPr>
              <a:t>] += a[i+1];</a:t>
            </a:r>
          </a:p>
          <a:p>
            <a:pPr lvl="1" eaLnBrk="1" hangingPunct="1">
              <a:defRPr/>
            </a:pPr>
            <a:endParaRPr lang="en-US" dirty="0"/>
          </a:p>
          <a:p>
            <a:pPr lvl="1" eaLnBrk="1" hangingPunct="1">
              <a:defRPr/>
            </a:pPr>
            <a:endParaRPr lang="en-US" dirty="0"/>
          </a:p>
          <a:p>
            <a:pPr lvl="1" eaLnBrk="1" hangingPunct="1">
              <a:defRPr/>
            </a:pPr>
            <a:r>
              <a:rPr lang="en-US" dirty="0"/>
              <a:t>Can be very subtle</a:t>
            </a:r>
          </a:p>
          <a:p>
            <a:pPr lvl="2">
              <a:buNone/>
              <a:defRPr/>
            </a:pPr>
            <a:r>
              <a:rPr lang="en-US" sz="1800" b="1" dirty="0">
                <a:latin typeface="Courier New" pitchFamily="49" charset="0"/>
              </a:rPr>
              <a:t>#define DELTA </a:t>
            </a:r>
            <a:r>
              <a:rPr lang="en-US" sz="1800" b="1" dirty="0" err="1">
                <a:latin typeface="Courier New" pitchFamily="49" charset="0"/>
              </a:rPr>
              <a:t>sizeof</a:t>
            </a:r>
            <a:r>
              <a:rPr lang="en-US" sz="1800" b="1" dirty="0">
                <a:latin typeface="Courier New" pitchFamily="49" charset="0"/>
              </a:rPr>
              <a:t>(</a:t>
            </a:r>
            <a:r>
              <a:rPr lang="en-US" sz="1800" b="1" dirty="0" err="1">
                <a:latin typeface="Courier New" pitchFamily="49" charset="0"/>
              </a:rPr>
              <a:t>int</a:t>
            </a:r>
            <a:r>
              <a:rPr lang="en-US" sz="1800" b="1" dirty="0">
                <a:latin typeface="Courier New" pitchFamily="49" charset="0"/>
              </a:rPr>
              <a:t>)</a:t>
            </a:r>
          </a:p>
          <a:p>
            <a:pPr lvl="2">
              <a:buNone/>
              <a:defRPr/>
            </a:pPr>
            <a:r>
              <a:rPr lang="en-US" sz="1800" b="1" dirty="0" err="1">
                <a:latin typeface="Courier New" pitchFamily="49" charset="0"/>
              </a:rPr>
              <a:t>int</a:t>
            </a:r>
            <a:r>
              <a:rPr lang="en-US" sz="1800" b="1" dirty="0">
                <a:latin typeface="Courier New" pitchFamily="49" charset="0"/>
              </a:rPr>
              <a:t> </a:t>
            </a:r>
            <a:r>
              <a:rPr lang="en-US" sz="1800" b="1" dirty="0" err="1">
                <a:latin typeface="Courier New" pitchFamily="49" charset="0"/>
              </a:rPr>
              <a:t>i</a:t>
            </a:r>
            <a:r>
              <a:rPr lang="en-US" sz="1800" b="1" dirty="0">
                <a:latin typeface="Courier New" pitchFamily="49" charset="0"/>
              </a:rPr>
              <a:t>;</a:t>
            </a:r>
          </a:p>
          <a:p>
            <a:pPr lvl="2">
              <a:buNone/>
              <a:defRPr/>
            </a:pPr>
            <a:r>
              <a:rPr lang="en-US" sz="1800" b="1" dirty="0">
                <a:latin typeface="Courier New" pitchFamily="49" charset="0"/>
              </a:rPr>
              <a:t>for (</a:t>
            </a:r>
            <a:r>
              <a:rPr lang="en-US" sz="1800" b="1" dirty="0" err="1">
                <a:latin typeface="Courier New" pitchFamily="49" charset="0"/>
              </a:rPr>
              <a:t>i</a:t>
            </a:r>
            <a:r>
              <a:rPr lang="en-US" sz="1800" b="1" dirty="0">
                <a:latin typeface="Courier New" pitchFamily="49" charset="0"/>
              </a:rPr>
              <a:t> = CNT; </a:t>
            </a:r>
            <a:r>
              <a:rPr lang="en-US" sz="1800" b="1" dirty="0" err="1">
                <a:latin typeface="Courier New" pitchFamily="49" charset="0"/>
              </a:rPr>
              <a:t>i</a:t>
            </a:r>
            <a:r>
              <a:rPr lang="en-US" sz="1800" b="1" dirty="0">
                <a:latin typeface="Courier New" pitchFamily="49" charset="0"/>
              </a:rPr>
              <a:t>-DELTA &gt;= 0; </a:t>
            </a:r>
            <a:r>
              <a:rPr lang="en-US" sz="1800" b="1" dirty="0" err="1">
                <a:latin typeface="Courier New" pitchFamily="49" charset="0"/>
              </a:rPr>
              <a:t>i</a:t>
            </a:r>
            <a:r>
              <a:rPr lang="en-US" sz="1800" b="1" dirty="0">
                <a:latin typeface="Courier New" pitchFamily="49" charset="0"/>
              </a:rPr>
              <a:t>-= DELTA)</a:t>
            </a:r>
          </a:p>
          <a:p>
            <a:pPr lvl="2">
              <a:buNone/>
              <a:defRPr/>
            </a:pPr>
            <a:r>
              <a:rPr lang="en-US" sz="1800" b="1" dirty="0">
                <a:latin typeface="Courier New" pitchFamily="49" charset="0"/>
              </a:rPr>
              <a:t>  . . .</a:t>
            </a:r>
          </a:p>
        </p:txBody>
      </p:sp>
    </p:spTree>
    <p:extLst>
      <p:ext uri="{BB962C8B-B14F-4D97-AF65-F5344CB8AC3E}">
        <p14:creationId xmlns:p14="http://schemas.microsoft.com/office/powerpoint/2010/main" val="199039355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0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0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09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auto">
          <a:xfrm>
            <a:off x="762000" y="3505200"/>
            <a:ext cx="6019800" cy="914400"/>
          </a:xfrm>
          <a:prstGeom prst="rect">
            <a:avLst/>
          </a:prstGeom>
          <a:solidFill>
            <a:srgbClr val="FFC000"/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685800"/>
            <a:ext cx="8177382" cy="762000"/>
          </a:xfrm>
        </p:spPr>
        <p:txBody>
          <a:bodyPr/>
          <a:lstStyle/>
          <a:p>
            <a:pPr marL="0" indent="0"/>
            <a:r>
              <a:rPr lang="en-US" dirty="0"/>
              <a:t>Summary</a:t>
            </a:r>
            <a:br>
              <a:rPr lang="en-US" dirty="0"/>
            </a:br>
            <a:r>
              <a:rPr lang="en-US" dirty="0"/>
              <a:t>Casting Signed ↔ Unsigned: Basic Rules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809750"/>
            <a:ext cx="7896225" cy="4972050"/>
          </a:xfrm>
        </p:spPr>
        <p:txBody>
          <a:bodyPr/>
          <a:lstStyle/>
          <a:p>
            <a:r>
              <a:rPr lang="en-US" dirty="0"/>
              <a:t>Bit pattern is maintained</a:t>
            </a:r>
          </a:p>
          <a:p>
            <a:r>
              <a:rPr lang="en-US" dirty="0"/>
              <a:t>But reinterpreted</a:t>
            </a:r>
          </a:p>
          <a:p>
            <a:r>
              <a:rPr lang="en-US" dirty="0"/>
              <a:t>Can have unexpected effects: adding or subtracting 2</a:t>
            </a:r>
            <a:r>
              <a:rPr lang="en-US" baseline="30000" dirty="0"/>
              <a:t>w</a:t>
            </a:r>
          </a:p>
          <a:p>
            <a:endParaRPr lang="en-US" dirty="0"/>
          </a:p>
          <a:p>
            <a:r>
              <a:rPr lang="en-US" dirty="0"/>
              <a:t>Expression containing signed and unsigned </a:t>
            </a:r>
            <a:r>
              <a:rPr lang="en-US" dirty="0" err="1"/>
              <a:t>int</a:t>
            </a:r>
            <a:endParaRPr lang="en-US" dirty="0"/>
          </a:p>
          <a:p>
            <a:pPr lvl="1"/>
            <a:r>
              <a:rPr lang="en-US" dirty="0" err="1">
                <a:latin typeface="Courier New"/>
                <a:cs typeface="Courier New"/>
              </a:rPr>
              <a:t>int</a:t>
            </a:r>
            <a:r>
              <a:rPr lang="en-US" dirty="0"/>
              <a:t> is cast to </a:t>
            </a:r>
            <a:r>
              <a:rPr lang="en-US" dirty="0">
                <a:latin typeface="Courier New"/>
                <a:cs typeface="Courier New"/>
              </a:rPr>
              <a:t>unsigned</a:t>
            </a:r>
            <a:r>
              <a:rPr lang="en-US" dirty="0"/>
              <a:t>!!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Today: Bits, Bytes, and Integers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Representing information as bits</a:t>
            </a:r>
          </a:p>
          <a:p>
            <a:r>
              <a:rPr lang="en-US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Bit-level manipulations</a:t>
            </a:r>
          </a:p>
          <a:p>
            <a:r>
              <a:rPr lang="en-US" dirty="0"/>
              <a:t>Integers</a:t>
            </a:r>
          </a:p>
          <a:p>
            <a:pPr lvl="1"/>
            <a:r>
              <a:rPr lang="en-US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Representation: unsigned and signed </a:t>
            </a:r>
          </a:p>
          <a:p>
            <a:pPr lvl="1"/>
            <a:r>
              <a:rPr lang="en-US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Conversion, casting</a:t>
            </a:r>
          </a:p>
          <a:p>
            <a:pPr lvl="1"/>
            <a:r>
              <a:rPr lang="en-US" b="1" dirty="0"/>
              <a:t>Expanding, truncating</a:t>
            </a:r>
          </a:p>
          <a:p>
            <a:pPr lvl="1"/>
            <a:r>
              <a:rPr lang="en-US" dirty="0">
                <a:solidFill>
                  <a:srgbClr val="A6A6A6"/>
                </a:solidFill>
              </a:rPr>
              <a:t>Addition, negation, multiplication, shifting</a:t>
            </a:r>
          </a:p>
          <a:p>
            <a:pPr lvl="1"/>
            <a:r>
              <a:rPr lang="en-US" dirty="0">
                <a:solidFill>
                  <a:srgbClr val="A6A6A6"/>
                </a:solidFill>
              </a:rPr>
              <a:t>Summary</a:t>
            </a:r>
          </a:p>
          <a:p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Representations in memory, pointers, strings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6F30A5FE-95A6-4356-B594-C04E14B252E8}"/>
              </a:ext>
            </a:extLst>
          </p:cNvPr>
          <p:cNvCxnSpPr/>
          <p:nvPr/>
        </p:nvCxnSpPr>
        <p:spPr bwMode="auto">
          <a:xfrm>
            <a:off x="762000" y="3810000"/>
            <a:ext cx="7187111" cy="0"/>
          </a:xfrm>
          <a:prstGeom prst="line">
            <a:avLst/>
          </a:prstGeom>
          <a:noFill/>
          <a:ln w="25400" cap="flat" cmpd="sng" algn="ctr">
            <a:solidFill>
              <a:schemeClr val="bg1">
                <a:lumMod val="8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5" name="TextBox 4">
            <a:extLst>
              <a:ext uri="{FF2B5EF4-FFF2-40B4-BE49-F238E27FC236}">
                <a16:creationId xmlns:a16="http://schemas.microsoft.com/office/drawing/2014/main" id="{AB93BB56-3143-4BEC-8C44-915D02E64BFF}"/>
              </a:ext>
            </a:extLst>
          </p:cNvPr>
          <p:cNvSpPr txBox="1"/>
          <p:nvPr/>
        </p:nvSpPr>
        <p:spPr>
          <a:xfrm>
            <a:off x="7391400" y="3462867"/>
            <a:ext cx="65498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600" b="0" dirty="0">
                <a:latin typeface="Calibri" pitchFamily="34" charset="0"/>
              </a:rPr>
              <a:t>today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4F9041F-E523-4C82-808D-81772B0C087A}"/>
              </a:ext>
            </a:extLst>
          </p:cNvPr>
          <p:cNvSpPr txBox="1"/>
          <p:nvPr/>
        </p:nvSpPr>
        <p:spPr>
          <a:xfrm>
            <a:off x="6866641" y="3818580"/>
            <a:ext cx="117974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600" b="0" dirty="0">
                <a:solidFill>
                  <a:srgbClr val="A6A6A6"/>
                </a:solidFill>
                <a:latin typeface="Calibri" pitchFamily="34" charset="0"/>
              </a:rPr>
              <a:t>next lecture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533400"/>
            <a:ext cx="6110288" cy="555625"/>
          </a:xfrm>
        </p:spPr>
        <p:txBody>
          <a:bodyPr/>
          <a:lstStyle/>
          <a:p>
            <a:pPr eaLnBrk="1" hangingPunct="1">
              <a:defRPr/>
            </a:pPr>
            <a:r>
              <a:rPr lang="en-US"/>
              <a:t>Sign Extension</a:t>
            </a:r>
          </a:p>
        </p:txBody>
      </p:sp>
      <p:sp>
        <p:nvSpPr>
          <p:cNvPr id="1259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3213" y="1220788"/>
            <a:ext cx="8294687" cy="5224462"/>
          </a:xfrm>
        </p:spPr>
        <p:txBody>
          <a:bodyPr lIns="90487" tIns="44450" rIns="90487" bIns="44450"/>
          <a:lstStyle/>
          <a:p>
            <a:pPr eaLnBrk="1" hangingPunct="1">
              <a:defRPr/>
            </a:pPr>
            <a:r>
              <a:rPr lang="en-US"/>
              <a:t>Task:</a:t>
            </a:r>
          </a:p>
          <a:p>
            <a:pPr lvl="1" eaLnBrk="1" hangingPunct="1">
              <a:defRPr/>
            </a:pPr>
            <a:r>
              <a:rPr lang="en-US"/>
              <a:t>Given </a:t>
            </a:r>
            <a:r>
              <a:rPr lang="en-US" i="1"/>
              <a:t>w</a:t>
            </a:r>
            <a:r>
              <a:rPr lang="en-US"/>
              <a:t>-bit signed integer </a:t>
            </a:r>
            <a:r>
              <a:rPr lang="en-US" i="1"/>
              <a:t>x</a:t>
            </a:r>
            <a:endParaRPr lang="en-US"/>
          </a:p>
          <a:p>
            <a:pPr lvl="1" eaLnBrk="1" hangingPunct="1">
              <a:defRPr/>
            </a:pPr>
            <a:r>
              <a:rPr lang="en-US"/>
              <a:t>Convert it to </a:t>
            </a:r>
            <a:r>
              <a:rPr lang="en-US" i="1"/>
              <a:t>w</a:t>
            </a:r>
            <a:r>
              <a:rPr lang="en-US"/>
              <a:t>+</a:t>
            </a:r>
            <a:r>
              <a:rPr lang="en-US" i="1"/>
              <a:t>k</a:t>
            </a:r>
            <a:r>
              <a:rPr lang="en-US"/>
              <a:t>-bit integer with same value</a:t>
            </a:r>
          </a:p>
          <a:p>
            <a:pPr eaLnBrk="1" hangingPunct="1">
              <a:defRPr/>
            </a:pPr>
            <a:r>
              <a:rPr lang="en-US"/>
              <a:t>Rule:</a:t>
            </a:r>
          </a:p>
          <a:p>
            <a:pPr lvl="1" eaLnBrk="1" hangingPunct="1">
              <a:defRPr/>
            </a:pPr>
            <a:r>
              <a:rPr lang="en-US"/>
              <a:t>Make </a:t>
            </a:r>
            <a:r>
              <a:rPr lang="en-US" i="1"/>
              <a:t>k</a:t>
            </a:r>
            <a:r>
              <a:rPr lang="en-US"/>
              <a:t> copies of sign bit:</a:t>
            </a:r>
          </a:p>
          <a:p>
            <a:pPr lvl="1" eaLnBrk="1" hangingPunct="1">
              <a:defRPr/>
            </a:pPr>
            <a:r>
              <a:rPr lang="en-US" b="0" i="1"/>
              <a:t>X</a:t>
            </a:r>
            <a:r>
              <a:rPr lang="en-US"/>
              <a:t> </a:t>
            </a:r>
            <a:r>
              <a:rPr lang="en-US">
                <a:latin typeface="Symbol" pitchFamily="18" charset="2"/>
              </a:rPr>
              <a:t></a:t>
            </a:r>
            <a:r>
              <a:rPr lang="en-US"/>
              <a:t> =  </a:t>
            </a:r>
            <a:r>
              <a:rPr lang="en-US" b="0" i="1"/>
              <a:t>x</a:t>
            </a:r>
            <a:r>
              <a:rPr lang="en-US" b="0" i="1" baseline="-25000"/>
              <a:t>w</a:t>
            </a:r>
            <a:r>
              <a:rPr lang="en-US" b="0" baseline="-25000"/>
              <a:t>–1 </a:t>
            </a:r>
            <a:r>
              <a:rPr lang="en-US"/>
              <a:t>,…, </a:t>
            </a:r>
            <a:r>
              <a:rPr lang="en-US" b="0" i="1"/>
              <a:t>x</a:t>
            </a:r>
            <a:r>
              <a:rPr lang="en-US" b="0" i="1" baseline="-25000"/>
              <a:t>w</a:t>
            </a:r>
            <a:r>
              <a:rPr lang="en-US" b="0" baseline="-25000"/>
              <a:t>–1 </a:t>
            </a:r>
            <a:r>
              <a:rPr lang="en-US"/>
              <a:t>, </a:t>
            </a:r>
            <a:r>
              <a:rPr lang="en-US" b="0" i="1"/>
              <a:t>x</a:t>
            </a:r>
            <a:r>
              <a:rPr lang="en-US" b="0" i="1" baseline="-25000"/>
              <a:t>w</a:t>
            </a:r>
            <a:r>
              <a:rPr lang="en-US" b="0" baseline="-25000"/>
              <a:t>–1 </a:t>
            </a:r>
            <a:r>
              <a:rPr lang="en-US"/>
              <a:t>, </a:t>
            </a:r>
            <a:r>
              <a:rPr lang="en-US" b="0" i="1"/>
              <a:t>x</a:t>
            </a:r>
            <a:r>
              <a:rPr lang="en-US" b="0" i="1" baseline="-25000"/>
              <a:t>w</a:t>
            </a:r>
            <a:r>
              <a:rPr lang="en-US" b="0" baseline="-25000"/>
              <a:t>–2 </a:t>
            </a:r>
            <a:r>
              <a:rPr lang="en-US"/>
              <a:t>,…, </a:t>
            </a:r>
            <a:r>
              <a:rPr lang="en-US" b="0" i="1"/>
              <a:t>x</a:t>
            </a:r>
            <a:r>
              <a:rPr lang="en-US" b="0" baseline="-25000"/>
              <a:t>0</a:t>
            </a:r>
          </a:p>
          <a:p>
            <a:pPr eaLnBrk="1" hangingPunct="1">
              <a:defRPr/>
            </a:pPr>
            <a:endParaRPr lang="en-US"/>
          </a:p>
        </p:txBody>
      </p:sp>
      <p:sp>
        <p:nvSpPr>
          <p:cNvPr id="28676" name="Freeform 4"/>
          <p:cNvSpPr>
            <a:spLocks/>
          </p:cNvSpPr>
          <p:nvPr/>
        </p:nvSpPr>
        <p:spPr bwMode="auto">
          <a:xfrm>
            <a:off x="1752600" y="3733800"/>
            <a:ext cx="1296988" cy="77788"/>
          </a:xfrm>
          <a:custGeom>
            <a:avLst/>
            <a:gdLst>
              <a:gd name="T0" fmla="*/ 0 w 817"/>
              <a:gd name="T1" fmla="*/ 0 h 49"/>
              <a:gd name="T2" fmla="*/ 0 w 817"/>
              <a:gd name="T3" fmla="*/ 48 h 49"/>
              <a:gd name="T4" fmla="*/ 816 w 817"/>
              <a:gd name="T5" fmla="*/ 48 h 49"/>
              <a:gd name="T6" fmla="*/ 816 w 817"/>
              <a:gd name="T7" fmla="*/ 0 h 49"/>
              <a:gd name="T8" fmla="*/ 0 60000 65536"/>
              <a:gd name="T9" fmla="*/ 0 60000 65536"/>
              <a:gd name="T10" fmla="*/ 0 60000 65536"/>
              <a:gd name="T11" fmla="*/ 0 60000 65536"/>
              <a:gd name="T12" fmla="*/ 0 w 817"/>
              <a:gd name="T13" fmla="*/ 0 h 49"/>
              <a:gd name="T14" fmla="*/ 817 w 817"/>
              <a:gd name="T15" fmla="*/ 49 h 49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817" h="49">
                <a:moveTo>
                  <a:pt x="0" y="0"/>
                </a:moveTo>
                <a:lnTo>
                  <a:pt x="0" y="48"/>
                </a:lnTo>
                <a:lnTo>
                  <a:pt x="816" y="48"/>
                </a:lnTo>
                <a:lnTo>
                  <a:pt x="816" y="0"/>
                </a:lnTo>
              </a:path>
            </a:pathLst>
          </a:custGeom>
          <a:noFill/>
          <a:ln w="25400" cap="rnd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8677" name="Rectangle 5"/>
          <p:cNvSpPr>
            <a:spLocks noChangeArrowheads="1"/>
          </p:cNvSpPr>
          <p:nvPr/>
        </p:nvSpPr>
        <p:spPr bwMode="auto">
          <a:xfrm>
            <a:off x="1447800" y="3962400"/>
            <a:ext cx="1529841" cy="335989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600" i="1" dirty="0">
                <a:latin typeface="Calibri" pitchFamily="34" charset="0"/>
              </a:rPr>
              <a:t>k</a:t>
            </a:r>
            <a:r>
              <a:rPr lang="en-US" sz="1600" dirty="0">
                <a:latin typeface="Calibri" pitchFamily="34" charset="0"/>
              </a:rPr>
              <a:t> copies of MSB</a:t>
            </a:r>
          </a:p>
        </p:txBody>
      </p:sp>
      <p:grpSp>
        <p:nvGrpSpPr>
          <p:cNvPr id="2" name="Group 6"/>
          <p:cNvGrpSpPr>
            <a:grpSpLocks/>
          </p:cNvGrpSpPr>
          <p:nvPr/>
        </p:nvGrpSpPr>
        <p:grpSpPr bwMode="auto">
          <a:xfrm>
            <a:off x="1905000" y="3876675"/>
            <a:ext cx="5181600" cy="2924174"/>
            <a:chOff x="1392" y="2097"/>
            <a:chExt cx="3264" cy="1842"/>
          </a:xfrm>
        </p:grpSpPr>
        <p:grpSp>
          <p:nvGrpSpPr>
            <p:cNvPr id="3" name="Group 7"/>
            <p:cNvGrpSpPr>
              <a:grpSpLocks/>
            </p:cNvGrpSpPr>
            <p:nvPr/>
          </p:nvGrpSpPr>
          <p:grpSpPr bwMode="auto">
            <a:xfrm>
              <a:off x="1392" y="2352"/>
              <a:ext cx="3264" cy="1248"/>
              <a:chOff x="1392" y="2352"/>
              <a:chExt cx="3264" cy="1248"/>
            </a:xfrm>
          </p:grpSpPr>
          <p:grpSp>
            <p:nvGrpSpPr>
              <p:cNvPr id="4" name="Group 8"/>
              <p:cNvGrpSpPr>
                <a:grpSpLocks/>
              </p:cNvGrpSpPr>
              <p:nvPr/>
            </p:nvGrpSpPr>
            <p:grpSpPr bwMode="auto">
              <a:xfrm>
                <a:off x="2928" y="2400"/>
                <a:ext cx="1728" cy="144"/>
                <a:chOff x="2928" y="2400"/>
                <a:chExt cx="1728" cy="144"/>
              </a:xfrm>
            </p:grpSpPr>
            <p:sp>
              <p:nvSpPr>
                <p:cNvPr id="28714" name="Rectangle 9"/>
                <p:cNvSpPr>
                  <a:spLocks noChangeArrowheads="1"/>
                </p:cNvSpPr>
                <p:nvPr/>
              </p:nvSpPr>
              <p:spPr bwMode="auto">
                <a:xfrm>
                  <a:off x="2928" y="2400"/>
                  <a:ext cx="144" cy="144"/>
                </a:xfrm>
                <a:prstGeom prst="rect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 algn="ctr">
                    <a:lnSpc>
                      <a:spcPct val="100000"/>
                    </a:lnSpc>
                  </a:pPr>
                  <a:endParaRPr lang="en-US" b="0"/>
                </a:p>
              </p:txBody>
            </p:sp>
            <p:sp>
              <p:nvSpPr>
                <p:cNvPr id="28715" name="Rectangle 10"/>
                <p:cNvSpPr>
                  <a:spLocks noChangeArrowheads="1"/>
                </p:cNvSpPr>
                <p:nvPr/>
              </p:nvSpPr>
              <p:spPr bwMode="auto">
                <a:xfrm>
                  <a:off x="3072" y="2400"/>
                  <a:ext cx="144" cy="144"/>
                </a:xfrm>
                <a:prstGeom prst="rect">
                  <a:avLst/>
                </a:prstGeom>
                <a:solidFill>
                  <a:schemeClr val="bg1"/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 algn="ctr">
                    <a:lnSpc>
                      <a:spcPct val="100000"/>
                    </a:lnSpc>
                  </a:pPr>
                  <a:endParaRPr lang="en-US" b="0"/>
                </a:p>
              </p:txBody>
            </p:sp>
            <p:sp>
              <p:nvSpPr>
                <p:cNvPr id="28716" name="Rectangle 11"/>
                <p:cNvSpPr>
                  <a:spLocks noChangeArrowheads="1"/>
                </p:cNvSpPr>
                <p:nvPr/>
              </p:nvSpPr>
              <p:spPr bwMode="auto">
                <a:xfrm>
                  <a:off x="3216" y="2400"/>
                  <a:ext cx="144" cy="144"/>
                </a:xfrm>
                <a:prstGeom prst="rect">
                  <a:avLst/>
                </a:prstGeom>
                <a:solidFill>
                  <a:schemeClr val="bg1"/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 algn="ctr">
                    <a:lnSpc>
                      <a:spcPct val="100000"/>
                    </a:lnSpc>
                  </a:pPr>
                  <a:endParaRPr lang="en-US" b="0"/>
                </a:p>
              </p:txBody>
            </p:sp>
            <p:sp>
              <p:nvSpPr>
                <p:cNvPr id="28717" name="Rectangle 12"/>
                <p:cNvSpPr>
                  <a:spLocks noChangeArrowheads="1"/>
                </p:cNvSpPr>
                <p:nvPr/>
              </p:nvSpPr>
              <p:spPr bwMode="auto">
                <a:xfrm>
                  <a:off x="4224" y="2400"/>
                  <a:ext cx="144" cy="144"/>
                </a:xfrm>
                <a:prstGeom prst="rect">
                  <a:avLst/>
                </a:prstGeom>
                <a:solidFill>
                  <a:schemeClr val="bg1"/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 algn="ctr">
                    <a:lnSpc>
                      <a:spcPct val="100000"/>
                    </a:lnSpc>
                  </a:pPr>
                  <a:endParaRPr lang="en-US" b="0"/>
                </a:p>
              </p:txBody>
            </p:sp>
            <p:sp>
              <p:nvSpPr>
                <p:cNvPr id="28718" name="Rectangle 13"/>
                <p:cNvSpPr>
                  <a:spLocks noChangeArrowheads="1"/>
                </p:cNvSpPr>
                <p:nvPr/>
              </p:nvSpPr>
              <p:spPr bwMode="auto">
                <a:xfrm>
                  <a:off x="4368" y="2400"/>
                  <a:ext cx="144" cy="144"/>
                </a:xfrm>
                <a:prstGeom prst="rect">
                  <a:avLst/>
                </a:prstGeom>
                <a:solidFill>
                  <a:schemeClr val="bg1"/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 algn="ctr">
                    <a:lnSpc>
                      <a:spcPct val="100000"/>
                    </a:lnSpc>
                  </a:pPr>
                  <a:endParaRPr lang="en-US" b="0"/>
                </a:p>
              </p:txBody>
            </p:sp>
            <p:sp>
              <p:nvSpPr>
                <p:cNvPr id="28719" name="Rectangle 14"/>
                <p:cNvSpPr>
                  <a:spLocks noChangeArrowheads="1"/>
                </p:cNvSpPr>
                <p:nvPr/>
              </p:nvSpPr>
              <p:spPr bwMode="auto">
                <a:xfrm>
                  <a:off x="4512" y="2400"/>
                  <a:ext cx="144" cy="144"/>
                </a:xfrm>
                <a:prstGeom prst="rect">
                  <a:avLst/>
                </a:prstGeom>
                <a:solidFill>
                  <a:schemeClr val="bg1"/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 algn="ctr">
                    <a:lnSpc>
                      <a:spcPct val="100000"/>
                    </a:lnSpc>
                  </a:pPr>
                  <a:endParaRPr lang="en-US" b="0"/>
                </a:p>
              </p:txBody>
            </p:sp>
            <p:sp>
              <p:nvSpPr>
                <p:cNvPr id="28720" name="Rectangle 15"/>
                <p:cNvSpPr>
                  <a:spLocks noChangeArrowheads="1"/>
                </p:cNvSpPr>
                <p:nvPr/>
              </p:nvSpPr>
              <p:spPr bwMode="auto">
                <a:xfrm>
                  <a:off x="3360" y="2400"/>
                  <a:ext cx="864" cy="144"/>
                </a:xfrm>
                <a:prstGeom prst="rect">
                  <a:avLst/>
                </a:prstGeom>
                <a:solidFill>
                  <a:schemeClr val="bg1"/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 algn="ctr">
                    <a:lnSpc>
                      <a:spcPct val="100000"/>
                    </a:lnSpc>
                  </a:pPr>
                  <a:r>
                    <a:rPr lang="en-US" b="0"/>
                    <a:t>• • •</a:t>
                  </a:r>
                </a:p>
              </p:txBody>
            </p:sp>
          </p:grpSp>
          <p:sp>
            <p:nvSpPr>
              <p:cNvPr id="28687" name="Rectangle 16"/>
              <p:cNvSpPr>
                <a:spLocks noChangeArrowheads="1"/>
              </p:cNvSpPr>
              <p:nvPr/>
            </p:nvSpPr>
            <p:spPr bwMode="auto">
              <a:xfrm>
                <a:off x="2544" y="2352"/>
                <a:ext cx="248" cy="231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>
                  <a:lnSpc>
                    <a:spcPct val="100000"/>
                  </a:lnSpc>
                </a:pPr>
                <a:r>
                  <a:rPr lang="en-US" i="1">
                    <a:latin typeface="Times" pitchFamily="18" charset="0"/>
                  </a:rPr>
                  <a:t>X</a:t>
                </a:r>
                <a:r>
                  <a:rPr lang="en-US" b="0">
                    <a:latin typeface="Times" pitchFamily="18" charset="0"/>
                  </a:rPr>
                  <a:t> </a:t>
                </a:r>
                <a:endParaRPr lang="en-US" b="0">
                  <a:latin typeface="Symbol" pitchFamily="18" charset="2"/>
                </a:endParaRPr>
              </a:p>
            </p:txBody>
          </p:sp>
          <p:sp>
            <p:nvSpPr>
              <p:cNvPr id="28688" name="Rectangle 17"/>
              <p:cNvSpPr>
                <a:spLocks noChangeArrowheads="1"/>
              </p:cNvSpPr>
              <p:nvPr/>
            </p:nvSpPr>
            <p:spPr bwMode="auto">
              <a:xfrm>
                <a:off x="1392" y="3360"/>
                <a:ext cx="284" cy="231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>
                  <a:lnSpc>
                    <a:spcPct val="100000"/>
                  </a:lnSpc>
                </a:pPr>
                <a:r>
                  <a:rPr lang="en-US" i="1">
                    <a:latin typeface="Times" pitchFamily="18" charset="0"/>
                  </a:rPr>
                  <a:t>X</a:t>
                </a:r>
                <a:r>
                  <a:rPr lang="en-US" b="0">
                    <a:latin typeface="Times" pitchFamily="18" charset="0"/>
                  </a:rPr>
                  <a:t> </a:t>
                </a:r>
                <a:r>
                  <a:rPr lang="en-US" b="0">
                    <a:latin typeface="Symbol" pitchFamily="18" charset="2"/>
                  </a:rPr>
                  <a:t></a:t>
                </a:r>
              </a:p>
            </p:txBody>
          </p:sp>
          <p:sp>
            <p:nvSpPr>
              <p:cNvPr id="28689" name="Line 18"/>
              <p:cNvSpPr>
                <a:spLocks noChangeShapeType="1"/>
              </p:cNvSpPr>
              <p:nvPr/>
            </p:nvSpPr>
            <p:spPr bwMode="auto">
              <a:xfrm>
                <a:off x="3024" y="2592"/>
                <a:ext cx="0" cy="816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8690" name="Line 19"/>
              <p:cNvSpPr>
                <a:spLocks noChangeShapeType="1"/>
              </p:cNvSpPr>
              <p:nvPr/>
            </p:nvSpPr>
            <p:spPr bwMode="auto">
              <a:xfrm flipH="1">
                <a:off x="2880" y="2592"/>
                <a:ext cx="144" cy="816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5" name="Group 20"/>
              <p:cNvGrpSpPr>
                <a:grpSpLocks/>
              </p:cNvGrpSpPr>
              <p:nvPr/>
            </p:nvGrpSpPr>
            <p:grpSpPr bwMode="auto">
              <a:xfrm>
                <a:off x="1824" y="3456"/>
                <a:ext cx="2832" cy="144"/>
                <a:chOff x="1824" y="3456"/>
                <a:chExt cx="2832" cy="144"/>
              </a:xfrm>
            </p:grpSpPr>
            <p:sp>
              <p:nvSpPr>
                <p:cNvPr id="28701" name="Rectangle 21"/>
                <p:cNvSpPr>
                  <a:spLocks noChangeArrowheads="1"/>
                </p:cNvSpPr>
                <p:nvPr/>
              </p:nvSpPr>
              <p:spPr bwMode="auto">
                <a:xfrm>
                  <a:off x="2112" y="3456"/>
                  <a:ext cx="528" cy="144"/>
                </a:xfrm>
                <a:prstGeom prst="rect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 algn="ctr">
                    <a:lnSpc>
                      <a:spcPct val="100000"/>
                    </a:lnSpc>
                  </a:pPr>
                  <a:r>
                    <a:rPr lang="en-US" b="0"/>
                    <a:t>• • •</a:t>
                  </a:r>
                </a:p>
              </p:txBody>
            </p:sp>
            <p:sp>
              <p:nvSpPr>
                <p:cNvPr id="28702" name="Rectangle 22"/>
                <p:cNvSpPr>
                  <a:spLocks noChangeArrowheads="1"/>
                </p:cNvSpPr>
                <p:nvPr/>
              </p:nvSpPr>
              <p:spPr bwMode="auto">
                <a:xfrm>
                  <a:off x="2784" y="3456"/>
                  <a:ext cx="144" cy="144"/>
                </a:xfrm>
                <a:prstGeom prst="rect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 algn="ctr">
                    <a:lnSpc>
                      <a:spcPct val="100000"/>
                    </a:lnSpc>
                  </a:pPr>
                  <a:endParaRPr lang="en-US" b="0"/>
                </a:p>
              </p:txBody>
            </p:sp>
            <p:sp>
              <p:nvSpPr>
                <p:cNvPr id="28703" name="Rectangle 23"/>
                <p:cNvSpPr>
                  <a:spLocks noChangeArrowheads="1"/>
                </p:cNvSpPr>
                <p:nvPr/>
              </p:nvSpPr>
              <p:spPr bwMode="auto">
                <a:xfrm>
                  <a:off x="2640" y="3456"/>
                  <a:ext cx="144" cy="144"/>
                </a:xfrm>
                <a:prstGeom prst="rect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 algn="ctr">
                    <a:lnSpc>
                      <a:spcPct val="100000"/>
                    </a:lnSpc>
                  </a:pPr>
                  <a:endParaRPr lang="en-US" b="0"/>
                </a:p>
              </p:txBody>
            </p:sp>
            <p:sp>
              <p:nvSpPr>
                <p:cNvPr id="28704" name="Rectangle 24"/>
                <p:cNvSpPr>
                  <a:spLocks noChangeArrowheads="1"/>
                </p:cNvSpPr>
                <p:nvPr/>
              </p:nvSpPr>
              <p:spPr bwMode="auto">
                <a:xfrm>
                  <a:off x="1968" y="3456"/>
                  <a:ext cx="144" cy="144"/>
                </a:xfrm>
                <a:prstGeom prst="rect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 algn="ctr">
                    <a:lnSpc>
                      <a:spcPct val="100000"/>
                    </a:lnSpc>
                  </a:pPr>
                  <a:endParaRPr lang="en-US" b="0"/>
                </a:p>
              </p:txBody>
            </p:sp>
            <p:sp>
              <p:nvSpPr>
                <p:cNvPr id="28705" name="Rectangle 25"/>
                <p:cNvSpPr>
                  <a:spLocks noChangeArrowheads="1"/>
                </p:cNvSpPr>
                <p:nvPr/>
              </p:nvSpPr>
              <p:spPr bwMode="auto">
                <a:xfrm>
                  <a:off x="1824" y="3456"/>
                  <a:ext cx="144" cy="144"/>
                </a:xfrm>
                <a:prstGeom prst="rect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 algn="ctr">
                    <a:lnSpc>
                      <a:spcPct val="100000"/>
                    </a:lnSpc>
                  </a:pPr>
                  <a:endParaRPr lang="en-US" b="0"/>
                </a:p>
              </p:txBody>
            </p:sp>
            <p:grpSp>
              <p:nvGrpSpPr>
                <p:cNvPr id="6" name="Group 26"/>
                <p:cNvGrpSpPr>
                  <a:grpSpLocks/>
                </p:cNvGrpSpPr>
                <p:nvPr/>
              </p:nvGrpSpPr>
              <p:grpSpPr bwMode="auto">
                <a:xfrm>
                  <a:off x="2928" y="3456"/>
                  <a:ext cx="1728" cy="144"/>
                  <a:chOff x="2928" y="3456"/>
                  <a:chExt cx="1728" cy="144"/>
                </a:xfrm>
              </p:grpSpPr>
              <p:sp>
                <p:nvSpPr>
                  <p:cNvPr id="28707" name="Rectangle 27"/>
                  <p:cNvSpPr>
                    <a:spLocks noChangeArrowheads="1"/>
                  </p:cNvSpPr>
                  <p:nvPr/>
                </p:nvSpPr>
                <p:spPr bwMode="auto">
                  <a:xfrm>
                    <a:off x="2928" y="3456"/>
                    <a:ext cx="144" cy="144"/>
                  </a:xfrm>
                  <a:prstGeom prst="rect">
                    <a:avLst/>
                  </a:prstGeom>
                  <a:solidFill>
                    <a:schemeClr val="accent2">
                      <a:lumMod val="40000"/>
                      <a:lumOff val="60000"/>
                    </a:schemeClr>
                  </a:solidFill>
                  <a:ln w="254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pPr algn="ctr">
                      <a:lnSpc>
                        <a:spcPct val="100000"/>
                      </a:lnSpc>
                    </a:pPr>
                    <a:endParaRPr lang="en-US" b="0"/>
                  </a:p>
                </p:txBody>
              </p:sp>
              <p:sp>
                <p:nvSpPr>
                  <p:cNvPr id="28708" name="Rectangle 28"/>
                  <p:cNvSpPr>
                    <a:spLocks noChangeArrowheads="1"/>
                  </p:cNvSpPr>
                  <p:nvPr/>
                </p:nvSpPr>
                <p:spPr bwMode="auto">
                  <a:xfrm>
                    <a:off x="3072" y="3456"/>
                    <a:ext cx="144" cy="144"/>
                  </a:xfrm>
                  <a:prstGeom prst="rect">
                    <a:avLst/>
                  </a:prstGeom>
                  <a:solidFill>
                    <a:schemeClr val="bg1"/>
                  </a:solidFill>
                  <a:ln w="254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pPr algn="ctr">
                      <a:lnSpc>
                        <a:spcPct val="100000"/>
                      </a:lnSpc>
                    </a:pPr>
                    <a:endParaRPr lang="en-US" b="0"/>
                  </a:p>
                </p:txBody>
              </p:sp>
              <p:sp>
                <p:nvSpPr>
                  <p:cNvPr id="28709" name="Rectangle 29"/>
                  <p:cNvSpPr>
                    <a:spLocks noChangeArrowheads="1"/>
                  </p:cNvSpPr>
                  <p:nvPr/>
                </p:nvSpPr>
                <p:spPr bwMode="auto">
                  <a:xfrm>
                    <a:off x="3216" y="3456"/>
                    <a:ext cx="144" cy="144"/>
                  </a:xfrm>
                  <a:prstGeom prst="rect">
                    <a:avLst/>
                  </a:prstGeom>
                  <a:solidFill>
                    <a:schemeClr val="bg1"/>
                  </a:solidFill>
                  <a:ln w="254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pPr algn="ctr">
                      <a:lnSpc>
                        <a:spcPct val="100000"/>
                      </a:lnSpc>
                    </a:pPr>
                    <a:endParaRPr lang="en-US" b="0"/>
                  </a:p>
                </p:txBody>
              </p:sp>
              <p:sp>
                <p:nvSpPr>
                  <p:cNvPr id="28710" name="Rectangle 30"/>
                  <p:cNvSpPr>
                    <a:spLocks noChangeArrowheads="1"/>
                  </p:cNvSpPr>
                  <p:nvPr/>
                </p:nvSpPr>
                <p:spPr bwMode="auto">
                  <a:xfrm>
                    <a:off x="4224" y="3456"/>
                    <a:ext cx="144" cy="144"/>
                  </a:xfrm>
                  <a:prstGeom prst="rect">
                    <a:avLst/>
                  </a:prstGeom>
                  <a:solidFill>
                    <a:schemeClr val="bg1"/>
                  </a:solidFill>
                  <a:ln w="254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pPr algn="ctr">
                      <a:lnSpc>
                        <a:spcPct val="100000"/>
                      </a:lnSpc>
                    </a:pPr>
                    <a:endParaRPr lang="en-US" b="0"/>
                  </a:p>
                </p:txBody>
              </p:sp>
              <p:sp>
                <p:nvSpPr>
                  <p:cNvPr id="28711" name="Rectangle 31"/>
                  <p:cNvSpPr>
                    <a:spLocks noChangeArrowheads="1"/>
                  </p:cNvSpPr>
                  <p:nvPr/>
                </p:nvSpPr>
                <p:spPr bwMode="auto">
                  <a:xfrm>
                    <a:off x="4368" y="3456"/>
                    <a:ext cx="144" cy="144"/>
                  </a:xfrm>
                  <a:prstGeom prst="rect">
                    <a:avLst/>
                  </a:prstGeom>
                  <a:solidFill>
                    <a:schemeClr val="bg1"/>
                  </a:solidFill>
                  <a:ln w="254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pPr algn="ctr">
                      <a:lnSpc>
                        <a:spcPct val="100000"/>
                      </a:lnSpc>
                    </a:pPr>
                    <a:endParaRPr lang="en-US" b="0"/>
                  </a:p>
                </p:txBody>
              </p:sp>
              <p:sp>
                <p:nvSpPr>
                  <p:cNvPr id="28712" name="Rectangle 32"/>
                  <p:cNvSpPr>
                    <a:spLocks noChangeArrowheads="1"/>
                  </p:cNvSpPr>
                  <p:nvPr/>
                </p:nvSpPr>
                <p:spPr bwMode="auto">
                  <a:xfrm>
                    <a:off x="4512" y="3456"/>
                    <a:ext cx="144" cy="144"/>
                  </a:xfrm>
                  <a:prstGeom prst="rect">
                    <a:avLst/>
                  </a:prstGeom>
                  <a:solidFill>
                    <a:schemeClr val="bg1"/>
                  </a:solidFill>
                  <a:ln w="254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pPr algn="ctr">
                      <a:lnSpc>
                        <a:spcPct val="100000"/>
                      </a:lnSpc>
                    </a:pPr>
                    <a:endParaRPr lang="en-US" b="0"/>
                  </a:p>
                </p:txBody>
              </p:sp>
              <p:sp>
                <p:nvSpPr>
                  <p:cNvPr id="28713" name="Rectangle 33"/>
                  <p:cNvSpPr>
                    <a:spLocks noChangeArrowheads="1"/>
                  </p:cNvSpPr>
                  <p:nvPr/>
                </p:nvSpPr>
                <p:spPr bwMode="auto">
                  <a:xfrm>
                    <a:off x="3360" y="3456"/>
                    <a:ext cx="864" cy="144"/>
                  </a:xfrm>
                  <a:prstGeom prst="rect">
                    <a:avLst/>
                  </a:prstGeom>
                  <a:solidFill>
                    <a:schemeClr val="bg1"/>
                  </a:solidFill>
                  <a:ln w="254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pPr algn="ctr">
                      <a:lnSpc>
                        <a:spcPct val="100000"/>
                      </a:lnSpc>
                    </a:pPr>
                    <a:r>
                      <a:rPr lang="en-US" b="0"/>
                      <a:t>• • •</a:t>
                    </a:r>
                  </a:p>
                </p:txBody>
              </p:sp>
            </p:grpSp>
          </p:grpSp>
          <p:sp>
            <p:nvSpPr>
              <p:cNvPr id="28692" name="Line 34"/>
              <p:cNvSpPr>
                <a:spLocks noChangeShapeType="1"/>
              </p:cNvSpPr>
              <p:nvPr/>
            </p:nvSpPr>
            <p:spPr bwMode="auto">
              <a:xfrm flipH="1">
                <a:off x="2736" y="2592"/>
                <a:ext cx="288" cy="816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8693" name="Line 35"/>
              <p:cNvSpPr>
                <a:spLocks noChangeShapeType="1"/>
              </p:cNvSpPr>
              <p:nvPr/>
            </p:nvSpPr>
            <p:spPr bwMode="auto">
              <a:xfrm flipH="1">
                <a:off x="2064" y="2592"/>
                <a:ext cx="960" cy="816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8694" name="Line 36"/>
              <p:cNvSpPr>
                <a:spLocks noChangeShapeType="1"/>
              </p:cNvSpPr>
              <p:nvPr/>
            </p:nvSpPr>
            <p:spPr bwMode="auto">
              <a:xfrm flipH="1">
                <a:off x="1920" y="2592"/>
                <a:ext cx="1104" cy="816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8695" name="Line 37"/>
              <p:cNvSpPr>
                <a:spLocks noChangeShapeType="1"/>
              </p:cNvSpPr>
              <p:nvPr/>
            </p:nvSpPr>
            <p:spPr bwMode="auto">
              <a:xfrm>
                <a:off x="3168" y="2592"/>
                <a:ext cx="0" cy="816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8696" name="Line 38"/>
              <p:cNvSpPr>
                <a:spLocks noChangeShapeType="1"/>
              </p:cNvSpPr>
              <p:nvPr/>
            </p:nvSpPr>
            <p:spPr bwMode="auto">
              <a:xfrm>
                <a:off x="3312" y="2592"/>
                <a:ext cx="0" cy="816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8697" name="Line 39"/>
              <p:cNvSpPr>
                <a:spLocks noChangeShapeType="1"/>
              </p:cNvSpPr>
              <p:nvPr/>
            </p:nvSpPr>
            <p:spPr bwMode="auto">
              <a:xfrm>
                <a:off x="4320" y="2592"/>
                <a:ext cx="0" cy="816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8698" name="Line 40"/>
              <p:cNvSpPr>
                <a:spLocks noChangeShapeType="1"/>
              </p:cNvSpPr>
              <p:nvPr/>
            </p:nvSpPr>
            <p:spPr bwMode="auto">
              <a:xfrm>
                <a:off x="4464" y="2592"/>
                <a:ext cx="0" cy="816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8699" name="Line 41"/>
              <p:cNvSpPr>
                <a:spLocks noChangeShapeType="1"/>
              </p:cNvSpPr>
              <p:nvPr/>
            </p:nvSpPr>
            <p:spPr bwMode="auto">
              <a:xfrm>
                <a:off x="4608" y="2592"/>
                <a:ext cx="0" cy="816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8700" name="Rectangle 42"/>
              <p:cNvSpPr>
                <a:spLocks noChangeArrowheads="1"/>
              </p:cNvSpPr>
              <p:nvPr/>
            </p:nvSpPr>
            <p:spPr bwMode="auto">
              <a:xfrm>
                <a:off x="2352" y="3120"/>
                <a:ext cx="451" cy="192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>
                  <a:lnSpc>
                    <a:spcPct val="100000"/>
                  </a:lnSpc>
                </a:pPr>
                <a:r>
                  <a:rPr lang="en-US" sz="1400" b="0"/>
                  <a:t>• • •</a:t>
                </a:r>
              </a:p>
            </p:txBody>
          </p:sp>
        </p:grpSp>
        <p:sp>
          <p:nvSpPr>
            <p:cNvPr id="28680" name="Line 43"/>
            <p:cNvSpPr>
              <a:spLocks noChangeShapeType="1"/>
            </p:cNvSpPr>
            <p:nvPr/>
          </p:nvSpPr>
          <p:spPr bwMode="auto">
            <a:xfrm>
              <a:off x="2928" y="2208"/>
              <a:ext cx="1728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arrow" w="med" len="med"/>
              <a:tailEnd type="arrow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681" name="Rectangle 44"/>
            <p:cNvSpPr>
              <a:spLocks noChangeArrowheads="1"/>
            </p:cNvSpPr>
            <p:nvPr/>
          </p:nvSpPr>
          <p:spPr bwMode="auto">
            <a:xfrm>
              <a:off x="3696" y="2097"/>
              <a:ext cx="255" cy="291"/>
            </a:xfrm>
            <a:prstGeom prst="rect">
              <a:avLst/>
            </a:prstGeom>
            <a:solidFill>
              <a:schemeClr val="bg1"/>
            </a:solidFill>
            <a:ln w="25400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US" b="0" i="1" dirty="0">
                  <a:latin typeface="Calibri" pitchFamily="34" charset="0"/>
                </a:rPr>
                <a:t>w</a:t>
              </a:r>
            </a:p>
          </p:txBody>
        </p:sp>
        <p:sp>
          <p:nvSpPr>
            <p:cNvPr id="28682" name="Line 45"/>
            <p:cNvSpPr>
              <a:spLocks noChangeShapeType="1"/>
            </p:cNvSpPr>
            <p:nvPr/>
          </p:nvSpPr>
          <p:spPr bwMode="auto">
            <a:xfrm>
              <a:off x="2928" y="3744"/>
              <a:ext cx="1728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arrow" w="med" len="med"/>
              <a:tailEnd type="arrow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683" name="Rectangle 46"/>
            <p:cNvSpPr>
              <a:spLocks noChangeArrowheads="1"/>
            </p:cNvSpPr>
            <p:nvPr/>
          </p:nvSpPr>
          <p:spPr bwMode="auto">
            <a:xfrm>
              <a:off x="3696" y="3640"/>
              <a:ext cx="255" cy="291"/>
            </a:xfrm>
            <a:prstGeom prst="rect">
              <a:avLst/>
            </a:prstGeom>
            <a:solidFill>
              <a:schemeClr val="bg1"/>
            </a:solidFill>
            <a:ln w="25400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US" b="0" i="1" dirty="0">
                  <a:latin typeface="Calibri" pitchFamily="34" charset="0"/>
                </a:rPr>
                <a:t>w</a:t>
              </a:r>
            </a:p>
          </p:txBody>
        </p:sp>
        <p:sp>
          <p:nvSpPr>
            <p:cNvPr id="28684" name="Line 47"/>
            <p:cNvSpPr>
              <a:spLocks noChangeShapeType="1"/>
            </p:cNvSpPr>
            <p:nvPr/>
          </p:nvSpPr>
          <p:spPr bwMode="auto">
            <a:xfrm>
              <a:off x="1824" y="3744"/>
              <a:ext cx="1104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arrow" w="med" len="med"/>
              <a:tailEnd type="arrow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685" name="Rectangle 48"/>
            <p:cNvSpPr>
              <a:spLocks noChangeArrowheads="1"/>
            </p:cNvSpPr>
            <p:nvPr/>
          </p:nvSpPr>
          <p:spPr bwMode="auto">
            <a:xfrm>
              <a:off x="2208" y="3648"/>
              <a:ext cx="204" cy="291"/>
            </a:xfrm>
            <a:prstGeom prst="rect">
              <a:avLst/>
            </a:prstGeom>
            <a:solidFill>
              <a:schemeClr val="bg1"/>
            </a:solidFill>
            <a:ln w="25400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US" b="0" i="1" dirty="0">
                  <a:latin typeface="Calibri" pitchFamily="34" charset="0"/>
                </a:rPr>
                <a:t>k</a:t>
              </a:r>
            </a:p>
          </p:txBody>
        </p:sp>
      </p:grpSp>
    </p:spTree>
  </p:cSld>
  <p:clrMapOvr>
    <a:masterClrMapping/>
  </p:clrMapOvr>
  <p:transition/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323850"/>
            <a:ext cx="8763000" cy="573088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/>
              <a:t>Sign Extension: Simple Example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76200" y="3093710"/>
            <a:ext cx="95410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10 = 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7075178"/>
              </p:ext>
            </p:extLst>
          </p:nvPr>
        </p:nvGraphicFramePr>
        <p:xfrm>
          <a:off x="1503749" y="2712710"/>
          <a:ext cx="2884350" cy="767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687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7687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7687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7687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7687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>
                        <a:tabLst/>
                      </a:pPr>
                      <a:r>
                        <a:rPr lang="en-US" sz="1600" b="1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-16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8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4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2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1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1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1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76200" y="4781490"/>
            <a:ext cx="95410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10 = </a:t>
            </a:r>
          </a:p>
        </p:txBody>
      </p:sp>
      <p:graphicFrame>
        <p:nvGraphicFramePr>
          <p:cNvPr id="12" name="Table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51768854"/>
              </p:ext>
            </p:extLst>
          </p:nvPr>
        </p:nvGraphicFramePr>
        <p:xfrm>
          <a:off x="914400" y="4400490"/>
          <a:ext cx="3505200" cy="767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84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84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84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842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842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842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>
                        <a:tabLst/>
                      </a:pPr>
                      <a:r>
                        <a:rPr lang="en-US" sz="1600" b="1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-32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tabLst/>
                      </a:pPr>
                      <a:r>
                        <a:rPr lang="en-US" sz="1600" b="1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16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8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4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2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1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1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1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3" name="TextBox 12"/>
          <p:cNvSpPr txBox="1"/>
          <p:nvPr/>
        </p:nvSpPr>
        <p:spPr>
          <a:xfrm>
            <a:off x="4719320" y="3093710"/>
            <a:ext cx="110799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-10 = </a:t>
            </a:r>
          </a:p>
        </p:txBody>
      </p:sp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71807814"/>
              </p:ext>
            </p:extLst>
          </p:nvPr>
        </p:nvGraphicFramePr>
        <p:xfrm>
          <a:off x="6146869" y="2712710"/>
          <a:ext cx="2884350" cy="767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687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7687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7687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7687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7687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>
                        <a:tabLst/>
                      </a:pPr>
                      <a:r>
                        <a:rPr lang="en-US" sz="1600" b="1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-16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8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4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2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1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1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1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1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16" name="Table 1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97795336"/>
              </p:ext>
            </p:extLst>
          </p:nvPr>
        </p:nvGraphicFramePr>
        <p:xfrm>
          <a:off x="5582920" y="4400490"/>
          <a:ext cx="3505200" cy="767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84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84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84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842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842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842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>
                        <a:tabLst/>
                      </a:pPr>
                      <a:r>
                        <a:rPr lang="en-US" sz="1600" b="1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-32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tabLst/>
                      </a:pPr>
                      <a:r>
                        <a:rPr lang="en-US" sz="1600" b="1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16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8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4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2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1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1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1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1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1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5" name="TextBox 14"/>
          <p:cNvSpPr txBox="1"/>
          <p:nvPr/>
        </p:nvSpPr>
        <p:spPr>
          <a:xfrm>
            <a:off x="4719320" y="4781490"/>
            <a:ext cx="110799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-10 = </a:t>
            </a:r>
          </a:p>
        </p:txBody>
      </p:sp>
      <p:cxnSp>
        <p:nvCxnSpPr>
          <p:cNvPr id="5" name="Straight Connector 4"/>
          <p:cNvCxnSpPr/>
          <p:nvPr/>
        </p:nvCxnSpPr>
        <p:spPr bwMode="auto">
          <a:xfrm>
            <a:off x="4572000" y="1752600"/>
            <a:ext cx="0" cy="4572000"/>
          </a:xfrm>
          <a:prstGeom prst="line">
            <a:avLst/>
          </a:prstGeom>
          <a:noFill/>
          <a:ln w="25400" cap="flat" cmpd="sng" algn="ctr">
            <a:solidFill>
              <a:schemeClr val="bg2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7" name="Straight Arrow Connector 16"/>
          <p:cNvCxnSpPr/>
          <p:nvPr/>
        </p:nvCxnSpPr>
        <p:spPr bwMode="auto">
          <a:xfrm>
            <a:off x="1788160" y="3373120"/>
            <a:ext cx="0" cy="1524000"/>
          </a:xfrm>
          <a:prstGeom prst="straightConnector1">
            <a:avLst/>
          </a:prstGeom>
          <a:noFill/>
          <a:ln w="25400" cap="flat" cmpd="sng" algn="ctr">
            <a:solidFill>
              <a:srgbClr val="CC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1" name="Straight Arrow Connector 20"/>
          <p:cNvCxnSpPr/>
          <p:nvPr/>
        </p:nvCxnSpPr>
        <p:spPr bwMode="auto">
          <a:xfrm flipH="1">
            <a:off x="1219200" y="3352800"/>
            <a:ext cx="533400" cy="1524000"/>
          </a:xfrm>
          <a:prstGeom prst="straightConnector1">
            <a:avLst/>
          </a:prstGeom>
          <a:noFill/>
          <a:ln w="25400" cap="flat" cmpd="sng" algn="ctr">
            <a:solidFill>
              <a:srgbClr val="CC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6" name="Straight Arrow Connector 25"/>
          <p:cNvCxnSpPr/>
          <p:nvPr/>
        </p:nvCxnSpPr>
        <p:spPr bwMode="auto">
          <a:xfrm>
            <a:off x="6461760" y="3373120"/>
            <a:ext cx="0" cy="1524000"/>
          </a:xfrm>
          <a:prstGeom prst="straightConnector1">
            <a:avLst/>
          </a:prstGeom>
          <a:noFill/>
          <a:ln w="25400" cap="flat" cmpd="sng" algn="ctr">
            <a:solidFill>
              <a:srgbClr val="CC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7" name="Straight Arrow Connector 26"/>
          <p:cNvCxnSpPr/>
          <p:nvPr/>
        </p:nvCxnSpPr>
        <p:spPr bwMode="auto">
          <a:xfrm flipH="1">
            <a:off x="5892800" y="3352800"/>
            <a:ext cx="533400" cy="1524000"/>
          </a:xfrm>
          <a:prstGeom prst="straightConnector1">
            <a:avLst/>
          </a:prstGeom>
          <a:noFill/>
          <a:ln w="25400" cap="flat" cmpd="sng" algn="ctr">
            <a:solidFill>
              <a:srgbClr val="CC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5" name="TextBox 24"/>
          <p:cNvSpPr txBox="1"/>
          <p:nvPr/>
        </p:nvSpPr>
        <p:spPr>
          <a:xfrm>
            <a:off x="1219200" y="1600200"/>
            <a:ext cx="226715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2">
                    <a:lumMod val="75000"/>
                  </a:schemeClr>
                </a:solidFill>
                <a:latin typeface="Calibri" pitchFamily="34" charset="0"/>
              </a:rPr>
              <a:t>Positive number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5918200" y="1600200"/>
            <a:ext cx="239219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2">
                    <a:lumMod val="75000"/>
                  </a:schemeClr>
                </a:solidFill>
                <a:latin typeface="Calibri" pitchFamily="34" charset="0"/>
              </a:rPr>
              <a:t>Negative number</a:t>
            </a:r>
          </a:p>
        </p:txBody>
      </p:sp>
    </p:spTree>
    <p:extLst>
      <p:ext uri="{BB962C8B-B14F-4D97-AF65-F5344CB8AC3E}">
        <p14:creationId xmlns:p14="http://schemas.microsoft.com/office/powerpoint/2010/main" val="46021987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3" grpId="0"/>
      <p:bldP spid="15" grpId="0"/>
      <p:bldP spid="2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3066FE-B4BB-47D3-9C3F-409C6196B7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Timing of lecture slide distribution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309554-CCDB-423C-A736-B209DAE26C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Historically we post lecture slides </a:t>
            </a:r>
            <a:r>
              <a:rPr lang="en-US" i="1" dirty="0"/>
              <a:t>after</a:t>
            </a:r>
            <a:r>
              <a:rPr lang="en-US" dirty="0"/>
              <a:t> each lecture</a:t>
            </a:r>
          </a:p>
          <a:p>
            <a:pPr>
              <a:spcBef>
                <a:spcPts val="1800"/>
              </a:spcBef>
            </a:pPr>
            <a:r>
              <a:rPr lang="en-US" dirty="0"/>
              <a:t>We are frequently asked to post them before each lecture</a:t>
            </a:r>
          </a:p>
          <a:p>
            <a:pPr lvl="1"/>
            <a:r>
              <a:rPr lang="en-US" dirty="0"/>
              <a:t>Typical request: “It would help me follow along, and I could look over the slides beforehand and come prepared with questions”</a:t>
            </a:r>
          </a:p>
          <a:p>
            <a:pPr>
              <a:spcBef>
                <a:spcPts val="1800"/>
              </a:spcBef>
            </a:pPr>
            <a:r>
              <a:rPr lang="en-US" dirty="0"/>
              <a:t>Educational research suggests this is a good idea</a:t>
            </a:r>
          </a:p>
          <a:p>
            <a:pPr lvl="1"/>
            <a:r>
              <a:rPr lang="en-US" sz="1600" dirty="0"/>
              <a:t>Raver and </a:t>
            </a:r>
            <a:r>
              <a:rPr lang="en-US" sz="1600" dirty="0" err="1"/>
              <a:t>Maydosz</a:t>
            </a:r>
            <a:r>
              <a:rPr lang="en-US" sz="1600" dirty="0"/>
              <a:t>, “</a:t>
            </a:r>
            <a:r>
              <a:rPr lang="en-US" sz="1600" dirty="0">
                <a:hlinkClick r:id="rId2"/>
              </a:rPr>
              <a:t>Impact of the provision and timing of instructor-provided notes on university students’ learning</a:t>
            </a:r>
            <a:r>
              <a:rPr lang="en-US" sz="1600" dirty="0"/>
              <a:t>,” </a:t>
            </a:r>
            <a:r>
              <a:rPr lang="en-US" sz="1600" i="1" dirty="0"/>
              <a:t>Active Learning in Higher Education</a:t>
            </a:r>
            <a:br>
              <a:rPr lang="en-US" sz="1600" i="1" dirty="0"/>
            </a:br>
            <a:r>
              <a:rPr lang="en-US" sz="1600" dirty="0"/>
              <a:t>11(3) 189–200, 2010</a:t>
            </a:r>
          </a:p>
          <a:p>
            <a:pPr lvl="1"/>
            <a:r>
              <a:rPr lang="en-US" sz="1600" dirty="0"/>
              <a:t>Mooney and Bergin, “</a:t>
            </a:r>
            <a:r>
              <a:rPr lang="en-US" sz="1600" dirty="0">
                <a:hlinkClick r:id="rId3"/>
              </a:rPr>
              <a:t>An analysis of alternative approaches for the distribution of lecture notes with the aid of a virtual learning environment to promote class engagement</a:t>
            </a:r>
            <a:r>
              <a:rPr lang="en-US" sz="1600" dirty="0"/>
              <a:t>,” </a:t>
            </a:r>
            <a:r>
              <a:rPr lang="en-US" sz="1600" i="1" dirty="0"/>
              <a:t>All Ireland Journal of Higher Education</a:t>
            </a:r>
            <a:r>
              <a:rPr lang="en-US" sz="1600" dirty="0"/>
              <a:t> 6(2), 2014</a:t>
            </a:r>
          </a:p>
          <a:p>
            <a:pPr>
              <a:spcBef>
                <a:spcPts val="1800"/>
              </a:spcBef>
            </a:pPr>
            <a:r>
              <a:rPr lang="en-US" dirty="0"/>
              <a:t>Faculty will discuss this and decide by next week</a:t>
            </a:r>
          </a:p>
        </p:txBody>
      </p:sp>
    </p:spTree>
    <p:extLst>
      <p:ext uri="{BB962C8B-B14F-4D97-AF65-F5344CB8AC3E}">
        <p14:creationId xmlns:p14="http://schemas.microsoft.com/office/powerpoint/2010/main" val="2866479706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2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323850"/>
            <a:ext cx="7005638" cy="573088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/>
              <a:t>Larger Sign Extension Example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4803775"/>
            <a:ext cx="8307387" cy="1641475"/>
          </a:xfrm>
        </p:spPr>
        <p:txBody>
          <a:bodyPr/>
          <a:lstStyle/>
          <a:p>
            <a:r>
              <a:rPr lang="en-US" dirty="0"/>
              <a:t>Converting from smaller to larger integer data type</a:t>
            </a:r>
          </a:p>
          <a:p>
            <a:r>
              <a:rPr lang="en-US" dirty="0"/>
              <a:t>C automatically performs sign extension</a:t>
            </a:r>
          </a:p>
        </p:txBody>
      </p:sp>
      <p:sp>
        <p:nvSpPr>
          <p:cNvPr id="29700" name="Text Box 4"/>
          <p:cNvSpPr txBox="1">
            <a:spLocks noChangeArrowheads="1"/>
          </p:cNvSpPr>
          <p:nvPr/>
        </p:nvSpPr>
        <p:spPr bwMode="auto">
          <a:xfrm>
            <a:off x="381000" y="1284982"/>
            <a:ext cx="4191000" cy="1077218"/>
          </a:xfrm>
          <a:prstGeom prst="rect">
            <a:avLst/>
          </a:prstGeom>
          <a:solidFill>
            <a:srgbClr val="CDF1C5"/>
          </a:solidFill>
          <a:ln w="12700" cmpd="dbl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ourier New" pitchFamily="49" charset="0"/>
                <a:cs typeface="Courier New" pitchFamily="49" charset="0"/>
              </a:rPr>
              <a:t>  short 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x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 =  15213;</a:t>
            </a:r>
          </a:p>
          <a:p>
            <a:pPr>
              <a:lnSpc>
                <a:spcPct val="100000"/>
              </a:lnSpc>
            </a:pPr>
            <a:r>
              <a:rPr lang="en-US" sz="1600" dirty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      ix = (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) 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x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; </a:t>
            </a:r>
          </a:p>
          <a:p>
            <a:pPr>
              <a:lnSpc>
                <a:spcPct val="100000"/>
              </a:lnSpc>
            </a:pPr>
            <a:r>
              <a:rPr lang="en-US" sz="1600" dirty="0">
                <a:latin typeface="Courier New" pitchFamily="49" charset="0"/>
                <a:cs typeface="Courier New" pitchFamily="49" charset="0"/>
              </a:rPr>
              <a:t>  short 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y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 = -15213;</a:t>
            </a:r>
          </a:p>
          <a:p>
            <a:pPr>
              <a:lnSpc>
                <a:spcPct val="100000"/>
              </a:lnSpc>
            </a:pPr>
            <a:r>
              <a:rPr lang="en-US" sz="1600" dirty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      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iy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 = (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) 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y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;</a:t>
            </a:r>
          </a:p>
        </p:txBody>
      </p:sp>
      <p:sp>
        <p:nvSpPr>
          <p:cNvPr id="29701" name="Rectangle 5"/>
          <p:cNvSpPr>
            <a:spLocks noChangeArrowheads="1"/>
          </p:cNvSpPr>
          <p:nvPr/>
        </p:nvSpPr>
        <p:spPr bwMode="auto">
          <a:xfrm>
            <a:off x="1109663" y="2863850"/>
            <a:ext cx="19050" cy="1588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9702" name="Rectangle 6"/>
          <p:cNvSpPr>
            <a:spLocks noChangeArrowheads="1"/>
          </p:cNvSpPr>
          <p:nvPr/>
        </p:nvSpPr>
        <p:spPr bwMode="auto">
          <a:xfrm>
            <a:off x="2082800" y="2863850"/>
            <a:ext cx="17463" cy="1588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9703" name="Rectangle 7"/>
          <p:cNvSpPr>
            <a:spLocks noChangeArrowheads="1"/>
          </p:cNvSpPr>
          <p:nvPr/>
        </p:nvSpPr>
        <p:spPr bwMode="auto">
          <a:xfrm>
            <a:off x="3738563" y="2863850"/>
            <a:ext cx="19050" cy="1588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2" name="Group 8"/>
          <p:cNvGrpSpPr>
            <a:grpSpLocks/>
          </p:cNvGrpSpPr>
          <p:nvPr/>
        </p:nvGrpSpPr>
        <p:grpSpPr bwMode="auto">
          <a:xfrm>
            <a:off x="355600" y="2844801"/>
            <a:ext cx="8431213" cy="1427163"/>
            <a:chOff x="224" y="1792"/>
            <a:chExt cx="5311" cy="899"/>
          </a:xfrm>
        </p:grpSpPr>
        <p:sp>
          <p:nvSpPr>
            <p:cNvPr id="29705" name="Rectangle 9"/>
            <p:cNvSpPr>
              <a:spLocks noChangeArrowheads="1"/>
            </p:cNvSpPr>
            <p:nvPr/>
          </p:nvSpPr>
          <p:spPr bwMode="auto">
            <a:xfrm>
              <a:off x="751" y="1808"/>
              <a:ext cx="544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en-US" sz="1600" dirty="0">
                  <a:solidFill>
                    <a:srgbClr val="000000"/>
                  </a:solidFill>
                  <a:latin typeface="Courier New" pitchFamily="49" charset="0"/>
                  <a:cs typeface="Courier New" pitchFamily="49" charset="0"/>
                </a:rPr>
                <a:t>Decimal</a:t>
              </a:r>
              <a:endParaRPr lang="en-US" sz="1600" dirty="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06" name="Rectangle 10"/>
            <p:cNvSpPr>
              <a:spLocks noChangeArrowheads="1"/>
            </p:cNvSpPr>
            <p:nvPr/>
          </p:nvSpPr>
          <p:spPr bwMode="auto">
            <a:xfrm>
              <a:off x="1711" y="1808"/>
              <a:ext cx="233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en-US" sz="1600" dirty="0">
                  <a:solidFill>
                    <a:srgbClr val="000000"/>
                  </a:solidFill>
                  <a:latin typeface="Courier New" pitchFamily="49" charset="0"/>
                  <a:cs typeface="Courier New" pitchFamily="49" charset="0"/>
                </a:rPr>
                <a:t>Hex</a:t>
              </a:r>
              <a:endParaRPr lang="en-US" sz="1600" dirty="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07" name="Rectangle 11"/>
            <p:cNvSpPr>
              <a:spLocks noChangeArrowheads="1"/>
            </p:cNvSpPr>
            <p:nvPr/>
          </p:nvSpPr>
          <p:spPr bwMode="auto">
            <a:xfrm>
              <a:off x="3742" y="1808"/>
              <a:ext cx="467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en-US" sz="1600" dirty="0">
                  <a:solidFill>
                    <a:srgbClr val="000000"/>
                  </a:solidFill>
                  <a:latin typeface="Courier New" pitchFamily="49" charset="0"/>
                  <a:cs typeface="Courier New" pitchFamily="49" charset="0"/>
                </a:rPr>
                <a:t>Binary</a:t>
              </a:r>
              <a:endParaRPr lang="en-US" sz="1600" dirty="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08" name="Rectangle 12"/>
            <p:cNvSpPr>
              <a:spLocks noChangeArrowheads="1"/>
            </p:cNvSpPr>
            <p:nvPr/>
          </p:nvSpPr>
          <p:spPr bwMode="auto">
            <a:xfrm>
              <a:off x="224" y="1792"/>
              <a:ext cx="12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09" name="Rectangle 13"/>
            <p:cNvSpPr>
              <a:spLocks noChangeArrowheads="1"/>
            </p:cNvSpPr>
            <p:nvPr/>
          </p:nvSpPr>
          <p:spPr bwMode="auto">
            <a:xfrm>
              <a:off x="224" y="1792"/>
              <a:ext cx="12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10" name="Rectangle 14"/>
            <p:cNvSpPr>
              <a:spLocks noChangeArrowheads="1"/>
            </p:cNvSpPr>
            <p:nvPr/>
          </p:nvSpPr>
          <p:spPr bwMode="auto">
            <a:xfrm>
              <a:off x="236" y="1792"/>
              <a:ext cx="463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11" name="Rectangle 15"/>
            <p:cNvSpPr>
              <a:spLocks noChangeArrowheads="1"/>
            </p:cNvSpPr>
            <p:nvPr/>
          </p:nvSpPr>
          <p:spPr bwMode="auto">
            <a:xfrm>
              <a:off x="699" y="1792"/>
              <a:ext cx="12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12" name="Rectangle 16"/>
            <p:cNvSpPr>
              <a:spLocks noChangeArrowheads="1"/>
            </p:cNvSpPr>
            <p:nvPr/>
          </p:nvSpPr>
          <p:spPr bwMode="auto">
            <a:xfrm>
              <a:off x="711" y="1792"/>
              <a:ext cx="601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13" name="Rectangle 17"/>
            <p:cNvSpPr>
              <a:spLocks noChangeArrowheads="1"/>
            </p:cNvSpPr>
            <p:nvPr/>
          </p:nvSpPr>
          <p:spPr bwMode="auto">
            <a:xfrm>
              <a:off x="1312" y="1792"/>
              <a:ext cx="11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14" name="Rectangle 18"/>
            <p:cNvSpPr>
              <a:spLocks noChangeArrowheads="1"/>
            </p:cNvSpPr>
            <p:nvPr/>
          </p:nvSpPr>
          <p:spPr bwMode="auto">
            <a:xfrm>
              <a:off x="1323" y="1792"/>
              <a:ext cx="1032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15" name="Rectangle 19"/>
            <p:cNvSpPr>
              <a:spLocks noChangeArrowheads="1"/>
            </p:cNvSpPr>
            <p:nvPr/>
          </p:nvSpPr>
          <p:spPr bwMode="auto">
            <a:xfrm>
              <a:off x="2355" y="1792"/>
              <a:ext cx="12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16" name="Rectangle 20"/>
            <p:cNvSpPr>
              <a:spLocks noChangeArrowheads="1"/>
            </p:cNvSpPr>
            <p:nvPr/>
          </p:nvSpPr>
          <p:spPr bwMode="auto">
            <a:xfrm>
              <a:off x="2367" y="1792"/>
              <a:ext cx="3156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17" name="Rectangle 21"/>
            <p:cNvSpPr>
              <a:spLocks noChangeArrowheads="1"/>
            </p:cNvSpPr>
            <p:nvPr/>
          </p:nvSpPr>
          <p:spPr bwMode="auto">
            <a:xfrm>
              <a:off x="5523" y="1792"/>
              <a:ext cx="12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18" name="Rectangle 22"/>
            <p:cNvSpPr>
              <a:spLocks noChangeArrowheads="1"/>
            </p:cNvSpPr>
            <p:nvPr/>
          </p:nvSpPr>
          <p:spPr bwMode="auto">
            <a:xfrm>
              <a:off x="5523" y="1792"/>
              <a:ext cx="12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19" name="Rectangle 23"/>
            <p:cNvSpPr>
              <a:spLocks noChangeArrowheads="1"/>
            </p:cNvSpPr>
            <p:nvPr/>
          </p:nvSpPr>
          <p:spPr bwMode="auto">
            <a:xfrm>
              <a:off x="224" y="1804"/>
              <a:ext cx="12" cy="166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20" name="Rectangle 24"/>
            <p:cNvSpPr>
              <a:spLocks noChangeArrowheads="1"/>
            </p:cNvSpPr>
            <p:nvPr/>
          </p:nvSpPr>
          <p:spPr bwMode="auto">
            <a:xfrm>
              <a:off x="699" y="1804"/>
              <a:ext cx="12" cy="166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21" name="Rectangle 25"/>
            <p:cNvSpPr>
              <a:spLocks noChangeArrowheads="1"/>
            </p:cNvSpPr>
            <p:nvPr/>
          </p:nvSpPr>
          <p:spPr bwMode="auto">
            <a:xfrm>
              <a:off x="1312" y="1804"/>
              <a:ext cx="11" cy="166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22" name="Rectangle 26"/>
            <p:cNvSpPr>
              <a:spLocks noChangeArrowheads="1"/>
            </p:cNvSpPr>
            <p:nvPr/>
          </p:nvSpPr>
          <p:spPr bwMode="auto">
            <a:xfrm>
              <a:off x="2355" y="1804"/>
              <a:ext cx="12" cy="166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23" name="Rectangle 27"/>
            <p:cNvSpPr>
              <a:spLocks noChangeArrowheads="1"/>
            </p:cNvSpPr>
            <p:nvPr/>
          </p:nvSpPr>
          <p:spPr bwMode="auto">
            <a:xfrm>
              <a:off x="5523" y="1804"/>
              <a:ext cx="12" cy="166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24" name="Rectangle 28"/>
            <p:cNvSpPr>
              <a:spLocks noChangeArrowheads="1"/>
            </p:cNvSpPr>
            <p:nvPr/>
          </p:nvSpPr>
          <p:spPr bwMode="auto">
            <a:xfrm>
              <a:off x="273" y="1993"/>
              <a:ext cx="78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en-US" sz="1600" dirty="0">
                  <a:solidFill>
                    <a:srgbClr val="000000"/>
                  </a:solidFill>
                  <a:latin typeface="Courier New" pitchFamily="49" charset="0"/>
                  <a:cs typeface="Courier New" pitchFamily="49" charset="0"/>
                </a:rPr>
                <a:t>x</a:t>
              </a:r>
              <a:endParaRPr lang="en-US" sz="1600" dirty="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25" name="Rectangle 29"/>
            <p:cNvSpPr>
              <a:spLocks noChangeArrowheads="1"/>
            </p:cNvSpPr>
            <p:nvPr/>
          </p:nvSpPr>
          <p:spPr bwMode="auto">
            <a:xfrm>
              <a:off x="874" y="1986"/>
              <a:ext cx="389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en-US" sz="1600" dirty="0">
                  <a:solidFill>
                    <a:srgbClr val="000000"/>
                  </a:solidFill>
                  <a:latin typeface="Courier New" pitchFamily="49" charset="0"/>
                  <a:cs typeface="Courier New" pitchFamily="49" charset="0"/>
                </a:rPr>
                <a:t>15213</a:t>
              </a:r>
              <a:endParaRPr lang="en-US" sz="1600" dirty="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26" name="Rectangle 30"/>
            <p:cNvSpPr>
              <a:spLocks noChangeArrowheads="1"/>
            </p:cNvSpPr>
            <p:nvPr/>
          </p:nvSpPr>
          <p:spPr bwMode="auto">
            <a:xfrm>
              <a:off x="1886" y="1993"/>
              <a:ext cx="389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en-US" sz="1600" dirty="0">
                  <a:solidFill>
                    <a:srgbClr val="000000"/>
                  </a:solidFill>
                  <a:latin typeface="Courier New" pitchFamily="49" charset="0"/>
                  <a:cs typeface="Courier New" pitchFamily="49" charset="0"/>
                </a:rPr>
                <a:t>3B 6D</a:t>
              </a:r>
              <a:endParaRPr lang="en-US" sz="1600" dirty="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27" name="Rectangle 31"/>
            <p:cNvSpPr>
              <a:spLocks noChangeArrowheads="1"/>
            </p:cNvSpPr>
            <p:nvPr/>
          </p:nvSpPr>
          <p:spPr bwMode="auto">
            <a:xfrm>
              <a:off x="4017" y="1993"/>
              <a:ext cx="1322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en-US" sz="1600" dirty="0">
                  <a:solidFill>
                    <a:srgbClr val="000000"/>
                  </a:solidFill>
                  <a:latin typeface="Courier New" pitchFamily="49" charset="0"/>
                  <a:cs typeface="Courier New" pitchFamily="49" charset="0"/>
                </a:rPr>
                <a:t>00111011 01101101</a:t>
              </a:r>
              <a:endParaRPr lang="en-US" sz="1600" dirty="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28" name="Rectangle 32"/>
            <p:cNvSpPr>
              <a:spLocks noChangeArrowheads="1"/>
            </p:cNvSpPr>
            <p:nvPr/>
          </p:nvSpPr>
          <p:spPr bwMode="auto">
            <a:xfrm>
              <a:off x="224" y="1970"/>
              <a:ext cx="12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29" name="Rectangle 33"/>
            <p:cNvSpPr>
              <a:spLocks noChangeArrowheads="1"/>
            </p:cNvSpPr>
            <p:nvPr/>
          </p:nvSpPr>
          <p:spPr bwMode="auto">
            <a:xfrm>
              <a:off x="236" y="1970"/>
              <a:ext cx="463" cy="11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30" name="Rectangle 34"/>
            <p:cNvSpPr>
              <a:spLocks noChangeArrowheads="1"/>
            </p:cNvSpPr>
            <p:nvPr/>
          </p:nvSpPr>
          <p:spPr bwMode="auto">
            <a:xfrm>
              <a:off x="699" y="1970"/>
              <a:ext cx="12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31" name="Rectangle 35"/>
            <p:cNvSpPr>
              <a:spLocks noChangeArrowheads="1"/>
            </p:cNvSpPr>
            <p:nvPr/>
          </p:nvSpPr>
          <p:spPr bwMode="auto">
            <a:xfrm>
              <a:off x="711" y="1970"/>
              <a:ext cx="601" cy="11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32" name="Rectangle 36"/>
            <p:cNvSpPr>
              <a:spLocks noChangeArrowheads="1"/>
            </p:cNvSpPr>
            <p:nvPr/>
          </p:nvSpPr>
          <p:spPr bwMode="auto">
            <a:xfrm>
              <a:off x="1312" y="1970"/>
              <a:ext cx="11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33" name="Rectangle 37"/>
            <p:cNvSpPr>
              <a:spLocks noChangeArrowheads="1"/>
            </p:cNvSpPr>
            <p:nvPr/>
          </p:nvSpPr>
          <p:spPr bwMode="auto">
            <a:xfrm>
              <a:off x="1323" y="1970"/>
              <a:ext cx="1032" cy="11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34" name="Rectangle 38"/>
            <p:cNvSpPr>
              <a:spLocks noChangeArrowheads="1"/>
            </p:cNvSpPr>
            <p:nvPr/>
          </p:nvSpPr>
          <p:spPr bwMode="auto">
            <a:xfrm>
              <a:off x="2355" y="1970"/>
              <a:ext cx="12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35" name="Rectangle 39"/>
            <p:cNvSpPr>
              <a:spLocks noChangeArrowheads="1"/>
            </p:cNvSpPr>
            <p:nvPr/>
          </p:nvSpPr>
          <p:spPr bwMode="auto">
            <a:xfrm>
              <a:off x="2367" y="1970"/>
              <a:ext cx="3156" cy="11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36" name="Rectangle 40"/>
            <p:cNvSpPr>
              <a:spLocks noChangeArrowheads="1"/>
            </p:cNvSpPr>
            <p:nvPr/>
          </p:nvSpPr>
          <p:spPr bwMode="auto">
            <a:xfrm>
              <a:off x="5523" y="1970"/>
              <a:ext cx="12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37" name="Rectangle 41"/>
            <p:cNvSpPr>
              <a:spLocks noChangeArrowheads="1"/>
            </p:cNvSpPr>
            <p:nvPr/>
          </p:nvSpPr>
          <p:spPr bwMode="auto">
            <a:xfrm>
              <a:off x="224" y="1982"/>
              <a:ext cx="12" cy="165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38" name="Rectangle 42"/>
            <p:cNvSpPr>
              <a:spLocks noChangeArrowheads="1"/>
            </p:cNvSpPr>
            <p:nvPr/>
          </p:nvSpPr>
          <p:spPr bwMode="auto">
            <a:xfrm>
              <a:off x="699" y="1982"/>
              <a:ext cx="12" cy="165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39" name="Rectangle 43"/>
            <p:cNvSpPr>
              <a:spLocks noChangeArrowheads="1"/>
            </p:cNvSpPr>
            <p:nvPr/>
          </p:nvSpPr>
          <p:spPr bwMode="auto">
            <a:xfrm>
              <a:off x="1312" y="1982"/>
              <a:ext cx="11" cy="165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40" name="Rectangle 44"/>
            <p:cNvSpPr>
              <a:spLocks noChangeArrowheads="1"/>
            </p:cNvSpPr>
            <p:nvPr/>
          </p:nvSpPr>
          <p:spPr bwMode="auto">
            <a:xfrm>
              <a:off x="2355" y="1982"/>
              <a:ext cx="12" cy="165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41" name="Rectangle 45"/>
            <p:cNvSpPr>
              <a:spLocks noChangeArrowheads="1"/>
            </p:cNvSpPr>
            <p:nvPr/>
          </p:nvSpPr>
          <p:spPr bwMode="auto">
            <a:xfrm>
              <a:off x="5523" y="1982"/>
              <a:ext cx="12" cy="165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42" name="Rectangle 46"/>
            <p:cNvSpPr>
              <a:spLocks noChangeArrowheads="1"/>
            </p:cNvSpPr>
            <p:nvPr/>
          </p:nvSpPr>
          <p:spPr bwMode="auto">
            <a:xfrm>
              <a:off x="273" y="2170"/>
              <a:ext cx="156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en-US" sz="1600" dirty="0">
                  <a:solidFill>
                    <a:srgbClr val="000000"/>
                  </a:solidFill>
                  <a:latin typeface="Courier New" pitchFamily="49" charset="0"/>
                  <a:cs typeface="Courier New" pitchFamily="49" charset="0"/>
                </a:rPr>
                <a:t>ix</a:t>
              </a:r>
              <a:endParaRPr lang="en-US" sz="1600" dirty="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43" name="Rectangle 47"/>
            <p:cNvSpPr>
              <a:spLocks noChangeArrowheads="1"/>
            </p:cNvSpPr>
            <p:nvPr/>
          </p:nvSpPr>
          <p:spPr bwMode="auto">
            <a:xfrm>
              <a:off x="874" y="2164"/>
              <a:ext cx="389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en-US" sz="1600" dirty="0">
                  <a:solidFill>
                    <a:srgbClr val="000000"/>
                  </a:solidFill>
                  <a:latin typeface="Courier New" pitchFamily="49" charset="0"/>
                  <a:cs typeface="Courier New" pitchFamily="49" charset="0"/>
                </a:rPr>
                <a:t>15213</a:t>
              </a:r>
              <a:endParaRPr lang="en-US" sz="1600" dirty="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44" name="Rectangle 48"/>
            <p:cNvSpPr>
              <a:spLocks noChangeArrowheads="1"/>
            </p:cNvSpPr>
            <p:nvPr/>
          </p:nvSpPr>
          <p:spPr bwMode="auto">
            <a:xfrm>
              <a:off x="1419" y="2170"/>
              <a:ext cx="855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en-US" sz="1600" dirty="0">
                  <a:solidFill>
                    <a:srgbClr val="000000"/>
                  </a:solidFill>
                  <a:latin typeface="Courier New" pitchFamily="49" charset="0"/>
                  <a:cs typeface="Courier New" pitchFamily="49" charset="0"/>
                </a:rPr>
                <a:t>00 00 3B 6D</a:t>
              </a:r>
              <a:endParaRPr lang="en-US" sz="1600" dirty="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45" name="Rectangle 49"/>
            <p:cNvSpPr>
              <a:spLocks noChangeArrowheads="1"/>
            </p:cNvSpPr>
            <p:nvPr/>
          </p:nvSpPr>
          <p:spPr bwMode="auto">
            <a:xfrm>
              <a:off x="2617" y="2170"/>
              <a:ext cx="2721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en-US" sz="1600" dirty="0">
                  <a:solidFill>
                    <a:srgbClr val="000000"/>
                  </a:solidFill>
                  <a:latin typeface="Courier New" pitchFamily="49" charset="0"/>
                  <a:cs typeface="Courier New" pitchFamily="49" charset="0"/>
                </a:rPr>
                <a:t>00000000 00000000 00111011 01101101</a:t>
              </a:r>
              <a:endParaRPr lang="en-US" sz="1600" dirty="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46" name="Rectangle 50"/>
            <p:cNvSpPr>
              <a:spLocks noChangeArrowheads="1"/>
            </p:cNvSpPr>
            <p:nvPr/>
          </p:nvSpPr>
          <p:spPr bwMode="auto">
            <a:xfrm>
              <a:off x="224" y="2147"/>
              <a:ext cx="12" cy="13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47" name="Rectangle 51"/>
            <p:cNvSpPr>
              <a:spLocks noChangeArrowheads="1"/>
            </p:cNvSpPr>
            <p:nvPr/>
          </p:nvSpPr>
          <p:spPr bwMode="auto">
            <a:xfrm>
              <a:off x="236" y="2147"/>
              <a:ext cx="463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48" name="Rectangle 52"/>
            <p:cNvSpPr>
              <a:spLocks noChangeArrowheads="1"/>
            </p:cNvSpPr>
            <p:nvPr/>
          </p:nvSpPr>
          <p:spPr bwMode="auto">
            <a:xfrm>
              <a:off x="699" y="2147"/>
              <a:ext cx="12" cy="13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49" name="Rectangle 53"/>
            <p:cNvSpPr>
              <a:spLocks noChangeArrowheads="1"/>
            </p:cNvSpPr>
            <p:nvPr/>
          </p:nvSpPr>
          <p:spPr bwMode="auto">
            <a:xfrm>
              <a:off x="711" y="2147"/>
              <a:ext cx="601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50" name="Rectangle 54"/>
            <p:cNvSpPr>
              <a:spLocks noChangeArrowheads="1"/>
            </p:cNvSpPr>
            <p:nvPr/>
          </p:nvSpPr>
          <p:spPr bwMode="auto">
            <a:xfrm>
              <a:off x="1312" y="2147"/>
              <a:ext cx="11" cy="13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51" name="Rectangle 55"/>
            <p:cNvSpPr>
              <a:spLocks noChangeArrowheads="1"/>
            </p:cNvSpPr>
            <p:nvPr/>
          </p:nvSpPr>
          <p:spPr bwMode="auto">
            <a:xfrm>
              <a:off x="1323" y="2147"/>
              <a:ext cx="1032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52" name="Rectangle 56"/>
            <p:cNvSpPr>
              <a:spLocks noChangeArrowheads="1"/>
            </p:cNvSpPr>
            <p:nvPr/>
          </p:nvSpPr>
          <p:spPr bwMode="auto">
            <a:xfrm>
              <a:off x="2355" y="2147"/>
              <a:ext cx="12" cy="13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53" name="Rectangle 57"/>
            <p:cNvSpPr>
              <a:spLocks noChangeArrowheads="1"/>
            </p:cNvSpPr>
            <p:nvPr/>
          </p:nvSpPr>
          <p:spPr bwMode="auto">
            <a:xfrm>
              <a:off x="2367" y="2147"/>
              <a:ext cx="3156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54" name="Rectangle 58"/>
            <p:cNvSpPr>
              <a:spLocks noChangeArrowheads="1"/>
            </p:cNvSpPr>
            <p:nvPr/>
          </p:nvSpPr>
          <p:spPr bwMode="auto">
            <a:xfrm>
              <a:off x="5523" y="2147"/>
              <a:ext cx="12" cy="13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55" name="Rectangle 59"/>
            <p:cNvSpPr>
              <a:spLocks noChangeArrowheads="1"/>
            </p:cNvSpPr>
            <p:nvPr/>
          </p:nvSpPr>
          <p:spPr bwMode="auto">
            <a:xfrm>
              <a:off x="224" y="2160"/>
              <a:ext cx="12" cy="165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56" name="Rectangle 60"/>
            <p:cNvSpPr>
              <a:spLocks noChangeArrowheads="1"/>
            </p:cNvSpPr>
            <p:nvPr/>
          </p:nvSpPr>
          <p:spPr bwMode="auto">
            <a:xfrm>
              <a:off x="699" y="2160"/>
              <a:ext cx="12" cy="165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57" name="Rectangle 61"/>
            <p:cNvSpPr>
              <a:spLocks noChangeArrowheads="1"/>
            </p:cNvSpPr>
            <p:nvPr/>
          </p:nvSpPr>
          <p:spPr bwMode="auto">
            <a:xfrm>
              <a:off x="1312" y="2160"/>
              <a:ext cx="11" cy="165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58" name="Rectangle 62"/>
            <p:cNvSpPr>
              <a:spLocks noChangeArrowheads="1"/>
            </p:cNvSpPr>
            <p:nvPr/>
          </p:nvSpPr>
          <p:spPr bwMode="auto">
            <a:xfrm>
              <a:off x="2355" y="2160"/>
              <a:ext cx="12" cy="165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59" name="Rectangle 63"/>
            <p:cNvSpPr>
              <a:spLocks noChangeArrowheads="1"/>
            </p:cNvSpPr>
            <p:nvPr/>
          </p:nvSpPr>
          <p:spPr bwMode="auto">
            <a:xfrm>
              <a:off x="5523" y="2160"/>
              <a:ext cx="12" cy="165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60" name="Rectangle 64"/>
            <p:cNvSpPr>
              <a:spLocks noChangeArrowheads="1"/>
            </p:cNvSpPr>
            <p:nvPr/>
          </p:nvSpPr>
          <p:spPr bwMode="auto">
            <a:xfrm>
              <a:off x="273" y="2348"/>
              <a:ext cx="78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en-US" sz="1600" dirty="0">
                  <a:solidFill>
                    <a:srgbClr val="000000"/>
                  </a:solidFill>
                  <a:latin typeface="Courier New" pitchFamily="49" charset="0"/>
                  <a:cs typeface="Courier New" pitchFamily="49" charset="0"/>
                </a:rPr>
                <a:t>y</a:t>
              </a:r>
              <a:endParaRPr lang="en-US" sz="1600" dirty="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61" name="Rectangle 65"/>
            <p:cNvSpPr>
              <a:spLocks noChangeArrowheads="1"/>
            </p:cNvSpPr>
            <p:nvPr/>
          </p:nvSpPr>
          <p:spPr bwMode="auto">
            <a:xfrm>
              <a:off x="826" y="2341"/>
              <a:ext cx="467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en-US" sz="1600" dirty="0">
                  <a:solidFill>
                    <a:srgbClr val="000000"/>
                  </a:solidFill>
                  <a:latin typeface="Courier New" pitchFamily="49" charset="0"/>
                  <a:cs typeface="Courier New" pitchFamily="49" charset="0"/>
                </a:rPr>
                <a:t>-15213</a:t>
              </a:r>
              <a:endParaRPr lang="en-US" sz="1600" dirty="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62" name="Rectangle 66"/>
            <p:cNvSpPr>
              <a:spLocks noChangeArrowheads="1"/>
            </p:cNvSpPr>
            <p:nvPr/>
          </p:nvSpPr>
          <p:spPr bwMode="auto">
            <a:xfrm>
              <a:off x="1886" y="2348"/>
              <a:ext cx="389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en-US" sz="1600" dirty="0">
                  <a:solidFill>
                    <a:srgbClr val="000000"/>
                  </a:solidFill>
                  <a:latin typeface="Courier New" pitchFamily="49" charset="0"/>
                  <a:cs typeface="Courier New" pitchFamily="49" charset="0"/>
                </a:rPr>
                <a:t>C4 93</a:t>
              </a:r>
              <a:endParaRPr lang="en-US" sz="1600" dirty="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63" name="Rectangle 67"/>
            <p:cNvSpPr>
              <a:spLocks noChangeArrowheads="1"/>
            </p:cNvSpPr>
            <p:nvPr/>
          </p:nvSpPr>
          <p:spPr bwMode="auto">
            <a:xfrm>
              <a:off x="4017" y="2348"/>
              <a:ext cx="1322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en-US" sz="1600" dirty="0">
                  <a:solidFill>
                    <a:srgbClr val="000000"/>
                  </a:solidFill>
                  <a:latin typeface="Courier New" pitchFamily="49" charset="0"/>
                  <a:cs typeface="Courier New" pitchFamily="49" charset="0"/>
                </a:rPr>
                <a:t>11000100 10010011</a:t>
              </a:r>
              <a:endParaRPr lang="en-US" sz="1600" dirty="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64" name="Rectangle 68"/>
            <p:cNvSpPr>
              <a:spLocks noChangeArrowheads="1"/>
            </p:cNvSpPr>
            <p:nvPr/>
          </p:nvSpPr>
          <p:spPr bwMode="auto">
            <a:xfrm>
              <a:off x="224" y="2325"/>
              <a:ext cx="12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65" name="Rectangle 69"/>
            <p:cNvSpPr>
              <a:spLocks noChangeArrowheads="1"/>
            </p:cNvSpPr>
            <p:nvPr/>
          </p:nvSpPr>
          <p:spPr bwMode="auto">
            <a:xfrm>
              <a:off x="236" y="2325"/>
              <a:ext cx="463" cy="11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66" name="Rectangle 70"/>
            <p:cNvSpPr>
              <a:spLocks noChangeArrowheads="1"/>
            </p:cNvSpPr>
            <p:nvPr/>
          </p:nvSpPr>
          <p:spPr bwMode="auto">
            <a:xfrm>
              <a:off x="699" y="2325"/>
              <a:ext cx="12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67" name="Rectangle 71"/>
            <p:cNvSpPr>
              <a:spLocks noChangeArrowheads="1"/>
            </p:cNvSpPr>
            <p:nvPr/>
          </p:nvSpPr>
          <p:spPr bwMode="auto">
            <a:xfrm>
              <a:off x="711" y="2325"/>
              <a:ext cx="601" cy="11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68" name="Rectangle 72"/>
            <p:cNvSpPr>
              <a:spLocks noChangeArrowheads="1"/>
            </p:cNvSpPr>
            <p:nvPr/>
          </p:nvSpPr>
          <p:spPr bwMode="auto">
            <a:xfrm>
              <a:off x="1312" y="2325"/>
              <a:ext cx="11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69" name="Rectangle 73"/>
            <p:cNvSpPr>
              <a:spLocks noChangeArrowheads="1"/>
            </p:cNvSpPr>
            <p:nvPr/>
          </p:nvSpPr>
          <p:spPr bwMode="auto">
            <a:xfrm>
              <a:off x="1323" y="2325"/>
              <a:ext cx="1032" cy="11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70" name="Rectangle 74"/>
            <p:cNvSpPr>
              <a:spLocks noChangeArrowheads="1"/>
            </p:cNvSpPr>
            <p:nvPr/>
          </p:nvSpPr>
          <p:spPr bwMode="auto">
            <a:xfrm>
              <a:off x="2355" y="2325"/>
              <a:ext cx="12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71" name="Rectangle 75"/>
            <p:cNvSpPr>
              <a:spLocks noChangeArrowheads="1"/>
            </p:cNvSpPr>
            <p:nvPr/>
          </p:nvSpPr>
          <p:spPr bwMode="auto">
            <a:xfrm>
              <a:off x="2367" y="2325"/>
              <a:ext cx="3156" cy="11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72" name="Rectangle 76"/>
            <p:cNvSpPr>
              <a:spLocks noChangeArrowheads="1"/>
            </p:cNvSpPr>
            <p:nvPr/>
          </p:nvSpPr>
          <p:spPr bwMode="auto">
            <a:xfrm>
              <a:off x="5523" y="2325"/>
              <a:ext cx="12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73" name="Rectangle 77"/>
            <p:cNvSpPr>
              <a:spLocks noChangeArrowheads="1"/>
            </p:cNvSpPr>
            <p:nvPr/>
          </p:nvSpPr>
          <p:spPr bwMode="auto">
            <a:xfrm>
              <a:off x="224" y="2337"/>
              <a:ext cx="12" cy="166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74" name="Rectangle 78"/>
            <p:cNvSpPr>
              <a:spLocks noChangeArrowheads="1"/>
            </p:cNvSpPr>
            <p:nvPr/>
          </p:nvSpPr>
          <p:spPr bwMode="auto">
            <a:xfrm>
              <a:off x="699" y="2337"/>
              <a:ext cx="12" cy="166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75" name="Rectangle 79"/>
            <p:cNvSpPr>
              <a:spLocks noChangeArrowheads="1"/>
            </p:cNvSpPr>
            <p:nvPr/>
          </p:nvSpPr>
          <p:spPr bwMode="auto">
            <a:xfrm>
              <a:off x="1312" y="2337"/>
              <a:ext cx="11" cy="166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76" name="Rectangle 80"/>
            <p:cNvSpPr>
              <a:spLocks noChangeArrowheads="1"/>
            </p:cNvSpPr>
            <p:nvPr/>
          </p:nvSpPr>
          <p:spPr bwMode="auto">
            <a:xfrm>
              <a:off x="2355" y="2337"/>
              <a:ext cx="12" cy="166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77" name="Rectangle 81"/>
            <p:cNvSpPr>
              <a:spLocks noChangeArrowheads="1"/>
            </p:cNvSpPr>
            <p:nvPr/>
          </p:nvSpPr>
          <p:spPr bwMode="auto">
            <a:xfrm>
              <a:off x="5523" y="2337"/>
              <a:ext cx="12" cy="166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78" name="Rectangle 82"/>
            <p:cNvSpPr>
              <a:spLocks noChangeArrowheads="1"/>
            </p:cNvSpPr>
            <p:nvPr/>
          </p:nvSpPr>
          <p:spPr bwMode="auto">
            <a:xfrm>
              <a:off x="316" y="2526"/>
              <a:ext cx="156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en-US" sz="1600" dirty="0" err="1">
                  <a:solidFill>
                    <a:srgbClr val="000000"/>
                  </a:solidFill>
                  <a:latin typeface="Courier New" pitchFamily="49" charset="0"/>
                  <a:cs typeface="Courier New" pitchFamily="49" charset="0"/>
                </a:rPr>
                <a:t>iy</a:t>
              </a:r>
              <a:endParaRPr lang="en-US" sz="1600" dirty="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79" name="Rectangle 83"/>
            <p:cNvSpPr>
              <a:spLocks noChangeArrowheads="1"/>
            </p:cNvSpPr>
            <p:nvPr/>
          </p:nvSpPr>
          <p:spPr bwMode="auto">
            <a:xfrm>
              <a:off x="826" y="2519"/>
              <a:ext cx="467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en-US" sz="1600" dirty="0">
                  <a:solidFill>
                    <a:srgbClr val="000000"/>
                  </a:solidFill>
                  <a:latin typeface="Courier New" pitchFamily="49" charset="0"/>
                  <a:cs typeface="Courier New" pitchFamily="49" charset="0"/>
                </a:rPr>
                <a:t>-15213</a:t>
              </a:r>
              <a:endParaRPr lang="en-US" sz="1600" dirty="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80" name="Rectangle 84"/>
            <p:cNvSpPr>
              <a:spLocks noChangeArrowheads="1"/>
            </p:cNvSpPr>
            <p:nvPr/>
          </p:nvSpPr>
          <p:spPr bwMode="auto">
            <a:xfrm>
              <a:off x="1419" y="2526"/>
              <a:ext cx="855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en-US" sz="1600" dirty="0">
                  <a:solidFill>
                    <a:srgbClr val="000000"/>
                  </a:solidFill>
                  <a:latin typeface="Courier New" pitchFamily="49" charset="0"/>
                  <a:cs typeface="Courier New" pitchFamily="49" charset="0"/>
                </a:rPr>
                <a:t>FF </a:t>
              </a:r>
              <a:r>
                <a:rPr lang="en-US" sz="1600" dirty="0" err="1">
                  <a:solidFill>
                    <a:srgbClr val="000000"/>
                  </a:solidFill>
                  <a:latin typeface="Courier New" pitchFamily="49" charset="0"/>
                  <a:cs typeface="Courier New" pitchFamily="49" charset="0"/>
                </a:rPr>
                <a:t>FF</a:t>
              </a:r>
              <a:r>
                <a:rPr lang="en-US" sz="1600" dirty="0">
                  <a:solidFill>
                    <a:srgbClr val="000000"/>
                  </a:solidFill>
                  <a:latin typeface="Courier New" pitchFamily="49" charset="0"/>
                  <a:cs typeface="Courier New" pitchFamily="49" charset="0"/>
                </a:rPr>
                <a:t> C4 93</a:t>
              </a:r>
              <a:endParaRPr lang="en-US" sz="1600" dirty="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81" name="Rectangle 85"/>
            <p:cNvSpPr>
              <a:spLocks noChangeArrowheads="1"/>
            </p:cNvSpPr>
            <p:nvPr/>
          </p:nvSpPr>
          <p:spPr bwMode="auto">
            <a:xfrm>
              <a:off x="2617" y="2526"/>
              <a:ext cx="2721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en-US" sz="1600" dirty="0">
                  <a:solidFill>
                    <a:srgbClr val="000000"/>
                  </a:solidFill>
                  <a:latin typeface="Courier New" pitchFamily="49" charset="0"/>
                  <a:cs typeface="Courier New" pitchFamily="49" charset="0"/>
                </a:rPr>
                <a:t>11111111 11111111 11000100 10010011</a:t>
              </a:r>
              <a:endParaRPr lang="en-US" sz="1600" dirty="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82" name="Rectangle 86"/>
            <p:cNvSpPr>
              <a:spLocks noChangeArrowheads="1"/>
            </p:cNvSpPr>
            <p:nvPr/>
          </p:nvSpPr>
          <p:spPr bwMode="auto">
            <a:xfrm>
              <a:off x="224" y="2503"/>
              <a:ext cx="12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83" name="Rectangle 87"/>
            <p:cNvSpPr>
              <a:spLocks noChangeArrowheads="1"/>
            </p:cNvSpPr>
            <p:nvPr/>
          </p:nvSpPr>
          <p:spPr bwMode="auto">
            <a:xfrm>
              <a:off x="236" y="2503"/>
              <a:ext cx="463" cy="11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84" name="Rectangle 88"/>
            <p:cNvSpPr>
              <a:spLocks noChangeArrowheads="1"/>
            </p:cNvSpPr>
            <p:nvPr/>
          </p:nvSpPr>
          <p:spPr bwMode="auto">
            <a:xfrm>
              <a:off x="699" y="2503"/>
              <a:ext cx="12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85" name="Rectangle 89"/>
            <p:cNvSpPr>
              <a:spLocks noChangeArrowheads="1"/>
            </p:cNvSpPr>
            <p:nvPr/>
          </p:nvSpPr>
          <p:spPr bwMode="auto">
            <a:xfrm>
              <a:off x="711" y="2503"/>
              <a:ext cx="601" cy="11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86" name="Rectangle 90"/>
            <p:cNvSpPr>
              <a:spLocks noChangeArrowheads="1"/>
            </p:cNvSpPr>
            <p:nvPr/>
          </p:nvSpPr>
          <p:spPr bwMode="auto">
            <a:xfrm>
              <a:off x="1312" y="2503"/>
              <a:ext cx="11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87" name="Rectangle 91"/>
            <p:cNvSpPr>
              <a:spLocks noChangeArrowheads="1"/>
            </p:cNvSpPr>
            <p:nvPr/>
          </p:nvSpPr>
          <p:spPr bwMode="auto">
            <a:xfrm>
              <a:off x="1323" y="2503"/>
              <a:ext cx="1032" cy="11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88" name="Rectangle 92"/>
            <p:cNvSpPr>
              <a:spLocks noChangeArrowheads="1"/>
            </p:cNvSpPr>
            <p:nvPr/>
          </p:nvSpPr>
          <p:spPr bwMode="auto">
            <a:xfrm>
              <a:off x="2355" y="2503"/>
              <a:ext cx="12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89" name="Rectangle 93"/>
            <p:cNvSpPr>
              <a:spLocks noChangeArrowheads="1"/>
            </p:cNvSpPr>
            <p:nvPr/>
          </p:nvSpPr>
          <p:spPr bwMode="auto">
            <a:xfrm>
              <a:off x="2367" y="2503"/>
              <a:ext cx="3156" cy="11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90" name="Rectangle 94"/>
            <p:cNvSpPr>
              <a:spLocks noChangeArrowheads="1"/>
            </p:cNvSpPr>
            <p:nvPr/>
          </p:nvSpPr>
          <p:spPr bwMode="auto">
            <a:xfrm>
              <a:off x="5523" y="2503"/>
              <a:ext cx="12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91" name="Rectangle 95"/>
            <p:cNvSpPr>
              <a:spLocks noChangeArrowheads="1"/>
            </p:cNvSpPr>
            <p:nvPr/>
          </p:nvSpPr>
          <p:spPr bwMode="auto">
            <a:xfrm>
              <a:off x="224" y="2515"/>
              <a:ext cx="12" cy="164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92" name="Rectangle 96"/>
            <p:cNvSpPr>
              <a:spLocks noChangeArrowheads="1"/>
            </p:cNvSpPr>
            <p:nvPr/>
          </p:nvSpPr>
          <p:spPr bwMode="auto">
            <a:xfrm>
              <a:off x="224" y="2679"/>
              <a:ext cx="12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93" name="Rectangle 97"/>
            <p:cNvSpPr>
              <a:spLocks noChangeArrowheads="1"/>
            </p:cNvSpPr>
            <p:nvPr/>
          </p:nvSpPr>
          <p:spPr bwMode="auto">
            <a:xfrm>
              <a:off x="224" y="2679"/>
              <a:ext cx="12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94" name="Rectangle 98"/>
            <p:cNvSpPr>
              <a:spLocks noChangeArrowheads="1"/>
            </p:cNvSpPr>
            <p:nvPr/>
          </p:nvSpPr>
          <p:spPr bwMode="auto">
            <a:xfrm>
              <a:off x="236" y="2679"/>
              <a:ext cx="463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95" name="Rectangle 99"/>
            <p:cNvSpPr>
              <a:spLocks noChangeArrowheads="1"/>
            </p:cNvSpPr>
            <p:nvPr/>
          </p:nvSpPr>
          <p:spPr bwMode="auto">
            <a:xfrm>
              <a:off x="699" y="2515"/>
              <a:ext cx="12" cy="164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96" name="Rectangle 100"/>
            <p:cNvSpPr>
              <a:spLocks noChangeArrowheads="1"/>
            </p:cNvSpPr>
            <p:nvPr/>
          </p:nvSpPr>
          <p:spPr bwMode="auto">
            <a:xfrm>
              <a:off x="699" y="2679"/>
              <a:ext cx="12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97" name="Rectangle 101"/>
            <p:cNvSpPr>
              <a:spLocks noChangeArrowheads="1"/>
            </p:cNvSpPr>
            <p:nvPr/>
          </p:nvSpPr>
          <p:spPr bwMode="auto">
            <a:xfrm>
              <a:off x="711" y="2679"/>
              <a:ext cx="601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98" name="Rectangle 102"/>
            <p:cNvSpPr>
              <a:spLocks noChangeArrowheads="1"/>
            </p:cNvSpPr>
            <p:nvPr/>
          </p:nvSpPr>
          <p:spPr bwMode="auto">
            <a:xfrm>
              <a:off x="1312" y="2515"/>
              <a:ext cx="11" cy="164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99" name="Rectangle 103"/>
            <p:cNvSpPr>
              <a:spLocks noChangeArrowheads="1"/>
            </p:cNvSpPr>
            <p:nvPr/>
          </p:nvSpPr>
          <p:spPr bwMode="auto">
            <a:xfrm>
              <a:off x="1312" y="2679"/>
              <a:ext cx="11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800" name="Rectangle 104"/>
            <p:cNvSpPr>
              <a:spLocks noChangeArrowheads="1"/>
            </p:cNvSpPr>
            <p:nvPr/>
          </p:nvSpPr>
          <p:spPr bwMode="auto">
            <a:xfrm>
              <a:off x="1323" y="2679"/>
              <a:ext cx="1032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801" name="Rectangle 105"/>
            <p:cNvSpPr>
              <a:spLocks noChangeArrowheads="1"/>
            </p:cNvSpPr>
            <p:nvPr/>
          </p:nvSpPr>
          <p:spPr bwMode="auto">
            <a:xfrm>
              <a:off x="2355" y="2515"/>
              <a:ext cx="12" cy="164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802" name="Rectangle 106"/>
            <p:cNvSpPr>
              <a:spLocks noChangeArrowheads="1"/>
            </p:cNvSpPr>
            <p:nvPr/>
          </p:nvSpPr>
          <p:spPr bwMode="auto">
            <a:xfrm>
              <a:off x="2355" y="2679"/>
              <a:ext cx="12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803" name="Rectangle 107"/>
            <p:cNvSpPr>
              <a:spLocks noChangeArrowheads="1"/>
            </p:cNvSpPr>
            <p:nvPr/>
          </p:nvSpPr>
          <p:spPr bwMode="auto">
            <a:xfrm>
              <a:off x="2367" y="2679"/>
              <a:ext cx="3156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804" name="Rectangle 108"/>
            <p:cNvSpPr>
              <a:spLocks noChangeArrowheads="1"/>
            </p:cNvSpPr>
            <p:nvPr/>
          </p:nvSpPr>
          <p:spPr bwMode="auto">
            <a:xfrm>
              <a:off x="5523" y="2515"/>
              <a:ext cx="12" cy="164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805" name="Rectangle 109"/>
            <p:cNvSpPr>
              <a:spLocks noChangeArrowheads="1"/>
            </p:cNvSpPr>
            <p:nvPr/>
          </p:nvSpPr>
          <p:spPr bwMode="auto">
            <a:xfrm>
              <a:off x="5523" y="2679"/>
              <a:ext cx="12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806" name="Rectangle 110"/>
            <p:cNvSpPr>
              <a:spLocks noChangeArrowheads="1"/>
            </p:cNvSpPr>
            <p:nvPr/>
          </p:nvSpPr>
          <p:spPr bwMode="auto">
            <a:xfrm>
              <a:off x="5523" y="2679"/>
              <a:ext cx="12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</p:grpSp>
    </p:spTree>
  </p:cSld>
  <p:clrMapOvr>
    <a:masterClrMapping/>
  </p:clrMapOvr>
  <p:transition/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533400"/>
            <a:ext cx="6110288" cy="555625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/>
              <a:t>Truncation</a:t>
            </a:r>
          </a:p>
        </p:txBody>
      </p:sp>
      <p:sp>
        <p:nvSpPr>
          <p:cNvPr id="1259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3213" y="1220788"/>
            <a:ext cx="8294687" cy="2360612"/>
          </a:xfrm>
        </p:spPr>
        <p:txBody>
          <a:bodyPr lIns="90487" tIns="44450" rIns="90487" bIns="44450"/>
          <a:lstStyle/>
          <a:p>
            <a:pPr eaLnBrk="1" hangingPunct="1">
              <a:defRPr/>
            </a:pPr>
            <a:r>
              <a:rPr lang="en-US" dirty="0"/>
              <a:t>Task:</a:t>
            </a:r>
          </a:p>
          <a:p>
            <a:pPr lvl="1" eaLnBrk="1" hangingPunct="1">
              <a:defRPr/>
            </a:pPr>
            <a:r>
              <a:rPr lang="en-US" dirty="0"/>
              <a:t>Given </a:t>
            </a:r>
            <a:r>
              <a:rPr lang="en-US" dirty="0" err="1"/>
              <a:t>k+</a:t>
            </a:r>
            <a:r>
              <a:rPr lang="en-US" i="1" dirty="0" err="1"/>
              <a:t>w</a:t>
            </a:r>
            <a:r>
              <a:rPr lang="en-US" dirty="0" err="1"/>
              <a:t>-bit</a:t>
            </a:r>
            <a:r>
              <a:rPr lang="en-US" dirty="0"/>
              <a:t> signed or unsigned integer </a:t>
            </a:r>
            <a:r>
              <a:rPr lang="en-US" i="1" dirty="0"/>
              <a:t>X</a:t>
            </a:r>
            <a:endParaRPr lang="en-US" dirty="0"/>
          </a:p>
          <a:p>
            <a:pPr lvl="1" eaLnBrk="1" hangingPunct="1">
              <a:defRPr/>
            </a:pPr>
            <a:r>
              <a:rPr lang="en-US" dirty="0"/>
              <a:t>Convert it to </a:t>
            </a:r>
            <a:r>
              <a:rPr lang="en-US" i="1" dirty="0"/>
              <a:t>w</a:t>
            </a:r>
            <a:r>
              <a:rPr lang="en-US" dirty="0"/>
              <a:t>-bit integer X’ with same value for “small enough” X</a:t>
            </a:r>
          </a:p>
          <a:p>
            <a:pPr eaLnBrk="1" hangingPunct="1">
              <a:defRPr/>
            </a:pPr>
            <a:r>
              <a:rPr lang="en-US" dirty="0"/>
              <a:t>Rule:</a:t>
            </a:r>
          </a:p>
          <a:p>
            <a:pPr lvl="1" eaLnBrk="1" hangingPunct="1">
              <a:defRPr/>
            </a:pPr>
            <a:r>
              <a:rPr lang="en-US" dirty="0"/>
              <a:t>Drop top </a:t>
            </a:r>
            <a:r>
              <a:rPr lang="en-US" i="1" dirty="0"/>
              <a:t>k</a:t>
            </a:r>
            <a:r>
              <a:rPr lang="en-US" dirty="0"/>
              <a:t> bits:</a:t>
            </a:r>
          </a:p>
          <a:p>
            <a:pPr lvl="1" eaLnBrk="1" hangingPunct="1">
              <a:defRPr/>
            </a:pPr>
            <a:r>
              <a:rPr lang="en-US" b="0" i="1" dirty="0"/>
              <a:t>X</a:t>
            </a:r>
            <a:r>
              <a:rPr lang="en-US" dirty="0"/>
              <a:t> </a:t>
            </a:r>
            <a:r>
              <a:rPr lang="en-US" dirty="0">
                <a:latin typeface="Symbol" pitchFamily="18" charset="2"/>
              </a:rPr>
              <a:t></a:t>
            </a:r>
            <a:r>
              <a:rPr lang="en-US" dirty="0"/>
              <a:t> =  </a:t>
            </a:r>
            <a:r>
              <a:rPr lang="en-US" b="0" i="1" dirty="0" err="1"/>
              <a:t>x</a:t>
            </a:r>
            <a:r>
              <a:rPr lang="en-US" b="0" i="1" baseline="-25000" dirty="0" err="1"/>
              <a:t>w</a:t>
            </a:r>
            <a:r>
              <a:rPr lang="en-US" b="0" baseline="-25000" dirty="0"/>
              <a:t>–1 </a:t>
            </a:r>
            <a:r>
              <a:rPr lang="en-US" dirty="0"/>
              <a:t>, </a:t>
            </a:r>
            <a:r>
              <a:rPr lang="en-US" b="0" i="1" dirty="0" err="1"/>
              <a:t>x</a:t>
            </a:r>
            <a:r>
              <a:rPr lang="en-US" b="0" i="1" baseline="-25000" dirty="0" err="1"/>
              <a:t>w</a:t>
            </a:r>
            <a:r>
              <a:rPr lang="en-US" b="0" baseline="-25000" dirty="0"/>
              <a:t>–2 </a:t>
            </a:r>
            <a:r>
              <a:rPr lang="en-US" dirty="0"/>
              <a:t>,…, </a:t>
            </a:r>
            <a:r>
              <a:rPr lang="en-US" b="0" i="1" dirty="0"/>
              <a:t>x</a:t>
            </a:r>
            <a:r>
              <a:rPr lang="en-US" b="0" baseline="-25000" dirty="0"/>
              <a:t>0</a:t>
            </a:r>
          </a:p>
          <a:p>
            <a:pPr eaLnBrk="1" hangingPunct="1">
              <a:defRPr/>
            </a:pPr>
            <a:endParaRPr lang="en-US" dirty="0"/>
          </a:p>
        </p:txBody>
      </p:sp>
      <p:sp>
        <p:nvSpPr>
          <p:cNvPr id="28689" name="Line 18"/>
          <p:cNvSpPr>
            <a:spLocks noChangeShapeType="1"/>
          </p:cNvSpPr>
          <p:nvPr/>
        </p:nvSpPr>
        <p:spPr bwMode="auto">
          <a:xfrm>
            <a:off x="4495800" y="4662487"/>
            <a:ext cx="0" cy="1295399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8695" name="Line 37"/>
          <p:cNvSpPr>
            <a:spLocks noChangeShapeType="1"/>
          </p:cNvSpPr>
          <p:nvPr/>
        </p:nvSpPr>
        <p:spPr bwMode="auto">
          <a:xfrm>
            <a:off x="4724400" y="4662487"/>
            <a:ext cx="0" cy="1295399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8696" name="Line 38"/>
          <p:cNvSpPr>
            <a:spLocks noChangeShapeType="1"/>
          </p:cNvSpPr>
          <p:nvPr/>
        </p:nvSpPr>
        <p:spPr bwMode="auto">
          <a:xfrm>
            <a:off x="4953000" y="4662487"/>
            <a:ext cx="0" cy="1295399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8697" name="Line 39"/>
          <p:cNvSpPr>
            <a:spLocks noChangeShapeType="1"/>
          </p:cNvSpPr>
          <p:nvPr/>
        </p:nvSpPr>
        <p:spPr bwMode="auto">
          <a:xfrm>
            <a:off x="6553200" y="4662487"/>
            <a:ext cx="0" cy="1295399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8698" name="Line 40"/>
          <p:cNvSpPr>
            <a:spLocks noChangeShapeType="1"/>
          </p:cNvSpPr>
          <p:nvPr/>
        </p:nvSpPr>
        <p:spPr bwMode="auto">
          <a:xfrm>
            <a:off x="6781800" y="4662487"/>
            <a:ext cx="0" cy="1295399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8699" name="Line 41"/>
          <p:cNvSpPr>
            <a:spLocks noChangeShapeType="1"/>
          </p:cNvSpPr>
          <p:nvPr/>
        </p:nvSpPr>
        <p:spPr bwMode="auto">
          <a:xfrm>
            <a:off x="7010400" y="4662487"/>
            <a:ext cx="0" cy="1295399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8700" name="Rectangle 42"/>
          <p:cNvSpPr>
            <a:spLocks noChangeArrowheads="1"/>
          </p:cNvSpPr>
          <p:nvPr/>
        </p:nvSpPr>
        <p:spPr bwMode="auto">
          <a:xfrm>
            <a:off x="3429000" y="5500686"/>
            <a:ext cx="715963" cy="3048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400" b="0"/>
              <a:t>• • •</a:t>
            </a:r>
          </a:p>
        </p:txBody>
      </p:sp>
      <p:grpSp>
        <p:nvGrpSpPr>
          <p:cNvPr id="4" name="Group 8"/>
          <p:cNvGrpSpPr>
            <a:grpSpLocks/>
          </p:cNvGrpSpPr>
          <p:nvPr/>
        </p:nvGrpSpPr>
        <p:grpSpPr bwMode="auto">
          <a:xfrm>
            <a:off x="4343400" y="6019800"/>
            <a:ext cx="2743200" cy="228600"/>
            <a:chOff x="2928" y="2400"/>
            <a:chExt cx="1728" cy="144"/>
          </a:xfrm>
        </p:grpSpPr>
        <p:sp>
          <p:nvSpPr>
            <p:cNvPr id="28714" name="Rectangle 9"/>
            <p:cNvSpPr>
              <a:spLocks noChangeArrowheads="1"/>
            </p:cNvSpPr>
            <p:nvPr/>
          </p:nvSpPr>
          <p:spPr bwMode="auto">
            <a:xfrm>
              <a:off x="2928" y="2400"/>
              <a:ext cx="144" cy="144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28715" name="Rectangle 10"/>
            <p:cNvSpPr>
              <a:spLocks noChangeArrowheads="1"/>
            </p:cNvSpPr>
            <p:nvPr/>
          </p:nvSpPr>
          <p:spPr bwMode="auto">
            <a:xfrm>
              <a:off x="3072" y="2400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28716" name="Rectangle 11"/>
            <p:cNvSpPr>
              <a:spLocks noChangeArrowheads="1"/>
            </p:cNvSpPr>
            <p:nvPr/>
          </p:nvSpPr>
          <p:spPr bwMode="auto">
            <a:xfrm>
              <a:off x="3216" y="2400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28717" name="Rectangle 12"/>
            <p:cNvSpPr>
              <a:spLocks noChangeArrowheads="1"/>
            </p:cNvSpPr>
            <p:nvPr/>
          </p:nvSpPr>
          <p:spPr bwMode="auto">
            <a:xfrm>
              <a:off x="4224" y="2400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28718" name="Rectangle 13"/>
            <p:cNvSpPr>
              <a:spLocks noChangeArrowheads="1"/>
            </p:cNvSpPr>
            <p:nvPr/>
          </p:nvSpPr>
          <p:spPr bwMode="auto">
            <a:xfrm>
              <a:off x="4368" y="2400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28719" name="Rectangle 14"/>
            <p:cNvSpPr>
              <a:spLocks noChangeArrowheads="1"/>
            </p:cNvSpPr>
            <p:nvPr/>
          </p:nvSpPr>
          <p:spPr bwMode="auto">
            <a:xfrm>
              <a:off x="4512" y="2400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28720" name="Rectangle 15"/>
            <p:cNvSpPr>
              <a:spLocks noChangeArrowheads="1"/>
            </p:cNvSpPr>
            <p:nvPr/>
          </p:nvSpPr>
          <p:spPr bwMode="auto">
            <a:xfrm>
              <a:off x="3360" y="2400"/>
              <a:ext cx="86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/>
                <a:t>• • •</a:t>
              </a:r>
            </a:p>
          </p:txBody>
        </p:sp>
      </p:grpSp>
      <p:sp>
        <p:nvSpPr>
          <p:cNvPr id="28687" name="Rectangle 16"/>
          <p:cNvSpPr>
            <a:spLocks noChangeArrowheads="1"/>
          </p:cNvSpPr>
          <p:nvPr/>
        </p:nvSpPr>
        <p:spPr bwMode="auto">
          <a:xfrm>
            <a:off x="3733800" y="5943600"/>
            <a:ext cx="619080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i="1" dirty="0">
                <a:latin typeface="Times" pitchFamily="18" charset="0"/>
              </a:rPr>
              <a:t>X</a:t>
            </a:r>
            <a:r>
              <a:rPr lang="en-US" b="0" dirty="0">
                <a:latin typeface="Symbol" pitchFamily="18" charset="2"/>
              </a:rPr>
              <a:t> </a:t>
            </a:r>
            <a:r>
              <a:rPr lang="en-US" b="0" dirty="0">
                <a:latin typeface="Times" pitchFamily="18" charset="0"/>
              </a:rPr>
              <a:t> </a:t>
            </a:r>
            <a:endParaRPr lang="en-US" b="0" dirty="0">
              <a:latin typeface="Symbol" pitchFamily="18" charset="2"/>
            </a:endParaRPr>
          </a:p>
        </p:txBody>
      </p:sp>
      <p:grpSp>
        <p:nvGrpSpPr>
          <p:cNvPr id="9" name="Group 8"/>
          <p:cNvGrpSpPr/>
          <p:nvPr/>
        </p:nvGrpSpPr>
        <p:grpSpPr>
          <a:xfrm>
            <a:off x="4343400" y="6296026"/>
            <a:ext cx="2743200" cy="461962"/>
            <a:chOff x="4343400" y="5867400"/>
            <a:chExt cx="2743200" cy="461962"/>
          </a:xfrm>
        </p:grpSpPr>
        <p:sp>
          <p:nvSpPr>
            <p:cNvPr id="28680" name="Line 43"/>
            <p:cNvSpPr>
              <a:spLocks noChangeShapeType="1"/>
            </p:cNvSpPr>
            <p:nvPr/>
          </p:nvSpPr>
          <p:spPr bwMode="auto">
            <a:xfrm>
              <a:off x="4343400" y="6043612"/>
              <a:ext cx="274320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arrow" w="med" len="med"/>
              <a:tailEnd type="arrow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681" name="Rectangle 44"/>
            <p:cNvSpPr>
              <a:spLocks noChangeArrowheads="1"/>
            </p:cNvSpPr>
            <p:nvPr/>
          </p:nvSpPr>
          <p:spPr bwMode="auto">
            <a:xfrm>
              <a:off x="5562600" y="5867400"/>
              <a:ext cx="404813" cy="461962"/>
            </a:xfrm>
            <a:prstGeom prst="rect">
              <a:avLst/>
            </a:prstGeom>
            <a:solidFill>
              <a:schemeClr val="bg1"/>
            </a:solidFill>
            <a:ln w="25400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US" b="0" i="1" dirty="0">
                  <a:latin typeface="Calibri" pitchFamily="34" charset="0"/>
                </a:rPr>
                <a:t>w</a:t>
              </a:r>
            </a:p>
          </p:txBody>
        </p:sp>
      </p:grpSp>
      <p:sp>
        <p:nvSpPr>
          <p:cNvPr id="28688" name="Rectangle 17"/>
          <p:cNvSpPr>
            <a:spLocks noChangeArrowheads="1"/>
          </p:cNvSpPr>
          <p:nvPr/>
        </p:nvSpPr>
        <p:spPr bwMode="auto">
          <a:xfrm>
            <a:off x="1905000" y="4247495"/>
            <a:ext cx="389850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i="1" dirty="0">
                <a:latin typeface="Times" pitchFamily="18" charset="0"/>
              </a:rPr>
              <a:t>X</a:t>
            </a:r>
            <a:endParaRPr lang="en-US" b="0" dirty="0">
              <a:latin typeface="Symbol" pitchFamily="18" charset="2"/>
            </a:endParaRPr>
          </a:p>
        </p:txBody>
      </p:sp>
      <p:grpSp>
        <p:nvGrpSpPr>
          <p:cNvPr id="5" name="Group 20"/>
          <p:cNvGrpSpPr>
            <a:grpSpLocks/>
          </p:cNvGrpSpPr>
          <p:nvPr/>
        </p:nvGrpSpPr>
        <p:grpSpPr bwMode="auto">
          <a:xfrm>
            <a:off x="2590800" y="4399895"/>
            <a:ext cx="4495800" cy="228600"/>
            <a:chOff x="1824" y="3456"/>
            <a:chExt cx="2832" cy="144"/>
          </a:xfrm>
        </p:grpSpPr>
        <p:sp>
          <p:nvSpPr>
            <p:cNvPr id="28701" name="Rectangle 21"/>
            <p:cNvSpPr>
              <a:spLocks noChangeArrowheads="1"/>
            </p:cNvSpPr>
            <p:nvPr/>
          </p:nvSpPr>
          <p:spPr bwMode="auto">
            <a:xfrm>
              <a:off x="2112" y="3456"/>
              <a:ext cx="528" cy="144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/>
                <a:t>• • •</a:t>
              </a:r>
            </a:p>
          </p:txBody>
        </p:sp>
        <p:sp>
          <p:nvSpPr>
            <p:cNvPr id="28702" name="Rectangle 22"/>
            <p:cNvSpPr>
              <a:spLocks noChangeArrowheads="1"/>
            </p:cNvSpPr>
            <p:nvPr/>
          </p:nvSpPr>
          <p:spPr bwMode="auto">
            <a:xfrm>
              <a:off x="2784" y="3456"/>
              <a:ext cx="144" cy="144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28703" name="Rectangle 23"/>
            <p:cNvSpPr>
              <a:spLocks noChangeArrowheads="1"/>
            </p:cNvSpPr>
            <p:nvPr/>
          </p:nvSpPr>
          <p:spPr bwMode="auto">
            <a:xfrm>
              <a:off x="2640" y="3456"/>
              <a:ext cx="144" cy="144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28704" name="Rectangle 24"/>
            <p:cNvSpPr>
              <a:spLocks noChangeArrowheads="1"/>
            </p:cNvSpPr>
            <p:nvPr/>
          </p:nvSpPr>
          <p:spPr bwMode="auto">
            <a:xfrm>
              <a:off x="1968" y="3456"/>
              <a:ext cx="144" cy="144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28705" name="Rectangle 25"/>
            <p:cNvSpPr>
              <a:spLocks noChangeArrowheads="1"/>
            </p:cNvSpPr>
            <p:nvPr/>
          </p:nvSpPr>
          <p:spPr bwMode="auto">
            <a:xfrm>
              <a:off x="1824" y="3456"/>
              <a:ext cx="144" cy="144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grpSp>
          <p:nvGrpSpPr>
            <p:cNvPr id="6" name="Group 26"/>
            <p:cNvGrpSpPr>
              <a:grpSpLocks/>
            </p:cNvGrpSpPr>
            <p:nvPr/>
          </p:nvGrpSpPr>
          <p:grpSpPr bwMode="auto">
            <a:xfrm>
              <a:off x="2928" y="3456"/>
              <a:ext cx="1728" cy="144"/>
              <a:chOff x="2928" y="3456"/>
              <a:chExt cx="1728" cy="144"/>
            </a:xfrm>
          </p:grpSpPr>
          <p:sp>
            <p:nvSpPr>
              <p:cNvPr id="28707" name="Rectangle 27"/>
              <p:cNvSpPr>
                <a:spLocks noChangeArrowheads="1"/>
              </p:cNvSpPr>
              <p:nvPr/>
            </p:nvSpPr>
            <p:spPr bwMode="auto">
              <a:xfrm>
                <a:off x="2928" y="3456"/>
                <a:ext cx="144" cy="144"/>
              </a:xfrm>
              <a:prstGeom prst="rect">
                <a:avLst/>
              </a:prstGeom>
              <a:solidFill>
                <a:schemeClr val="bg2">
                  <a:lumMod val="20000"/>
                  <a:lumOff val="80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>
                  <a:lnSpc>
                    <a:spcPct val="100000"/>
                  </a:lnSpc>
                </a:pPr>
                <a:endParaRPr lang="en-US" b="0"/>
              </a:p>
            </p:txBody>
          </p:sp>
          <p:sp>
            <p:nvSpPr>
              <p:cNvPr id="28708" name="Rectangle 28"/>
              <p:cNvSpPr>
                <a:spLocks noChangeArrowheads="1"/>
              </p:cNvSpPr>
              <p:nvPr/>
            </p:nvSpPr>
            <p:spPr bwMode="auto">
              <a:xfrm>
                <a:off x="3072" y="3456"/>
                <a:ext cx="144" cy="144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>
                  <a:lnSpc>
                    <a:spcPct val="100000"/>
                  </a:lnSpc>
                </a:pPr>
                <a:endParaRPr lang="en-US" b="0"/>
              </a:p>
            </p:txBody>
          </p:sp>
          <p:sp>
            <p:nvSpPr>
              <p:cNvPr id="28709" name="Rectangle 29"/>
              <p:cNvSpPr>
                <a:spLocks noChangeArrowheads="1"/>
              </p:cNvSpPr>
              <p:nvPr/>
            </p:nvSpPr>
            <p:spPr bwMode="auto">
              <a:xfrm>
                <a:off x="3216" y="3456"/>
                <a:ext cx="144" cy="144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>
                  <a:lnSpc>
                    <a:spcPct val="100000"/>
                  </a:lnSpc>
                </a:pPr>
                <a:endParaRPr lang="en-US" b="0"/>
              </a:p>
            </p:txBody>
          </p:sp>
          <p:sp>
            <p:nvSpPr>
              <p:cNvPr id="28710" name="Rectangle 30"/>
              <p:cNvSpPr>
                <a:spLocks noChangeArrowheads="1"/>
              </p:cNvSpPr>
              <p:nvPr/>
            </p:nvSpPr>
            <p:spPr bwMode="auto">
              <a:xfrm>
                <a:off x="4224" y="3456"/>
                <a:ext cx="144" cy="144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>
                  <a:lnSpc>
                    <a:spcPct val="100000"/>
                  </a:lnSpc>
                </a:pPr>
                <a:endParaRPr lang="en-US" b="0"/>
              </a:p>
            </p:txBody>
          </p:sp>
          <p:sp>
            <p:nvSpPr>
              <p:cNvPr id="28711" name="Rectangle 31"/>
              <p:cNvSpPr>
                <a:spLocks noChangeArrowheads="1"/>
              </p:cNvSpPr>
              <p:nvPr/>
            </p:nvSpPr>
            <p:spPr bwMode="auto">
              <a:xfrm>
                <a:off x="4368" y="3456"/>
                <a:ext cx="144" cy="144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>
                  <a:lnSpc>
                    <a:spcPct val="100000"/>
                  </a:lnSpc>
                </a:pPr>
                <a:endParaRPr lang="en-US" b="0"/>
              </a:p>
            </p:txBody>
          </p:sp>
          <p:sp>
            <p:nvSpPr>
              <p:cNvPr id="28712" name="Rectangle 32"/>
              <p:cNvSpPr>
                <a:spLocks noChangeArrowheads="1"/>
              </p:cNvSpPr>
              <p:nvPr/>
            </p:nvSpPr>
            <p:spPr bwMode="auto">
              <a:xfrm>
                <a:off x="4512" y="3456"/>
                <a:ext cx="144" cy="144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>
                  <a:lnSpc>
                    <a:spcPct val="100000"/>
                  </a:lnSpc>
                </a:pPr>
                <a:endParaRPr lang="en-US" b="0"/>
              </a:p>
            </p:txBody>
          </p:sp>
          <p:sp>
            <p:nvSpPr>
              <p:cNvPr id="28713" name="Rectangle 33"/>
              <p:cNvSpPr>
                <a:spLocks noChangeArrowheads="1"/>
              </p:cNvSpPr>
              <p:nvPr/>
            </p:nvSpPr>
            <p:spPr bwMode="auto">
              <a:xfrm>
                <a:off x="3360" y="3456"/>
                <a:ext cx="864" cy="144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>
                  <a:lnSpc>
                    <a:spcPct val="100000"/>
                  </a:lnSpc>
                </a:pPr>
                <a:r>
                  <a:rPr lang="en-US" b="0"/>
                  <a:t>• • •</a:t>
                </a:r>
              </a:p>
            </p:txBody>
          </p:sp>
        </p:grpSp>
      </p:grpSp>
      <p:grpSp>
        <p:nvGrpSpPr>
          <p:cNvPr id="10" name="Group 9"/>
          <p:cNvGrpSpPr/>
          <p:nvPr/>
        </p:nvGrpSpPr>
        <p:grpSpPr>
          <a:xfrm>
            <a:off x="2590800" y="3871258"/>
            <a:ext cx="4495800" cy="474662"/>
            <a:chOff x="2590800" y="4173538"/>
            <a:chExt cx="4495800" cy="474662"/>
          </a:xfrm>
        </p:grpSpPr>
        <p:sp>
          <p:nvSpPr>
            <p:cNvPr id="28682" name="Line 45"/>
            <p:cNvSpPr>
              <a:spLocks noChangeShapeType="1"/>
            </p:cNvSpPr>
            <p:nvPr/>
          </p:nvSpPr>
          <p:spPr bwMode="auto">
            <a:xfrm>
              <a:off x="4343400" y="4338638"/>
              <a:ext cx="274320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arrow" w="med" len="med"/>
              <a:tailEnd type="arrow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683" name="Rectangle 46"/>
            <p:cNvSpPr>
              <a:spLocks noChangeArrowheads="1"/>
            </p:cNvSpPr>
            <p:nvPr/>
          </p:nvSpPr>
          <p:spPr bwMode="auto">
            <a:xfrm>
              <a:off x="5562600" y="4173538"/>
              <a:ext cx="404813" cy="461962"/>
            </a:xfrm>
            <a:prstGeom prst="rect">
              <a:avLst/>
            </a:prstGeom>
            <a:solidFill>
              <a:schemeClr val="bg1"/>
            </a:solidFill>
            <a:ln w="25400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US" b="0" i="1" dirty="0">
                  <a:latin typeface="Calibri" pitchFamily="34" charset="0"/>
                </a:rPr>
                <a:t>w</a:t>
              </a:r>
            </a:p>
          </p:txBody>
        </p:sp>
        <p:sp>
          <p:nvSpPr>
            <p:cNvPr id="28684" name="Line 47"/>
            <p:cNvSpPr>
              <a:spLocks noChangeShapeType="1"/>
            </p:cNvSpPr>
            <p:nvPr/>
          </p:nvSpPr>
          <p:spPr bwMode="auto">
            <a:xfrm>
              <a:off x="2590800" y="4338638"/>
              <a:ext cx="175260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arrow" w="med" len="med"/>
              <a:tailEnd type="arrow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685" name="Rectangle 48"/>
            <p:cNvSpPr>
              <a:spLocks noChangeArrowheads="1"/>
            </p:cNvSpPr>
            <p:nvPr/>
          </p:nvSpPr>
          <p:spPr bwMode="auto">
            <a:xfrm>
              <a:off x="3200400" y="4186238"/>
              <a:ext cx="323850" cy="461962"/>
            </a:xfrm>
            <a:prstGeom prst="rect">
              <a:avLst/>
            </a:prstGeom>
            <a:solidFill>
              <a:schemeClr val="bg1"/>
            </a:solidFill>
            <a:ln w="25400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US" b="0" i="1" dirty="0">
                  <a:latin typeface="Calibri" pitchFamily="34" charset="0"/>
                </a:rPr>
                <a:t>k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549316167"/>
      </p:ext>
    </p:extLst>
  </p:cSld>
  <p:clrMapOvr>
    <a:masterClrMapping/>
  </p:clrMapOvr>
  <p:transition/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323850"/>
            <a:ext cx="8763000" cy="573088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/>
              <a:t>Truncation: Simple Example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5119685" y="1905000"/>
            <a:ext cx="95410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10 = 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29273515"/>
              </p:ext>
            </p:extLst>
          </p:nvPr>
        </p:nvGraphicFramePr>
        <p:xfrm>
          <a:off x="6053541" y="1524000"/>
          <a:ext cx="2884350" cy="767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687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7687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7687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7687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7687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>
                        <a:tabLst/>
                      </a:pPr>
                      <a:r>
                        <a:rPr lang="en-US" sz="1600" b="1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-16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8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4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2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1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</a:t>
                      </a:r>
                    </a:p>
                  </a:txBody>
                  <a:tcPr>
                    <a:solidFill>
                      <a:srgbClr val="F1C7C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1</a:t>
                      </a:r>
                    </a:p>
                  </a:txBody>
                  <a:tcPr>
                    <a:solidFill>
                      <a:srgbClr val="CDF1C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1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8" name="TextBox 17"/>
          <p:cNvSpPr txBox="1"/>
          <p:nvPr/>
        </p:nvSpPr>
        <p:spPr>
          <a:xfrm>
            <a:off x="5119685" y="2988965"/>
            <a:ext cx="95410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-6 = </a:t>
            </a:r>
          </a:p>
        </p:txBody>
      </p:sp>
      <p:graphicFrame>
        <p:nvGraphicFramePr>
          <p:cNvPr id="19" name="Table 1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65190496"/>
              </p:ext>
            </p:extLst>
          </p:nvPr>
        </p:nvGraphicFramePr>
        <p:xfrm>
          <a:off x="6053541" y="2607965"/>
          <a:ext cx="2884350" cy="767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687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7687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7687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7687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7687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>
                        <a:tabLst/>
                      </a:pPr>
                      <a:endParaRPr lang="en-US" sz="1600" b="1" dirty="0">
                        <a:solidFill>
                          <a:schemeClr val="tx1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-8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4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2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1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sz="2000" b="1" dirty="0">
                        <a:solidFill>
                          <a:schemeClr val="tx1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1</a:t>
                      </a:r>
                    </a:p>
                  </a:txBody>
                  <a:tcPr>
                    <a:solidFill>
                      <a:srgbClr val="CDF1C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1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20" name="TextBox 19"/>
          <p:cNvSpPr txBox="1"/>
          <p:nvPr/>
        </p:nvSpPr>
        <p:spPr>
          <a:xfrm>
            <a:off x="4945545" y="4554835"/>
            <a:ext cx="110799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-10 = </a:t>
            </a:r>
          </a:p>
        </p:txBody>
      </p:sp>
      <p:graphicFrame>
        <p:nvGraphicFramePr>
          <p:cNvPr id="22" name="Table 2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41039533"/>
              </p:ext>
            </p:extLst>
          </p:nvPr>
        </p:nvGraphicFramePr>
        <p:xfrm>
          <a:off x="6053541" y="4173835"/>
          <a:ext cx="2884350" cy="767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687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7687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7687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7687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7687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>
                        <a:tabLst/>
                      </a:pPr>
                      <a:r>
                        <a:rPr lang="en-US" sz="1600" b="1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-16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8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4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2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1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1</a:t>
                      </a:r>
                    </a:p>
                  </a:txBody>
                  <a:tcPr>
                    <a:solidFill>
                      <a:srgbClr val="F1C7C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</a:t>
                      </a:r>
                    </a:p>
                  </a:txBody>
                  <a:tcPr>
                    <a:solidFill>
                      <a:srgbClr val="CDF1C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1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1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23" name="TextBox 22"/>
          <p:cNvSpPr txBox="1"/>
          <p:nvPr/>
        </p:nvSpPr>
        <p:spPr>
          <a:xfrm>
            <a:off x="5119685" y="5638800"/>
            <a:ext cx="95410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6 = </a:t>
            </a:r>
          </a:p>
        </p:txBody>
      </p:sp>
      <p:graphicFrame>
        <p:nvGraphicFramePr>
          <p:cNvPr id="24" name="Table 2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35369949"/>
              </p:ext>
            </p:extLst>
          </p:nvPr>
        </p:nvGraphicFramePr>
        <p:xfrm>
          <a:off x="6053541" y="5257800"/>
          <a:ext cx="2884350" cy="767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687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7687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7687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7687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7687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>
                        <a:tabLst/>
                      </a:pPr>
                      <a:endParaRPr lang="en-US" sz="1600" b="1" dirty="0">
                        <a:solidFill>
                          <a:schemeClr val="tx1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-8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4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2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1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sz="2000" b="1" dirty="0">
                        <a:solidFill>
                          <a:schemeClr val="tx1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</a:t>
                      </a:r>
                    </a:p>
                  </a:txBody>
                  <a:tcPr>
                    <a:solidFill>
                      <a:srgbClr val="CDF1C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1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1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cxnSp>
        <p:nvCxnSpPr>
          <p:cNvPr id="28" name="Straight Connector 27"/>
          <p:cNvCxnSpPr/>
          <p:nvPr/>
        </p:nvCxnSpPr>
        <p:spPr bwMode="auto">
          <a:xfrm>
            <a:off x="4724400" y="1143000"/>
            <a:ext cx="0" cy="5181600"/>
          </a:xfrm>
          <a:prstGeom prst="line">
            <a:avLst/>
          </a:prstGeom>
          <a:noFill/>
          <a:ln w="25400" cap="flat" cmpd="sng" algn="ctr">
            <a:solidFill>
              <a:schemeClr val="bg2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0" name="TextBox 29"/>
          <p:cNvSpPr txBox="1"/>
          <p:nvPr/>
        </p:nvSpPr>
        <p:spPr>
          <a:xfrm>
            <a:off x="5901141" y="914400"/>
            <a:ext cx="169456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2">
                    <a:lumMod val="75000"/>
                  </a:schemeClr>
                </a:solidFill>
                <a:latin typeface="Calibri" pitchFamily="34" charset="0"/>
              </a:rPr>
              <a:t>Sign change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528922" y="1905000"/>
            <a:ext cx="80021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2 = </a:t>
            </a:r>
          </a:p>
        </p:txBody>
      </p:sp>
      <p:graphicFrame>
        <p:nvGraphicFramePr>
          <p:cNvPr id="32" name="Table 3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35884415"/>
              </p:ext>
            </p:extLst>
          </p:nvPr>
        </p:nvGraphicFramePr>
        <p:xfrm>
          <a:off x="1329141" y="1524000"/>
          <a:ext cx="2884350" cy="767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687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7687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7687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7687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7687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>
                        <a:tabLst/>
                      </a:pPr>
                      <a:r>
                        <a:rPr lang="en-US" sz="1600" b="1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-16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8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4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2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1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</a:t>
                      </a:r>
                    </a:p>
                  </a:txBody>
                  <a:tcPr>
                    <a:solidFill>
                      <a:srgbClr val="F1C7C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</a:t>
                      </a:r>
                    </a:p>
                  </a:txBody>
                  <a:tcPr>
                    <a:solidFill>
                      <a:srgbClr val="CDF1C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1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33" name="TextBox 32"/>
          <p:cNvSpPr txBox="1"/>
          <p:nvPr/>
        </p:nvSpPr>
        <p:spPr>
          <a:xfrm>
            <a:off x="528922" y="2988965"/>
            <a:ext cx="80021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2 = </a:t>
            </a:r>
          </a:p>
        </p:txBody>
      </p:sp>
      <p:graphicFrame>
        <p:nvGraphicFramePr>
          <p:cNvPr id="34" name="Table 3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29940286"/>
              </p:ext>
            </p:extLst>
          </p:nvPr>
        </p:nvGraphicFramePr>
        <p:xfrm>
          <a:off x="1329141" y="2607965"/>
          <a:ext cx="2884350" cy="767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687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7687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7687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7687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7687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>
                        <a:tabLst/>
                      </a:pPr>
                      <a:endParaRPr lang="en-US" sz="1600" b="1" dirty="0">
                        <a:solidFill>
                          <a:schemeClr val="tx1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-8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4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2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1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sz="2000" b="1" dirty="0">
                        <a:solidFill>
                          <a:schemeClr val="tx1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</a:t>
                      </a:r>
                    </a:p>
                  </a:txBody>
                  <a:tcPr>
                    <a:solidFill>
                      <a:srgbClr val="CDF1C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1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35" name="TextBox 34"/>
          <p:cNvSpPr txBox="1"/>
          <p:nvPr/>
        </p:nvSpPr>
        <p:spPr>
          <a:xfrm>
            <a:off x="375034" y="4554835"/>
            <a:ext cx="95410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-6 = </a:t>
            </a:r>
          </a:p>
        </p:txBody>
      </p:sp>
      <p:graphicFrame>
        <p:nvGraphicFramePr>
          <p:cNvPr id="36" name="Table 3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53860666"/>
              </p:ext>
            </p:extLst>
          </p:nvPr>
        </p:nvGraphicFramePr>
        <p:xfrm>
          <a:off x="1329141" y="4173835"/>
          <a:ext cx="2884350" cy="767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687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7687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7687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7687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7687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>
                        <a:tabLst/>
                      </a:pPr>
                      <a:r>
                        <a:rPr lang="en-US" sz="1600" b="1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-16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8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4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2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1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1</a:t>
                      </a:r>
                    </a:p>
                  </a:txBody>
                  <a:tcPr>
                    <a:solidFill>
                      <a:srgbClr val="F1C7C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1</a:t>
                      </a:r>
                    </a:p>
                  </a:txBody>
                  <a:tcPr>
                    <a:solidFill>
                      <a:srgbClr val="CDF1C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1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37" name="TextBox 36"/>
          <p:cNvSpPr txBox="1"/>
          <p:nvPr/>
        </p:nvSpPr>
        <p:spPr>
          <a:xfrm>
            <a:off x="395285" y="5638800"/>
            <a:ext cx="95410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-6 = </a:t>
            </a:r>
          </a:p>
        </p:txBody>
      </p:sp>
      <p:graphicFrame>
        <p:nvGraphicFramePr>
          <p:cNvPr id="38" name="Table 3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25565367"/>
              </p:ext>
            </p:extLst>
          </p:nvPr>
        </p:nvGraphicFramePr>
        <p:xfrm>
          <a:off x="1329141" y="5257800"/>
          <a:ext cx="2884350" cy="767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687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7687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7687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7687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7687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>
                        <a:tabLst/>
                      </a:pPr>
                      <a:endParaRPr lang="en-US" sz="1600" b="1" dirty="0">
                        <a:solidFill>
                          <a:schemeClr val="tx1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-8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4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2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1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sz="2000" b="1" dirty="0">
                        <a:solidFill>
                          <a:schemeClr val="tx1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1</a:t>
                      </a:r>
                    </a:p>
                  </a:txBody>
                  <a:tcPr>
                    <a:solidFill>
                      <a:srgbClr val="CDF1C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1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39" name="TextBox 38"/>
          <p:cNvSpPr txBox="1"/>
          <p:nvPr/>
        </p:nvSpPr>
        <p:spPr>
          <a:xfrm>
            <a:off x="1176741" y="914400"/>
            <a:ext cx="210814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2">
                    <a:lumMod val="75000"/>
                  </a:schemeClr>
                </a:solidFill>
                <a:latin typeface="Calibri" pitchFamily="34" charset="0"/>
              </a:rPr>
              <a:t>No sign change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800600" y="3399235"/>
            <a:ext cx="425789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solidFill>
                  <a:schemeClr val="bg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10 mod 16 = 10U mod 16 = 10U = -6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4800600" y="6096000"/>
            <a:ext cx="413446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solidFill>
                  <a:schemeClr val="bg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-10 mod 16 = 22U mod 16 = 6U = 6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1839359" y="3399235"/>
            <a:ext cx="166584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solidFill>
                  <a:schemeClr val="bg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2 mod 16 = 2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152400" y="6096000"/>
            <a:ext cx="425789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solidFill>
                  <a:schemeClr val="bg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-6 mod 16 = 26U mod 16 = 10U = -6</a:t>
            </a:r>
          </a:p>
        </p:txBody>
      </p:sp>
    </p:spTree>
    <p:extLst>
      <p:ext uri="{BB962C8B-B14F-4D97-AF65-F5344CB8AC3E}">
        <p14:creationId xmlns:p14="http://schemas.microsoft.com/office/powerpoint/2010/main" val="14394314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8" grpId="0"/>
      <p:bldP spid="20" grpId="0"/>
      <p:bldP spid="23" grpId="0"/>
      <p:bldP spid="30" grpId="0"/>
      <p:bldP spid="33" grpId="0"/>
      <p:bldP spid="35" grpId="0"/>
      <p:bldP spid="37" grpId="0"/>
      <p:bldP spid="7" grpId="0"/>
      <p:bldP spid="40" grpId="0"/>
      <p:bldP spid="41" grpId="0"/>
      <p:bldP spid="42" grpId="0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685800"/>
            <a:ext cx="7592093" cy="762000"/>
          </a:xfrm>
        </p:spPr>
        <p:txBody>
          <a:bodyPr/>
          <a:lstStyle/>
          <a:p>
            <a:pPr marL="0" indent="0"/>
            <a:r>
              <a:rPr lang="en-US" dirty="0"/>
              <a:t>Summary:</a:t>
            </a:r>
            <a:br>
              <a:rPr lang="en-US" dirty="0"/>
            </a:br>
            <a:r>
              <a:rPr lang="en-US" dirty="0"/>
              <a:t>Expanding, Truncating: Basic Rules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885950"/>
            <a:ext cx="7896225" cy="4972050"/>
          </a:xfrm>
        </p:spPr>
        <p:txBody>
          <a:bodyPr/>
          <a:lstStyle/>
          <a:p>
            <a:r>
              <a:rPr lang="en-US" dirty="0"/>
              <a:t>Expanding (e.g., short </a:t>
            </a:r>
            <a:r>
              <a:rPr lang="en-US" dirty="0" err="1"/>
              <a:t>int</a:t>
            </a:r>
            <a:r>
              <a:rPr lang="en-US" dirty="0"/>
              <a:t> to </a:t>
            </a:r>
            <a:r>
              <a:rPr lang="en-US" dirty="0" err="1"/>
              <a:t>int</a:t>
            </a:r>
            <a:r>
              <a:rPr lang="en-US" dirty="0"/>
              <a:t>)</a:t>
            </a:r>
          </a:p>
          <a:p>
            <a:pPr lvl="1"/>
            <a:r>
              <a:rPr lang="en-US" dirty="0"/>
              <a:t>Unsigned: zeros added</a:t>
            </a:r>
          </a:p>
          <a:p>
            <a:pPr lvl="1"/>
            <a:r>
              <a:rPr lang="en-US" dirty="0"/>
              <a:t>Signed: sign extension</a:t>
            </a:r>
          </a:p>
          <a:p>
            <a:pPr lvl="1"/>
            <a:r>
              <a:rPr lang="en-US" dirty="0"/>
              <a:t>Both yield expected result</a:t>
            </a:r>
          </a:p>
          <a:p>
            <a:pPr lvl="1"/>
            <a:endParaRPr lang="en-US" dirty="0"/>
          </a:p>
          <a:p>
            <a:r>
              <a:rPr lang="en-US" dirty="0"/>
              <a:t>Truncating (e.g., unsigned to unsigned short)</a:t>
            </a:r>
          </a:p>
          <a:p>
            <a:pPr lvl="1"/>
            <a:r>
              <a:rPr lang="en-US" dirty="0"/>
              <a:t>Unsigned/signed: bits are truncated</a:t>
            </a:r>
          </a:p>
          <a:p>
            <a:pPr lvl="1"/>
            <a:r>
              <a:rPr lang="en-US" dirty="0"/>
              <a:t>Result reinterpreted</a:t>
            </a:r>
          </a:p>
          <a:p>
            <a:pPr lvl="1"/>
            <a:r>
              <a:rPr lang="en-US" dirty="0"/>
              <a:t>Unsigned: mod operation</a:t>
            </a:r>
          </a:p>
          <a:p>
            <a:pPr lvl="1"/>
            <a:r>
              <a:rPr lang="en-US" dirty="0"/>
              <a:t>Signed: similar to mod</a:t>
            </a:r>
          </a:p>
          <a:p>
            <a:pPr lvl="1"/>
            <a:r>
              <a:rPr lang="en-US" dirty="0"/>
              <a:t>For small (</a:t>
            </a:r>
            <a:r>
              <a:rPr lang="en-US"/>
              <a:t>in magnitude) numbers </a:t>
            </a:r>
            <a:r>
              <a:rPr lang="en-US" dirty="0"/>
              <a:t>yields expected behavior</a:t>
            </a:r>
          </a:p>
          <a:p>
            <a:pPr lvl="1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8786982" cy="762000"/>
          </a:xfrm>
        </p:spPr>
        <p:txBody>
          <a:bodyPr/>
          <a:lstStyle/>
          <a:p>
            <a:r>
              <a:rPr lang="en-US" dirty="0"/>
              <a:t>Summary of Today: Bits, Bytes, and Integers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Representing information as bits</a:t>
            </a:r>
          </a:p>
          <a:p>
            <a:r>
              <a:rPr lang="en-US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Bit-level manipulations</a:t>
            </a:r>
          </a:p>
          <a:p>
            <a:r>
              <a:rPr lang="en-US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Integers</a:t>
            </a:r>
          </a:p>
          <a:p>
            <a:pPr lvl="1"/>
            <a:r>
              <a:rPr lang="en-US" b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Representation: unsigned and signed</a:t>
            </a:r>
          </a:p>
          <a:p>
            <a:pPr lvl="1"/>
            <a:r>
              <a:rPr lang="en-US" b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Conversion, casting</a:t>
            </a:r>
          </a:p>
          <a:p>
            <a:pPr lvl="1"/>
            <a:r>
              <a:rPr lang="en-US" b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Expanding, truncating</a:t>
            </a:r>
          </a:p>
          <a:p>
            <a:pPr lvl="1"/>
            <a:r>
              <a:rPr lang="en-US" b="1" dirty="0"/>
              <a:t>Addition, negation, multiplication, shifting</a:t>
            </a:r>
          </a:p>
          <a:p>
            <a:r>
              <a:rPr lang="en-US" dirty="0"/>
              <a:t>Representations in memory, pointers, strings</a:t>
            </a:r>
          </a:p>
          <a:p>
            <a:r>
              <a:rPr lang="en-US" dirty="0"/>
              <a:t>Summary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316CC15E-C321-4691-B17E-AE4D3FE874BB}"/>
              </a:ext>
            </a:extLst>
          </p:cNvPr>
          <p:cNvCxnSpPr/>
          <p:nvPr/>
        </p:nvCxnSpPr>
        <p:spPr bwMode="auto">
          <a:xfrm>
            <a:off x="762000" y="3810000"/>
            <a:ext cx="7187111" cy="0"/>
          </a:xfrm>
          <a:prstGeom prst="line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5" name="TextBox 4">
            <a:extLst>
              <a:ext uri="{FF2B5EF4-FFF2-40B4-BE49-F238E27FC236}">
                <a16:creationId xmlns:a16="http://schemas.microsoft.com/office/drawing/2014/main" id="{728538BD-0963-48F8-902B-EDD6ED3C3D4B}"/>
              </a:ext>
            </a:extLst>
          </p:cNvPr>
          <p:cNvSpPr txBox="1"/>
          <p:nvPr/>
        </p:nvSpPr>
        <p:spPr>
          <a:xfrm>
            <a:off x="7391400" y="3462867"/>
            <a:ext cx="65498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600" b="0" dirty="0">
                <a:solidFill>
                  <a:schemeClr val="accent2">
                    <a:lumMod val="60000"/>
                    <a:lumOff val="40000"/>
                  </a:schemeClr>
                </a:solidFill>
                <a:latin typeface="Calibri" pitchFamily="34" charset="0"/>
              </a:rPr>
              <a:t>today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1C2DF15-626E-402E-8B3A-1B6975FD16E7}"/>
              </a:ext>
            </a:extLst>
          </p:cNvPr>
          <p:cNvSpPr txBox="1"/>
          <p:nvPr/>
        </p:nvSpPr>
        <p:spPr>
          <a:xfrm>
            <a:off x="6866641" y="3818580"/>
            <a:ext cx="117974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600" b="0" dirty="0">
                <a:latin typeface="Calibri" pitchFamily="34" charset="0"/>
              </a:rPr>
              <a:t>next lecture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1CF62D-4EBA-45C5-A160-E8F0A65A6D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7018" y="435678"/>
            <a:ext cx="7936082" cy="762000"/>
          </a:xfrm>
        </p:spPr>
        <p:txBody>
          <a:bodyPr/>
          <a:lstStyle/>
          <a:p>
            <a:r>
              <a:rPr lang="en-US" dirty="0"/>
              <a:t>How to download labs directly to sharks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A971D68-8890-457A-887B-94A7E51A8E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On a shark machine:</a:t>
            </a:r>
          </a:p>
          <a:p>
            <a:pPr marL="457200" lvl="1" indent="0">
              <a:buNone/>
            </a:pPr>
            <a:r>
              <a:rPr lang="en-US" sz="1800" dirty="0">
                <a:latin typeface="Consolas" panose="020B0609020204030204" pitchFamily="49" charset="0"/>
              </a:rPr>
              <a:t>cd private/15213</a:t>
            </a:r>
            <a:br>
              <a:rPr lang="en-US" sz="1800" dirty="0">
                <a:latin typeface="Consolas" panose="020B0609020204030204" pitchFamily="49" charset="0"/>
              </a:rPr>
            </a:br>
            <a:r>
              <a:rPr lang="en-US" sz="1800" dirty="0" err="1">
                <a:latin typeface="Consolas" panose="020B0609020204030204" pitchFamily="49" charset="0"/>
              </a:rPr>
              <a:t>autolab</a:t>
            </a:r>
            <a:r>
              <a:rPr lang="en-US" sz="1800" dirty="0">
                <a:latin typeface="Consolas" panose="020B0609020204030204" pitchFamily="49" charset="0"/>
              </a:rPr>
              <a:t> download 15213-f21:</a:t>
            </a:r>
            <a:r>
              <a:rPr lang="en-US" sz="1800" i="1" dirty="0">
                <a:latin typeface="Consolas" panose="020B0609020204030204" pitchFamily="49" charset="0"/>
              </a:rPr>
              <a:t>labname</a:t>
            </a:r>
            <a:br>
              <a:rPr lang="en-US" sz="1800" i="1" dirty="0">
                <a:latin typeface="Consolas" panose="020B0609020204030204" pitchFamily="49" charset="0"/>
              </a:rPr>
            </a:br>
            <a:r>
              <a:rPr lang="en-US" sz="1800" dirty="0">
                <a:latin typeface="Consolas" panose="020B0609020204030204" pitchFamily="49" charset="0"/>
              </a:rPr>
              <a:t>cd </a:t>
            </a:r>
            <a:r>
              <a:rPr lang="en-US" sz="1800" i="1" dirty="0" err="1">
                <a:latin typeface="Consolas" panose="020B0609020204030204" pitchFamily="49" charset="0"/>
              </a:rPr>
              <a:t>labname</a:t>
            </a:r>
            <a:br>
              <a:rPr lang="en-US" sz="1800" i="1" dirty="0">
                <a:latin typeface="Consolas" panose="020B0609020204030204" pitchFamily="49" charset="0"/>
              </a:rPr>
            </a:br>
            <a:r>
              <a:rPr lang="en-US" sz="1800" dirty="0">
                <a:latin typeface="Consolas" panose="020B0609020204030204" pitchFamily="49" charset="0"/>
              </a:rPr>
              <a:t>tar -x --strip=1 -f </a:t>
            </a:r>
            <a:r>
              <a:rPr lang="en-US" sz="1800" i="1" dirty="0">
                <a:latin typeface="Consolas" panose="020B0609020204030204" pitchFamily="49" charset="0"/>
              </a:rPr>
              <a:t>labname</a:t>
            </a:r>
            <a:r>
              <a:rPr lang="en-US" sz="1800" dirty="0">
                <a:latin typeface="Consolas" panose="020B0609020204030204" pitchFamily="49" charset="0"/>
              </a:rPr>
              <a:t>-handout.tar</a:t>
            </a:r>
          </a:p>
          <a:p>
            <a:pPr>
              <a:spcBef>
                <a:spcPts val="1800"/>
              </a:spcBef>
            </a:pPr>
            <a:r>
              <a:rPr lang="en-US" sz="2000" i="1" dirty="0" err="1">
                <a:latin typeface="Consolas" panose="020B0609020204030204" pitchFamily="49" charset="0"/>
              </a:rPr>
              <a:t>labname</a:t>
            </a:r>
            <a:r>
              <a:rPr lang="en-US" dirty="0"/>
              <a:t> is the name from the website, but…</a:t>
            </a:r>
          </a:p>
          <a:p>
            <a:pPr lvl="1">
              <a:spcBef>
                <a:spcPts val="600"/>
              </a:spcBef>
            </a:pPr>
            <a:r>
              <a:rPr lang="en-US" dirty="0"/>
              <a:t>all lowercase letters</a:t>
            </a:r>
          </a:p>
          <a:p>
            <a:pPr lvl="1">
              <a:spcBef>
                <a:spcPts val="600"/>
              </a:spcBef>
            </a:pPr>
            <a:r>
              <a:rPr lang="en-US" dirty="0"/>
              <a:t>all spaces removed</a:t>
            </a:r>
          </a:p>
          <a:p>
            <a:pPr lvl="1">
              <a:spcBef>
                <a:spcPts val="600"/>
              </a:spcBef>
            </a:pPr>
            <a:r>
              <a:rPr lang="en-US" dirty="0"/>
              <a:t>for example: “C Programming Lab” → “</a:t>
            </a:r>
            <a:r>
              <a:rPr lang="en-US" dirty="0" err="1"/>
              <a:t>cprogramminglab</a:t>
            </a:r>
            <a:r>
              <a:rPr lang="en-US" dirty="0"/>
              <a:t>”</a:t>
            </a:r>
          </a:p>
          <a:p>
            <a:pPr>
              <a:spcBef>
                <a:spcPts val="1800"/>
              </a:spcBef>
            </a:pPr>
            <a:r>
              <a:rPr lang="en-US" dirty="0"/>
              <a:t>You may need to run </a:t>
            </a:r>
            <a:r>
              <a:rPr lang="en-US" sz="2000" dirty="0" err="1">
                <a:latin typeface="Consolas" panose="020B0609020204030204" pitchFamily="49" charset="0"/>
              </a:rPr>
              <a:t>autolab</a:t>
            </a:r>
            <a:r>
              <a:rPr lang="en-US" sz="2000" dirty="0">
                <a:latin typeface="Consolas" panose="020B0609020204030204" pitchFamily="49" charset="0"/>
              </a:rPr>
              <a:t> setup </a:t>
            </a:r>
            <a:r>
              <a:rPr lang="en-US" dirty="0"/>
              <a:t>first</a:t>
            </a:r>
          </a:p>
          <a:p>
            <a:pPr lvl="1"/>
            <a:r>
              <a:rPr lang="en-US" dirty="0"/>
              <a:t>Only once ever</a:t>
            </a:r>
          </a:p>
          <a:p>
            <a:pPr lvl="1"/>
            <a:r>
              <a:rPr lang="en-US" dirty="0"/>
              <a:t>You need to do that anyway, so </a:t>
            </a:r>
            <a:r>
              <a:rPr lang="en-US" sz="1800" dirty="0">
                <a:latin typeface="Consolas" panose="020B0609020204030204" pitchFamily="49" charset="0"/>
              </a:rPr>
              <a:t>make submit </a:t>
            </a:r>
            <a:r>
              <a:rPr lang="en-US" dirty="0"/>
              <a:t>works</a:t>
            </a:r>
          </a:p>
          <a:p>
            <a:pPr>
              <a:spcBef>
                <a:spcPts val="1800"/>
              </a:spcBef>
            </a:pPr>
            <a:r>
              <a:rPr lang="en-US" dirty="0"/>
              <a:t>Note: procedure will change starting with cache lab</a:t>
            </a:r>
          </a:p>
        </p:txBody>
      </p:sp>
    </p:spTree>
    <p:extLst>
      <p:ext uri="{BB962C8B-B14F-4D97-AF65-F5344CB8AC3E}">
        <p14:creationId xmlns:p14="http://schemas.microsoft.com/office/powerpoint/2010/main" val="18710295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Today: Bits, Bytes, and Integers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Representing information as bits</a:t>
            </a:r>
          </a:p>
          <a:p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Bit-level manipulations</a:t>
            </a:r>
          </a:p>
          <a:p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Integers</a:t>
            </a:r>
          </a:p>
          <a:p>
            <a:pPr lvl="1"/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Representation: unsigned and signed</a:t>
            </a:r>
          </a:p>
          <a:p>
            <a:pPr lvl="1"/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Conversion, casting</a:t>
            </a:r>
          </a:p>
          <a:p>
            <a:pPr lvl="1"/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Expanding, truncating</a:t>
            </a:r>
          </a:p>
          <a:p>
            <a:pPr lvl="1"/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Addition, negation, multiplication, shifting</a:t>
            </a:r>
          </a:p>
          <a:p>
            <a:pPr lvl="1"/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Summary</a:t>
            </a:r>
          </a:p>
          <a:p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Representations in memory, pointers, strings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85A14604-D198-4B49-B191-357D236642B1}"/>
              </a:ext>
            </a:extLst>
          </p:cNvPr>
          <p:cNvCxnSpPr/>
          <p:nvPr/>
        </p:nvCxnSpPr>
        <p:spPr bwMode="auto">
          <a:xfrm>
            <a:off x="762000" y="3810000"/>
            <a:ext cx="7187111" cy="0"/>
          </a:xfrm>
          <a:prstGeom prst="line">
            <a:avLst/>
          </a:prstGeom>
          <a:noFill/>
          <a:ln w="25400" cap="flat" cmpd="sng" algn="ctr">
            <a:solidFill>
              <a:schemeClr val="bg1">
                <a:lumMod val="8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3FDA34AF-DCC6-4980-9FA1-20BFF2A0CB3A}"/>
              </a:ext>
            </a:extLst>
          </p:cNvPr>
          <p:cNvSpPr txBox="1"/>
          <p:nvPr/>
        </p:nvSpPr>
        <p:spPr>
          <a:xfrm>
            <a:off x="7391400" y="3462867"/>
            <a:ext cx="65498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600" b="0" dirty="0">
                <a:latin typeface="Calibri" pitchFamily="34" charset="0"/>
              </a:rPr>
              <a:t>today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EFC2D5A3-320D-4B5F-BCB2-4D071B2B1E11}"/>
              </a:ext>
            </a:extLst>
          </p:cNvPr>
          <p:cNvSpPr txBox="1"/>
          <p:nvPr/>
        </p:nvSpPr>
        <p:spPr>
          <a:xfrm>
            <a:off x="6866641" y="3818580"/>
            <a:ext cx="117974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600" b="0" dirty="0">
                <a:solidFill>
                  <a:srgbClr val="A6A6A6"/>
                </a:solidFill>
                <a:latin typeface="Calibri" pitchFamily="34" charset="0"/>
              </a:rPr>
              <a:t>next lecture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42" name="Rectangle 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Everything is bits</a:t>
            </a:r>
          </a:p>
        </p:txBody>
      </p:sp>
      <p:sp>
        <p:nvSpPr>
          <p:cNvPr id="9243" name="Rectangle 2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Each bit is 0 or 1</a:t>
            </a:r>
          </a:p>
          <a:p>
            <a:r>
              <a:rPr lang="en-US" dirty="0"/>
              <a:t>By encoding/interpreting sets of bits in various ways</a:t>
            </a:r>
          </a:p>
          <a:p>
            <a:pPr lvl="1"/>
            <a:r>
              <a:rPr lang="en-US" dirty="0"/>
              <a:t>Computers determine what to do (instructions)</a:t>
            </a:r>
          </a:p>
          <a:p>
            <a:pPr lvl="1"/>
            <a:r>
              <a:rPr lang="en-US" dirty="0"/>
              <a:t>… and represent and manipulate numbers, sets, strings, etc…</a:t>
            </a:r>
          </a:p>
          <a:p>
            <a:r>
              <a:rPr lang="en-US" dirty="0"/>
              <a:t>Why bits?  Electronic Implementation</a:t>
            </a:r>
          </a:p>
          <a:p>
            <a:pPr lvl="1"/>
            <a:r>
              <a:rPr lang="en-US" dirty="0"/>
              <a:t>Easy to store with </a:t>
            </a:r>
            <a:r>
              <a:rPr lang="en-US" dirty="0" err="1"/>
              <a:t>bistable</a:t>
            </a:r>
            <a:r>
              <a:rPr lang="en-US" dirty="0"/>
              <a:t> elements</a:t>
            </a:r>
          </a:p>
          <a:p>
            <a:pPr lvl="1"/>
            <a:r>
              <a:rPr lang="en-US" dirty="0"/>
              <a:t>Reliably transmitted on noisy and inaccurate wires </a:t>
            </a:r>
          </a:p>
        </p:txBody>
      </p:sp>
      <p:grpSp>
        <p:nvGrpSpPr>
          <p:cNvPr id="26" name="Group 4"/>
          <p:cNvGrpSpPr>
            <a:grpSpLocks/>
          </p:cNvGrpSpPr>
          <p:nvPr/>
        </p:nvGrpSpPr>
        <p:grpSpPr bwMode="auto">
          <a:xfrm>
            <a:off x="889000" y="4267200"/>
            <a:ext cx="6858000" cy="2209800"/>
            <a:chOff x="0" y="0"/>
            <a:chExt cx="4320" cy="1392"/>
          </a:xfrm>
        </p:grpSpPr>
        <p:sp>
          <p:nvSpPr>
            <p:cNvPr id="27" name="Rectangle 5"/>
            <p:cNvSpPr>
              <a:spLocks/>
            </p:cNvSpPr>
            <p:nvPr/>
          </p:nvSpPr>
          <p:spPr bwMode="auto">
            <a:xfrm>
              <a:off x="575" y="1008"/>
              <a:ext cx="3745" cy="240"/>
            </a:xfrm>
            <a:prstGeom prst="rect">
              <a:avLst/>
            </a:prstGeom>
            <a:solidFill>
              <a:srgbClr val="00FF99"/>
            </a:solidFill>
            <a:ln w="25400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28" name="Rectangle 6"/>
            <p:cNvSpPr>
              <a:spLocks/>
            </p:cNvSpPr>
            <p:nvPr/>
          </p:nvSpPr>
          <p:spPr bwMode="auto">
            <a:xfrm>
              <a:off x="575" y="384"/>
              <a:ext cx="3745" cy="240"/>
            </a:xfrm>
            <a:prstGeom prst="rect">
              <a:avLst/>
            </a:prstGeom>
            <a:solidFill>
              <a:srgbClr val="00FF99"/>
            </a:solidFill>
            <a:ln w="25400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29" name="Freeform 7"/>
            <p:cNvSpPr>
              <a:spLocks/>
            </p:cNvSpPr>
            <p:nvPr/>
          </p:nvSpPr>
          <p:spPr bwMode="auto">
            <a:xfrm>
              <a:off x="576" y="484"/>
              <a:ext cx="3732" cy="716"/>
            </a:xfrm>
            <a:custGeom>
              <a:avLst/>
              <a:gdLst>
                <a:gd name="T0" fmla="*/ 0 w 21600"/>
                <a:gd name="T1" fmla="*/ 21298 h 21600"/>
                <a:gd name="T2" fmla="*/ 948 w 21600"/>
                <a:gd name="T3" fmla="*/ 19699 h 21600"/>
                <a:gd name="T4" fmla="*/ 1775 w 21600"/>
                <a:gd name="T5" fmla="*/ 19398 h 21600"/>
                <a:gd name="T6" fmla="*/ 3302 w 21600"/>
                <a:gd name="T7" fmla="*/ 20665 h 21600"/>
                <a:gd name="T8" fmla="*/ 4636 w 21600"/>
                <a:gd name="T9" fmla="*/ 19699 h 21600"/>
                <a:gd name="T10" fmla="*/ 5397 w 21600"/>
                <a:gd name="T11" fmla="*/ 19066 h 21600"/>
                <a:gd name="T12" fmla="*/ 6164 w 21600"/>
                <a:gd name="T13" fmla="*/ 20031 h 21600"/>
                <a:gd name="T14" fmla="*/ 7111 w 21600"/>
                <a:gd name="T15" fmla="*/ 20333 h 21600"/>
                <a:gd name="T16" fmla="*/ 7685 w 21600"/>
                <a:gd name="T17" fmla="*/ 20031 h 21600"/>
                <a:gd name="T18" fmla="*/ 7878 w 21600"/>
                <a:gd name="T19" fmla="*/ 19699 h 21600"/>
                <a:gd name="T20" fmla="*/ 8132 w 21600"/>
                <a:gd name="T21" fmla="*/ 17165 h 21600"/>
                <a:gd name="T22" fmla="*/ 8832 w 21600"/>
                <a:gd name="T23" fmla="*/ 7632 h 21600"/>
                <a:gd name="T24" fmla="*/ 9339 w 21600"/>
                <a:gd name="T25" fmla="*/ 3499 h 21600"/>
                <a:gd name="T26" fmla="*/ 9913 w 21600"/>
                <a:gd name="T27" fmla="*/ 1599 h 21600"/>
                <a:gd name="T28" fmla="*/ 11054 w 21600"/>
                <a:gd name="T29" fmla="*/ 634 h 21600"/>
                <a:gd name="T30" fmla="*/ 12261 w 21600"/>
                <a:gd name="T31" fmla="*/ 965 h 21600"/>
                <a:gd name="T32" fmla="*/ 12514 w 21600"/>
                <a:gd name="T33" fmla="*/ 1267 h 21600"/>
                <a:gd name="T34" fmla="*/ 13595 w 21600"/>
                <a:gd name="T35" fmla="*/ 332 h 21600"/>
                <a:gd name="T36" fmla="*/ 13975 w 21600"/>
                <a:gd name="T37" fmla="*/ 1267 h 21600"/>
                <a:gd name="T38" fmla="*/ 14422 w 21600"/>
                <a:gd name="T39" fmla="*/ 1599 h 21600"/>
                <a:gd name="T40" fmla="*/ 15436 w 21600"/>
                <a:gd name="T41" fmla="*/ 1267 h 21600"/>
                <a:gd name="T42" fmla="*/ 15817 w 21600"/>
                <a:gd name="T43" fmla="*/ 1931 h 21600"/>
                <a:gd name="T44" fmla="*/ 16390 w 21600"/>
                <a:gd name="T45" fmla="*/ 332 h 21600"/>
                <a:gd name="T46" fmla="*/ 16710 w 21600"/>
                <a:gd name="T47" fmla="*/ 0 h 21600"/>
                <a:gd name="T48" fmla="*/ 18358 w 21600"/>
                <a:gd name="T49" fmla="*/ 12399 h 21600"/>
                <a:gd name="T50" fmla="*/ 19058 w 21600"/>
                <a:gd name="T51" fmla="*/ 19398 h 21600"/>
                <a:gd name="T52" fmla="*/ 20205 w 21600"/>
                <a:gd name="T53" fmla="*/ 21600 h 21600"/>
                <a:gd name="T54" fmla="*/ 20773 w 21600"/>
                <a:gd name="T55" fmla="*/ 21298 h 21600"/>
                <a:gd name="T56" fmla="*/ 20900 w 21600"/>
                <a:gd name="T57" fmla="*/ 20333 h 21600"/>
                <a:gd name="T58" fmla="*/ 21600 w 21600"/>
                <a:gd name="T59" fmla="*/ 19699 h 21600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w 21600"/>
                <a:gd name="T91" fmla="*/ 0 h 21600"/>
                <a:gd name="T92" fmla="*/ 21600 w 21600"/>
                <a:gd name="T93" fmla="*/ 21600 h 21600"/>
              </a:gdLst>
              <a:ahLst/>
              <a:cxnLst>
                <a:cxn ang="T60">
                  <a:pos x="T0" y="T1"/>
                </a:cxn>
                <a:cxn ang="T61">
                  <a:pos x="T2" y="T3"/>
                </a:cxn>
                <a:cxn ang="T62">
                  <a:pos x="T4" y="T5"/>
                </a:cxn>
                <a:cxn ang="T63">
                  <a:pos x="T6" y="T7"/>
                </a:cxn>
                <a:cxn ang="T64">
                  <a:pos x="T8" y="T9"/>
                </a:cxn>
                <a:cxn ang="T65">
                  <a:pos x="T10" y="T11"/>
                </a:cxn>
                <a:cxn ang="T66">
                  <a:pos x="T12" y="T13"/>
                </a:cxn>
                <a:cxn ang="T67">
                  <a:pos x="T14" y="T15"/>
                </a:cxn>
                <a:cxn ang="T68">
                  <a:pos x="T16" y="T17"/>
                </a:cxn>
                <a:cxn ang="T69">
                  <a:pos x="T18" y="T19"/>
                </a:cxn>
                <a:cxn ang="T70">
                  <a:pos x="T20" y="T21"/>
                </a:cxn>
                <a:cxn ang="T71">
                  <a:pos x="T22" y="T23"/>
                </a:cxn>
                <a:cxn ang="T72">
                  <a:pos x="T24" y="T25"/>
                </a:cxn>
                <a:cxn ang="T73">
                  <a:pos x="T26" y="T27"/>
                </a:cxn>
                <a:cxn ang="T74">
                  <a:pos x="T28" y="T29"/>
                </a:cxn>
                <a:cxn ang="T75">
                  <a:pos x="T30" y="T31"/>
                </a:cxn>
                <a:cxn ang="T76">
                  <a:pos x="T32" y="T33"/>
                </a:cxn>
                <a:cxn ang="T77">
                  <a:pos x="T34" y="T35"/>
                </a:cxn>
                <a:cxn ang="T78">
                  <a:pos x="T36" y="T37"/>
                </a:cxn>
                <a:cxn ang="T79">
                  <a:pos x="T38" y="T39"/>
                </a:cxn>
                <a:cxn ang="T80">
                  <a:pos x="T40" y="T41"/>
                </a:cxn>
                <a:cxn ang="T81">
                  <a:pos x="T42" y="T43"/>
                </a:cxn>
                <a:cxn ang="T82">
                  <a:pos x="T44" y="T45"/>
                </a:cxn>
                <a:cxn ang="T83">
                  <a:pos x="T46" y="T47"/>
                </a:cxn>
                <a:cxn ang="T84">
                  <a:pos x="T48" y="T49"/>
                </a:cxn>
                <a:cxn ang="T85">
                  <a:pos x="T50" y="T51"/>
                </a:cxn>
                <a:cxn ang="T86">
                  <a:pos x="T52" y="T53"/>
                </a:cxn>
                <a:cxn ang="T87">
                  <a:pos x="T54" y="T55"/>
                </a:cxn>
                <a:cxn ang="T88">
                  <a:pos x="T56" y="T57"/>
                </a:cxn>
                <a:cxn ang="T89">
                  <a:pos x="T58" y="T59"/>
                </a:cxn>
              </a:cxnLst>
              <a:rect l="T90" t="T91" r="T92" b="T93"/>
              <a:pathLst>
                <a:path w="21600" h="21600">
                  <a:moveTo>
                    <a:pt x="0" y="21298"/>
                  </a:moveTo>
                  <a:cubicBezTo>
                    <a:pt x="326" y="20936"/>
                    <a:pt x="610" y="19820"/>
                    <a:pt x="948" y="19699"/>
                  </a:cubicBezTo>
                  <a:cubicBezTo>
                    <a:pt x="1219" y="19579"/>
                    <a:pt x="1497" y="19488"/>
                    <a:pt x="1775" y="19398"/>
                  </a:cubicBezTo>
                  <a:cubicBezTo>
                    <a:pt x="2276" y="19850"/>
                    <a:pt x="2789" y="20212"/>
                    <a:pt x="3302" y="20665"/>
                  </a:cubicBezTo>
                  <a:cubicBezTo>
                    <a:pt x="3791" y="19760"/>
                    <a:pt x="3984" y="19911"/>
                    <a:pt x="4636" y="19699"/>
                  </a:cubicBezTo>
                  <a:cubicBezTo>
                    <a:pt x="4781" y="19549"/>
                    <a:pt x="5282" y="19066"/>
                    <a:pt x="5397" y="19066"/>
                  </a:cubicBezTo>
                  <a:cubicBezTo>
                    <a:pt x="5663" y="19066"/>
                    <a:pt x="5898" y="19880"/>
                    <a:pt x="6164" y="20031"/>
                  </a:cubicBezTo>
                  <a:cubicBezTo>
                    <a:pt x="6478" y="20182"/>
                    <a:pt x="6792" y="20212"/>
                    <a:pt x="7111" y="20333"/>
                  </a:cubicBezTo>
                  <a:cubicBezTo>
                    <a:pt x="7299" y="20212"/>
                    <a:pt x="7492" y="20182"/>
                    <a:pt x="7685" y="20031"/>
                  </a:cubicBezTo>
                  <a:cubicBezTo>
                    <a:pt x="7751" y="19971"/>
                    <a:pt x="7836" y="19941"/>
                    <a:pt x="7878" y="19699"/>
                  </a:cubicBezTo>
                  <a:cubicBezTo>
                    <a:pt x="7993" y="18945"/>
                    <a:pt x="8023" y="17950"/>
                    <a:pt x="8132" y="17165"/>
                  </a:cubicBezTo>
                  <a:cubicBezTo>
                    <a:pt x="8548" y="13937"/>
                    <a:pt x="8566" y="10921"/>
                    <a:pt x="8832" y="7632"/>
                  </a:cubicBezTo>
                  <a:cubicBezTo>
                    <a:pt x="8935" y="6305"/>
                    <a:pt x="9176" y="4616"/>
                    <a:pt x="9339" y="3499"/>
                  </a:cubicBezTo>
                  <a:cubicBezTo>
                    <a:pt x="9466" y="2594"/>
                    <a:pt x="9689" y="1810"/>
                    <a:pt x="9913" y="1599"/>
                  </a:cubicBezTo>
                  <a:cubicBezTo>
                    <a:pt x="10287" y="1207"/>
                    <a:pt x="11054" y="634"/>
                    <a:pt x="11054" y="634"/>
                  </a:cubicBezTo>
                  <a:cubicBezTo>
                    <a:pt x="11452" y="724"/>
                    <a:pt x="11856" y="784"/>
                    <a:pt x="12261" y="965"/>
                  </a:cubicBezTo>
                  <a:cubicBezTo>
                    <a:pt x="12345" y="996"/>
                    <a:pt x="12424" y="1267"/>
                    <a:pt x="12514" y="1267"/>
                  </a:cubicBezTo>
                  <a:cubicBezTo>
                    <a:pt x="12859" y="1267"/>
                    <a:pt x="13245" y="603"/>
                    <a:pt x="13595" y="332"/>
                  </a:cubicBezTo>
                  <a:cubicBezTo>
                    <a:pt x="13728" y="513"/>
                    <a:pt x="13837" y="1056"/>
                    <a:pt x="13975" y="1267"/>
                  </a:cubicBezTo>
                  <a:cubicBezTo>
                    <a:pt x="14114" y="1478"/>
                    <a:pt x="14271" y="1478"/>
                    <a:pt x="14422" y="1599"/>
                  </a:cubicBezTo>
                  <a:cubicBezTo>
                    <a:pt x="14790" y="1086"/>
                    <a:pt x="15050" y="935"/>
                    <a:pt x="15436" y="1267"/>
                  </a:cubicBezTo>
                  <a:cubicBezTo>
                    <a:pt x="15563" y="1478"/>
                    <a:pt x="15684" y="2142"/>
                    <a:pt x="15817" y="1931"/>
                  </a:cubicBezTo>
                  <a:cubicBezTo>
                    <a:pt x="16022" y="1569"/>
                    <a:pt x="16173" y="543"/>
                    <a:pt x="16390" y="332"/>
                  </a:cubicBezTo>
                  <a:cubicBezTo>
                    <a:pt x="16493" y="211"/>
                    <a:pt x="16601" y="91"/>
                    <a:pt x="16710" y="0"/>
                  </a:cubicBezTo>
                  <a:cubicBezTo>
                    <a:pt x="17682" y="4857"/>
                    <a:pt x="17851" y="5038"/>
                    <a:pt x="18358" y="12399"/>
                  </a:cubicBezTo>
                  <a:cubicBezTo>
                    <a:pt x="18539" y="15023"/>
                    <a:pt x="18527" y="18010"/>
                    <a:pt x="19058" y="19398"/>
                  </a:cubicBezTo>
                  <a:cubicBezTo>
                    <a:pt x="19855" y="18674"/>
                    <a:pt x="19445" y="17799"/>
                    <a:pt x="20205" y="21600"/>
                  </a:cubicBezTo>
                  <a:cubicBezTo>
                    <a:pt x="20393" y="21479"/>
                    <a:pt x="20592" y="21600"/>
                    <a:pt x="20773" y="21298"/>
                  </a:cubicBezTo>
                  <a:cubicBezTo>
                    <a:pt x="20839" y="21147"/>
                    <a:pt x="20839" y="20544"/>
                    <a:pt x="20900" y="20333"/>
                  </a:cubicBezTo>
                  <a:cubicBezTo>
                    <a:pt x="21063" y="19669"/>
                    <a:pt x="21401" y="19699"/>
                    <a:pt x="21600" y="19699"/>
                  </a:cubicBezTo>
                </a:path>
              </a:pathLst>
            </a:custGeom>
            <a:noFill/>
            <a:ln w="25400">
              <a:solidFill>
                <a:srgbClr val="000066"/>
              </a:solidFill>
              <a:round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30" name="Line 8"/>
            <p:cNvSpPr>
              <a:spLocks noChangeShapeType="1"/>
            </p:cNvSpPr>
            <p:nvPr/>
          </p:nvSpPr>
          <p:spPr bwMode="auto">
            <a:xfrm flipH="1">
              <a:off x="432" y="1248"/>
              <a:ext cx="144" cy="1"/>
            </a:xfrm>
            <a:prstGeom prst="line">
              <a:avLst/>
            </a:prstGeom>
            <a:noFill/>
            <a:ln w="25400">
              <a:solidFill>
                <a:srgbClr val="000066"/>
              </a:solidFill>
              <a:round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31" name="Line 9"/>
            <p:cNvSpPr>
              <a:spLocks noChangeShapeType="1"/>
            </p:cNvSpPr>
            <p:nvPr/>
          </p:nvSpPr>
          <p:spPr bwMode="auto">
            <a:xfrm flipH="1">
              <a:off x="432" y="384"/>
              <a:ext cx="144" cy="1"/>
            </a:xfrm>
            <a:prstGeom prst="line">
              <a:avLst/>
            </a:prstGeom>
            <a:noFill/>
            <a:ln w="25400">
              <a:solidFill>
                <a:srgbClr val="000066"/>
              </a:solidFill>
              <a:round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32" name="Rectangle 10"/>
            <p:cNvSpPr>
              <a:spLocks/>
            </p:cNvSpPr>
            <p:nvPr/>
          </p:nvSpPr>
          <p:spPr bwMode="auto">
            <a:xfrm>
              <a:off x="0" y="1152"/>
              <a:ext cx="393" cy="24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50800" tIns="50800" bIns="50800">
              <a:prstTxWarp prst="textNoShape">
                <a:avLst/>
              </a:prstTxWarp>
              <a:spAutoFit/>
            </a:bodyPr>
            <a:lstStyle/>
            <a:p>
              <a:pPr eaLnBrk="1" hangingPunct="1"/>
              <a:r>
                <a:rPr lang="en-US" sz="1800" b="0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0.0V</a:t>
              </a:r>
            </a:p>
          </p:txBody>
        </p:sp>
        <p:sp>
          <p:nvSpPr>
            <p:cNvPr id="33" name="Rectangle 11"/>
            <p:cNvSpPr>
              <a:spLocks/>
            </p:cNvSpPr>
            <p:nvPr/>
          </p:nvSpPr>
          <p:spPr bwMode="auto">
            <a:xfrm>
              <a:off x="0" y="912"/>
              <a:ext cx="397" cy="239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50800" tIns="50800" bIns="50800">
              <a:prstTxWarp prst="textNoShape">
                <a:avLst/>
              </a:prstTxWarp>
              <a:spAutoFit/>
            </a:bodyPr>
            <a:lstStyle/>
            <a:p>
              <a:pPr eaLnBrk="1" hangingPunct="1"/>
              <a:r>
                <a:rPr lang="en-US" sz="1800" b="0" dirty="0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0.2V</a:t>
              </a:r>
            </a:p>
          </p:txBody>
        </p:sp>
        <p:sp>
          <p:nvSpPr>
            <p:cNvPr id="34" name="Rectangle 12"/>
            <p:cNvSpPr>
              <a:spLocks/>
            </p:cNvSpPr>
            <p:nvPr/>
          </p:nvSpPr>
          <p:spPr bwMode="auto">
            <a:xfrm>
              <a:off x="0" y="528"/>
              <a:ext cx="397" cy="239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50800" tIns="50800" bIns="50800">
              <a:prstTxWarp prst="textNoShape">
                <a:avLst/>
              </a:prstTxWarp>
              <a:spAutoFit/>
            </a:bodyPr>
            <a:lstStyle/>
            <a:p>
              <a:pPr eaLnBrk="1" hangingPunct="1"/>
              <a:r>
                <a:rPr lang="en-US" sz="1800" b="0" dirty="0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0.9V</a:t>
              </a:r>
            </a:p>
          </p:txBody>
        </p:sp>
        <p:sp>
          <p:nvSpPr>
            <p:cNvPr id="35" name="Rectangle 13"/>
            <p:cNvSpPr>
              <a:spLocks/>
            </p:cNvSpPr>
            <p:nvPr/>
          </p:nvSpPr>
          <p:spPr bwMode="auto">
            <a:xfrm>
              <a:off x="0" y="288"/>
              <a:ext cx="397" cy="239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50800" tIns="50800" bIns="50800">
              <a:prstTxWarp prst="textNoShape">
                <a:avLst/>
              </a:prstTxWarp>
              <a:spAutoFit/>
            </a:bodyPr>
            <a:lstStyle/>
            <a:p>
              <a:pPr eaLnBrk="1" hangingPunct="1"/>
              <a:r>
                <a:rPr lang="en-US" sz="1800" b="0" dirty="0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1.1V</a:t>
              </a:r>
            </a:p>
          </p:txBody>
        </p:sp>
        <p:sp>
          <p:nvSpPr>
            <p:cNvPr id="36" name="Line 14"/>
            <p:cNvSpPr>
              <a:spLocks noChangeShapeType="1"/>
            </p:cNvSpPr>
            <p:nvPr/>
          </p:nvSpPr>
          <p:spPr bwMode="auto">
            <a:xfrm>
              <a:off x="576" y="96"/>
              <a:ext cx="1392" cy="1"/>
            </a:xfrm>
            <a:prstGeom prst="line">
              <a:avLst/>
            </a:prstGeom>
            <a:noFill/>
            <a:ln w="25400">
              <a:solidFill>
                <a:srgbClr val="000066"/>
              </a:solidFill>
              <a:round/>
              <a:headEnd type="triangle" w="med" len="med"/>
              <a:tailEnd type="triangle" w="med" len="med"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37" name="Line 15"/>
            <p:cNvSpPr>
              <a:spLocks noChangeShapeType="1"/>
            </p:cNvSpPr>
            <p:nvPr/>
          </p:nvSpPr>
          <p:spPr bwMode="auto">
            <a:xfrm>
              <a:off x="2160" y="96"/>
              <a:ext cx="1440" cy="1"/>
            </a:xfrm>
            <a:prstGeom prst="line">
              <a:avLst/>
            </a:prstGeom>
            <a:noFill/>
            <a:ln w="25400">
              <a:solidFill>
                <a:srgbClr val="000066"/>
              </a:solidFill>
              <a:round/>
              <a:headEnd type="triangle" w="med" len="med"/>
              <a:tailEnd type="triangle" w="med" len="med"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38" name="Line 16"/>
            <p:cNvSpPr>
              <a:spLocks noChangeShapeType="1"/>
            </p:cNvSpPr>
            <p:nvPr/>
          </p:nvSpPr>
          <p:spPr bwMode="auto">
            <a:xfrm>
              <a:off x="3792" y="96"/>
              <a:ext cx="480" cy="1"/>
            </a:xfrm>
            <a:prstGeom prst="line">
              <a:avLst/>
            </a:prstGeom>
            <a:noFill/>
            <a:ln w="25400">
              <a:solidFill>
                <a:srgbClr val="000066"/>
              </a:solidFill>
              <a:round/>
              <a:headEnd type="triangle" w="med" len="med"/>
              <a:tailEnd type="triangle" w="med" len="med"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39" name="Line 17"/>
            <p:cNvSpPr>
              <a:spLocks noChangeShapeType="1"/>
            </p:cNvSpPr>
            <p:nvPr/>
          </p:nvSpPr>
          <p:spPr bwMode="auto">
            <a:xfrm>
              <a:off x="1968" y="48"/>
              <a:ext cx="1" cy="1008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round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40" name="Line 18"/>
            <p:cNvSpPr>
              <a:spLocks noChangeShapeType="1"/>
            </p:cNvSpPr>
            <p:nvPr/>
          </p:nvSpPr>
          <p:spPr bwMode="auto">
            <a:xfrm>
              <a:off x="2160" y="48"/>
              <a:ext cx="1" cy="576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round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41" name="Line 19"/>
            <p:cNvSpPr>
              <a:spLocks noChangeShapeType="1"/>
            </p:cNvSpPr>
            <p:nvPr/>
          </p:nvSpPr>
          <p:spPr bwMode="auto">
            <a:xfrm>
              <a:off x="3600" y="48"/>
              <a:ext cx="1" cy="576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round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42" name="Line 20"/>
            <p:cNvSpPr>
              <a:spLocks noChangeShapeType="1"/>
            </p:cNvSpPr>
            <p:nvPr/>
          </p:nvSpPr>
          <p:spPr bwMode="auto">
            <a:xfrm>
              <a:off x="3792" y="48"/>
              <a:ext cx="1" cy="960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round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43" name="Rectangle 21"/>
            <p:cNvSpPr>
              <a:spLocks/>
            </p:cNvSpPr>
            <p:nvPr/>
          </p:nvSpPr>
          <p:spPr bwMode="auto">
            <a:xfrm>
              <a:off x="1105" y="0"/>
              <a:ext cx="304" cy="240"/>
            </a:xfrm>
            <a:prstGeom prst="rect">
              <a:avLst/>
            </a:prstGeom>
            <a:solidFill>
              <a:srgbClr val="FFFFFF"/>
            </a:solidFill>
            <a:ln w="25400">
              <a:noFill/>
              <a:miter lim="800000"/>
              <a:headEnd/>
              <a:tailEnd/>
            </a:ln>
          </p:spPr>
          <p:txBody>
            <a:bodyPr lIns="50800" tIns="50800" bIns="50800">
              <a:prstTxWarp prst="textNoShape">
                <a:avLst/>
              </a:prstTxWarp>
            </a:bodyPr>
            <a:lstStyle/>
            <a:p>
              <a:pPr algn="ctr" eaLnBrk="1" hangingPunct="1"/>
              <a:r>
                <a:rPr lang="en-US" sz="1800" b="0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0</a:t>
              </a:r>
            </a:p>
          </p:txBody>
        </p:sp>
        <p:sp>
          <p:nvSpPr>
            <p:cNvPr id="44" name="Rectangle 22"/>
            <p:cNvSpPr>
              <a:spLocks/>
            </p:cNvSpPr>
            <p:nvPr/>
          </p:nvSpPr>
          <p:spPr bwMode="auto">
            <a:xfrm>
              <a:off x="2641" y="0"/>
              <a:ext cx="304" cy="240"/>
            </a:xfrm>
            <a:prstGeom prst="rect">
              <a:avLst/>
            </a:prstGeom>
            <a:solidFill>
              <a:srgbClr val="FFFFFF"/>
            </a:solidFill>
            <a:ln w="25400">
              <a:noFill/>
              <a:miter lim="800000"/>
              <a:headEnd/>
              <a:tailEnd/>
            </a:ln>
          </p:spPr>
          <p:txBody>
            <a:bodyPr lIns="50800" tIns="50800" bIns="50800">
              <a:prstTxWarp prst="textNoShape">
                <a:avLst/>
              </a:prstTxWarp>
            </a:bodyPr>
            <a:lstStyle/>
            <a:p>
              <a:pPr algn="ctr" eaLnBrk="1" hangingPunct="1"/>
              <a:r>
                <a:rPr lang="en-US" sz="1800" b="0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1</a:t>
              </a:r>
            </a:p>
          </p:txBody>
        </p:sp>
        <p:sp>
          <p:nvSpPr>
            <p:cNvPr id="45" name="Rectangle 23"/>
            <p:cNvSpPr>
              <a:spLocks/>
            </p:cNvSpPr>
            <p:nvPr/>
          </p:nvSpPr>
          <p:spPr bwMode="auto">
            <a:xfrm>
              <a:off x="3936" y="0"/>
              <a:ext cx="200" cy="240"/>
            </a:xfrm>
            <a:prstGeom prst="rect">
              <a:avLst/>
            </a:prstGeom>
            <a:solidFill>
              <a:srgbClr val="FFFFFF"/>
            </a:solidFill>
            <a:ln w="25400">
              <a:noFill/>
              <a:miter lim="800000"/>
              <a:headEnd/>
              <a:tailEnd/>
            </a:ln>
          </p:spPr>
          <p:txBody>
            <a:bodyPr lIns="50800" tIns="50800" bIns="50800">
              <a:prstTxWarp prst="textNoShape">
                <a:avLst/>
              </a:prstTxWarp>
            </a:bodyPr>
            <a:lstStyle/>
            <a:p>
              <a:pPr algn="ctr" eaLnBrk="1" hangingPunct="1"/>
              <a:r>
                <a:rPr lang="en-US" sz="1800" b="0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0</a:t>
              </a:r>
            </a:p>
          </p:txBody>
        </p:sp>
        <p:sp>
          <p:nvSpPr>
            <p:cNvPr id="46" name="Line 24"/>
            <p:cNvSpPr>
              <a:spLocks noChangeShapeType="1"/>
            </p:cNvSpPr>
            <p:nvPr/>
          </p:nvSpPr>
          <p:spPr bwMode="auto">
            <a:xfrm flipH="1">
              <a:off x="432" y="1008"/>
              <a:ext cx="144" cy="1"/>
            </a:xfrm>
            <a:prstGeom prst="line">
              <a:avLst/>
            </a:prstGeom>
            <a:noFill/>
            <a:ln w="25400">
              <a:solidFill>
                <a:srgbClr val="000066"/>
              </a:solidFill>
              <a:round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47" name="Line 25"/>
            <p:cNvSpPr>
              <a:spLocks noChangeShapeType="1"/>
            </p:cNvSpPr>
            <p:nvPr/>
          </p:nvSpPr>
          <p:spPr bwMode="auto">
            <a:xfrm flipH="1">
              <a:off x="432" y="624"/>
              <a:ext cx="144" cy="1"/>
            </a:xfrm>
            <a:prstGeom prst="line">
              <a:avLst/>
            </a:prstGeom>
            <a:noFill/>
            <a:ln w="25400">
              <a:solidFill>
                <a:srgbClr val="000066"/>
              </a:solidFill>
              <a:round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</p:grpSp>
      <p:grpSp>
        <p:nvGrpSpPr>
          <p:cNvPr id="48" name="Group 47">
            <a:extLst>
              <a:ext uri="{FF2B5EF4-FFF2-40B4-BE49-F238E27FC236}">
                <a16:creationId xmlns:a16="http://schemas.microsoft.com/office/drawing/2014/main" id="{68EF7BAD-4245-4D3B-993F-0148F5693DA4}"/>
              </a:ext>
            </a:extLst>
          </p:cNvPr>
          <p:cNvGrpSpPr/>
          <p:nvPr/>
        </p:nvGrpSpPr>
        <p:grpSpPr>
          <a:xfrm>
            <a:off x="889000" y="4267200"/>
            <a:ext cx="7264400" cy="2209800"/>
            <a:chOff x="889000" y="3505200"/>
            <a:chExt cx="7264400" cy="2971800"/>
          </a:xfrm>
        </p:grpSpPr>
        <p:sp>
          <p:nvSpPr>
            <p:cNvPr id="49" name="Rectangle 48">
              <a:extLst>
                <a:ext uri="{FF2B5EF4-FFF2-40B4-BE49-F238E27FC236}">
                  <a16:creationId xmlns:a16="http://schemas.microsoft.com/office/drawing/2014/main" id="{A30673D5-BFD9-453C-A453-42023262B43D}"/>
                </a:ext>
              </a:extLst>
            </p:cNvPr>
            <p:cNvSpPr/>
            <p:nvPr/>
          </p:nvSpPr>
          <p:spPr bwMode="auto">
            <a:xfrm>
              <a:off x="889000" y="3505200"/>
              <a:ext cx="7264400" cy="2971800"/>
            </a:xfrm>
            <a:prstGeom prst="rect">
              <a:avLst/>
            </a:prstGeom>
            <a:solidFill>
              <a:schemeClr val="bg1"/>
            </a:solidFill>
            <a:ln w="25400" cap="flat" cmpd="sng" algn="ctr">
              <a:noFill/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400" b="1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 Narrow" pitchFamily="34" charset="0"/>
                </a:rPr>
                <a:t>An Amazing &amp;</a:t>
              </a:r>
              <a:r>
                <a:rPr kumimoji="0" lang="en-US" sz="2400" b="1" i="0" u="none" strike="noStrike" cap="none" normalizeH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 Narrow" pitchFamily="34" charset="0"/>
                </a:rPr>
                <a:t> Successful Abstraction.</a:t>
              </a:r>
              <a:endParaRPr kumimoji="0" lang="en-U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</a:endParaRPr>
            </a:p>
          </p:txBody>
        </p:sp>
        <p:sp>
          <p:nvSpPr>
            <p:cNvPr id="50" name="TextBox 49">
              <a:extLst>
                <a:ext uri="{FF2B5EF4-FFF2-40B4-BE49-F238E27FC236}">
                  <a16:creationId xmlns:a16="http://schemas.microsoft.com/office/drawing/2014/main" id="{4623E9E5-7D9C-4C06-B87D-B55A71E5E880}"/>
                </a:ext>
              </a:extLst>
            </p:cNvPr>
            <p:cNvSpPr txBox="1"/>
            <p:nvPr/>
          </p:nvSpPr>
          <p:spPr>
            <a:xfrm>
              <a:off x="4197957" y="5920092"/>
              <a:ext cx="325595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>
                  <a:latin typeface="Calibri" pitchFamily="34" charset="0"/>
                </a:rPr>
                <a:t>(which we won’t dig into in 213)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2131109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42" name="Rectangle 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For example, can count in binary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243" name="Rectangle 27"/>
              <p:cNvSpPr>
                <a:spLocks noGrp="1" noChangeArrowheads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r>
                  <a:rPr lang="en-US" dirty="0"/>
                  <a:t>Base 2 Number Representation</a:t>
                </a:r>
              </a:p>
              <a:p>
                <a:pPr lvl="1"/>
                <a:r>
                  <a:rPr lang="en-US" dirty="0"/>
                  <a:t>0, 1, 10, 11, 100, 101, …</a:t>
                </a:r>
              </a:p>
              <a:p>
                <a:pPr lvl="1"/>
                <a:r>
                  <a:rPr lang="en-US" dirty="0"/>
                  <a:t>Represent 15213</a:t>
                </a:r>
                <a:r>
                  <a:rPr lang="en-US" baseline="-25000" dirty="0"/>
                  <a:t>10</a:t>
                </a:r>
                <a:r>
                  <a:rPr lang="en-US" dirty="0"/>
                  <a:t> as 0011 1011 0110 1101</a:t>
                </a:r>
                <a:r>
                  <a:rPr lang="en-US" baseline="-25000" dirty="0"/>
                  <a:t>2</a:t>
                </a:r>
              </a:p>
              <a:p>
                <a:pPr lvl="1"/>
                <a:r>
                  <a:rPr lang="en-US" dirty="0"/>
                  <a:t>Represent 1.20</a:t>
                </a:r>
                <a:r>
                  <a:rPr lang="en-US" baseline="-25000" dirty="0"/>
                  <a:t>10</a:t>
                </a:r>
                <a:r>
                  <a:rPr lang="en-US" dirty="0"/>
                  <a:t> as 1.0011 0011 0011 0011 [0011]…</a:t>
                </a:r>
                <a:r>
                  <a:rPr lang="en-US" baseline="-25000" dirty="0"/>
                  <a:t>2</a:t>
                </a:r>
              </a:p>
              <a:p>
                <a:pPr lvl="1"/>
                <a:r>
                  <a:rPr lang="en-US" dirty="0"/>
                  <a:t>Represent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d>
                          <m:d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1.5213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×</m:t>
                            </m:r>
                            <m:sSup>
                              <m:sSupPr>
                                <m:ctrlPr>
                                  <a:rPr lang="en-US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10</m:t>
                                </m:r>
                              </m:e>
                              <m:sup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4</m:t>
                                </m:r>
                              </m:sup>
                            </m:sSup>
                          </m:e>
                        </m:d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10</m:t>
                        </m:r>
                      </m:sub>
                    </m:sSub>
                  </m:oMath>
                </a14:m>
                <a:r>
                  <a:rPr lang="en-US" dirty="0">
                    <a:cs typeface="Calibri" panose="020F0502020204030204" pitchFamily="34" charset="0"/>
                  </a:rPr>
                  <a:t> </a:t>
                </a:r>
                <a:r>
                  <a:rPr lang="en-US" dirty="0"/>
                  <a:t>as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d>
                          <m:d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1.1101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1011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0110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1</m:t>
                            </m:r>
                            <m:r>
                              <a:rPr lang="en-US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×</m:t>
                            </m:r>
                            <m:sSup>
                              <m:sSupPr>
                                <m:ctrlPr>
                                  <a:rPr lang="en-US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2</m:t>
                                </m:r>
                              </m:e>
                              <m:sup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13</m:t>
                                </m:r>
                              </m:sup>
                            </m:sSup>
                          </m:e>
                        </m:d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endParaRPr lang="en-US" baseline="-25000" dirty="0"/>
              </a:p>
              <a:p>
                <a:endParaRPr lang="en-US" dirty="0"/>
              </a:p>
              <a:p>
                <a:r>
                  <a:rPr lang="en-US" dirty="0"/>
                  <a:t>Represent negative numbers as …?</a:t>
                </a:r>
              </a:p>
              <a:p>
                <a:pPr lvl="1"/>
                <a:r>
                  <a:rPr lang="en-US" dirty="0"/>
                  <a:t>(we’ll come back to this)</a:t>
                </a:r>
              </a:p>
            </p:txBody>
          </p:sp>
        </mc:Choice>
        <mc:Fallback xmlns="">
          <p:sp>
            <p:nvSpPr>
              <p:cNvPr id="9243" name="Rectangle 27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blipFill>
                <a:blip r:embed="rId3"/>
                <a:stretch>
                  <a:fillRect l="-77" t="-98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2649397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4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2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119063" indent="-119063" eaLnBrk="1" hangingPunct="1"/>
            <a:r>
              <a:rPr lang="en-US"/>
              <a:t>Encoding Byte Values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3013" name="Rectangle 4"/>
              <p:cNvSpPr>
                <a:spLocks noGrp="1" noChangeArrowheads="1"/>
              </p:cNvSpPr>
              <p:nvPr>
                <p:ph idx="1"/>
              </p:nvPr>
            </p:nvSpPr>
            <p:spPr>
              <a:xfrm>
                <a:off x="396875" y="1362075"/>
                <a:ext cx="5479181" cy="3751061"/>
              </a:xfrm>
            </p:spPr>
            <p:txBody>
              <a:bodyPr/>
              <a:lstStyle/>
              <a:p>
                <a:pPr eaLnBrk="1" hangingPunct="1"/>
                <a:r>
                  <a:rPr lang="en-US" dirty="0"/>
                  <a:t>Byte = 8 bits</a:t>
                </a:r>
              </a:p>
              <a:p>
                <a:pPr marL="552450" lvl="1"/>
                <a:r>
                  <a:rPr lang="en-US" dirty="0"/>
                  <a:t>Decimal: 0</a:t>
                </a:r>
                <a:r>
                  <a:rPr lang="en-US" baseline="-6000" dirty="0"/>
                  <a:t>10</a:t>
                </a:r>
                <a:r>
                  <a:rPr lang="en-US" dirty="0"/>
                  <a:t> to 255</a:t>
                </a:r>
                <a:r>
                  <a:rPr lang="en-US" baseline="-6000" dirty="0"/>
                  <a:t>10</a:t>
                </a:r>
              </a:p>
              <a:p>
                <a:pPr marL="952500" lvl="2"/>
                <a14:m>
                  <m:oMath xmlns:m="http://schemas.openxmlformats.org/officeDocument/2006/math">
                    <m:r>
                      <a:rPr lang="en-US" b="0" i="1" baseline="-6000" smtClean="0">
                        <a:latin typeface="Cambria Math" panose="02040503050406030204" pitchFamily="18" charset="0"/>
                      </a:rPr>
                      <m:t>255=</m:t>
                    </m:r>
                    <m:sSup>
                      <m:sSupPr>
                        <m:ctrlPr>
                          <a:rPr lang="en-US" b="0" i="1" baseline="-600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baseline="-6000" smtClean="0"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en-US" b="0" i="1" baseline="-6000" smtClean="0">
                            <a:latin typeface="Cambria Math" panose="02040503050406030204" pitchFamily="18" charset="0"/>
                          </a:rPr>
                          <m:t>8</m:t>
                        </m:r>
                      </m:sup>
                    </m:sSup>
                    <m:r>
                      <a:rPr lang="en-US" b="0" i="1" baseline="-6000" smtClean="0">
                        <a:latin typeface="Cambria Math" panose="02040503050406030204" pitchFamily="18" charset="0"/>
                      </a:rPr>
                      <m:t>−1</m:t>
                    </m:r>
                  </m:oMath>
                </a14:m>
                <a:endParaRPr lang="en-US" dirty="0"/>
              </a:p>
              <a:p>
                <a:pPr marL="552450" lvl="1" eaLnBrk="1" hangingPunct="1"/>
                <a:r>
                  <a:rPr lang="en-US" dirty="0"/>
                  <a:t>Binary: 0000 0000</a:t>
                </a:r>
                <a:r>
                  <a:rPr lang="en-US" baseline="-6000" dirty="0"/>
                  <a:t>2</a:t>
                </a:r>
                <a:r>
                  <a:rPr lang="en-US" dirty="0"/>
                  <a:t> to 1111 1111</a:t>
                </a:r>
                <a:r>
                  <a:rPr lang="en-US" baseline="-6000" dirty="0"/>
                  <a:t>2</a:t>
                </a:r>
                <a:endParaRPr lang="en-US" dirty="0"/>
              </a:p>
              <a:p>
                <a:pPr marL="552450" lvl="1" eaLnBrk="1" hangingPunct="1"/>
                <a:r>
                  <a:rPr lang="en-US" i="1" dirty="0"/>
                  <a:t>Hexadecimal</a:t>
                </a:r>
                <a:r>
                  <a:rPr lang="en-US" dirty="0"/>
                  <a:t>: 00</a:t>
                </a:r>
                <a:r>
                  <a:rPr lang="en-US" baseline="-6000" dirty="0"/>
                  <a:t>16</a:t>
                </a:r>
                <a:r>
                  <a:rPr lang="en-US" dirty="0"/>
                  <a:t> to FF</a:t>
                </a:r>
                <a:r>
                  <a:rPr lang="en-US" baseline="-6000" dirty="0"/>
                  <a:t>16</a:t>
                </a:r>
                <a:endParaRPr lang="en-US" dirty="0"/>
              </a:p>
              <a:p>
                <a:pPr marL="838200" lvl="2" eaLnBrk="1" hangingPunct="1"/>
                <a:r>
                  <a:rPr lang="en-US" dirty="0"/>
                  <a:t>Base 16 number representation</a:t>
                </a:r>
              </a:p>
              <a:p>
                <a:pPr marL="838200" lvl="2" eaLnBrk="1" hangingPunct="1"/>
                <a:r>
                  <a:rPr lang="en-US" dirty="0"/>
                  <a:t>Use characters ‘0’ to ‘9’ and ‘A’ to ‘F’</a:t>
                </a:r>
              </a:p>
              <a:p>
                <a:pPr marL="838200" lvl="2" eaLnBrk="1" hangingPunct="1"/>
                <a:r>
                  <a:rPr lang="en-US" dirty="0"/>
                  <a:t>Write in C with leading ‘</a:t>
                </a:r>
                <a:r>
                  <a:rPr lang="en-US" dirty="0">
                    <a:latin typeface="Consolas" panose="020B0609020204030204" pitchFamily="49" charset="0"/>
                  </a:rPr>
                  <a:t>0x</a:t>
                </a:r>
                <a:r>
                  <a:rPr lang="en-US" dirty="0"/>
                  <a:t>’, either case</a:t>
                </a:r>
              </a:p>
              <a:p>
                <a:pPr marL="1295400" lvl="3"/>
                <a:r>
                  <a:rPr lang="en-US" dirty="0"/>
                  <a:t>0101 1010</a:t>
                </a:r>
                <a:r>
                  <a:rPr lang="en-US" baseline="-25000" dirty="0"/>
                  <a:t>2</a:t>
                </a:r>
                <a:r>
                  <a:rPr lang="en-US" dirty="0"/>
                  <a:t> = </a:t>
                </a:r>
                <a:r>
                  <a:rPr lang="en-US" dirty="0">
                    <a:latin typeface="Consolas" panose="020B0609020204030204" pitchFamily="49" charset="0"/>
                    <a:cs typeface="Courier New Bold" panose="02070609020205020404" pitchFamily="49" charset="0"/>
                  </a:rPr>
                  <a:t>0x5a</a:t>
                </a:r>
                <a:r>
                  <a:rPr lang="en-US" dirty="0"/>
                  <a:t> = </a:t>
                </a:r>
                <a:r>
                  <a:rPr lang="en-US" dirty="0">
                    <a:latin typeface="Consolas" panose="020B0609020204030204" pitchFamily="49" charset="0"/>
                  </a:rPr>
                  <a:t>0x5A</a:t>
                </a:r>
                <a:r>
                  <a:rPr lang="en-US" dirty="0"/>
                  <a:t> = </a:t>
                </a:r>
                <a:r>
                  <a:rPr lang="en-US" dirty="0">
                    <a:latin typeface="Consolas" panose="020B0609020204030204" pitchFamily="49" charset="0"/>
                  </a:rPr>
                  <a:t>0X5a</a:t>
                </a:r>
              </a:p>
              <a:p>
                <a:pPr marL="1181100" lvl="3" eaLnBrk="1" hangingPunct="1">
                  <a:buNone/>
                </a:pPr>
                <a:endParaRPr lang="en-US" dirty="0"/>
              </a:p>
            </p:txBody>
          </p:sp>
        </mc:Choice>
        <mc:Fallback xmlns="">
          <p:sp>
            <p:nvSpPr>
              <p:cNvPr id="43013" name="Rectangle 4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96875" y="1362075"/>
                <a:ext cx="5479181" cy="3751061"/>
              </a:xfrm>
              <a:blipFill>
                <a:blip r:embed="rId3"/>
                <a:stretch>
                  <a:fillRect l="-111" t="-129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6608762" y="522086"/>
            <a:ext cx="1851025" cy="4591050"/>
            <a:chOff x="0" y="0"/>
            <a:chExt cx="1166" cy="2891"/>
          </a:xfrm>
        </p:grpSpPr>
        <p:grpSp>
          <p:nvGrpSpPr>
            <p:cNvPr id="3" name="Group 6"/>
            <p:cNvGrpSpPr>
              <a:grpSpLocks/>
            </p:cNvGrpSpPr>
            <p:nvPr/>
          </p:nvGrpSpPr>
          <p:grpSpPr bwMode="auto">
            <a:xfrm>
              <a:off x="0" y="507"/>
              <a:ext cx="1104" cy="2384"/>
              <a:chOff x="0" y="0"/>
              <a:chExt cx="1104" cy="2384"/>
            </a:xfrm>
          </p:grpSpPr>
          <p:grpSp>
            <p:nvGrpSpPr>
              <p:cNvPr id="4" name="Group 7"/>
              <p:cNvGrpSpPr>
                <a:grpSpLocks/>
              </p:cNvGrpSpPr>
              <p:nvPr/>
            </p:nvGrpSpPr>
            <p:grpSpPr bwMode="auto">
              <a:xfrm>
                <a:off x="0" y="0"/>
                <a:ext cx="288" cy="224"/>
                <a:chOff x="0" y="0"/>
                <a:chExt cx="288" cy="224"/>
              </a:xfrm>
            </p:grpSpPr>
            <p:sp>
              <p:nvSpPr>
                <p:cNvPr id="43161" name="Rectangle 8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3162" name="Rectangle 9"/>
                <p:cNvSpPr>
                  <a:spLocks/>
                </p:cNvSpPr>
                <p:nvPr/>
              </p:nvSpPr>
              <p:spPr bwMode="auto">
                <a:xfrm>
                  <a:off x="51" y="0"/>
                  <a:ext cx="185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0</a:t>
                  </a:r>
                </a:p>
              </p:txBody>
            </p:sp>
          </p:grpSp>
          <p:grpSp>
            <p:nvGrpSpPr>
              <p:cNvPr id="5" name="Group 10"/>
              <p:cNvGrpSpPr>
                <a:grpSpLocks/>
              </p:cNvGrpSpPr>
              <p:nvPr/>
            </p:nvGrpSpPr>
            <p:grpSpPr bwMode="auto">
              <a:xfrm>
                <a:off x="288" y="0"/>
                <a:ext cx="288" cy="224"/>
                <a:chOff x="0" y="0"/>
                <a:chExt cx="288" cy="224"/>
              </a:xfrm>
            </p:grpSpPr>
            <p:sp>
              <p:nvSpPr>
                <p:cNvPr id="43159" name="Rectangle 11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3160" name="Rectangle 12"/>
                <p:cNvSpPr>
                  <a:spLocks/>
                </p:cNvSpPr>
                <p:nvPr/>
              </p:nvSpPr>
              <p:spPr bwMode="auto">
                <a:xfrm>
                  <a:off x="51" y="0"/>
                  <a:ext cx="185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0</a:t>
                  </a:r>
                </a:p>
              </p:txBody>
            </p:sp>
          </p:grpSp>
          <p:grpSp>
            <p:nvGrpSpPr>
              <p:cNvPr id="6" name="Group 13"/>
              <p:cNvGrpSpPr>
                <a:grpSpLocks/>
              </p:cNvGrpSpPr>
              <p:nvPr/>
            </p:nvGrpSpPr>
            <p:grpSpPr bwMode="auto">
              <a:xfrm>
                <a:off x="576" y="0"/>
                <a:ext cx="528" cy="224"/>
                <a:chOff x="0" y="0"/>
                <a:chExt cx="528" cy="224"/>
              </a:xfrm>
            </p:grpSpPr>
            <p:sp>
              <p:nvSpPr>
                <p:cNvPr id="43157" name="Rectangle 14"/>
                <p:cNvSpPr>
                  <a:spLocks/>
                </p:cNvSpPr>
                <p:nvPr/>
              </p:nvSpPr>
              <p:spPr bwMode="auto">
                <a:xfrm>
                  <a:off x="0" y="40"/>
                  <a:ext cx="52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3158" name="Rectangle 15"/>
                <p:cNvSpPr>
                  <a:spLocks/>
                </p:cNvSpPr>
                <p:nvPr/>
              </p:nvSpPr>
              <p:spPr bwMode="auto">
                <a:xfrm>
                  <a:off x="42" y="0"/>
                  <a:ext cx="443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0000</a:t>
                  </a:r>
                </a:p>
              </p:txBody>
            </p:sp>
          </p:grpSp>
          <p:grpSp>
            <p:nvGrpSpPr>
              <p:cNvPr id="7" name="Group 16"/>
              <p:cNvGrpSpPr>
                <a:grpSpLocks/>
              </p:cNvGrpSpPr>
              <p:nvPr/>
            </p:nvGrpSpPr>
            <p:grpSpPr bwMode="auto">
              <a:xfrm>
                <a:off x="0" y="144"/>
                <a:ext cx="288" cy="224"/>
                <a:chOff x="0" y="0"/>
                <a:chExt cx="288" cy="224"/>
              </a:xfrm>
            </p:grpSpPr>
            <p:sp>
              <p:nvSpPr>
                <p:cNvPr id="43155" name="Rectangle 17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3156" name="Rectangle 18"/>
                <p:cNvSpPr>
                  <a:spLocks/>
                </p:cNvSpPr>
                <p:nvPr/>
              </p:nvSpPr>
              <p:spPr bwMode="auto">
                <a:xfrm>
                  <a:off x="51" y="0"/>
                  <a:ext cx="185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1</a:t>
                  </a:r>
                </a:p>
              </p:txBody>
            </p:sp>
          </p:grpSp>
          <p:grpSp>
            <p:nvGrpSpPr>
              <p:cNvPr id="8" name="Group 19"/>
              <p:cNvGrpSpPr>
                <a:grpSpLocks/>
              </p:cNvGrpSpPr>
              <p:nvPr/>
            </p:nvGrpSpPr>
            <p:grpSpPr bwMode="auto">
              <a:xfrm>
                <a:off x="288" y="144"/>
                <a:ext cx="288" cy="224"/>
                <a:chOff x="0" y="0"/>
                <a:chExt cx="288" cy="224"/>
              </a:xfrm>
            </p:grpSpPr>
            <p:sp>
              <p:nvSpPr>
                <p:cNvPr id="43153" name="Rectangle 20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3154" name="Rectangle 21"/>
                <p:cNvSpPr>
                  <a:spLocks/>
                </p:cNvSpPr>
                <p:nvPr/>
              </p:nvSpPr>
              <p:spPr bwMode="auto">
                <a:xfrm>
                  <a:off x="51" y="0"/>
                  <a:ext cx="185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1</a:t>
                  </a:r>
                </a:p>
              </p:txBody>
            </p:sp>
          </p:grpSp>
          <p:grpSp>
            <p:nvGrpSpPr>
              <p:cNvPr id="9" name="Group 22"/>
              <p:cNvGrpSpPr>
                <a:grpSpLocks/>
              </p:cNvGrpSpPr>
              <p:nvPr/>
            </p:nvGrpSpPr>
            <p:grpSpPr bwMode="auto">
              <a:xfrm>
                <a:off x="576" y="144"/>
                <a:ext cx="528" cy="224"/>
                <a:chOff x="0" y="0"/>
                <a:chExt cx="528" cy="224"/>
              </a:xfrm>
            </p:grpSpPr>
            <p:sp>
              <p:nvSpPr>
                <p:cNvPr id="43151" name="Rectangle 23"/>
                <p:cNvSpPr>
                  <a:spLocks/>
                </p:cNvSpPr>
                <p:nvPr/>
              </p:nvSpPr>
              <p:spPr bwMode="auto">
                <a:xfrm>
                  <a:off x="0" y="40"/>
                  <a:ext cx="52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3152" name="Rectangle 24"/>
                <p:cNvSpPr>
                  <a:spLocks/>
                </p:cNvSpPr>
                <p:nvPr/>
              </p:nvSpPr>
              <p:spPr bwMode="auto">
                <a:xfrm>
                  <a:off x="42" y="0"/>
                  <a:ext cx="443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0001</a:t>
                  </a:r>
                </a:p>
              </p:txBody>
            </p:sp>
          </p:grpSp>
          <p:grpSp>
            <p:nvGrpSpPr>
              <p:cNvPr id="10" name="Group 25"/>
              <p:cNvGrpSpPr>
                <a:grpSpLocks/>
              </p:cNvGrpSpPr>
              <p:nvPr/>
            </p:nvGrpSpPr>
            <p:grpSpPr bwMode="auto">
              <a:xfrm>
                <a:off x="0" y="288"/>
                <a:ext cx="288" cy="224"/>
                <a:chOff x="0" y="0"/>
                <a:chExt cx="288" cy="224"/>
              </a:xfrm>
            </p:grpSpPr>
            <p:sp>
              <p:nvSpPr>
                <p:cNvPr id="43149" name="Rectangle 26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3150" name="Rectangle 27"/>
                <p:cNvSpPr>
                  <a:spLocks/>
                </p:cNvSpPr>
                <p:nvPr/>
              </p:nvSpPr>
              <p:spPr bwMode="auto">
                <a:xfrm>
                  <a:off x="51" y="0"/>
                  <a:ext cx="185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2</a:t>
                  </a:r>
                </a:p>
              </p:txBody>
            </p:sp>
          </p:grpSp>
          <p:grpSp>
            <p:nvGrpSpPr>
              <p:cNvPr id="11" name="Group 28"/>
              <p:cNvGrpSpPr>
                <a:grpSpLocks/>
              </p:cNvGrpSpPr>
              <p:nvPr/>
            </p:nvGrpSpPr>
            <p:grpSpPr bwMode="auto">
              <a:xfrm>
                <a:off x="288" y="288"/>
                <a:ext cx="288" cy="224"/>
                <a:chOff x="0" y="0"/>
                <a:chExt cx="288" cy="224"/>
              </a:xfrm>
            </p:grpSpPr>
            <p:sp>
              <p:nvSpPr>
                <p:cNvPr id="43147" name="Rectangle 29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3148" name="Rectangle 30"/>
                <p:cNvSpPr>
                  <a:spLocks/>
                </p:cNvSpPr>
                <p:nvPr/>
              </p:nvSpPr>
              <p:spPr bwMode="auto">
                <a:xfrm>
                  <a:off x="51" y="0"/>
                  <a:ext cx="185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2</a:t>
                  </a:r>
                </a:p>
              </p:txBody>
            </p:sp>
          </p:grpSp>
          <p:grpSp>
            <p:nvGrpSpPr>
              <p:cNvPr id="12" name="Group 31"/>
              <p:cNvGrpSpPr>
                <a:grpSpLocks/>
              </p:cNvGrpSpPr>
              <p:nvPr/>
            </p:nvGrpSpPr>
            <p:grpSpPr bwMode="auto">
              <a:xfrm>
                <a:off x="576" y="288"/>
                <a:ext cx="528" cy="224"/>
                <a:chOff x="0" y="0"/>
                <a:chExt cx="528" cy="224"/>
              </a:xfrm>
            </p:grpSpPr>
            <p:sp>
              <p:nvSpPr>
                <p:cNvPr id="43145" name="Rectangle 32"/>
                <p:cNvSpPr>
                  <a:spLocks/>
                </p:cNvSpPr>
                <p:nvPr/>
              </p:nvSpPr>
              <p:spPr bwMode="auto">
                <a:xfrm>
                  <a:off x="0" y="40"/>
                  <a:ext cx="52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3146" name="Rectangle 33"/>
                <p:cNvSpPr>
                  <a:spLocks/>
                </p:cNvSpPr>
                <p:nvPr/>
              </p:nvSpPr>
              <p:spPr bwMode="auto">
                <a:xfrm>
                  <a:off x="42" y="0"/>
                  <a:ext cx="443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0010</a:t>
                  </a:r>
                </a:p>
              </p:txBody>
            </p:sp>
          </p:grpSp>
          <p:grpSp>
            <p:nvGrpSpPr>
              <p:cNvPr id="13" name="Group 34"/>
              <p:cNvGrpSpPr>
                <a:grpSpLocks/>
              </p:cNvGrpSpPr>
              <p:nvPr/>
            </p:nvGrpSpPr>
            <p:grpSpPr bwMode="auto">
              <a:xfrm>
                <a:off x="0" y="432"/>
                <a:ext cx="288" cy="224"/>
                <a:chOff x="0" y="0"/>
                <a:chExt cx="288" cy="224"/>
              </a:xfrm>
            </p:grpSpPr>
            <p:sp>
              <p:nvSpPr>
                <p:cNvPr id="43143" name="Rectangle 35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3144" name="Rectangle 36"/>
                <p:cNvSpPr>
                  <a:spLocks/>
                </p:cNvSpPr>
                <p:nvPr/>
              </p:nvSpPr>
              <p:spPr bwMode="auto">
                <a:xfrm>
                  <a:off x="51" y="0"/>
                  <a:ext cx="185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3</a:t>
                  </a:r>
                </a:p>
              </p:txBody>
            </p:sp>
          </p:grpSp>
          <p:grpSp>
            <p:nvGrpSpPr>
              <p:cNvPr id="14" name="Group 37"/>
              <p:cNvGrpSpPr>
                <a:grpSpLocks/>
              </p:cNvGrpSpPr>
              <p:nvPr/>
            </p:nvGrpSpPr>
            <p:grpSpPr bwMode="auto">
              <a:xfrm>
                <a:off x="288" y="432"/>
                <a:ext cx="288" cy="224"/>
                <a:chOff x="0" y="0"/>
                <a:chExt cx="288" cy="224"/>
              </a:xfrm>
            </p:grpSpPr>
            <p:sp>
              <p:nvSpPr>
                <p:cNvPr id="43141" name="Rectangle 38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3142" name="Rectangle 39"/>
                <p:cNvSpPr>
                  <a:spLocks/>
                </p:cNvSpPr>
                <p:nvPr/>
              </p:nvSpPr>
              <p:spPr bwMode="auto">
                <a:xfrm>
                  <a:off x="51" y="0"/>
                  <a:ext cx="185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3</a:t>
                  </a:r>
                </a:p>
              </p:txBody>
            </p:sp>
          </p:grpSp>
          <p:grpSp>
            <p:nvGrpSpPr>
              <p:cNvPr id="15" name="Group 40"/>
              <p:cNvGrpSpPr>
                <a:grpSpLocks/>
              </p:cNvGrpSpPr>
              <p:nvPr/>
            </p:nvGrpSpPr>
            <p:grpSpPr bwMode="auto">
              <a:xfrm>
                <a:off x="576" y="432"/>
                <a:ext cx="528" cy="224"/>
                <a:chOff x="0" y="0"/>
                <a:chExt cx="528" cy="224"/>
              </a:xfrm>
            </p:grpSpPr>
            <p:sp>
              <p:nvSpPr>
                <p:cNvPr id="43139" name="Rectangle 41"/>
                <p:cNvSpPr>
                  <a:spLocks/>
                </p:cNvSpPr>
                <p:nvPr/>
              </p:nvSpPr>
              <p:spPr bwMode="auto">
                <a:xfrm>
                  <a:off x="0" y="40"/>
                  <a:ext cx="52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3140" name="Rectangle 42"/>
                <p:cNvSpPr>
                  <a:spLocks/>
                </p:cNvSpPr>
                <p:nvPr/>
              </p:nvSpPr>
              <p:spPr bwMode="auto">
                <a:xfrm>
                  <a:off x="42" y="0"/>
                  <a:ext cx="443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 dirty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0011</a:t>
                  </a:r>
                </a:p>
              </p:txBody>
            </p:sp>
          </p:grpSp>
          <p:grpSp>
            <p:nvGrpSpPr>
              <p:cNvPr id="16" name="Group 43"/>
              <p:cNvGrpSpPr>
                <a:grpSpLocks/>
              </p:cNvGrpSpPr>
              <p:nvPr/>
            </p:nvGrpSpPr>
            <p:grpSpPr bwMode="auto">
              <a:xfrm>
                <a:off x="0" y="576"/>
                <a:ext cx="288" cy="224"/>
                <a:chOff x="0" y="0"/>
                <a:chExt cx="288" cy="224"/>
              </a:xfrm>
            </p:grpSpPr>
            <p:sp>
              <p:nvSpPr>
                <p:cNvPr id="43137" name="Rectangle 44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3138" name="Rectangle 45"/>
                <p:cNvSpPr>
                  <a:spLocks/>
                </p:cNvSpPr>
                <p:nvPr/>
              </p:nvSpPr>
              <p:spPr bwMode="auto">
                <a:xfrm>
                  <a:off x="51" y="0"/>
                  <a:ext cx="185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4</a:t>
                  </a:r>
                </a:p>
              </p:txBody>
            </p:sp>
          </p:grpSp>
          <p:grpSp>
            <p:nvGrpSpPr>
              <p:cNvPr id="17" name="Group 46"/>
              <p:cNvGrpSpPr>
                <a:grpSpLocks/>
              </p:cNvGrpSpPr>
              <p:nvPr/>
            </p:nvGrpSpPr>
            <p:grpSpPr bwMode="auto">
              <a:xfrm>
                <a:off x="288" y="576"/>
                <a:ext cx="288" cy="224"/>
                <a:chOff x="0" y="0"/>
                <a:chExt cx="288" cy="224"/>
              </a:xfrm>
            </p:grpSpPr>
            <p:sp>
              <p:nvSpPr>
                <p:cNvPr id="43135" name="Rectangle 47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3136" name="Rectangle 48"/>
                <p:cNvSpPr>
                  <a:spLocks/>
                </p:cNvSpPr>
                <p:nvPr/>
              </p:nvSpPr>
              <p:spPr bwMode="auto">
                <a:xfrm>
                  <a:off x="51" y="0"/>
                  <a:ext cx="185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4</a:t>
                  </a:r>
                </a:p>
              </p:txBody>
            </p:sp>
          </p:grpSp>
          <p:grpSp>
            <p:nvGrpSpPr>
              <p:cNvPr id="18" name="Group 49"/>
              <p:cNvGrpSpPr>
                <a:grpSpLocks/>
              </p:cNvGrpSpPr>
              <p:nvPr/>
            </p:nvGrpSpPr>
            <p:grpSpPr bwMode="auto">
              <a:xfrm>
                <a:off x="576" y="576"/>
                <a:ext cx="528" cy="224"/>
                <a:chOff x="0" y="0"/>
                <a:chExt cx="528" cy="224"/>
              </a:xfrm>
            </p:grpSpPr>
            <p:sp>
              <p:nvSpPr>
                <p:cNvPr id="43133" name="Rectangle 50"/>
                <p:cNvSpPr>
                  <a:spLocks/>
                </p:cNvSpPr>
                <p:nvPr/>
              </p:nvSpPr>
              <p:spPr bwMode="auto">
                <a:xfrm>
                  <a:off x="0" y="40"/>
                  <a:ext cx="52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3134" name="Rectangle 51"/>
                <p:cNvSpPr>
                  <a:spLocks/>
                </p:cNvSpPr>
                <p:nvPr/>
              </p:nvSpPr>
              <p:spPr bwMode="auto">
                <a:xfrm>
                  <a:off x="42" y="0"/>
                  <a:ext cx="443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0100</a:t>
                  </a:r>
                </a:p>
              </p:txBody>
            </p:sp>
          </p:grpSp>
          <p:grpSp>
            <p:nvGrpSpPr>
              <p:cNvPr id="19" name="Group 52"/>
              <p:cNvGrpSpPr>
                <a:grpSpLocks/>
              </p:cNvGrpSpPr>
              <p:nvPr/>
            </p:nvGrpSpPr>
            <p:grpSpPr bwMode="auto">
              <a:xfrm>
                <a:off x="0" y="720"/>
                <a:ext cx="288" cy="224"/>
                <a:chOff x="0" y="0"/>
                <a:chExt cx="288" cy="224"/>
              </a:xfrm>
            </p:grpSpPr>
            <p:sp>
              <p:nvSpPr>
                <p:cNvPr id="43131" name="Rectangle 53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3132" name="Rectangle 54"/>
                <p:cNvSpPr>
                  <a:spLocks/>
                </p:cNvSpPr>
                <p:nvPr/>
              </p:nvSpPr>
              <p:spPr bwMode="auto">
                <a:xfrm>
                  <a:off x="51" y="0"/>
                  <a:ext cx="185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5</a:t>
                  </a:r>
                </a:p>
              </p:txBody>
            </p:sp>
          </p:grpSp>
          <p:grpSp>
            <p:nvGrpSpPr>
              <p:cNvPr id="20" name="Group 55"/>
              <p:cNvGrpSpPr>
                <a:grpSpLocks/>
              </p:cNvGrpSpPr>
              <p:nvPr/>
            </p:nvGrpSpPr>
            <p:grpSpPr bwMode="auto">
              <a:xfrm>
                <a:off x="288" y="720"/>
                <a:ext cx="288" cy="224"/>
                <a:chOff x="0" y="0"/>
                <a:chExt cx="288" cy="224"/>
              </a:xfrm>
            </p:grpSpPr>
            <p:sp>
              <p:nvSpPr>
                <p:cNvPr id="43129" name="Rectangle 56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3130" name="Rectangle 57"/>
                <p:cNvSpPr>
                  <a:spLocks/>
                </p:cNvSpPr>
                <p:nvPr/>
              </p:nvSpPr>
              <p:spPr bwMode="auto">
                <a:xfrm>
                  <a:off x="51" y="0"/>
                  <a:ext cx="185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5</a:t>
                  </a:r>
                </a:p>
              </p:txBody>
            </p:sp>
          </p:grpSp>
          <p:grpSp>
            <p:nvGrpSpPr>
              <p:cNvPr id="21" name="Group 58"/>
              <p:cNvGrpSpPr>
                <a:grpSpLocks/>
              </p:cNvGrpSpPr>
              <p:nvPr/>
            </p:nvGrpSpPr>
            <p:grpSpPr bwMode="auto">
              <a:xfrm>
                <a:off x="576" y="720"/>
                <a:ext cx="528" cy="224"/>
                <a:chOff x="0" y="0"/>
                <a:chExt cx="528" cy="224"/>
              </a:xfrm>
            </p:grpSpPr>
            <p:sp>
              <p:nvSpPr>
                <p:cNvPr id="43127" name="Rectangle 59"/>
                <p:cNvSpPr>
                  <a:spLocks/>
                </p:cNvSpPr>
                <p:nvPr/>
              </p:nvSpPr>
              <p:spPr bwMode="auto">
                <a:xfrm>
                  <a:off x="0" y="40"/>
                  <a:ext cx="52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3128" name="Rectangle 60"/>
                <p:cNvSpPr>
                  <a:spLocks/>
                </p:cNvSpPr>
                <p:nvPr/>
              </p:nvSpPr>
              <p:spPr bwMode="auto">
                <a:xfrm>
                  <a:off x="42" y="0"/>
                  <a:ext cx="443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0101</a:t>
                  </a:r>
                </a:p>
              </p:txBody>
            </p:sp>
          </p:grpSp>
          <p:grpSp>
            <p:nvGrpSpPr>
              <p:cNvPr id="22" name="Group 61"/>
              <p:cNvGrpSpPr>
                <a:grpSpLocks/>
              </p:cNvGrpSpPr>
              <p:nvPr/>
            </p:nvGrpSpPr>
            <p:grpSpPr bwMode="auto">
              <a:xfrm>
                <a:off x="0" y="864"/>
                <a:ext cx="288" cy="224"/>
                <a:chOff x="0" y="0"/>
                <a:chExt cx="288" cy="224"/>
              </a:xfrm>
            </p:grpSpPr>
            <p:sp>
              <p:nvSpPr>
                <p:cNvPr id="43125" name="Rectangle 62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3126" name="Rectangle 63"/>
                <p:cNvSpPr>
                  <a:spLocks/>
                </p:cNvSpPr>
                <p:nvPr/>
              </p:nvSpPr>
              <p:spPr bwMode="auto">
                <a:xfrm>
                  <a:off x="51" y="0"/>
                  <a:ext cx="185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6</a:t>
                  </a:r>
                </a:p>
              </p:txBody>
            </p:sp>
          </p:grpSp>
          <p:grpSp>
            <p:nvGrpSpPr>
              <p:cNvPr id="23" name="Group 64"/>
              <p:cNvGrpSpPr>
                <a:grpSpLocks/>
              </p:cNvGrpSpPr>
              <p:nvPr/>
            </p:nvGrpSpPr>
            <p:grpSpPr bwMode="auto">
              <a:xfrm>
                <a:off x="288" y="864"/>
                <a:ext cx="288" cy="224"/>
                <a:chOff x="0" y="0"/>
                <a:chExt cx="288" cy="224"/>
              </a:xfrm>
            </p:grpSpPr>
            <p:sp>
              <p:nvSpPr>
                <p:cNvPr id="43123" name="Rectangle 65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3124" name="Rectangle 66"/>
                <p:cNvSpPr>
                  <a:spLocks/>
                </p:cNvSpPr>
                <p:nvPr/>
              </p:nvSpPr>
              <p:spPr bwMode="auto">
                <a:xfrm>
                  <a:off x="51" y="0"/>
                  <a:ext cx="185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6</a:t>
                  </a:r>
                </a:p>
              </p:txBody>
            </p:sp>
          </p:grpSp>
          <p:grpSp>
            <p:nvGrpSpPr>
              <p:cNvPr id="24" name="Group 67"/>
              <p:cNvGrpSpPr>
                <a:grpSpLocks/>
              </p:cNvGrpSpPr>
              <p:nvPr/>
            </p:nvGrpSpPr>
            <p:grpSpPr bwMode="auto">
              <a:xfrm>
                <a:off x="576" y="864"/>
                <a:ext cx="528" cy="224"/>
                <a:chOff x="0" y="0"/>
                <a:chExt cx="528" cy="224"/>
              </a:xfrm>
            </p:grpSpPr>
            <p:sp>
              <p:nvSpPr>
                <p:cNvPr id="43121" name="Rectangle 68"/>
                <p:cNvSpPr>
                  <a:spLocks/>
                </p:cNvSpPr>
                <p:nvPr/>
              </p:nvSpPr>
              <p:spPr bwMode="auto">
                <a:xfrm>
                  <a:off x="0" y="40"/>
                  <a:ext cx="52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3122" name="Rectangle 69"/>
                <p:cNvSpPr>
                  <a:spLocks/>
                </p:cNvSpPr>
                <p:nvPr/>
              </p:nvSpPr>
              <p:spPr bwMode="auto">
                <a:xfrm>
                  <a:off x="42" y="0"/>
                  <a:ext cx="443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0110</a:t>
                  </a:r>
                </a:p>
              </p:txBody>
            </p:sp>
          </p:grpSp>
          <p:grpSp>
            <p:nvGrpSpPr>
              <p:cNvPr id="25" name="Group 70"/>
              <p:cNvGrpSpPr>
                <a:grpSpLocks/>
              </p:cNvGrpSpPr>
              <p:nvPr/>
            </p:nvGrpSpPr>
            <p:grpSpPr bwMode="auto">
              <a:xfrm>
                <a:off x="0" y="1008"/>
                <a:ext cx="288" cy="224"/>
                <a:chOff x="0" y="0"/>
                <a:chExt cx="288" cy="224"/>
              </a:xfrm>
            </p:grpSpPr>
            <p:sp>
              <p:nvSpPr>
                <p:cNvPr id="43119" name="Rectangle 71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3120" name="Rectangle 72"/>
                <p:cNvSpPr>
                  <a:spLocks/>
                </p:cNvSpPr>
                <p:nvPr/>
              </p:nvSpPr>
              <p:spPr bwMode="auto">
                <a:xfrm>
                  <a:off x="51" y="0"/>
                  <a:ext cx="185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7</a:t>
                  </a:r>
                </a:p>
              </p:txBody>
            </p:sp>
          </p:grpSp>
          <p:grpSp>
            <p:nvGrpSpPr>
              <p:cNvPr id="26" name="Group 73"/>
              <p:cNvGrpSpPr>
                <a:grpSpLocks/>
              </p:cNvGrpSpPr>
              <p:nvPr/>
            </p:nvGrpSpPr>
            <p:grpSpPr bwMode="auto">
              <a:xfrm>
                <a:off x="288" y="1008"/>
                <a:ext cx="288" cy="224"/>
                <a:chOff x="0" y="0"/>
                <a:chExt cx="288" cy="224"/>
              </a:xfrm>
            </p:grpSpPr>
            <p:sp>
              <p:nvSpPr>
                <p:cNvPr id="43117" name="Rectangle 74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3118" name="Rectangle 75"/>
                <p:cNvSpPr>
                  <a:spLocks/>
                </p:cNvSpPr>
                <p:nvPr/>
              </p:nvSpPr>
              <p:spPr bwMode="auto">
                <a:xfrm>
                  <a:off x="51" y="0"/>
                  <a:ext cx="185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7</a:t>
                  </a:r>
                </a:p>
              </p:txBody>
            </p:sp>
          </p:grpSp>
          <p:grpSp>
            <p:nvGrpSpPr>
              <p:cNvPr id="27" name="Group 76"/>
              <p:cNvGrpSpPr>
                <a:grpSpLocks/>
              </p:cNvGrpSpPr>
              <p:nvPr/>
            </p:nvGrpSpPr>
            <p:grpSpPr bwMode="auto">
              <a:xfrm>
                <a:off x="576" y="1008"/>
                <a:ext cx="528" cy="224"/>
                <a:chOff x="0" y="0"/>
                <a:chExt cx="528" cy="224"/>
              </a:xfrm>
            </p:grpSpPr>
            <p:sp>
              <p:nvSpPr>
                <p:cNvPr id="43115" name="Rectangle 77"/>
                <p:cNvSpPr>
                  <a:spLocks/>
                </p:cNvSpPr>
                <p:nvPr/>
              </p:nvSpPr>
              <p:spPr bwMode="auto">
                <a:xfrm>
                  <a:off x="0" y="40"/>
                  <a:ext cx="52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3116" name="Rectangle 78"/>
                <p:cNvSpPr>
                  <a:spLocks/>
                </p:cNvSpPr>
                <p:nvPr/>
              </p:nvSpPr>
              <p:spPr bwMode="auto">
                <a:xfrm>
                  <a:off x="42" y="0"/>
                  <a:ext cx="443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0111</a:t>
                  </a:r>
                </a:p>
              </p:txBody>
            </p:sp>
          </p:grpSp>
          <p:grpSp>
            <p:nvGrpSpPr>
              <p:cNvPr id="28" name="Group 79"/>
              <p:cNvGrpSpPr>
                <a:grpSpLocks/>
              </p:cNvGrpSpPr>
              <p:nvPr/>
            </p:nvGrpSpPr>
            <p:grpSpPr bwMode="auto">
              <a:xfrm>
                <a:off x="0" y="1152"/>
                <a:ext cx="288" cy="224"/>
                <a:chOff x="0" y="0"/>
                <a:chExt cx="288" cy="224"/>
              </a:xfrm>
            </p:grpSpPr>
            <p:sp>
              <p:nvSpPr>
                <p:cNvPr id="43113" name="Rectangle 80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3114" name="Rectangle 81"/>
                <p:cNvSpPr>
                  <a:spLocks/>
                </p:cNvSpPr>
                <p:nvPr/>
              </p:nvSpPr>
              <p:spPr bwMode="auto">
                <a:xfrm>
                  <a:off x="51" y="0"/>
                  <a:ext cx="185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8</a:t>
                  </a:r>
                </a:p>
              </p:txBody>
            </p:sp>
          </p:grpSp>
          <p:grpSp>
            <p:nvGrpSpPr>
              <p:cNvPr id="29" name="Group 82"/>
              <p:cNvGrpSpPr>
                <a:grpSpLocks/>
              </p:cNvGrpSpPr>
              <p:nvPr/>
            </p:nvGrpSpPr>
            <p:grpSpPr bwMode="auto">
              <a:xfrm>
                <a:off x="288" y="1152"/>
                <a:ext cx="288" cy="224"/>
                <a:chOff x="0" y="0"/>
                <a:chExt cx="288" cy="224"/>
              </a:xfrm>
            </p:grpSpPr>
            <p:sp>
              <p:nvSpPr>
                <p:cNvPr id="43111" name="Rectangle 83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3112" name="Rectangle 84"/>
                <p:cNvSpPr>
                  <a:spLocks/>
                </p:cNvSpPr>
                <p:nvPr/>
              </p:nvSpPr>
              <p:spPr bwMode="auto">
                <a:xfrm>
                  <a:off x="51" y="0"/>
                  <a:ext cx="185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8</a:t>
                  </a:r>
                </a:p>
              </p:txBody>
            </p:sp>
          </p:grpSp>
          <p:grpSp>
            <p:nvGrpSpPr>
              <p:cNvPr id="30" name="Group 85"/>
              <p:cNvGrpSpPr>
                <a:grpSpLocks/>
              </p:cNvGrpSpPr>
              <p:nvPr/>
            </p:nvGrpSpPr>
            <p:grpSpPr bwMode="auto">
              <a:xfrm>
                <a:off x="576" y="1152"/>
                <a:ext cx="528" cy="224"/>
                <a:chOff x="0" y="0"/>
                <a:chExt cx="528" cy="224"/>
              </a:xfrm>
            </p:grpSpPr>
            <p:sp>
              <p:nvSpPr>
                <p:cNvPr id="43109" name="Rectangle 86"/>
                <p:cNvSpPr>
                  <a:spLocks/>
                </p:cNvSpPr>
                <p:nvPr/>
              </p:nvSpPr>
              <p:spPr bwMode="auto">
                <a:xfrm>
                  <a:off x="0" y="40"/>
                  <a:ext cx="52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3110" name="Rectangle 87"/>
                <p:cNvSpPr>
                  <a:spLocks/>
                </p:cNvSpPr>
                <p:nvPr/>
              </p:nvSpPr>
              <p:spPr bwMode="auto">
                <a:xfrm>
                  <a:off x="42" y="0"/>
                  <a:ext cx="443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1000</a:t>
                  </a:r>
                </a:p>
              </p:txBody>
            </p:sp>
          </p:grpSp>
          <p:grpSp>
            <p:nvGrpSpPr>
              <p:cNvPr id="31" name="Group 88"/>
              <p:cNvGrpSpPr>
                <a:grpSpLocks/>
              </p:cNvGrpSpPr>
              <p:nvPr/>
            </p:nvGrpSpPr>
            <p:grpSpPr bwMode="auto">
              <a:xfrm>
                <a:off x="0" y="1296"/>
                <a:ext cx="288" cy="224"/>
                <a:chOff x="0" y="0"/>
                <a:chExt cx="288" cy="224"/>
              </a:xfrm>
            </p:grpSpPr>
            <p:sp>
              <p:nvSpPr>
                <p:cNvPr id="43107" name="Rectangle 89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3108" name="Rectangle 90"/>
                <p:cNvSpPr>
                  <a:spLocks/>
                </p:cNvSpPr>
                <p:nvPr/>
              </p:nvSpPr>
              <p:spPr bwMode="auto">
                <a:xfrm>
                  <a:off x="51" y="0"/>
                  <a:ext cx="185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9</a:t>
                  </a:r>
                </a:p>
              </p:txBody>
            </p:sp>
          </p:grpSp>
          <p:grpSp>
            <p:nvGrpSpPr>
              <p:cNvPr id="43008" name="Group 91"/>
              <p:cNvGrpSpPr>
                <a:grpSpLocks/>
              </p:cNvGrpSpPr>
              <p:nvPr/>
            </p:nvGrpSpPr>
            <p:grpSpPr bwMode="auto">
              <a:xfrm>
                <a:off x="288" y="1296"/>
                <a:ext cx="288" cy="224"/>
                <a:chOff x="0" y="0"/>
                <a:chExt cx="288" cy="224"/>
              </a:xfrm>
            </p:grpSpPr>
            <p:sp>
              <p:nvSpPr>
                <p:cNvPr id="43105" name="Rectangle 92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3106" name="Rectangle 93"/>
                <p:cNvSpPr>
                  <a:spLocks/>
                </p:cNvSpPr>
                <p:nvPr/>
              </p:nvSpPr>
              <p:spPr bwMode="auto">
                <a:xfrm>
                  <a:off x="51" y="0"/>
                  <a:ext cx="185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9</a:t>
                  </a:r>
                </a:p>
              </p:txBody>
            </p:sp>
          </p:grpSp>
          <p:grpSp>
            <p:nvGrpSpPr>
              <p:cNvPr id="43009" name="Group 94"/>
              <p:cNvGrpSpPr>
                <a:grpSpLocks/>
              </p:cNvGrpSpPr>
              <p:nvPr/>
            </p:nvGrpSpPr>
            <p:grpSpPr bwMode="auto">
              <a:xfrm>
                <a:off x="576" y="1296"/>
                <a:ext cx="528" cy="224"/>
                <a:chOff x="0" y="0"/>
                <a:chExt cx="528" cy="224"/>
              </a:xfrm>
            </p:grpSpPr>
            <p:sp>
              <p:nvSpPr>
                <p:cNvPr id="43103" name="Rectangle 95"/>
                <p:cNvSpPr>
                  <a:spLocks/>
                </p:cNvSpPr>
                <p:nvPr/>
              </p:nvSpPr>
              <p:spPr bwMode="auto">
                <a:xfrm>
                  <a:off x="0" y="40"/>
                  <a:ext cx="52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3104" name="Rectangle 96"/>
                <p:cNvSpPr>
                  <a:spLocks/>
                </p:cNvSpPr>
                <p:nvPr/>
              </p:nvSpPr>
              <p:spPr bwMode="auto">
                <a:xfrm>
                  <a:off x="42" y="0"/>
                  <a:ext cx="443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1001</a:t>
                  </a:r>
                </a:p>
              </p:txBody>
            </p:sp>
          </p:grpSp>
          <p:grpSp>
            <p:nvGrpSpPr>
              <p:cNvPr id="43014" name="Group 97"/>
              <p:cNvGrpSpPr>
                <a:grpSpLocks/>
              </p:cNvGrpSpPr>
              <p:nvPr/>
            </p:nvGrpSpPr>
            <p:grpSpPr bwMode="auto">
              <a:xfrm>
                <a:off x="0" y="1440"/>
                <a:ext cx="288" cy="224"/>
                <a:chOff x="0" y="0"/>
                <a:chExt cx="288" cy="224"/>
              </a:xfrm>
            </p:grpSpPr>
            <p:sp>
              <p:nvSpPr>
                <p:cNvPr id="43101" name="Rectangle 98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3102" name="Rectangle 99"/>
                <p:cNvSpPr>
                  <a:spLocks/>
                </p:cNvSpPr>
                <p:nvPr/>
              </p:nvSpPr>
              <p:spPr bwMode="auto">
                <a:xfrm>
                  <a:off x="51" y="0"/>
                  <a:ext cx="185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A</a:t>
                  </a:r>
                </a:p>
              </p:txBody>
            </p:sp>
          </p:grpSp>
          <p:grpSp>
            <p:nvGrpSpPr>
              <p:cNvPr id="43015" name="Group 100"/>
              <p:cNvGrpSpPr>
                <a:grpSpLocks/>
              </p:cNvGrpSpPr>
              <p:nvPr/>
            </p:nvGrpSpPr>
            <p:grpSpPr bwMode="auto">
              <a:xfrm>
                <a:off x="288" y="1440"/>
                <a:ext cx="288" cy="224"/>
                <a:chOff x="0" y="0"/>
                <a:chExt cx="288" cy="224"/>
              </a:xfrm>
            </p:grpSpPr>
            <p:sp>
              <p:nvSpPr>
                <p:cNvPr id="43099" name="Rectangle 101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3100" name="Rectangle 102"/>
                <p:cNvSpPr>
                  <a:spLocks/>
                </p:cNvSpPr>
                <p:nvPr/>
              </p:nvSpPr>
              <p:spPr bwMode="auto">
                <a:xfrm>
                  <a:off x="8" y="0"/>
                  <a:ext cx="271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10</a:t>
                  </a:r>
                </a:p>
              </p:txBody>
            </p:sp>
          </p:grpSp>
          <p:grpSp>
            <p:nvGrpSpPr>
              <p:cNvPr id="43019" name="Group 103"/>
              <p:cNvGrpSpPr>
                <a:grpSpLocks/>
              </p:cNvGrpSpPr>
              <p:nvPr/>
            </p:nvGrpSpPr>
            <p:grpSpPr bwMode="auto">
              <a:xfrm>
                <a:off x="576" y="1440"/>
                <a:ext cx="528" cy="224"/>
                <a:chOff x="0" y="0"/>
                <a:chExt cx="528" cy="224"/>
              </a:xfrm>
            </p:grpSpPr>
            <p:sp>
              <p:nvSpPr>
                <p:cNvPr id="43097" name="Rectangle 104"/>
                <p:cNvSpPr>
                  <a:spLocks/>
                </p:cNvSpPr>
                <p:nvPr/>
              </p:nvSpPr>
              <p:spPr bwMode="auto">
                <a:xfrm>
                  <a:off x="0" y="40"/>
                  <a:ext cx="52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3098" name="Rectangle 105"/>
                <p:cNvSpPr>
                  <a:spLocks/>
                </p:cNvSpPr>
                <p:nvPr/>
              </p:nvSpPr>
              <p:spPr bwMode="auto">
                <a:xfrm>
                  <a:off x="42" y="0"/>
                  <a:ext cx="443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1010</a:t>
                  </a:r>
                </a:p>
              </p:txBody>
            </p:sp>
          </p:grpSp>
          <p:grpSp>
            <p:nvGrpSpPr>
              <p:cNvPr id="43020" name="Group 106"/>
              <p:cNvGrpSpPr>
                <a:grpSpLocks/>
              </p:cNvGrpSpPr>
              <p:nvPr/>
            </p:nvGrpSpPr>
            <p:grpSpPr bwMode="auto">
              <a:xfrm>
                <a:off x="0" y="1584"/>
                <a:ext cx="288" cy="224"/>
                <a:chOff x="0" y="0"/>
                <a:chExt cx="288" cy="224"/>
              </a:xfrm>
            </p:grpSpPr>
            <p:sp>
              <p:nvSpPr>
                <p:cNvPr id="43095" name="Rectangle 107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3096" name="Rectangle 108"/>
                <p:cNvSpPr>
                  <a:spLocks/>
                </p:cNvSpPr>
                <p:nvPr/>
              </p:nvSpPr>
              <p:spPr bwMode="auto">
                <a:xfrm>
                  <a:off x="51" y="0"/>
                  <a:ext cx="185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B</a:t>
                  </a:r>
                </a:p>
              </p:txBody>
            </p:sp>
          </p:grpSp>
          <p:grpSp>
            <p:nvGrpSpPr>
              <p:cNvPr id="43021" name="Group 109"/>
              <p:cNvGrpSpPr>
                <a:grpSpLocks/>
              </p:cNvGrpSpPr>
              <p:nvPr/>
            </p:nvGrpSpPr>
            <p:grpSpPr bwMode="auto">
              <a:xfrm>
                <a:off x="288" y="1584"/>
                <a:ext cx="288" cy="224"/>
                <a:chOff x="0" y="0"/>
                <a:chExt cx="288" cy="224"/>
              </a:xfrm>
            </p:grpSpPr>
            <p:sp>
              <p:nvSpPr>
                <p:cNvPr id="43093" name="Rectangle 110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3094" name="Rectangle 111"/>
                <p:cNvSpPr>
                  <a:spLocks/>
                </p:cNvSpPr>
                <p:nvPr/>
              </p:nvSpPr>
              <p:spPr bwMode="auto">
                <a:xfrm>
                  <a:off x="8" y="0"/>
                  <a:ext cx="271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11</a:t>
                  </a:r>
                </a:p>
              </p:txBody>
            </p:sp>
          </p:grpSp>
          <p:grpSp>
            <p:nvGrpSpPr>
              <p:cNvPr id="43022" name="Group 112"/>
              <p:cNvGrpSpPr>
                <a:grpSpLocks/>
              </p:cNvGrpSpPr>
              <p:nvPr/>
            </p:nvGrpSpPr>
            <p:grpSpPr bwMode="auto">
              <a:xfrm>
                <a:off x="576" y="1584"/>
                <a:ext cx="528" cy="224"/>
                <a:chOff x="0" y="0"/>
                <a:chExt cx="528" cy="224"/>
              </a:xfrm>
            </p:grpSpPr>
            <p:sp>
              <p:nvSpPr>
                <p:cNvPr id="43091" name="Rectangle 113"/>
                <p:cNvSpPr>
                  <a:spLocks/>
                </p:cNvSpPr>
                <p:nvPr/>
              </p:nvSpPr>
              <p:spPr bwMode="auto">
                <a:xfrm>
                  <a:off x="0" y="40"/>
                  <a:ext cx="52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3092" name="Rectangle 114"/>
                <p:cNvSpPr>
                  <a:spLocks/>
                </p:cNvSpPr>
                <p:nvPr/>
              </p:nvSpPr>
              <p:spPr bwMode="auto">
                <a:xfrm>
                  <a:off x="42" y="0"/>
                  <a:ext cx="443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 dirty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1011</a:t>
                  </a:r>
                </a:p>
              </p:txBody>
            </p:sp>
          </p:grpSp>
          <p:grpSp>
            <p:nvGrpSpPr>
              <p:cNvPr id="43023" name="Group 115"/>
              <p:cNvGrpSpPr>
                <a:grpSpLocks/>
              </p:cNvGrpSpPr>
              <p:nvPr/>
            </p:nvGrpSpPr>
            <p:grpSpPr bwMode="auto">
              <a:xfrm>
                <a:off x="0" y="1728"/>
                <a:ext cx="288" cy="224"/>
                <a:chOff x="0" y="0"/>
                <a:chExt cx="288" cy="224"/>
              </a:xfrm>
            </p:grpSpPr>
            <p:sp>
              <p:nvSpPr>
                <p:cNvPr id="43089" name="Rectangle 116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3090" name="Rectangle 117"/>
                <p:cNvSpPr>
                  <a:spLocks/>
                </p:cNvSpPr>
                <p:nvPr/>
              </p:nvSpPr>
              <p:spPr bwMode="auto">
                <a:xfrm>
                  <a:off x="51" y="0"/>
                  <a:ext cx="185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C</a:t>
                  </a:r>
                </a:p>
              </p:txBody>
            </p:sp>
          </p:grpSp>
          <p:grpSp>
            <p:nvGrpSpPr>
              <p:cNvPr id="43024" name="Group 118"/>
              <p:cNvGrpSpPr>
                <a:grpSpLocks/>
              </p:cNvGrpSpPr>
              <p:nvPr/>
            </p:nvGrpSpPr>
            <p:grpSpPr bwMode="auto">
              <a:xfrm>
                <a:off x="288" y="1728"/>
                <a:ext cx="288" cy="224"/>
                <a:chOff x="0" y="0"/>
                <a:chExt cx="288" cy="224"/>
              </a:xfrm>
            </p:grpSpPr>
            <p:sp>
              <p:nvSpPr>
                <p:cNvPr id="43087" name="Rectangle 119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3088" name="Rectangle 120"/>
                <p:cNvSpPr>
                  <a:spLocks/>
                </p:cNvSpPr>
                <p:nvPr/>
              </p:nvSpPr>
              <p:spPr bwMode="auto">
                <a:xfrm>
                  <a:off x="8" y="0"/>
                  <a:ext cx="271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12</a:t>
                  </a:r>
                </a:p>
              </p:txBody>
            </p:sp>
          </p:grpSp>
          <p:grpSp>
            <p:nvGrpSpPr>
              <p:cNvPr id="43025" name="Group 121"/>
              <p:cNvGrpSpPr>
                <a:grpSpLocks/>
              </p:cNvGrpSpPr>
              <p:nvPr/>
            </p:nvGrpSpPr>
            <p:grpSpPr bwMode="auto">
              <a:xfrm>
                <a:off x="576" y="1728"/>
                <a:ext cx="528" cy="224"/>
                <a:chOff x="0" y="0"/>
                <a:chExt cx="528" cy="224"/>
              </a:xfrm>
            </p:grpSpPr>
            <p:sp>
              <p:nvSpPr>
                <p:cNvPr id="43085" name="Rectangle 122"/>
                <p:cNvSpPr>
                  <a:spLocks/>
                </p:cNvSpPr>
                <p:nvPr/>
              </p:nvSpPr>
              <p:spPr bwMode="auto">
                <a:xfrm>
                  <a:off x="0" y="40"/>
                  <a:ext cx="52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3086" name="Rectangle 123"/>
                <p:cNvSpPr>
                  <a:spLocks/>
                </p:cNvSpPr>
                <p:nvPr/>
              </p:nvSpPr>
              <p:spPr bwMode="auto">
                <a:xfrm>
                  <a:off x="42" y="0"/>
                  <a:ext cx="443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1100</a:t>
                  </a:r>
                </a:p>
              </p:txBody>
            </p:sp>
          </p:grpSp>
          <p:grpSp>
            <p:nvGrpSpPr>
              <p:cNvPr id="43026" name="Group 124"/>
              <p:cNvGrpSpPr>
                <a:grpSpLocks/>
              </p:cNvGrpSpPr>
              <p:nvPr/>
            </p:nvGrpSpPr>
            <p:grpSpPr bwMode="auto">
              <a:xfrm>
                <a:off x="0" y="1872"/>
                <a:ext cx="288" cy="224"/>
                <a:chOff x="0" y="0"/>
                <a:chExt cx="288" cy="224"/>
              </a:xfrm>
            </p:grpSpPr>
            <p:sp>
              <p:nvSpPr>
                <p:cNvPr id="43083" name="Rectangle 125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3084" name="Rectangle 126"/>
                <p:cNvSpPr>
                  <a:spLocks/>
                </p:cNvSpPr>
                <p:nvPr/>
              </p:nvSpPr>
              <p:spPr bwMode="auto">
                <a:xfrm>
                  <a:off x="51" y="0"/>
                  <a:ext cx="185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D</a:t>
                  </a:r>
                </a:p>
              </p:txBody>
            </p:sp>
          </p:grpSp>
          <p:grpSp>
            <p:nvGrpSpPr>
              <p:cNvPr id="43027" name="Group 127"/>
              <p:cNvGrpSpPr>
                <a:grpSpLocks/>
              </p:cNvGrpSpPr>
              <p:nvPr/>
            </p:nvGrpSpPr>
            <p:grpSpPr bwMode="auto">
              <a:xfrm>
                <a:off x="288" y="1872"/>
                <a:ext cx="288" cy="224"/>
                <a:chOff x="0" y="0"/>
                <a:chExt cx="288" cy="224"/>
              </a:xfrm>
            </p:grpSpPr>
            <p:sp>
              <p:nvSpPr>
                <p:cNvPr id="43081" name="Rectangle 128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3082" name="Rectangle 129"/>
                <p:cNvSpPr>
                  <a:spLocks/>
                </p:cNvSpPr>
                <p:nvPr/>
              </p:nvSpPr>
              <p:spPr bwMode="auto">
                <a:xfrm>
                  <a:off x="8" y="0"/>
                  <a:ext cx="271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13</a:t>
                  </a:r>
                </a:p>
              </p:txBody>
            </p:sp>
          </p:grpSp>
          <p:grpSp>
            <p:nvGrpSpPr>
              <p:cNvPr id="43028" name="Group 130"/>
              <p:cNvGrpSpPr>
                <a:grpSpLocks/>
              </p:cNvGrpSpPr>
              <p:nvPr/>
            </p:nvGrpSpPr>
            <p:grpSpPr bwMode="auto">
              <a:xfrm>
                <a:off x="576" y="1872"/>
                <a:ext cx="528" cy="224"/>
                <a:chOff x="0" y="0"/>
                <a:chExt cx="528" cy="224"/>
              </a:xfrm>
            </p:grpSpPr>
            <p:sp>
              <p:nvSpPr>
                <p:cNvPr id="43079" name="Rectangle 131"/>
                <p:cNvSpPr>
                  <a:spLocks/>
                </p:cNvSpPr>
                <p:nvPr/>
              </p:nvSpPr>
              <p:spPr bwMode="auto">
                <a:xfrm>
                  <a:off x="0" y="40"/>
                  <a:ext cx="52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3080" name="Rectangle 132"/>
                <p:cNvSpPr>
                  <a:spLocks/>
                </p:cNvSpPr>
                <p:nvPr/>
              </p:nvSpPr>
              <p:spPr bwMode="auto">
                <a:xfrm>
                  <a:off x="42" y="0"/>
                  <a:ext cx="443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1101</a:t>
                  </a:r>
                </a:p>
              </p:txBody>
            </p:sp>
          </p:grpSp>
          <p:grpSp>
            <p:nvGrpSpPr>
              <p:cNvPr id="43029" name="Group 133"/>
              <p:cNvGrpSpPr>
                <a:grpSpLocks/>
              </p:cNvGrpSpPr>
              <p:nvPr/>
            </p:nvGrpSpPr>
            <p:grpSpPr bwMode="auto">
              <a:xfrm>
                <a:off x="0" y="2016"/>
                <a:ext cx="288" cy="224"/>
                <a:chOff x="0" y="0"/>
                <a:chExt cx="288" cy="224"/>
              </a:xfrm>
            </p:grpSpPr>
            <p:sp>
              <p:nvSpPr>
                <p:cNvPr id="43077" name="Rectangle 134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3078" name="Rectangle 135"/>
                <p:cNvSpPr>
                  <a:spLocks/>
                </p:cNvSpPr>
                <p:nvPr/>
              </p:nvSpPr>
              <p:spPr bwMode="auto">
                <a:xfrm>
                  <a:off x="51" y="0"/>
                  <a:ext cx="185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E</a:t>
                  </a:r>
                </a:p>
              </p:txBody>
            </p:sp>
          </p:grpSp>
          <p:grpSp>
            <p:nvGrpSpPr>
              <p:cNvPr id="43030" name="Group 136"/>
              <p:cNvGrpSpPr>
                <a:grpSpLocks/>
              </p:cNvGrpSpPr>
              <p:nvPr/>
            </p:nvGrpSpPr>
            <p:grpSpPr bwMode="auto">
              <a:xfrm>
                <a:off x="288" y="2016"/>
                <a:ext cx="288" cy="224"/>
                <a:chOff x="0" y="0"/>
                <a:chExt cx="288" cy="224"/>
              </a:xfrm>
            </p:grpSpPr>
            <p:sp>
              <p:nvSpPr>
                <p:cNvPr id="43075" name="Rectangle 137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3076" name="Rectangle 138"/>
                <p:cNvSpPr>
                  <a:spLocks/>
                </p:cNvSpPr>
                <p:nvPr/>
              </p:nvSpPr>
              <p:spPr bwMode="auto">
                <a:xfrm>
                  <a:off x="8" y="0"/>
                  <a:ext cx="271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14</a:t>
                  </a:r>
                </a:p>
              </p:txBody>
            </p:sp>
          </p:grpSp>
          <p:grpSp>
            <p:nvGrpSpPr>
              <p:cNvPr id="43031" name="Group 139"/>
              <p:cNvGrpSpPr>
                <a:grpSpLocks/>
              </p:cNvGrpSpPr>
              <p:nvPr/>
            </p:nvGrpSpPr>
            <p:grpSpPr bwMode="auto">
              <a:xfrm>
                <a:off x="576" y="2016"/>
                <a:ext cx="528" cy="224"/>
                <a:chOff x="0" y="0"/>
                <a:chExt cx="528" cy="224"/>
              </a:xfrm>
            </p:grpSpPr>
            <p:sp>
              <p:nvSpPr>
                <p:cNvPr id="43073" name="Rectangle 140"/>
                <p:cNvSpPr>
                  <a:spLocks/>
                </p:cNvSpPr>
                <p:nvPr/>
              </p:nvSpPr>
              <p:spPr bwMode="auto">
                <a:xfrm>
                  <a:off x="0" y="40"/>
                  <a:ext cx="52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3074" name="Rectangle 141"/>
                <p:cNvSpPr>
                  <a:spLocks/>
                </p:cNvSpPr>
                <p:nvPr/>
              </p:nvSpPr>
              <p:spPr bwMode="auto">
                <a:xfrm>
                  <a:off x="42" y="0"/>
                  <a:ext cx="443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1110</a:t>
                  </a:r>
                </a:p>
              </p:txBody>
            </p:sp>
          </p:grpSp>
          <p:grpSp>
            <p:nvGrpSpPr>
              <p:cNvPr id="43032" name="Group 142"/>
              <p:cNvGrpSpPr>
                <a:grpSpLocks/>
              </p:cNvGrpSpPr>
              <p:nvPr/>
            </p:nvGrpSpPr>
            <p:grpSpPr bwMode="auto">
              <a:xfrm>
                <a:off x="0" y="2160"/>
                <a:ext cx="288" cy="224"/>
                <a:chOff x="0" y="0"/>
                <a:chExt cx="288" cy="224"/>
              </a:xfrm>
            </p:grpSpPr>
            <p:sp>
              <p:nvSpPr>
                <p:cNvPr id="43071" name="Rectangle 143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3072" name="Rectangle 144"/>
                <p:cNvSpPr>
                  <a:spLocks/>
                </p:cNvSpPr>
                <p:nvPr/>
              </p:nvSpPr>
              <p:spPr bwMode="auto">
                <a:xfrm>
                  <a:off x="51" y="0"/>
                  <a:ext cx="185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F</a:t>
                  </a:r>
                </a:p>
              </p:txBody>
            </p:sp>
          </p:grpSp>
          <p:grpSp>
            <p:nvGrpSpPr>
              <p:cNvPr id="43033" name="Group 145"/>
              <p:cNvGrpSpPr>
                <a:grpSpLocks/>
              </p:cNvGrpSpPr>
              <p:nvPr/>
            </p:nvGrpSpPr>
            <p:grpSpPr bwMode="auto">
              <a:xfrm>
                <a:off x="288" y="2160"/>
                <a:ext cx="288" cy="224"/>
                <a:chOff x="0" y="0"/>
                <a:chExt cx="288" cy="224"/>
              </a:xfrm>
            </p:grpSpPr>
            <p:sp>
              <p:nvSpPr>
                <p:cNvPr id="43069" name="Rectangle 146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3070" name="Rectangle 147"/>
                <p:cNvSpPr>
                  <a:spLocks/>
                </p:cNvSpPr>
                <p:nvPr/>
              </p:nvSpPr>
              <p:spPr bwMode="auto">
                <a:xfrm>
                  <a:off x="8" y="0"/>
                  <a:ext cx="271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15</a:t>
                  </a:r>
                </a:p>
              </p:txBody>
            </p:sp>
          </p:grpSp>
          <p:grpSp>
            <p:nvGrpSpPr>
              <p:cNvPr id="43034" name="Group 148"/>
              <p:cNvGrpSpPr>
                <a:grpSpLocks/>
              </p:cNvGrpSpPr>
              <p:nvPr/>
            </p:nvGrpSpPr>
            <p:grpSpPr bwMode="auto">
              <a:xfrm>
                <a:off x="576" y="2160"/>
                <a:ext cx="528" cy="224"/>
                <a:chOff x="0" y="0"/>
                <a:chExt cx="528" cy="224"/>
              </a:xfrm>
            </p:grpSpPr>
            <p:sp>
              <p:nvSpPr>
                <p:cNvPr id="43067" name="Rectangle 149"/>
                <p:cNvSpPr>
                  <a:spLocks/>
                </p:cNvSpPr>
                <p:nvPr/>
              </p:nvSpPr>
              <p:spPr bwMode="auto">
                <a:xfrm>
                  <a:off x="0" y="40"/>
                  <a:ext cx="52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3068" name="Rectangle 150"/>
                <p:cNvSpPr>
                  <a:spLocks/>
                </p:cNvSpPr>
                <p:nvPr/>
              </p:nvSpPr>
              <p:spPr bwMode="auto">
                <a:xfrm>
                  <a:off x="42" y="0"/>
                  <a:ext cx="443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1111</a:t>
                  </a:r>
                </a:p>
              </p:txBody>
            </p:sp>
          </p:grpSp>
        </p:grpSp>
        <p:sp>
          <p:nvSpPr>
            <p:cNvPr id="43016" name="Rectangle 151"/>
            <p:cNvSpPr>
              <a:spLocks/>
            </p:cNvSpPr>
            <p:nvPr/>
          </p:nvSpPr>
          <p:spPr bwMode="auto">
            <a:xfrm rot="-2340000">
              <a:off x="50" y="267"/>
              <a:ext cx="362" cy="24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50800" tIns="50800" bIns="50800">
              <a:prstTxWarp prst="textNoShape">
                <a:avLst/>
              </a:prstTxWarp>
              <a:spAutoFit/>
            </a:bodyPr>
            <a:lstStyle/>
            <a:p>
              <a:pPr eaLnBrk="1" hangingPunct="1"/>
              <a:r>
                <a:rPr lang="en-US" sz="1800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Hex</a:t>
              </a:r>
            </a:p>
          </p:txBody>
        </p:sp>
        <p:sp>
          <p:nvSpPr>
            <p:cNvPr id="43017" name="Rectangle 152"/>
            <p:cNvSpPr>
              <a:spLocks/>
            </p:cNvSpPr>
            <p:nvPr/>
          </p:nvSpPr>
          <p:spPr bwMode="auto">
            <a:xfrm rot="-2340000">
              <a:off x="307" y="177"/>
              <a:ext cx="649" cy="24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50800" tIns="50800" bIns="50800">
              <a:prstTxWarp prst="textNoShape">
                <a:avLst/>
              </a:prstTxWarp>
              <a:spAutoFit/>
            </a:bodyPr>
            <a:lstStyle/>
            <a:p>
              <a:pPr eaLnBrk="1" hangingPunct="1"/>
              <a:r>
                <a:rPr lang="en-US" sz="1800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Decimal</a:t>
              </a:r>
            </a:p>
          </p:txBody>
        </p:sp>
        <p:sp>
          <p:nvSpPr>
            <p:cNvPr id="43018" name="Rectangle 153"/>
            <p:cNvSpPr>
              <a:spLocks/>
            </p:cNvSpPr>
            <p:nvPr/>
          </p:nvSpPr>
          <p:spPr bwMode="auto">
            <a:xfrm rot="-2340000">
              <a:off x="606" y="210"/>
              <a:ext cx="546" cy="24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50800" tIns="50800" bIns="50800">
              <a:prstTxWarp prst="textNoShape">
                <a:avLst/>
              </a:prstTxWarp>
              <a:spAutoFit/>
            </a:bodyPr>
            <a:lstStyle/>
            <a:p>
              <a:pPr eaLnBrk="1" hangingPunct="1"/>
              <a:r>
                <a:rPr lang="en-US" sz="1800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Binary</a:t>
              </a:r>
            </a:p>
          </p:txBody>
        </p:sp>
      </p:grpSp>
      <p:sp>
        <p:nvSpPr>
          <p:cNvPr id="43010" name="Rectangle 43009"/>
          <p:cNvSpPr/>
          <p:nvPr/>
        </p:nvSpPr>
        <p:spPr>
          <a:xfrm>
            <a:off x="1504994" y="5465514"/>
            <a:ext cx="497764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Courier New" pitchFamily="49" charset="0"/>
                <a:cs typeface="Courier New" pitchFamily="49" charset="0"/>
              </a:rPr>
              <a:t>15213: 0011 1011 0110 1101</a:t>
            </a:r>
            <a:endParaRPr lang="en-US" dirty="0"/>
          </a:p>
        </p:txBody>
      </p:sp>
      <p:sp>
        <p:nvSpPr>
          <p:cNvPr id="43011" name="Left Brace 43010"/>
          <p:cNvSpPr/>
          <p:nvPr/>
        </p:nvSpPr>
        <p:spPr bwMode="auto">
          <a:xfrm>
            <a:off x="3139304" y="5579416"/>
            <a:ext cx="176574" cy="610125"/>
          </a:xfrm>
          <a:prstGeom prst="leftBrace">
            <a:avLst/>
          </a:prstGeom>
          <a:noFill/>
          <a:ln w="25400" cap="flat" cmpd="sng" algn="ctr">
            <a:solidFill>
              <a:srgbClr val="CC0000"/>
            </a:solidFill>
            <a:prstDash val="solid"/>
            <a:round/>
            <a:headEnd type="none" w="med" len="med"/>
            <a:tailEnd type="none" w="med" len="med"/>
          </a:ln>
          <a:effectLst/>
          <a:scene3d>
            <a:camera prst="orthographicFront">
              <a:rot lat="0" lon="0" rev="5400000"/>
            </a:camera>
            <a:lightRig rig="threePt" dir="t"/>
          </a:scene3d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  <p:sp>
        <p:nvSpPr>
          <p:cNvPr id="156" name="Left Brace 155"/>
          <p:cNvSpPr/>
          <p:nvPr/>
        </p:nvSpPr>
        <p:spPr bwMode="auto">
          <a:xfrm>
            <a:off x="4063176" y="5579416"/>
            <a:ext cx="176574" cy="610125"/>
          </a:xfrm>
          <a:prstGeom prst="leftBrace">
            <a:avLst/>
          </a:prstGeom>
          <a:noFill/>
          <a:ln w="25400" cap="flat" cmpd="sng" algn="ctr">
            <a:solidFill>
              <a:srgbClr val="CC0000"/>
            </a:solidFill>
            <a:prstDash val="solid"/>
            <a:round/>
            <a:headEnd type="none" w="med" len="med"/>
            <a:tailEnd type="none" w="med" len="med"/>
          </a:ln>
          <a:effectLst/>
          <a:scene3d>
            <a:camera prst="orthographicFront">
              <a:rot lat="0" lon="0" rev="5400000"/>
            </a:camera>
            <a:lightRig rig="threePt" dir="t"/>
          </a:scene3d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  <p:sp>
        <p:nvSpPr>
          <p:cNvPr id="157" name="Left Brace 156"/>
          <p:cNvSpPr/>
          <p:nvPr/>
        </p:nvSpPr>
        <p:spPr bwMode="auto">
          <a:xfrm>
            <a:off x="4983882" y="5579416"/>
            <a:ext cx="176574" cy="610125"/>
          </a:xfrm>
          <a:prstGeom prst="leftBrace">
            <a:avLst/>
          </a:prstGeom>
          <a:noFill/>
          <a:ln w="25400" cap="flat" cmpd="sng" algn="ctr">
            <a:solidFill>
              <a:srgbClr val="CC0000"/>
            </a:solidFill>
            <a:prstDash val="solid"/>
            <a:round/>
            <a:headEnd type="none" w="med" len="med"/>
            <a:tailEnd type="none" w="med" len="med"/>
          </a:ln>
          <a:effectLst/>
          <a:scene3d>
            <a:camera prst="orthographicFront">
              <a:rot lat="0" lon="0" rev="5400000"/>
            </a:camera>
            <a:lightRig rig="threePt" dir="t"/>
          </a:scene3d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  <p:sp>
        <p:nvSpPr>
          <p:cNvPr id="158" name="Left Brace 157"/>
          <p:cNvSpPr/>
          <p:nvPr/>
        </p:nvSpPr>
        <p:spPr bwMode="auto">
          <a:xfrm>
            <a:off x="5876056" y="5579416"/>
            <a:ext cx="176574" cy="610125"/>
          </a:xfrm>
          <a:prstGeom prst="leftBrace">
            <a:avLst/>
          </a:prstGeom>
          <a:noFill/>
          <a:ln w="25400" cap="flat" cmpd="sng" algn="ctr">
            <a:solidFill>
              <a:srgbClr val="CC0000"/>
            </a:solidFill>
            <a:prstDash val="solid"/>
            <a:round/>
            <a:headEnd type="none" w="med" len="med"/>
            <a:tailEnd type="none" w="med" len="med"/>
          </a:ln>
          <a:effectLst/>
          <a:scene3d>
            <a:camera prst="orthographicFront">
              <a:rot lat="0" lon="0" rev="5400000"/>
            </a:camera>
            <a:lightRig rig="threePt" dir="t"/>
          </a:scene3d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  <p:sp>
        <p:nvSpPr>
          <p:cNvPr id="160" name="Rectangle 159"/>
          <p:cNvSpPr/>
          <p:nvPr/>
        </p:nvSpPr>
        <p:spPr>
          <a:xfrm>
            <a:off x="3043085" y="6039428"/>
            <a:ext cx="36901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Courier New" pitchFamily="49" charset="0"/>
                <a:cs typeface="Courier New" pitchFamily="49" charset="0"/>
              </a:rPr>
              <a:t>3</a:t>
            </a:r>
            <a:endParaRPr lang="en-US" dirty="0"/>
          </a:p>
        </p:txBody>
      </p:sp>
      <p:sp>
        <p:nvSpPr>
          <p:cNvPr id="161" name="Rectangle 160"/>
          <p:cNvSpPr/>
          <p:nvPr/>
        </p:nvSpPr>
        <p:spPr>
          <a:xfrm>
            <a:off x="3966957" y="6039428"/>
            <a:ext cx="36901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Courier New" pitchFamily="49" charset="0"/>
                <a:cs typeface="Courier New" pitchFamily="49" charset="0"/>
              </a:rPr>
              <a:t>B</a:t>
            </a:r>
            <a:endParaRPr lang="en-US" dirty="0"/>
          </a:p>
        </p:txBody>
      </p:sp>
      <p:sp>
        <p:nvSpPr>
          <p:cNvPr id="162" name="Rectangle 161"/>
          <p:cNvSpPr/>
          <p:nvPr/>
        </p:nvSpPr>
        <p:spPr>
          <a:xfrm>
            <a:off x="4887663" y="6039428"/>
            <a:ext cx="36901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Courier New" pitchFamily="49" charset="0"/>
                <a:cs typeface="Courier New" pitchFamily="49" charset="0"/>
              </a:rPr>
              <a:t>6</a:t>
            </a:r>
            <a:endParaRPr lang="en-US" dirty="0"/>
          </a:p>
        </p:txBody>
      </p:sp>
      <p:sp>
        <p:nvSpPr>
          <p:cNvPr id="163" name="Rectangle 162"/>
          <p:cNvSpPr/>
          <p:nvPr/>
        </p:nvSpPr>
        <p:spPr>
          <a:xfrm>
            <a:off x="5779837" y="6039428"/>
            <a:ext cx="36901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Courier New" pitchFamily="49" charset="0"/>
                <a:cs typeface="Courier New" pitchFamily="49" charset="0"/>
              </a:rPr>
              <a:t>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242589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010" grpId="0"/>
      <p:bldP spid="43011" grpId="0" animBg="1"/>
      <p:bldP spid="156" grpId="0" animBg="1"/>
      <p:bldP spid="157" grpId="0" animBg="1"/>
      <p:bldP spid="158" grpId="0" animBg="1"/>
      <p:bldP spid="160" grpId="0"/>
      <p:bldP spid="161" grpId="0"/>
      <p:bldP spid="162" grpId="0"/>
      <p:bldP spid="163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INIT" val=""/>
  <p:tag name="USEAMSFONTS" val="True"/>
  <p:tag name="EMBEDFONTS" val="False"/>
  <p:tag name="USEBOLDAMS" val="False"/>
  <p:tag name="DEFAULTDISPLAYSOURCE" val="\documentclass{slides}\pagestyle{empty}&#10;\begin{document}&#10;&#10;\end{document}&#10;"/>
  <p:tag name="TEX2PS" val="latex $(base).tex; dvips -D $(res) -E -o $(base).ps $(base).dvi"/>
  <p:tag name="EXTERNALEDITCOMMAND" val="notepad %"/>
  <p:tag name="GHOSTSCRIPTCOMMAND" val="gswin32c"/>
  <p:tag name="DEFAULTBITMAP" val="pngmono"/>
  <p:tag name="DEFAULTBLEND" val="False"/>
  <p:tag name="DEFAULTTRANSPARENT" val="False"/>
  <p:tag name="DEFAULTWORKAROUNDTRANSPARENCYBUG" val="False"/>
  <p:tag name="DEFAULTRESOLUTION" val="1200"/>
  <p:tag name="DEFAULTMAGNIFICATION" val="0.8"/>
  <p:tag name="DEFAULTFONTSIZE" val="10"/>
  <p:tag name="DEFAULTWIDTH" val="418"/>
  <p:tag name="DEFAULTHEIGHT" val="316"/>
</p:tagLst>
</file>

<file path=ppt/theme/theme1.xml><?xml version="1.0" encoding="utf-8"?>
<a:theme xmlns:a="http://schemas.openxmlformats.org/drawingml/2006/main" name="template2007">
  <a:themeElements>
    <a:clrScheme name="Custom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00000"/>
      </a:hlink>
      <a:folHlink>
        <a:srgbClr val="C00000"/>
      </a:folHlink>
    </a:clrScheme>
    <a:fontScheme name="Custom 1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25400" cap="flat" cmpd="sng" algn="ctr">
          <a:solidFill>
            <a:srgbClr val="CC0000"/>
          </a:solidFill>
          <a:prstDash val="solid"/>
          <a:round/>
          <a:headEnd type="none" w="med" len="med"/>
          <a:tailEnd type="triangl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 Narrow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25400" cap="flat" cmpd="sng" algn="ctr">
          <a:solidFill>
            <a:srgbClr val="CC0000"/>
          </a:solidFill>
          <a:prstDash val="solid"/>
          <a:round/>
          <a:headEnd type="none" w="med" len="med"/>
          <a:tailEnd type="triangl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 Narrow" pitchFamily="34" charset="0"/>
          </a:defRPr>
        </a:defPPr>
      </a:lstStyle>
    </a:lnDef>
    <a:txDef>
      <a:spPr>
        <a:noFill/>
      </a:spPr>
      <a:bodyPr wrap="none" rtlCol="0">
        <a:spAutoFit/>
      </a:bodyPr>
      <a:lstStyle>
        <a:defPPr>
          <a:defRPr dirty="0" smtClean="0">
            <a:latin typeface="Calibri" pitchFamily="34" charset="0"/>
          </a:defRPr>
        </a:defPPr>
      </a:lstStyle>
    </a:txDef>
  </a:objectDefaults>
  <a:extraClrSchemeLst>
    <a:extraClrScheme>
      <a:clrScheme name="class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ass1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716</TotalTime>
  <Words>3398</Words>
  <Application>Microsoft Office PowerPoint</Application>
  <PresentationFormat>On-screen Show (4:3)</PresentationFormat>
  <Paragraphs>1108</Paragraphs>
  <Slides>44</Slides>
  <Notes>32</Notes>
  <HiddenSlides>1</HiddenSlides>
  <MMClips>0</MMClips>
  <ScaleCrop>false</ScaleCrop>
  <HeadingPairs>
    <vt:vector size="8" baseType="variant">
      <vt:variant>
        <vt:lpstr>Fonts Used</vt:lpstr>
      </vt:variant>
      <vt:variant>
        <vt:i4>17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44</vt:i4>
      </vt:variant>
    </vt:vector>
  </HeadingPairs>
  <TitlesOfParts>
    <vt:vector size="64" baseType="lpstr">
      <vt:lpstr>Arial</vt:lpstr>
      <vt:lpstr>Arial Narrow</vt:lpstr>
      <vt:lpstr>Calibri</vt:lpstr>
      <vt:lpstr>Calibri Bold</vt:lpstr>
      <vt:lpstr>Cambria Math</vt:lpstr>
      <vt:lpstr>Consolas</vt:lpstr>
      <vt:lpstr>Courier New</vt:lpstr>
      <vt:lpstr>Courier New Bold</vt:lpstr>
      <vt:lpstr>Courier New Bold Italic</vt:lpstr>
      <vt:lpstr>Gill Sans</vt:lpstr>
      <vt:lpstr>Helvetica</vt:lpstr>
      <vt:lpstr>Monaco</vt:lpstr>
      <vt:lpstr>Symbol</vt:lpstr>
      <vt:lpstr>Times</vt:lpstr>
      <vt:lpstr>Times New Roman</vt:lpstr>
      <vt:lpstr>Wingdings</vt:lpstr>
      <vt:lpstr>Wingdings 2</vt:lpstr>
      <vt:lpstr>template2007</vt:lpstr>
      <vt:lpstr>Equation</vt:lpstr>
      <vt:lpstr>Document</vt:lpstr>
      <vt:lpstr>Bits, Bytes and Integers – Part 1  15-213/14-513/15-513: Introduction to Computer Systems 2nd Lecture,  January 20, 2022</vt:lpstr>
      <vt:lpstr>Announcements</vt:lpstr>
      <vt:lpstr>Announcements</vt:lpstr>
      <vt:lpstr>Timing of lecture slide distribution</vt:lpstr>
      <vt:lpstr>How to download labs directly to sharks</vt:lpstr>
      <vt:lpstr>Today: Bits, Bytes, and Integers</vt:lpstr>
      <vt:lpstr>Everything is bits</vt:lpstr>
      <vt:lpstr>For example, can count in binary</vt:lpstr>
      <vt:lpstr>Encoding Byte Values</vt:lpstr>
      <vt:lpstr>Combine bytes to make scalar data types</vt:lpstr>
      <vt:lpstr>Today: Bits, Bytes, and Integers</vt:lpstr>
      <vt:lpstr>Boolean Algebra</vt:lpstr>
      <vt:lpstr>General Boolean Algebras</vt:lpstr>
      <vt:lpstr>Example: Sets of Small Integers</vt:lpstr>
      <vt:lpstr>Bit-Level Operations in C</vt:lpstr>
      <vt:lpstr>Bit-Level Operations in C</vt:lpstr>
      <vt:lpstr>Contrast: Logic Operations in C</vt:lpstr>
      <vt:lpstr>Shift Operations</vt:lpstr>
      <vt:lpstr>Today: Bits, Bytes, and Integers</vt:lpstr>
      <vt:lpstr>Encoding Integers</vt:lpstr>
      <vt:lpstr>Two-complement: Simple Example</vt:lpstr>
      <vt:lpstr>Two-complement Encoding Example (Cont.)</vt:lpstr>
      <vt:lpstr>Numeric Ranges</vt:lpstr>
      <vt:lpstr>Values for Different Word Sizes</vt:lpstr>
      <vt:lpstr>Unsigned &amp; Signed Numeric Values</vt:lpstr>
      <vt:lpstr>Quiz Time!</vt:lpstr>
      <vt:lpstr>Today: Bits, Bytes, and Integers</vt:lpstr>
      <vt:lpstr>Mapping Between Signed &amp; Unsigned</vt:lpstr>
      <vt:lpstr>Mapping Signed  Unsigned</vt:lpstr>
      <vt:lpstr>Mapping Signed  Unsigned</vt:lpstr>
      <vt:lpstr>Relation between Signed &amp; Unsigned</vt:lpstr>
      <vt:lpstr>Conversion Visualized</vt:lpstr>
      <vt:lpstr>Signed vs. Unsigned in C</vt:lpstr>
      <vt:lpstr>Casting Surprises</vt:lpstr>
      <vt:lpstr>Unsigned vs. Signed: Easy to Make Mistakes</vt:lpstr>
      <vt:lpstr>Summary Casting Signed ↔ Unsigned: Basic Rules</vt:lpstr>
      <vt:lpstr>Today: Bits, Bytes, and Integers</vt:lpstr>
      <vt:lpstr>Sign Extension</vt:lpstr>
      <vt:lpstr>Sign Extension: Simple Example</vt:lpstr>
      <vt:lpstr>Larger Sign Extension Example</vt:lpstr>
      <vt:lpstr>Truncation</vt:lpstr>
      <vt:lpstr>Truncation: Simple Example</vt:lpstr>
      <vt:lpstr>Summary: Expanding, Truncating: Basic Rules</vt:lpstr>
      <vt:lpstr>Summary of Today: Bits, Bytes, and Integers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Brandon Lucia</dc:creator>
  <cp:lastModifiedBy>Zack Weinberg</cp:lastModifiedBy>
  <cp:revision>32</cp:revision>
  <cp:lastPrinted>2020-01-16T12:53:08Z</cp:lastPrinted>
  <dcterms:created xsi:type="dcterms:W3CDTF">2019-08-29T15:02:48Z</dcterms:created>
  <dcterms:modified xsi:type="dcterms:W3CDTF">2022-01-20T16:07:40Z</dcterms:modified>
</cp:coreProperties>
</file>