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74"/>
  </p:notesMasterIdLst>
  <p:handoutMasterIdLst>
    <p:handoutMasterId r:id="rId75"/>
  </p:handoutMasterIdLst>
  <p:sldIdLst>
    <p:sldId id="256" r:id="rId3"/>
    <p:sldId id="257" r:id="rId4"/>
    <p:sldId id="280" r:id="rId5"/>
    <p:sldId id="324"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41" r:id="rId22"/>
    <p:sldId id="337" r:id="rId23"/>
    <p:sldId id="366" r:id="rId24"/>
    <p:sldId id="377" r:id="rId25"/>
    <p:sldId id="378" r:id="rId26"/>
    <p:sldId id="379" r:id="rId27"/>
    <p:sldId id="369" r:id="rId28"/>
    <p:sldId id="380" r:id="rId29"/>
    <p:sldId id="371" r:id="rId30"/>
    <p:sldId id="372" r:id="rId31"/>
    <p:sldId id="373" r:id="rId32"/>
    <p:sldId id="374" r:id="rId33"/>
    <p:sldId id="381" r:id="rId34"/>
    <p:sldId id="315" r:id="rId35"/>
    <p:sldId id="316" r:id="rId36"/>
    <p:sldId id="322" r:id="rId37"/>
    <p:sldId id="329" r:id="rId38"/>
    <p:sldId id="382" r:id="rId39"/>
    <p:sldId id="323" r:id="rId40"/>
    <p:sldId id="348" r:id="rId41"/>
    <p:sldId id="281" r:id="rId42"/>
    <p:sldId id="375" r:id="rId43"/>
    <p:sldId id="376" r:id="rId44"/>
    <p:sldId id="282" r:id="rId45"/>
    <p:sldId id="292" r:id="rId46"/>
    <p:sldId id="293" r:id="rId47"/>
    <p:sldId id="295" r:id="rId48"/>
    <p:sldId id="294" r:id="rId49"/>
    <p:sldId id="296" r:id="rId50"/>
    <p:sldId id="298" r:id="rId51"/>
    <p:sldId id="383" r:id="rId52"/>
    <p:sldId id="286" r:id="rId53"/>
    <p:sldId id="288" r:id="rId54"/>
    <p:sldId id="287" r:id="rId55"/>
    <p:sldId id="299" r:id="rId56"/>
    <p:sldId id="385" r:id="rId57"/>
    <p:sldId id="302" r:id="rId58"/>
    <p:sldId id="325" r:id="rId59"/>
    <p:sldId id="326" r:id="rId60"/>
    <p:sldId id="338" r:id="rId61"/>
    <p:sldId id="350" r:id="rId62"/>
    <p:sldId id="349" r:id="rId63"/>
    <p:sldId id="331" r:id="rId64"/>
    <p:sldId id="336" r:id="rId65"/>
    <p:sldId id="384" r:id="rId66"/>
    <p:sldId id="300" r:id="rId67"/>
    <p:sldId id="339" r:id="rId68"/>
    <p:sldId id="343" r:id="rId69"/>
    <p:sldId id="344" r:id="rId70"/>
    <p:sldId id="345" r:id="rId71"/>
    <p:sldId id="346" r:id="rId72"/>
    <p:sldId id="347" r:id="rId73"/>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242C7-E3F2-4042-85C0-2E11511BEBDF}" v="41" dt="2021-08-25T21:43:55.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4"/>
    <p:restoredTop sz="94694"/>
  </p:normalViewPr>
  <p:slideViewPr>
    <p:cSldViewPr>
      <p:cViewPr varScale="1">
        <p:scale>
          <a:sx n="68" d="100"/>
          <a:sy n="68" d="100"/>
        </p:scale>
        <p:origin x="732" y="4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4628"/>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DDD242C7-E3F2-4042-85C0-2E11511BEBDF}"/>
    <pc:docChg chg="undo custSel addSld delSld modSld sldOrd">
      <pc:chgData name="Phil Gibbons" userId="f619c6e5d38ed7a7" providerId="LiveId" clId="{DDD242C7-E3F2-4042-85C0-2E11511BEBDF}" dt="2021-08-25T21:53:37.269" v="1517" actId="20577"/>
      <pc:docMkLst>
        <pc:docMk/>
      </pc:docMkLst>
      <pc:sldChg chg="modSp mod">
        <pc:chgData name="Phil Gibbons" userId="f619c6e5d38ed7a7" providerId="LiveId" clId="{DDD242C7-E3F2-4042-85C0-2E11511BEBDF}" dt="2021-08-25T20:12:27.732" v="174" actId="20577"/>
        <pc:sldMkLst>
          <pc:docMk/>
          <pc:sldMk cId="0" sldId="256"/>
        </pc:sldMkLst>
        <pc:spChg chg="mod">
          <ac:chgData name="Phil Gibbons" userId="f619c6e5d38ed7a7" providerId="LiveId" clId="{DDD242C7-E3F2-4042-85C0-2E11511BEBDF}" dt="2021-08-25T20:12:27.732" v="174" actId="20577"/>
          <ac:spMkLst>
            <pc:docMk/>
            <pc:sldMk cId="0" sldId="256"/>
            <ac:spMk id="7" creationId="{00000000-0000-0000-0000-000000000000}"/>
          </ac:spMkLst>
        </pc:spChg>
        <pc:spChg chg="mod">
          <ac:chgData name="Phil Gibbons" userId="f619c6e5d38ed7a7" providerId="LiveId" clId="{DDD242C7-E3F2-4042-85C0-2E11511BEBDF}" dt="2021-08-25T20:11:54.043" v="170" actId="1076"/>
          <ac:spMkLst>
            <pc:docMk/>
            <pc:sldMk cId="0" sldId="256"/>
            <ac:spMk id="10" creationId="{00000000-0000-0000-0000-000000000000}"/>
          </ac:spMkLst>
        </pc:spChg>
        <pc:spChg chg="mod">
          <ac:chgData name="Phil Gibbons" userId="f619c6e5d38ed7a7" providerId="LiveId" clId="{DDD242C7-E3F2-4042-85C0-2E11511BEBDF}" dt="2021-08-25T20:11:49.471" v="169" actId="1076"/>
          <ac:spMkLst>
            <pc:docMk/>
            <pc:sldMk cId="0" sldId="256"/>
            <ac:spMk id="4101" creationId="{00000000-0000-0000-0000-000000000000}"/>
          </ac:spMkLst>
        </pc:spChg>
        <pc:picChg chg="mod">
          <ac:chgData name="Phil Gibbons" userId="f619c6e5d38ed7a7" providerId="LiveId" clId="{DDD242C7-E3F2-4042-85C0-2E11511BEBDF}" dt="2021-08-25T20:11:45.436" v="168" actId="1076"/>
          <ac:picMkLst>
            <pc:docMk/>
            <pc:sldMk cId="0" sldId="256"/>
            <ac:picMk id="2" creationId="{C00ED4A3-5ADE-3447-A24A-388933D8593A}"/>
          </ac:picMkLst>
        </pc:picChg>
      </pc:sldChg>
      <pc:sldChg chg="addSp delSp modSp add mod">
        <pc:chgData name="Phil Gibbons" userId="f619c6e5d38ed7a7" providerId="LiveId" clId="{DDD242C7-E3F2-4042-85C0-2E11511BEBDF}" dt="2021-08-25T20:30:59.792" v="338" actId="1037"/>
        <pc:sldMkLst>
          <pc:docMk/>
          <pc:sldMk cId="0" sldId="280"/>
        </pc:sldMkLst>
        <pc:spChg chg="mod topLvl">
          <ac:chgData name="Phil Gibbons" userId="f619c6e5d38ed7a7" providerId="LiveId" clId="{DDD242C7-E3F2-4042-85C0-2E11511BEBDF}" dt="2021-08-25T20:27:14.869" v="311" actId="1038"/>
          <ac:spMkLst>
            <pc:docMk/>
            <pc:sldMk cId="0" sldId="280"/>
            <ac:spMk id="9" creationId="{00000000-0000-0000-0000-000000000000}"/>
          </ac:spMkLst>
        </pc:spChg>
        <pc:spChg chg="mod">
          <ac:chgData name="Phil Gibbons" userId="f619c6e5d38ed7a7" providerId="LiveId" clId="{DDD242C7-E3F2-4042-85C0-2E11511BEBDF}" dt="2021-08-25T20:27:14.869" v="311" actId="1038"/>
          <ac:spMkLst>
            <pc:docMk/>
            <pc:sldMk cId="0" sldId="280"/>
            <ac:spMk id="12" creationId="{00000000-0000-0000-0000-000000000000}"/>
          </ac:spMkLst>
        </pc:spChg>
        <pc:spChg chg="mod">
          <ac:chgData name="Phil Gibbons" userId="f619c6e5d38ed7a7" providerId="LiveId" clId="{DDD242C7-E3F2-4042-85C0-2E11511BEBDF}" dt="2021-08-25T20:29:34.794" v="323" actId="1076"/>
          <ac:spMkLst>
            <pc:docMk/>
            <pc:sldMk cId="0" sldId="280"/>
            <ac:spMk id="13" creationId="{00000000-0000-0000-0000-000000000000}"/>
          </ac:spMkLst>
        </pc:spChg>
        <pc:spChg chg="mod">
          <ac:chgData name="Phil Gibbons" userId="f619c6e5d38ed7a7" providerId="LiveId" clId="{DDD242C7-E3F2-4042-85C0-2E11511BEBDF}" dt="2021-08-25T20:27:14.869" v="311" actId="1038"/>
          <ac:spMkLst>
            <pc:docMk/>
            <pc:sldMk cId="0" sldId="280"/>
            <ac:spMk id="14" creationId="{00000000-0000-0000-0000-000000000000}"/>
          </ac:spMkLst>
        </pc:spChg>
        <pc:spChg chg="mod">
          <ac:chgData name="Phil Gibbons" userId="f619c6e5d38ed7a7" providerId="LiveId" clId="{DDD242C7-E3F2-4042-85C0-2E11511BEBDF}" dt="2021-08-25T20:27:14.869" v="311" actId="1038"/>
          <ac:spMkLst>
            <pc:docMk/>
            <pc:sldMk cId="0" sldId="280"/>
            <ac:spMk id="15" creationId="{3EFC762C-A3F6-D24F-AF5F-714C7657C341}"/>
          </ac:spMkLst>
        </pc:spChg>
        <pc:spChg chg="mod">
          <ac:chgData name="Phil Gibbons" userId="f619c6e5d38ed7a7" providerId="LiveId" clId="{DDD242C7-E3F2-4042-85C0-2E11511BEBDF}" dt="2021-08-25T20:27:14.869" v="311" actId="1038"/>
          <ac:spMkLst>
            <pc:docMk/>
            <pc:sldMk cId="0" sldId="280"/>
            <ac:spMk id="16" creationId="{DD25168E-4AFE-D14D-A9B9-8E3DF58299E2}"/>
          </ac:spMkLst>
        </pc:spChg>
        <pc:spChg chg="mod topLvl">
          <ac:chgData name="Phil Gibbons" userId="f619c6e5d38ed7a7" providerId="LiveId" clId="{DDD242C7-E3F2-4042-85C0-2E11511BEBDF}" dt="2021-08-25T20:27:14.869" v="311" actId="1038"/>
          <ac:spMkLst>
            <pc:docMk/>
            <pc:sldMk cId="0" sldId="280"/>
            <ac:spMk id="19" creationId="{666374F5-AD7F-F142-81E9-01421E8C2426}"/>
          </ac:spMkLst>
        </pc:spChg>
        <pc:spChg chg="mod">
          <ac:chgData name="Phil Gibbons" userId="f619c6e5d38ed7a7" providerId="LiveId" clId="{DDD242C7-E3F2-4042-85C0-2E11511BEBDF}" dt="2021-08-25T20:30:38.987" v="334" actId="1036"/>
          <ac:spMkLst>
            <pc:docMk/>
            <pc:sldMk cId="0" sldId="280"/>
            <ac:spMk id="24" creationId="{EF518245-DDBB-444E-B404-706ED95F1AD9}"/>
          </ac:spMkLst>
        </pc:spChg>
        <pc:spChg chg="add mod">
          <ac:chgData name="Phil Gibbons" userId="f619c6e5d38ed7a7" providerId="LiveId" clId="{DDD242C7-E3F2-4042-85C0-2E11511BEBDF}" dt="2021-08-25T20:29:20.415" v="321" actId="1076"/>
          <ac:spMkLst>
            <pc:docMk/>
            <pc:sldMk cId="0" sldId="280"/>
            <ac:spMk id="26" creationId="{59225F06-5CFD-45E0-96D4-F0D9D852CBB8}"/>
          </ac:spMkLst>
        </pc:spChg>
        <pc:spChg chg="add del mod">
          <ac:chgData name="Phil Gibbons" userId="f619c6e5d38ed7a7" providerId="LiveId" clId="{DDD242C7-E3F2-4042-85C0-2E11511BEBDF}" dt="2021-08-25T20:26:22.519" v="296" actId="478"/>
          <ac:spMkLst>
            <pc:docMk/>
            <pc:sldMk cId="0" sldId="280"/>
            <ac:spMk id="27" creationId="{B2D3F446-B899-4A6B-8672-4C896ACB2A16}"/>
          </ac:spMkLst>
        </pc:spChg>
        <pc:spChg chg="add mod">
          <ac:chgData name="Phil Gibbons" userId="f619c6e5d38ed7a7" providerId="LiveId" clId="{DDD242C7-E3F2-4042-85C0-2E11511BEBDF}" dt="2021-08-25T20:30:59.792" v="338" actId="1037"/>
          <ac:spMkLst>
            <pc:docMk/>
            <pc:sldMk cId="0" sldId="280"/>
            <ac:spMk id="31" creationId="{B1C2D570-3807-47B3-87B4-A10DBADAA15A}"/>
          </ac:spMkLst>
        </pc:spChg>
        <pc:spChg chg="add mod">
          <ac:chgData name="Phil Gibbons" userId="f619c6e5d38ed7a7" providerId="LiveId" clId="{DDD242C7-E3F2-4042-85C0-2E11511BEBDF}" dt="2021-08-25T20:29:42.020" v="325" actId="1076"/>
          <ac:spMkLst>
            <pc:docMk/>
            <pc:sldMk cId="0" sldId="280"/>
            <ac:spMk id="32" creationId="{66BFED38-997F-4302-B3E5-F41BBAC3F179}"/>
          </ac:spMkLst>
        </pc:spChg>
        <pc:spChg chg="del mod topLvl">
          <ac:chgData name="Phil Gibbons" userId="f619c6e5d38ed7a7" providerId="LiveId" clId="{DDD242C7-E3F2-4042-85C0-2E11511BEBDF}" dt="2021-08-25T20:25:10.397" v="287" actId="478"/>
          <ac:spMkLst>
            <pc:docMk/>
            <pc:sldMk cId="0" sldId="280"/>
            <ac:spMk id="35" creationId="{843F4DD5-6432-4DDD-A34A-5B55B834838B}"/>
          </ac:spMkLst>
        </pc:spChg>
        <pc:spChg chg="mod">
          <ac:chgData name="Phil Gibbons" userId="f619c6e5d38ed7a7" providerId="LiveId" clId="{DDD242C7-E3F2-4042-85C0-2E11511BEBDF}" dt="2021-08-25T20:30:53.021" v="336" actId="1076"/>
          <ac:spMkLst>
            <pc:docMk/>
            <pc:sldMk cId="0" sldId="280"/>
            <ac:spMk id="37" creationId="{278FA984-3AF6-493B-BCBB-63DBC7C20AE3}"/>
          </ac:spMkLst>
        </pc:spChg>
        <pc:grpChg chg="add mod">
          <ac:chgData name="Phil Gibbons" userId="f619c6e5d38ed7a7" providerId="LiveId" clId="{DDD242C7-E3F2-4042-85C0-2E11511BEBDF}" dt="2021-08-25T20:27:14.869" v="311" actId="1038"/>
          <ac:grpSpMkLst>
            <pc:docMk/>
            <pc:sldMk cId="0" sldId="280"/>
            <ac:grpSpMk id="4" creationId="{C0572B1D-08E7-44A6-9C9B-E26C88D6437F}"/>
          </ac:grpSpMkLst>
        </pc:grpChg>
        <pc:grpChg chg="add del mod">
          <ac:chgData name="Phil Gibbons" userId="f619c6e5d38ed7a7" providerId="LiveId" clId="{DDD242C7-E3F2-4042-85C0-2E11511BEBDF}" dt="2021-08-25T20:30:47.778" v="335" actId="1076"/>
          <ac:grpSpMkLst>
            <pc:docMk/>
            <pc:sldMk cId="0" sldId="280"/>
            <ac:grpSpMk id="5" creationId="{6004DEB1-2BC1-4266-AA8D-F39004525942}"/>
          </ac:grpSpMkLst>
        </pc:grpChg>
        <pc:grpChg chg="del mod topLvl">
          <ac:chgData name="Phil Gibbons" userId="f619c6e5d38ed7a7" providerId="LiveId" clId="{DDD242C7-E3F2-4042-85C0-2E11511BEBDF}" dt="2021-08-25T20:25:25.688" v="289" actId="165"/>
          <ac:grpSpMkLst>
            <pc:docMk/>
            <pc:sldMk cId="0" sldId="280"/>
            <ac:grpSpMk id="17" creationId="{8201B097-1974-FC4B-8713-12A2A95A5567}"/>
          </ac:grpSpMkLst>
        </pc:grpChg>
        <pc:grpChg chg="del">
          <ac:chgData name="Phil Gibbons" userId="f619c6e5d38ed7a7" providerId="LiveId" clId="{DDD242C7-E3F2-4042-85C0-2E11511BEBDF}" dt="2021-08-25T20:25:18.854" v="288" actId="165"/>
          <ac:grpSpMkLst>
            <pc:docMk/>
            <pc:sldMk cId="0" sldId="280"/>
            <ac:grpSpMk id="18" creationId="{31EC8710-F9D6-D14F-96F5-3DDFDC95C7DD}"/>
          </ac:grpSpMkLst>
        </pc:grpChg>
        <pc:grpChg chg="del">
          <ac:chgData name="Phil Gibbons" userId="f619c6e5d38ed7a7" providerId="LiveId" clId="{DDD242C7-E3F2-4042-85C0-2E11511BEBDF}" dt="2021-08-25T20:20:26.764" v="193" actId="478"/>
          <ac:grpSpMkLst>
            <pc:docMk/>
            <pc:sldMk cId="0" sldId="280"/>
            <ac:grpSpMk id="22" creationId="{3395CCB7-099A-4C0E-9900-DD8FA885B809}"/>
          </ac:grpSpMkLst>
        </pc:grpChg>
        <pc:grpChg chg="mod">
          <ac:chgData name="Phil Gibbons" userId="f619c6e5d38ed7a7" providerId="LiveId" clId="{DDD242C7-E3F2-4042-85C0-2E11511BEBDF}" dt="2021-08-25T20:27:14.869" v="311" actId="1038"/>
          <ac:grpSpMkLst>
            <pc:docMk/>
            <pc:sldMk cId="0" sldId="280"/>
            <ac:grpSpMk id="23" creationId="{37B6970F-4DA8-4A38-A0BA-5640B88CA3BE}"/>
          </ac:grpSpMkLst>
        </pc:grpChg>
        <pc:grpChg chg="mod">
          <ac:chgData name="Phil Gibbons" userId="f619c6e5d38ed7a7" providerId="LiveId" clId="{DDD242C7-E3F2-4042-85C0-2E11511BEBDF}" dt="2021-08-25T20:27:14.869" v="311" actId="1038"/>
          <ac:grpSpMkLst>
            <pc:docMk/>
            <pc:sldMk cId="0" sldId="280"/>
            <ac:grpSpMk id="25" creationId="{BFEBBEAD-BFD2-4CF2-99B2-64ECF2BF918C}"/>
          </ac:grpSpMkLst>
        </pc:grpChg>
        <pc:grpChg chg="mod">
          <ac:chgData name="Phil Gibbons" userId="f619c6e5d38ed7a7" providerId="LiveId" clId="{DDD242C7-E3F2-4042-85C0-2E11511BEBDF}" dt="2021-08-25T20:27:14.869" v="311" actId="1038"/>
          <ac:grpSpMkLst>
            <pc:docMk/>
            <pc:sldMk cId="0" sldId="280"/>
            <ac:grpSpMk id="29" creationId="{B5159B46-5BD5-4E55-8EA5-1832725F4002}"/>
          </ac:grpSpMkLst>
        </pc:grpChg>
        <pc:grpChg chg="mod">
          <ac:chgData name="Phil Gibbons" userId="f619c6e5d38ed7a7" providerId="LiveId" clId="{DDD242C7-E3F2-4042-85C0-2E11511BEBDF}" dt="2021-08-25T20:27:14.869" v="311" actId="1038"/>
          <ac:grpSpMkLst>
            <pc:docMk/>
            <pc:sldMk cId="0" sldId="280"/>
            <ac:grpSpMk id="30" creationId="{B82BD765-E027-440A-A3B1-BBF62A95493E}"/>
          </ac:grpSpMkLst>
        </pc:grpChg>
        <pc:grpChg chg="add del mod">
          <ac:chgData name="Phil Gibbons" userId="f619c6e5d38ed7a7" providerId="LiveId" clId="{DDD242C7-E3F2-4042-85C0-2E11511BEBDF}" dt="2021-08-25T20:25:05.551" v="286" actId="165"/>
          <ac:grpSpMkLst>
            <pc:docMk/>
            <pc:sldMk cId="0" sldId="280"/>
            <ac:grpSpMk id="33" creationId="{71A2E2E2-D0CD-4EFE-B463-C6D46BB96908}"/>
          </ac:grpSpMkLst>
        </pc:grpChg>
        <pc:grpChg chg="add mod">
          <ac:chgData name="Phil Gibbons" userId="f619c6e5d38ed7a7" providerId="LiveId" clId="{DDD242C7-E3F2-4042-85C0-2E11511BEBDF}" dt="2021-08-25T20:30:53.021" v="336" actId="1076"/>
          <ac:grpSpMkLst>
            <pc:docMk/>
            <pc:sldMk cId="0" sldId="280"/>
            <ac:grpSpMk id="36" creationId="{EC46849D-2B7B-4013-9A90-ED959FF1534D}"/>
          </ac:grpSpMkLst>
        </pc:grpChg>
        <pc:picChg chg="mod">
          <ac:chgData name="Phil Gibbons" userId="f619c6e5d38ed7a7" providerId="LiveId" clId="{DDD242C7-E3F2-4042-85C0-2E11511BEBDF}" dt="2021-08-25T20:27:14.869" v="311" actId="1038"/>
          <ac:picMkLst>
            <pc:docMk/>
            <pc:sldMk cId="0" sldId="280"/>
            <ac:picMk id="2" creationId="{00000000-0000-0000-0000-000000000000}"/>
          </ac:picMkLst>
        </pc:picChg>
        <pc:picChg chg="mod topLvl">
          <ac:chgData name="Phil Gibbons" userId="f619c6e5d38ed7a7" providerId="LiveId" clId="{DDD242C7-E3F2-4042-85C0-2E11511BEBDF}" dt="2021-08-25T20:26:48.537" v="300" actId="164"/>
          <ac:picMkLst>
            <pc:docMk/>
            <pc:sldMk cId="0" sldId="280"/>
            <ac:picMk id="3" creationId="{00000000-0000-0000-0000-000000000000}"/>
          </ac:picMkLst>
        </pc:picChg>
        <pc:picChg chg="mod">
          <ac:chgData name="Phil Gibbons" userId="f619c6e5d38ed7a7" providerId="LiveId" clId="{DDD242C7-E3F2-4042-85C0-2E11511BEBDF}" dt="2021-08-25T20:27:14.869" v="311" actId="1038"/>
          <ac:picMkLst>
            <pc:docMk/>
            <pc:sldMk cId="0" sldId="280"/>
            <ac:picMk id="28" creationId="{A74EBE46-3A21-4D0C-8FDD-5D508F7AC143}"/>
          </ac:picMkLst>
        </pc:picChg>
        <pc:picChg chg="mod topLvl">
          <ac:chgData name="Phil Gibbons" userId="f619c6e5d38ed7a7" providerId="LiveId" clId="{DDD242C7-E3F2-4042-85C0-2E11511BEBDF}" dt="2021-08-25T20:27:14.869" v="311" actId="1038"/>
          <ac:picMkLst>
            <pc:docMk/>
            <pc:sldMk cId="0" sldId="280"/>
            <ac:picMk id="34" creationId="{BE5B233D-6539-421C-A0FB-614F5B332DCD}"/>
          </ac:picMkLst>
        </pc:picChg>
        <pc:picChg chg="mod">
          <ac:chgData name="Phil Gibbons" userId="f619c6e5d38ed7a7" providerId="LiveId" clId="{DDD242C7-E3F2-4042-85C0-2E11511BEBDF}" dt="2021-08-25T20:30:53.021" v="336" actId="1076"/>
          <ac:picMkLst>
            <pc:docMk/>
            <pc:sldMk cId="0" sldId="280"/>
            <ac:picMk id="38" creationId="{3AB91D5F-6FEB-40F2-8640-74E6EABFB3AF}"/>
          </ac:picMkLst>
        </pc:picChg>
        <pc:picChg chg="del">
          <ac:chgData name="Phil Gibbons" userId="f619c6e5d38ed7a7" providerId="LiveId" clId="{DDD242C7-E3F2-4042-85C0-2E11511BEBDF}" dt="2021-08-25T20:20:50.094" v="195" actId="478"/>
          <ac:picMkLst>
            <pc:docMk/>
            <pc:sldMk cId="0" sldId="280"/>
            <ac:picMk id="1026" creationId="{8359E1A8-EB54-0240-A1E5-DC8E791FD36A}"/>
          </ac:picMkLst>
        </pc:picChg>
      </pc:sldChg>
      <pc:sldChg chg="del">
        <pc:chgData name="Phil Gibbons" userId="f619c6e5d38ed7a7" providerId="LiveId" clId="{DDD242C7-E3F2-4042-85C0-2E11511BEBDF}" dt="2021-08-25T20:15:12.795" v="175" actId="47"/>
        <pc:sldMkLst>
          <pc:docMk/>
          <pc:sldMk cId="1282903410" sldId="280"/>
        </pc:sldMkLst>
      </pc:sldChg>
      <pc:sldChg chg="modSp mod">
        <pc:chgData name="Phil Gibbons" userId="f619c6e5d38ed7a7" providerId="LiveId" clId="{DDD242C7-E3F2-4042-85C0-2E11511BEBDF}" dt="2021-08-25T21:46:10.354" v="1408" actId="14100"/>
        <pc:sldMkLst>
          <pc:docMk/>
          <pc:sldMk cId="0" sldId="282"/>
        </pc:sldMkLst>
        <pc:spChg chg="mod">
          <ac:chgData name="Phil Gibbons" userId="f619c6e5d38ed7a7" providerId="LiveId" clId="{DDD242C7-E3F2-4042-85C0-2E11511BEBDF}" dt="2021-08-25T21:46:10.354" v="1408" actId="14100"/>
          <ac:spMkLst>
            <pc:docMk/>
            <pc:sldMk cId="0" sldId="282"/>
            <ac:spMk id="32771" creationId="{00000000-0000-0000-0000-000000000000}"/>
          </ac:spMkLst>
        </pc:spChg>
        <pc:spChg chg="mod">
          <ac:chgData name="Phil Gibbons" userId="f619c6e5d38ed7a7" providerId="LiveId" clId="{DDD242C7-E3F2-4042-85C0-2E11511BEBDF}" dt="2021-08-25T20:37:09.621" v="353" actId="20577"/>
          <ac:spMkLst>
            <pc:docMk/>
            <pc:sldMk cId="0" sldId="282"/>
            <ac:spMk id="32772" creationId="{00000000-0000-0000-0000-000000000000}"/>
          </ac:spMkLst>
        </pc:spChg>
      </pc:sldChg>
      <pc:sldChg chg="ord">
        <pc:chgData name="Phil Gibbons" userId="f619c6e5d38ed7a7" providerId="LiveId" clId="{DDD242C7-E3F2-4042-85C0-2E11511BEBDF}" dt="2021-08-25T21:45:40.390" v="1383"/>
        <pc:sldMkLst>
          <pc:docMk/>
          <pc:sldMk cId="0" sldId="286"/>
        </pc:sldMkLst>
      </pc:sldChg>
      <pc:sldChg chg="ord">
        <pc:chgData name="Phil Gibbons" userId="f619c6e5d38ed7a7" providerId="LiveId" clId="{DDD242C7-E3F2-4042-85C0-2E11511BEBDF}" dt="2021-08-25T21:45:44.848" v="1385"/>
        <pc:sldMkLst>
          <pc:docMk/>
          <pc:sldMk cId="0" sldId="287"/>
        </pc:sldMkLst>
      </pc:sldChg>
      <pc:sldChg chg="ord">
        <pc:chgData name="Phil Gibbons" userId="f619c6e5d38ed7a7" providerId="LiveId" clId="{DDD242C7-E3F2-4042-85C0-2E11511BEBDF}" dt="2021-08-25T21:47:40.841" v="1414"/>
        <pc:sldMkLst>
          <pc:docMk/>
          <pc:sldMk cId="0" sldId="288"/>
        </pc:sldMkLst>
      </pc:sldChg>
      <pc:sldChg chg="modSp del mod">
        <pc:chgData name="Phil Gibbons" userId="f619c6e5d38ed7a7" providerId="LiveId" clId="{DDD242C7-E3F2-4042-85C0-2E11511BEBDF}" dt="2021-08-25T21:33:33.959" v="1111" actId="47"/>
        <pc:sldMkLst>
          <pc:docMk/>
          <pc:sldMk cId="0" sldId="291"/>
        </pc:sldMkLst>
        <pc:spChg chg="mod">
          <ac:chgData name="Phil Gibbons" userId="f619c6e5d38ed7a7" providerId="LiveId" clId="{DDD242C7-E3F2-4042-85C0-2E11511BEBDF}" dt="2021-08-25T21:31:27.729" v="1077" actId="20577"/>
          <ac:spMkLst>
            <pc:docMk/>
            <pc:sldMk cId="0" sldId="291"/>
            <ac:spMk id="41988" creationId="{00000000-0000-0000-0000-000000000000}"/>
          </ac:spMkLst>
        </pc:spChg>
      </pc:sldChg>
      <pc:sldChg chg="add">
        <pc:chgData name="Phil Gibbons" userId="f619c6e5d38ed7a7" providerId="LiveId" clId="{DDD242C7-E3F2-4042-85C0-2E11511BEBDF}" dt="2021-08-25T20:36:20.572" v="340"/>
        <pc:sldMkLst>
          <pc:docMk/>
          <pc:sldMk cId="2663455061" sldId="292"/>
        </pc:sldMkLst>
      </pc:sldChg>
      <pc:sldChg chg="del">
        <pc:chgData name="Phil Gibbons" userId="f619c6e5d38ed7a7" providerId="LiveId" clId="{DDD242C7-E3F2-4042-85C0-2E11511BEBDF}" dt="2021-08-25T20:35:53.397" v="339" actId="2696"/>
        <pc:sldMkLst>
          <pc:docMk/>
          <pc:sldMk cId="1943077023" sldId="293"/>
        </pc:sldMkLst>
      </pc:sldChg>
      <pc:sldChg chg="del">
        <pc:chgData name="Phil Gibbons" userId="f619c6e5d38ed7a7" providerId="LiveId" clId="{DDD242C7-E3F2-4042-85C0-2E11511BEBDF}" dt="2021-08-25T20:35:53.397" v="339" actId="2696"/>
        <pc:sldMkLst>
          <pc:docMk/>
          <pc:sldMk cId="1306019048" sldId="294"/>
        </pc:sldMkLst>
      </pc:sldChg>
      <pc:sldChg chg="add">
        <pc:chgData name="Phil Gibbons" userId="f619c6e5d38ed7a7" providerId="LiveId" clId="{DDD242C7-E3F2-4042-85C0-2E11511BEBDF}" dt="2021-08-25T20:36:20.572" v="340"/>
        <pc:sldMkLst>
          <pc:docMk/>
          <pc:sldMk cId="1073019897" sldId="295"/>
        </pc:sldMkLst>
      </pc:sldChg>
      <pc:sldChg chg="del">
        <pc:chgData name="Phil Gibbons" userId="f619c6e5d38ed7a7" providerId="LiveId" clId="{DDD242C7-E3F2-4042-85C0-2E11511BEBDF}" dt="2021-08-25T20:35:53.397" v="339" actId="2696"/>
        <pc:sldMkLst>
          <pc:docMk/>
          <pc:sldMk cId="2190175178" sldId="296"/>
        </pc:sldMkLst>
      </pc:sldChg>
      <pc:sldChg chg="add">
        <pc:chgData name="Phil Gibbons" userId="f619c6e5d38ed7a7" providerId="LiveId" clId="{DDD242C7-E3F2-4042-85C0-2E11511BEBDF}" dt="2021-08-25T20:36:20.572" v="340"/>
        <pc:sldMkLst>
          <pc:docMk/>
          <pc:sldMk cId="2370812954" sldId="298"/>
        </pc:sldMkLst>
      </pc:sldChg>
      <pc:sldChg chg="ord">
        <pc:chgData name="Phil Gibbons" userId="f619c6e5d38ed7a7" providerId="LiveId" clId="{DDD242C7-E3F2-4042-85C0-2E11511BEBDF}" dt="2021-08-25T21:47:48.209" v="1416"/>
        <pc:sldMkLst>
          <pc:docMk/>
          <pc:sldMk cId="0" sldId="299"/>
        </pc:sldMkLst>
      </pc:sldChg>
      <pc:sldChg chg="modSp mod ord">
        <pc:chgData name="Phil Gibbons" userId="f619c6e5d38ed7a7" providerId="LiveId" clId="{DDD242C7-E3F2-4042-85C0-2E11511BEBDF}" dt="2021-08-25T21:47:56.770" v="1418"/>
        <pc:sldMkLst>
          <pc:docMk/>
          <pc:sldMk cId="3123275195" sldId="302"/>
        </pc:sldMkLst>
        <pc:spChg chg="mod">
          <ac:chgData name="Phil Gibbons" userId="f619c6e5d38ed7a7" providerId="LiveId" clId="{DDD242C7-E3F2-4042-85C0-2E11511BEBDF}" dt="2021-08-25T21:30:36.345" v="1075" actId="20577"/>
          <ac:spMkLst>
            <pc:docMk/>
            <pc:sldMk cId="3123275195" sldId="302"/>
            <ac:spMk id="50180" creationId="{00000000-0000-0000-0000-000000000000}"/>
          </ac:spMkLst>
        </pc:spChg>
      </pc:sldChg>
      <pc:sldChg chg="modSp del mod">
        <pc:chgData name="Phil Gibbons" userId="f619c6e5d38ed7a7" providerId="LiveId" clId="{DDD242C7-E3F2-4042-85C0-2E11511BEBDF}" dt="2021-08-25T21:26:48.454" v="1056" actId="47"/>
        <pc:sldMkLst>
          <pc:docMk/>
          <pc:sldMk cId="2001216533" sldId="313"/>
        </pc:sldMkLst>
        <pc:spChg chg="mod">
          <ac:chgData name="Phil Gibbons" userId="f619c6e5d38ed7a7" providerId="LiveId" clId="{DDD242C7-E3F2-4042-85C0-2E11511BEBDF}" dt="2021-08-25T20:38:44.418" v="466" actId="20577"/>
          <ac:spMkLst>
            <pc:docMk/>
            <pc:sldMk cId="2001216533" sldId="313"/>
            <ac:spMk id="11" creationId="{00000000-0000-0000-0000-000000000000}"/>
          </ac:spMkLst>
        </pc:spChg>
        <pc:spChg chg="mod">
          <ac:chgData name="Phil Gibbons" userId="f619c6e5d38ed7a7" providerId="LiveId" clId="{DDD242C7-E3F2-4042-85C0-2E11511BEBDF}" dt="2021-08-25T20:18:51.323" v="184" actId="20577"/>
          <ac:spMkLst>
            <pc:docMk/>
            <pc:sldMk cId="2001216533" sldId="313"/>
            <ac:spMk id="30723" creationId="{00000000-0000-0000-0000-000000000000}"/>
          </ac:spMkLst>
        </pc:spChg>
      </pc:sldChg>
      <pc:sldChg chg="modSp mod">
        <pc:chgData name="Phil Gibbons" userId="f619c6e5d38ed7a7" providerId="LiveId" clId="{DDD242C7-E3F2-4042-85C0-2E11511BEBDF}" dt="2021-08-25T21:44:52.063" v="1381" actId="114"/>
        <pc:sldMkLst>
          <pc:docMk/>
          <pc:sldMk cId="3749273259" sldId="325"/>
        </pc:sldMkLst>
        <pc:spChg chg="mod">
          <ac:chgData name="Phil Gibbons" userId="f619c6e5d38ed7a7" providerId="LiveId" clId="{DDD242C7-E3F2-4042-85C0-2E11511BEBDF}" dt="2021-08-25T21:44:52.063" v="1381" actId="114"/>
          <ac:spMkLst>
            <pc:docMk/>
            <pc:sldMk cId="3749273259" sldId="325"/>
            <ac:spMk id="33796" creationId="{00000000-0000-0000-0000-000000000000}"/>
          </ac:spMkLst>
        </pc:spChg>
      </pc:sldChg>
      <pc:sldChg chg="modSp mod">
        <pc:chgData name="Phil Gibbons" userId="f619c6e5d38ed7a7" providerId="LiveId" clId="{DDD242C7-E3F2-4042-85C0-2E11511BEBDF}" dt="2021-08-25T21:53:37.269" v="1517" actId="20577"/>
        <pc:sldMkLst>
          <pc:docMk/>
          <pc:sldMk cId="3366704928" sldId="326"/>
        </pc:sldMkLst>
        <pc:spChg chg="mod">
          <ac:chgData name="Phil Gibbons" userId="f619c6e5d38ed7a7" providerId="LiveId" clId="{DDD242C7-E3F2-4042-85C0-2E11511BEBDF}" dt="2021-08-25T21:53:37.269" v="1517" actId="20577"/>
          <ac:spMkLst>
            <pc:docMk/>
            <pc:sldMk cId="3366704928" sldId="326"/>
            <ac:spMk id="34820" creationId="{00000000-0000-0000-0000-000000000000}"/>
          </ac:spMkLst>
        </pc:spChg>
      </pc:sldChg>
      <pc:sldChg chg="modSp mod ord">
        <pc:chgData name="Phil Gibbons" userId="f619c6e5d38ed7a7" providerId="LiveId" clId="{DDD242C7-E3F2-4042-85C0-2E11511BEBDF}" dt="2021-08-25T21:52:57.463" v="1497"/>
        <pc:sldMkLst>
          <pc:docMk/>
          <pc:sldMk cId="225483583" sldId="331"/>
        </pc:sldMkLst>
        <pc:spChg chg="mod">
          <ac:chgData name="Phil Gibbons" userId="f619c6e5d38ed7a7" providerId="LiveId" clId="{DDD242C7-E3F2-4042-85C0-2E11511BEBDF}" dt="2021-08-25T21:49:22.439" v="1439" actId="20577"/>
          <ac:spMkLst>
            <pc:docMk/>
            <pc:sldMk cId="225483583" sldId="331"/>
            <ac:spMk id="2" creationId="{00000000-0000-0000-0000-000000000000}"/>
          </ac:spMkLst>
        </pc:spChg>
        <pc:spChg chg="mod">
          <ac:chgData name="Phil Gibbons" userId="f619c6e5d38ed7a7" providerId="LiveId" clId="{DDD242C7-E3F2-4042-85C0-2E11511BEBDF}" dt="2021-08-25T21:29:52.086" v="1064" actId="20577"/>
          <ac:spMkLst>
            <pc:docMk/>
            <pc:sldMk cId="225483583" sldId="331"/>
            <ac:spMk id="3" creationId="{00000000-0000-0000-0000-000000000000}"/>
          </ac:spMkLst>
        </pc:spChg>
      </pc:sldChg>
      <pc:sldChg chg="mod modShow">
        <pc:chgData name="Phil Gibbons" userId="f619c6e5d38ed7a7" providerId="LiveId" clId="{DDD242C7-E3F2-4042-85C0-2E11511BEBDF}" dt="2021-08-25T20:16:33.129" v="176" actId="729"/>
        <pc:sldMkLst>
          <pc:docMk/>
          <pc:sldMk cId="601200875" sldId="337"/>
        </pc:sldMkLst>
      </pc:sldChg>
      <pc:sldChg chg="modSp mod ord">
        <pc:chgData name="Phil Gibbons" userId="f619c6e5d38ed7a7" providerId="LiveId" clId="{DDD242C7-E3F2-4042-85C0-2E11511BEBDF}" dt="2021-08-25T21:51:57.286" v="1495" actId="20577"/>
        <pc:sldMkLst>
          <pc:docMk/>
          <pc:sldMk cId="573843046" sldId="338"/>
        </pc:sldMkLst>
        <pc:spChg chg="mod">
          <ac:chgData name="Phil Gibbons" userId="f619c6e5d38ed7a7" providerId="LiveId" clId="{DDD242C7-E3F2-4042-85C0-2E11511BEBDF}" dt="2021-08-25T21:51:57.286" v="1495" actId="20577"/>
          <ac:spMkLst>
            <pc:docMk/>
            <pc:sldMk cId="573843046" sldId="338"/>
            <ac:spMk id="2" creationId="{CA2ED956-739D-45B2-BE5E-9EDE7269C995}"/>
          </ac:spMkLst>
        </pc:spChg>
      </pc:sldChg>
      <pc:sldChg chg="addSp modSp add mod">
        <pc:chgData name="Phil Gibbons" userId="f619c6e5d38ed7a7" providerId="LiveId" clId="{DDD242C7-E3F2-4042-85C0-2E11511BEBDF}" dt="2021-08-25T21:26:18.366" v="1055" actId="20577"/>
        <pc:sldMkLst>
          <pc:docMk/>
          <pc:sldMk cId="166905384" sldId="348"/>
        </pc:sldMkLst>
        <pc:spChg chg="add mod">
          <ac:chgData name="Phil Gibbons" userId="f619c6e5d38ed7a7" providerId="LiveId" clId="{DDD242C7-E3F2-4042-85C0-2E11511BEBDF}" dt="2021-08-25T21:16:51.095" v="798" actId="207"/>
          <ac:spMkLst>
            <pc:docMk/>
            <pc:sldMk cId="166905384" sldId="348"/>
            <ac:spMk id="2" creationId="{2F71053B-433C-4210-8B96-87F4E7C8B56A}"/>
          </ac:spMkLst>
        </pc:spChg>
        <pc:spChg chg="add mod">
          <ac:chgData name="Phil Gibbons" userId="f619c6e5d38ed7a7" providerId="LiveId" clId="{DDD242C7-E3F2-4042-85C0-2E11511BEBDF}" dt="2021-08-25T21:22:36.433" v="960" actId="20577"/>
          <ac:spMkLst>
            <pc:docMk/>
            <pc:sldMk cId="166905384" sldId="348"/>
            <ac:spMk id="3" creationId="{B7CE8790-6EBC-4A0D-ADAC-8455BA0DE38E}"/>
          </ac:spMkLst>
        </pc:spChg>
        <pc:spChg chg="add mod">
          <ac:chgData name="Phil Gibbons" userId="f619c6e5d38ed7a7" providerId="LiveId" clId="{DDD242C7-E3F2-4042-85C0-2E11511BEBDF}" dt="2021-08-25T21:22:54.736" v="961" actId="14100"/>
          <ac:spMkLst>
            <pc:docMk/>
            <pc:sldMk cId="166905384" sldId="348"/>
            <ac:spMk id="7" creationId="{F0FFD925-249D-445E-BD2B-E140797E8F8E}"/>
          </ac:spMkLst>
        </pc:spChg>
        <pc:spChg chg="add mod">
          <ac:chgData name="Phil Gibbons" userId="f619c6e5d38ed7a7" providerId="LiveId" clId="{DDD242C7-E3F2-4042-85C0-2E11511BEBDF}" dt="2021-08-25T21:22:17.729" v="930" actId="20577"/>
          <ac:spMkLst>
            <pc:docMk/>
            <pc:sldMk cId="166905384" sldId="348"/>
            <ac:spMk id="9" creationId="{46B34AC3-2F98-476E-A779-9D573435EBCA}"/>
          </ac:spMkLst>
        </pc:spChg>
        <pc:spChg chg="mod">
          <ac:chgData name="Phil Gibbons" userId="f619c6e5d38ed7a7" providerId="LiveId" clId="{DDD242C7-E3F2-4042-85C0-2E11511BEBDF}" dt="2021-08-25T21:26:18.366" v="1055" actId="20577"/>
          <ac:spMkLst>
            <pc:docMk/>
            <pc:sldMk cId="166905384" sldId="348"/>
            <ac:spMk id="11" creationId="{00000000-0000-0000-0000-000000000000}"/>
          </ac:spMkLst>
        </pc:spChg>
        <pc:spChg chg="mod">
          <ac:chgData name="Phil Gibbons" userId="f619c6e5d38ed7a7" providerId="LiveId" clId="{DDD242C7-E3F2-4042-85C0-2E11511BEBDF}" dt="2021-08-25T21:21:51.356" v="918" actId="20577"/>
          <ac:spMkLst>
            <pc:docMk/>
            <pc:sldMk cId="166905384" sldId="348"/>
            <ac:spMk id="30723" creationId="{00000000-0000-0000-0000-000000000000}"/>
          </ac:spMkLst>
        </pc:spChg>
      </pc:sldChg>
      <pc:sldChg chg="modSp add mod">
        <pc:chgData name="Phil Gibbons" userId="f619c6e5d38ed7a7" providerId="LiveId" clId="{DDD242C7-E3F2-4042-85C0-2E11511BEBDF}" dt="2021-08-25T21:33:28.388" v="1110" actId="20577"/>
        <pc:sldMkLst>
          <pc:docMk/>
          <pc:sldMk cId="0" sldId="349"/>
        </pc:sldMkLst>
        <pc:spChg chg="mod">
          <ac:chgData name="Phil Gibbons" userId="f619c6e5d38ed7a7" providerId="LiveId" clId="{DDD242C7-E3F2-4042-85C0-2E11511BEBDF}" dt="2021-08-25T21:33:28.388" v="1110" actId="20577"/>
          <ac:spMkLst>
            <pc:docMk/>
            <pc:sldMk cId="0" sldId="349"/>
            <ac:spMk id="41987" creationId="{00000000-0000-0000-0000-000000000000}"/>
          </ac:spMkLst>
        </pc:spChg>
        <pc:spChg chg="mod">
          <ac:chgData name="Phil Gibbons" userId="f619c6e5d38ed7a7" providerId="LiveId" clId="{DDD242C7-E3F2-4042-85C0-2E11511BEBDF}" dt="2021-08-25T21:32:29.145" v="1079" actId="20577"/>
          <ac:spMkLst>
            <pc:docMk/>
            <pc:sldMk cId="0" sldId="349"/>
            <ac:spMk id="41988" creationId="{00000000-0000-0000-0000-000000000000}"/>
          </ac:spMkLst>
        </pc:spChg>
      </pc:sldChg>
      <pc:sldChg chg="modSp new mod">
        <pc:chgData name="Phil Gibbons" userId="f619c6e5d38ed7a7" providerId="LiveId" clId="{DDD242C7-E3F2-4042-85C0-2E11511BEBDF}" dt="2021-08-25T21:49:59.595" v="1473" actId="20577"/>
        <pc:sldMkLst>
          <pc:docMk/>
          <pc:sldMk cId="3598624130" sldId="350"/>
        </pc:sldMkLst>
        <pc:spChg chg="mod">
          <ac:chgData name="Phil Gibbons" userId="f619c6e5d38ed7a7" providerId="LiveId" clId="{DDD242C7-E3F2-4042-85C0-2E11511BEBDF}" dt="2021-08-25T21:49:59.595" v="1473" actId="20577"/>
          <ac:spMkLst>
            <pc:docMk/>
            <pc:sldMk cId="3598624130" sldId="350"/>
            <ac:spMk id="2" creationId="{F4F3F0D0-ACDA-430A-8446-81B486C886AE}"/>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75720192"/>
        <c:axId val="75722112"/>
        <c:axId val="75713152"/>
      </c:surface3DChart>
      <c:catAx>
        <c:axId val="75720192"/>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75722112"/>
        <c:crosses val="autoZero"/>
        <c:auto val="1"/>
        <c:lblAlgn val="ctr"/>
        <c:lblOffset val="100"/>
        <c:noMultiLvlLbl val="0"/>
      </c:catAx>
      <c:valAx>
        <c:axId val="75722112"/>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75720192"/>
        <c:crosses val="autoZero"/>
        <c:crossBetween val="midCat"/>
        <c:majorUnit val="2000"/>
        <c:minorUnit val="500"/>
      </c:valAx>
      <c:serAx>
        <c:axId val="75713152"/>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75722112"/>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1/17/2022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take ~5</a:t>
            </a:r>
            <a:r>
              <a:rPr lang="en-US" baseline="0" dirty="0"/>
              <a:t> to get a systems concentration</a:t>
            </a:r>
            <a:endParaRPr lang="en-US" dirty="0"/>
          </a:p>
        </p:txBody>
      </p:sp>
    </p:spTree>
    <p:extLst>
      <p:ext uri="{BB962C8B-B14F-4D97-AF65-F5344CB8AC3E}">
        <p14:creationId xmlns:p14="http://schemas.microsoft.com/office/powerpoint/2010/main" val="47663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beej.us/guide/bgc/" TargetMode="External"/><Relationship Id="rId2" Type="http://schemas.openxmlformats.org/officeDocument/2006/relationships/hyperlink" Target="https://www.gnu.org/software/libc/manual/html_node/index.html" TargetMode="External"/><Relationship Id="rId1" Type="http://schemas.openxmlformats.org/officeDocument/2006/relationships/slideLayout" Target="../slideLayouts/slideLayout13.xml"/><Relationship Id="rId4" Type="http://schemas.openxmlformats.org/officeDocument/2006/relationships/hyperlink" Target="https://cplusplu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csapp.cs.cmu.edu/"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hyperlink" Target="http://www.cs.cmu.edu/~213/schedule.html"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www.cs.cmu.edu/~213"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www.cs.cmu.edu/~213/schedule.html"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mailto:git@github.com:cmu15213s19/213s19-lab0-seth4618.git"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1066800" y="5867400"/>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dirty="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15-213/14-513/15-513: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Introduction to Computer Systems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Jan. 18, 2022</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5410200" y="2667001"/>
            <a:ext cx="3439886"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algn="l">
              <a:spcBef>
                <a:spcPct val="20000"/>
              </a:spcBef>
              <a:buClr>
                <a:srgbClr val="990000"/>
              </a:buClr>
              <a:buSzPct val="60000"/>
              <a:defRPr/>
            </a:pPr>
            <a:r>
              <a:rPr lang="en-US" sz="2000" kern="0" dirty="0">
                <a:solidFill>
                  <a:schemeClr val="tx1"/>
                </a:solidFill>
                <a:latin typeface="Calibri" pitchFamily="34" charset="0"/>
              </a:rPr>
              <a:t>Dave Andersen (15-213)</a:t>
            </a:r>
          </a:p>
          <a:p>
            <a:pPr algn="l">
              <a:spcBef>
                <a:spcPct val="20000"/>
              </a:spcBef>
              <a:buClr>
                <a:srgbClr val="990000"/>
              </a:buClr>
              <a:buSzPct val="60000"/>
              <a:defRPr/>
            </a:pPr>
            <a:r>
              <a:rPr lang="en-US" sz="2000" kern="0" dirty="0">
                <a:solidFill>
                  <a:schemeClr val="tx1"/>
                </a:solidFill>
                <a:latin typeface="Calibri" pitchFamily="34" charset="0"/>
              </a:rPr>
              <a:t>Brian Railing (15-513)</a:t>
            </a:r>
          </a:p>
          <a:p>
            <a:pPr algn="l">
              <a:spcBef>
                <a:spcPct val="20000"/>
              </a:spcBef>
              <a:buClr>
                <a:srgbClr val="990000"/>
              </a:buClr>
              <a:buSzPct val="60000"/>
              <a:defRPr/>
            </a:pPr>
            <a:r>
              <a:rPr lang="en-US" sz="2000" kern="0" dirty="0">
                <a:solidFill>
                  <a:schemeClr val="tx1"/>
                </a:solidFill>
                <a:latin typeface="Calibri" pitchFamily="34" charset="0"/>
              </a:rPr>
              <a:t>David Varodayan (14-513)</a:t>
            </a:r>
          </a:p>
          <a:p>
            <a:pPr algn="l">
              <a:spcBef>
                <a:spcPct val="20000"/>
              </a:spcBef>
              <a:buClr>
                <a:srgbClr val="990000"/>
              </a:buClr>
              <a:buSzPct val="60000"/>
              <a:defRPr/>
            </a:pPr>
            <a:r>
              <a:rPr lang="en-US" sz="2000" kern="0" dirty="0">
                <a:solidFill>
                  <a:schemeClr val="tx1"/>
                </a:solidFill>
                <a:latin typeface="Calibri" pitchFamily="34" charset="0"/>
              </a:rPr>
              <a:t>Zack Weinberg (15-213)</a:t>
            </a:r>
          </a:p>
          <a:p>
            <a:pPr lvl="0" algn="l">
              <a:spcBef>
                <a:spcPct val="20000"/>
              </a:spcBef>
              <a:buClr>
                <a:srgbClr val="990000"/>
              </a:buClr>
              <a:buSzPct val="60000"/>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1066800" y="3200400"/>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3575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2999177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851352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66370088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11504714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Introductions</a:t>
            </a:r>
          </a:p>
          <a:p>
            <a:r>
              <a:rPr lang="en-US" dirty="0"/>
              <a:t>Big Picture</a:t>
            </a:r>
          </a:p>
          <a:p>
            <a:pPr lvl="1"/>
            <a:r>
              <a:rPr lang="en-US" dirty="0"/>
              <a:t>Course theme</a:t>
            </a:r>
          </a:p>
          <a:p>
            <a:pPr lvl="1"/>
            <a:r>
              <a:rPr lang="en-US" dirty="0"/>
              <a:t>Five realities</a:t>
            </a:r>
          </a:p>
          <a:p>
            <a:pPr lvl="1"/>
            <a:r>
              <a:rPr lang="en-US" dirty="0"/>
              <a:t>How the course fits into the CS/ECE/INI curriculum</a:t>
            </a:r>
          </a:p>
          <a:p>
            <a:r>
              <a:rPr lang="en-US" dirty="0"/>
              <a:t>Academic integrity</a:t>
            </a:r>
          </a:p>
          <a:p>
            <a:r>
              <a:rPr lang="en-US" dirty="0"/>
              <a:t>Logistics and Policies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63" name="Rectangle 15"/>
          <p:cNvSpPr>
            <a:spLocks/>
          </p:cNvSpPr>
          <p:nvPr/>
        </p:nvSpPr>
        <p:spPr bwMode="auto">
          <a:xfrm>
            <a:off x="6477000" y="583125"/>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72" name="Rectangle 24"/>
          <p:cNvSpPr>
            <a:spLocks/>
          </p:cNvSpPr>
          <p:nvPr/>
        </p:nvSpPr>
        <p:spPr bwMode="auto">
          <a:xfrm>
            <a:off x="40849" y="1675339"/>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7" name="Line 29"/>
          <p:cNvSpPr>
            <a:spLocks noChangeShapeType="1"/>
          </p:cNvSpPr>
          <p:nvPr/>
        </p:nvSpPr>
        <p:spPr bwMode="auto">
          <a:xfrm flipV="1">
            <a:off x="4572001" y="990600"/>
            <a:ext cx="1905000" cy="67203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 name="TextBox 1">
            <a:extLst>
              <a:ext uri="{FF2B5EF4-FFF2-40B4-BE49-F238E27FC236}">
                <a16:creationId xmlns:a16="http://schemas.microsoft.com/office/drawing/2014/main" id="{7365FD70-9248-E148-B9DD-CADB20517FEE}"/>
              </a:ext>
            </a:extLst>
          </p:cNvPr>
          <p:cNvSpPr txBox="1"/>
          <p:nvPr/>
        </p:nvSpPr>
        <p:spPr>
          <a:xfrm>
            <a:off x="409411" y="3623608"/>
            <a:ext cx="3505200"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l">
              <a:tabLst>
                <a:tab pos="1082675" algn="l"/>
              </a:tabLst>
            </a:pPr>
            <a:r>
              <a:rPr lang="en-US" sz="1800" dirty="0">
                <a:latin typeface="+mj-lt"/>
              </a:rPr>
              <a:t>CS Systems</a:t>
            </a:r>
          </a:p>
          <a:p>
            <a:pPr marL="285750" indent="-285750" algn="l">
              <a:buFont typeface="Arial" panose="020B0604020202020204" pitchFamily="34" charset="0"/>
              <a:buChar char="•"/>
              <a:tabLst>
                <a:tab pos="1082675" algn="l"/>
              </a:tabLst>
            </a:pPr>
            <a:r>
              <a:rPr lang="en-US" sz="1800" dirty="0">
                <a:latin typeface="+mj-lt"/>
              </a:rPr>
              <a:t>15-319	Cloud Computing</a:t>
            </a:r>
          </a:p>
          <a:p>
            <a:pPr marL="285750" indent="-285750" algn="l">
              <a:buFont typeface="Arial" panose="020B0604020202020204" pitchFamily="34" charset="0"/>
              <a:buChar char="•"/>
              <a:tabLst>
                <a:tab pos="1082675" algn="l"/>
              </a:tabLst>
            </a:pPr>
            <a:r>
              <a:rPr lang="en-US" sz="1800" dirty="0">
                <a:latin typeface="+mj-lt"/>
              </a:rPr>
              <a:t>15-330	Computer Security</a:t>
            </a:r>
          </a:p>
          <a:p>
            <a:pPr marL="285750" indent="-285750" algn="l">
              <a:buFont typeface="Arial" panose="020B0604020202020204" pitchFamily="34" charset="0"/>
              <a:buChar char="•"/>
              <a:tabLst>
                <a:tab pos="1082675" algn="l"/>
              </a:tabLst>
            </a:pPr>
            <a:r>
              <a:rPr lang="en-US" sz="1800" dirty="0">
                <a:latin typeface="+mj-lt"/>
              </a:rPr>
              <a:t>15-410	Operating Systems</a:t>
            </a:r>
          </a:p>
          <a:p>
            <a:pPr marL="285750" indent="-285750" algn="l">
              <a:buFont typeface="Arial" panose="020B0604020202020204" pitchFamily="34" charset="0"/>
              <a:buChar char="•"/>
              <a:tabLst>
                <a:tab pos="1082675" algn="l"/>
              </a:tabLst>
            </a:pPr>
            <a:r>
              <a:rPr lang="en-US" sz="1800" dirty="0">
                <a:latin typeface="+mj-lt"/>
              </a:rPr>
              <a:t>15-411	Compiler Design</a:t>
            </a:r>
          </a:p>
          <a:p>
            <a:pPr marL="285750" indent="-285750" algn="l">
              <a:buFont typeface="Arial" panose="020B0604020202020204" pitchFamily="34" charset="0"/>
              <a:buChar char="•"/>
              <a:tabLst>
                <a:tab pos="1082675" algn="l"/>
              </a:tabLst>
            </a:pPr>
            <a:r>
              <a:rPr lang="en-US" sz="1800" dirty="0">
                <a:latin typeface="+mj-lt"/>
              </a:rPr>
              <a:t>15-415	Database Applications</a:t>
            </a:r>
          </a:p>
          <a:p>
            <a:pPr marL="285750" indent="-285750" algn="l">
              <a:buFont typeface="Arial" panose="020B0604020202020204" pitchFamily="34" charset="0"/>
              <a:buChar char="•"/>
              <a:tabLst>
                <a:tab pos="1082675" algn="l"/>
              </a:tabLst>
            </a:pPr>
            <a:r>
              <a:rPr lang="en-US" sz="1800" dirty="0">
                <a:latin typeface="+mj-lt"/>
              </a:rPr>
              <a:t>15-418 	Parallel Computing</a:t>
            </a:r>
          </a:p>
          <a:p>
            <a:pPr marL="285750" indent="-285750" algn="l">
              <a:buFont typeface="Arial" panose="020B0604020202020204" pitchFamily="34" charset="0"/>
              <a:buChar char="•"/>
              <a:tabLst>
                <a:tab pos="1082675" algn="l"/>
              </a:tabLst>
            </a:pPr>
            <a:r>
              <a:rPr lang="en-US" sz="1800" dirty="0">
                <a:latin typeface="+mj-lt"/>
              </a:rPr>
              <a:t>15-440	Distributed Systems</a:t>
            </a:r>
          </a:p>
          <a:p>
            <a:pPr marL="285750" indent="-285750" algn="l">
              <a:buFont typeface="Arial" panose="020B0604020202020204" pitchFamily="34" charset="0"/>
              <a:buChar char="•"/>
              <a:tabLst>
                <a:tab pos="1082675" algn="l"/>
              </a:tabLst>
            </a:pPr>
            <a:r>
              <a:rPr lang="en-US" sz="1800" dirty="0">
                <a:latin typeface="+mj-lt"/>
              </a:rPr>
              <a:t>15-441	Computer Networks</a:t>
            </a:r>
          </a:p>
          <a:p>
            <a:pPr marL="285750" indent="-285750" algn="l">
              <a:buFont typeface="Arial" panose="020B0604020202020204" pitchFamily="34" charset="0"/>
              <a:buChar char="•"/>
              <a:tabLst>
                <a:tab pos="1082675" algn="l"/>
              </a:tabLst>
            </a:pPr>
            <a:r>
              <a:rPr lang="en-US" sz="1800" dirty="0">
                <a:latin typeface="+mj-lt"/>
              </a:rPr>
              <a:t>15-445	Database Systems</a:t>
            </a:r>
          </a:p>
        </p:txBody>
      </p:sp>
      <p:sp>
        <p:nvSpPr>
          <p:cNvPr id="37" name="TextBox 36">
            <a:extLst>
              <a:ext uri="{FF2B5EF4-FFF2-40B4-BE49-F238E27FC236}">
                <a16:creationId xmlns:a16="http://schemas.microsoft.com/office/drawing/2014/main" id="{F3DD7260-962A-D540-8123-480B84356C04}"/>
              </a:ext>
            </a:extLst>
          </p:cNvPr>
          <p:cNvSpPr txBox="1"/>
          <p:nvPr/>
        </p:nvSpPr>
        <p:spPr>
          <a:xfrm>
            <a:off x="4929335" y="3381026"/>
            <a:ext cx="4114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l">
              <a:tabLst>
                <a:tab pos="1082675" algn="l"/>
              </a:tabLst>
            </a:pPr>
            <a:r>
              <a:rPr lang="en-US" sz="1800" dirty="0">
                <a:latin typeface="+mj-lt"/>
              </a:rPr>
              <a:t>ECE Systems</a:t>
            </a:r>
          </a:p>
          <a:p>
            <a:pPr marL="285750" indent="-285750" algn="l">
              <a:buFont typeface="Arial" panose="020B0604020202020204" pitchFamily="34" charset="0"/>
              <a:buChar char="•"/>
              <a:tabLst>
                <a:tab pos="1082675" algn="l"/>
              </a:tabLst>
            </a:pPr>
            <a:r>
              <a:rPr lang="en-US" sz="1800" dirty="0">
                <a:latin typeface="+mj-lt"/>
              </a:rPr>
              <a:t>18-330	Computer Security</a:t>
            </a:r>
          </a:p>
          <a:p>
            <a:pPr marL="285750" indent="-285750" algn="l">
              <a:buFont typeface="Arial" panose="020B0604020202020204" pitchFamily="34" charset="0"/>
              <a:buChar char="•"/>
              <a:tabLst>
                <a:tab pos="1082675" algn="l"/>
              </a:tabLst>
            </a:pPr>
            <a:r>
              <a:rPr lang="en-US" sz="1800" dirty="0">
                <a:latin typeface="+mj-lt"/>
              </a:rPr>
              <a:t>18-349 	Intro to Embedded Systems</a:t>
            </a:r>
          </a:p>
          <a:p>
            <a:pPr marL="285750" indent="-285750" algn="l">
              <a:buFont typeface="Arial" panose="020B0604020202020204" pitchFamily="34" charset="0"/>
              <a:buChar char="•"/>
              <a:tabLst>
                <a:tab pos="1082675" algn="l"/>
              </a:tabLst>
            </a:pPr>
            <a:r>
              <a:rPr lang="en-US" sz="1800" dirty="0">
                <a:latin typeface="+mj-lt"/>
              </a:rPr>
              <a:t>18-441	Computer Networks</a:t>
            </a:r>
          </a:p>
          <a:p>
            <a:pPr marL="285750" indent="-285750" algn="l">
              <a:buFont typeface="Arial" panose="020B0604020202020204" pitchFamily="34" charset="0"/>
              <a:buChar char="•"/>
              <a:tabLst>
                <a:tab pos="1082675" algn="l"/>
              </a:tabLst>
            </a:pPr>
            <a:r>
              <a:rPr lang="en-US" sz="1800" dirty="0">
                <a:latin typeface="+mj-lt"/>
              </a:rPr>
              <a:t>18-447	Computer Architecture</a:t>
            </a:r>
          </a:p>
          <a:p>
            <a:pPr marL="285750" indent="-285750" algn="l">
              <a:buFont typeface="Arial" panose="020B0604020202020204" pitchFamily="34" charset="0"/>
              <a:buChar char="•"/>
              <a:tabLst>
                <a:tab pos="1082675" algn="l"/>
              </a:tabLst>
            </a:pPr>
            <a:r>
              <a:rPr lang="en-US" sz="1800" dirty="0">
                <a:latin typeface="+mj-lt"/>
              </a:rPr>
              <a:t>18-452	Wireless Networking</a:t>
            </a:r>
          </a:p>
          <a:p>
            <a:pPr marL="285750" indent="-285750" algn="l">
              <a:buFont typeface="Arial" panose="020B0604020202020204" pitchFamily="34" charset="0"/>
              <a:buChar char="•"/>
              <a:tabLst>
                <a:tab pos="1082675" algn="l"/>
              </a:tabLst>
            </a:pPr>
            <a:r>
              <a:rPr lang="en-US" sz="1800" dirty="0">
                <a:latin typeface="+mj-lt"/>
              </a:rPr>
              <a:t>18-451	</a:t>
            </a:r>
            <a:r>
              <a:rPr lang="en-US" sz="1800" dirty="0" err="1">
                <a:latin typeface="+mj-lt"/>
              </a:rPr>
              <a:t>Cyberphysical</a:t>
            </a:r>
            <a:r>
              <a:rPr lang="en-US" sz="1800" dirty="0">
                <a:latin typeface="+mj-lt"/>
              </a:rPr>
              <a:t> Systems</a:t>
            </a:r>
          </a:p>
        </p:txBody>
      </p:sp>
      <p:sp>
        <p:nvSpPr>
          <p:cNvPr id="38" name="TextBox 37">
            <a:extLst>
              <a:ext uri="{FF2B5EF4-FFF2-40B4-BE49-F238E27FC236}">
                <a16:creationId xmlns:a16="http://schemas.microsoft.com/office/drawing/2014/main" id="{087DD645-51FE-6F42-BD89-E38B34A74D96}"/>
              </a:ext>
            </a:extLst>
          </p:cNvPr>
          <p:cNvSpPr txBox="1"/>
          <p:nvPr/>
        </p:nvSpPr>
        <p:spPr>
          <a:xfrm>
            <a:off x="4572000" y="5562600"/>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l">
              <a:tabLst>
                <a:tab pos="1082675" algn="l"/>
              </a:tabLst>
            </a:pPr>
            <a:r>
              <a:rPr lang="en-US" sz="1800" dirty="0">
                <a:latin typeface="+mj-lt"/>
              </a:rPr>
              <a:t>CS Graphics</a:t>
            </a:r>
          </a:p>
          <a:p>
            <a:pPr marL="285750" indent="-285750" algn="l">
              <a:buFont typeface="Arial" panose="020B0604020202020204" pitchFamily="34" charset="0"/>
              <a:buChar char="•"/>
              <a:tabLst>
                <a:tab pos="1082675" algn="l"/>
              </a:tabLst>
            </a:pPr>
            <a:r>
              <a:rPr lang="en-US" sz="1800" dirty="0">
                <a:latin typeface="+mj-lt"/>
              </a:rPr>
              <a:t>15-462	Computer Graphics</a:t>
            </a:r>
          </a:p>
          <a:p>
            <a:pPr marL="285750" indent="-285750" algn="l">
              <a:buFont typeface="Arial" panose="020B0604020202020204" pitchFamily="34" charset="0"/>
              <a:buChar char="•"/>
              <a:tabLst>
                <a:tab pos="1082675" algn="l"/>
              </a:tabLst>
            </a:pPr>
            <a:r>
              <a:rPr lang="en-US" sz="1800" dirty="0">
                <a:latin typeface="+mj-lt"/>
              </a:rPr>
              <a:t>15-463	Comp. Photography</a:t>
            </a:r>
          </a:p>
        </p:txBody>
      </p:sp>
      <p:sp>
        <p:nvSpPr>
          <p:cNvPr id="39" name="Line 29">
            <a:extLst>
              <a:ext uri="{FF2B5EF4-FFF2-40B4-BE49-F238E27FC236}">
                <a16:creationId xmlns:a16="http://schemas.microsoft.com/office/drawing/2014/main" id="{CDD00F28-71B2-0C45-B5AC-34D9E02D23C9}"/>
              </a:ext>
            </a:extLst>
          </p:cNvPr>
          <p:cNvSpPr>
            <a:spLocks noChangeShapeType="1"/>
          </p:cNvSpPr>
          <p:nvPr/>
        </p:nvSpPr>
        <p:spPr bwMode="auto">
          <a:xfrm flipV="1">
            <a:off x="1981199" y="2157923"/>
            <a:ext cx="2641075" cy="1465683"/>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0" name="Line 29">
            <a:extLst>
              <a:ext uri="{FF2B5EF4-FFF2-40B4-BE49-F238E27FC236}">
                <a16:creationId xmlns:a16="http://schemas.microsoft.com/office/drawing/2014/main" id="{0E9ACB34-8200-764E-9A0B-D433F66458A6}"/>
              </a:ext>
            </a:extLst>
          </p:cNvPr>
          <p:cNvSpPr>
            <a:spLocks noChangeShapeType="1"/>
          </p:cNvSpPr>
          <p:nvPr/>
        </p:nvSpPr>
        <p:spPr bwMode="auto">
          <a:xfrm flipH="1" flipV="1">
            <a:off x="4597137" y="2157925"/>
            <a:ext cx="175051" cy="3404674"/>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1" name="Line 29">
            <a:extLst>
              <a:ext uri="{FF2B5EF4-FFF2-40B4-BE49-F238E27FC236}">
                <a16:creationId xmlns:a16="http://schemas.microsoft.com/office/drawing/2014/main" id="{3C7913D0-F0E6-4942-BB2A-9D2A621C2E76}"/>
              </a:ext>
            </a:extLst>
          </p:cNvPr>
          <p:cNvSpPr>
            <a:spLocks noChangeShapeType="1"/>
          </p:cNvSpPr>
          <p:nvPr/>
        </p:nvSpPr>
        <p:spPr bwMode="auto">
          <a:xfrm flipH="1" flipV="1">
            <a:off x="4571999" y="2157925"/>
            <a:ext cx="2362199" cy="12231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29050" y="1662639"/>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p:txBody>
      </p:sp>
    </p:spTree>
    <p:extLst>
      <p:ext uri="{BB962C8B-B14F-4D97-AF65-F5344CB8AC3E}">
        <p14:creationId xmlns:p14="http://schemas.microsoft.com/office/powerpoint/2010/main" val="14871563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999E-D42E-FB46-863E-AD1A8323FCEA}"/>
              </a:ext>
            </a:extLst>
          </p:cNvPr>
          <p:cNvSpPr>
            <a:spLocks noGrp="1"/>
          </p:cNvSpPr>
          <p:nvPr>
            <p:ph type="title"/>
          </p:nvPr>
        </p:nvSpPr>
        <p:spPr/>
        <p:txBody>
          <a:bodyPr/>
          <a:lstStyle/>
          <a:p>
            <a:r>
              <a:rPr lang="en-US" dirty="0"/>
              <a:t>Systems Concentration</a:t>
            </a:r>
          </a:p>
        </p:txBody>
      </p:sp>
      <p:sp>
        <p:nvSpPr>
          <p:cNvPr id="3" name="Content Placeholder 2">
            <a:extLst>
              <a:ext uri="{FF2B5EF4-FFF2-40B4-BE49-F238E27FC236}">
                <a16:creationId xmlns:a16="http://schemas.microsoft.com/office/drawing/2014/main" id="{B75EA88D-22C5-0044-95F4-7F47C0CA8307}"/>
              </a:ext>
            </a:extLst>
          </p:cNvPr>
          <p:cNvSpPr>
            <a:spLocks noGrp="1"/>
          </p:cNvSpPr>
          <p:nvPr>
            <p:ph idx="1"/>
          </p:nvPr>
        </p:nvSpPr>
        <p:spPr/>
        <p:txBody>
          <a:bodyPr/>
          <a:lstStyle/>
          <a:p>
            <a:r>
              <a:rPr lang="en-US" dirty="0"/>
              <a:t>For CS undergrads (currently)</a:t>
            </a:r>
          </a:p>
          <a:p>
            <a:r>
              <a:rPr lang="en-US" dirty="0"/>
              <a:t>Take ~5 systems courses</a:t>
            </a:r>
          </a:p>
          <a:p>
            <a:r>
              <a:rPr lang="en-US" dirty="0"/>
              <a:t>Chance to learn about wide range of systems and systems issues</a:t>
            </a:r>
          </a:p>
        </p:txBody>
      </p:sp>
    </p:spTree>
    <p:extLst>
      <p:ext uri="{BB962C8B-B14F-4D97-AF65-F5344CB8AC3E}">
        <p14:creationId xmlns:p14="http://schemas.microsoft.com/office/powerpoint/2010/main" val="6012008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dirty="0"/>
              <a:t>Academic Integrity</a:t>
            </a:r>
          </a:p>
        </p:txBody>
      </p:sp>
      <p:sp>
        <p:nvSpPr>
          <p:cNvPr id="5" name="Text Placeholder 4"/>
          <p:cNvSpPr>
            <a:spLocks noGrp="1"/>
          </p:cNvSpPr>
          <p:nvPr>
            <p:ph type="subTitle" idx="1"/>
          </p:nvPr>
        </p:nvSpPr>
        <p:spPr/>
        <p:txBody>
          <a:bodyPr/>
          <a:lstStyle/>
          <a:p>
            <a:pPr algn="l"/>
            <a:r>
              <a:rPr lang="en-US" sz="3200" b="1" dirty="0">
                <a:solidFill>
                  <a:srgbClr val="FF0000"/>
                </a:solidFill>
              </a:rPr>
              <a:t>Please pay close attention, especially if this is your first semester at CMU</a:t>
            </a:r>
          </a:p>
          <a:p>
            <a:pPr algn="l"/>
            <a:endParaRPr lang="en-US" sz="3200" dirty="0"/>
          </a:p>
        </p:txBody>
      </p:sp>
    </p:spTree>
    <p:extLst>
      <p:ext uri="{BB962C8B-B14F-4D97-AF65-F5344CB8AC3E}">
        <p14:creationId xmlns:p14="http://schemas.microsoft.com/office/powerpoint/2010/main" val="19279343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use of information</a:t>
            </a:r>
          </a:p>
          <a:p>
            <a:pPr lvl="1"/>
            <a:r>
              <a:rPr lang="en-US" b="1" dirty="0"/>
              <a:t>Borrowing code: </a:t>
            </a:r>
            <a:r>
              <a:rPr lang="en-US" dirty="0"/>
              <a:t>by copying, retyping, </a:t>
            </a:r>
            <a:r>
              <a:rPr lang="en-US" b="1" i="1" dirty="0"/>
              <a:t>looking at</a:t>
            </a:r>
            <a:r>
              <a:rPr lang="en-US" dirty="0"/>
              <a:t> a file</a:t>
            </a:r>
          </a:p>
          <a:p>
            <a:pPr lvl="1"/>
            <a:r>
              <a:rPr lang="en-US" b="1" dirty="0"/>
              <a:t>Describing: </a:t>
            </a:r>
            <a:r>
              <a:rPr lang="en-US" dirty="0"/>
              <a:t>verbal description of code from one person to another</a:t>
            </a:r>
          </a:p>
          <a:p>
            <a:pPr lvl="2"/>
            <a:r>
              <a:rPr lang="en-US" b="1" i="1" dirty="0">
                <a:solidFill>
                  <a:srgbClr val="C00000"/>
                </a:solidFill>
              </a:rPr>
              <a:t>Even if you just describe/discuss how to put together CS:APP code snippets to solve the problem</a:t>
            </a:r>
          </a:p>
          <a:p>
            <a:pPr lvl="1"/>
            <a:r>
              <a:rPr lang="en-US" b="1" dirty="0"/>
              <a:t>Searching the Web </a:t>
            </a:r>
            <a:r>
              <a:rPr lang="en-US" dirty="0"/>
              <a:t>for solutions, discussions, tutorials, blogs, other universities’ 213 instances,…  in English or any other language</a:t>
            </a:r>
          </a:p>
          <a:p>
            <a:pPr lvl="1"/>
            <a:r>
              <a:rPr lang="en-US" b="1" dirty="0"/>
              <a:t>Copying code </a:t>
            </a:r>
            <a:r>
              <a:rPr lang="en-US" dirty="0"/>
              <a:t>from a previous course or online solution</a:t>
            </a:r>
          </a:p>
          <a:p>
            <a:pPr lvl="1"/>
            <a:r>
              <a:rPr lang="en-US" b="1" dirty="0"/>
              <a:t>Reusing </a:t>
            </a:r>
            <a:r>
              <a:rPr lang="en-US" b="1" i="1" dirty="0"/>
              <a:t>your</a:t>
            </a:r>
            <a:r>
              <a:rPr lang="en-US" b="1" dirty="0"/>
              <a:t> code </a:t>
            </a:r>
            <a:r>
              <a:rPr lang="en-US" dirty="0"/>
              <a:t>from a previous semester (here or elsewhere)</a:t>
            </a:r>
          </a:p>
          <a:p>
            <a:pPr lvl="2"/>
            <a:r>
              <a:rPr lang="en-US" b="1" i="1" dirty="0">
                <a:solidFill>
                  <a:srgbClr val="C00000"/>
                </a:solidFill>
              </a:rPr>
              <a:t>If you take the course this semester, all work has to be done this semester </a:t>
            </a:r>
            <a:r>
              <a:rPr lang="en-US" b="1" i="1" dirty="0"/>
              <a:t>(unless you have special permission from the instructors)</a:t>
            </a:r>
          </a:p>
        </p:txBody>
      </p:sp>
    </p:spTree>
    <p:extLst>
      <p:ext uri="{BB962C8B-B14F-4D97-AF65-F5344CB8AC3E}">
        <p14:creationId xmlns:p14="http://schemas.microsoft.com/office/powerpoint/2010/main" val="22212366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3"/>
            <a:r>
              <a:rPr lang="en-US" dirty="0"/>
              <a:t>Or, letting protections expire</a:t>
            </a:r>
          </a:p>
          <a:p>
            <a:pPr lvl="1"/>
            <a:r>
              <a:rPr lang="en-US" dirty="0"/>
              <a:t>Applies to this term and the future</a:t>
            </a:r>
          </a:p>
          <a:p>
            <a:pPr lvl="2"/>
            <a:r>
              <a:rPr lang="en-US" dirty="0"/>
              <a:t>There is </a:t>
            </a:r>
            <a:r>
              <a:rPr lang="en-US" dirty="0">
                <a:solidFill>
                  <a:srgbClr val="FF0000"/>
                </a:solidFill>
              </a:rPr>
              <a:t>no statute of limitations </a:t>
            </a:r>
            <a:r>
              <a:rPr lang="en-US" dirty="0"/>
              <a:t>for academic integrity violations</a:t>
            </a:r>
          </a:p>
          <a:p>
            <a:r>
              <a:rPr lang="en-US" dirty="0"/>
              <a:t>Collaborations beyond high-level, strategic advice</a:t>
            </a:r>
          </a:p>
          <a:p>
            <a:pPr lvl="1"/>
            <a:r>
              <a:rPr lang="en-US" dirty="0"/>
              <a:t>Anything more than block diagram or a few words</a:t>
            </a:r>
          </a:p>
          <a:p>
            <a:pPr lvl="1"/>
            <a:r>
              <a:rPr lang="en-US" dirty="0"/>
              <a:t>Code / pseudo-code is NOT high level</a:t>
            </a:r>
          </a:p>
          <a:p>
            <a:pPr lvl="1"/>
            <a:r>
              <a:rPr lang="en-US" dirty="0"/>
              <a:t>Coaching, arranging blocks of allowed code is NOT high level</a:t>
            </a:r>
          </a:p>
          <a:p>
            <a:pPr lvl="1"/>
            <a:r>
              <a:rPr lang="en-US" dirty="0"/>
              <a:t>Code-level debugging is NOT high level</a:t>
            </a:r>
          </a:p>
        </p:txBody>
      </p:sp>
    </p:spTree>
    <p:extLst>
      <p:ext uri="{BB962C8B-B14F-4D97-AF65-F5344CB8AC3E}">
        <p14:creationId xmlns:p14="http://schemas.microsoft.com/office/powerpoint/2010/main" val="33917675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Attribution Requirements</a:t>
            </a:r>
          </a:p>
          <a:p>
            <a:pPr lvl="1"/>
            <a:r>
              <a:rPr lang="en-US" dirty="0"/>
              <a:t>Starter code: No</a:t>
            </a:r>
          </a:p>
          <a:p>
            <a:pPr lvl="1"/>
            <a:r>
              <a:rPr lang="en-US" dirty="0"/>
              <a:t>Other allowed code (course, CS:APP): Yes</a:t>
            </a:r>
          </a:p>
          <a:p>
            <a:pPr lvl="1"/>
            <a:r>
              <a:rPr lang="en-US" dirty="0">
                <a:solidFill>
                  <a:srgbClr val="FF0000"/>
                </a:solidFill>
              </a:rPr>
              <a:t>Indicate source, beginning, and end</a:t>
            </a:r>
          </a:p>
          <a:p>
            <a:pPr lvl="1"/>
            <a:endParaRPr lang="en-US" dirty="0"/>
          </a:p>
          <a:p>
            <a:r>
              <a:rPr lang="en-US" dirty="0"/>
              <a:t>See the course syllabus for details.</a:t>
            </a:r>
          </a:p>
          <a:p>
            <a:pPr lvl="1"/>
            <a:r>
              <a:rPr lang="en-US" dirty="0"/>
              <a:t>Ignorance is not an excuse</a:t>
            </a:r>
          </a:p>
          <a:p>
            <a:pPr lvl="1"/>
            <a:endParaRPr lang="en-US" dirty="0"/>
          </a:p>
        </p:txBody>
      </p:sp>
    </p:spTree>
    <p:extLst>
      <p:ext uri="{BB962C8B-B14F-4D97-AF65-F5344CB8AC3E}">
        <p14:creationId xmlns:p14="http://schemas.microsoft.com/office/powerpoint/2010/main" val="22622590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br>
              <a:rPr lang="en-US" dirty="0"/>
            </a:br>
            <a:r>
              <a:rPr lang="en-US" i="1" dirty="0"/>
              <a:t>High means VERY high</a:t>
            </a:r>
          </a:p>
          <a:p>
            <a:pPr lvl="1"/>
            <a:r>
              <a:rPr lang="en-US" dirty="0"/>
              <a:t>Using code supplied by us</a:t>
            </a:r>
          </a:p>
          <a:p>
            <a:pPr lvl="1"/>
            <a:r>
              <a:rPr lang="en-US" dirty="0"/>
              <a:t>Using code from the CS:APP web site</a:t>
            </a:r>
          </a:p>
          <a:p>
            <a:pPr lvl="1"/>
            <a:r>
              <a:rPr lang="en-US" dirty="0"/>
              <a:t>Using books from the library, Unix </a:t>
            </a:r>
            <a:r>
              <a:rPr lang="en-US" dirty="0" err="1"/>
              <a:t>manpages</a:t>
            </a:r>
            <a:r>
              <a:rPr lang="en-US" dirty="0"/>
              <a:t>, other published material</a:t>
            </a:r>
          </a:p>
          <a:p>
            <a:pPr lvl="2"/>
            <a:r>
              <a:rPr lang="en-US" dirty="0"/>
              <a:t>Except the “Solutions Manual for CS:APP”</a:t>
            </a:r>
          </a:p>
          <a:p>
            <a:pPr lvl="1"/>
            <a:r>
              <a:rPr lang="en-US" dirty="0"/>
              <a:t>Using </a:t>
            </a:r>
            <a:r>
              <a:rPr lang="en-US" i="1" dirty="0"/>
              <a:t>general</a:t>
            </a:r>
            <a:r>
              <a:rPr lang="en-US" dirty="0"/>
              <a:t> online references</a:t>
            </a:r>
          </a:p>
          <a:p>
            <a:pPr lvl="2"/>
            <a:r>
              <a:rPr lang="en-US" dirty="0"/>
              <a:t>OK: The </a:t>
            </a:r>
            <a:r>
              <a:rPr lang="en-US" dirty="0">
                <a:hlinkClick r:id="rId2"/>
              </a:rPr>
              <a:t>GNU C Library Manual</a:t>
            </a:r>
            <a:r>
              <a:rPr lang="en-US" dirty="0"/>
              <a:t>, </a:t>
            </a:r>
            <a:r>
              <a:rPr lang="en-US" dirty="0">
                <a:hlinkClick r:id="rId3"/>
              </a:rPr>
              <a:t>Beej’s Guide to C</a:t>
            </a:r>
            <a:r>
              <a:rPr lang="en-US" dirty="0"/>
              <a:t>, </a:t>
            </a:r>
            <a:r>
              <a:rPr lang="en-US" dirty="0">
                <a:hlinkClick r:id="rId4"/>
              </a:rPr>
              <a:t>cplusplus.com</a:t>
            </a:r>
            <a:endParaRPr lang="en-US" dirty="0"/>
          </a:p>
          <a:p>
            <a:pPr lvl="2"/>
            <a:r>
              <a:rPr lang="en-US" dirty="0"/>
              <a:t>Not OK: searching for “213 malloc solution”</a:t>
            </a:r>
          </a:p>
          <a:p>
            <a:pPr marL="0" indent="0">
              <a:buNone/>
            </a:pPr>
            <a:endParaRPr lang="en-US" dirty="0"/>
          </a:p>
        </p:txBody>
      </p:sp>
    </p:spTree>
    <p:extLst>
      <p:ext uri="{BB962C8B-B14F-4D97-AF65-F5344CB8AC3E}">
        <p14:creationId xmlns:p14="http://schemas.microsoft.com/office/powerpoint/2010/main" val="24623690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92500" lnSpcReduction="20000"/>
          </a:bodyPr>
          <a:lstStyle/>
          <a:p>
            <a:r>
              <a:rPr lang="en-US" sz="1800" dirty="0"/>
              <a:t>Penalty for cheating:</a:t>
            </a:r>
          </a:p>
          <a:p>
            <a:pPr lvl="1"/>
            <a:r>
              <a:rPr lang="en-US" sz="1600" dirty="0"/>
              <a:t>Best case: -100% for assignment</a:t>
            </a:r>
          </a:p>
          <a:p>
            <a:pPr lvl="2"/>
            <a:r>
              <a:rPr lang="en-US" sz="1800" b="1" i="1" dirty="0">
                <a:solidFill>
                  <a:srgbClr val="C00000"/>
                </a:solidFill>
              </a:rPr>
              <a:t>You would be better off to turn in nothing</a:t>
            </a:r>
          </a:p>
          <a:p>
            <a:pPr lvl="1"/>
            <a:r>
              <a:rPr lang="en-US" sz="1600" dirty="0"/>
              <a:t>Worst case: Removal from course with failing grade</a:t>
            </a:r>
          </a:p>
          <a:p>
            <a:pPr lvl="2"/>
            <a:r>
              <a:rPr lang="en-US" sz="1600" dirty="0"/>
              <a:t>This is the default</a:t>
            </a:r>
          </a:p>
          <a:p>
            <a:pPr lvl="1"/>
            <a:r>
              <a:rPr lang="en-US" sz="1600" dirty="0"/>
              <a:t>Permanent mark on your record</a:t>
            </a:r>
          </a:p>
          <a:p>
            <a:pPr lvl="1"/>
            <a:r>
              <a:rPr lang="en-US" sz="1600" dirty="0"/>
              <a:t>Loss of respect by you, the instructors and your colleagues</a:t>
            </a:r>
          </a:p>
          <a:p>
            <a:pPr lvl="1"/>
            <a:r>
              <a:rPr lang="en-US" sz="1800" b="1" i="1" dirty="0">
                <a:solidFill>
                  <a:srgbClr val="C00000"/>
                </a:solidFill>
              </a:rPr>
              <a:t>If you do cheat – come clean asap!</a:t>
            </a:r>
          </a:p>
          <a:p>
            <a:endParaRPr lang="en-US" sz="1800" dirty="0"/>
          </a:p>
          <a:p>
            <a:r>
              <a:rPr lang="en-US" sz="1800" dirty="0"/>
              <a:t>Detection of cheating:</a:t>
            </a:r>
          </a:p>
          <a:p>
            <a:pPr lvl="1"/>
            <a:r>
              <a:rPr lang="en-US" sz="1600" dirty="0"/>
              <a:t>We have sophisticated tools for detecting code plagiarism</a:t>
            </a:r>
          </a:p>
          <a:p>
            <a:pPr lvl="1"/>
            <a:r>
              <a:rPr lang="en-US" sz="1600" dirty="0"/>
              <a:t>In Fall 2015, 20 students were caught cheating and failed the course. </a:t>
            </a:r>
          </a:p>
          <a:p>
            <a:pPr lvl="2"/>
            <a:r>
              <a:rPr lang="en-US" sz="1600" dirty="0"/>
              <a:t>Some were </a:t>
            </a:r>
            <a:r>
              <a:rPr lang="en-US" sz="1600" b="1" dirty="0"/>
              <a:t>expelled</a:t>
            </a:r>
            <a:r>
              <a:rPr lang="en-US" sz="1600" dirty="0"/>
              <a:t> from the University</a:t>
            </a:r>
          </a:p>
          <a:p>
            <a:pPr lvl="1"/>
            <a:r>
              <a:rPr lang="en-US" sz="1600" dirty="0"/>
              <a:t>In January 2016, 11 students were penalized for cheating violations that occurred as far back as Spring 2014.</a:t>
            </a:r>
          </a:p>
          <a:p>
            <a:pPr lvl="1"/>
            <a:r>
              <a:rPr lang="en-US" sz="1600" dirty="0"/>
              <a:t>In May 2019, we gave an AIV to a student who took the course in Fall 2018 for unauthorized coaching of a Spring 2019 student.  His grade was changed retroactively.</a:t>
            </a:r>
          </a:p>
          <a:p>
            <a:pPr lvl="1"/>
            <a:endParaRPr lang="en-US" sz="1600" dirty="0"/>
          </a:p>
          <a:p>
            <a:r>
              <a:rPr lang="en-US" sz="1800" dirty="0"/>
              <a:t>Don</a:t>
            </a:r>
            <a:r>
              <a:rPr lang="fr-FR" sz="1800" dirty="0"/>
              <a:t>’</a:t>
            </a:r>
            <a:r>
              <a:rPr lang="en-US" sz="1800" dirty="0"/>
              <a:t>t do it!</a:t>
            </a:r>
          </a:p>
          <a:p>
            <a:pPr lvl="1"/>
            <a:r>
              <a:rPr lang="en-US" sz="1600" dirty="0"/>
              <a:t>Manage your time carefully</a:t>
            </a:r>
          </a:p>
          <a:p>
            <a:pPr lvl="1"/>
            <a:r>
              <a:rPr lang="en-US" sz="1600" dirty="0"/>
              <a:t>Ask the staff for help when you get stuck</a:t>
            </a:r>
          </a:p>
        </p:txBody>
      </p:sp>
    </p:spTree>
    <p:extLst>
      <p:ext uri="{BB962C8B-B14F-4D97-AF65-F5344CB8AC3E}">
        <p14:creationId xmlns:p14="http://schemas.microsoft.com/office/powerpoint/2010/main" val="29632239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Cheating Notes</a:t>
            </a:r>
          </a:p>
        </p:txBody>
      </p:sp>
      <p:sp>
        <p:nvSpPr>
          <p:cNvPr id="3" name="Content Placeholder 2"/>
          <p:cNvSpPr>
            <a:spLocks noGrp="1"/>
          </p:cNvSpPr>
          <p:nvPr>
            <p:ph idx="1"/>
          </p:nvPr>
        </p:nvSpPr>
        <p:spPr/>
        <p:txBody>
          <a:bodyPr/>
          <a:lstStyle/>
          <a:p>
            <a:r>
              <a:rPr lang="en-US" dirty="0"/>
              <a:t>We have written over 100 letters for cheating cases</a:t>
            </a:r>
          </a:p>
          <a:p>
            <a:pPr lvl="1"/>
            <a:r>
              <a:rPr lang="en-US" dirty="0"/>
              <a:t>Don’t add to this total</a:t>
            </a:r>
          </a:p>
          <a:p>
            <a:pPr lvl="1"/>
            <a:r>
              <a:rPr lang="en-US" dirty="0"/>
              <a:t>Some have been for years earlier</a:t>
            </a:r>
          </a:p>
          <a:p>
            <a:pPr lvl="1"/>
            <a:endParaRPr lang="en-US" dirty="0"/>
          </a:p>
          <a:p>
            <a:r>
              <a:rPr lang="en-US" dirty="0"/>
              <a:t>Your work is sophisticated enough that there are many different solutions</a:t>
            </a:r>
          </a:p>
          <a:p>
            <a:pPr lvl="1"/>
            <a:r>
              <a:rPr lang="en-US" dirty="0"/>
              <a:t>Things that look the same are very suspicious</a:t>
            </a:r>
          </a:p>
          <a:p>
            <a:pPr lvl="1"/>
            <a:r>
              <a:rPr lang="en-US" dirty="0"/>
              <a:t>If you do your own work and commit regularly, your work is unique</a:t>
            </a:r>
          </a:p>
          <a:p>
            <a:pPr lvl="1"/>
            <a:endParaRPr lang="en-US" dirty="0"/>
          </a:p>
          <a:p>
            <a:r>
              <a:rPr lang="en-US" dirty="0"/>
              <a:t>We use PhD-level research to detect similarities</a:t>
            </a:r>
          </a:p>
          <a:p>
            <a:pPr lvl="1"/>
            <a:r>
              <a:rPr lang="en-US" dirty="0"/>
              <a:t>Inputs include: multiple tools, online searches, past semester submissions</a:t>
            </a:r>
          </a:p>
          <a:p>
            <a:pPr lvl="1"/>
            <a:endParaRPr lang="en-US" dirty="0"/>
          </a:p>
        </p:txBody>
      </p:sp>
    </p:spTree>
    <p:extLst>
      <p:ext uri="{BB962C8B-B14F-4D97-AF65-F5344CB8AC3E}">
        <p14:creationId xmlns:p14="http://schemas.microsoft.com/office/powerpoint/2010/main" val="771126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513, </a:t>
            </a:r>
            <a:r>
              <a:rPr lang="en-US" dirty="0" err="1"/>
              <a:t>malloclab</a:t>
            </a:r>
            <a:r>
              <a:rPr lang="en-US" dirty="0"/>
              <a:t>, </a:t>
            </a:r>
            <a:r>
              <a:rPr lang="en-US" b="1" dirty="0"/>
              <a:t>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a:t>
            </a:r>
          </a:p>
          <a:p>
            <a:pPr lvl="1"/>
            <a:r>
              <a:rPr lang="en-US" dirty="0"/>
              <a:t>Asking a TA or course instructor for help, showing them your code, …</a:t>
            </a:r>
          </a:p>
          <a:p>
            <a:pPr lvl="1"/>
            <a:r>
              <a:rPr lang="en-US" dirty="0"/>
              <a:t>Looking in the textbook for a code example</a:t>
            </a:r>
          </a:p>
          <a:p>
            <a:pPr lvl="1"/>
            <a:r>
              <a:rPr lang="en-US" dirty="0"/>
              <a:t>Talking about a (high-level) approach to the lab with a classmate</a:t>
            </a:r>
          </a:p>
        </p:txBody>
      </p:sp>
    </p:spTree>
    <p:extLst>
      <p:ext uri="{BB962C8B-B14F-4D97-AF65-F5344CB8AC3E}">
        <p14:creationId xmlns:p14="http://schemas.microsoft.com/office/powerpoint/2010/main" val="6051050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3" name="TextBox 10"/>
          <p:cNvSpPr txBox="1"/>
          <p:nvPr/>
        </p:nvSpPr>
        <p:spPr>
          <a:xfrm>
            <a:off x="1182479" y="2398705"/>
            <a:ext cx="1077800"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15-213</a:t>
            </a:r>
          </a:p>
        </p:txBody>
      </p:sp>
      <p:sp>
        <p:nvSpPr>
          <p:cNvPr id="12" name="TextBox 10"/>
          <p:cNvSpPr txBox="1"/>
          <p:nvPr/>
        </p:nvSpPr>
        <p:spPr>
          <a:xfrm>
            <a:off x="1970235" y="4195061"/>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Brian Railing</a:t>
            </a:r>
          </a:p>
        </p:txBody>
      </p:sp>
      <p:grpSp>
        <p:nvGrpSpPr>
          <p:cNvPr id="23" name="Group 22">
            <a:extLst>
              <a:ext uri="{FF2B5EF4-FFF2-40B4-BE49-F238E27FC236}">
                <a16:creationId xmlns:a16="http://schemas.microsoft.com/office/drawing/2014/main" id="{37B6970F-4DA8-4A38-A0BA-5640B88CA3BE}"/>
              </a:ext>
            </a:extLst>
          </p:cNvPr>
          <p:cNvGrpSpPr/>
          <p:nvPr/>
        </p:nvGrpSpPr>
        <p:grpSpPr>
          <a:xfrm>
            <a:off x="1214640" y="4727610"/>
            <a:ext cx="2855786" cy="1692453"/>
            <a:chOff x="10625" y="4321601"/>
            <a:chExt cx="2855786" cy="1692453"/>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241" y="4321601"/>
              <a:ext cx="1660170" cy="1692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0"/>
            <p:cNvSpPr txBox="1"/>
            <p:nvPr/>
          </p:nvSpPr>
          <p:spPr>
            <a:xfrm>
              <a:off x="10625" y="4928354"/>
              <a:ext cx="1335600"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15-513</a:t>
              </a:r>
            </a:p>
          </p:txBody>
        </p:sp>
      </p:grpSp>
      <p:grpSp>
        <p:nvGrpSpPr>
          <p:cNvPr id="29" name="Group 28">
            <a:extLst>
              <a:ext uri="{FF2B5EF4-FFF2-40B4-BE49-F238E27FC236}">
                <a16:creationId xmlns:a16="http://schemas.microsoft.com/office/drawing/2014/main" id="{B5159B46-5BD5-4E55-8EA5-1832725F4002}"/>
              </a:ext>
            </a:extLst>
          </p:cNvPr>
          <p:cNvGrpSpPr/>
          <p:nvPr/>
        </p:nvGrpSpPr>
        <p:grpSpPr>
          <a:xfrm>
            <a:off x="4254484" y="4727610"/>
            <a:ext cx="2741629" cy="1689520"/>
            <a:chOff x="3050469" y="4321601"/>
            <a:chExt cx="2741629" cy="1689520"/>
          </a:xfrm>
        </p:grpSpPr>
        <p:pic>
          <p:nvPicPr>
            <p:cNvPr id="28" name="Picture 27" descr="A person smiling for the camera&#10;&#10;Description automatically generated">
              <a:extLst>
                <a:ext uri="{FF2B5EF4-FFF2-40B4-BE49-F238E27FC236}">
                  <a16:creationId xmlns:a16="http://schemas.microsoft.com/office/drawing/2014/main" id="{A74EBE46-3A21-4D0C-8FDD-5D508F7AC143}"/>
                </a:ext>
              </a:extLst>
            </p:cNvPr>
            <p:cNvPicPr>
              <a:picLocks noChangeAspect="1"/>
            </p:cNvPicPr>
            <p:nvPr/>
          </p:nvPicPr>
          <p:blipFill>
            <a:blip r:embed="rId3"/>
            <a:stretch>
              <a:fillRect/>
            </a:stretch>
          </p:blipFill>
          <p:spPr>
            <a:xfrm>
              <a:off x="4102578" y="4321601"/>
              <a:ext cx="1689520" cy="1689520"/>
            </a:xfrm>
            <a:prstGeom prst="rect">
              <a:avLst/>
            </a:prstGeom>
          </p:spPr>
        </p:pic>
        <p:sp>
          <p:nvSpPr>
            <p:cNvPr id="15" name="TextBox 10">
              <a:extLst>
                <a:ext uri="{FF2B5EF4-FFF2-40B4-BE49-F238E27FC236}">
                  <a16:creationId xmlns:a16="http://schemas.microsoft.com/office/drawing/2014/main" id="{3EFC762C-A3F6-D24F-AF5F-714C7657C341}"/>
                </a:ext>
              </a:extLst>
            </p:cNvPr>
            <p:cNvSpPr txBox="1"/>
            <p:nvPr/>
          </p:nvSpPr>
          <p:spPr>
            <a:xfrm>
              <a:off x="3050469" y="4928354"/>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14-513</a:t>
              </a:r>
            </a:p>
          </p:txBody>
        </p:sp>
      </p:grpSp>
      <p:sp>
        <p:nvSpPr>
          <p:cNvPr id="16" name="TextBox 10">
            <a:extLst>
              <a:ext uri="{FF2B5EF4-FFF2-40B4-BE49-F238E27FC236}">
                <a16:creationId xmlns:a16="http://schemas.microsoft.com/office/drawing/2014/main" id="{DD25168E-4AFE-D14D-A9B9-8E3DF58299E2}"/>
              </a:ext>
            </a:extLst>
          </p:cNvPr>
          <p:cNvSpPr txBox="1"/>
          <p:nvPr/>
        </p:nvSpPr>
        <p:spPr>
          <a:xfrm>
            <a:off x="4953000" y="4195061"/>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David Varodayan</a:t>
            </a:r>
          </a:p>
        </p:txBody>
      </p:sp>
      <p:sp>
        <p:nvSpPr>
          <p:cNvPr id="26" name="TextBox 10">
            <a:extLst>
              <a:ext uri="{FF2B5EF4-FFF2-40B4-BE49-F238E27FC236}">
                <a16:creationId xmlns:a16="http://schemas.microsoft.com/office/drawing/2014/main" id="{59225F06-5CFD-45E0-96D4-F0D9D852CBB8}"/>
              </a:ext>
            </a:extLst>
          </p:cNvPr>
          <p:cNvSpPr txBox="1"/>
          <p:nvPr/>
        </p:nvSpPr>
        <p:spPr>
          <a:xfrm>
            <a:off x="2292936" y="1258504"/>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Dave Andersen</a:t>
            </a:r>
          </a:p>
        </p:txBody>
      </p:sp>
      <p:sp>
        <p:nvSpPr>
          <p:cNvPr id="37" name="TextBox 10">
            <a:extLst>
              <a:ext uri="{FF2B5EF4-FFF2-40B4-BE49-F238E27FC236}">
                <a16:creationId xmlns:a16="http://schemas.microsoft.com/office/drawing/2014/main" id="{278FA984-3AF6-493B-BCBB-63DBC7C20AE3}"/>
              </a:ext>
            </a:extLst>
          </p:cNvPr>
          <p:cNvSpPr txBox="1"/>
          <p:nvPr/>
        </p:nvSpPr>
        <p:spPr>
          <a:xfrm>
            <a:off x="4728503" y="1248946"/>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Zack Weinberg</a:t>
            </a:r>
          </a:p>
        </p:txBody>
      </p:sp>
      <p:pic>
        <p:nvPicPr>
          <p:cNvPr id="38" name="Picture 2">
            <a:extLst>
              <a:ext uri="{FF2B5EF4-FFF2-40B4-BE49-F238E27FC236}">
                <a16:creationId xmlns:a16="http://schemas.microsoft.com/office/drawing/2014/main" id="{3AB91D5F-6FEB-40F2-8640-74E6EABFB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267" y="1797559"/>
            <a:ext cx="1637803" cy="16378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B193FB-F4BF-4614-9220-E12A70FCCC5D}"/>
              </a:ext>
            </a:extLst>
          </p:cNvPr>
          <p:cNvPicPr>
            <a:picLocks noChangeAspect="1"/>
          </p:cNvPicPr>
          <p:nvPr/>
        </p:nvPicPr>
        <p:blipFill>
          <a:blip r:embed="rId5"/>
          <a:srcRect/>
          <a:stretch/>
        </p:blipFill>
        <p:spPr>
          <a:xfrm>
            <a:off x="2721958" y="1786341"/>
            <a:ext cx="1633389" cy="1633389"/>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26227328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will experience a combination of betrayal and distress</a:t>
            </a:r>
          </a:p>
        </p:txBody>
      </p:sp>
    </p:spTree>
    <p:extLst>
      <p:ext uri="{BB962C8B-B14F-4D97-AF65-F5344CB8AC3E}">
        <p14:creationId xmlns:p14="http://schemas.microsoft.com/office/powerpoint/2010/main" val="22221349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24697044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Scenario: Cheating or Not?</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dirty="0"/>
              <a:t>Alice is working on </a:t>
            </a:r>
            <a:r>
              <a:rPr lang="en-US" dirty="0" err="1"/>
              <a:t>malloc</a:t>
            </a:r>
            <a:r>
              <a:rPr lang="en-US" dirty="0"/>
              <a:t> lab and is just plain stuck.  Her code is </a:t>
            </a:r>
            <a:r>
              <a:rPr lang="en-US" dirty="0" err="1"/>
              <a:t>seg</a:t>
            </a:r>
            <a:r>
              <a:rPr lang="en-US" dirty="0"/>
              <a:t> faulting and she doesn't know why.  It is only 2 days until </a:t>
            </a:r>
            <a:r>
              <a:rPr lang="en-US" dirty="0" err="1"/>
              <a:t>malloc</a:t>
            </a:r>
            <a:r>
              <a:rPr lang="en-US" dirty="0"/>
              <a:t> lab is due and she has 3 other assignments due this same week.  She is in the cluster.</a:t>
            </a:r>
          </a:p>
          <a:p>
            <a:pPr marL="0" indent="0">
              <a:buNone/>
            </a:pPr>
            <a:r>
              <a:rPr lang="en-US" dirty="0"/>
              <a:t>Bob is sitting next to her.  He is pretty much done.</a:t>
            </a:r>
          </a:p>
          <a:p>
            <a:pPr marL="0" indent="0">
              <a:buNone/>
            </a:pPr>
            <a:r>
              <a:rPr lang="en-US" dirty="0"/>
              <a:t>Sitting next to Bob is Charlie.  He is also stuck.</a:t>
            </a:r>
          </a:p>
          <a:p>
            <a:r>
              <a:rPr lang="en-US" dirty="0"/>
              <a:t>1. Charlie gets up for a break and Bob makes a printout of his own code and leaves it on Charlie’s chair.</a:t>
            </a:r>
          </a:p>
          <a:p>
            <a:pPr lvl="1"/>
            <a:r>
              <a:rPr lang="en-US" dirty="0"/>
              <a:t>Who cheated: Charlie?       Bob?</a:t>
            </a:r>
          </a:p>
          <a:p>
            <a:r>
              <a:rPr lang="en-US" dirty="0"/>
              <a:t>2. Charlie finds the copy of Bob’s </a:t>
            </a:r>
            <a:r>
              <a:rPr lang="en-US" dirty="0" err="1"/>
              <a:t>malloc</a:t>
            </a:r>
            <a:r>
              <a:rPr lang="en-US" dirty="0"/>
              <a:t> code, looks it over, and then copies one function, but changes the names of all the variables.</a:t>
            </a:r>
          </a:p>
          <a:p>
            <a:pPr lvl="1"/>
            <a:r>
              <a:rPr lang="en-US" dirty="0">
                <a:solidFill>
                  <a:srgbClr val="000000"/>
                </a:solidFill>
              </a:rPr>
              <a:t>Who cheated: Charlie?       Bob?</a:t>
            </a:r>
          </a:p>
          <a:p>
            <a:endParaRPr lang="en-US" dirty="0"/>
          </a:p>
          <a:p>
            <a:endParaRPr lang="en-US" dirty="0"/>
          </a:p>
        </p:txBody>
      </p:sp>
    </p:spTree>
    <p:extLst>
      <p:ext uri="{BB962C8B-B14F-4D97-AF65-F5344CB8AC3E}">
        <p14:creationId xmlns:p14="http://schemas.microsoft.com/office/powerpoint/2010/main" val="12285493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Her code is </a:t>
            </a:r>
            <a:r>
              <a:rPr lang="en-US" sz="2000" dirty="0" err="1"/>
              <a:t>seg</a:t>
            </a:r>
            <a:r>
              <a:rPr lang="en-US" sz="2000" dirty="0"/>
              <a:t> faulting and she doesn't know why.  It is only 2 days until </a:t>
            </a:r>
            <a:r>
              <a:rPr lang="en-US" sz="2000" dirty="0" err="1"/>
              <a:t>malloc</a:t>
            </a:r>
            <a:r>
              <a:rPr lang="en-US" sz="2000" dirty="0"/>
              <a:t> lab is due and she has 3 other assignments due this same week.  She is in the cluster.</a:t>
            </a:r>
          </a:p>
          <a:p>
            <a:pPr marL="0" indent="0">
              <a:buNone/>
            </a:pPr>
            <a:r>
              <a:rPr lang="en-US" sz="2000" dirty="0"/>
              <a:t>Bob is sitting next to her.  He is pretty much done.</a:t>
            </a:r>
          </a:p>
          <a:p>
            <a:pPr marL="0" indent="0">
              <a:buNone/>
            </a:pPr>
            <a:r>
              <a:rPr lang="en-US" sz="2000" dirty="0"/>
              <a:t>Sitting next to Bob is Charlie.  He is also stuck.</a:t>
            </a:r>
          </a:p>
          <a:p>
            <a:pPr>
              <a:spcAft>
                <a:spcPts val="600"/>
              </a:spcAft>
            </a:pPr>
            <a:r>
              <a:rPr lang="en-US" dirty="0"/>
              <a:t>1. Bob offers to help Alice and they go over her code together.</a:t>
            </a:r>
          </a:p>
          <a:p>
            <a:pPr lvl="1"/>
            <a:r>
              <a:rPr lang="en-US" dirty="0">
                <a:solidFill>
                  <a:srgbClr val="000000"/>
                </a:solidFill>
              </a:rPr>
              <a:t>Who cheated: Bob?       Alice?</a:t>
            </a:r>
            <a:endParaRPr lang="en-US" dirty="0"/>
          </a:p>
          <a:p>
            <a:pPr>
              <a:spcAft>
                <a:spcPts val="600"/>
              </a:spcAft>
            </a:pPr>
            <a:r>
              <a:rPr lang="en-US" dirty="0"/>
              <a:t>2. Bob gets up to go to the bathroom and Charlie looks over at his screen to see how Bob implemented his free list.</a:t>
            </a:r>
          </a:p>
          <a:p>
            <a:pPr lvl="1"/>
            <a:r>
              <a:rPr lang="en-US" dirty="0">
                <a:solidFill>
                  <a:srgbClr val="000000"/>
                </a:solidFill>
              </a:rPr>
              <a:t>Who cheated: Charlie?       Bob?</a:t>
            </a:r>
          </a:p>
        </p:txBody>
      </p:sp>
    </p:spTree>
    <p:extLst>
      <p:ext uri="{BB962C8B-B14F-4D97-AF65-F5344CB8AC3E}">
        <p14:creationId xmlns:p14="http://schemas.microsoft.com/office/powerpoint/2010/main" val="388719346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 (cont.)</a:t>
            </a:r>
          </a:p>
        </p:txBody>
      </p:sp>
      <p:sp>
        <p:nvSpPr>
          <p:cNvPr id="3" name="Content Placeholder 2"/>
          <p:cNvSpPr>
            <a:spLocks noGrp="1"/>
          </p:cNvSpPr>
          <p:nvPr>
            <p:ph idx="1"/>
          </p:nvPr>
        </p:nvSpPr>
        <p:spPr>
          <a:xfrm>
            <a:off x="228600" y="1143000"/>
            <a:ext cx="8686800" cy="5435600"/>
          </a:xfrm>
        </p:spPr>
        <p:txBody>
          <a:bodyPr/>
          <a:lstStyle/>
          <a:p>
            <a:pPr>
              <a:spcAft>
                <a:spcPts val="600"/>
              </a:spcAft>
            </a:pPr>
            <a:r>
              <a:rPr lang="en-US" dirty="0"/>
              <a:t>3. Alice is having trouble with GDB.  She asks Bob how to set a breakpoint, and he shows her.</a:t>
            </a:r>
          </a:p>
          <a:p>
            <a:pPr lvl="1"/>
            <a:r>
              <a:rPr lang="en-US" dirty="0">
                <a:solidFill>
                  <a:srgbClr val="000000"/>
                </a:solidFill>
              </a:rPr>
              <a:t>Who cheated: Bob?       Alice?</a:t>
            </a:r>
            <a:endParaRPr lang="en-US" dirty="0"/>
          </a:p>
          <a:p>
            <a:pPr>
              <a:spcAft>
                <a:spcPts val="600"/>
              </a:spcAft>
            </a:pPr>
            <a:r>
              <a:rPr lang="en-US" dirty="0"/>
              <a:t>4. Charlie goes to a TA and asks for help</a:t>
            </a:r>
          </a:p>
          <a:p>
            <a:pPr lvl="1"/>
            <a:r>
              <a:rPr lang="en-US" dirty="0">
                <a:solidFill>
                  <a:srgbClr val="000000"/>
                </a:solidFill>
              </a:rPr>
              <a:t>Who cheated: Charlie?       </a:t>
            </a:r>
          </a:p>
          <a:p>
            <a:pPr lvl="1"/>
            <a:endParaRPr lang="en-US" dirty="0">
              <a:solidFill>
                <a:srgbClr val="000000"/>
              </a:solidFill>
            </a:endParaRPr>
          </a:p>
          <a:p>
            <a:r>
              <a:rPr lang="en-US" dirty="0">
                <a:solidFill>
                  <a:srgbClr val="000000"/>
                </a:solidFill>
              </a:rPr>
              <a:t>If you are uncertain which of these constitutes cheating, and which do not, please read the syllabus carefully.  If you’re still uncertain, ask one of the staff</a:t>
            </a:r>
          </a:p>
        </p:txBody>
      </p:sp>
    </p:spTree>
    <p:extLst>
      <p:ext uri="{BB962C8B-B14F-4D97-AF65-F5344CB8AC3E}">
        <p14:creationId xmlns:p14="http://schemas.microsoft.com/office/powerpoint/2010/main" val="13989303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a:xfrm>
            <a:off x="228600" y="1143000"/>
            <a:ext cx="8686800" cy="5435600"/>
          </a:xfrm>
        </p:spPr>
        <p:txBody>
          <a:bodyPr/>
          <a:lstStyle/>
          <a:p>
            <a:r>
              <a:rPr lang="en-US" dirty="0">
                <a:solidFill>
                  <a:srgbClr val="000000"/>
                </a:solidFill>
              </a:rPr>
              <a:t>Starting with cache lab, labs will be distributed via</a:t>
            </a:r>
            <a:br>
              <a:rPr lang="en-US" dirty="0">
                <a:solidFill>
                  <a:srgbClr val="000000"/>
                </a:solidFill>
              </a:rPr>
            </a:br>
            <a:r>
              <a:rPr lang="en-US" dirty="0">
                <a:solidFill>
                  <a:srgbClr val="000000"/>
                </a:solidFill>
              </a:rPr>
              <a:t>GitHub Classroom</a:t>
            </a:r>
            <a:endParaRPr lang="en-US" b="1" dirty="0">
              <a:solidFill>
                <a:srgbClr val="000000"/>
              </a:solidFill>
              <a:latin typeface="Courier New" panose="02070309020205020404" pitchFamily="49" charset="0"/>
              <a:cs typeface="Courier New" panose="02070309020205020404" pitchFamily="49" charset="0"/>
            </a:endParaRPr>
          </a:p>
          <a:p>
            <a:r>
              <a:rPr lang="en-US" dirty="0">
                <a:solidFill>
                  <a:srgbClr val="000000"/>
                </a:solidFill>
              </a:rPr>
              <a:t>Must be used by all students</a:t>
            </a:r>
          </a:p>
          <a:p>
            <a:r>
              <a:rPr lang="en-US" dirty="0">
                <a:solidFill>
                  <a:srgbClr val="000000"/>
                </a:solidFill>
              </a:rPr>
              <a:t>Students must </a:t>
            </a:r>
            <a:r>
              <a:rPr lang="en-US" dirty="0">
                <a:solidFill>
                  <a:srgbClr val="C00000"/>
                </a:solidFill>
              </a:rPr>
              <a:t>commit early and often</a:t>
            </a:r>
          </a:p>
          <a:p>
            <a:r>
              <a:rPr lang="en-US" dirty="0"/>
              <a:t>If a student is accused of cheating (plagiarism), we will consult</a:t>
            </a:r>
            <a:br>
              <a:rPr lang="en-US" dirty="0"/>
            </a:br>
            <a:r>
              <a:rPr lang="en-US" dirty="0"/>
              <a:t>the GIT server and look for a reasonable commit history</a:t>
            </a:r>
          </a:p>
          <a:p>
            <a:r>
              <a:rPr lang="en-US" dirty="0"/>
              <a:t>Missing GIT history </a:t>
            </a:r>
            <a:r>
              <a:rPr lang="en-US" dirty="0">
                <a:solidFill>
                  <a:srgbClr val="C00000"/>
                </a:solidFill>
              </a:rPr>
              <a:t>will count against you</a:t>
            </a:r>
          </a:p>
          <a:p>
            <a:r>
              <a:rPr lang="en-US" dirty="0"/>
              <a:t>Please make sure you have one!</a:t>
            </a:r>
          </a:p>
          <a:p>
            <a:endParaRPr lang="en-US" dirty="0">
              <a:solidFill>
                <a:srgbClr val="000000"/>
              </a:solidFill>
            </a:endParaRPr>
          </a:p>
        </p:txBody>
      </p:sp>
    </p:spTree>
    <p:extLst>
      <p:ext uri="{BB962C8B-B14F-4D97-AF65-F5344CB8AC3E}">
        <p14:creationId xmlns:p14="http://schemas.microsoft.com/office/powerpoint/2010/main" val="32496174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16338761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0722"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15-213, 14-513, 15-513, 18-213, 18-613</a:t>
            </a:r>
          </a:p>
        </p:txBody>
      </p:sp>
      <p:sp>
        <p:nvSpPr>
          <p:cNvPr id="11" name="Rectangle 4"/>
          <p:cNvSpPr txBox="1">
            <a:spLocks noChangeArrowheads="1"/>
          </p:cNvSpPr>
          <p:nvPr/>
        </p:nvSpPr>
        <p:spPr bwMode="auto">
          <a:xfrm>
            <a:off x="387350" y="927100"/>
            <a:ext cx="7689850" cy="53213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dirty="0"/>
              <a:t>15-213</a:t>
            </a:r>
          </a:p>
          <a:p>
            <a:pPr lvl="1"/>
            <a:r>
              <a:rPr lang="en-US" sz="1800" dirty="0"/>
              <a:t>CS Undergraduates and other Undergraduates</a:t>
            </a:r>
          </a:p>
          <a:p>
            <a:pPr lvl="1"/>
            <a:r>
              <a:rPr lang="en-US" sz="1800" dirty="0"/>
              <a:t>In-class lectures in GHC 4401 (with in-class quizzes)</a:t>
            </a:r>
          </a:p>
          <a:p>
            <a:r>
              <a:rPr lang="en-US" sz="2000" dirty="0"/>
              <a:t>14-513</a:t>
            </a:r>
          </a:p>
          <a:p>
            <a:pPr lvl="1"/>
            <a:r>
              <a:rPr lang="en-US" sz="1800" dirty="0"/>
              <a:t>INI Masters students</a:t>
            </a:r>
          </a:p>
          <a:p>
            <a:pPr lvl="1"/>
            <a:r>
              <a:rPr lang="en-US" sz="1800" dirty="0"/>
              <a:t>In-class lectures in INI DEC / B23 118 (with in-class quizzes)</a:t>
            </a:r>
          </a:p>
          <a:p>
            <a:r>
              <a:rPr lang="en-US" sz="2000" dirty="0"/>
              <a:t>15-513</a:t>
            </a:r>
          </a:p>
          <a:p>
            <a:pPr lvl="1"/>
            <a:r>
              <a:rPr lang="en-US" sz="1800" dirty="0"/>
              <a:t>CS Masters and other Masters students</a:t>
            </a:r>
          </a:p>
          <a:p>
            <a:pPr lvl="1"/>
            <a:r>
              <a:rPr lang="en-US" sz="1800" dirty="0"/>
              <a:t>Watch recorded lectures (no in-class quizzes)</a:t>
            </a:r>
          </a:p>
          <a:p>
            <a:r>
              <a:rPr lang="en-US" sz="2000" dirty="0"/>
              <a:t>18-213</a:t>
            </a:r>
          </a:p>
          <a:p>
            <a:pPr lvl="1"/>
            <a:r>
              <a:rPr lang="en-US" sz="1800" dirty="0"/>
              <a:t>ECE Undergraduates</a:t>
            </a:r>
          </a:p>
          <a:p>
            <a:pPr lvl="1"/>
            <a:r>
              <a:rPr lang="en-US" sz="1800" dirty="0"/>
              <a:t>In-class lectures in POS 153 (with in-class quizzes)</a:t>
            </a:r>
          </a:p>
          <a:p>
            <a:r>
              <a:rPr lang="en-US" sz="2000" dirty="0"/>
              <a:t>18-613</a:t>
            </a:r>
          </a:p>
          <a:p>
            <a:pPr lvl="1"/>
            <a:r>
              <a:rPr lang="en-US" sz="1800" dirty="0"/>
              <a:t>ECE Masters students</a:t>
            </a:r>
          </a:p>
          <a:p>
            <a:pPr lvl="1"/>
            <a:r>
              <a:rPr lang="en-US" sz="1800" dirty="0"/>
              <a:t>In-class lectures in DH A302 / B23 211 (with in-class quizzes)</a:t>
            </a:r>
            <a:endParaRPr lang="en-US" sz="400" dirty="0"/>
          </a:p>
          <a:p>
            <a:r>
              <a:rPr lang="en-US" b="1" dirty="0">
                <a:solidFill>
                  <a:srgbClr val="C00000"/>
                </a:solidFill>
              </a:rPr>
              <a:t>Same material &amp; labs for all the courses</a:t>
            </a:r>
          </a:p>
          <a:p>
            <a:pPr lvl="1"/>
            <a:endParaRPr lang="en-US" sz="1800" dirty="0"/>
          </a:p>
        </p:txBody>
      </p:sp>
      <p:sp>
        <p:nvSpPr>
          <p:cNvPr id="2" name="Right Brace 1">
            <a:extLst>
              <a:ext uri="{FF2B5EF4-FFF2-40B4-BE49-F238E27FC236}">
                <a16:creationId xmlns:a16="http://schemas.microsoft.com/office/drawing/2014/main" id="{2F71053B-433C-4210-8B96-87F4E7C8B56A}"/>
              </a:ext>
            </a:extLst>
          </p:cNvPr>
          <p:cNvSpPr/>
          <p:nvPr/>
        </p:nvSpPr>
        <p:spPr bwMode="auto">
          <a:xfrm>
            <a:off x="6400800" y="1066800"/>
            <a:ext cx="612648" cy="3048000"/>
          </a:xfrm>
          <a:prstGeom prst="rightBrac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7" name="Right Brace 6">
            <a:extLst>
              <a:ext uri="{FF2B5EF4-FFF2-40B4-BE49-F238E27FC236}">
                <a16:creationId xmlns:a16="http://schemas.microsoft.com/office/drawing/2014/main" id="{F0FFD925-249D-445E-BD2B-E140797E8F8E}"/>
              </a:ext>
            </a:extLst>
          </p:cNvPr>
          <p:cNvSpPr/>
          <p:nvPr/>
        </p:nvSpPr>
        <p:spPr bwMode="auto">
          <a:xfrm>
            <a:off x="6400800" y="4432300"/>
            <a:ext cx="690372" cy="1741116"/>
          </a:xfrm>
          <a:prstGeom prst="rightBrace">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3" name="TextBox 2">
            <a:extLst>
              <a:ext uri="{FF2B5EF4-FFF2-40B4-BE49-F238E27FC236}">
                <a16:creationId xmlns:a16="http://schemas.microsoft.com/office/drawing/2014/main" id="{B7CE8790-6EBC-4A0D-ADAC-8455BA0DE38E}"/>
              </a:ext>
            </a:extLst>
          </p:cNvPr>
          <p:cNvSpPr txBox="1"/>
          <p:nvPr/>
        </p:nvSpPr>
        <p:spPr>
          <a:xfrm>
            <a:off x="7162800" y="2286000"/>
            <a:ext cx="1676400" cy="1138773"/>
          </a:xfrm>
          <a:prstGeom prst="rect">
            <a:avLst/>
          </a:prstGeom>
          <a:noFill/>
        </p:spPr>
        <p:txBody>
          <a:bodyPr wrap="square" rtlCol="0">
            <a:spAutoFit/>
          </a:bodyPr>
          <a:lstStyle/>
          <a:p>
            <a:r>
              <a:rPr lang="en-US" sz="2800" dirty="0"/>
              <a:t>15-cohort </a:t>
            </a:r>
            <a:r>
              <a:rPr lang="en-US" sz="2000" dirty="0"/>
              <a:t>(for TAs, office hours, </a:t>
            </a:r>
            <a:r>
              <a:rPr lang="en-US" sz="2000" dirty="0" err="1"/>
              <a:t>etc</a:t>
            </a:r>
            <a:r>
              <a:rPr lang="en-US" sz="2000" dirty="0"/>
              <a:t>)</a:t>
            </a:r>
            <a:endParaRPr lang="en-US" sz="2800" dirty="0"/>
          </a:p>
        </p:txBody>
      </p:sp>
      <p:sp>
        <p:nvSpPr>
          <p:cNvPr id="9" name="TextBox 8">
            <a:extLst>
              <a:ext uri="{FF2B5EF4-FFF2-40B4-BE49-F238E27FC236}">
                <a16:creationId xmlns:a16="http://schemas.microsoft.com/office/drawing/2014/main" id="{46B34AC3-2F98-476E-A779-9D573435EBCA}"/>
              </a:ext>
            </a:extLst>
          </p:cNvPr>
          <p:cNvSpPr txBox="1"/>
          <p:nvPr/>
        </p:nvSpPr>
        <p:spPr>
          <a:xfrm>
            <a:off x="7239000" y="5034643"/>
            <a:ext cx="1676400" cy="1138773"/>
          </a:xfrm>
          <a:prstGeom prst="rect">
            <a:avLst/>
          </a:prstGeom>
          <a:noFill/>
        </p:spPr>
        <p:txBody>
          <a:bodyPr wrap="square" rtlCol="0">
            <a:spAutoFit/>
          </a:bodyPr>
          <a:lstStyle/>
          <a:p>
            <a:r>
              <a:rPr lang="en-US" sz="2800" dirty="0"/>
              <a:t>18-cohort </a:t>
            </a:r>
            <a:r>
              <a:rPr lang="en-US" sz="2000" dirty="0"/>
              <a:t>(for TAs, office hours, </a:t>
            </a:r>
            <a:r>
              <a:rPr lang="en-US" sz="2000" dirty="0" err="1"/>
              <a:t>etc</a:t>
            </a:r>
            <a:r>
              <a:rPr lang="en-US" sz="2000" dirty="0"/>
              <a:t>)</a:t>
            </a:r>
            <a:endParaRPr lang="en-US" sz="2800" dirty="0"/>
          </a:p>
        </p:txBody>
      </p:sp>
    </p:spTree>
    <p:extLst>
      <p:ext uri="{BB962C8B-B14F-4D97-AF65-F5344CB8AC3E}">
        <p14:creationId xmlns:p14="http://schemas.microsoft.com/office/powerpoint/2010/main" val="1669053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Primary Textbook</a:t>
            </a:r>
          </a:p>
        </p:txBody>
      </p:sp>
      <p:sp>
        <p:nvSpPr>
          <p:cNvPr id="31748" name="Rectangle 4"/>
          <p:cNvSpPr>
            <a:spLocks noGrp="1" noChangeArrowheads="1"/>
          </p:cNvSpPr>
          <p:nvPr>
            <p:ph type="body" idx="1"/>
          </p:nvPr>
        </p:nvSpPr>
        <p:spPr>
          <a:xfrm>
            <a:off x="381000" y="1397000"/>
            <a:ext cx="8382000" cy="4927600"/>
          </a:xfrm>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hlinkClick r:id="rId2"/>
              </a:rPr>
              <a:t>https://csapp.cs.cmu.edu</a:t>
            </a:r>
            <a:r>
              <a:rPr lang="en-US" dirty="0"/>
              <a:t>  </a:t>
            </a:r>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paperback/international version</a:t>
            </a:r>
            <a:r>
              <a:rPr lang="en-US" dirty="0"/>
              <a:t>!)</a:t>
            </a:r>
          </a:p>
          <a:p>
            <a:pPr lvl="1"/>
            <a:r>
              <a:rPr lang="en-US" dirty="0"/>
              <a:t>On reserve in Sorrells Library</a:t>
            </a:r>
          </a:p>
          <a:p>
            <a:pPr lvl="1"/>
            <a:endParaRPr lang="en-US" dirty="0"/>
          </a:p>
          <a:p>
            <a:r>
              <a:rPr lang="en-US" dirty="0"/>
              <a:t>Note: All textbooks have errors</a:t>
            </a:r>
          </a:p>
          <a:p>
            <a:pPr lvl="1"/>
            <a:r>
              <a:rPr lang="en-US" dirty="0"/>
              <a:t>Don’t panic if you see something that seems wrong</a:t>
            </a:r>
          </a:p>
          <a:p>
            <a:pPr lvl="1"/>
            <a:r>
              <a:rPr lang="en-US" dirty="0"/>
              <a:t>Come talk to us about it if you can’t make it make sense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Recommended reading</a:t>
            </a:r>
          </a:p>
        </p:txBody>
      </p:sp>
      <p:sp>
        <p:nvSpPr>
          <p:cNvPr id="31748" name="Rectangle 4"/>
          <p:cNvSpPr>
            <a:spLocks noGrp="1" noChangeArrowheads="1"/>
          </p:cNvSpPr>
          <p:nvPr>
            <p:ph type="body" idx="1"/>
          </p:nvPr>
        </p:nvSpPr>
        <p:spPr/>
        <p:txBody>
          <a:bodyPr/>
          <a:lstStyle/>
          <a:p>
            <a:r>
              <a:rPr lang="en-US" dirty="0"/>
              <a:t>Brian Kernighan and Dennis Ritchie, </a:t>
            </a:r>
          </a:p>
          <a:p>
            <a:pPr lvl="1"/>
            <a:r>
              <a:rPr lang="en-US" i="1" dirty="0"/>
              <a:t>The C Programming Language</a:t>
            </a:r>
            <a:r>
              <a:rPr lang="en-US" dirty="0"/>
              <a:t>, Second Edition, Prentice Hall, 1988</a:t>
            </a:r>
          </a:p>
          <a:p>
            <a:pPr lvl="1"/>
            <a:r>
              <a:rPr lang="en-US" dirty="0"/>
              <a:t>Everyone calls this book “K&amp;R”</a:t>
            </a:r>
          </a:p>
          <a:p>
            <a:pPr lvl="1"/>
            <a:r>
              <a:rPr lang="en-US" dirty="0"/>
              <a:t>Guide to C by the designers of the language</a:t>
            </a:r>
          </a:p>
          <a:p>
            <a:pPr lvl="1"/>
            <a:r>
              <a:rPr lang="en-US" dirty="0"/>
              <a:t>Well-written, concise</a:t>
            </a:r>
          </a:p>
          <a:p>
            <a:pPr lvl="1"/>
            <a:r>
              <a:rPr lang="en-US" dirty="0"/>
              <a:t>A little dated</a:t>
            </a:r>
          </a:p>
          <a:p>
            <a:pPr lvl="2"/>
            <a:r>
              <a:rPr lang="en-US" dirty="0"/>
              <a:t>Doesn’t cover additions to C since 1988 (that’s thirty years ago…)</a:t>
            </a:r>
          </a:p>
          <a:p>
            <a:pPr lvl="2"/>
            <a:r>
              <a:rPr lang="en-US" dirty="0"/>
              <a:t>Casual about issues we consider serious problems now</a:t>
            </a:r>
          </a:p>
          <a:p>
            <a:pPr lvl="1"/>
            <a:r>
              <a:rPr lang="en-US" dirty="0"/>
              <a:t>On reserve in Sorrells Library</a:t>
            </a:r>
          </a:p>
          <a:p>
            <a:pPr lvl="1"/>
            <a:endParaRPr lang="en-US" dirty="0"/>
          </a:p>
        </p:txBody>
      </p:sp>
    </p:spTree>
    <p:extLst>
      <p:ext uri="{BB962C8B-B14F-4D97-AF65-F5344CB8AC3E}">
        <p14:creationId xmlns:p14="http://schemas.microsoft.com/office/powerpoint/2010/main" val="24239538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D0A0-2F7B-4D88-998B-A488CE5F3E73}"/>
              </a:ext>
            </a:extLst>
          </p:cNvPr>
          <p:cNvSpPr>
            <a:spLocks noGrp="1"/>
          </p:cNvSpPr>
          <p:nvPr>
            <p:ph type="title"/>
          </p:nvPr>
        </p:nvSpPr>
        <p:spPr/>
        <p:txBody>
          <a:bodyPr/>
          <a:lstStyle/>
          <a:p>
            <a:r>
              <a:rPr lang="en-US" dirty="0"/>
              <a:t>If you want more books about C</a:t>
            </a:r>
          </a:p>
        </p:txBody>
      </p:sp>
      <p:sp>
        <p:nvSpPr>
          <p:cNvPr id="3" name="Content Placeholder 2">
            <a:extLst>
              <a:ext uri="{FF2B5EF4-FFF2-40B4-BE49-F238E27FC236}">
                <a16:creationId xmlns:a16="http://schemas.microsoft.com/office/drawing/2014/main" id="{BFAE0DE3-5579-4DE6-BA34-E821BF97FF0C}"/>
              </a:ext>
            </a:extLst>
          </p:cNvPr>
          <p:cNvSpPr>
            <a:spLocks noGrp="1"/>
          </p:cNvSpPr>
          <p:nvPr>
            <p:ph idx="1"/>
          </p:nvPr>
        </p:nvSpPr>
        <p:spPr>
          <a:xfrm>
            <a:off x="381000" y="1397000"/>
            <a:ext cx="8382000" cy="5207000"/>
          </a:xfrm>
        </p:spPr>
        <p:txBody>
          <a:bodyPr>
            <a:normAutofit fontScale="85000" lnSpcReduction="20000"/>
          </a:bodyPr>
          <a:lstStyle/>
          <a:p>
            <a:r>
              <a:rPr lang="en-US" dirty="0"/>
              <a:t>C for Programmers with an introduction to C11</a:t>
            </a:r>
          </a:p>
          <a:p>
            <a:pPr lvl="1"/>
            <a:r>
              <a:rPr lang="en-US" dirty="0"/>
              <a:t>Paul and Harvey </a:t>
            </a:r>
            <a:r>
              <a:rPr lang="en-US" dirty="0" err="1"/>
              <a:t>Deitel</a:t>
            </a:r>
            <a:endParaRPr lang="en-US" dirty="0"/>
          </a:p>
          <a:p>
            <a:pPr lvl="1"/>
            <a:r>
              <a:rPr lang="en-US" dirty="0"/>
              <a:t>Opposite of K&amp;R: modern, verbose</a:t>
            </a:r>
          </a:p>
          <a:p>
            <a:pPr lvl="1"/>
            <a:r>
              <a:rPr lang="en-US" dirty="0"/>
              <a:t>Lots of worked-out examples</a:t>
            </a:r>
          </a:p>
          <a:p>
            <a:pPr lvl="1"/>
            <a:r>
              <a:rPr lang="en-US" dirty="0"/>
              <a:t>Ugly code style (compare readability to K&amp;R)</a:t>
            </a:r>
          </a:p>
          <a:p>
            <a:r>
              <a:rPr lang="en-US" dirty="0"/>
              <a:t>21</a:t>
            </a:r>
            <a:r>
              <a:rPr lang="en-US" baseline="30000" dirty="0"/>
              <a:t>st</a:t>
            </a:r>
            <a:r>
              <a:rPr lang="en-US" dirty="0"/>
              <a:t> Century C</a:t>
            </a:r>
          </a:p>
          <a:p>
            <a:pPr lvl="1"/>
            <a:r>
              <a:rPr lang="en-US" dirty="0"/>
              <a:t>Ben </a:t>
            </a:r>
            <a:r>
              <a:rPr lang="en-US" dirty="0" err="1"/>
              <a:t>Klemens</a:t>
            </a:r>
            <a:endParaRPr lang="en-US" dirty="0"/>
          </a:p>
          <a:p>
            <a:pPr lvl="1"/>
            <a:r>
              <a:rPr lang="en-US" dirty="0"/>
              <a:t>Supplement to full C textbooks: goes into the corners of the language</a:t>
            </a:r>
          </a:p>
          <a:p>
            <a:pPr lvl="1"/>
            <a:r>
              <a:rPr lang="en-US" dirty="0"/>
              <a:t>Opinionated</a:t>
            </a:r>
          </a:p>
          <a:p>
            <a:pPr lvl="1"/>
            <a:r>
              <a:rPr lang="en-US" dirty="0"/>
              <a:t>First half is about how to </a:t>
            </a:r>
            <a:r>
              <a:rPr lang="en-US" i="1" dirty="0"/>
              <a:t>build</a:t>
            </a:r>
            <a:r>
              <a:rPr lang="en-US" dirty="0"/>
              <a:t> C programs in the Unix environment</a:t>
            </a:r>
          </a:p>
          <a:p>
            <a:pPr lvl="2"/>
            <a:r>
              <a:rPr lang="en-US" dirty="0"/>
              <a:t>So, if you want to understand the </a:t>
            </a:r>
            <a:r>
              <a:rPr lang="en-US" dirty="0" err="1"/>
              <a:t>Makefiles</a:t>
            </a:r>
            <a:r>
              <a:rPr lang="en-US" dirty="0"/>
              <a:t> we give you…</a:t>
            </a:r>
          </a:p>
          <a:p>
            <a:r>
              <a:rPr lang="en-US" dirty="0"/>
              <a:t>Learn C the Hard Way</a:t>
            </a:r>
          </a:p>
          <a:p>
            <a:pPr lvl="1"/>
            <a:r>
              <a:rPr lang="en-US" dirty="0"/>
              <a:t>Zed A. Shaw</a:t>
            </a:r>
          </a:p>
          <a:p>
            <a:pPr lvl="1"/>
            <a:r>
              <a:rPr lang="en-US" dirty="0"/>
              <a:t>Extremely opinionated</a:t>
            </a:r>
          </a:p>
          <a:p>
            <a:pPr lvl="1"/>
            <a:r>
              <a:rPr lang="en-US" dirty="0"/>
              <a:t>Also has lots of worked-out examples</a:t>
            </a:r>
          </a:p>
          <a:p>
            <a:pPr lvl="1"/>
            <a:r>
              <a:rPr lang="en-US" dirty="0"/>
              <a:t>Only book I can find that takes “undefined behavior” seriously enough</a:t>
            </a:r>
          </a:p>
          <a:p>
            <a:r>
              <a:rPr lang="en-US" dirty="0"/>
              <a:t>These books are not on reserve</a:t>
            </a:r>
          </a:p>
          <a:p>
            <a:pPr lvl="1"/>
            <a:r>
              <a:rPr lang="en-US" dirty="0"/>
              <a:t>The library may still have them, or you can borrow a copy from Weinberg</a:t>
            </a:r>
          </a:p>
        </p:txBody>
      </p:sp>
    </p:spTree>
    <p:extLst>
      <p:ext uri="{BB962C8B-B14F-4D97-AF65-F5344CB8AC3E}">
        <p14:creationId xmlns:p14="http://schemas.microsoft.com/office/powerpoint/2010/main" val="1261096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381000" y="254000"/>
            <a:ext cx="8763000" cy="1092200"/>
          </a:xfrm>
          <a:ln/>
        </p:spPr>
        <p:txBody>
          <a:bodyPr/>
          <a:lstStyle/>
          <a:p>
            <a:pPr marL="119063" indent="-119063"/>
            <a:r>
              <a:rPr lang="en-US" dirty="0"/>
              <a:t>Course Components</a:t>
            </a:r>
          </a:p>
        </p:txBody>
      </p:sp>
      <p:sp>
        <p:nvSpPr>
          <p:cNvPr id="32772" name="Rectangle 4"/>
          <p:cNvSpPr>
            <a:spLocks noGrp="1" noChangeArrowheads="1"/>
          </p:cNvSpPr>
          <p:nvPr>
            <p:ph type="body" idx="1"/>
          </p:nvPr>
        </p:nvSpPr>
        <p:spPr>
          <a:xfrm>
            <a:off x="381000" y="1143000"/>
            <a:ext cx="8458200" cy="5435600"/>
          </a:xfrm>
          <a:ln/>
        </p:spPr>
        <p:txBody>
          <a:bodyPr/>
          <a:lstStyle/>
          <a:p>
            <a:r>
              <a:rPr lang="en-US" dirty="0"/>
              <a:t>Lectures </a:t>
            </a:r>
          </a:p>
          <a:p>
            <a:pPr marL="552450" lvl="1"/>
            <a:r>
              <a:rPr lang="en-US" dirty="0"/>
              <a:t>Higher level concepts</a:t>
            </a:r>
          </a:p>
          <a:p>
            <a:pPr marL="552450" lvl="1"/>
            <a:r>
              <a:rPr lang="en-US" dirty="0"/>
              <a:t>In-class quizzes (except 15-513) could tilt you to a higher grade if borderline</a:t>
            </a:r>
          </a:p>
          <a:p>
            <a:r>
              <a:rPr lang="en-US" dirty="0"/>
              <a:t>Labs (8)</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pPr marL="292100"/>
            <a:r>
              <a:rPr lang="en-US" dirty="0"/>
              <a:t>Written Assignments (best 10 of 12)</a:t>
            </a:r>
          </a:p>
          <a:p>
            <a:pPr marL="552450" lvl="1"/>
            <a:r>
              <a:rPr lang="en-US" dirty="0"/>
              <a:t>Reinforce concepts</a:t>
            </a:r>
          </a:p>
          <a:p>
            <a:pPr marL="552450" lvl="1"/>
            <a:r>
              <a:rPr lang="en-US" dirty="0"/>
              <a:t>You earn 1/3 of score by grading your peers’ work according to our rubric</a:t>
            </a:r>
          </a:p>
          <a:p>
            <a:pPr marL="552450" lvl="1"/>
            <a:r>
              <a:rPr lang="en-US" dirty="0"/>
              <a:t>Due Wednesdays at 11:59pm ET with peer grades due the next Wednesday</a:t>
            </a:r>
          </a:p>
          <a:p>
            <a:r>
              <a:rPr lang="en-US" dirty="0"/>
              <a:t>Final Exam</a:t>
            </a:r>
            <a:endParaRPr lang="en-US" dirty="0">
              <a:solidFill>
                <a:srgbClr val="FF0000"/>
              </a:solidFill>
            </a:endParaRPr>
          </a:p>
          <a:p>
            <a:pPr marL="552450" lvl="1"/>
            <a:r>
              <a:rPr lang="en-US" dirty="0"/>
              <a:t>Test your understanding of concepts &amp; mathematical principles</a:t>
            </a:r>
          </a:p>
          <a:p>
            <a:pPr marL="552450" lvl="1"/>
            <a:r>
              <a:rPr lang="en-US" dirty="0"/>
              <a:t>Covers content from the whole semester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extLst>
      <p:ext uri="{BB962C8B-B14F-4D97-AF65-F5344CB8AC3E}">
        <p14:creationId xmlns:p14="http://schemas.microsoft.com/office/powerpoint/2010/main" val="26634550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extLst>
      <p:ext uri="{BB962C8B-B14F-4D97-AF65-F5344CB8AC3E}">
        <p14:creationId xmlns:p14="http://schemas.microsoft.com/office/powerpoint/2010/main" val="194307702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extLst>
      <p:ext uri="{BB962C8B-B14F-4D97-AF65-F5344CB8AC3E}">
        <p14:creationId xmlns:p14="http://schemas.microsoft.com/office/powerpoint/2010/main" val="10730198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dirty="0"/>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extLst>
      <p:ext uri="{BB962C8B-B14F-4D97-AF65-F5344CB8AC3E}">
        <p14:creationId xmlns:p14="http://schemas.microsoft.com/office/powerpoint/2010/main" val="13060190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extLst>
      <p:ext uri="{BB962C8B-B14F-4D97-AF65-F5344CB8AC3E}">
        <p14:creationId xmlns:p14="http://schemas.microsoft.com/office/powerpoint/2010/main" val="21901751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extLst>
      <p:ext uri="{BB962C8B-B14F-4D97-AF65-F5344CB8AC3E}">
        <p14:creationId xmlns:p14="http://schemas.microsoft.com/office/powerpoint/2010/main" val="23708129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&amp; ECE</a:t>
            </a:r>
          </a:p>
          <a:p>
            <a:pPr lvl="2"/>
            <a:r>
              <a:rPr lang="en-US" dirty="0"/>
              <a:t>Compilers, Operating Systems, Networks, Computer Architecture, Embedded Systems, Storage Systems, etc.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Lab0: C Programming</a:t>
            </a:r>
          </a:p>
        </p:txBody>
      </p:sp>
      <p:sp>
        <p:nvSpPr>
          <p:cNvPr id="3" name="Content Placeholder 2"/>
          <p:cNvSpPr>
            <a:spLocks noGrp="1"/>
          </p:cNvSpPr>
          <p:nvPr>
            <p:ph idx="1"/>
          </p:nvPr>
        </p:nvSpPr>
        <p:spPr/>
        <p:txBody>
          <a:bodyPr/>
          <a:lstStyle/>
          <a:p>
            <a:r>
              <a:rPr lang="en-US" dirty="0"/>
              <a:t>You can start now: see </a:t>
            </a:r>
            <a:r>
              <a:rPr lang="en-US" dirty="0">
                <a:hlinkClick r:id="rId2"/>
              </a:rPr>
              <a:t>213 schedule page</a:t>
            </a:r>
            <a:endParaRPr lang="en-US" dirty="0"/>
          </a:p>
          <a:p>
            <a:r>
              <a:rPr lang="en-US" dirty="0"/>
              <a:t>It should all be review:</a:t>
            </a:r>
          </a:p>
          <a:p>
            <a:pPr lvl="1"/>
            <a:r>
              <a:rPr lang="en-US" dirty="0"/>
              <a:t>Basic C control flow, syntax, etc.</a:t>
            </a:r>
          </a:p>
          <a:p>
            <a:pPr lvl="1"/>
            <a:r>
              <a:rPr lang="en-US" dirty="0"/>
              <a:t>Explicit memory management, as required in C. </a:t>
            </a:r>
          </a:p>
          <a:p>
            <a:pPr lvl="1"/>
            <a:r>
              <a:rPr lang="en-US" dirty="0"/>
              <a:t>Creating and manipulating pointer-based data structures.</a:t>
            </a:r>
          </a:p>
          <a:p>
            <a:pPr lvl="1"/>
            <a:r>
              <a:rPr lang="en-US" dirty="0"/>
              <a:t>Implementing robust code that operates correctly with invalid arguments, including NULL pointers.</a:t>
            </a:r>
          </a:p>
          <a:p>
            <a:pPr lvl="1"/>
            <a:r>
              <a:rPr lang="en-US" dirty="0"/>
              <a:t>Creating rules in a </a:t>
            </a:r>
            <a:r>
              <a:rPr lang="en-US" dirty="0" err="1"/>
              <a:t>Makefile</a:t>
            </a:r>
            <a:endParaRPr lang="en-US" dirty="0"/>
          </a:p>
          <a:p>
            <a:r>
              <a:rPr lang="en-US" dirty="0"/>
              <a:t>If this lab takes you more than 10 hours, please think hard about taking the course.</a:t>
            </a:r>
          </a:p>
        </p:txBody>
      </p:sp>
    </p:spTree>
    <p:extLst>
      <p:ext uri="{BB962C8B-B14F-4D97-AF65-F5344CB8AC3E}">
        <p14:creationId xmlns:p14="http://schemas.microsoft.com/office/powerpoint/2010/main" val="295323166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pPr marL="552450" lvl="1"/>
            <a:endParaRPr lang="en-US" dirty="0"/>
          </a:p>
          <a:p>
            <a:pPr marL="317500" lvl="1" indent="0">
              <a:buNone/>
            </a:pPr>
            <a:endParaRPr lang="en-US" dirty="0"/>
          </a:p>
          <a:p>
            <a:r>
              <a:rPr lang="en-US" dirty="0" err="1"/>
              <a:t>Handins</a:t>
            </a:r>
            <a:endParaRPr lang="en-US" dirty="0"/>
          </a:p>
          <a:p>
            <a:pPr marL="552450" lvl="1"/>
            <a:r>
              <a:rPr lang="en-US" dirty="0"/>
              <a:t>Labs due at 11:59pm ET</a:t>
            </a:r>
          </a:p>
          <a:p>
            <a:pPr marL="552450" lvl="1"/>
            <a:r>
              <a:rPr lang="en-US" dirty="0"/>
              <a:t>Electronic handins using </a:t>
            </a:r>
            <a:r>
              <a:rPr lang="en-US" b="1" dirty="0" err="1">
                <a:solidFill>
                  <a:srgbClr val="FF0000"/>
                </a:solidFill>
              </a:rPr>
              <a:t>Autolab</a:t>
            </a:r>
            <a:r>
              <a:rPr lang="en-US" dirty="0"/>
              <a:t> (no exceptions!)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labs</a:t>
            </a:r>
          </a:p>
        </p:txBody>
      </p:sp>
      <p:sp>
        <p:nvSpPr>
          <p:cNvPr id="4" name="TextBox 3"/>
          <p:cNvSpPr txBox="1"/>
          <p:nvPr/>
        </p:nvSpPr>
        <p:spPr>
          <a:xfrm>
            <a:off x="4572001" y="4953000"/>
            <a:ext cx="4191000" cy="615553"/>
          </a:xfrm>
          <a:prstGeom prst="rect">
            <a:avLst/>
          </a:prstGeom>
          <a:solidFill>
            <a:srgbClr val="FFC000"/>
          </a:solidFill>
        </p:spPr>
        <p:txBody>
          <a:bodyPr wrap="square" lIns="0" tIns="0" rIns="0" bIns="0" rtlCol="0">
            <a:spAutoFit/>
          </a:bodyPr>
          <a:lstStyle/>
          <a:p>
            <a:r>
              <a:rPr lang="en-US" sz="4000" dirty="0">
                <a:latin typeface="Gill Sans MT" panose="020B0502020104020203" pitchFamily="34" charset="0"/>
              </a:rPr>
              <a:t>Really, Really Hard!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308600"/>
          </a:xfrm>
          <a:ln/>
        </p:spPr>
        <p:txBody>
          <a:bodyPr>
            <a:normAutofit/>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Servers donated by Intel for 213/513</a:t>
            </a:r>
          </a:p>
          <a:p>
            <a:pPr marL="552450" lvl="1"/>
            <a:r>
              <a:rPr lang="en-US" dirty="0"/>
              <a:t>Login using your Andrew ID and password</a:t>
            </a:r>
          </a:p>
          <a:p>
            <a:pPr marL="552450" lvl="1"/>
            <a:r>
              <a:rPr lang="en-US" dirty="0"/>
              <a:t>Storage shared with general-purpose Andrew clusters (AFS)</a:t>
            </a:r>
          </a:p>
          <a:p>
            <a:pPr marL="552450" lvl="1"/>
            <a:endParaRPr lang="en-US" dirty="0"/>
          </a:p>
          <a:p>
            <a:pPr marL="552450" lvl="1"/>
            <a:r>
              <a:rPr lang="en-US" dirty="0"/>
              <a:t>Please don’t use the general-purpose Andrew clusters for 213 work</a:t>
            </a:r>
          </a:p>
          <a:p>
            <a:pPr marL="838200" lvl="2"/>
            <a:r>
              <a:rPr lang="en-US" dirty="0"/>
              <a:t>They get overloaded</a:t>
            </a:r>
          </a:p>
          <a:p>
            <a:pPr marL="838200" lvl="2"/>
            <a:r>
              <a:rPr lang="en-US" dirty="0"/>
              <a:t>They don’t have the right compilers</a:t>
            </a:r>
          </a:p>
          <a:p>
            <a:pPr marL="552450" lvl="1"/>
            <a:r>
              <a:rPr lang="en-US" dirty="0"/>
              <a:t>You can try to do the labs on your local machine</a:t>
            </a:r>
          </a:p>
          <a:p>
            <a:pPr marL="838200" lvl="2"/>
            <a:r>
              <a:rPr lang="en-US" dirty="0"/>
              <a:t>But it probably doesn’t have the right compilers either</a:t>
            </a:r>
          </a:p>
          <a:p>
            <a:pPr marL="838200" lvl="2"/>
            <a:r>
              <a:rPr lang="en-US" dirty="0">
                <a:latin typeface="Courier New" panose="02070309020205020404" pitchFamily="49" charset="0"/>
                <a:cs typeface="Courier New" panose="02070309020205020404" pitchFamily="49" charset="0"/>
              </a:rPr>
              <a:t>make submit </a:t>
            </a:r>
            <a:r>
              <a:rPr lang="en-US" dirty="0"/>
              <a:t>definitely won’t work</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B3C5-AA0C-486A-A6F4-C73B6E15A1C7}"/>
              </a:ext>
            </a:extLst>
          </p:cNvPr>
          <p:cNvSpPr>
            <a:spLocks noGrp="1"/>
          </p:cNvSpPr>
          <p:nvPr>
            <p:ph type="title"/>
          </p:nvPr>
        </p:nvSpPr>
        <p:spPr>
          <a:xfrm>
            <a:off x="0" y="228600"/>
            <a:ext cx="9144000" cy="1066800"/>
          </a:xfrm>
        </p:spPr>
        <p:txBody>
          <a:bodyPr/>
          <a:lstStyle/>
          <a:p>
            <a:pPr algn="ctr"/>
            <a:r>
              <a:rPr lang="en-US" dirty="0"/>
              <a:t>Your grade on </a:t>
            </a:r>
            <a:r>
              <a:rPr lang="en-US" dirty="0" err="1"/>
              <a:t>autolab</a:t>
            </a:r>
            <a:r>
              <a:rPr lang="en-US" dirty="0"/>
              <a:t> is your grade for the lab</a:t>
            </a:r>
          </a:p>
        </p:txBody>
      </p:sp>
      <p:sp>
        <p:nvSpPr>
          <p:cNvPr id="3" name="Content Placeholder 2">
            <a:extLst>
              <a:ext uri="{FF2B5EF4-FFF2-40B4-BE49-F238E27FC236}">
                <a16:creationId xmlns:a16="http://schemas.microsoft.com/office/drawing/2014/main" id="{9DE3CC92-3C0A-4E26-A865-0969F46AF5E5}"/>
              </a:ext>
            </a:extLst>
          </p:cNvPr>
          <p:cNvSpPr>
            <a:spLocks noGrp="1"/>
          </p:cNvSpPr>
          <p:nvPr>
            <p:ph idx="1"/>
          </p:nvPr>
        </p:nvSpPr>
        <p:spPr/>
        <p:txBody>
          <a:bodyPr/>
          <a:lstStyle/>
          <a:p>
            <a:r>
              <a:rPr lang="en-US" sz="2800" dirty="0"/>
              <a:t>Even if you got a better grade on the sharks</a:t>
            </a:r>
          </a:p>
          <a:p>
            <a:pPr lvl="1"/>
            <a:r>
              <a:rPr lang="en-US" sz="2400" dirty="0" err="1"/>
              <a:t>Autolab</a:t>
            </a:r>
            <a:r>
              <a:rPr lang="en-US" sz="2400" dirty="0"/>
              <a:t> does more stringent tests for some labs</a:t>
            </a:r>
          </a:p>
          <a:p>
            <a:pPr lvl="1"/>
            <a:r>
              <a:rPr lang="en-US" sz="2400" dirty="0"/>
              <a:t>Screenshots can be faked</a:t>
            </a:r>
          </a:p>
          <a:p>
            <a:pPr lvl="1"/>
            <a:r>
              <a:rPr lang="en-US" sz="2400" dirty="0"/>
              <a:t>File timestamps can be faked</a:t>
            </a:r>
          </a:p>
          <a:p>
            <a:pPr lvl="1"/>
            <a:endParaRPr lang="en-US" sz="2400" dirty="0"/>
          </a:p>
          <a:p>
            <a:r>
              <a:rPr lang="en-US" sz="2800" dirty="0"/>
              <a:t>Even if you got a better grade earlier</a:t>
            </a:r>
          </a:p>
          <a:p>
            <a:pPr lvl="1"/>
            <a:r>
              <a:rPr lang="en-US" sz="2400" dirty="0"/>
              <a:t>Don’t submit borderline code over and over</a:t>
            </a:r>
          </a:p>
          <a:p>
            <a:pPr lvl="1"/>
            <a:r>
              <a:rPr lang="en-US" sz="2400" dirty="0"/>
              <a:t>All labs are calibrated so it’s possible to get 100% </a:t>
            </a:r>
            <a:r>
              <a:rPr lang="en-US" sz="2400" i="1" dirty="0"/>
              <a:t>consistently</a:t>
            </a:r>
            <a:endParaRPr lang="en-US" sz="2400" dirty="0"/>
          </a:p>
          <a:p>
            <a:pPr lvl="1"/>
            <a:endParaRPr lang="en-US" sz="2400" dirty="0"/>
          </a:p>
          <a:p>
            <a:r>
              <a:rPr lang="en-US" sz="2800" dirty="0"/>
              <a:t>One more reason to do the labs early!</a:t>
            </a:r>
            <a:endParaRPr lang="en-US" sz="2400" dirty="0"/>
          </a:p>
          <a:p>
            <a:pPr lvl="1"/>
            <a:endParaRPr lang="en-US" sz="2400" dirty="0"/>
          </a:p>
        </p:txBody>
      </p:sp>
    </p:spTree>
    <p:extLst>
      <p:ext uri="{BB962C8B-B14F-4D97-AF65-F5344CB8AC3E}">
        <p14:creationId xmlns:p14="http://schemas.microsoft.com/office/powerpoint/2010/main" val="376234720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xfrm>
            <a:off x="381000" y="1397000"/>
            <a:ext cx="8534400" cy="5435600"/>
          </a:xfrm>
          <a:ln/>
        </p:spPr>
        <p:txBody>
          <a:bodyPr/>
          <a:lstStyle/>
          <a:p>
            <a:pPr marL="292100"/>
            <a:r>
              <a:rPr lang="en-US" dirty="0"/>
              <a:t>Students enrolled on Monday, January 17 have Autolab accounts</a:t>
            </a:r>
          </a:p>
          <a:p>
            <a:pPr marL="292100">
              <a:spcBef>
                <a:spcPts val="1800"/>
              </a:spcBef>
            </a:pPr>
            <a:r>
              <a:rPr lang="en-US" dirty="0"/>
              <a:t>You must be enrolled to get an account</a:t>
            </a:r>
          </a:p>
          <a:p>
            <a:pPr marL="552450" lvl="1"/>
            <a:r>
              <a:rPr lang="en-US" dirty="0" err="1"/>
              <a:t>Autolab</a:t>
            </a:r>
            <a:r>
              <a:rPr lang="en-US" dirty="0"/>
              <a:t> is not tied into the Hub’s rosters</a:t>
            </a:r>
          </a:p>
          <a:p>
            <a:pPr marL="552450" lvl="1"/>
            <a:r>
              <a:rPr lang="en-US" dirty="0"/>
              <a:t>If you add in, sign up with Google form (check on Piazza)</a:t>
            </a:r>
          </a:p>
          <a:p>
            <a:pPr marL="552450" lvl="1"/>
            <a:r>
              <a:rPr lang="en-US" dirty="0"/>
              <a:t>We will update the autolab accounts once a day, so check back in 24 hours.</a:t>
            </a:r>
          </a:p>
          <a:p>
            <a:pPr marL="292100">
              <a:spcBef>
                <a:spcPts val="1800"/>
              </a:spcBef>
            </a:pPr>
            <a:r>
              <a:rPr lang="en-US" dirty="0"/>
              <a:t>For those who are waiting to add in, the first lab (C Programming Lab) is available on the Schedule page of the course Web site. </a:t>
            </a:r>
          </a:p>
        </p:txBody>
      </p:sp>
    </p:spTree>
    <p:extLst>
      <p:ext uri="{BB962C8B-B14F-4D97-AF65-F5344CB8AC3E}">
        <p14:creationId xmlns:p14="http://schemas.microsoft.com/office/powerpoint/2010/main" val="312327519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xfrm>
            <a:off x="368527" y="1315357"/>
            <a:ext cx="8382000" cy="5435600"/>
          </a:xfrm>
          <a:ln/>
        </p:spPr>
        <p:txBody>
          <a:bodyPr/>
          <a:lstStyle/>
          <a:p>
            <a:r>
              <a:rPr lang="en-US" dirty="0"/>
              <a:t>Class Web page: </a:t>
            </a:r>
          </a:p>
          <a:p>
            <a:pPr lvl="1"/>
            <a:r>
              <a:rPr lang="en-US" b="1" dirty="0">
                <a:solidFill>
                  <a:srgbClr val="FF0000"/>
                </a:solidFill>
                <a:hlinkClick r:id="rId2"/>
              </a:rPr>
              <a:t>http://www.cs.cmu.edu/~213</a:t>
            </a:r>
            <a:r>
              <a:rPr lang="en-US" b="1" dirty="0">
                <a:solidFill>
                  <a:srgbClr val="FF0000"/>
                </a:solidFill>
              </a:rPr>
              <a:t>  </a:t>
            </a:r>
            <a:r>
              <a:rPr lang="en-US" dirty="0"/>
              <a:t>for 15-213/14-513/15-513 </a:t>
            </a:r>
          </a:p>
          <a:p>
            <a:pPr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We will fill the FAQ and Piazza with answers to common questions</a:t>
            </a:r>
          </a:p>
          <a:p>
            <a:pPr lvl="1"/>
            <a:r>
              <a:rPr lang="en-US" dirty="0"/>
              <a:t>Be careful about public posts: Remember the AIV policy</a:t>
            </a:r>
          </a:p>
          <a:p>
            <a:r>
              <a:rPr lang="en-US" dirty="0"/>
              <a:t>Canvas</a:t>
            </a:r>
          </a:p>
          <a:p>
            <a:pPr lvl="1"/>
            <a:r>
              <a:rPr lang="en-US" dirty="0"/>
              <a:t>Zoom links / recorded lectures</a:t>
            </a:r>
          </a:p>
          <a:p>
            <a:pPr lvl="1"/>
            <a:r>
              <a:rPr lang="en-US" dirty="0"/>
              <a:t>In-class quizzes</a:t>
            </a:r>
          </a:p>
          <a:p>
            <a:pPr lvl="1"/>
            <a:r>
              <a:rPr lang="en-US" dirty="0"/>
              <a:t>Written assignments</a:t>
            </a:r>
          </a:p>
        </p:txBody>
      </p:sp>
    </p:spTree>
    <p:extLst>
      <p:ext uri="{BB962C8B-B14F-4D97-AF65-F5344CB8AC3E}">
        <p14:creationId xmlns:p14="http://schemas.microsoft.com/office/powerpoint/2010/main" val="374927325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219200"/>
            <a:ext cx="8534400" cy="5435600"/>
          </a:xfrm>
          <a:ln/>
        </p:spPr>
        <p:txBody>
          <a:bodyPr/>
          <a:lstStyle/>
          <a:p>
            <a:r>
              <a:rPr lang="en-US" dirty="0"/>
              <a:t>Email</a:t>
            </a:r>
            <a:endParaRPr lang="en-US" b="1" dirty="0">
              <a:solidFill>
                <a:schemeClr val="accent1">
                  <a:lumMod val="60000"/>
                  <a:lumOff val="40000"/>
                </a:schemeClr>
              </a:solidFill>
            </a:endParaRPr>
          </a:p>
          <a:p>
            <a:pPr marL="552450" lvl="1"/>
            <a:r>
              <a:rPr lang="en-US" dirty="0"/>
              <a:t>Send email to individual instructors or TAs only to schedule appointments</a:t>
            </a:r>
          </a:p>
          <a:p>
            <a:pPr marL="292100"/>
            <a:endParaRPr lang="en-US"/>
          </a:p>
          <a:p>
            <a:pPr marL="292100"/>
            <a:r>
              <a:rPr lang="en-US"/>
              <a:t>Office </a:t>
            </a:r>
            <a:r>
              <a:rPr lang="en-US" dirty="0"/>
              <a:t>hours</a:t>
            </a:r>
          </a:p>
          <a:p>
            <a:pPr marL="552450" lvl="1"/>
            <a:r>
              <a:rPr lang="en-US" dirty="0"/>
              <a:t>TAs: See separate slide for 15-cohort vs. 18-cohort</a:t>
            </a:r>
          </a:p>
          <a:p>
            <a:pPr marL="552450" lvl="1"/>
            <a:r>
              <a:rPr lang="en-US" dirty="0"/>
              <a:t>Instructors: See course home page</a:t>
            </a:r>
          </a:p>
          <a:p>
            <a:pPr marL="552450" lvl="1"/>
            <a:endParaRPr lang="en-US" dirty="0"/>
          </a:p>
          <a:p>
            <a:pPr marL="292100"/>
            <a:r>
              <a:rPr lang="en-US" dirty="0"/>
              <a:t>Walk-in Tutoring</a:t>
            </a:r>
          </a:p>
          <a:p>
            <a:pPr marL="552450" lvl="1"/>
            <a:r>
              <a:rPr lang="en-US" dirty="0"/>
              <a:t>Details TBA.  Will put information on class webpage.</a:t>
            </a:r>
          </a:p>
          <a:p>
            <a:pPr marL="552450" lvl="1"/>
            <a:endParaRPr lang="en-US" dirty="0"/>
          </a:p>
          <a:p>
            <a:pPr marL="292100"/>
            <a:r>
              <a:rPr lang="en-US" dirty="0"/>
              <a:t>1:1 Appointments</a:t>
            </a:r>
          </a:p>
          <a:p>
            <a:pPr marL="552450" lvl="1"/>
            <a:r>
              <a:rPr lang="en-US" dirty="0"/>
              <a:t>You can schedule 1:1 appointments with any of the teaching staff</a:t>
            </a:r>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D956-739D-45B2-BE5E-9EDE7269C995}"/>
              </a:ext>
            </a:extLst>
          </p:cNvPr>
          <p:cNvSpPr>
            <a:spLocks noGrp="1"/>
          </p:cNvSpPr>
          <p:nvPr>
            <p:ph type="title"/>
          </p:nvPr>
        </p:nvSpPr>
        <p:spPr/>
        <p:txBody>
          <a:bodyPr/>
          <a:lstStyle/>
          <a:p>
            <a:r>
              <a:rPr lang="en-US" dirty="0"/>
              <a:t>Recitations</a:t>
            </a:r>
          </a:p>
        </p:txBody>
      </p:sp>
      <p:sp>
        <p:nvSpPr>
          <p:cNvPr id="3" name="Content Placeholder 2">
            <a:extLst>
              <a:ext uri="{FF2B5EF4-FFF2-40B4-BE49-F238E27FC236}">
                <a16:creationId xmlns:a16="http://schemas.microsoft.com/office/drawing/2014/main" id="{DE5FDF88-C17D-4B3E-B112-458012341DFC}"/>
              </a:ext>
            </a:extLst>
          </p:cNvPr>
          <p:cNvSpPr>
            <a:spLocks noGrp="1"/>
          </p:cNvSpPr>
          <p:nvPr>
            <p:ph idx="1"/>
          </p:nvPr>
        </p:nvSpPr>
        <p:spPr/>
        <p:txBody>
          <a:bodyPr/>
          <a:lstStyle/>
          <a:p>
            <a:r>
              <a:rPr lang="en-US" dirty="0"/>
              <a:t>Begins Monday January 24</a:t>
            </a:r>
          </a:p>
          <a:p>
            <a:r>
              <a:rPr lang="en-US" dirty="0"/>
              <a:t>You must go to the recitation the registrar put you in</a:t>
            </a:r>
          </a:p>
          <a:p>
            <a:r>
              <a:rPr lang="en-US" dirty="0"/>
              <a:t>Check Piazza for Zoom links for first recitation</a:t>
            </a:r>
          </a:p>
        </p:txBody>
      </p:sp>
    </p:spTree>
    <p:extLst>
      <p:ext uri="{BB962C8B-B14F-4D97-AF65-F5344CB8AC3E}">
        <p14:creationId xmlns:p14="http://schemas.microsoft.com/office/powerpoint/2010/main" val="5738430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sz="3200" b="1" dirty="0">
                <a:solidFill>
                  <a:schemeClr val="tx1">
                    <a:lumMod val="65000"/>
                    <a:lumOff val="35000"/>
                  </a:schemeClr>
                </a:solidFill>
              </a:rPr>
              <a:t>It’s Important to Understand How Things Work</a:t>
            </a:r>
            <a:endParaRPr lang="en-US" sz="3200"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and CE courses emphasize abstraction</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3200561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F0D0-ACDA-430A-8446-81B486C886AE}"/>
              </a:ext>
            </a:extLst>
          </p:cNvPr>
          <p:cNvSpPr>
            <a:spLocks noGrp="1"/>
          </p:cNvSpPr>
          <p:nvPr>
            <p:ph type="title"/>
          </p:nvPr>
        </p:nvSpPr>
        <p:spPr/>
        <p:txBody>
          <a:bodyPr/>
          <a:lstStyle/>
          <a:p>
            <a:r>
              <a:rPr lang="en-US" dirty="0"/>
              <a:t>Office Hours **needs updating**</a:t>
            </a:r>
          </a:p>
        </p:txBody>
      </p:sp>
      <p:sp>
        <p:nvSpPr>
          <p:cNvPr id="3" name="Content Placeholder 2">
            <a:extLst>
              <a:ext uri="{FF2B5EF4-FFF2-40B4-BE49-F238E27FC236}">
                <a16:creationId xmlns:a16="http://schemas.microsoft.com/office/drawing/2014/main" id="{520E0D44-15B9-41AB-A0FD-0DB7EE17A5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862413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normAutofit fontScale="92500" lnSpcReduction="20000"/>
          </a:bodyPr>
          <a:lstStyle/>
          <a:p>
            <a:r>
              <a:rPr lang="en-US" dirty="0"/>
              <a:t>Final Exam (30%)</a:t>
            </a:r>
            <a:br>
              <a:rPr lang="en-US" dirty="0"/>
            </a:br>
            <a:r>
              <a:rPr lang="en-US" dirty="0"/>
              <a:t>		</a:t>
            </a:r>
          </a:p>
          <a:p>
            <a:r>
              <a:rPr lang="en-US" dirty="0"/>
              <a:t>Labs (50%): weighted according to effort</a:t>
            </a:r>
          </a:p>
          <a:p>
            <a:endParaRPr lang="en-US" dirty="0"/>
          </a:p>
          <a:p>
            <a:r>
              <a:rPr lang="en-US" dirty="0"/>
              <a:t>Written Assignments (20%): drop lowest 2 out of 12</a:t>
            </a:r>
          </a:p>
          <a:p>
            <a:pPr lvl="1"/>
            <a:r>
              <a:rPr lang="en-US" dirty="0"/>
              <a:t>1/3 points for making a credible submission</a:t>
            </a:r>
          </a:p>
          <a:p>
            <a:pPr lvl="1"/>
            <a:r>
              <a:rPr lang="en-US" dirty="0"/>
              <a:t>1/3 points from average of the three scores assigned by the peer graders</a:t>
            </a:r>
          </a:p>
          <a:p>
            <a:pPr lvl="1"/>
            <a:r>
              <a:rPr lang="en-US" dirty="0"/>
              <a:t>1/3 points for completing the peer reviews with constructive feedback</a:t>
            </a:r>
          </a:p>
          <a:p>
            <a:pPr lvl="1"/>
            <a:endParaRPr lang="en-US" dirty="0"/>
          </a:p>
          <a:p>
            <a:r>
              <a:rPr lang="en-US" dirty="0"/>
              <a:t>In-lecture quizzes are NOT graded</a:t>
            </a:r>
          </a:p>
          <a:p>
            <a:pPr lvl="1"/>
            <a:r>
              <a:rPr lang="en-US" dirty="0"/>
              <a:t>We may look at whether you did the quizzes, for curving only</a:t>
            </a:r>
          </a:p>
          <a:p>
            <a:pPr>
              <a:buNone/>
            </a:pPr>
            <a:endParaRPr lang="en-US" dirty="0"/>
          </a:p>
          <a:p>
            <a:r>
              <a:rPr lang="en-US" dirty="0"/>
              <a:t>Final grades based on a straight scale (90/80/70/60) with a small amount of curving</a:t>
            </a:r>
          </a:p>
          <a:p>
            <a:pPr lvl="1"/>
            <a:r>
              <a:rPr lang="en-US" dirty="0"/>
              <a:t>Only upward</a:t>
            </a:r>
          </a:p>
          <a:p>
            <a:pPr lvl="1"/>
            <a:r>
              <a:rPr lang="en-US" dirty="0"/>
              <a:t>No +/- grades are given (university policy)</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Bootcamps</a:t>
            </a:r>
          </a:p>
        </p:txBody>
      </p:sp>
      <p:sp>
        <p:nvSpPr>
          <p:cNvPr id="3" name="Content Placeholder 2"/>
          <p:cNvSpPr>
            <a:spLocks noGrp="1"/>
          </p:cNvSpPr>
          <p:nvPr>
            <p:ph idx="1"/>
          </p:nvPr>
        </p:nvSpPr>
        <p:spPr/>
        <p:txBody>
          <a:bodyPr/>
          <a:lstStyle/>
          <a:p>
            <a:r>
              <a:rPr lang="en-US" dirty="0"/>
              <a:t>Bootcamp #1</a:t>
            </a:r>
          </a:p>
          <a:p>
            <a:pPr lvl="1"/>
            <a:r>
              <a:rPr lang="en-US" b="0" i="0" dirty="0">
                <a:solidFill>
                  <a:srgbClr val="1D1C1D"/>
                </a:solidFill>
                <a:effectLst/>
                <a:latin typeface="Slack-Lato"/>
              </a:rPr>
              <a:t>Linux, the Command Line and Git</a:t>
            </a:r>
          </a:p>
          <a:p>
            <a:pPr lvl="1"/>
            <a:r>
              <a:rPr lang="en-US" sz="1800" i="0" dirty="0">
                <a:effectLst/>
                <a:latin typeface="Arial" panose="020B0604020202020204" pitchFamily="34" charset="0"/>
              </a:rPr>
              <a:t>Sunday </a:t>
            </a:r>
            <a:r>
              <a:rPr lang="en-US" sz="1800" dirty="0">
                <a:latin typeface="Arial" panose="020B0604020202020204" pitchFamily="34" charset="0"/>
              </a:rPr>
              <a:t>January 23</a:t>
            </a:r>
            <a:r>
              <a:rPr lang="en-US" sz="1800" i="0" dirty="0">
                <a:effectLst/>
                <a:latin typeface="Arial" panose="020B0604020202020204" pitchFamily="34" charset="0"/>
              </a:rPr>
              <a:t>, check Piazza for time and zoom link</a:t>
            </a:r>
            <a:endParaRPr lang="en-US" sz="1800" dirty="0">
              <a:solidFill>
                <a:srgbClr val="1D1C1D"/>
              </a:solidFill>
              <a:latin typeface="Slack-Lato"/>
            </a:endParaRPr>
          </a:p>
          <a:p>
            <a:r>
              <a:rPr lang="en-US" dirty="0"/>
              <a:t>Bootcamp #2</a:t>
            </a:r>
          </a:p>
          <a:p>
            <a:pPr lvl="1"/>
            <a:r>
              <a:rPr lang="en-US" b="0" i="0" dirty="0">
                <a:solidFill>
                  <a:srgbClr val="1D1C1D"/>
                </a:solidFill>
                <a:effectLst/>
                <a:latin typeface="Slack-Lato"/>
              </a:rPr>
              <a:t>Debugging Fundamentals &amp; GDB</a:t>
            </a:r>
          </a:p>
          <a:p>
            <a:pPr lvl="1"/>
            <a:r>
              <a:rPr lang="en-US" sz="1800" i="0" dirty="0">
                <a:effectLst/>
                <a:latin typeface="Arial" panose="020B0604020202020204" pitchFamily="34" charset="0"/>
              </a:rPr>
              <a:t>See </a:t>
            </a:r>
            <a:r>
              <a:rPr lang="en-US" sz="1800" i="0" dirty="0">
                <a:effectLst/>
                <a:latin typeface="Arial" panose="020B0604020202020204" pitchFamily="34" charset="0"/>
                <a:hlinkClick r:id="rId2"/>
              </a:rPr>
              <a:t>schedule page</a:t>
            </a:r>
            <a:r>
              <a:rPr lang="en-US" sz="1800" i="0" dirty="0">
                <a:effectLst/>
                <a:latin typeface="Arial" panose="020B0604020202020204" pitchFamily="34" charset="0"/>
              </a:rPr>
              <a:t> on the web</a:t>
            </a:r>
            <a:endParaRPr lang="en-US" dirty="0">
              <a:solidFill>
                <a:srgbClr val="1D1C1D"/>
              </a:solidFill>
              <a:latin typeface="Slack-Lato"/>
            </a:endParaRPr>
          </a:p>
          <a:p>
            <a:r>
              <a:rPr lang="en-US" dirty="0"/>
              <a:t>Bootcamp #3</a:t>
            </a:r>
          </a:p>
          <a:p>
            <a:pPr lvl="1"/>
            <a:r>
              <a:rPr lang="en-US" b="0" i="0" dirty="0">
                <a:solidFill>
                  <a:srgbClr val="1D1C1D"/>
                </a:solidFill>
                <a:effectLst/>
                <a:latin typeface="Slack-Lato"/>
              </a:rPr>
              <a:t>GCC &amp; Build Automation (</a:t>
            </a:r>
            <a:r>
              <a:rPr lang="en-US" b="0" i="0" dirty="0" err="1">
                <a:solidFill>
                  <a:srgbClr val="1D1C1D"/>
                </a:solidFill>
                <a:effectLst/>
                <a:latin typeface="Slack-Lato"/>
              </a:rPr>
              <a:t>makefiles</a:t>
            </a:r>
            <a:r>
              <a:rPr lang="en-US" b="0" i="0" dirty="0">
                <a:solidFill>
                  <a:srgbClr val="1D1C1D"/>
                </a:solidFill>
                <a:effectLst/>
                <a:latin typeface="Slack-Lato"/>
              </a:rPr>
              <a:t>)</a:t>
            </a:r>
          </a:p>
          <a:p>
            <a:pPr lvl="1"/>
            <a:r>
              <a:rPr lang="en-US" dirty="0">
                <a:latin typeface="Arial" panose="020B0604020202020204" pitchFamily="34" charset="0"/>
              </a:rPr>
              <a:t>See </a:t>
            </a:r>
            <a:r>
              <a:rPr lang="en-US" dirty="0">
                <a:latin typeface="Arial" panose="020B0604020202020204" pitchFamily="34" charset="0"/>
                <a:hlinkClick r:id="rId2"/>
              </a:rPr>
              <a:t>schedule page</a:t>
            </a:r>
            <a:r>
              <a:rPr lang="en-US" dirty="0">
                <a:latin typeface="Arial" panose="020B0604020202020204" pitchFamily="34" charset="0"/>
              </a:rPr>
              <a:t> on the web</a:t>
            </a:r>
          </a:p>
          <a:p>
            <a:pPr lvl="1"/>
            <a:endParaRPr lang="en-US" dirty="0">
              <a:solidFill>
                <a:srgbClr val="1D1C1D"/>
              </a:solidFill>
              <a:latin typeface="Slack-Lato"/>
            </a:endParaRPr>
          </a:p>
          <a:p>
            <a:r>
              <a:rPr lang="en-US" dirty="0"/>
              <a:t>More bootcamps to be announced for specific labs later</a:t>
            </a:r>
          </a:p>
        </p:txBody>
      </p:sp>
    </p:spTree>
    <p:extLst>
      <p:ext uri="{BB962C8B-B14F-4D97-AF65-F5344CB8AC3E}">
        <p14:creationId xmlns:p14="http://schemas.microsoft.com/office/powerpoint/2010/main" val="22548358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Mary </a:t>
            </a:r>
            <a:r>
              <a:rPr lang="en-US" dirty="0" err="1"/>
              <a:t>Widom</a:t>
            </a:r>
            <a:r>
              <a:rPr lang="en-US" dirty="0"/>
              <a:t> (marwidom@cs.cmu.edu)</a:t>
            </a:r>
          </a:p>
          <a:p>
            <a:pPr marL="292100"/>
            <a:r>
              <a:rPr lang="en-US" dirty="0"/>
              <a:t>15-513: Mary </a:t>
            </a:r>
            <a:r>
              <a:rPr lang="en-US" dirty="0" err="1"/>
              <a:t>Widom</a:t>
            </a:r>
            <a:r>
              <a:rPr lang="en-US" dirty="0"/>
              <a:t> (marwidom@cs.cmu.edu)</a:t>
            </a:r>
          </a:p>
          <a:p>
            <a:pPr marL="292100"/>
            <a:r>
              <a:rPr lang="en-US" dirty="0"/>
              <a:t>14-513: INI Enrollment (ini-academic@andrew.cmu.edu)</a:t>
            </a:r>
          </a:p>
          <a:p>
            <a:pPr marL="38100" indent="0">
              <a:buNone/>
            </a:pPr>
            <a:endParaRPr lang="en-US" dirty="0"/>
          </a:p>
          <a:p>
            <a:pPr marL="292100"/>
            <a:endParaRPr lang="en-US" dirty="0"/>
          </a:p>
          <a:p>
            <a:pPr marL="292100"/>
            <a:r>
              <a:rPr lang="en-US" dirty="0"/>
              <a:t>Please don’t contact the instructors with waitlist questions.</a:t>
            </a:r>
          </a:p>
          <a:p>
            <a:pPr marL="38100" indent="0">
              <a:buNone/>
            </a:pPr>
            <a:endParaRPr lang="en-US" dirty="0"/>
          </a:p>
        </p:txBody>
      </p:sp>
    </p:spTree>
    <p:extLst>
      <p:ext uri="{BB962C8B-B14F-4D97-AF65-F5344CB8AC3E}">
        <p14:creationId xmlns:p14="http://schemas.microsoft.com/office/powerpoint/2010/main" val="304702876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this course</a:t>
            </a:r>
          </a:p>
        </p:txBody>
      </p:sp>
      <p:sp>
        <p:nvSpPr>
          <p:cNvPr id="3" name="Content Placeholder 2"/>
          <p:cNvSpPr>
            <a:spLocks noGrp="1"/>
          </p:cNvSpPr>
          <p:nvPr>
            <p:ph idx="1"/>
          </p:nvPr>
        </p:nvSpPr>
        <p:spPr/>
        <p:txBody>
          <a:bodyPr/>
          <a:lstStyle/>
          <a:p>
            <a:r>
              <a:rPr lang="en-US" dirty="0"/>
              <a:t>Time management is key</a:t>
            </a:r>
          </a:p>
          <a:p>
            <a:pPr lvl="1"/>
            <a:r>
              <a:rPr lang="en-US" dirty="0"/>
              <a:t>Start early.</a:t>
            </a:r>
          </a:p>
          <a:p>
            <a:pPr lvl="1"/>
            <a:r>
              <a:rPr lang="en-US" dirty="0"/>
              <a:t>Office hours are basically empty the first few days an assignment is out.</a:t>
            </a:r>
          </a:p>
          <a:p>
            <a:pPr lvl="1"/>
            <a:r>
              <a:rPr lang="en-US" dirty="0"/>
              <a:t>If you feel pressured, do appropriate risk analysis</a:t>
            </a:r>
          </a:p>
          <a:p>
            <a:r>
              <a:rPr lang="en-US" dirty="0"/>
              <a:t>Read the Textbook!</a:t>
            </a:r>
          </a:p>
          <a:p>
            <a:r>
              <a:rPr lang="en-US" dirty="0"/>
              <a:t>Come to lecture</a:t>
            </a:r>
          </a:p>
          <a:p>
            <a:r>
              <a:rPr lang="en-US" dirty="0"/>
              <a:t>Go to recitation</a:t>
            </a:r>
          </a:p>
          <a:p>
            <a:endParaRPr lang="en-US" dirty="0"/>
          </a:p>
          <a:p>
            <a:r>
              <a:rPr lang="en-US" dirty="0"/>
              <a:t>(Finally, remember </a:t>
            </a:r>
            <a:r>
              <a:rPr lang="en-US" dirty="0" err="1"/>
              <a:t>linux</a:t>
            </a:r>
            <a:r>
              <a:rPr lang="en-US" dirty="0"/>
              <a:t> bootcamp this Sunday)</a:t>
            </a:r>
          </a:p>
        </p:txBody>
      </p:sp>
    </p:spTree>
    <p:extLst>
      <p:ext uri="{BB962C8B-B14F-4D97-AF65-F5344CB8AC3E}">
        <p14:creationId xmlns:p14="http://schemas.microsoft.com/office/powerpoint/2010/main" val="266365083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DC13-F07A-4C45-904F-E5BB557215FF}"/>
              </a:ext>
            </a:extLst>
          </p:cNvPr>
          <p:cNvSpPr>
            <a:spLocks noGrp="1"/>
          </p:cNvSpPr>
          <p:nvPr>
            <p:ph type="title"/>
          </p:nvPr>
        </p:nvSpPr>
        <p:spPr/>
        <p:txBody>
          <a:bodyPr/>
          <a:lstStyle/>
          <a:p>
            <a:r>
              <a:rPr lang="en-US"/>
              <a:t>Appendix: GitHub </a:t>
            </a:r>
            <a:r>
              <a:rPr lang="en-US" dirty="0"/>
              <a:t>Classroom Example</a:t>
            </a:r>
          </a:p>
        </p:txBody>
      </p:sp>
      <p:sp>
        <p:nvSpPr>
          <p:cNvPr id="3" name="Content Placeholder 2">
            <a:extLst>
              <a:ext uri="{FF2B5EF4-FFF2-40B4-BE49-F238E27FC236}">
                <a16:creationId xmlns:a16="http://schemas.microsoft.com/office/drawing/2014/main" id="{26AFA1CA-DA47-4550-885F-73B6B3F78B9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5869328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basics – create a project for your lab</a:t>
            </a:r>
          </a:p>
        </p:txBody>
      </p:sp>
      <p:sp>
        <p:nvSpPr>
          <p:cNvPr id="4" name="Content Placeholder 3"/>
          <p:cNvSpPr>
            <a:spLocks noGrp="1"/>
          </p:cNvSpPr>
          <p:nvPr>
            <p:ph idx="1"/>
          </p:nvPr>
        </p:nvSpPr>
        <p:spPr/>
        <p:txBody>
          <a:bodyPr/>
          <a:lstStyle/>
          <a:p>
            <a:r>
              <a:rPr lang="en-US" dirty="0"/>
              <a:t>Follow link from </a:t>
            </a:r>
            <a:r>
              <a:rPr lang="en-US" dirty="0" err="1"/>
              <a:t>writeup</a:t>
            </a:r>
            <a:r>
              <a:rPr lang="en-US" dirty="0"/>
              <a:t> in TPZ</a:t>
            </a:r>
          </a:p>
          <a:p>
            <a:r>
              <a:rPr lang="en-US" dirty="0"/>
              <a:t>Use link to create a repo</a:t>
            </a:r>
          </a:p>
          <a:p>
            <a:r>
              <a:rPr lang="en-US" dirty="0"/>
              <a:t>Clone to your local machine</a:t>
            </a:r>
          </a:p>
          <a:p>
            <a:r>
              <a:rPr lang="en-US" dirty="0"/>
              <a:t>Commit often!</a:t>
            </a: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500" t="19779" r="9875" b="3110"/>
          <a:stretch/>
        </p:blipFill>
        <p:spPr bwMode="auto">
          <a:xfrm>
            <a:off x="381000" y="2362200"/>
            <a:ext cx="8366760" cy="528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011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basics – create a project for your lab</a:t>
            </a:r>
          </a:p>
        </p:txBody>
      </p:sp>
      <p:sp>
        <p:nvSpPr>
          <p:cNvPr id="4" name="Content Placeholder 3"/>
          <p:cNvSpPr>
            <a:spLocks noGrp="1"/>
          </p:cNvSpPr>
          <p:nvPr>
            <p:ph idx="1"/>
          </p:nvPr>
        </p:nvSpPr>
        <p:spPr/>
        <p:txBody>
          <a:bodyPr/>
          <a:lstStyle/>
          <a:p>
            <a:r>
              <a:rPr lang="en-US" dirty="0"/>
              <a:t>Follow link from </a:t>
            </a:r>
            <a:r>
              <a:rPr lang="en-US" dirty="0" err="1"/>
              <a:t>writeup</a:t>
            </a:r>
            <a:r>
              <a:rPr lang="en-US" dirty="0"/>
              <a:t> in TPZ</a:t>
            </a:r>
          </a:p>
          <a:p>
            <a:r>
              <a:rPr lang="en-US" dirty="0"/>
              <a:t>Use link to create a repo</a:t>
            </a:r>
          </a:p>
          <a:p>
            <a:r>
              <a:rPr lang="en-US" dirty="0"/>
              <a:t>Clone to your local machine</a:t>
            </a:r>
          </a:p>
          <a:p>
            <a:r>
              <a:rPr lang="en-US" dirty="0"/>
              <a:t>Commit often!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50" t="20444" r="9125" b="3111"/>
          <a:stretch/>
        </p:blipFill>
        <p:spPr bwMode="auto">
          <a:xfrm>
            <a:off x="381000" y="2362200"/>
            <a:ext cx="8427720" cy="524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08406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basics – create a project for your lab</a:t>
            </a:r>
          </a:p>
        </p:txBody>
      </p:sp>
      <p:sp>
        <p:nvSpPr>
          <p:cNvPr id="4" name="Content Placeholder 3"/>
          <p:cNvSpPr>
            <a:spLocks noGrp="1"/>
          </p:cNvSpPr>
          <p:nvPr>
            <p:ph idx="1"/>
          </p:nvPr>
        </p:nvSpPr>
        <p:spPr/>
        <p:txBody>
          <a:bodyPr/>
          <a:lstStyle/>
          <a:p>
            <a:r>
              <a:rPr lang="en-US" dirty="0"/>
              <a:t>Follow link from </a:t>
            </a:r>
            <a:r>
              <a:rPr lang="en-US" dirty="0" err="1"/>
              <a:t>writeup</a:t>
            </a:r>
            <a:r>
              <a:rPr lang="en-US" dirty="0"/>
              <a:t> in TPZ</a:t>
            </a:r>
          </a:p>
          <a:p>
            <a:r>
              <a:rPr lang="en-US" dirty="0"/>
              <a:t>Use link to create a repo</a:t>
            </a:r>
          </a:p>
          <a:p>
            <a:r>
              <a:rPr lang="en-US" dirty="0"/>
              <a:t>Clone to your local machine</a:t>
            </a:r>
          </a:p>
          <a:p>
            <a:r>
              <a:rPr lang="en-US" dirty="0"/>
              <a:t>Commit often!</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00" t="18445" r="9250" b="1556"/>
          <a:stretch/>
        </p:blipFill>
        <p:spPr bwMode="auto">
          <a:xfrm>
            <a:off x="381000" y="2362200"/>
            <a:ext cx="850392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94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basics – create a project for your lab</a:t>
            </a:r>
          </a:p>
        </p:txBody>
      </p:sp>
      <p:sp>
        <p:nvSpPr>
          <p:cNvPr id="4" name="Content Placeholder 3"/>
          <p:cNvSpPr>
            <a:spLocks noGrp="1"/>
          </p:cNvSpPr>
          <p:nvPr>
            <p:ph idx="1"/>
          </p:nvPr>
        </p:nvSpPr>
        <p:spPr/>
        <p:txBody>
          <a:bodyPr/>
          <a:lstStyle/>
          <a:p>
            <a:r>
              <a:rPr lang="en-US" dirty="0"/>
              <a:t>Follow link from </a:t>
            </a:r>
            <a:r>
              <a:rPr lang="en-US" dirty="0" err="1"/>
              <a:t>writeup</a:t>
            </a:r>
            <a:r>
              <a:rPr lang="en-US" dirty="0"/>
              <a:t> in TPZ</a:t>
            </a:r>
          </a:p>
          <a:p>
            <a:r>
              <a:rPr lang="en-US" dirty="0"/>
              <a:t>Use link to create a repo</a:t>
            </a:r>
          </a:p>
          <a:p>
            <a:r>
              <a:rPr lang="en-US" dirty="0"/>
              <a:t>Clone to your local machine</a:t>
            </a:r>
          </a:p>
          <a:p>
            <a:r>
              <a:rPr lang="en-US" dirty="0"/>
              <a:t>Commit often!</a:t>
            </a:r>
          </a:p>
        </p:txBody>
      </p:sp>
    </p:spTree>
    <p:extLst>
      <p:ext uri="{BB962C8B-B14F-4D97-AF65-F5344CB8AC3E}">
        <p14:creationId xmlns:p14="http://schemas.microsoft.com/office/powerpoint/2010/main" val="36514887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Git</a:t>
            </a:r>
            <a:r>
              <a:rPr lang="en-US" dirty="0"/>
              <a:t> basics – clone it to a working directory</a:t>
            </a:r>
          </a:p>
        </p:txBody>
      </p:sp>
      <p:sp>
        <p:nvSpPr>
          <p:cNvPr id="4" name="Content Placeholder 3"/>
          <p:cNvSpPr>
            <a:spLocks noGrp="1"/>
          </p:cNvSpPr>
          <p:nvPr>
            <p:ph idx="1"/>
          </p:nvPr>
        </p:nvSpPr>
        <p:spPr/>
        <p:txBody>
          <a:bodyPr/>
          <a:lstStyle/>
          <a:p>
            <a:r>
              <a:rPr lang="en-US" dirty="0"/>
              <a:t>Clone into a directory with the proper permissions</a:t>
            </a:r>
          </a:p>
        </p:txBody>
      </p:sp>
      <p:sp>
        <p:nvSpPr>
          <p:cNvPr id="6" name="TextBox 5"/>
          <p:cNvSpPr txBox="1"/>
          <p:nvPr/>
        </p:nvSpPr>
        <p:spPr>
          <a:xfrm>
            <a:off x="233082" y="2700516"/>
            <a:ext cx="7996518" cy="1600438"/>
          </a:xfrm>
          <a:prstGeom prst="rect">
            <a:avLst/>
          </a:prstGeom>
          <a:solidFill>
            <a:schemeClr val="bg1"/>
          </a:solidFill>
        </p:spPr>
        <p:txBody>
          <a:bodyPr wrap="square" lIns="182880" tIns="182880" rIns="182880" bIns="182880" rtlCol="0">
            <a:spAutoFit/>
          </a:bodyPr>
          <a:lstStyle/>
          <a:p>
            <a:pPr algn="l"/>
            <a:r>
              <a:rPr lang="en-US" sz="2000" b="1" dirty="0" err="1">
                <a:latin typeface="Courier New" panose="02070309020205020404" pitchFamily="49" charset="0"/>
                <a:cs typeface="Courier New" panose="02070309020205020404" pitchFamily="49" charset="0"/>
              </a:rPr>
              <a:t>git</a:t>
            </a:r>
            <a:r>
              <a:rPr lang="en-US" sz="2000" b="1" dirty="0">
                <a:latin typeface="Courier New" panose="02070309020205020404" pitchFamily="49" charset="0"/>
                <a:cs typeface="Courier New" panose="02070309020205020404" pitchFamily="49" charset="0"/>
              </a:rPr>
              <a:t> clone </a:t>
            </a:r>
            <a:r>
              <a:rPr lang="en-US" sz="2000" b="1" u="sng" dirty="0">
                <a:latin typeface="Courier New" panose="02070309020205020404" pitchFamily="49" charset="0"/>
                <a:cs typeface="Courier New" panose="02070309020205020404" pitchFamily="49" charset="0"/>
                <a:hlinkClick r:id="rId2"/>
              </a:rPr>
              <a:t>git@github.com:cmu15213s19/213s19-lab0-seth4618.git</a:t>
            </a:r>
            <a:endParaRPr lang="en-US" sz="2000" b="1" u="sng" dirty="0">
              <a:latin typeface="Courier New" panose="02070309020205020404" pitchFamily="49" charset="0"/>
              <a:cs typeface="Courier New" panose="02070309020205020404" pitchFamily="49" charset="0"/>
            </a:endParaRPr>
          </a:p>
          <a:p>
            <a:pPr algn="l"/>
            <a:r>
              <a:rPr lang="en-US" sz="2000" b="1" dirty="0">
                <a:latin typeface="Courier New" panose="02070309020205020404" pitchFamily="49" charset="0"/>
                <a:cs typeface="Courier New" panose="02070309020205020404" pitchFamily="49" charset="0"/>
              </a:rPr>
              <a:t>cd 213s19-lab0-seth4618</a:t>
            </a:r>
          </a:p>
          <a:p>
            <a:pPr algn="l"/>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779039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a:xfrm>
            <a:off x="381000" y="1524000"/>
            <a:ext cx="8382000" cy="5080000"/>
          </a:xfrm>
        </p:spPr>
        <p:txBody>
          <a:bodyPr>
            <a:normAutofit lnSpcReduction="10000"/>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12752</TotalTime>
  <Pages>0</Pages>
  <Words>5241</Words>
  <Characters>0</Characters>
  <Application>Microsoft Office PowerPoint</Application>
  <PresentationFormat>On-screen Show (4:3)</PresentationFormat>
  <Lines>0</Lines>
  <Paragraphs>732</Paragraphs>
  <Slides>71</Slides>
  <Notes>3</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71</vt:i4>
      </vt:variant>
    </vt:vector>
  </HeadingPairs>
  <TitlesOfParts>
    <vt:vector size="85" baseType="lpstr">
      <vt:lpstr>Arial</vt:lpstr>
      <vt:lpstr>Arial Narrow</vt:lpstr>
      <vt:lpstr>Calibri</vt:lpstr>
      <vt:lpstr>Calibri Bold</vt:lpstr>
      <vt:lpstr>Calibri Italic</vt:lpstr>
      <vt:lpstr>Courier New</vt:lpstr>
      <vt:lpstr>Gill Sans</vt:lpstr>
      <vt:lpstr>Gill Sans MT</vt:lpstr>
      <vt:lpstr>Slack-Lato</vt:lpstr>
      <vt:lpstr>Times New Roman</vt:lpstr>
      <vt:lpstr>Wingdings</vt:lpstr>
      <vt:lpstr>Wingdings 2</vt:lpstr>
      <vt:lpstr>Title Slide</vt:lpstr>
      <vt:lpstr>Title and Content</vt:lpstr>
      <vt:lpstr>PowerPoint Presentation</vt:lpstr>
      <vt:lpstr>Overview</vt:lpstr>
      <vt:lpstr>Instructors</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Course Perspective</vt:lpstr>
      <vt:lpstr>Course Perspective (Cont.)</vt:lpstr>
      <vt:lpstr>Role within CS/ECE Curriculum</vt:lpstr>
      <vt:lpstr>Systems Concentration</vt:lpstr>
      <vt:lpstr>Academic Integrity</vt:lpstr>
      <vt:lpstr>Cheating/Plagiarism: Description</vt:lpstr>
      <vt:lpstr>Cheating/Plagiarism: Description (cont.)</vt:lpstr>
      <vt:lpstr>Cheating/Plagiarism: Description</vt:lpstr>
      <vt:lpstr>Cheating/Plagiarism: Description</vt:lpstr>
      <vt:lpstr>Cheating: Consequences</vt:lpstr>
      <vt:lpstr>Cheating Notes</vt:lpstr>
      <vt:lpstr>Some Concrete Examples:</vt:lpstr>
      <vt:lpstr>How it Feels: Student and Instructor</vt:lpstr>
      <vt:lpstr>How it Feels: Student and Instructor</vt:lpstr>
      <vt:lpstr>Why It’s a Big Deal</vt:lpstr>
      <vt:lpstr>A Scenario: Cheating or Not?</vt:lpstr>
      <vt:lpstr>Another Scenario</vt:lpstr>
      <vt:lpstr>Another Scenario (cont.)</vt:lpstr>
      <vt:lpstr>Version Control: Your Good Friend</vt:lpstr>
      <vt:lpstr>How to Avoid AIVs</vt:lpstr>
      <vt:lpstr>Logistics</vt:lpstr>
      <vt:lpstr>15-213, 14-513, 15-513, 18-213, 18-613</vt:lpstr>
      <vt:lpstr>Primary Textbook</vt:lpstr>
      <vt:lpstr>Recommended reading</vt:lpstr>
      <vt:lpstr>If you want more books about C</vt:lpstr>
      <vt:lpstr>Course Components</vt:lpstr>
      <vt:lpstr>Programs and Data</vt:lpstr>
      <vt:lpstr>The Memory Hierarchy</vt:lpstr>
      <vt:lpstr> Virtual Memory</vt:lpstr>
      <vt:lpstr>Exceptional Control Flow</vt:lpstr>
      <vt:lpstr> Networking, and Concurrency</vt:lpstr>
      <vt:lpstr>Lab Rationale </vt:lpstr>
      <vt:lpstr>Lab0: C Programming</vt:lpstr>
      <vt:lpstr>Policies: Lab</vt:lpstr>
      <vt:lpstr>Timeliness</vt:lpstr>
      <vt:lpstr>Facilities</vt:lpstr>
      <vt:lpstr> Autolab (https://autolab.andrew.cmu.edu)</vt:lpstr>
      <vt:lpstr>Your grade on autolab is your grade for the lab</vt:lpstr>
      <vt:lpstr> Autolab accounts</vt:lpstr>
      <vt:lpstr>Getting Help </vt:lpstr>
      <vt:lpstr>Getting Help </vt:lpstr>
      <vt:lpstr>Recitations</vt:lpstr>
      <vt:lpstr>Office Hours **needs updating**</vt:lpstr>
      <vt:lpstr>Policies: Grading</vt:lpstr>
      <vt:lpstr>Bootcamps</vt:lpstr>
      <vt:lpstr> Waitlist questions</vt:lpstr>
      <vt:lpstr>Managing this course</vt:lpstr>
      <vt:lpstr>Welcome and Enjoy! </vt:lpstr>
      <vt:lpstr>Appendix: GitHub Classroom Example</vt:lpstr>
      <vt:lpstr>Git basics – create a project for your lab</vt:lpstr>
      <vt:lpstr>Git basics – create a project for your lab</vt:lpstr>
      <vt:lpstr>Git basics – create a project for your lab</vt:lpstr>
      <vt:lpstr>Git basics – create a project for your lab</vt:lpstr>
      <vt:lpstr>Git basics – clone it to a working directory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Zack Weinberg</cp:lastModifiedBy>
  <cp:revision>229</cp:revision>
  <cp:lastPrinted>2011-08-30T03:47:10Z</cp:lastPrinted>
  <dcterms:created xsi:type="dcterms:W3CDTF">2012-08-28T17:04:18Z</dcterms:created>
  <dcterms:modified xsi:type="dcterms:W3CDTF">2022-01-17T20:25:03Z</dcterms:modified>
</cp:coreProperties>
</file>