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3"/>
  </p:notesMasterIdLst>
  <p:handoutMasterIdLst>
    <p:handoutMasterId r:id="rId64"/>
  </p:handoutMasterIdLst>
  <p:sldIdLst>
    <p:sldId id="542" r:id="rId2"/>
    <p:sldId id="1528" r:id="rId3"/>
    <p:sldId id="569" r:id="rId4"/>
    <p:sldId id="693" r:id="rId5"/>
    <p:sldId id="694" r:id="rId6"/>
    <p:sldId id="695" r:id="rId7"/>
    <p:sldId id="696" r:id="rId8"/>
    <p:sldId id="662" r:id="rId9"/>
    <p:sldId id="672" r:id="rId10"/>
    <p:sldId id="674" r:id="rId11"/>
    <p:sldId id="675" r:id="rId12"/>
    <p:sldId id="676" r:id="rId13"/>
    <p:sldId id="686" r:id="rId14"/>
    <p:sldId id="687" r:id="rId15"/>
    <p:sldId id="673" r:id="rId16"/>
    <p:sldId id="688" r:id="rId17"/>
    <p:sldId id="697" r:id="rId18"/>
    <p:sldId id="1527" r:id="rId19"/>
    <p:sldId id="698" r:id="rId20"/>
    <p:sldId id="699" r:id="rId21"/>
    <p:sldId id="620" r:id="rId22"/>
    <p:sldId id="628" r:id="rId23"/>
    <p:sldId id="689" r:id="rId24"/>
    <p:sldId id="690" r:id="rId25"/>
    <p:sldId id="629" r:id="rId26"/>
    <p:sldId id="632" r:id="rId27"/>
    <p:sldId id="631" r:id="rId28"/>
    <p:sldId id="630" r:id="rId29"/>
    <p:sldId id="633" r:id="rId30"/>
    <p:sldId id="621" r:id="rId31"/>
    <p:sldId id="635" r:id="rId32"/>
    <p:sldId id="636" r:id="rId33"/>
    <p:sldId id="637" r:id="rId34"/>
    <p:sldId id="623" r:id="rId35"/>
    <p:sldId id="638" r:id="rId36"/>
    <p:sldId id="639" r:id="rId37"/>
    <p:sldId id="640" r:id="rId38"/>
    <p:sldId id="691" r:id="rId39"/>
    <p:sldId id="427" r:id="rId40"/>
    <p:sldId id="624" r:id="rId41"/>
    <p:sldId id="626" r:id="rId42"/>
    <p:sldId id="627" r:id="rId43"/>
    <p:sldId id="643" r:id="rId44"/>
    <p:sldId id="641" r:id="rId45"/>
    <p:sldId id="642" r:id="rId46"/>
    <p:sldId id="679" r:id="rId47"/>
    <p:sldId id="680" r:id="rId48"/>
    <p:sldId id="681" r:id="rId49"/>
    <p:sldId id="682" r:id="rId50"/>
    <p:sldId id="645" r:id="rId51"/>
    <p:sldId id="683" r:id="rId52"/>
    <p:sldId id="652" r:id="rId53"/>
    <p:sldId id="651" r:id="rId54"/>
    <p:sldId id="1529" r:id="rId55"/>
    <p:sldId id="653" r:id="rId56"/>
    <p:sldId id="1530" r:id="rId57"/>
    <p:sldId id="657" r:id="rId58"/>
    <p:sldId id="658" r:id="rId59"/>
    <p:sldId id="684" r:id="rId60"/>
    <p:sldId id="685" r:id="rId61"/>
    <p:sldId id="659" r:id="rId62"/>
  </p:sldIdLst>
  <p:sldSz cx="9144000" cy="6858000" type="screen4x3"/>
  <p:notesSz cx="7302500" cy="9586913"/>
  <p:custDataLst>
    <p:tags r:id="rId6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>
          <p15:clr>
            <a:srgbClr val="A4A3A4"/>
          </p15:clr>
        </p15:guide>
        <p15:guide id="2" pos="379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651C"/>
    <a:srgbClr val="C1655D"/>
    <a:srgbClr val="FFCC00"/>
    <a:srgbClr val="0046E2"/>
    <a:srgbClr val="EA00EA"/>
    <a:srgbClr val="F6F5BD"/>
    <a:srgbClr val="FFFF99"/>
    <a:srgbClr val="F0C8D3"/>
    <a:srgbClr val="9EF18B"/>
    <a:srgbClr val="ED01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F71EB7-6430-4D75-9330-3C5ACEC5C7D8}" v="2" dt="2018-11-27T05:33:1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97" autoAdjust="0"/>
    <p:restoredTop sz="94626" autoAdjust="0"/>
  </p:normalViewPr>
  <p:slideViewPr>
    <p:cSldViewPr snapToObjects="1">
      <p:cViewPr varScale="1">
        <p:scale>
          <a:sx n="92" d="100"/>
          <a:sy n="92" d="100"/>
        </p:scale>
        <p:origin x="1530" y="90"/>
      </p:cViewPr>
      <p:guideLst>
        <p:guide orient="horz" pos="2592"/>
        <p:guide pos="379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-1804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handoutMaster" Target="handoutMasters/handoutMaster1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 Gibbons" userId="f619c6e5d38ed7a7" providerId="LiveId" clId="{E3F71EB7-6430-4D75-9330-3C5ACEC5C7D8}"/>
    <pc:docChg chg="undo custSel addSld delSld modSld">
      <pc:chgData name="Phil Gibbons" userId="f619c6e5d38ed7a7" providerId="LiveId" clId="{E3F71EB7-6430-4D75-9330-3C5ACEC5C7D8}" dt="2018-12-07T02:58:42.313" v="36" actId="20577"/>
      <pc:docMkLst>
        <pc:docMk/>
      </pc:docMkLst>
      <pc:sldChg chg="add">
        <pc:chgData name="Phil Gibbons" userId="f619c6e5d38ed7a7" providerId="LiveId" clId="{E3F71EB7-6430-4D75-9330-3C5ACEC5C7D8}" dt="2018-11-27T05:33:19.491" v="19"/>
        <pc:sldMkLst>
          <pc:docMk/>
          <pc:sldMk cId="2745294754" sldId="427"/>
        </pc:sldMkLst>
      </pc:sldChg>
      <pc:sldChg chg="addSp delSp modSp">
        <pc:chgData name="Phil Gibbons" userId="f619c6e5d38ed7a7" providerId="LiveId" clId="{E3F71EB7-6430-4D75-9330-3C5ACEC5C7D8}" dt="2018-11-27T05:32:39.495" v="17" actId="478"/>
        <pc:sldMkLst>
          <pc:docMk/>
          <pc:sldMk cId="0" sldId="542"/>
        </pc:sldMkLst>
        <pc:spChg chg="add del mod">
          <ac:chgData name="Phil Gibbons" userId="f619c6e5d38ed7a7" providerId="LiveId" clId="{E3F71EB7-6430-4D75-9330-3C5ACEC5C7D8}" dt="2018-11-27T05:32:39.495" v="17" actId="478"/>
          <ac:spMkLst>
            <pc:docMk/>
            <pc:sldMk cId="0" sldId="542"/>
            <ac:spMk id="3" creationId="{58D943F3-2D12-43FD-BD81-77905BF8EC4D}"/>
          </ac:spMkLst>
        </pc:spChg>
        <pc:spChg chg="mod">
          <ac:chgData name="Phil Gibbons" userId="f619c6e5d38ed7a7" providerId="LiveId" clId="{E3F71EB7-6430-4D75-9330-3C5ACEC5C7D8}" dt="2018-11-27T05:32:32.090" v="15" actId="20577"/>
          <ac:spMkLst>
            <pc:docMk/>
            <pc:sldMk cId="0" sldId="542"/>
            <ac:spMk id="9218" creationId="{00000000-0000-0000-0000-000000000000}"/>
          </ac:spMkLst>
        </pc:spChg>
        <pc:spChg chg="del">
          <ac:chgData name="Phil Gibbons" userId="f619c6e5d38ed7a7" providerId="LiveId" clId="{E3F71EB7-6430-4D75-9330-3C5ACEC5C7D8}" dt="2018-11-27T05:32:36.416" v="16" actId="478"/>
          <ac:spMkLst>
            <pc:docMk/>
            <pc:sldMk cId="0" sldId="542"/>
            <ac:spMk id="9219" creationId="{00000000-0000-0000-0000-000000000000}"/>
          </ac:spMkLst>
        </pc:spChg>
      </pc:sldChg>
      <pc:sldChg chg="modSp">
        <pc:chgData name="Phil Gibbons" userId="f619c6e5d38ed7a7" providerId="LiveId" clId="{E3F71EB7-6430-4D75-9330-3C5ACEC5C7D8}" dt="2018-12-07T02:58:42.313" v="36" actId="20577"/>
        <pc:sldMkLst>
          <pc:docMk/>
          <pc:sldMk cId="0" sldId="652"/>
        </pc:sldMkLst>
        <pc:spChg chg="mod">
          <ac:chgData name="Phil Gibbons" userId="f619c6e5d38ed7a7" providerId="LiveId" clId="{E3F71EB7-6430-4D75-9330-3C5ACEC5C7D8}" dt="2018-12-07T02:58:42.313" v="36" actId="20577"/>
          <ac:spMkLst>
            <pc:docMk/>
            <pc:sldMk cId="0" sldId="652"/>
            <ac:spMk id="3" creationId="{00000000-0000-0000-0000-000000000000}"/>
          </ac:spMkLst>
        </pc:spChg>
      </pc:sldChg>
      <pc:sldChg chg="add">
        <pc:chgData name="Phil Gibbons" userId="f619c6e5d38ed7a7" providerId="LiveId" clId="{E3F71EB7-6430-4D75-9330-3C5ACEC5C7D8}" dt="2018-11-27T05:32:03.279" v="0"/>
        <pc:sldMkLst>
          <pc:docMk/>
          <pc:sldMk cId="690093946" sldId="152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1561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52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</a:t>
            </a:r>
            <a:r>
              <a:rPr lang="en-US" dirty="0" err="1"/>
              <a:t>OoO</a:t>
            </a:r>
            <a:r>
              <a:rPr lang="en-US" dirty="0"/>
              <a:t> execution is actually not the cause of this (on x86 and often elsewhere) it is compiler reordering or buffering in the memory system post-retirement.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3380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</a:t>
            </a:r>
            <a:r>
              <a:rPr lang="en-US" dirty="0" err="1"/>
              <a:t>OoO</a:t>
            </a:r>
            <a:r>
              <a:rPr lang="en-US" dirty="0"/>
              <a:t> execution is actually not the cause of this (on x86 and often elsewhere) it is compiler reordering or buffering in the memory system post-retirement.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1371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Speedup *over what*?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22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0F64717-A5A5-4C4E-9291-2F18B7410B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Gill Sans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701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31658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97050"/>
          </a:xfrm>
        </p:spPr>
        <p:txBody>
          <a:bodyPr/>
          <a:lstStyle/>
          <a:p>
            <a:pPr marL="0" indent="0"/>
            <a:r>
              <a:rPr lang="en-US" dirty="0"/>
              <a:t>Thread-Level Parallelism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000" b="0" dirty="0"/>
              <a:t>15-213 / 18-213 / 14-513 / 15-513: Introduction to Computer Systems</a:t>
            </a:r>
            <a:r>
              <a:rPr lang="en-US" b="0" dirty="0"/>
              <a:t/>
            </a:r>
            <a:br>
              <a:rPr lang="en-US" b="0" dirty="0"/>
            </a:br>
            <a:r>
              <a:rPr lang="en-US" sz="2000" b="0" dirty="0"/>
              <a:t>27</a:t>
            </a:r>
            <a:r>
              <a:rPr lang="en-US" sz="2000" b="0" baseline="30000" dirty="0"/>
              <a:t>th</a:t>
            </a:r>
            <a:r>
              <a:rPr lang="en-US" sz="2000" b="0" dirty="0"/>
              <a:t> Lecture, </a:t>
            </a:r>
            <a:r>
              <a:rPr lang="en-US" sz="2000" b="0" dirty="0" smtClean="0"/>
              <a:t>April 23, 2020</a:t>
            </a:r>
            <a:endParaRPr lang="en-US" sz="2000" b="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Non-Coherent Cache Scenario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4251325" cy="1609725"/>
          </a:xfrm>
        </p:spPr>
        <p:txBody>
          <a:bodyPr/>
          <a:lstStyle/>
          <a:p>
            <a:r>
              <a:rPr lang="en-US" dirty="0"/>
              <a:t>Write-back caches, without coordination between them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1000" y="50292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Main Memory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524000" y="5486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a:1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048000" y="54864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b:100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81000" y="35052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Thread1 Cache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533400" y="3962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a: 2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895600" y="35052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Thread2 Cache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3962400" y="3962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b:200</a:t>
            </a:r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219200" y="48768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734594" y="48760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7" name="Group 35"/>
          <p:cNvGrpSpPr/>
          <p:nvPr/>
        </p:nvGrpSpPr>
        <p:grpSpPr>
          <a:xfrm>
            <a:off x="1828800" y="3962400"/>
            <a:ext cx="4627340" cy="1524000"/>
            <a:chOff x="2057400" y="2895600"/>
            <a:chExt cx="4627340" cy="1524000"/>
          </a:xfrm>
        </p:grpSpPr>
        <p:grpSp>
          <p:nvGrpSpPr>
            <p:cNvPr id="8" name="Group 31"/>
            <p:cNvGrpSpPr/>
            <p:nvPr/>
          </p:nvGrpSpPr>
          <p:grpSpPr>
            <a:xfrm>
              <a:off x="2057400" y="2895600"/>
              <a:ext cx="1905000" cy="1524000"/>
              <a:chOff x="2057400" y="2895600"/>
              <a:chExt cx="1905000" cy="1524000"/>
            </a:xfrm>
          </p:grpSpPr>
          <p:sp>
            <p:nvSpPr>
              <p:cNvPr id="13" name="Rectangle 12"/>
              <p:cNvSpPr/>
              <p:nvPr/>
            </p:nvSpPr>
            <p:spPr bwMode="auto">
              <a:xfrm>
                <a:off x="3276600" y="2895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a:1</a:t>
                </a:r>
              </a:p>
            </p:txBody>
          </p:sp>
          <p:cxnSp>
            <p:nvCxnSpPr>
              <p:cNvPr id="28" name="Straight Arrow Connector 27"/>
              <p:cNvCxnSpPr>
                <a:endCxn id="13" idx="2"/>
              </p:cNvCxnSpPr>
              <p:nvPr/>
            </p:nvCxnSpPr>
            <p:spPr bwMode="auto">
              <a:xfrm flipV="1">
                <a:off x="2057400" y="3200400"/>
                <a:ext cx="1562100" cy="1219200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4" name="TextBox 33"/>
            <p:cNvSpPr txBox="1"/>
            <p:nvPr/>
          </p:nvSpPr>
          <p:spPr>
            <a:xfrm>
              <a:off x="5867400" y="2895601"/>
              <a:ext cx="817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 1</a:t>
              </a:r>
            </a:p>
          </p:txBody>
        </p:sp>
      </p:grpSp>
      <p:grpSp>
        <p:nvGrpSpPr>
          <p:cNvPr id="14" name="Group 36"/>
          <p:cNvGrpSpPr/>
          <p:nvPr/>
        </p:nvGrpSpPr>
        <p:grpSpPr>
          <a:xfrm>
            <a:off x="1372394" y="3962401"/>
            <a:ext cx="5338644" cy="1524000"/>
            <a:chOff x="1600994" y="2895601"/>
            <a:chExt cx="5338644" cy="1524000"/>
          </a:xfrm>
        </p:grpSpPr>
        <p:grpSp>
          <p:nvGrpSpPr>
            <p:cNvPr id="15" name="Group 32"/>
            <p:cNvGrpSpPr/>
            <p:nvPr/>
          </p:nvGrpSpPr>
          <p:grpSpPr>
            <a:xfrm>
              <a:off x="1600994" y="2895601"/>
              <a:ext cx="1942306" cy="1524000"/>
              <a:chOff x="1600994" y="2895601"/>
              <a:chExt cx="1942306" cy="1524000"/>
            </a:xfrm>
          </p:grpSpPr>
          <p:sp>
            <p:nvSpPr>
              <p:cNvPr id="11" name="Rectangle 10"/>
              <p:cNvSpPr/>
              <p:nvPr/>
            </p:nvSpPr>
            <p:spPr bwMode="auto">
              <a:xfrm>
                <a:off x="1600994" y="2895601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b:100</a:t>
                </a:r>
              </a:p>
            </p:txBody>
          </p:sp>
          <p:cxnSp>
            <p:nvCxnSpPr>
              <p:cNvPr id="29" name="Straight Arrow Connector 28"/>
              <p:cNvCxnSpPr>
                <a:stCxn id="6" idx="0"/>
                <a:endCxn id="11" idx="2"/>
              </p:cNvCxnSpPr>
              <p:nvPr/>
            </p:nvCxnSpPr>
            <p:spPr bwMode="auto">
              <a:xfrm rot="16200000" flipV="1">
                <a:off x="2133997" y="3010298"/>
                <a:ext cx="1219200" cy="1599406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5" name="TextBox 34"/>
            <p:cNvSpPr txBox="1"/>
            <p:nvPr/>
          </p:nvSpPr>
          <p:spPr>
            <a:xfrm>
              <a:off x="5888260" y="3440668"/>
              <a:ext cx="10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 100</a:t>
              </a:r>
            </a:p>
          </p:txBody>
        </p:sp>
      </p:grpSp>
      <p:grpSp>
        <p:nvGrpSpPr>
          <p:cNvPr id="17" name="Group 22"/>
          <p:cNvGrpSpPr/>
          <p:nvPr/>
        </p:nvGrpSpPr>
        <p:grpSpPr>
          <a:xfrm>
            <a:off x="5257800" y="1197678"/>
            <a:ext cx="3200400" cy="2069068"/>
            <a:chOff x="2057400" y="1283732"/>
            <a:chExt cx="3200400" cy="2069068"/>
          </a:xfrm>
        </p:grpSpPr>
        <p:sp>
          <p:nvSpPr>
            <p:cNvPr id="24" name="TextBox 2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</a:t>
              </a:r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print(b)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</a:t>
              </a:r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print(a)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30" name="Straight Arrow Connector 29"/>
            <p:cNvCxnSpPr>
              <a:stCxn id="24" idx="2"/>
              <a:endCxn id="2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/>
            <p:cNvCxnSpPr>
              <a:stCxn id="24" idx="2"/>
              <a:endCxn id="27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4C215000-C015-4B0B-9C37-49DD0BD881B7}"/>
              </a:ext>
            </a:extLst>
          </p:cNvPr>
          <p:cNvSpPr txBox="1"/>
          <p:nvPr/>
        </p:nvSpPr>
        <p:spPr>
          <a:xfrm>
            <a:off x="5219699" y="5271805"/>
            <a:ext cx="33925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At later points, a:2 and b:200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are written back to main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Snoopy Caches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19125"/>
          </a:xfrm>
        </p:spPr>
        <p:txBody>
          <a:bodyPr/>
          <a:lstStyle/>
          <a:p>
            <a:r>
              <a:rPr lang="en-US" dirty="0"/>
              <a:t>Tag each cache block with state</a:t>
            </a:r>
          </a:p>
          <a:p>
            <a:pPr lvl="1">
              <a:buNone/>
            </a:pPr>
            <a:r>
              <a:rPr lang="en-US" dirty="0"/>
              <a:t>Invalid	Cannot use value</a:t>
            </a:r>
          </a:p>
          <a:p>
            <a:pPr lvl="1">
              <a:buNone/>
            </a:pPr>
            <a:r>
              <a:rPr lang="en-US" dirty="0"/>
              <a:t>Shared	Readable copy</a:t>
            </a:r>
          </a:p>
          <a:p>
            <a:pPr lvl="1">
              <a:buNone/>
            </a:pPr>
            <a:r>
              <a:rPr lang="en-US" dirty="0"/>
              <a:t>Exclusive	Writeable copy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609600" y="47244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Main Memory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752600" y="51816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a:1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276600" y="51816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b:100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6096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Thread1 Cache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31242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Thread2 Cache</a:t>
            </a:r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447800" y="45720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963194" y="45712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7" name="Group 35"/>
          <p:cNvGrpSpPr/>
          <p:nvPr/>
        </p:nvGrpSpPr>
        <p:grpSpPr>
          <a:xfrm>
            <a:off x="762000" y="3581400"/>
            <a:ext cx="990600" cy="304800"/>
            <a:chOff x="762000" y="3581400"/>
            <a:chExt cx="990600" cy="304800"/>
          </a:xfrm>
        </p:grpSpPr>
        <p:sp>
          <p:nvSpPr>
            <p:cNvPr id="37" name="Rectangle 36"/>
            <p:cNvSpPr/>
            <p:nvPr/>
          </p:nvSpPr>
          <p:spPr bwMode="auto">
            <a:xfrm>
              <a:off x="1066800" y="3581400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/>
                <a:t>a: 2</a:t>
              </a: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762000" y="3581400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/>
                <a:t>E</a:t>
              </a:r>
            </a:p>
          </p:txBody>
        </p:sp>
      </p:grpSp>
      <p:grpSp>
        <p:nvGrpSpPr>
          <p:cNvPr id="8" name="Group 38"/>
          <p:cNvGrpSpPr/>
          <p:nvPr/>
        </p:nvGrpSpPr>
        <p:grpSpPr>
          <a:xfrm>
            <a:off x="3200400" y="4038600"/>
            <a:ext cx="952500" cy="304800"/>
            <a:chOff x="2705100" y="3874532"/>
            <a:chExt cx="952500" cy="304800"/>
          </a:xfrm>
        </p:grpSpPr>
        <p:sp>
          <p:nvSpPr>
            <p:cNvPr id="40" name="Rectangle 39"/>
            <p:cNvSpPr/>
            <p:nvPr/>
          </p:nvSpPr>
          <p:spPr bwMode="auto">
            <a:xfrm>
              <a:off x="2971800" y="3874532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/>
                <a:t>b:200</a:t>
              </a: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2705100" y="3874532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/>
                <a:t>E</a:t>
              </a:r>
            </a:p>
          </p:txBody>
        </p:sp>
      </p:grpSp>
      <p:grpSp>
        <p:nvGrpSpPr>
          <p:cNvPr id="10" name="Group 16"/>
          <p:cNvGrpSpPr/>
          <p:nvPr/>
        </p:nvGrpSpPr>
        <p:grpSpPr>
          <a:xfrm>
            <a:off x="5334000" y="809474"/>
            <a:ext cx="3200400" cy="2069068"/>
            <a:chOff x="2057400" y="1283732"/>
            <a:chExt cx="3200400" cy="2069068"/>
          </a:xfrm>
        </p:grpSpPr>
        <p:sp>
          <p:nvSpPr>
            <p:cNvPr id="18" name="TextBox 17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print(b);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print(a);</a:t>
              </a:r>
            </a:p>
          </p:txBody>
        </p:sp>
        <p:cxnSp>
          <p:nvCxnSpPr>
            <p:cNvPr id="22" name="Straight Arrow Connector 21"/>
            <p:cNvCxnSpPr>
              <a:stCxn id="18" idx="2"/>
              <a:endCxn id="19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23" name="Straight Arrow Connector 22"/>
            <p:cNvCxnSpPr>
              <a:stCxn id="18" idx="2"/>
              <a:endCxn id="20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878010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Snoopy Caches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19125"/>
          </a:xfrm>
        </p:spPr>
        <p:txBody>
          <a:bodyPr/>
          <a:lstStyle/>
          <a:p>
            <a:r>
              <a:rPr lang="en-US" dirty="0"/>
              <a:t>Tag each cache block with state</a:t>
            </a:r>
          </a:p>
          <a:p>
            <a:pPr lvl="1">
              <a:buNone/>
            </a:pPr>
            <a:r>
              <a:rPr lang="en-US" dirty="0"/>
              <a:t>Invalid	Cannot use value</a:t>
            </a:r>
          </a:p>
          <a:p>
            <a:pPr lvl="1">
              <a:buNone/>
            </a:pPr>
            <a:r>
              <a:rPr lang="en-US" dirty="0"/>
              <a:t>Shared	Readable copy</a:t>
            </a:r>
          </a:p>
          <a:p>
            <a:pPr lvl="1">
              <a:buNone/>
            </a:pPr>
            <a:r>
              <a:rPr lang="en-US" dirty="0"/>
              <a:t>Exclusive	Writeable copy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609600" y="47244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Main Memory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752600" y="51816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a:1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276600" y="51816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b:100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6096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Thread1 Cache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31242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Thread2 Cache</a:t>
            </a:r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447800" y="45720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963194" y="45712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7" name="Group 35"/>
          <p:cNvGrpSpPr/>
          <p:nvPr/>
        </p:nvGrpSpPr>
        <p:grpSpPr>
          <a:xfrm>
            <a:off x="762000" y="3581400"/>
            <a:ext cx="990600" cy="304800"/>
            <a:chOff x="762000" y="3581400"/>
            <a:chExt cx="990600" cy="304800"/>
          </a:xfrm>
        </p:grpSpPr>
        <p:sp>
          <p:nvSpPr>
            <p:cNvPr id="37" name="Rectangle 36"/>
            <p:cNvSpPr/>
            <p:nvPr/>
          </p:nvSpPr>
          <p:spPr bwMode="auto">
            <a:xfrm>
              <a:off x="1066800" y="3581400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/>
                <a:t>a: 2</a:t>
              </a: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762000" y="3581400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/>
                <a:t>E</a:t>
              </a:r>
            </a:p>
          </p:txBody>
        </p:sp>
      </p:grpSp>
      <p:grpSp>
        <p:nvGrpSpPr>
          <p:cNvPr id="8" name="Group 38"/>
          <p:cNvGrpSpPr/>
          <p:nvPr/>
        </p:nvGrpSpPr>
        <p:grpSpPr>
          <a:xfrm>
            <a:off x="3200400" y="4038600"/>
            <a:ext cx="952500" cy="304800"/>
            <a:chOff x="2705100" y="3874532"/>
            <a:chExt cx="952500" cy="304800"/>
          </a:xfrm>
        </p:grpSpPr>
        <p:sp>
          <p:nvSpPr>
            <p:cNvPr id="40" name="Rectangle 39"/>
            <p:cNvSpPr/>
            <p:nvPr/>
          </p:nvSpPr>
          <p:spPr bwMode="auto">
            <a:xfrm>
              <a:off x="2971800" y="3874532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/>
                <a:t>b:200</a:t>
              </a: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2705100" y="3874532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/>
                <a:t>E</a:t>
              </a:r>
            </a:p>
          </p:txBody>
        </p:sp>
      </p:grpSp>
      <p:grpSp>
        <p:nvGrpSpPr>
          <p:cNvPr id="14" name="Group 44"/>
          <p:cNvGrpSpPr/>
          <p:nvPr/>
        </p:nvGrpSpPr>
        <p:grpSpPr>
          <a:xfrm>
            <a:off x="762000" y="3745468"/>
            <a:ext cx="6177638" cy="1131332"/>
            <a:chOff x="762000" y="3745468"/>
            <a:chExt cx="6177638" cy="1131332"/>
          </a:xfrm>
        </p:grpSpPr>
        <p:sp>
          <p:nvSpPr>
            <p:cNvPr id="35" name="TextBox 34"/>
            <p:cNvSpPr txBox="1"/>
            <p:nvPr/>
          </p:nvSpPr>
          <p:spPr>
            <a:xfrm>
              <a:off x="5888260" y="4202668"/>
              <a:ext cx="10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46E2"/>
                  </a:solidFill>
                  <a:latin typeface="Calibri" pitchFamily="34" charset="0"/>
                </a:rPr>
                <a:t>print 200</a:t>
              </a:r>
            </a:p>
          </p:txBody>
        </p:sp>
        <p:grpSp>
          <p:nvGrpSpPr>
            <p:cNvPr id="15" name="Group 32"/>
            <p:cNvGrpSpPr/>
            <p:nvPr/>
          </p:nvGrpSpPr>
          <p:grpSpPr>
            <a:xfrm>
              <a:off x="762000" y="3962400"/>
              <a:ext cx="990600" cy="304800"/>
              <a:chOff x="762000" y="3962400"/>
              <a:chExt cx="990600" cy="304800"/>
            </a:xfrm>
          </p:grpSpPr>
          <p:sp>
            <p:nvSpPr>
              <p:cNvPr id="11" name="Rectangle 10"/>
              <p:cNvSpPr/>
              <p:nvPr/>
            </p:nvSpPr>
            <p:spPr bwMode="auto">
              <a:xfrm>
                <a:off x="1066800" y="39624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b:200</a:t>
                </a:r>
              </a:p>
            </p:txBody>
          </p:sp>
          <p:sp>
            <p:nvSpPr>
              <p:cNvPr id="25" name="Rectangle 24"/>
              <p:cNvSpPr/>
              <p:nvPr/>
            </p:nvSpPr>
            <p:spPr bwMode="auto">
              <a:xfrm>
                <a:off x="762000" y="39624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S</a:t>
                </a:r>
              </a:p>
            </p:txBody>
          </p:sp>
        </p:grpSp>
        <p:grpSp>
          <p:nvGrpSpPr>
            <p:cNvPr id="17" name="Group 30"/>
            <p:cNvGrpSpPr/>
            <p:nvPr/>
          </p:nvGrpSpPr>
          <p:grpSpPr>
            <a:xfrm>
              <a:off x="3200400" y="4038600"/>
              <a:ext cx="990600" cy="304800"/>
              <a:chOff x="3200400" y="4038600"/>
              <a:chExt cx="990600" cy="304800"/>
            </a:xfrm>
          </p:grpSpPr>
          <p:sp>
            <p:nvSpPr>
              <p:cNvPr id="16" name="Rectangle 15"/>
              <p:cNvSpPr/>
              <p:nvPr/>
            </p:nvSpPr>
            <p:spPr bwMode="auto">
              <a:xfrm>
                <a:off x="3505200" y="4038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b:200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 bwMode="auto">
              <a:xfrm>
                <a:off x="3200400" y="40386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S</a:t>
                </a:r>
              </a:p>
            </p:txBody>
          </p:sp>
        </p:grpSp>
        <p:sp>
          <p:nvSpPr>
            <p:cNvPr id="43" name="Arc 42"/>
            <p:cNvSpPr/>
            <p:nvPr/>
          </p:nvSpPr>
          <p:spPr bwMode="auto">
            <a:xfrm flipH="1" flipV="1">
              <a:off x="1371600" y="3745468"/>
              <a:ext cx="2324100" cy="1131332"/>
            </a:xfrm>
            <a:prstGeom prst="arc">
              <a:avLst>
                <a:gd name="adj1" fmla="val 10822690"/>
                <a:gd name="adj2" fmla="val 0"/>
              </a:avLst>
            </a:prstGeom>
            <a:noFill/>
            <a:ln w="38100">
              <a:solidFill>
                <a:srgbClr val="C00000"/>
              </a:solidFill>
              <a:miter lim="800000"/>
              <a:headEnd type="none" w="med" len="med"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43"/>
          <p:cNvGrpSpPr/>
          <p:nvPr/>
        </p:nvGrpSpPr>
        <p:grpSpPr>
          <a:xfrm>
            <a:off x="762000" y="3352800"/>
            <a:ext cx="5922740" cy="1131332"/>
            <a:chOff x="762000" y="3352800"/>
            <a:chExt cx="5922740" cy="1131332"/>
          </a:xfrm>
        </p:grpSpPr>
        <p:sp>
          <p:nvSpPr>
            <p:cNvPr id="34" name="TextBox 33"/>
            <p:cNvSpPr txBox="1"/>
            <p:nvPr/>
          </p:nvSpPr>
          <p:spPr>
            <a:xfrm>
              <a:off x="5867400" y="3657601"/>
              <a:ext cx="817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 2</a:t>
              </a:r>
            </a:p>
          </p:txBody>
        </p:sp>
        <p:grpSp>
          <p:nvGrpSpPr>
            <p:cNvPr id="19" name="Group 29"/>
            <p:cNvGrpSpPr/>
            <p:nvPr/>
          </p:nvGrpSpPr>
          <p:grpSpPr>
            <a:xfrm>
              <a:off x="3200400" y="3657600"/>
              <a:ext cx="990600" cy="304800"/>
              <a:chOff x="3200400" y="3657600"/>
              <a:chExt cx="990600" cy="304800"/>
            </a:xfrm>
          </p:grpSpPr>
          <p:sp>
            <p:nvSpPr>
              <p:cNvPr id="13" name="Rectangle 12"/>
              <p:cNvSpPr/>
              <p:nvPr/>
            </p:nvSpPr>
            <p:spPr bwMode="auto">
              <a:xfrm>
                <a:off x="3505200" y="3657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a:2</a:t>
                </a:r>
              </a:p>
            </p:txBody>
          </p:sp>
          <p:sp>
            <p:nvSpPr>
              <p:cNvPr id="23" name="Rectangle 22"/>
              <p:cNvSpPr/>
              <p:nvPr/>
            </p:nvSpPr>
            <p:spPr bwMode="auto">
              <a:xfrm>
                <a:off x="3200400" y="36576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S</a:t>
                </a:r>
              </a:p>
            </p:txBody>
          </p:sp>
        </p:grpSp>
        <p:grpSp>
          <p:nvGrpSpPr>
            <p:cNvPr id="20" name="Group 31"/>
            <p:cNvGrpSpPr/>
            <p:nvPr/>
          </p:nvGrpSpPr>
          <p:grpSpPr>
            <a:xfrm>
              <a:off x="762000" y="3581400"/>
              <a:ext cx="990600" cy="304800"/>
              <a:chOff x="762000" y="3581400"/>
              <a:chExt cx="990600" cy="304800"/>
            </a:xfrm>
          </p:grpSpPr>
          <p:sp>
            <p:nvSpPr>
              <p:cNvPr id="10" name="Rectangle 9"/>
              <p:cNvSpPr/>
              <p:nvPr/>
            </p:nvSpPr>
            <p:spPr bwMode="auto">
              <a:xfrm>
                <a:off x="1066800" y="35814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a: 2</a:t>
                </a:r>
              </a:p>
            </p:txBody>
          </p:sp>
          <p:sp>
            <p:nvSpPr>
              <p:cNvPr id="24" name="Rectangle 23"/>
              <p:cNvSpPr/>
              <p:nvPr/>
            </p:nvSpPr>
            <p:spPr bwMode="auto">
              <a:xfrm>
                <a:off x="762000" y="35814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S</a:t>
                </a:r>
              </a:p>
            </p:txBody>
          </p:sp>
        </p:grpSp>
        <p:sp>
          <p:nvSpPr>
            <p:cNvPr id="42" name="Arc 41"/>
            <p:cNvSpPr/>
            <p:nvPr/>
          </p:nvSpPr>
          <p:spPr bwMode="auto">
            <a:xfrm flipV="1">
              <a:off x="1371600" y="3352800"/>
              <a:ext cx="2324100" cy="1131332"/>
            </a:xfrm>
            <a:prstGeom prst="arc">
              <a:avLst>
                <a:gd name="adj1" fmla="val 10822690"/>
                <a:gd name="adj2" fmla="val 0"/>
              </a:avLst>
            </a:prstGeom>
            <a:noFill/>
            <a:ln w="38100">
              <a:solidFill>
                <a:srgbClr val="C00000"/>
              </a:solidFill>
              <a:miter lim="800000"/>
              <a:headEnd type="none" w="med" len="med"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35"/>
          <p:cNvGrpSpPr/>
          <p:nvPr/>
        </p:nvGrpSpPr>
        <p:grpSpPr>
          <a:xfrm>
            <a:off x="5334000" y="809474"/>
            <a:ext cx="3200400" cy="2069068"/>
            <a:chOff x="2057400" y="1283732"/>
            <a:chExt cx="3200400" cy="2069068"/>
          </a:xfrm>
        </p:grpSpPr>
        <p:sp>
          <p:nvSpPr>
            <p:cNvPr id="39" name="TextBox 38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</a:t>
              </a:r>
              <a:r>
                <a:rPr lang="en-US" sz="1800" dirty="0">
                  <a:solidFill>
                    <a:srgbClr val="0046E2"/>
                  </a:solidFill>
                  <a:latin typeface="Calibri" pitchFamily="34" charset="0"/>
                </a:rPr>
                <a:t>print(b)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</a:t>
              </a:r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print(a)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46" name="Straight Arrow Connector 45"/>
            <p:cNvCxnSpPr>
              <a:stCxn id="39" idx="2"/>
              <a:endCxn id="44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47" name="Straight Arrow Connector 46"/>
            <p:cNvCxnSpPr>
              <a:stCxn id="39" idx="2"/>
              <a:endCxn id="45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48" name="Content Placeholder 2"/>
          <p:cNvSpPr txBox="1">
            <a:spLocks/>
          </p:cNvSpPr>
          <p:nvPr/>
        </p:nvSpPr>
        <p:spPr bwMode="auto">
          <a:xfrm>
            <a:off x="5334000" y="4725194"/>
            <a:ext cx="37338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When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cache sees request for one of its E-tagged blocks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</a:pPr>
            <a:r>
              <a:rPr lang="en-US" sz="2000" b="0" kern="0" baseline="0" dirty="0">
                <a:latin typeface="Calibri" pitchFamily="34" charset="0"/>
              </a:rPr>
              <a:t>Supply</a:t>
            </a:r>
            <a:r>
              <a:rPr lang="en-US" sz="2000" b="0" kern="0" dirty="0">
                <a:latin typeface="Calibri" pitchFamily="34" charset="0"/>
              </a:rPr>
              <a:t> value from cache</a:t>
            </a:r>
            <a:br>
              <a:rPr lang="en-US" sz="2000" b="0" kern="0" dirty="0">
                <a:latin typeface="Calibri" pitchFamily="34" charset="0"/>
              </a:rPr>
            </a:br>
            <a:r>
              <a:rPr lang="en-US" sz="2000" b="0" kern="0" dirty="0">
                <a:latin typeface="Calibri" pitchFamily="34" charset="0"/>
              </a:rPr>
              <a:t>(Note: value in memory may be stale)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Set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tag to 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55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429000"/>
            <a:ext cx="7896225" cy="2905124"/>
          </a:xfrm>
        </p:spPr>
        <p:txBody>
          <a:bodyPr/>
          <a:lstStyle/>
          <a:p>
            <a:r>
              <a:rPr lang="en-US" dirty="0"/>
              <a:t>What are the possible values printed?</a:t>
            </a:r>
          </a:p>
          <a:p>
            <a:pPr lvl="1"/>
            <a:r>
              <a:rPr lang="en-US" dirty="0"/>
              <a:t>Depends on memory consistency model</a:t>
            </a:r>
          </a:p>
          <a:p>
            <a:pPr lvl="1"/>
            <a:r>
              <a:rPr lang="en-US" dirty="0"/>
              <a:t>Abstract model of how hardware handles concurrent accesses </a:t>
            </a:r>
          </a:p>
        </p:txBody>
      </p:sp>
      <p:grpSp>
        <p:nvGrpSpPr>
          <p:cNvPr id="7" name="Group 12"/>
          <p:cNvGrpSpPr/>
          <p:nvPr/>
        </p:nvGrpSpPr>
        <p:grpSpPr>
          <a:xfrm>
            <a:off x="2057400" y="1283732"/>
            <a:ext cx="3200400" cy="2069068"/>
            <a:chOff x="2057400" y="1283732"/>
            <a:chExt cx="3200400" cy="2069068"/>
          </a:xfrm>
        </p:grpSpPr>
        <p:sp>
          <p:nvSpPr>
            <p:cNvPr id="4" name="TextBox 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print(b);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print(a);</a:t>
              </a:r>
            </a:p>
          </p:txBody>
        </p:sp>
        <p:cxnSp>
          <p:nvCxnSpPr>
            <p:cNvPr id="8" name="Straight Arrow Connector 7"/>
            <p:cNvCxnSpPr>
              <a:stCxn id="4" idx="2"/>
              <a:endCxn id="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9" name="Straight Arrow Connector 8"/>
            <p:cNvCxnSpPr>
              <a:stCxn id="4" idx="2"/>
              <a:endCxn id="6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5" name="TextBox 14"/>
          <p:cNvSpPr txBox="1"/>
          <p:nvPr/>
        </p:nvSpPr>
        <p:spPr>
          <a:xfrm>
            <a:off x="6464505" y="2238020"/>
            <a:ext cx="50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Wa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34233" y="224544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Rb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6894592" y="2454952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6464505" y="2851866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Wb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734233" y="285928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Ra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6894592" y="3068798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6464505" y="1664732"/>
            <a:ext cx="20061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Thread consistency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constraints</a:t>
            </a:r>
          </a:p>
        </p:txBody>
      </p:sp>
    </p:spTree>
    <p:extLst>
      <p:ext uri="{BB962C8B-B14F-4D97-AF65-F5344CB8AC3E}">
        <p14:creationId xmlns:p14="http://schemas.microsoft.com/office/powerpoint/2010/main" val="29103781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429000"/>
            <a:ext cx="7896225" cy="2905124"/>
          </a:xfrm>
        </p:spPr>
        <p:txBody>
          <a:bodyPr/>
          <a:lstStyle/>
          <a:p>
            <a:r>
              <a:rPr lang="en-US" dirty="0"/>
              <a:t>What are the possible values printed?</a:t>
            </a:r>
          </a:p>
          <a:p>
            <a:pPr lvl="1"/>
            <a:r>
              <a:rPr lang="en-US" dirty="0"/>
              <a:t>Depends on memory consistency model</a:t>
            </a:r>
          </a:p>
          <a:p>
            <a:pPr lvl="1"/>
            <a:r>
              <a:rPr lang="en-US" dirty="0"/>
              <a:t>Abstract model of how hardware handles concurrent accesses </a:t>
            </a:r>
          </a:p>
          <a:p>
            <a:r>
              <a:rPr lang="en-US" dirty="0"/>
              <a:t>Sequential consistency</a:t>
            </a:r>
          </a:p>
          <a:p>
            <a:pPr lvl="1"/>
            <a:r>
              <a:rPr lang="en-US" dirty="0"/>
              <a:t>As if only one operation at a time, in an order consistent with the order of operations within each thread</a:t>
            </a:r>
          </a:p>
          <a:p>
            <a:pPr lvl="1"/>
            <a:r>
              <a:rPr lang="en-US" dirty="0"/>
              <a:t>Thus, overall effect consistent with each individual thread but otherwise allows an arbitrary interleaving</a:t>
            </a:r>
          </a:p>
        </p:txBody>
      </p:sp>
      <p:grpSp>
        <p:nvGrpSpPr>
          <p:cNvPr id="7" name="Group 12"/>
          <p:cNvGrpSpPr/>
          <p:nvPr/>
        </p:nvGrpSpPr>
        <p:grpSpPr>
          <a:xfrm>
            <a:off x="2057400" y="1283732"/>
            <a:ext cx="3200400" cy="2069068"/>
            <a:chOff x="2057400" y="1283732"/>
            <a:chExt cx="3200400" cy="2069068"/>
          </a:xfrm>
        </p:grpSpPr>
        <p:sp>
          <p:nvSpPr>
            <p:cNvPr id="4" name="TextBox 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print(b);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print(a);</a:t>
              </a:r>
            </a:p>
          </p:txBody>
        </p:sp>
        <p:cxnSp>
          <p:nvCxnSpPr>
            <p:cNvPr id="8" name="Straight Arrow Connector 7"/>
            <p:cNvCxnSpPr>
              <a:stCxn id="4" idx="2"/>
              <a:endCxn id="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9" name="Straight Arrow Connector 8"/>
            <p:cNvCxnSpPr>
              <a:stCxn id="4" idx="2"/>
              <a:endCxn id="6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5" name="TextBox 14"/>
          <p:cNvSpPr txBox="1"/>
          <p:nvPr/>
        </p:nvSpPr>
        <p:spPr>
          <a:xfrm>
            <a:off x="6464505" y="2238020"/>
            <a:ext cx="50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Wa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34233" y="224544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Rb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6894592" y="2454952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6464505" y="2851866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Wb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734233" y="285928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Ra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6894592" y="3068798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6464505" y="1664732"/>
            <a:ext cx="20061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Thread consistency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constraints</a:t>
            </a:r>
          </a:p>
        </p:txBody>
      </p:sp>
    </p:spTree>
    <p:extLst>
      <p:ext uri="{BB962C8B-B14F-4D97-AF65-F5344CB8AC3E}">
        <p14:creationId xmlns:p14="http://schemas.microsoft.com/office/powerpoint/2010/main" val="3379384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204856"/>
            <a:ext cx="7896225" cy="771524"/>
          </a:xfrm>
        </p:spPr>
        <p:txBody>
          <a:bodyPr/>
          <a:lstStyle/>
          <a:p>
            <a:r>
              <a:rPr lang="en-US" dirty="0"/>
              <a:t>Impossible outputs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100</a:t>
            </a:r>
            <a:r>
              <a:rPr lang="en-US" dirty="0">
                <a:solidFill>
                  <a:srgbClr val="FF0000"/>
                </a:solidFill>
              </a:rPr>
              <a:t>, 1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1, </a:t>
            </a:r>
            <a:r>
              <a:rPr lang="en-US" dirty="0">
                <a:solidFill>
                  <a:srgbClr val="0000FF"/>
                </a:solidFill>
              </a:rPr>
              <a:t>100</a:t>
            </a:r>
          </a:p>
          <a:p>
            <a:pPr lvl="1"/>
            <a:r>
              <a:rPr lang="en-US" dirty="0"/>
              <a:t>Would require reaching </a:t>
            </a:r>
            <a:r>
              <a:rPr lang="en-US" i="1" dirty="0"/>
              <a:t>both</a:t>
            </a:r>
            <a:r>
              <a:rPr lang="en-US" dirty="0"/>
              <a:t> Ra and </a:t>
            </a:r>
            <a:r>
              <a:rPr lang="en-US" dirty="0" err="1"/>
              <a:t>Rb</a:t>
            </a:r>
            <a:r>
              <a:rPr lang="en-US" dirty="0"/>
              <a:t> before </a:t>
            </a:r>
            <a:r>
              <a:rPr lang="en-US" i="1" dirty="0"/>
              <a:t>either</a:t>
            </a:r>
            <a:r>
              <a:rPr lang="en-US" dirty="0"/>
              <a:t> </a:t>
            </a:r>
            <a:r>
              <a:rPr lang="en-US" dirty="0" err="1"/>
              <a:t>Wa</a:t>
            </a:r>
            <a:r>
              <a:rPr lang="en-US" dirty="0"/>
              <a:t> or Wb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49244" y="3434834"/>
            <a:ext cx="50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Wa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12" name="Straight Connector 11"/>
          <p:cNvCxnSpPr>
            <a:stCxn id="11" idx="3"/>
          </p:cNvCxnSpPr>
          <p:nvPr/>
        </p:nvCxnSpPr>
        <p:spPr bwMode="auto">
          <a:xfrm flipV="1">
            <a:off x="3949381" y="3238500"/>
            <a:ext cx="876855" cy="3810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4826236" y="30215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Rb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95964" y="3028990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Wb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415595" y="3036412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Ra</a:t>
            </a:r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6627923" y="3236912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11" idx="3"/>
          </p:cNvCxnSpPr>
          <p:nvPr/>
        </p:nvCxnSpPr>
        <p:spPr bwMode="auto">
          <a:xfrm>
            <a:off x="3949381" y="3619500"/>
            <a:ext cx="876855" cy="184666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4826236" y="3631168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Wb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24" name="Straight Connector 23"/>
          <p:cNvCxnSpPr>
            <a:stCxn id="23" idx="3"/>
          </p:cNvCxnSpPr>
          <p:nvPr/>
        </p:nvCxnSpPr>
        <p:spPr bwMode="auto">
          <a:xfrm flipV="1">
            <a:off x="5344327" y="3651766"/>
            <a:ext cx="751637" cy="16406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6095964" y="3442256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Rb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415595" y="344967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Ra</a:t>
            </a: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6627923" y="3650178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23" idx="3"/>
          </p:cNvCxnSpPr>
          <p:nvPr/>
        </p:nvCxnSpPr>
        <p:spPr bwMode="auto">
          <a:xfrm>
            <a:off x="5344327" y="3815834"/>
            <a:ext cx="751637" cy="24919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6095964" y="3855522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Ra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415595" y="3862944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Rb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 bwMode="auto">
          <a:xfrm>
            <a:off x="6627923" y="4063444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3427523" y="4574658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Wb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43" name="Straight Connector 42"/>
          <p:cNvCxnSpPr>
            <a:stCxn id="42" idx="3"/>
          </p:cNvCxnSpPr>
          <p:nvPr/>
        </p:nvCxnSpPr>
        <p:spPr bwMode="auto">
          <a:xfrm flipV="1">
            <a:off x="3945614" y="4378324"/>
            <a:ext cx="858901" cy="3810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44" name="TextBox 43"/>
          <p:cNvSpPr txBox="1"/>
          <p:nvPr/>
        </p:nvSpPr>
        <p:spPr>
          <a:xfrm>
            <a:off x="4804515" y="4161392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Ra</a:t>
            </a:r>
          </a:p>
        </p:txBody>
      </p:sp>
      <p:cxnSp>
        <p:nvCxnSpPr>
          <p:cNvPr id="45" name="Straight Connector 44"/>
          <p:cNvCxnSpPr/>
          <p:nvPr/>
        </p:nvCxnSpPr>
        <p:spPr bwMode="auto">
          <a:xfrm>
            <a:off x="5236043" y="4376736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6074243" y="4168814"/>
            <a:ext cx="50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Wa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393874" y="4176236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Rb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>
            <a:off x="6606202" y="4376736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>
            <a:stCxn id="42" idx="3"/>
          </p:cNvCxnSpPr>
          <p:nvPr/>
        </p:nvCxnSpPr>
        <p:spPr bwMode="auto">
          <a:xfrm>
            <a:off x="3945614" y="4759324"/>
            <a:ext cx="858901" cy="184666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50" name="TextBox 49"/>
          <p:cNvSpPr txBox="1"/>
          <p:nvPr/>
        </p:nvSpPr>
        <p:spPr>
          <a:xfrm>
            <a:off x="4804515" y="4770992"/>
            <a:ext cx="50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Wa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51" name="Straight Connector 50"/>
          <p:cNvCxnSpPr>
            <a:stCxn id="50" idx="3"/>
          </p:cNvCxnSpPr>
          <p:nvPr/>
        </p:nvCxnSpPr>
        <p:spPr bwMode="auto">
          <a:xfrm flipV="1">
            <a:off x="5304652" y="4791590"/>
            <a:ext cx="769591" cy="16406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52" name="TextBox 51"/>
          <p:cNvSpPr txBox="1"/>
          <p:nvPr/>
        </p:nvSpPr>
        <p:spPr>
          <a:xfrm>
            <a:off x="6074243" y="4582080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Ra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393874" y="458950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Rb</a:t>
            </a:r>
            <a:endParaRPr lang="en-US" sz="1800" dirty="0">
              <a:latin typeface="Calibri" pitchFamily="34" charset="0"/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>
            <a:off x="6606202" y="4790002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>
            <a:stCxn id="50" idx="3"/>
          </p:cNvCxnSpPr>
          <p:nvPr/>
        </p:nvCxnSpPr>
        <p:spPr bwMode="auto">
          <a:xfrm>
            <a:off x="5304652" y="4955658"/>
            <a:ext cx="769591" cy="24919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6074243" y="4995346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Rb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393874" y="500276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Ra</a:t>
            </a:r>
          </a:p>
        </p:txBody>
      </p:sp>
      <p:cxnSp>
        <p:nvCxnSpPr>
          <p:cNvPr id="58" name="Straight Connector 57"/>
          <p:cNvCxnSpPr/>
          <p:nvPr/>
        </p:nvCxnSpPr>
        <p:spPr bwMode="auto">
          <a:xfrm>
            <a:off x="6606202" y="5203268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7847123" y="3009900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libri" pitchFamily="34" charset="0"/>
              </a:rPr>
              <a:t>100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, 2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847123" y="347876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libri" pitchFamily="34" charset="0"/>
              </a:rPr>
              <a:t>200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, 2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847123" y="3848100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2, </a:t>
            </a:r>
            <a:r>
              <a:rPr lang="en-US" sz="1800" dirty="0">
                <a:solidFill>
                  <a:srgbClr val="0000FF"/>
                </a:solidFill>
                <a:latin typeface="Calibri" pitchFamily="34" charset="0"/>
              </a:rPr>
              <a:t>200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847123" y="4152900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1, </a:t>
            </a:r>
            <a:r>
              <a:rPr lang="en-US" sz="1800" dirty="0">
                <a:solidFill>
                  <a:srgbClr val="0000FF"/>
                </a:solidFill>
                <a:latin typeface="Calibri" pitchFamily="34" charset="0"/>
              </a:rPr>
              <a:t>200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847123" y="4533900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2, </a:t>
            </a:r>
            <a:r>
              <a:rPr lang="en-US" sz="1800" dirty="0">
                <a:solidFill>
                  <a:srgbClr val="0000FF"/>
                </a:solidFill>
                <a:latin typeface="Calibri" pitchFamily="34" charset="0"/>
              </a:rPr>
              <a:t>200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7847123" y="500276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libri" pitchFamily="34" charset="0"/>
              </a:rPr>
              <a:t>200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, 2</a:t>
            </a:r>
          </a:p>
        </p:txBody>
      </p:sp>
      <p:cxnSp>
        <p:nvCxnSpPr>
          <p:cNvPr id="70" name="Straight Connector 69"/>
          <p:cNvCxnSpPr/>
          <p:nvPr/>
        </p:nvCxnSpPr>
        <p:spPr bwMode="auto">
          <a:xfrm>
            <a:off x="5256323" y="3238500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5" name="Group 58"/>
          <p:cNvGrpSpPr/>
          <p:nvPr/>
        </p:nvGrpSpPr>
        <p:grpSpPr>
          <a:xfrm>
            <a:off x="5344327" y="1042610"/>
            <a:ext cx="2006190" cy="1563888"/>
            <a:chOff x="5759932" y="874512"/>
            <a:chExt cx="2006190" cy="1563888"/>
          </a:xfrm>
        </p:grpSpPr>
        <p:sp>
          <p:nvSpPr>
            <p:cNvPr id="71" name="TextBox 70"/>
            <p:cNvSpPr txBox="1"/>
            <p:nvPr/>
          </p:nvSpPr>
          <p:spPr>
            <a:xfrm>
              <a:off x="5759932" y="1447800"/>
              <a:ext cx="5001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Wa</a:t>
              </a: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029660" y="1455222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Rb</a:t>
              </a:r>
              <a:endParaRPr lang="en-US" sz="1800" dirty="0">
                <a:latin typeface="Calibri" pitchFamily="34" charset="0"/>
              </a:endParaRPr>
            </a:p>
          </p:txBody>
        </p:sp>
        <p:cxnSp>
          <p:nvCxnSpPr>
            <p:cNvPr id="73" name="Straight Connector 72"/>
            <p:cNvCxnSpPr/>
            <p:nvPr/>
          </p:nvCxnSpPr>
          <p:spPr bwMode="auto">
            <a:xfrm>
              <a:off x="6190019" y="1664732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74" name="TextBox 73"/>
            <p:cNvSpPr txBox="1"/>
            <p:nvPr/>
          </p:nvSpPr>
          <p:spPr>
            <a:xfrm>
              <a:off x="5759932" y="2061646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Wb</a:t>
              </a: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7029660" y="206906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76" name="Straight Connector 75"/>
            <p:cNvCxnSpPr/>
            <p:nvPr/>
          </p:nvCxnSpPr>
          <p:spPr bwMode="auto">
            <a:xfrm>
              <a:off x="6190019" y="2278578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77" name="TextBox 76"/>
            <p:cNvSpPr txBox="1"/>
            <p:nvPr/>
          </p:nvSpPr>
          <p:spPr>
            <a:xfrm>
              <a:off x="5759932" y="874512"/>
              <a:ext cx="20061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>
                  <a:latin typeface="Calibri" pitchFamily="34" charset="0"/>
                </a:rPr>
                <a:t>Thread consistency</a:t>
              </a:r>
            </a:p>
            <a:p>
              <a:pPr algn="ctr"/>
              <a:r>
                <a:rPr lang="en-US" sz="1800" dirty="0">
                  <a:latin typeface="Calibri" pitchFamily="34" charset="0"/>
                </a:rPr>
                <a:t>constraints</a:t>
              </a:r>
            </a:p>
          </p:txBody>
        </p:sp>
      </p:grpSp>
      <p:grpSp>
        <p:nvGrpSpPr>
          <p:cNvPr id="6" name="Group 77"/>
          <p:cNvGrpSpPr/>
          <p:nvPr/>
        </p:nvGrpSpPr>
        <p:grpSpPr>
          <a:xfrm>
            <a:off x="396875" y="1209120"/>
            <a:ext cx="3200400" cy="2069068"/>
            <a:chOff x="2057400" y="1283732"/>
            <a:chExt cx="3200400" cy="2069068"/>
          </a:xfrm>
        </p:grpSpPr>
        <p:sp>
          <p:nvSpPr>
            <p:cNvPr id="79" name="TextBox 78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</a:t>
              </a:r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print(b)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</a:t>
              </a:r>
              <a:r>
                <a:rPr lang="en-US" sz="1800" dirty="0">
                  <a:solidFill>
                    <a:srgbClr val="FF0000"/>
                  </a:solidFill>
                  <a:latin typeface="Calibri" pitchFamily="34" charset="0"/>
                </a:rPr>
                <a:t>print(a)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82" name="Straight Arrow Connector 81"/>
            <p:cNvCxnSpPr>
              <a:stCxn id="79" idx="2"/>
              <a:endCxn id="80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83" name="Straight Arrow Connector 82"/>
            <p:cNvCxnSpPr>
              <a:stCxn id="79" idx="2"/>
              <a:endCxn id="81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3" grpId="0"/>
      <p:bldP spid="64" grpId="0"/>
      <p:bldP spid="65" grpId="0"/>
      <p:bldP spid="66" grpId="0"/>
      <p:bldP spid="6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Non-Coherent Cache Scenario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4251325" cy="1609725"/>
          </a:xfrm>
        </p:spPr>
        <p:txBody>
          <a:bodyPr/>
          <a:lstStyle/>
          <a:p>
            <a:r>
              <a:rPr lang="en-US" dirty="0"/>
              <a:t>Write-back caches, without coordination between them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1000" y="50292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Main Memory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524000" y="5486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a:1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048000" y="54864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b:100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81000" y="35052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Thread1 Cache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533400" y="3962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a: 2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895600" y="35052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/>
              <a:t>Thread2 Cache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3962400" y="3962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b:200</a:t>
            </a:r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219200" y="48768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734594" y="48760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7" name="Group 35"/>
          <p:cNvGrpSpPr/>
          <p:nvPr/>
        </p:nvGrpSpPr>
        <p:grpSpPr>
          <a:xfrm>
            <a:off x="1828800" y="3962400"/>
            <a:ext cx="4627340" cy="1524000"/>
            <a:chOff x="2057400" y="2895600"/>
            <a:chExt cx="4627340" cy="1524000"/>
          </a:xfrm>
        </p:grpSpPr>
        <p:grpSp>
          <p:nvGrpSpPr>
            <p:cNvPr id="8" name="Group 31"/>
            <p:cNvGrpSpPr/>
            <p:nvPr/>
          </p:nvGrpSpPr>
          <p:grpSpPr>
            <a:xfrm>
              <a:off x="2057400" y="2895600"/>
              <a:ext cx="1905000" cy="1524000"/>
              <a:chOff x="2057400" y="2895600"/>
              <a:chExt cx="1905000" cy="1524000"/>
            </a:xfrm>
          </p:grpSpPr>
          <p:sp>
            <p:nvSpPr>
              <p:cNvPr id="13" name="Rectangle 12"/>
              <p:cNvSpPr/>
              <p:nvPr/>
            </p:nvSpPr>
            <p:spPr bwMode="auto">
              <a:xfrm>
                <a:off x="3276600" y="2895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a:1</a:t>
                </a:r>
              </a:p>
            </p:txBody>
          </p:sp>
          <p:cxnSp>
            <p:nvCxnSpPr>
              <p:cNvPr id="28" name="Straight Arrow Connector 27"/>
              <p:cNvCxnSpPr>
                <a:endCxn id="13" idx="2"/>
              </p:cNvCxnSpPr>
              <p:nvPr/>
            </p:nvCxnSpPr>
            <p:spPr bwMode="auto">
              <a:xfrm flipV="1">
                <a:off x="2057400" y="3200400"/>
                <a:ext cx="1562100" cy="1219200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4" name="TextBox 33"/>
            <p:cNvSpPr txBox="1"/>
            <p:nvPr/>
          </p:nvSpPr>
          <p:spPr>
            <a:xfrm>
              <a:off x="5867400" y="2895601"/>
              <a:ext cx="817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 1</a:t>
              </a:r>
            </a:p>
          </p:txBody>
        </p:sp>
      </p:grpSp>
      <p:grpSp>
        <p:nvGrpSpPr>
          <p:cNvPr id="14" name="Group 36"/>
          <p:cNvGrpSpPr/>
          <p:nvPr/>
        </p:nvGrpSpPr>
        <p:grpSpPr>
          <a:xfrm>
            <a:off x="1372394" y="3962401"/>
            <a:ext cx="5338644" cy="1524000"/>
            <a:chOff x="1600994" y="2895601"/>
            <a:chExt cx="5338644" cy="1524000"/>
          </a:xfrm>
        </p:grpSpPr>
        <p:grpSp>
          <p:nvGrpSpPr>
            <p:cNvPr id="15" name="Group 32"/>
            <p:cNvGrpSpPr/>
            <p:nvPr/>
          </p:nvGrpSpPr>
          <p:grpSpPr>
            <a:xfrm>
              <a:off x="1600994" y="2895601"/>
              <a:ext cx="1942306" cy="1524000"/>
              <a:chOff x="1600994" y="2895601"/>
              <a:chExt cx="1942306" cy="1524000"/>
            </a:xfrm>
          </p:grpSpPr>
          <p:sp>
            <p:nvSpPr>
              <p:cNvPr id="11" name="Rectangle 10"/>
              <p:cNvSpPr/>
              <p:nvPr/>
            </p:nvSpPr>
            <p:spPr bwMode="auto">
              <a:xfrm>
                <a:off x="1600994" y="2895601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b:100</a:t>
                </a:r>
              </a:p>
            </p:txBody>
          </p:sp>
          <p:cxnSp>
            <p:nvCxnSpPr>
              <p:cNvPr id="29" name="Straight Arrow Connector 28"/>
              <p:cNvCxnSpPr>
                <a:stCxn id="6" idx="0"/>
                <a:endCxn id="11" idx="2"/>
              </p:cNvCxnSpPr>
              <p:nvPr/>
            </p:nvCxnSpPr>
            <p:spPr bwMode="auto">
              <a:xfrm rot="16200000" flipV="1">
                <a:off x="2133997" y="3010298"/>
                <a:ext cx="1219200" cy="1599406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5" name="TextBox 34"/>
            <p:cNvSpPr txBox="1"/>
            <p:nvPr/>
          </p:nvSpPr>
          <p:spPr>
            <a:xfrm>
              <a:off x="5888260" y="3440668"/>
              <a:ext cx="10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 100</a:t>
              </a:r>
            </a:p>
          </p:txBody>
        </p:sp>
      </p:grpSp>
      <p:grpSp>
        <p:nvGrpSpPr>
          <p:cNvPr id="17" name="Group 22"/>
          <p:cNvGrpSpPr/>
          <p:nvPr/>
        </p:nvGrpSpPr>
        <p:grpSpPr>
          <a:xfrm>
            <a:off x="5257800" y="1197678"/>
            <a:ext cx="3200400" cy="2069068"/>
            <a:chOff x="2057400" y="1283732"/>
            <a:chExt cx="3200400" cy="2069068"/>
          </a:xfrm>
        </p:grpSpPr>
        <p:sp>
          <p:nvSpPr>
            <p:cNvPr id="24" name="TextBox 2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</a:t>
              </a:r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print(b)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</a:t>
              </a:r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print(a)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30" name="Straight Arrow Connector 29"/>
            <p:cNvCxnSpPr>
              <a:stCxn id="24" idx="2"/>
              <a:endCxn id="2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/>
            <p:cNvCxnSpPr>
              <a:stCxn id="24" idx="2"/>
              <a:endCxn id="27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9C67C96E-CFBE-4501-84DB-6EEF4028A256}"/>
              </a:ext>
            </a:extLst>
          </p:cNvPr>
          <p:cNvSpPr txBox="1"/>
          <p:nvPr/>
        </p:nvSpPr>
        <p:spPr>
          <a:xfrm>
            <a:off x="5288280" y="5203123"/>
            <a:ext cx="2496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Sequentially consistent?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9D8813F-25C9-484D-BD82-2593D7F26050}"/>
              </a:ext>
            </a:extLst>
          </p:cNvPr>
          <p:cNvSpPr txBox="1"/>
          <p:nvPr/>
        </p:nvSpPr>
        <p:spPr>
          <a:xfrm>
            <a:off x="7784926" y="5203123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No!</a:t>
            </a:r>
          </a:p>
        </p:txBody>
      </p:sp>
    </p:spTree>
    <p:extLst>
      <p:ext uri="{BB962C8B-B14F-4D97-AF65-F5344CB8AC3E}">
        <p14:creationId xmlns:p14="http://schemas.microsoft.com/office/powerpoint/2010/main" val="190901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  <p:bldP spid="18" grpId="0"/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Non-Sequentially Consistent Scenario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45394"/>
            <a:ext cx="4572000" cy="923925"/>
          </a:xfrm>
        </p:spPr>
        <p:txBody>
          <a:bodyPr/>
          <a:lstStyle/>
          <a:p>
            <a:r>
              <a:rPr lang="en-US" dirty="0"/>
              <a:t>Coherent caches, but thread consistency constraints violated due to </a:t>
            </a:r>
            <a:r>
              <a:rPr lang="en-US" i="1" dirty="0"/>
              <a:t>operation reordering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1000" y="48006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Main Memory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524000" y="52578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a:1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048000" y="52578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b:100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81000" y="32766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Thread1 Cache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533400" y="26670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a:2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895600" y="32766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Thread2 Cache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3733800" y="26670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b:200</a:t>
            </a:r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219200" y="46482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734594" y="46474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7" name="Group 35"/>
          <p:cNvGrpSpPr/>
          <p:nvPr/>
        </p:nvGrpSpPr>
        <p:grpSpPr>
          <a:xfrm>
            <a:off x="1884140" y="3962400"/>
            <a:ext cx="4572000" cy="1295401"/>
            <a:chOff x="2057400" y="2895600"/>
            <a:chExt cx="4627340" cy="1524000"/>
          </a:xfrm>
        </p:grpSpPr>
        <p:grpSp>
          <p:nvGrpSpPr>
            <p:cNvPr id="8" name="Group 31"/>
            <p:cNvGrpSpPr/>
            <p:nvPr/>
          </p:nvGrpSpPr>
          <p:grpSpPr>
            <a:xfrm>
              <a:off x="2057400" y="2895600"/>
              <a:ext cx="1905000" cy="1524000"/>
              <a:chOff x="2057400" y="2895600"/>
              <a:chExt cx="1905000" cy="1524000"/>
            </a:xfrm>
          </p:grpSpPr>
          <p:sp>
            <p:nvSpPr>
              <p:cNvPr id="13" name="Rectangle 12"/>
              <p:cNvSpPr/>
              <p:nvPr/>
            </p:nvSpPr>
            <p:spPr bwMode="auto">
              <a:xfrm>
                <a:off x="3276600" y="2895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a:1</a:t>
                </a:r>
              </a:p>
            </p:txBody>
          </p:sp>
          <p:cxnSp>
            <p:nvCxnSpPr>
              <p:cNvPr id="28" name="Straight Arrow Connector 27"/>
              <p:cNvCxnSpPr>
                <a:endCxn id="13" idx="2"/>
              </p:cNvCxnSpPr>
              <p:nvPr/>
            </p:nvCxnSpPr>
            <p:spPr bwMode="auto">
              <a:xfrm flipV="1">
                <a:off x="2057400" y="3200400"/>
                <a:ext cx="1562100" cy="1219200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4" name="TextBox 33"/>
            <p:cNvSpPr txBox="1"/>
            <p:nvPr/>
          </p:nvSpPr>
          <p:spPr>
            <a:xfrm>
              <a:off x="5867400" y="2895601"/>
              <a:ext cx="817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 1</a:t>
              </a:r>
            </a:p>
          </p:txBody>
        </p:sp>
      </p:grpSp>
      <p:grpSp>
        <p:nvGrpSpPr>
          <p:cNvPr id="14" name="Group 36"/>
          <p:cNvGrpSpPr/>
          <p:nvPr/>
        </p:nvGrpSpPr>
        <p:grpSpPr>
          <a:xfrm>
            <a:off x="1372394" y="3962401"/>
            <a:ext cx="5338644" cy="1295400"/>
            <a:chOff x="1600994" y="2895601"/>
            <a:chExt cx="5338644" cy="1295400"/>
          </a:xfrm>
        </p:grpSpPr>
        <p:grpSp>
          <p:nvGrpSpPr>
            <p:cNvPr id="15" name="Group 32"/>
            <p:cNvGrpSpPr/>
            <p:nvPr/>
          </p:nvGrpSpPr>
          <p:grpSpPr>
            <a:xfrm>
              <a:off x="1600994" y="2895601"/>
              <a:ext cx="2018506" cy="1295400"/>
              <a:chOff x="1600994" y="2895601"/>
              <a:chExt cx="2018506" cy="1295400"/>
            </a:xfrm>
          </p:grpSpPr>
          <p:sp>
            <p:nvSpPr>
              <p:cNvPr id="11" name="Rectangle 10"/>
              <p:cNvSpPr/>
              <p:nvPr/>
            </p:nvSpPr>
            <p:spPr bwMode="auto">
              <a:xfrm>
                <a:off x="1600994" y="2895601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/>
                  <a:t>b:100</a:t>
                </a:r>
              </a:p>
            </p:txBody>
          </p:sp>
          <p:cxnSp>
            <p:nvCxnSpPr>
              <p:cNvPr id="29" name="Straight Arrow Connector 28"/>
              <p:cNvCxnSpPr>
                <a:stCxn id="6" idx="0"/>
                <a:endCxn id="11" idx="2"/>
              </p:cNvCxnSpPr>
              <p:nvPr/>
            </p:nvCxnSpPr>
            <p:spPr bwMode="auto">
              <a:xfrm flipH="1" flipV="1">
                <a:off x="1943894" y="3200401"/>
                <a:ext cx="1675606" cy="990600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5" name="TextBox 34"/>
            <p:cNvSpPr txBox="1"/>
            <p:nvPr/>
          </p:nvSpPr>
          <p:spPr>
            <a:xfrm>
              <a:off x="5888260" y="3440668"/>
              <a:ext cx="10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 100</a:t>
              </a:r>
            </a:p>
          </p:txBody>
        </p:sp>
      </p:grpSp>
      <p:grpSp>
        <p:nvGrpSpPr>
          <p:cNvPr id="17" name="Group 22"/>
          <p:cNvGrpSpPr/>
          <p:nvPr/>
        </p:nvGrpSpPr>
        <p:grpSpPr>
          <a:xfrm>
            <a:off x="5257800" y="1197678"/>
            <a:ext cx="3200400" cy="2069068"/>
            <a:chOff x="2057400" y="1283732"/>
            <a:chExt cx="3200400" cy="2069068"/>
          </a:xfrm>
        </p:grpSpPr>
        <p:sp>
          <p:nvSpPr>
            <p:cNvPr id="24" name="TextBox 2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</a:t>
              </a:r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print(b)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</a:t>
              </a:r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print(a)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30" name="Straight Arrow Connector 29"/>
            <p:cNvCxnSpPr>
              <a:stCxn id="24" idx="2"/>
              <a:endCxn id="2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/>
            <p:cNvCxnSpPr>
              <a:stCxn id="24" idx="2"/>
              <a:endCxn id="27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32" name="Content Placeholder 2"/>
          <p:cNvSpPr txBox="1">
            <a:spLocks/>
          </p:cNvSpPr>
          <p:nvPr/>
        </p:nvSpPr>
        <p:spPr bwMode="auto">
          <a:xfrm>
            <a:off x="21826" y="6071785"/>
            <a:ext cx="9091449" cy="495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kern="0" dirty="0"/>
              <a:t>Arch lets reads finish before writes b/c single thread accesses different memory locations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2B4FEA-9198-4628-A94A-782BDEC76C9D}"/>
              </a:ext>
            </a:extLst>
          </p:cNvPr>
          <p:cNvSpPr txBox="1"/>
          <p:nvPr/>
        </p:nvSpPr>
        <p:spPr>
          <a:xfrm>
            <a:off x="8477939" y="2907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9347EA4-2B09-485A-B8C6-DC9A4A282788}"/>
              </a:ext>
            </a:extLst>
          </p:cNvPr>
          <p:cNvSpPr txBox="1"/>
          <p:nvPr/>
        </p:nvSpPr>
        <p:spPr>
          <a:xfrm>
            <a:off x="4950229" y="2907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244548A-061B-4E1E-8B08-DA274D8DE061}"/>
              </a:ext>
            </a:extLst>
          </p:cNvPr>
          <p:cNvSpPr txBox="1"/>
          <p:nvPr/>
        </p:nvSpPr>
        <p:spPr>
          <a:xfrm>
            <a:off x="4951614" y="26024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58F9347-3B96-4B0A-8D38-003F3BFD39BA}"/>
              </a:ext>
            </a:extLst>
          </p:cNvPr>
          <p:cNvSpPr txBox="1"/>
          <p:nvPr/>
        </p:nvSpPr>
        <p:spPr>
          <a:xfrm>
            <a:off x="8477939" y="261904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269033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  <p:bldP spid="18" grpId="0"/>
      <p:bldP spid="33" grpId="0"/>
      <p:bldP spid="36" grpId="0"/>
      <p:bldP spid="3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1344CEF-12A4-48C3-ABEC-18546B33A4E8}"/>
              </a:ext>
            </a:extLst>
          </p:cNvPr>
          <p:cNvCxnSpPr/>
          <p:nvPr/>
        </p:nvCxnSpPr>
        <p:spPr bwMode="auto">
          <a:xfrm rot="5400000" flipH="1" flipV="1">
            <a:off x="1200987" y="2531702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Non-Sequentially Consistent Scenario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1000" y="4211199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Main Memory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524000" y="4668399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a:1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048000" y="4668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b:100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64375" y="2681112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Thread1 Cache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816629" y="2681112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Thread2 Cache</a:t>
            </a:r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202575" y="4052712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734594" y="4058005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17" name="Group 22"/>
          <p:cNvGrpSpPr/>
          <p:nvPr/>
        </p:nvGrpSpPr>
        <p:grpSpPr>
          <a:xfrm>
            <a:off x="5257800" y="1197678"/>
            <a:ext cx="3200400" cy="2069068"/>
            <a:chOff x="2057400" y="1283732"/>
            <a:chExt cx="3200400" cy="2069068"/>
          </a:xfrm>
        </p:grpSpPr>
        <p:sp>
          <p:nvSpPr>
            <p:cNvPr id="24" name="TextBox 2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</a:t>
              </a:r>
              <a:r>
                <a:rPr lang="en-US" sz="1800" dirty="0">
                  <a:solidFill>
                    <a:srgbClr val="0000FF"/>
                  </a:solidFill>
                  <a:latin typeface="Calibri" pitchFamily="34" charset="0"/>
                </a:rPr>
                <a:t>print(b)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</a:t>
              </a:r>
              <a:r>
                <a:rPr lang="en-US" sz="1800" dirty="0">
                  <a:solidFill>
                    <a:srgbClr val="ED0101"/>
                  </a:solidFill>
                  <a:latin typeface="Calibri" pitchFamily="34" charset="0"/>
                </a:rPr>
                <a:t>print(a)</a:t>
              </a:r>
              <a:r>
                <a:rPr lang="en-US" sz="1800" dirty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30" name="Straight Arrow Connector 29"/>
            <p:cNvCxnSpPr>
              <a:stCxn id="24" idx="2"/>
              <a:endCxn id="2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/>
            <p:cNvCxnSpPr>
              <a:stCxn id="24" idx="2"/>
              <a:endCxn id="27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32" name="Content Placeholder 2"/>
          <p:cNvSpPr txBox="1">
            <a:spLocks/>
          </p:cNvSpPr>
          <p:nvPr/>
        </p:nvSpPr>
        <p:spPr bwMode="auto">
          <a:xfrm>
            <a:off x="204951" y="6167437"/>
            <a:ext cx="8405649" cy="495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kern="0" dirty="0"/>
              <a:t>Fix: Add </a:t>
            </a:r>
            <a:r>
              <a:rPr lang="en-US" b="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SFENCE</a:t>
            </a:r>
            <a:r>
              <a:rPr lang="en-US" kern="0" dirty="0"/>
              <a:t> instructions between </a:t>
            </a:r>
            <a:r>
              <a:rPr lang="en-US" kern="0" dirty="0" err="1"/>
              <a:t>Wa</a:t>
            </a:r>
            <a:r>
              <a:rPr lang="en-US" kern="0" dirty="0"/>
              <a:t> &amp; </a:t>
            </a:r>
            <a:r>
              <a:rPr lang="en-US" kern="0" dirty="0" err="1"/>
              <a:t>Rb</a:t>
            </a:r>
            <a:r>
              <a:rPr lang="en-US" kern="0" dirty="0"/>
              <a:t> and Wb &amp; Ra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2B4FEA-9198-4628-A94A-782BDEC76C9D}"/>
              </a:ext>
            </a:extLst>
          </p:cNvPr>
          <p:cNvSpPr txBox="1"/>
          <p:nvPr/>
        </p:nvSpPr>
        <p:spPr>
          <a:xfrm>
            <a:off x="8477939" y="2907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9347EA4-2B09-485A-B8C6-DC9A4A282788}"/>
              </a:ext>
            </a:extLst>
          </p:cNvPr>
          <p:cNvSpPr txBox="1"/>
          <p:nvPr/>
        </p:nvSpPr>
        <p:spPr>
          <a:xfrm>
            <a:off x="4950229" y="2907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244548A-061B-4E1E-8B08-DA274D8DE061}"/>
              </a:ext>
            </a:extLst>
          </p:cNvPr>
          <p:cNvSpPr txBox="1"/>
          <p:nvPr/>
        </p:nvSpPr>
        <p:spPr>
          <a:xfrm>
            <a:off x="4951614" y="26024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58F9347-3B96-4B0A-8D38-003F3BFD39BA}"/>
              </a:ext>
            </a:extLst>
          </p:cNvPr>
          <p:cNvSpPr txBox="1"/>
          <p:nvPr/>
        </p:nvSpPr>
        <p:spPr>
          <a:xfrm>
            <a:off x="8477939" y="261904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26B540F-4756-4152-937E-7B9B47D2DC7F}"/>
              </a:ext>
            </a:extLst>
          </p:cNvPr>
          <p:cNvSpPr/>
          <p:nvPr/>
        </p:nvSpPr>
        <p:spPr bwMode="auto">
          <a:xfrm>
            <a:off x="391179" y="1662159"/>
            <a:ext cx="1981200" cy="8465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Thread1 Write Buffer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1DF0410-215D-4301-9349-514644051538}"/>
              </a:ext>
            </a:extLst>
          </p:cNvPr>
          <p:cNvCxnSpPr/>
          <p:nvPr/>
        </p:nvCxnSpPr>
        <p:spPr bwMode="auto">
          <a:xfrm rot="5400000" flipH="1" flipV="1">
            <a:off x="3734513" y="253249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E259A8FB-D146-4832-8230-7100A4540FB8}"/>
              </a:ext>
            </a:extLst>
          </p:cNvPr>
          <p:cNvCxnSpPr/>
          <p:nvPr/>
        </p:nvCxnSpPr>
        <p:spPr bwMode="auto">
          <a:xfrm rot="5400000" flipH="1" flipV="1">
            <a:off x="3736101" y="40535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241ED208-01BB-4C04-BCD2-7C9EA4682DA9}"/>
              </a:ext>
            </a:extLst>
          </p:cNvPr>
          <p:cNvSpPr/>
          <p:nvPr/>
        </p:nvSpPr>
        <p:spPr bwMode="auto">
          <a:xfrm>
            <a:off x="2924705" y="1662953"/>
            <a:ext cx="1981200" cy="8465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Thread2 Write Buffer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740430" y="2136692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a:2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4386263" y="2102495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b:200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F6C36A1-2B89-42E6-82C7-F995BB5440AD}"/>
              </a:ext>
            </a:extLst>
          </p:cNvPr>
          <p:cNvSpPr/>
          <p:nvPr/>
        </p:nvSpPr>
        <p:spPr bwMode="auto">
          <a:xfrm>
            <a:off x="3409108" y="3297284"/>
            <a:ext cx="677598" cy="324514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/>
              <a:t>a:1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7C38ABC0-DD60-4D9A-BD83-42064E264344}"/>
              </a:ext>
            </a:extLst>
          </p:cNvPr>
          <p:cNvCxnSpPr>
            <a:cxnSpLocks/>
            <a:stCxn id="5" idx="3"/>
            <a:endCxn id="46" idx="2"/>
          </p:cNvCxnSpPr>
          <p:nvPr/>
        </p:nvCxnSpPr>
        <p:spPr bwMode="auto">
          <a:xfrm flipV="1">
            <a:off x="2209800" y="3621798"/>
            <a:ext cx="1538107" cy="1199001"/>
          </a:xfrm>
          <a:prstGeom prst="straightConnector1">
            <a:avLst/>
          </a:prstGeom>
          <a:noFill/>
          <a:ln w="3175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C109298E-D780-4E9E-9FD3-34B33BDA7557}"/>
              </a:ext>
            </a:extLst>
          </p:cNvPr>
          <p:cNvCxnSpPr>
            <a:cxnSpLocks/>
            <a:stCxn id="6" idx="0"/>
            <a:endCxn id="50" idx="2"/>
          </p:cNvCxnSpPr>
          <p:nvPr/>
        </p:nvCxnSpPr>
        <p:spPr bwMode="auto">
          <a:xfrm flipH="1" flipV="1">
            <a:off x="1698669" y="3609449"/>
            <a:ext cx="1692231" cy="1058951"/>
          </a:xfrm>
          <a:prstGeom prst="straightConnector1">
            <a:avLst/>
          </a:prstGeom>
          <a:noFill/>
          <a:ln w="3175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F6599914-E202-4B2C-BE29-D3F1101E32D1}"/>
              </a:ext>
            </a:extLst>
          </p:cNvPr>
          <p:cNvSpPr/>
          <p:nvPr/>
        </p:nvSpPr>
        <p:spPr bwMode="auto">
          <a:xfrm>
            <a:off x="1355769" y="3304649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b:100</a:t>
            </a:r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EF739EE4-3C21-40EB-A949-BE8175606057}"/>
              </a:ext>
            </a:extLst>
          </p:cNvPr>
          <p:cNvSpPr txBox="1">
            <a:spLocks/>
          </p:cNvSpPr>
          <p:nvPr/>
        </p:nvSpPr>
        <p:spPr bwMode="auto">
          <a:xfrm>
            <a:off x="5015012" y="3645640"/>
            <a:ext cx="4055667" cy="1612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kern="0" dirty="0"/>
              <a:t>Why Reordered? Writes take long time.  Buffer write, let read go ahead. </a:t>
            </a:r>
            <a:r>
              <a:rPr lang="en-US" i="1" kern="0" dirty="0"/>
              <a:t>Instruction-level parallelism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42976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Sequentially Consistent:</a:t>
            </a:r>
          </a:p>
          <a:p>
            <a:pPr lvl="1"/>
            <a:r>
              <a:rPr lang="en-US" dirty="0"/>
              <a:t>Each thread executes in proper order, any interleaving</a:t>
            </a:r>
          </a:p>
          <a:p>
            <a:r>
              <a:rPr lang="en-US" dirty="0"/>
              <a:t>To ensure, requires</a:t>
            </a:r>
          </a:p>
          <a:p>
            <a:pPr lvl="1"/>
            <a:r>
              <a:rPr lang="en-US" dirty="0"/>
              <a:t>Proper cache/memory behavior</a:t>
            </a:r>
          </a:p>
          <a:p>
            <a:pPr lvl="1"/>
            <a:r>
              <a:rPr lang="en-US" dirty="0"/>
              <a:t>Proper intra-thread ordering constraints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574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Logisitics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Proxy </a:t>
            </a:r>
            <a:r>
              <a:rPr lang="en-US" dirty="0" smtClean="0"/>
              <a:t>Checkpoint Due </a:t>
            </a:r>
            <a:r>
              <a:rPr lang="en-US" dirty="0" err="1" smtClean="0"/>
              <a:t>Toaday</a:t>
            </a:r>
            <a:r>
              <a:rPr lang="en-US" dirty="0" smtClean="0"/>
              <a:t> 11pm EDT</a:t>
            </a:r>
            <a:endParaRPr lang="en-US" dirty="0" smtClean="0"/>
          </a:p>
          <a:p>
            <a:r>
              <a:rPr lang="en-US" dirty="0" smtClean="0"/>
              <a:t>Final </a:t>
            </a:r>
            <a:r>
              <a:rPr lang="en-US" smtClean="0"/>
              <a:t>Exam full details </a:t>
            </a:r>
            <a:r>
              <a:rPr lang="en-US" dirty="0" smtClean="0"/>
              <a:t>soon</a:t>
            </a:r>
          </a:p>
          <a:p>
            <a:pPr lvl="1"/>
            <a:r>
              <a:rPr lang="en-US" dirty="0" smtClean="0"/>
              <a:t>Review session: Sunday 4/26 at 6pm EDT</a:t>
            </a:r>
            <a:br>
              <a:rPr lang="en-US" dirty="0" smtClean="0"/>
            </a:br>
            <a:r>
              <a:rPr lang="en-US" dirty="0" smtClean="0"/>
              <a:t>details on piazza</a:t>
            </a:r>
          </a:p>
          <a:p>
            <a:pPr lvl="1"/>
            <a:r>
              <a:rPr lang="en-US" dirty="0" smtClean="0"/>
              <a:t>Final will be at university scheduled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6093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362075"/>
            <a:ext cx="8534400" cy="4972050"/>
          </a:xfrm>
        </p:spPr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Parallel  Computing Hardware</a:t>
            </a:r>
          </a:p>
          <a:p>
            <a:pPr lvl="1"/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Multicore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lvl="2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Multiple separate processors on single chip</a:t>
            </a:r>
          </a:p>
          <a:p>
            <a:pPr lvl="1"/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Hyperthreading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lvl="2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Efficient execution of multiple threads on single core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Consistency Models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What happens when multiple threads are reading &amp; writing shared state</a:t>
            </a:r>
          </a:p>
          <a:p>
            <a:r>
              <a:rPr lang="en-US" dirty="0"/>
              <a:t>Thread-Level Parallelism</a:t>
            </a:r>
          </a:p>
          <a:p>
            <a:pPr lvl="1"/>
            <a:r>
              <a:rPr lang="en-US" dirty="0"/>
              <a:t>Splitting program into independent tasks</a:t>
            </a:r>
          </a:p>
          <a:p>
            <a:pPr lvl="2"/>
            <a:r>
              <a:rPr lang="en-US" dirty="0"/>
              <a:t>Example: Parallel summation</a:t>
            </a:r>
          </a:p>
          <a:p>
            <a:pPr lvl="2"/>
            <a:r>
              <a:rPr lang="en-US" dirty="0"/>
              <a:t>Examine some performance artifacts</a:t>
            </a:r>
          </a:p>
          <a:p>
            <a:pPr lvl="1"/>
            <a:r>
              <a:rPr lang="en-US" dirty="0"/>
              <a:t>Divide-and conquer parallelism</a:t>
            </a:r>
          </a:p>
          <a:p>
            <a:pPr lvl="2"/>
            <a:r>
              <a:rPr lang="en-US" dirty="0"/>
              <a:t>Example: Parallel </a:t>
            </a:r>
            <a:r>
              <a:rPr lang="en-US" dirty="0" err="1"/>
              <a:t>quicksort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0432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Summation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657725"/>
          </a:xfrm>
        </p:spPr>
        <p:txBody>
          <a:bodyPr/>
          <a:lstStyle/>
          <a:p>
            <a:r>
              <a:rPr lang="en-US" dirty="0"/>
              <a:t>Sum numbers 0, …, N-1</a:t>
            </a:r>
          </a:p>
          <a:p>
            <a:pPr lvl="1"/>
            <a:r>
              <a:rPr lang="en-US" dirty="0"/>
              <a:t>Should add up to (N-1)*N/2</a:t>
            </a:r>
          </a:p>
          <a:p>
            <a:r>
              <a:rPr lang="en-US" dirty="0"/>
              <a:t>Partition into K ranges</a:t>
            </a:r>
          </a:p>
          <a:p>
            <a:pPr lvl="1"/>
            <a:r>
              <a:rPr lang="en-US" dirty="0">
                <a:sym typeface="Symbol"/>
              </a:rPr>
              <a:t>N</a:t>
            </a:r>
            <a:r>
              <a:rPr lang="en-US" dirty="0"/>
              <a:t>/K</a:t>
            </a:r>
            <a:r>
              <a:rPr lang="en-US" dirty="0">
                <a:sym typeface="Symbol"/>
              </a:rPr>
              <a:t></a:t>
            </a:r>
            <a:r>
              <a:rPr lang="en-US" dirty="0"/>
              <a:t> values each</a:t>
            </a:r>
          </a:p>
          <a:p>
            <a:pPr lvl="1"/>
            <a:r>
              <a:rPr lang="en-US" dirty="0"/>
              <a:t>Each of the </a:t>
            </a:r>
            <a:r>
              <a:rPr lang="en-US" i="1" dirty="0"/>
              <a:t>t</a:t>
            </a:r>
            <a:r>
              <a:rPr lang="en-US" dirty="0"/>
              <a:t> threads processes 1 range </a:t>
            </a:r>
          </a:p>
          <a:p>
            <a:pPr lvl="1"/>
            <a:r>
              <a:rPr lang="en-US" dirty="0"/>
              <a:t>Accumulate leftover values serially</a:t>
            </a:r>
          </a:p>
          <a:p>
            <a:r>
              <a:rPr lang="en-US" dirty="0"/>
              <a:t>Method #1: All threads update single global variable</a:t>
            </a:r>
          </a:p>
          <a:p>
            <a:pPr lvl="1"/>
            <a:r>
              <a:rPr lang="en-US" dirty="0"/>
              <a:t>1A: No synchronization</a:t>
            </a:r>
          </a:p>
          <a:p>
            <a:pPr lvl="1"/>
            <a:r>
              <a:rPr lang="en-US" dirty="0"/>
              <a:t>1B: Synchronize with </a:t>
            </a:r>
            <a:r>
              <a:rPr lang="en-US" dirty="0" err="1"/>
              <a:t>pthread</a:t>
            </a:r>
            <a:r>
              <a:rPr lang="en-US" dirty="0"/>
              <a:t> semaphore</a:t>
            </a:r>
          </a:p>
          <a:p>
            <a:pPr lvl="1"/>
            <a:r>
              <a:rPr lang="en-US" dirty="0"/>
              <a:t>1C: Synchronize with </a:t>
            </a:r>
            <a:r>
              <a:rPr lang="en-US" dirty="0" err="1"/>
              <a:t>pthread</a:t>
            </a:r>
            <a:r>
              <a:rPr lang="en-US" dirty="0"/>
              <a:t> </a:t>
            </a:r>
            <a:r>
              <a:rPr lang="en-US" dirty="0" err="1"/>
              <a:t>mutex</a:t>
            </a:r>
            <a:endParaRPr lang="en-US" dirty="0"/>
          </a:p>
          <a:p>
            <a:pPr lvl="2"/>
            <a:r>
              <a:rPr lang="en-US" dirty="0"/>
              <a:t>“Binary” semaphore.  Only values 0 &amp; 1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52838" cy="762000"/>
          </a:xfrm>
        </p:spPr>
        <p:txBody>
          <a:bodyPr/>
          <a:lstStyle/>
          <a:p>
            <a:r>
              <a:rPr lang="en-US" dirty="0"/>
              <a:t>Accumulating in Single Global Variable: Declarations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143000" y="1906788"/>
            <a:ext cx="5846752" cy="4029308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typedef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unsigned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long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Single accumulator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volatile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global_sum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/* </a:t>
            </a: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Mutex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 &amp; semaphore for global sum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sem_t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 semaphore;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pthread_mutex_t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mutex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solidFill>
                <a:srgbClr val="F6F5BD"/>
              </a:solidFill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/* Number of elements summed by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size_t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nelems_per_thread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solidFill>
                <a:srgbClr val="F6F5BD"/>
              </a:solidFill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/* Keep track of thread IDs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pthread_t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tid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[MAXTHREADS];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solidFill>
                <a:srgbClr val="F6F5BD"/>
              </a:solidFill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/* Identify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myid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[MAXTHREADS];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52838" cy="762000"/>
          </a:xfrm>
        </p:spPr>
        <p:txBody>
          <a:bodyPr/>
          <a:lstStyle/>
          <a:p>
            <a:r>
              <a:rPr lang="en-US" dirty="0"/>
              <a:t>Accumulating in Single Global Variable: Declarations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143000" y="1906788"/>
            <a:ext cx="5846752" cy="4029308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typedef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unsigned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long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Single accumulator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volatile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global_sum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</a:rPr>
              <a:t>Mutex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&amp; semaphore for global sum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semaphore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pthread_mutex_t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/* Number of elements summed by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size_t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nelems_per_thread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solidFill>
                <a:srgbClr val="F6F5BD"/>
              </a:solidFill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/* Keep track of thread IDs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pthread_t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tid[MAXTHREADS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solidFill>
                <a:srgbClr val="F6F5BD"/>
              </a:solidFill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/* Identify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6F5BD"/>
                </a:solidFill>
                <a:latin typeface="Courier New" pitchFamily="49" charset="0"/>
              </a:rPr>
              <a:t>myid</a:t>
            </a:r>
            <a:r>
              <a:rPr lang="en-US" sz="1600" dirty="0">
                <a:solidFill>
                  <a:srgbClr val="F6F5BD"/>
                </a:solidFill>
                <a:latin typeface="Courier New" pitchFamily="49" charset="0"/>
              </a:rPr>
              <a:t>[MAXTHREADS];</a:t>
            </a:r>
          </a:p>
        </p:txBody>
      </p:sp>
    </p:spTree>
    <p:extLst>
      <p:ext uri="{BB962C8B-B14F-4D97-AF65-F5344CB8AC3E}">
        <p14:creationId xmlns:p14="http://schemas.microsoft.com/office/powerpoint/2010/main" val="23930166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52838" cy="762000"/>
          </a:xfrm>
        </p:spPr>
        <p:txBody>
          <a:bodyPr/>
          <a:lstStyle/>
          <a:p>
            <a:r>
              <a:rPr lang="en-US" dirty="0"/>
              <a:t>Accumulating in Single Global Variable: Declarations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143000" y="1906788"/>
            <a:ext cx="5846752" cy="4029308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typedef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unsigned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long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Single accumulator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volatile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global_sum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</a:rPr>
              <a:t>Mutex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&amp; semaphore for global sum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semaphore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pthread_mutex_t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Number of elements summed by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size_t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nelems_per_thread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Keep track of thread IDs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pthread_t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tid</a:t>
            </a:r>
            <a:r>
              <a:rPr lang="en-US" sz="1600" dirty="0" err="1">
                <a:latin typeface="Courier New" pitchFamily="49" charset="0"/>
              </a:rPr>
              <a:t>[MAXTHREADS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Identify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solidFill>
                  <a:srgbClr val="00B050"/>
                </a:solidFill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[MAXTHREADS];</a:t>
            </a:r>
          </a:p>
        </p:txBody>
      </p:sp>
    </p:spTree>
    <p:extLst>
      <p:ext uri="{BB962C8B-B14F-4D97-AF65-F5344CB8AC3E}">
        <p14:creationId xmlns:p14="http://schemas.microsoft.com/office/powerpoint/2010/main" val="3404406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52838" cy="762000"/>
          </a:xfrm>
        </p:spPr>
        <p:txBody>
          <a:bodyPr/>
          <a:lstStyle/>
          <a:p>
            <a:r>
              <a:rPr lang="en-US" dirty="0"/>
              <a:t>Accumulating in Single Global Variable: Operation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48037" y="1828800"/>
            <a:ext cx="7508866" cy="4521751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nelems</a:t>
            </a:r>
            <a:r>
              <a:rPr lang="en-US" sz="1600" dirty="0">
                <a:latin typeface="Courier New" pitchFamily="49" charset="0"/>
              </a:rPr>
              <a:t> / </a:t>
            </a:r>
            <a:r>
              <a:rPr lang="en-US" sz="1600" dirty="0" err="1">
                <a:latin typeface="Courier New" pitchFamily="49" charset="0"/>
              </a:rPr>
              <a:t>nthreads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   /* Set global value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global_sum</a:t>
            </a:r>
            <a:r>
              <a:rPr lang="en-US" sz="1600" dirty="0">
                <a:latin typeface="Courier New" pitchFamily="49" charset="0"/>
              </a:rPr>
              <a:t>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   /* Create threads and wait for them to finish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</a:t>
            </a:r>
            <a:r>
              <a:rPr lang="en-US" sz="1600" dirty="0" err="1">
                <a:latin typeface="Courier New" pitchFamily="49" charset="0"/>
              </a:rPr>
              <a:t>nthreads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 =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], NULL, </a:t>
            </a:r>
            <a:r>
              <a:rPr lang="en-US" sz="1600" i="1" dirty="0" err="1">
                <a:latin typeface="Courier New" pitchFamily="49" charset="0"/>
              </a:rPr>
              <a:t>thread_fun</a:t>
            </a:r>
            <a:r>
              <a:rPr lang="en-US" sz="1600" dirty="0">
                <a:latin typeface="Courier New" pitchFamily="49" charset="0"/>
              </a:rPr>
              <a:t>, &amp;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                      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</a:t>
            </a:r>
            <a:r>
              <a:rPr lang="en-US" sz="1600" dirty="0" err="1">
                <a:latin typeface="Courier New" pitchFamily="49" charset="0"/>
              </a:rPr>
              <a:t>nthreads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], NULL);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result = </a:t>
            </a:r>
            <a:r>
              <a:rPr lang="en-US" sz="1600" dirty="0" err="1">
                <a:latin typeface="Courier New" pitchFamily="49" charset="0"/>
              </a:rPr>
              <a:t>global_sum</a:t>
            </a:r>
            <a:r>
              <a:rPr lang="en-US" sz="1600" dirty="0">
                <a:latin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                  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   /* Add leftover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en-US" sz="1600" dirty="0">
                <a:latin typeface="Courier New" pitchFamily="49" charset="0"/>
              </a:rPr>
              <a:t> (e = </a:t>
            </a:r>
            <a:r>
              <a:rPr lang="en-US" sz="1600" dirty="0" err="1">
                <a:latin typeface="Courier New" pitchFamily="49" charset="0"/>
              </a:rPr>
              <a:t>nthreads</a:t>
            </a:r>
            <a:r>
              <a:rPr lang="en-US" sz="1600" dirty="0">
                <a:latin typeface="Courier New" pitchFamily="49" charset="0"/>
              </a:rPr>
              <a:t> *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; e &lt; </a:t>
            </a:r>
            <a:r>
              <a:rPr lang="en-US" sz="1600" dirty="0" err="1">
                <a:latin typeface="Courier New" pitchFamily="49" charset="0"/>
              </a:rPr>
              <a:t>nelems</a:t>
            </a:r>
            <a:r>
              <a:rPr lang="en-US" sz="1600" dirty="0">
                <a:latin typeface="Courier New" pitchFamily="49" charset="0"/>
              </a:rPr>
              <a:t>; e++)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result += e;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906511" y="2534909"/>
            <a:ext cx="5277878" cy="2537856"/>
            <a:chOff x="3906511" y="2534909"/>
            <a:chExt cx="5277878" cy="2537856"/>
          </a:xfrm>
        </p:grpSpPr>
        <p:sp>
          <p:nvSpPr>
            <p:cNvPr id="11" name="Text Box 4"/>
            <p:cNvSpPr txBox="1">
              <a:spLocks noChangeArrowheads="1"/>
            </p:cNvSpPr>
            <p:nvPr/>
          </p:nvSpPr>
          <p:spPr bwMode="auto">
            <a:xfrm>
              <a:off x="5521281" y="2603967"/>
              <a:ext cx="1283600" cy="306776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>
                  <a:latin typeface="+mn-lt"/>
                </a:rPr>
                <a:t>Thread ID</a:t>
              </a:r>
            </a:p>
          </p:txBody>
        </p:sp>
        <p:sp>
          <p:nvSpPr>
            <p:cNvPr id="12" name="Line 7"/>
            <p:cNvSpPr>
              <a:spLocks noChangeShapeType="1"/>
            </p:cNvSpPr>
            <p:nvPr/>
          </p:nvSpPr>
          <p:spPr bwMode="auto">
            <a:xfrm flipH="1">
              <a:off x="3906511" y="2778100"/>
              <a:ext cx="1598145" cy="105164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7259311" y="2534909"/>
              <a:ext cx="1828800" cy="400110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2000" i="1" dirty="0">
                  <a:latin typeface="+mn-lt"/>
                </a:rPr>
                <a:t>Thread routine</a:t>
              </a:r>
            </a:p>
          </p:txBody>
        </p:sp>
        <p:sp>
          <p:nvSpPr>
            <p:cNvPr id="14" name="Line 7"/>
            <p:cNvSpPr>
              <a:spLocks noChangeShapeType="1"/>
            </p:cNvSpPr>
            <p:nvPr/>
          </p:nvSpPr>
          <p:spPr bwMode="auto">
            <a:xfrm flipH="1">
              <a:off x="5833364" y="2946924"/>
              <a:ext cx="2288457" cy="84079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5" name="Text Box 5"/>
            <p:cNvSpPr txBox="1">
              <a:spLocks noChangeArrowheads="1"/>
            </p:cNvSpPr>
            <p:nvPr/>
          </p:nvSpPr>
          <p:spPr bwMode="auto">
            <a:xfrm>
              <a:off x="6977184" y="4364879"/>
              <a:ext cx="2207205" cy="707886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>
                  <a:latin typeface="+mn-lt"/>
                </a:rPr>
                <a:t>Thread arguments</a:t>
              </a:r>
            </a:p>
            <a:p>
              <a:pPr algn="ctr"/>
              <a:r>
                <a:rPr lang="en-US" sz="2000" i="1" dirty="0">
                  <a:latin typeface="+mn-lt"/>
                </a:rPr>
                <a:t>(void *p) </a:t>
              </a:r>
            </a:p>
          </p:txBody>
        </p:sp>
        <p:sp>
          <p:nvSpPr>
            <p:cNvPr id="16" name="Line 8"/>
            <p:cNvSpPr>
              <a:spLocks noChangeShapeType="1"/>
            </p:cNvSpPr>
            <p:nvPr/>
          </p:nvSpPr>
          <p:spPr bwMode="auto">
            <a:xfrm flipH="1" flipV="1">
              <a:off x="7106911" y="4052691"/>
              <a:ext cx="1014910" cy="3121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Function: No Synchronization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71600" y="2514600"/>
            <a:ext cx="5613715" cy="3044423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solidFill>
                  <a:srgbClr val="0046E2"/>
                </a:solidFill>
                <a:latin typeface="Courier New" pitchFamily="49" charset="0"/>
              </a:rPr>
              <a:t>sum_race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solidFill>
                  <a:srgbClr val="00B050"/>
                </a:solidFill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 = *((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*)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start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 *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end</a:t>
            </a:r>
            <a:r>
              <a:rPr lang="en-US" sz="1600" dirty="0">
                <a:latin typeface="Courier New" pitchFamily="49" charset="0"/>
              </a:rPr>
              <a:t> = start +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start;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end;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global_sum</a:t>
            </a:r>
            <a:r>
              <a:rPr lang="en-US" sz="1600" dirty="0">
                <a:latin typeface="Courier New" pitchFamily="49" charset="0"/>
              </a:rPr>
              <a:t> +=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	 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return</a:t>
            </a:r>
            <a:r>
              <a:rPr lang="en-US" sz="1600" dirty="0">
                <a:latin typeface="Courier New" pitchFamily="49" charset="0"/>
              </a:rPr>
              <a:t>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Unsynchronized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019675"/>
            <a:ext cx="7896225" cy="1000125"/>
          </a:xfrm>
        </p:spPr>
        <p:txBody>
          <a:bodyPr/>
          <a:lstStyle/>
          <a:p>
            <a:r>
              <a:rPr lang="en-US" dirty="0"/>
              <a:t>N = 2</a:t>
            </a:r>
            <a:r>
              <a:rPr lang="en-US" baseline="30000" dirty="0"/>
              <a:t>30</a:t>
            </a:r>
          </a:p>
          <a:p>
            <a:r>
              <a:rPr lang="en-US" dirty="0"/>
              <a:t>Best speedup = 2.86X</a:t>
            </a:r>
          </a:p>
          <a:p>
            <a:r>
              <a:rPr lang="en-US" dirty="0"/>
              <a:t>Gets </a:t>
            </a:r>
            <a:r>
              <a:rPr lang="en-US" dirty="0">
                <a:solidFill>
                  <a:srgbClr val="FF0000"/>
                </a:solidFill>
              </a:rPr>
              <a:t>wrong answer </a:t>
            </a:r>
            <a:r>
              <a:rPr lang="en-US" dirty="0"/>
              <a:t>when &gt; 1 thread!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142999"/>
            <a:ext cx="5334000" cy="401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3232323-CB19-48CA-AEC1-03C270BEE56C}"/>
              </a:ext>
            </a:extLst>
          </p:cNvPr>
          <p:cNvSpPr txBox="1"/>
          <p:nvPr/>
        </p:nvSpPr>
        <p:spPr>
          <a:xfrm>
            <a:off x="5715000" y="5889774"/>
            <a:ext cx="911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Why?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Function: Semaphore / </a:t>
            </a:r>
            <a:r>
              <a:rPr lang="en-US" dirty="0" err="1"/>
              <a:t>Mutex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914400" y="1512332"/>
            <a:ext cx="5737147" cy="3536866"/>
            <a:chOff x="357018" y="1362075"/>
            <a:chExt cx="5737147" cy="3536866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357018" y="1362075"/>
              <a:ext cx="5737147" cy="3536866"/>
            </a:xfrm>
            <a:prstGeom prst="rect">
              <a:avLst/>
            </a:prstGeom>
            <a:solidFill>
              <a:srgbClr val="F6F5BD"/>
            </a:solidFill>
            <a:ln w="12700" cmpd="dbl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solidFill>
                    <a:srgbClr val="00B050"/>
                  </a:solidFill>
                  <a:latin typeface="Courier New" pitchFamily="49" charset="0"/>
                </a:rPr>
                <a:t>void</a:t>
              </a:r>
              <a:r>
                <a:rPr lang="en-US" sz="1600" dirty="0">
                  <a:latin typeface="Courier New" pitchFamily="49" charset="0"/>
                </a:rPr>
                <a:t> *</a:t>
              </a:r>
              <a:r>
                <a:rPr lang="en-US" sz="1600" dirty="0" err="1">
                  <a:solidFill>
                    <a:srgbClr val="0046E2"/>
                  </a:solidFill>
                  <a:latin typeface="Courier New" pitchFamily="49" charset="0"/>
                </a:rPr>
                <a:t>sum_sem</a:t>
              </a:r>
              <a:r>
                <a:rPr lang="en-US" sz="1600" dirty="0">
                  <a:latin typeface="Courier New" pitchFamily="49" charset="0"/>
                </a:rPr>
                <a:t>(</a:t>
              </a:r>
              <a:r>
                <a:rPr lang="en-US" sz="1600" dirty="0">
                  <a:solidFill>
                    <a:srgbClr val="00B050"/>
                  </a:solidFill>
                  <a:latin typeface="Courier New" pitchFamily="49" charset="0"/>
                </a:rPr>
                <a:t>void</a:t>
              </a:r>
              <a:r>
                <a:rPr lang="en-US" sz="1600" dirty="0">
                  <a:latin typeface="Courier New" pitchFamily="49" charset="0"/>
                </a:rPr>
                <a:t> *</a:t>
              </a:r>
              <a:r>
                <a:rPr lang="en-US" sz="1600" dirty="0" err="1">
                  <a:solidFill>
                    <a:srgbClr val="C1651C"/>
                  </a:solidFill>
                  <a:latin typeface="Courier New" pitchFamily="49" charset="0"/>
                </a:rPr>
                <a:t>vargp</a:t>
              </a:r>
              <a:r>
                <a:rPr lang="en-US" sz="1600" dirty="0">
                  <a:latin typeface="Courier New" pitchFamily="49" charset="0"/>
                </a:rPr>
                <a:t>) 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{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    </a:t>
              </a:r>
              <a:r>
                <a:rPr lang="en-US" sz="1600" dirty="0" err="1">
                  <a:solidFill>
                    <a:srgbClr val="00B050"/>
                  </a:solidFill>
                  <a:latin typeface="Courier New" pitchFamily="49" charset="0"/>
                </a:rPr>
                <a:t>int</a:t>
              </a:r>
              <a:r>
                <a:rPr lang="en-US" sz="1600" dirty="0">
                  <a:latin typeface="Courier New" pitchFamily="49" charset="0"/>
                </a:rPr>
                <a:t> </a:t>
              </a:r>
              <a:r>
                <a:rPr lang="en-US" sz="1600" dirty="0" err="1">
                  <a:solidFill>
                    <a:srgbClr val="C1651C"/>
                  </a:solidFill>
                  <a:latin typeface="Courier New" pitchFamily="49" charset="0"/>
                </a:rPr>
                <a:t>myid</a:t>
              </a:r>
              <a:r>
                <a:rPr lang="en-US" sz="1600" dirty="0">
                  <a:latin typeface="Courier New" pitchFamily="49" charset="0"/>
                </a:rPr>
                <a:t> = *((</a:t>
              </a:r>
              <a:r>
                <a:rPr lang="en-US" sz="1600" dirty="0" err="1">
                  <a:latin typeface="Courier New" pitchFamily="49" charset="0"/>
                </a:rPr>
                <a:t>int</a:t>
              </a:r>
              <a:r>
                <a:rPr lang="en-US" sz="1600" dirty="0">
                  <a:latin typeface="Courier New" pitchFamily="49" charset="0"/>
                </a:rPr>
                <a:t> *)</a:t>
              </a:r>
              <a:r>
                <a:rPr lang="en-US" sz="1600" dirty="0" err="1">
                  <a:latin typeface="Courier New" pitchFamily="49" charset="0"/>
                </a:rPr>
                <a:t>vargp</a:t>
              </a:r>
              <a:r>
                <a:rPr lang="en-US" sz="1600" dirty="0">
                  <a:latin typeface="Courier New" pitchFamily="49" charset="0"/>
                </a:rPr>
                <a:t>);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    </a:t>
              </a:r>
              <a:r>
                <a:rPr lang="en-US" sz="1600" dirty="0" err="1">
                  <a:latin typeface="Courier New" pitchFamily="49" charset="0"/>
                </a:rPr>
                <a:t>size_t</a:t>
              </a:r>
              <a:r>
                <a:rPr lang="en-US" sz="1600" dirty="0">
                  <a:latin typeface="Courier New" pitchFamily="49" charset="0"/>
                </a:rPr>
                <a:t> </a:t>
              </a:r>
              <a:r>
                <a:rPr lang="en-US" sz="1600" dirty="0">
                  <a:solidFill>
                    <a:srgbClr val="C1651C"/>
                  </a:solidFill>
                  <a:latin typeface="Courier New" pitchFamily="49" charset="0"/>
                </a:rPr>
                <a:t>start</a:t>
              </a:r>
              <a:r>
                <a:rPr lang="en-US" sz="1600" dirty="0">
                  <a:latin typeface="Courier New" pitchFamily="49" charset="0"/>
                </a:rPr>
                <a:t> = </a:t>
              </a:r>
              <a:r>
                <a:rPr lang="en-US" sz="1600" dirty="0" err="1">
                  <a:latin typeface="Courier New" pitchFamily="49" charset="0"/>
                </a:rPr>
                <a:t>myid</a:t>
              </a:r>
              <a:r>
                <a:rPr lang="en-US" sz="1600" dirty="0">
                  <a:latin typeface="Courier New" pitchFamily="49" charset="0"/>
                </a:rPr>
                <a:t> * </a:t>
              </a:r>
              <a:r>
                <a:rPr lang="en-US" sz="1600" dirty="0" err="1">
                  <a:latin typeface="Courier New" pitchFamily="49" charset="0"/>
                </a:rPr>
                <a:t>nelems_per_thread</a:t>
              </a:r>
              <a:r>
                <a:rPr lang="en-US" sz="1600" dirty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    </a:t>
              </a:r>
              <a:r>
                <a:rPr lang="en-US" sz="1600" dirty="0" err="1">
                  <a:latin typeface="Courier New" pitchFamily="49" charset="0"/>
                </a:rPr>
                <a:t>size_t</a:t>
              </a:r>
              <a:r>
                <a:rPr lang="en-US" sz="1600" dirty="0">
                  <a:latin typeface="Courier New" pitchFamily="49" charset="0"/>
                </a:rPr>
                <a:t> </a:t>
              </a:r>
              <a:r>
                <a:rPr lang="en-US" sz="1600" dirty="0">
                  <a:solidFill>
                    <a:srgbClr val="C1651C"/>
                  </a:solidFill>
                  <a:latin typeface="Courier New" pitchFamily="49" charset="0"/>
                </a:rPr>
                <a:t>end</a:t>
              </a:r>
              <a:r>
                <a:rPr lang="en-US" sz="1600" dirty="0">
                  <a:latin typeface="Courier New" pitchFamily="49" charset="0"/>
                </a:rPr>
                <a:t> = start + </a:t>
              </a:r>
              <a:r>
                <a:rPr lang="en-US" sz="1600" dirty="0" err="1">
                  <a:latin typeface="Courier New" pitchFamily="49" charset="0"/>
                </a:rPr>
                <a:t>nelems_per_thread</a:t>
              </a:r>
              <a:r>
                <a:rPr lang="en-US" sz="1600" dirty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    </a:t>
              </a:r>
              <a:r>
                <a:rPr lang="en-US" sz="1600" dirty="0" err="1">
                  <a:latin typeface="Courier New" pitchFamily="49" charset="0"/>
                </a:rPr>
                <a:t>size_t</a:t>
              </a:r>
              <a:r>
                <a:rPr lang="en-US" sz="1600" dirty="0">
                  <a:latin typeface="Courier New" pitchFamily="49" charset="0"/>
                </a:rPr>
                <a:t> </a:t>
              </a:r>
              <a:r>
                <a:rPr lang="en-US" sz="1600" dirty="0" err="1">
                  <a:solidFill>
                    <a:srgbClr val="C1651C"/>
                  </a:solidFill>
                  <a:latin typeface="Courier New" pitchFamily="49" charset="0"/>
                </a:rPr>
                <a:t>i</a:t>
              </a:r>
              <a:r>
                <a:rPr lang="en-US" sz="1600" dirty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endParaRPr lang="en-US" sz="1600" dirty="0">
                <a:latin typeface="Courier New" pitchFamily="49" charset="0"/>
              </a:endParaRP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    for (</a:t>
              </a:r>
              <a:r>
                <a:rPr lang="en-US" sz="1600" dirty="0" err="1">
                  <a:latin typeface="Courier New" pitchFamily="49" charset="0"/>
                </a:rPr>
                <a:t>i</a:t>
              </a:r>
              <a:r>
                <a:rPr lang="en-US" sz="1600" dirty="0">
                  <a:latin typeface="Courier New" pitchFamily="49" charset="0"/>
                </a:rPr>
                <a:t> = start; </a:t>
              </a:r>
              <a:r>
                <a:rPr lang="en-US" sz="1600" dirty="0" err="1">
                  <a:latin typeface="Courier New" pitchFamily="49" charset="0"/>
                </a:rPr>
                <a:t>i</a:t>
              </a:r>
              <a:r>
                <a:rPr lang="en-US" sz="1600" dirty="0">
                  <a:latin typeface="Courier New" pitchFamily="49" charset="0"/>
                </a:rPr>
                <a:t> &lt; end; </a:t>
              </a:r>
              <a:r>
                <a:rPr lang="en-US" sz="1600" dirty="0" err="1">
                  <a:latin typeface="Courier New" pitchFamily="49" charset="0"/>
                </a:rPr>
                <a:t>i</a:t>
              </a:r>
              <a:r>
                <a:rPr lang="en-US" sz="1600" dirty="0">
                  <a:latin typeface="Courier New" pitchFamily="49" charset="0"/>
                </a:rPr>
                <a:t>++) {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        </a:t>
              </a:r>
              <a:r>
                <a:rPr lang="en-US" sz="1600" dirty="0" err="1">
                  <a:latin typeface="Courier New" pitchFamily="49" charset="0"/>
                </a:rPr>
                <a:t>sem_wait</a:t>
              </a:r>
              <a:r>
                <a:rPr lang="en-US" sz="1600" dirty="0">
                  <a:latin typeface="Courier New" pitchFamily="49" charset="0"/>
                </a:rPr>
                <a:t>(&amp;semaphore);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	</a:t>
              </a:r>
              <a:r>
                <a:rPr lang="en-US" sz="1600" dirty="0" err="1">
                  <a:latin typeface="Courier New" pitchFamily="49" charset="0"/>
                </a:rPr>
                <a:t>global_sum</a:t>
              </a:r>
              <a:r>
                <a:rPr lang="en-US" sz="1600" dirty="0">
                  <a:latin typeface="Courier New" pitchFamily="49" charset="0"/>
                </a:rPr>
                <a:t> += </a:t>
              </a:r>
              <a:r>
                <a:rPr lang="en-US" sz="1600" dirty="0" err="1">
                  <a:latin typeface="Courier New" pitchFamily="49" charset="0"/>
                </a:rPr>
                <a:t>i</a:t>
              </a:r>
              <a:r>
                <a:rPr lang="en-US" sz="1600" dirty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	</a:t>
              </a:r>
              <a:r>
                <a:rPr lang="en-US" sz="1600" dirty="0" err="1">
                  <a:latin typeface="Courier New" pitchFamily="49" charset="0"/>
                </a:rPr>
                <a:t>sem_post</a:t>
              </a:r>
              <a:r>
                <a:rPr lang="en-US" sz="1600" dirty="0">
                  <a:latin typeface="Courier New" pitchFamily="49" charset="0"/>
                </a:rPr>
                <a:t>(&amp;semaphore);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    }	                           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    </a:t>
              </a:r>
              <a:r>
                <a:rPr lang="en-US" sz="1600" dirty="0">
                  <a:solidFill>
                    <a:srgbClr val="EA00EA"/>
                  </a:solidFill>
                  <a:latin typeface="Courier New" pitchFamily="49" charset="0"/>
                </a:rPr>
                <a:t>return</a:t>
              </a:r>
              <a:r>
                <a:rPr lang="en-US" sz="1600" dirty="0">
                  <a:latin typeface="Courier New" pitchFamily="49" charset="0"/>
                </a:rPr>
                <a:t> NULL;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>
                  <a:latin typeface="Courier New" pitchFamily="49" charset="0"/>
                </a:rPr>
                <a:t>}</a:t>
              </a: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219200" y="3352800"/>
              <a:ext cx="2898228" cy="828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 cmpd="dbl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err="1">
                  <a:latin typeface="Courier New" pitchFamily="49" charset="0"/>
                </a:rPr>
                <a:t>sem_wait</a:t>
              </a:r>
              <a:r>
                <a:rPr lang="en-US" sz="1600" dirty="0">
                  <a:latin typeface="Courier New" pitchFamily="49" charset="0"/>
                </a:rPr>
                <a:t>(&amp;semaphore);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err="1">
                  <a:latin typeface="Courier New" pitchFamily="49" charset="0"/>
                </a:rPr>
                <a:t>global_sum</a:t>
              </a:r>
              <a:r>
                <a:rPr lang="en-US" sz="1600" dirty="0">
                  <a:latin typeface="Courier New" pitchFamily="49" charset="0"/>
                </a:rPr>
                <a:t> += </a:t>
              </a:r>
              <a:r>
                <a:rPr lang="en-US" sz="1600" dirty="0" err="1">
                  <a:latin typeface="Courier New" pitchFamily="49" charset="0"/>
                </a:rPr>
                <a:t>i</a:t>
              </a:r>
              <a:r>
                <a:rPr lang="en-US" sz="1600" dirty="0">
                  <a:latin typeface="Courier New" pitchFamily="49" charset="0"/>
                </a:rPr>
                <a:t>;</a:t>
              </a:r>
            </a:p>
            <a:p>
              <a:pPr>
                <a:lnSpc>
                  <a:spcPct val="100000"/>
                </a:lnSpc>
                <a:tabLst>
                  <a:tab pos="914400" algn="l"/>
                  <a:tab pos="2286000" algn="l"/>
                </a:tabLst>
              </a:pPr>
              <a:r>
                <a:rPr lang="en-US" sz="1600" dirty="0" err="1">
                  <a:latin typeface="Courier New" pitchFamily="49" charset="0"/>
                </a:rPr>
                <a:t>sem_post</a:t>
              </a:r>
              <a:r>
                <a:rPr lang="en-US" sz="1600" dirty="0">
                  <a:latin typeface="Courier New" pitchFamily="49" charset="0"/>
                </a:rPr>
                <a:t>(&amp;semaphore); </a:t>
              </a:r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724153" y="5724768"/>
            <a:ext cx="3762247" cy="8284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pthread_mutex_lock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global_sum</a:t>
            </a:r>
            <a:r>
              <a:rPr lang="en-US" sz="1600" dirty="0">
                <a:latin typeface="Courier New" pitchFamily="49" charset="0"/>
              </a:rPr>
              <a:t> +=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pthread_mutex_unlock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);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86325" y="1143000"/>
            <a:ext cx="1275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Semaphore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24153" y="5355436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Mutex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Semaphore / </a:t>
            </a:r>
            <a:r>
              <a:rPr lang="en-US" dirty="0" err="1"/>
              <a:t>Mutex</a:t>
            </a:r>
            <a:r>
              <a:rPr lang="en-US" dirty="0"/>
              <a:t>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000125"/>
          </a:xfrm>
        </p:spPr>
        <p:txBody>
          <a:bodyPr/>
          <a:lstStyle/>
          <a:p>
            <a:r>
              <a:rPr lang="en-US" dirty="0"/>
              <a:t>Terrible Performance</a:t>
            </a:r>
          </a:p>
          <a:p>
            <a:pPr lvl="1"/>
            <a:r>
              <a:rPr lang="en-US" dirty="0"/>
              <a:t>2.5 seconds </a:t>
            </a:r>
            <a:r>
              <a:rPr lang="en-US" dirty="0">
                <a:sym typeface="Wingdings" pitchFamily="2" charset="2"/>
              </a:rPr>
              <a:t> ~10 minutes</a:t>
            </a:r>
            <a:endParaRPr lang="en-US" dirty="0"/>
          </a:p>
          <a:p>
            <a:r>
              <a:rPr lang="en-US" dirty="0" err="1"/>
              <a:t>Mutex</a:t>
            </a:r>
            <a:r>
              <a:rPr lang="en-US" dirty="0"/>
              <a:t> 3X faster than semaphore</a:t>
            </a:r>
          </a:p>
          <a:p>
            <a:r>
              <a:rPr lang="en-US" dirty="0"/>
              <a:t>Clearly, neither is successful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089916"/>
            <a:ext cx="5934075" cy="4015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5252460" y="4876800"/>
            <a:ext cx="3891540" cy="95410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What is main reason for poor performance?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362075"/>
            <a:ext cx="8534400" cy="4972050"/>
          </a:xfrm>
        </p:spPr>
        <p:txBody>
          <a:bodyPr/>
          <a:lstStyle/>
          <a:p>
            <a:r>
              <a:rPr lang="en-US" dirty="0"/>
              <a:t>Parallel  Computing Hardware</a:t>
            </a:r>
          </a:p>
          <a:p>
            <a:pPr lvl="1"/>
            <a:r>
              <a:rPr lang="en-US" dirty="0" err="1"/>
              <a:t>Multicore</a:t>
            </a:r>
            <a:endParaRPr lang="en-US" dirty="0"/>
          </a:p>
          <a:p>
            <a:pPr lvl="2"/>
            <a:r>
              <a:rPr lang="en-US" dirty="0"/>
              <a:t>Multiple separate processors on single chip</a:t>
            </a:r>
          </a:p>
          <a:p>
            <a:pPr lvl="1"/>
            <a:r>
              <a:rPr lang="en-US" dirty="0" err="1"/>
              <a:t>Hyperthreading</a:t>
            </a:r>
            <a:endParaRPr lang="en-US" dirty="0"/>
          </a:p>
          <a:p>
            <a:pPr lvl="2"/>
            <a:r>
              <a:rPr lang="en-US" dirty="0"/>
              <a:t>Efficient execution of multiple threads on single core</a:t>
            </a:r>
          </a:p>
          <a:p>
            <a:r>
              <a:rPr lang="en-US" dirty="0"/>
              <a:t>Consistency Models</a:t>
            </a:r>
          </a:p>
          <a:p>
            <a:pPr lvl="1"/>
            <a:r>
              <a:rPr lang="en-US" dirty="0"/>
              <a:t>What happens when multiple threads are reading &amp; writing shared state</a:t>
            </a:r>
          </a:p>
          <a:p>
            <a:r>
              <a:rPr lang="en-US" dirty="0"/>
              <a:t>Thread-Level Parallelism</a:t>
            </a:r>
          </a:p>
          <a:p>
            <a:pPr lvl="1"/>
            <a:r>
              <a:rPr lang="en-US" dirty="0"/>
              <a:t>Splitting program into independent tasks</a:t>
            </a:r>
          </a:p>
          <a:p>
            <a:pPr lvl="2"/>
            <a:r>
              <a:rPr lang="en-US" dirty="0"/>
              <a:t>Example: Parallel summation</a:t>
            </a:r>
          </a:p>
          <a:p>
            <a:pPr lvl="2"/>
            <a:r>
              <a:rPr lang="en-US" dirty="0"/>
              <a:t>Examine some performance artifacts</a:t>
            </a:r>
          </a:p>
          <a:p>
            <a:pPr lvl="1"/>
            <a:r>
              <a:rPr lang="en-US" dirty="0"/>
              <a:t>Divide-and conquer parallelism</a:t>
            </a:r>
          </a:p>
          <a:p>
            <a:pPr lvl="2"/>
            <a:r>
              <a:rPr lang="en-US" dirty="0"/>
              <a:t>Example: Parallel </a:t>
            </a:r>
            <a:r>
              <a:rPr lang="en-US" dirty="0" err="1"/>
              <a:t>quicksort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Separate Accumulation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137525" cy="1838325"/>
          </a:xfrm>
        </p:spPr>
        <p:txBody>
          <a:bodyPr/>
          <a:lstStyle/>
          <a:p>
            <a:r>
              <a:rPr lang="en-US" dirty="0"/>
              <a:t>Method #2: Each thread accumulates into separate variable</a:t>
            </a:r>
          </a:p>
          <a:p>
            <a:pPr lvl="1"/>
            <a:r>
              <a:rPr lang="en-US" dirty="0"/>
              <a:t>2A: Accumulate in contiguous array elements</a:t>
            </a:r>
          </a:p>
          <a:p>
            <a:pPr lvl="1"/>
            <a:r>
              <a:rPr lang="en-US" dirty="0"/>
              <a:t>2B: Accumulate in spaced-apart array elements</a:t>
            </a:r>
          </a:p>
          <a:p>
            <a:pPr lvl="1"/>
            <a:r>
              <a:rPr lang="en-US" dirty="0"/>
              <a:t>2C: Accumulate in registers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295400" y="3733800"/>
            <a:ext cx="5366853" cy="1320874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Partial sum computed by each thread */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psum</a:t>
            </a:r>
            <a:r>
              <a:rPr lang="en-US" sz="1600" dirty="0" err="1">
                <a:latin typeface="Courier New" pitchFamily="49" charset="0"/>
              </a:rPr>
              <a:t>[MAXTHREADS</a:t>
            </a:r>
            <a:r>
              <a:rPr lang="en-US" sz="1600" dirty="0">
                <a:latin typeface="Courier New" pitchFamily="49" charset="0"/>
              </a:rPr>
              <a:t>*MAXSPACING];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solidFill>
                <a:srgbClr val="C00000"/>
              </a:solidFill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Spacing between accumulators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spacing</a:t>
            </a:r>
            <a:r>
              <a:rPr lang="en-US" sz="1600" dirty="0">
                <a:latin typeface="Courier New" pitchFamily="49" charset="0"/>
              </a:rPr>
              <a:t> = 1;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52838" cy="762000"/>
          </a:xfrm>
        </p:spPr>
        <p:txBody>
          <a:bodyPr/>
          <a:lstStyle/>
          <a:p>
            <a:r>
              <a:rPr lang="en-US" dirty="0"/>
              <a:t>Separate Accumulation: Operation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48037" y="1371600"/>
            <a:ext cx="7508866" cy="5014194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nelems</a:t>
            </a:r>
            <a:r>
              <a:rPr lang="en-US" sz="1600" dirty="0">
                <a:latin typeface="Courier New" pitchFamily="49" charset="0"/>
              </a:rPr>
              <a:t> / </a:t>
            </a:r>
            <a:r>
              <a:rPr lang="en-US" sz="1600" dirty="0" err="1">
                <a:latin typeface="Courier New" pitchFamily="49" charset="0"/>
              </a:rPr>
              <a:t>nthreads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   /* Create threads and wait for them to finish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</a:t>
            </a:r>
            <a:r>
              <a:rPr lang="en-US" sz="1600" dirty="0" err="1">
                <a:latin typeface="Courier New" pitchFamily="49" charset="0"/>
              </a:rPr>
              <a:t>nthreads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 =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psum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*spacing]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], NULL, </a:t>
            </a:r>
            <a:r>
              <a:rPr lang="en-US" sz="1600" dirty="0" err="1">
                <a:latin typeface="Courier New" pitchFamily="49" charset="0"/>
              </a:rPr>
              <a:t>thread_fun</a:t>
            </a:r>
            <a:r>
              <a:rPr lang="en-US" sz="1600" dirty="0">
                <a:latin typeface="Courier New" pitchFamily="49" charset="0"/>
              </a:rPr>
              <a:t>, &amp;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                      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</a:t>
            </a:r>
            <a:r>
              <a:rPr lang="en-US" sz="1600" dirty="0" err="1">
                <a:latin typeface="Courier New" pitchFamily="49" charset="0"/>
              </a:rPr>
              <a:t>nthreads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], NULL);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result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   /* Add up the partial sums computed by each thread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</a:t>
            </a:r>
            <a:r>
              <a:rPr lang="en-US" sz="1600" dirty="0" err="1">
                <a:latin typeface="Courier New" pitchFamily="49" charset="0"/>
              </a:rPr>
              <a:t>nthreads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result += </a:t>
            </a:r>
            <a:r>
              <a:rPr lang="en-US" sz="1600" dirty="0" err="1">
                <a:latin typeface="Courier New" pitchFamily="49" charset="0"/>
              </a:rPr>
              <a:t>psum[i</a:t>
            </a:r>
            <a:r>
              <a:rPr lang="en-US" sz="1600" dirty="0">
                <a:latin typeface="Courier New" pitchFamily="49" charset="0"/>
              </a:rPr>
              <a:t>*spacing];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                  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   /* Add leftover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en-US" sz="1600" dirty="0">
                <a:latin typeface="Courier New" pitchFamily="49" charset="0"/>
              </a:rPr>
              <a:t> (e = </a:t>
            </a:r>
            <a:r>
              <a:rPr lang="en-US" sz="1600" dirty="0" err="1">
                <a:latin typeface="Courier New" pitchFamily="49" charset="0"/>
              </a:rPr>
              <a:t>nthreads</a:t>
            </a:r>
            <a:r>
              <a:rPr lang="en-US" sz="1600" dirty="0">
                <a:latin typeface="Courier New" pitchFamily="49" charset="0"/>
              </a:rPr>
              <a:t> *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; e &lt; </a:t>
            </a:r>
            <a:r>
              <a:rPr lang="en-US" sz="1600" dirty="0" err="1">
                <a:latin typeface="Courier New" pitchFamily="49" charset="0"/>
              </a:rPr>
              <a:t>nelems</a:t>
            </a:r>
            <a:r>
              <a:rPr lang="en-US" sz="1600" dirty="0">
                <a:latin typeface="Courier New" pitchFamily="49" charset="0"/>
              </a:rPr>
              <a:t>; e++)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result += e;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228600" y="4495800"/>
            <a:ext cx="8610600" cy="9906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481438" cy="762000"/>
          </a:xfrm>
        </p:spPr>
        <p:txBody>
          <a:bodyPr/>
          <a:lstStyle/>
          <a:p>
            <a:r>
              <a:rPr lang="en-US" dirty="0"/>
              <a:t>Thread Function: Memory Accumulation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71600" y="2514600"/>
            <a:ext cx="5613715" cy="3536866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solidFill>
                  <a:srgbClr val="0046E2"/>
                </a:solidFill>
                <a:latin typeface="Courier New" pitchFamily="49" charset="0"/>
              </a:rPr>
              <a:t>sum_global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solidFill>
                  <a:srgbClr val="00B050"/>
                </a:solidFill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myid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*((</a:t>
            </a:r>
            <a:r>
              <a:rPr lang="en-US" sz="1600" dirty="0" err="1">
                <a:solidFill>
                  <a:srgbClr val="00B050"/>
                </a:solidFill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*)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start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 *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end</a:t>
            </a:r>
            <a:r>
              <a:rPr lang="en-US" sz="1600" dirty="0">
                <a:latin typeface="Courier New" pitchFamily="49" charset="0"/>
              </a:rPr>
              <a:t> = start +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index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*spacing;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psum</a:t>
            </a:r>
            <a:r>
              <a:rPr lang="en-US" sz="1600" dirty="0">
                <a:latin typeface="Courier New" pitchFamily="49" charset="0"/>
              </a:rPr>
              <a:t>[index]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start;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end;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psum</a:t>
            </a:r>
            <a:r>
              <a:rPr lang="en-US" sz="1600" dirty="0">
                <a:latin typeface="Courier New" pitchFamily="49" charset="0"/>
              </a:rPr>
              <a:t>[index] +=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	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return</a:t>
            </a:r>
            <a:r>
              <a:rPr lang="en-US" sz="1600" dirty="0">
                <a:latin typeface="Courier New" pitchFamily="49" charset="0"/>
              </a:rPr>
              <a:t>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78457" y="1524000"/>
            <a:ext cx="3714478" cy="58477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itchFamily="34" charset="0"/>
              </a:rPr>
              <a:t>Where is the </a:t>
            </a:r>
            <a:r>
              <a:rPr lang="en-US" sz="3200" dirty="0" err="1">
                <a:latin typeface="Calibri" pitchFamily="34" charset="0"/>
              </a:rPr>
              <a:t>mutex</a:t>
            </a:r>
            <a:r>
              <a:rPr lang="en-US" sz="3200" dirty="0">
                <a:latin typeface="Calibri" pitchFamily="34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Accumulation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447800"/>
          </a:xfrm>
        </p:spPr>
        <p:txBody>
          <a:bodyPr/>
          <a:lstStyle/>
          <a:p>
            <a:r>
              <a:rPr lang="en-US" dirty="0"/>
              <a:t>Clear threading advantage</a:t>
            </a:r>
          </a:p>
          <a:p>
            <a:pPr lvl="1"/>
            <a:r>
              <a:rPr lang="en-US" dirty="0"/>
              <a:t>Adjacent speedup: 5 X</a:t>
            </a:r>
          </a:p>
          <a:p>
            <a:pPr lvl="1"/>
            <a:r>
              <a:rPr lang="en-US" dirty="0"/>
              <a:t>Spaced-apart speedup: 13.3 X (Only observed speedup &gt; 8)</a:t>
            </a:r>
          </a:p>
          <a:p>
            <a:r>
              <a:rPr lang="en-US" dirty="0"/>
              <a:t>Why does spacing the accumulators apart matter?</a:t>
            </a: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1226" y="1096962"/>
            <a:ext cx="6580962" cy="39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False Sharing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886199"/>
            <a:ext cx="7896225" cy="2447925"/>
          </a:xfrm>
        </p:spPr>
        <p:txBody>
          <a:bodyPr/>
          <a:lstStyle/>
          <a:p>
            <a:r>
              <a:rPr lang="en-US" dirty="0"/>
              <a:t>Coherence maintained on cache blocks</a:t>
            </a:r>
          </a:p>
          <a:p>
            <a:r>
              <a:rPr lang="en-US" dirty="0"/>
              <a:t>To update </a:t>
            </a:r>
            <a:r>
              <a:rPr lang="en-US" dirty="0" err="1"/>
              <a:t>psum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], thread </a:t>
            </a:r>
            <a:r>
              <a:rPr lang="en-US" dirty="0" err="1"/>
              <a:t>i</a:t>
            </a:r>
            <a:r>
              <a:rPr lang="en-US" dirty="0"/>
              <a:t> must have exclusive access</a:t>
            </a:r>
          </a:p>
          <a:p>
            <a:pPr lvl="1"/>
            <a:r>
              <a:rPr lang="en-US" dirty="0"/>
              <a:t>Threads sharing common cache block will keep fighting each other for access to block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1981200" y="20574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590800" y="2057400"/>
            <a:ext cx="12192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…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3810000" y="20574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4419600" y="20574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5029200" y="2057400"/>
            <a:ext cx="12192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…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6248400" y="2057400"/>
            <a:ext cx="609600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9812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5908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32004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38100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44196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50292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56388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6248400" y="1600200"/>
            <a:ext cx="609600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15</a:t>
            </a:r>
          </a:p>
        </p:txBody>
      </p:sp>
      <p:sp>
        <p:nvSpPr>
          <p:cNvPr id="20" name="Right Brace 19"/>
          <p:cNvSpPr/>
          <p:nvPr/>
        </p:nvSpPr>
        <p:spPr bwMode="auto">
          <a:xfrm rot="5400000" flipV="1">
            <a:off x="2990850" y="1543050"/>
            <a:ext cx="419100" cy="2438400"/>
          </a:xfrm>
          <a:prstGeom prst="rightBrace">
            <a:avLst>
              <a:gd name="adj1" fmla="val 37424"/>
              <a:gd name="adj2" fmla="val 50000"/>
            </a:avLst>
          </a:prstGeom>
          <a:noFill/>
          <a:ln w="25400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Brace 20"/>
          <p:cNvSpPr/>
          <p:nvPr/>
        </p:nvSpPr>
        <p:spPr bwMode="auto">
          <a:xfrm rot="5400000" flipV="1">
            <a:off x="5429250" y="1581150"/>
            <a:ext cx="419100" cy="2438400"/>
          </a:xfrm>
          <a:prstGeom prst="rightBrace">
            <a:avLst>
              <a:gd name="adj1" fmla="val 37424"/>
              <a:gd name="adj2" fmla="val 50000"/>
            </a:avLst>
          </a:prstGeom>
          <a:noFill/>
          <a:ln w="25400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417974" y="3059668"/>
            <a:ext cx="1564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Cache Block 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24400" y="3059668"/>
            <a:ext cx="1797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Cache Block m+1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19200" y="2145268"/>
            <a:ext cx="709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err="1">
                <a:latin typeface="Calibri" pitchFamily="34" charset="0"/>
              </a:rPr>
              <a:t>psum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False Sharing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876800"/>
            <a:ext cx="7896225" cy="1447800"/>
          </a:xfrm>
        </p:spPr>
        <p:txBody>
          <a:bodyPr/>
          <a:lstStyle/>
          <a:p>
            <a:pPr lvl="1"/>
            <a:r>
              <a:rPr lang="en-US" dirty="0"/>
              <a:t>Best spaced-apart performance 2.8 X better than best adjacent</a:t>
            </a:r>
          </a:p>
          <a:p>
            <a:r>
              <a:rPr lang="en-US" dirty="0"/>
              <a:t>Demonstrates cache block size = 64</a:t>
            </a:r>
          </a:p>
          <a:p>
            <a:pPr lvl="1"/>
            <a:r>
              <a:rPr lang="en-US" dirty="0"/>
              <a:t>8-byte values</a:t>
            </a:r>
          </a:p>
          <a:p>
            <a:pPr lvl="1"/>
            <a:r>
              <a:rPr lang="en-US" dirty="0"/>
              <a:t>No benefit increasing spacing beyond 8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066800"/>
            <a:ext cx="6632575" cy="3707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176638" cy="762000"/>
          </a:xfrm>
        </p:spPr>
        <p:txBody>
          <a:bodyPr/>
          <a:lstStyle/>
          <a:p>
            <a:r>
              <a:rPr lang="en-US" dirty="0"/>
              <a:t>Thread Function: Register Accumulation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71600" y="2514600"/>
            <a:ext cx="5600490" cy="3536865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solidFill>
                  <a:srgbClr val="0046E2"/>
                </a:solidFill>
                <a:latin typeface="Courier New" pitchFamily="49" charset="0"/>
              </a:rPr>
              <a:t>sum_local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 </a:t>
            </a:r>
            <a:r>
              <a:rPr lang="en-US" sz="1600" dirty="0">
                <a:latin typeface="Courier New" pitchFamily="49" charset="0"/>
              </a:rPr>
              <a:t>*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solidFill>
                  <a:srgbClr val="00B050"/>
                </a:solidFill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 = *((</a:t>
            </a:r>
            <a:r>
              <a:rPr lang="en-US" sz="1600" dirty="0" err="1">
                <a:solidFill>
                  <a:srgbClr val="00B050"/>
                </a:solidFill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*)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start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 *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end</a:t>
            </a:r>
            <a:r>
              <a:rPr lang="en-US" sz="1600" dirty="0">
                <a:latin typeface="Courier New" pitchFamily="49" charset="0"/>
              </a:rPr>
              <a:t> = start + </a:t>
            </a:r>
            <a:r>
              <a:rPr lang="en-US" sz="1600" dirty="0" err="1">
                <a:latin typeface="Courier New" pitchFamily="49" charset="0"/>
              </a:rPr>
              <a:t>nelems_per_thread</a:t>
            </a:r>
            <a:r>
              <a:rPr lang="en-US" sz="1600" dirty="0">
                <a:latin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index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*spacing;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>
                <a:latin typeface="Courier New" pitchFamily="49" charset="0"/>
              </a:rPr>
              <a:t>    data_t </a:t>
            </a:r>
            <a:r>
              <a:rPr lang="nn-NO" sz="1600" dirty="0">
                <a:solidFill>
                  <a:srgbClr val="C1651C"/>
                </a:solidFill>
                <a:latin typeface="Courier New" pitchFamily="49" charset="0"/>
              </a:rPr>
              <a:t>sum</a:t>
            </a:r>
            <a:r>
              <a:rPr lang="nn-NO" sz="1600" dirty="0">
                <a:latin typeface="Courier New" pitchFamily="49" charset="0"/>
              </a:rPr>
              <a:t> = 0;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>
                <a:latin typeface="Courier New" pitchFamily="49" charset="0"/>
              </a:rPr>
              <a:t>    </a:t>
            </a:r>
            <a:r>
              <a:rPr lang="nn-NO" sz="1600" dirty="0">
                <a:solidFill>
                  <a:srgbClr val="EA00EA"/>
                </a:solidFill>
                <a:latin typeface="Courier New" pitchFamily="49" charset="0"/>
              </a:rPr>
              <a:t>for</a:t>
            </a:r>
            <a:r>
              <a:rPr lang="nn-NO" sz="1600" dirty="0">
                <a:latin typeface="Courier New" pitchFamily="49" charset="0"/>
              </a:rPr>
              <a:t> (i = start; i &lt; end; i++)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>
                <a:latin typeface="Courier New" pitchFamily="49" charset="0"/>
              </a:rPr>
              <a:t>	sum += i;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>
                <a:latin typeface="Courier New" pitchFamily="49" charset="0"/>
              </a:rPr>
              <a:t>    }	                           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nn-NO" sz="1600" dirty="0">
                <a:latin typeface="Courier New" pitchFamily="49" charset="0"/>
              </a:rPr>
              <a:t>    psum[index] = sum;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return</a:t>
            </a:r>
            <a:r>
              <a:rPr lang="en-US" sz="1600" dirty="0">
                <a:latin typeface="Courier New" pitchFamily="49" charset="0"/>
              </a:rPr>
              <a:t>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Register Accumulation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447800"/>
          </a:xfrm>
        </p:spPr>
        <p:txBody>
          <a:bodyPr/>
          <a:lstStyle/>
          <a:p>
            <a:r>
              <a:rPr lang="en-US" dirty="0"/>
              <a:t>Clear threading advantage</a:t>
            </a:r>
          </a:p>
          <a:p>
            <a:pPr lvl="1"/>
            <a:r>
              <a:rPr lang="en-US" dirty="0"/>
              <a:t>Speedup = 7.5 X</a:t>
            </a:r>
          </a:p>
          <a:p>
            <a:r>
              <a:rPr lang="en-US" dirty="0"/>
              <a:t>2X better than fastest memory accumulation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8006" y="1219200"/>
            <a:ext cx="6700869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4572000" y="5326390"/>
            <a:ext cx="4410951" cy="52322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Beware the speedup metric!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learned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Sharing memory can be expensive</a:t>
            </a:r>
          </a:p>
          <a:p>
            <a:pPr lvl="1"/>
            <a:r>
              <a:rPr lang="en-US" dirty="0"/>
              <a:t>Pay attention to true sharing</a:t>
            </a:r>
          </a:p>
          <a:p>
            <a:pPr lvl="1"/>
            <a:r>
              <a:rPr lang="en-US" dirty="0"/>
              <a:t>Pay attention to false sharing</a:t>
            </a:r>
          </a:p>
          <a:p>
            <a:r>
              <a:rPr lang="en-US" dirty="0"/>
              <a:t>Use registers whenever possible</a:t>
            </a:r>
          </a:p>
          <a:p>
            <a:pPr lvl="1"/>
            <a:r>
              <a:rPr lang="en-US" dirty="0"/>
              <a:t>(Remember </a:t>
            </a:r>
            <a:r>
              <a:rPr lang="en-US" dirty="0" err="1"/>
              <a:t>cachelab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Use local cache whenever possible</a:t>
            </a:r>
          </a:p>
          <a:p>
            <a:r>
              <a:rPr lang="en-US" dirty="0"/>
              <a:t>Deal with leftovers</a:t>
            </a:r>
          </a:p>
          <a:p>
            <a:r>
              <a:rPr lang="en-US" dirty="0"/>
              <a:t>When examining performance, compare to best possible sequential implementation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52593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/>
              <a:t>Check out</a:t>
            </a:r>
            <a:r>
              <a:rPr lang="en-US" sz="2800" dirty="0" smtClean="0"/>
              <a:t>: Day 27 – Thread Level Parallelism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>
                <a:hlinkClick r:id="rId3"/>
              </a:rPr>
              <a:t>https://</a:t>
            </a:r>
            <a:r>
              <a:rPr lang="en-US" sz="2800" dirty="0" smtClean="0">
                <a:hlinkClick r:id="rId3"/>
              </a:rPr>
              <a:t>canvas.cmu.edu/courses/31658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4529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Multicore Processor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812882"/>
            <a:ext cx="8366125" cy="923924"/>
          </a:xfrm>
        </p:spPr>
        <p:txBody>
          <a:bodyPr/>
          <a:lstStyle/>
          <a:p>
            <a:r>
              <a:rPr lang="en-US" dirty="0"/>
              <a:t>Multiple processors operating with coherent view of memory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914400" y="1295400"/>
            <a:ext cx="5334000" cy="4191000"/>
            <a:chOff x="1066800" y="1219200"/>
            <a:chExt cx="6172200" cy="4953000"/>
          </a:xfrm>
        </p:grpSpPr>
        <p:sp>
          <p:nvSpPr>
            <p:cNvPr id="28" name="Rectangle 425"/>
            <p:cNvSpPr>
              <a:spLocks noChangeArrowheads="1"/>
            </p:cNvSpPr>
            <p:nvPr/>
          </p:nvSpPr>
          <p:spPr bwMode="auto">
            <a:xfrm>
              <a:off x="1066800" y="1219200"/>
              <a:ext cx="6172200" cy="38862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11" name="Rectangle 404"/>
            <p:cNvSpPr>
              <a:spLocks noChangeArrowheads="1"/>
            </p:cNvSpPr>
            <p:nvPr/>
          </p:nvSpPr>
          <p:spPr bwMode="auto">
            <a:xfrm>
              <a:off x="1219200" y="1524000"/>
              <a:ext cx="2122488" cy="24384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20" name="Rectangle 413"/>
            <p:cNvSpPr>
              <a:spLocks noChangeArrowheads="1"/>
            </p:cNvSpPr>
            <p:nvPr/>
          </p:nvSpPr>
          <p:spPr bwMode="auto">
            <a:xfrm>
              <a:off x="4953000" y="1524000"/>
              <a:ext cx="2122488" cy="24384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4" name="Rectangle 396"/>
            <p:cNvSpPr>
              <a:spLocks noChangeArrowheads="1"/>
            </p:cNvSpPr>
            <p:nvPr/>
          </p:nvSpPr>
          <p:spPr bwMode="auto">
            <a:xfrm>
              <a:off x="1384300" y="1676400"/>
              <a:ext cx="977900" cy="3048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>
                  <a:latin typeface="+mn-lt"/>
                </a:rPr>
                <a:t>Regs</a:t>
              </a:r>
            </a:p>
          </p:txBody>
        </p:sp>
        <p:sp>
          <p:nvSpPr>
            <p:cNvPr id="5" name="Rectangle 397"/>
            <p:cNvSpPr>
              <a:spLocks noChangeArrowheads="1"/>
            </p:cNvSpPr>
            <p:nvPr/>
          </p:nvSpPr>
          <p:spPr bwMode="auto">
            <a:xfrm>
              <a:off x="1427163" y="2324100"/>
              <a:ext cx="782637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 dirty="0">
                  <a:latin typeface="+mn-lt"/>
                </a:rPr>
                <a:t>L1 </a:t>
              </a:r>
            </a:p>
            <a:p>
              <a:r>
                <a:rPr lang="en-US" sz="1400" dirty="0">
                  <a:latin typeface="+mn-lt"/>
                </a:rPr>
                <a:t>d-cache</a:t>
              </a:r>
            </a:p>
          </p:txBody>
        </p:sp>
        <p:sp>
          <p:nvSpPr>
            <p:cNvPr id="6" name="Rectangle 399"/>
            <p:cNvSpPr>
              <a:spLocks noChangeArrowheads="1"/>
            </p:cNvSpPr>
            <p:nvPr/>
          </p:nvSpPr>
          <p:spPr bwMode="auto">
            <a:xfrm>
              <a:off x="2362200" y="2324100"/>
              <a:ext cx="7953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>
                  <a:latin typeface="+mn-lt"/>
                </a:rPr>
                <a:t>L1 </a:t>
              </a:r>
            </a:p>
            <a:p>
              <a:r>
                <a:rPr lang="en-US" sz="1400">
                  <a:latin typeface="+mn-lt"/>
                </a:rPr>
                <a:t>i-cache</a:t>
              </a:r>
            </a:p>
          </p:txBody>
        </p:sp>
        <p:sp>
          <p:nvSpPr>
            <p:cNvPr id="7" name="Rectangle 400"/>
            <p:cNvSpPr>
              <a:spLocks noChangeArrowheads="1"/>
            </p:cNvSpPr>
            <p:nvPr/>
          </p:nvSpPr>
          <p:spPr bwMode="auto">
            <a:xfrm>
              <a:off x="1447800" y="3238500"/>
              <a:ext cx="17097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>
                  <a:latin typeface="+mn-lt"/>
                </a:rPr>
                <a:t>L2 unified cache</a:t>
              </a:r>
            </a:p>
          </p:txBody>
        </p:sp>
        <p:sp>
          <p:nvSpPr>
            <p:cNvPr id="8" name="Line 401"/>
            <p:cNvSpPr>
              <a:spLocks noChangeShapeType="1"/>
            </p:cNvSpPr>
            <p:nvPr/>
          </p:nvSpPr>
          <p:spPr bwMode="auto">
            <a:xfrm>
              <a:off x="1905000" y="19812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9" name="Line 402"/>
            <p:cNvSpPr>
              <a:spLocks noChangeShapeType="1"/>
            </p:cNvSpPr>
            <p:nvPr/>
          </p:nvSpPr>
          <p:spPr bwMode="auto">
            <a:xfrm>
              <a:off x="19050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10" name="Line 403"/>
            <p:cNvSpPr>
              <a:spLocks noChangeShapeType="1"/>
            </p:cNvSpPr>
            <p:nvPr/>
          </p:nvSpPr>
          <p:spPr bwMode="auto">
            <a:xfrm>
              <a:off x="27432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12" name="Text Box 405"/>
            <p:cNvSpPr txBox="1">
              <a:spLocks noChangeArrowheads="1"/>
            </p:cNvSpPr>
            <p:nvPr/>
          </p:nvSpPr>
          <p:spPr bwMode="auto">
            <a:xfrm>
              <a:off x="1143000" y="1219200"/>
              <a:ext cx="766026" cy="3637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>
                  <a:latin typeface="+mn-lt"/>
                </a:rPr>
                <a:t>Core 0</a:t>
              </a:r>
            </a:p>
          </p:txBody>
        </p:sp>
        <p:sp>
          <p:nvSpPr>
            <p:cNvPr id="13" name="Rectangle 406"/>
            <p:cNvSpPr>
              <a:spLocks noChangeArrowheads="1"/>
            </p:cNvSpPr>
            <p:nvPr/>
          </p:nvSpPr>
          <p:spPr bwMode="auto">
            <a:xfrm>
              <a:off x="5118100" y="1676400"/>
              <a:ext cx="977900" cy="3048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>
                  <a:latin typeface="+mn-lt"/>
                </a:rPr>
                <a:t>Regs</a:t>
              </a:r>
            </a:p>
          </p:txBody>
        </p:sp>
        <p:sp>
          <p:nvSpPr>
            <p:cNvPr id="14" name="Rectangle 407"/>
            <p:cNvSpPr>
              <a:spLocks noChangeArrowheads="1"/>
            </p:cNvSpPr>
            <p:nvPr/>
          </p:nvSpPr>
          <p:spPr bwMode="auto">
            <a:xfrm>
              <a:off x="5160963" y="2324100"/>
              <a:ext cx="782637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>
                  <a:latin typeface="+mn-lt"/>
                </a:rPr>
                <a:t>L1 </a:t>
              </a:r>
            </a:p>
            <a:p>
              <a:r>
                <a:rPr lang="en-US" sz="1400">
                  <a:latin typeface="+mn-lt"/>
                </a:rPr>
                <a:t>d-cache</a:t>
              </a:r>
            </a:p>
          </p:txBody>
        </p:sp>
        <p:sp>
          <p:nvSpPr>
            <p:cNvPr id="15" name="Rectangle 408"/>
            <p:cNvSpPr>
              <a:spLocks noChangeArrowheads="1"/>
            </p:cNvSpPr>
            <p:nvPr/>
          </p:nvSpPr>
          <p:spPr bwMode="auto">
            <a:xfrm>
              <a:off x="6096000" y="2324100"/>
              <a:ext cx="7953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>
                  <a:latin typeface="+mn-lt"/>
                </a:rPr>
                <a:t>L1 </a:t>
              </a:r>
            </a:p>
            <a:p>
              <a:r>
                <a:rPr lang="en-US" sz="1400">
                  <a:latin typeface="+mn-lt"/>
                </a:rPr>
                <a:t>i-cache</a:t>
              </a:r>
            </a:p>
          </p:txBody>
        </p:sp>
        <p:sp>
          <p:nvSpPr>
            <p:cNvPr id="16" name="Rectangle 409"/>
            <p:cNvSpPr>
              <a:spLocks noChangeArrowheads="1"/>
            </p:cNvSpPr>
            <p:nvPr/>
          </p:nvSpPr>
          <p:spPr bwMode="auto">
            <a:xfrm>
              <a:off x="5181600" y="3238500"/>
              <a:ext cx="17097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>
                  <a:latin typeface="+mn-lt"/>
                </a:rPr>
                <a:t>L2 unified cache</a:t>
              </a:r>
            </a:p>
          </p:txBody>
        </p:sp>
        <p:sp>
          <p:nvSpPr>
            <p:cNvPr id="17" name="Line 410"/>
            <p:cNvSpPr>
              <a:spLocks noChangeShapeType="1"/>
            </p:cNvSpPr>
            <p:nvPr/>
          </p:nvSpPr>
          <p:spPr bwMode="auto">
            <a:xfrm>
              <a:off x="5638800" y="19812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18" name="Line 411"/>
            <p:cNvSpPr>
              <a:spLocks noChangeShapeType="1"/>
            </p:cNvSpPr>
            <p:nvPr/>
          </p:nvSpPr>
          <p:spPr bwMode="auto">
            <a:xfrm>
              <a:off x="56388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19" name="Line 412"/>
            <p:cNvSpPr>
              <a:spLocks noChangeShapeType="1"/>
            </p:cNvSpPr>
            <p:nvPr/>
          </p:nvSpPr>
          <p:spPr bwMode="auto">
            <a:xfrm>
              <a:off x="64770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21" name="Text Box 414"/>
            <p:cNvSpPr txBox="1">
              <a:spLocks noChangeArrowheads="1"/>
            </p:cNvSpPr>
            <p:nvPr/>
          </p:nvSpPr>
          <p:spPr bwMode="auto">
            <a:xfrm>
              <a:off x="4876800" y="1219200"/>
              <a:ext cx="941111" cy="3637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>
                  <a:latin typeface="+mn-lt"/>
                </a:rPr>
                <a:t>Core n-1</a:t>
              </a:r>
            </a:p>
          </p:txBody>
        </p:sp>
        <p:sp>
          <p:nvSpPr>
            <p:cNvPr id="22" name="Text Box 415"/>
            <p:cNvSpPr txBox="1">
              <a:spLocks noChangeArrowheads="1"/>
            </p:cNvSpPr>
            <p:nvPr/>
          </p:nvSpPr>
          <p:spPr bwMode="auto">
            <a:xfrm>
              <a:off x="3906838" y="2454274"/>
              <a:ext cx="403711" cy="43648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latin typeface="+mn-lt"/>
                </a:rPr>
                <a:t>…</a:t>
              </a:r>
            </a:p>
          </p:txBody>
        </p:sp>
        <p:sp>
          <p:nvSpPr>
            <p:cNvPr id="23" name="Line 417"/>
            <p:cNvSpPr>
              <a:spLocks noChangeShapeType="1"/>
            </p:cNvSpPr>
            <p:nvPr/>
          </p:nvSpPr>
          <p:spPr bwMode="auto">
            <a:xfrm>
              <a:off x="2286000" y="38100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24" name="Line 418"/>
            <p:cNvSpPr>
              <a:spLocks noChangeShapeType="1"/>
            </p:cNvSpPr>
            <p:nvPr/>
          </p:nvSpPr>
          <p:spPr bwMode="auto">
            <a:xfrm>
              <a:off x="6019800" y="38100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25" name="Rectangle 419"/>
            <p:cNvSpPr>
              <a:spLocks noChangeArrowheads="1"/>
            </p:cNvSpPr>
            <p:nvPr/>
          </p:nvSpPr>
          <p:spPr bwMode="auto">
            <a:xfrm>
              <a:off x="1936750" y="4343400"/>
              <a:ext cx="4387850" cy="5715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>
                  <a:latin typeface="+mn-lt"/>
                </a:rPr>
                <a:t>L3 unified cache</a:t>
              </a:r>
            </a:p>
            <a:p>
              <a:r>
                <a:rPr lang="en-US" sz="1400">
                  <a:latin typeface="+mn-lt"/>
                </a:rPr>
                <a:t>(shared by all cores)</a:t>
              </a:r>
            </a:p>
          </p:txBody>
        </p:sp>
        <p:sp>
          <p:nvSpPr>
            <p:cNvPr id="26" name="Rectangle 420"/>
            <p:cNvSpPr>
              <a:spLocks noChangeArrowheads="1"/>
            </p:cNvSpPr>
            <p:nvPr/>
          </p:nvSpPr>
          <p:spPr bwMode="auto">
            <a:xfrm>
              <a:off x="1066800" y="5600700"/>
              <a:ext cx="6172200" cy="5715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>
                  <a:latin typeface="+mn-lt"/>
                </a:rPr>
                <a:t>Main memory</a:t>
              </a:r>
            </a:p>
          </p:txBody>
        </p:sp>
        <p:sp>
          <p:nvSpPr>
            <p:cNvPr id="27" name="Line 421"/>
            <p:cNvSpPr>
              <a:spLocks noChangeShapeType="1"/>
            </p:cNvSpPr>
            <p:nvPr/>
          </p:nvSpPr>
          <p:spPr bwMode="auto">
            <a:xfrm>
              <a:off x="4210050" y="4914900"/>
              <a:ext cx="0" cy="685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</p:grpSp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69787" y="391665"/>
            <a:ext cx="2564485" cy="1782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09059881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More Substantial Example: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Sort set of N random numbers</a:t>
            </a:r>
          </a:p>
          <a:p>
            <a:r>
              <a:rPr lang="en-US" dirty="0"/>
              <a:t>Multiple possible algorithms</a:t>
            </a:r>
          </a:p>
          <a:p>
            <a:pPr lvl="1"/>
            <a:r>
              <a:rPr lang="en-US" dirty="0"/>
              <a:t>Use parallel version of </a:t>
            </a:r>
            <a:r>
              <a:rPr lang="en-US" dirty="0" err="1"/>
              <a:t>quicksort</a:t>
            </a:r>
            <a:endParaRPr lang="en-US" dirty="0"/>
          </a:p>
          <a:p>
            <a:r>
              <a:rPr lang="en-US" dirty="0"/>
              <a:t>Sequential </a:t>
            </a:r>
            <a:r>
              <a:rPr lang="en-US" dirty="0" err="1"/>
              <a:t>quicksort</a:t>
            </a:r>
            <a:r>
              <a:rPr lang="en-US" dirty="0"/>
              <a:t> of set of values X</a:t>
            </a:r>
          </a:p>
          <a:p>
            <a:pPr lvl="1"/>
            <a:r>
              <a:rPr lang="en-US" dirty="0"/>
              <a:t>Choose “pivot” p from X</a:t>
            </a:r>
          </a:p>
          <a:p>
            <a:pPr lvl="1"/>
            <a:r>
              <a:rPr lang="en-US" dirty="0"/>
              <a:t>Rearrange X into</a:t>
            </a:r>
          </a:p>
          <a:p>
            <a:pPr lvl="2"/>
            <a:r>
              <a:rPr lang="en-US" dirty="0"/>
              <a:t>L: Values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p</a:t>
            </a:r>
          </a:p>
          <a:p>
            <a:pPr lvl="2"/>
            <a:r>
              <a:rPr lang="en-US" dirty="0"/>
              <a:t>R: Values </a:t>
            </a:r>
            <a:r>
              <a:rPr lang="en-US" dirty="0">
                <a:sym typeface="Symbol"/>
              </a:rPr>
              <a:t></a:t>
            </a:r>
            <a:r>
              <a:rPr lang="en-US" dirty="0"/>
              <a:t> p</a:t>
            </a:r>
          </a:p>
          <a:p>
            <a:pPr lvl="1"/>
            <a:r>
              <a:rPr lang="en-US" dirty="0"/>
              <a:t>Recursively sort L to get L</a:t>
            </a:r>
            <a:r>
              <a:rPr lang="en-US" dirty="0">
                <a:sym typeface="Symbol"/>
              </a:rPr>
              <a:t></a:t>
            </a:r>
            <a:endParaRPr lang="en-US" dirty="0"/>
          </a:p>
          <a:p>
            <a:pPr lvl="1"/>
            <a:r>
              <a:rPr lang="en-US" dirty="0"/>
              <a:t>Recursively sort R to get R</a:t>
            </a:r>
            <a:r>
              <a:rPr lang="en-US" dirty="0">
                <a:sym typeface="Symbol"/>
              </a:rPr>
              <a:t></a:t>
            </a:r>
            <a:endParaRPr lang="en-US" dirty="0"/>
          </a:p>
          <a:p>
            <a:pPr lvl="1"/>
            <a:r>
              <a:rPr lang="en-US" dirty="0"/>
              <a:t>Return L</a:t>
            </a:r>
            <a:r>
              <a:rPr lang="en-US" dirty="0">
                <a:sym typeface="Symbol"/>
              </a:rPr>
              <a:t></a:t>
            </a:r>
            <a:r>
              <a:rPr lang="en-US" dirty="0"/>
              <a:t> : p : R</a:t>
            </a:r>
            <a:r>
              <a:rPr lang="en-US" dirty="0">
                <a:sym typeface="Symbol"/>
              </a:rPr>
              <a:t>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</a:t>
            </a:r>
            <a:r>
              <a:rPr lang="en-US" dirty="0" err="1"/>
              <a:t>Quicksort</a:t>
            </a:r>
            <a:r>
              <a:rPr lang="en-US" dirty="0"/>
              <a:t> Visualized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57018" y="19812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p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381001" y="2590800"/>
            <a:ext cx="8442323" cy="457200"/>
            <a:chOff x="381001" y="2590800"/>
            <a:chExt cx="8442323" cy="457200"/>
          </a:xfrm>
        </p:grpSpPr>
        <p:sp>
          <p:nvSpPr>
            <p:cNvPr id="6" name="Rectangle 5"/>
            <p:cNvSpPr/>
            <p:nvPr/>
          </p:nvSpPr>
          <p:spPr bwMode="auto">
            <a:xfrm>
              <a:off x="381001" y="2590800"/>
              <a:ext cx="2590800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971801" y="25908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428999" y="2590800"/>
              <a:ext cx="5394325" cy="457200"/>
            </a:xfrm>
            <a:prstGeom prst="rect">
              <a:avLst/>
            </a:prstGeom>
            <a:solidFill>
              <a:srgbClr val="43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R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96875" y="3810000"/>
            <a:ext cx="2574926" cy="457200"/>
            <a:chOff x="396875" y="3810000"/>
            <a:chExt cx="2574926" cy="457200"/>
          </a:xfrm>
        </p:grpSpPr>
        <p:sp>
          <p:nvSpPr>
            <p:cNvPr id="9" name="Rectangle 8"/>
            <p:cNvSpPr/>
            <p:nvPr/>
          </p:nvSpPr>
          <p:spPr bwMode="auto">
            <a:xfrm>
              <a:off x="1616077" y="3810000"/>
              <a:ext cx="457199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p2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96875" y="3810000"/>
              <a:ext cx="1219202" cy="457200"/>
            </a:xfrm>
            <a:prstGeom prst="rect">
              <a:avLst/>
            </a:prstGeom>
            <a:solidFill>
              <a:srgbClr val="DA7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L2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073276" y="3810000"/>
              <a:ext cx="898525" cy="457200"/>
            </a:xfrm>
            <a:prstGeom prst="rect">
              <a:avLst/>
            </a:prstGeom>
            <a:solidFill>
              <a:srgbClr val="01D50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R2</a:t>
              </a:r>
            </a:p>
          </p:txBody>
        </p:sp>
      </p:grpSp>
      <p:sp>
        <p:nvSpPr>
          <p:cNvPr id="12" name="Rectangle 11"/>
          <p:cNvSpPr/>
          <p:nvPr/>
        </p:nvSpPr>
        <p:spPr bwMode="auto">
          <a:xfrm>
            <a:off x="357018" y="3200400"/>
            <a:ext cx="457199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p2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381000" y="4343400"/>
            <a:ext cx="2574926" cy="1066800"/>
            <a:chOff x="381000" y="4343400"/>
            <a:chExt cx="2574926" cy="1066800"/>
          </a:xfrm>
        </p:grpSpPr>
        <p:sp>
          <p:nvSpPr>
            <p:cNvPr id="17" name="TextBox 16"/>
            <p:cNvSpPr txBox="1"/>
            <p:nvPr/>
          </p:nvSpPr>
          <p:spPr>
            <a:xfrm>
              <a:off x="1488478" y="4343400"/>
              <a:ext cx="2551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>
                  <a:latin typeface="Calibri" pitchFamily="34" charset="0"/>
                  <a:sym typeface="Symbol"/>
                </a:rPr>
                <a:t></a:t>
              </a:r>
              <a:endParaRPr lang="en-US" sz="1200" dirty="0">
                <a:latin typeface="Calibri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81000" y="4953000"/>
              <a:ext cx="2574926" cy="457200"/>
            </a:xfrm>
            <a:prstGeom prst="rect">
              <a:avLst/>
            </a:prstGeom>
            <a:gradFill flip="none" rotWithShape="1">
              <a:gsLst>
                <a:gs pos="0">
                  <a:srgbClr val="E10601"/>
                </a:gs>
                <a:gs pos="100000">
                  <a:srgbClr val="00EE7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</a:t>
              </a:r>
              <a:r>
                <a:rPr lang="en-US" dirty="0">
                  <a:sym typeface="Symbol"/>
                </a:rPr>
                <a:t>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</a:t>
            </a:r>
            <a:r>
              <a:rPr lang="en-US" dirty="0" err="1"/>
              <a:t>Quicksort</a:t>
            </a:r>
            <a:r>
              <a:rPr lang="en-US" dirty="0"/>
              <a:t> Visualized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2971801" y="21336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p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3428999" y="2133600"/>
            <a:ext cx="5394325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R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3428999" y="2819400"/>
            <a:ext cx="5394326" cy="1066800"/>
            <a:chOff x="3428999" y="2819400"/>
            <a:chExt cx="5394326" cy="106680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3428999" y="28194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p3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428999" y="3429000"/>
              <a:ext cx="3810002" cy="457200"/>
            </a:xfrm>
            <a:prstGeom prst="rect">
              <a:avLst/>
            </a:prstGeom>
            <a:solidFill>
              <a:srgbClr val="052F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L3</a:t>
              </a: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7696200" y="3429000"/>
              <a:ext cx="1127125" cy="457200"/>
            </a:xfrm>
            <a:prstGeom prst="rect">
              <a:avLst/>
            </a:prstGeom>
            <a:solidFill>
              <a:srgbClr val="FA004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R3</a:t>
              </a: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7239001" y="34290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p3</a:t>
              </a:r>
            </a:p>
          </p:txBody>
        </p:sp>
      </p:grpSp>
      <p:sp>
        <p:nvSpPr>
          <p:cNvPr id="18" name="Rectangle 17"/>
          <p:cNvSpPr/>
          <p:nvPr/>
        </p:nvSpPr>
        <p:spPr bwMode="auto">
          <a:xfrm>
            <a:off x="396875" y="2133600"/>
            <a:ext cx="2574926" cy="457200"/>
          </a:xfrm>
          <a:prstGeom prst="rect">
            <a:avLst/>
          </a:prstGeom>
          <a:gradFill flip="none" rotWithShape="1">
            <a:gsLst>
              <a:gs pos="0">
                <a:srgbClr val="E10601"/>
              </a:gs>
              <a:gs pos="100000">
                <a:srgbClr val="00EE71"/>
              </a:gs>
            </a:gsLst>
            <a:lin ang="0" scaled="1"/>
            <a:tileRect/>
          </a:gra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L</a:t>
            </a:r>
            <a:r>
              <a:rPr lang="en-US" dirty="0">
                <a:sym typeface="Symbol"/>
              </a:rPr>
              <a:t>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3428999" y="3922931"/>
            <a:ext cx="5394325" cy="1066800"/>
            <a:chOff x="3428999" y="3922931"/>
            <a:chExt cx="5394325" cy="1066800"/>
          </a:xfrm>
        </p:grpSpPr>
        <p:sp>
          <p:nvSpPr>
            <p:cNvPr id="19" name="TextBox 18"/>
            <p:cNvSpPr txBox="1"/>
            <p:nvPr/>
          </p:nvSpPr>
          <p:spPr>
            <a:xfrm>
              <a:off x="5908078" y="3922931"/>
              <a:ext cx="2551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>
                  <a:latin typeface="Calibri" pitchFamily="34" charset="0"/>
                  <a:sym typeface="Symbol"/>
                </a:rPr>
                <a:t></a:t>
              </a:r>
              <a:endParaRPr lang="en-US" sz="1200" dirty="0">
                <a:latin typeface="Calibri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428999" y="4532531"/>
              <a:ext cx="5394325" cy="457200"/>
            </a:xfrm>
            <a:prstGeom prst="rect">
              <a:avLst/>
            </a:prstGeom>
            <a:gradFill flip="none" rotWithShape="1">
              <a:gsLst>
                <a:gs pos="0">
                  <a:srgbClr val="0046E2"/>
                </a:gs>
                <a:gs pos="100000">
                  <a:srgbClr val="ED010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sym typeface="Symbol"/>
                </a:rPr>
                <a:t>R</a:t>
              </a:r>
              <a:endParaRPr lang="en-US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96875" y="5410200"/>
            <a:ext cx="8426450" cy="457200"/>
            <a:chOff x="396875" y="5410200"/>
            <a:chExt cx="8426450" cy="457200"/>
          </a:xfrm>
        </p:grpSpPr>
        <p:sp>
          <p:nvSpPr>
            <p:cNvPr id="21" name="Rectangle 20"/>
            <p:cNvSpPr/>
            <p:nvPr/>
          </p:nvSpPr>
          <p:spPr bwMode="auto">
            <a:xfrm>
              <a:off x="2971801" y="54102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</a:t>
              </a: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396875" y="5410200"/>
              <a:ext cx="2574926" cy="457200"/>
            </a:xfrm>
            <a:prstGeom prst="rect">
              <a:avLst/>
            </a:prstGeom>
            <a:gradFill flip="none" rotWithShape="1">
              <a:gsLst>
                <a:gs pos="0">
                  <a:srgbClr val="E10601"/>
                </a:gs>
                <a:gs pos="100000">
                  <a:srgbClr val="00EE7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</a:t>
              </a:r>
              <a:r>
                <a:rPr lang="en-US" dirty="0">
                  <a:sym typeface="Symbol"/>
                </a:rPr>
                <a:t></a:t>
              </a:r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3429000" y="5410200"/>
              <a:ext cx="5394325" cy="457200"/>
            </a:xfrm>
            <a:prstGeom prst="rect">
              <a:avLst/>
            </a:prstGeom>
            <a:gradFill flip="none" rotWithShape="1">
              <a:gsLst>
                <a:gs pos="0">
                  <a:srgbClr val="0046E2"/>
                </a:gs>
                <a:gs pos="100000">
                  <a:srgbClr val="ED010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sym typeface="Symbol"/>
                </a:rPr>
                <a:t>R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</a:t>
            </a:r>
            <a:r>
              <a:rPr lang="en-US" dirty="0" err="1"/>
              <a:t>Quicksort</a:t>
            </a:r>
            <a:r>
              <a:rPr lang="en-US" dirty="0"/>
              <a:t> Code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5276041"/>
            <a:ext cx="7896225" cy="1353359"/>
          </a:xfrm>
        </p:spPr>
        <p:txBody>
          <a:bodyPr/>
          <a:lstStyle/>
          <a:p>
            <a:r>
              <a:rPr lang="en-US" dirty="0"/>
              <a:t>Sort </a:t>
            </a:r>
            <a:r>
              <a:rPr lang="en-US" dirty="0" err="1"/>
              <a:t>nele</a:t>
            </a:r>
            <a:r>
              <a:rPr lang="en-US" dirty="0"/>
              <a:t> elements starting at base</a:t>
            </a:r>
          </a:p>
          <a:p>
            <a:pPr lvl="1"/>
            <a:r>
              <a:rPr lang="en-US" dirty="0"/>
              <a:t>Recursively sort L or R if has more than one element</a:t>
            </a:r>
          </a:p>
          <a:p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41711" y="1197678"/>
            <a:ext cx="5846752" cy="4029308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solidFill>
                  <a:srgbClr val="0046E2"/>
                </a:solidFill>
                <a:latin typeface="Courier New" pitchFamily="49" charset="0"/>
              </a:rPr>
              <a:t>qsort_serial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base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if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 &lt;= 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return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if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 == 2)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if</a:t>
            </a:r>
            <a:r>
              <a:rPr lang="en-US" sz="1600" dirty="0">
                <a:latin typeface="Courier New" pitchFamily="49" charset="0"/>
              </a:rPr>
              <a:t> (base[0] &gt; base[1])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swap(base, base+1);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return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  /* Partition returns index of pivot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m</a:t>
            </a:r>
            <a:r>
              <a:rPr lang="en-US" sz="1600" dirty="0">
                <a:latin typeface="Courier New" pitchFamily="49" charset="0"/>
              </a:rPr>
              <a:t> = partition(base,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if</a:t>
            </a:r>
            <a:r>
              <a:rPr lang="en-US" sz="1600" dirty="0">
                <a:latin typeface="Courier New" pitchFamily="49" charset="0"/>
              </a:rPr>
              <a:t> (m &gt; 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qsort_serial</a:t>
            </a:r>
            <a:r>
              <a:rPr lang="en-US" sz="1600" dirty="0">
                <a:latin typeface="Courier New" pitchFamily="49" charset="0"/>
              </a:rPr>
              <a:t>(base, m);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if</a:t>
            </a:r>
            <a:r>
              <a:rPr lang="en-US" sz="1600" dirty="0">
                <a:latin typeface="Courier New" pitchFamily="49" charset="0"/>
              </a:rPr>
              <a:t> (nele-1 &gt; m+1)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qsort_serial</a:t>
            </a:r>
            <a:r>
              <a:rPr lang="en-US" sz="1600" dirty="0">
                <a:latin typeface="Courier New" pitchFamily="49" charset="0"/>
              </a:rPr>
              <a:t>(base+m+1, nele-m-1);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</a:t>
            </a:r>
            <a:r>
              <a:rPr lang="en-US" dirty="0" err="1"/>
              <a:t>Quicksort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4972050"/>
          </a:xfrm>
        </p:spPr>
        <p:txBody>
          <a:bodyPr/>
          <a:lstStyle/>
          <a:p>
            <a:r>
              <a:rPr lang="en-US" dirty="0"/>
              <a:t>Parallel </a:t>
            </a:r>
            <a:r>
              <a:rPr lang="en-US" dirty="0" err="1"/>
              <a:t>quicksort</a:t>
            </a:r>
            <a:r>
              <a:rPr lang="en-US" dirty="0"/>
              <a:t> of set of values X</a:t>
            </a:r>
          </a:p>
          <a:p>
            <a:pPr lvl="1"/>
            <a:r>
              <a:rPr lang="en-US" dirty="0"/>
              <a:t>If N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</a:t>
            </a:r>
            <a:r>
              <a:rPr lang="en-US" dirty="0" err="1"/>
              <a:t>Nthresh</a:t>
            </a:r>
            <a:r>
              <a:rPr lang="en-US" dirty="0"/>
              <a:t>, do sequential </a:t>
            </a:r>
            <a:r>
              <a:rPr lang="en-US" dirty="0" err="1"/>
              <a:t>quicksort</a:t>
            </a:r>
            <a:endParaRPr lang="en-US" dirty="0"/>
          </a:p>
          <a:p>
            <a:pPr lvl="1"/>
            <a:r>
              <a:rPr lang="en-US" dirty="0"/>
              <a:t>Else</a:t>
            </a:r>
          </a:p>
          <a:p>
            <a:pPr lvl="2"/>
            <a:r>
              <a:rPr lang="en-US" dirty="0"/>
              <a:t>Choose “pivot” p from X</a:t>
            </a:r>
          </a:p>
          <a:p>
            <a:pPr lvl="2"/>
            <a:r>
              <a:rPr lang="en-US" dirty="0"/>
              <a:t>Rearrange X into</a:t>
            </a:r>
          </a:p>
          <a:p>
            <a:pPr lvl="3"/>
            <a:r>
              <a:rPr lang="en-US" dirty="0"/>
              <a:t>L: Values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p</a:t>
            </a:r>
          </a:p>
          <a:p>
            <a:pPr lvl="3"/>
            <a:r>
              <a:rPr lang="en-US" dirty="0"/>
              <a:t>R: Values </a:t>
            </a:r>
            <a:r>
              <a:rPr lang="en-US" dirty="0">
                <a:sym typeface="Symbol"/>
              </a:rPr>
              <a:t></a:t>
            </a:r>
            <a:r>
              <a:rPr lang="en-US" dirty="0"/>
              <a:t> p</a:t>
            </a:r>
          </a:p>
          <a:p>
            <a:pPr lvl="2"/>
            <a:r>
              <a:rPr lang="en-US" dirty="0"/>
              <a:t>Recursively spawn separate threads</a:t>
            </a:r>
          </a:p>
          <a:p>
            <a:pPr lvl="3"/>
            <a:r>
              <a:rPr lang="en-US" dirty="0"/>
              <a:t>Sort L to get L</a:t>
            </a:r>
            <a:r>
              <a:rPr lang="en-US" dirty="0">
                <a:sym typeface="Symbol"/>
              </a:rPr>
              <a:t></a:t>
            </a:r>
          </a:p>
          <a:p>
            <a:pPr lvl="3"/>
            <a:r>
              <a:rPr lang="en-US" dirty="0">
                <a:sym typeface="Symbol"/>
              </a:rPr>
              <a:t>Sort </a:t>
            </a:r>
            <a:r>
              <a:rPr lang="en-US" dirty="0"/>
              <a:t>R to get R</a:t>
            </a:r>
            <a:r>
              <a:rPr lang="en-US" dirty="0">
                <a:sym typeface="Symbol"/>
              </a:rPr>
              <a:t></a:t>
            </a:r>
            <a:endParaRPr lang="en-US" dirty="0"/>
          </a:p>
          <a:p>
            <a:pPr lvl="2"/>
            <a:r>
              <a:rPr lang="en-US" dirty="0"/>
              <a:t>Return L</a:t>
            </a:r>
            <a:r>
              <a:rPr lang="en-US" dirty="0">
                <a:sym typeface="Symbol"/>
              </a:rPr>
              <a:t></a:t>
            </a:r>
            <a:r>
              <a:rPr lang="en-US" dirty="0"/>
              <a:t> : p : R</a:t>
            </a:r>
            <a:r>
              <a:rPr lang="en-US" dirty="0">
                <a:sym typeface="Symbol"/>
              </a:rPr>
              <a:t>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</a:t>
            </a:r>
            <a:r>
              <a:rPr lang="en-US" dirty="0" err="1"/>
              <a:t>Quicksort</a:t>
            </a:r>
            <a:r>
              <a:rPr lang="en-US" dirty="0"/>
              <a:t> Visualized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57018" y="19812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p</a:t>
            </a:r>
          </a:p>
        </p:txBody>
      </p:sp>
      <p:grpSp>
        <p:nvGrpSpPr>
          <p:cNvPr id="3" name="Group 18"/>
          <p:cNvGrpSpPr/>
          <p:nvPr/>
        </p:nvGrpSpPr>
        <p:grpSpPr>
          <a:xfrm>
            <a:off x="381001" y="2590800"/>
            <a:ext cx="8442323" cy="457200"/>
            <a:chOff x="381001" y="2590800"/>
            <a:chExt cx="8442323" cy="457200"/>
          </a:xfrm>
        </p:grpSpPr>
        <p:sp>
          <p:nvSpPr>
            <p:cNvPr id="6" name="Rectangle 5"/>
            <p:cNvSpPr/>
            <p:nvPr/>
          </p:nvSpPr>
          <p:spPr bwMode="auto">
            <a:xfrm>
              <a:off x="381001" y="2590800"/>
              <a:ext cx="2590800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971801" y="25908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428999" y="2590800"/>
              <a:ext cx="5394325" cy="457200"/>
            </a:xfrm>
            <a:prstGeom prst="rect">
              <a:avLst/>
            </a:prstGeom>
            <a:solidFill>
              <a:srgbClr val="43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R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57018" y="3200400"/>
            <a:ext cx="3529180" cy="457200"/>
            <a:chOff x="357018" y="3200400"/>
            <a:chExt cx="3529180" cy="457200"/>
          </a:xfrm>
        </p:grpSpPr>
        <p:sp>
          <p:nvSpPr>
            <p:cNvPr id="12" name="Rectangle 11"/>
            <p:cNvSpPr/>
            <p:nvPr/>
          </p:nvSpPr>
          <p:spPr bwMode="auto">
            <a:xfrm>
              <a:off x="357018" y="3200400"/>
              <a:ext cx="457199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p2</a:t>
              </a: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428999" y="32004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p3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96875" y="3810000"/>
            <a:ext cx="8426450" cy="457200"/>
            <a:chOff x="396875" y="3810000"/>
            <a:chExt cx="8426450" cy="457200"/>
          </a:xfrm>
        </p:grpSpPr>
        <p:grpSp>
          <p:nvGrpSpPr>
            <p:cNvPr id="13" name="Group 19"/>
            <p:cNvGrpSpPr/>
            <p:nvPr/>
          </p:nvGrpSpPr>
          <p:grpSpPr>
            <a:xfrm>
              <a:off x="396875" y="3810000"/>
              <a:ext cx="2574926" cy="457200"/>
              <a:chOff x="396875" y="3810000"/>
              <a:chExt cx="2574926" cy="457200"/>
            </a:xfrm>
          </p:grpSpPr>
          <p:sp>
            <p:nvSpPr>
              <p:cNvPr id="9" name="Rectangle 8"/>
              <p:cNvSpPr/>
              <p:nvPr/>
            </p:nvSpPr>
            <p:spPr bwMode="auto">
              <a:xfrm>
                <a:off x="1616077" y="3810000"/>
                <a:ext cx="457199" cy="457200"/>
              </a:xfrm>
              <a:prstGeom prst="rect">
                <a:avLst/>
              </a:prstGeom>
              <a:solidFill>
                <a:srgbClr val="D2D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p2</a:t>
                </a:r>
              </a:p>
            </p:txBody>
          </p:sp>
          <p:sp>
            <p:nvSpPr>
              <p:cNvPr id="10" name="Rectangle 9"/>
              <p:cNvSpPr/>
              <p:nvPr/>
            </p:nvSpPr>
            <p:spPr bwMode="auto">
              <a:xfrm>
                <a:off x="396875" y="3810000"/>
                <a:ext cx="1219202" cy="457200"/>
              </a:xfrm>
              <a:prstGeom prst="rect">
                <a:avLst/>
              </a:prstGeom>
              <a:solidFill>
                <a:srgbClr val="DA7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L2</a:t>
                </a:r>
              </a:p>
            </p:txBody>
          </p:sp>
          <p:sp>
            <p:nvSpPr>
              <p:cNvPr id="11" name="Rectangle 10"/>
              <p:cNvSpPr/>
              <p:nvPr/>
            </p:nvSpPr>
            <p:spPr bwMode="auto">
              <a:xfrm>
                <a:off x="2073276" y="3810000"/>
                <a:ext cx="898525" cy="457200"/>
              </a:xfrm>
              <a:prstGeom prst="rect">
                <a:avLst/>
              </a:prstGeom>
              <a:solidFill>
                <a:srgbClr val="01D50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R2</a:t>
                </a:r>
              </a:p>
            </p:txBody>
          </p:sp>
        </p:grpSp>
        <p:sp>
          <p:nvSpPr>
            <p:cNvPr id="21" name="Rectangle 20"/>
            <p:cNvSpPr/>
            <p:nvPr/>
          </p:nvSpPr>
          <p:spPr bwMode="auto">
            <a:xfrm>
              <a:off x="3428999" y="3810000"/>
              <a:ext cx="3810002" cy="457200"/>
            </a:xfrm>
            <a:prstGeom prst="rect">
              <a:avLst/>
            </a:prstGeom>
            <a:solidFill>
              <a:srgbClr val="052F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L3</a:t>
              </a: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7696200" y="3810000"/>
              <a:ext cx="1127125" cy="457200"/>
            </a:xfrm>
            <a:prstGeom prst="rect">
              <a:avLst/>
            </a:prstGeom>
            <a:solidFill>
              <a:srgbClr val="FA004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R3</a:t>
              </a: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7239001" y="38100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p3</a:t>
              </a: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2955926" y="38100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81000" y="4343400"/>
            <a:ext cx="8442324" cy="1066800"/>
            <a:chOff x="381000" y="4343400"/>
            <a:chExt cx="8442324" cy="1066800"/>
          </a:xfrm>
        </p:grpSpPr>
        <p:grpSp>
          <p:nvGrpSpPr>
            <p:cNvPr id="14" name="Group 20"/>
            <p:cNvGrpSpPr/>
            <p:nvPr/>
          </p:nvGrpSpPr>
          <p:grpSpPr>
            <a:xfrm>
              <a:off x="381000" y="4343400"/>
              <a:ext cx="2574926" cy="1066800"/>
              <a:chOff x="381000" y="4343400"/>
              <a:chExt cx="2574926" cy="1066800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1488478" y="4343400"/>
                <a:ext cx="2551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>
                    <a:latin typeface="Calibri" pitchFamily="34" charset="0"/>
                    <a:sym typeface="Symbol"/>
                  </a:rPr>
                  <a:t></a:t>
                </a:r>
                <a:endParaRPr lang="en-US" sz="1200" dirty="0">
                  <a:latin typeface="Calibri" pitchFamily="34" charset="0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 bwMode="auto">
              <a:xfrm>
                <a:off x="381000" y="4953000"/>
                <a:ext cx="2574926" cy="457200"/>
              </a:xfrm>
              <a:prstGeom prst="rect">
                <a:avLst/>
              </a:prstGeom>
              <a:gradFill flip="none" rotWithShape="1">
                <a:gsLst>
                  <a:gs pos="0">
                    <a:srgbClr val="E10601"/>
                  </a:gs>
                  <a:gs pos="100000">
                    <a:srgbClr val="00EE71"/>
                  </a:gs>
                </a:gsLst>
                <a:lin ang="0" scaled="1"/>
                <a:tileRect/>
              </a:gra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L</a:t>
                </a:r>
                <a:r>
                  <a:rPr lang="en-US" dirty="0">
                    <a:sym typeface="Symbol"/>
                  </a:rPr>
                  <a:t></a:t>
                </a:r>
                <a:endParaRPr lang="en-US" dirty="0"/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3428999" y="4343400"/>
              <a:ext cx="5394325" cy="1066800"/>
              <a:chOff x="3428999" y="3922931"/>
              <a:chExt cx="5394325" cy="1066800"/>
            </a:xfrm>
          </p:grpSpPr>
          <p:sp>
            <p:nvSpPr>
              <p:cNvPr id="25" name="TextBox 24"/>
              <p:cNvSpPr txBox="1"/>
              <p:nvPr/>
            </p:nvSpPr>
            <p:spPr>
              <a:xfrm>
                <a:off x="5908078" y="3922931"/>
                <a:ext cx="2551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>
                    <a:latin typeface="Calibri" pitchFamily="34" charset="0"/>
                    <a:sym typeface="Symbol"/>
                  </a:rPr>
                  <a:t></a:t>
                </a:r>
                <a:endParaRPr lang="en-US" sz="1200" dirty="0">
                  <a:latin typeface="Calibri" pitchFamily="34" charset="0"/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 bwMode="auto">
              <a:xfrm>
                <a:off x="3428999" y="4532531"/>
                <a:ext cx="5394325" cy="457200"/>
              </a:xfrm>
              <a:prstGeom prst="rect">
                <a:avLst/>
              </a:prstGeom>
              <a:gradFill flip="none" rotWithShape="1">
                <a:gsLst>
                  <a:gs pos="0">
                    <a:srgbClr val="0046E2"/>
                  </a:gs>
                  <a:gs pos="100000">
                    <a:srgbClr val="ED0101"/>
                  </a:gs>
                </a:gsLst>
                <a:lin ang="0" scaled="1"/>
                <a:tileRect/>
              </a:gra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>
                    <a:sym typeface="Symbol"/>
                  </a:rPr>
                  <a:t>R</a:t>
                </a:r>
                <a:endParaRPr lang="en-US" dirty="0"/>
              </a:p>
            </p:txBody>
          </p:sp>
        </p:grpSp>
        <p:sp>
          <p:nvSpPr>
            <p:cNvPr id="28" name="Rectangle 27"/>
            <p:cNvSpPr/>
            <p:nvPr/>
          </p:nvSpPr>
          <p:spPr bwMode="auto">
            <a:xfrm>
              <a:off x="2971801" y="49530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Structure: Sorting Tasks</a:t>
            </a:r>
          </a:p>
        </p:txBody>
      </p:sp>
      <p:sp>
        <p:nvSpPr>
          <p:cNvPr id="41" name="Content Placeholder 40"/>
          <p:cNvSpPr>
            <a:spLocks noGrp="1"/>
          </p:cNvSpPr>
          <p:nvPr>
            <p:ph idx="1"/>
          </p:nvPr>
        </p:nvSpPr>
        <p:spPr>
          <a:xfrm>
            <a:off x="396875" y="4417171"/>
            <a:ext cx="7896225" cy="1916953"/>
          </a:xfrm>
        </p:spPr>
        <p:txBody>
          <a:bodyPr/>
          <a:lstStyle/>
          <a:p>
            <a:r>
              <a:rPr lang="en-US" dirty="0"/>
              <a:t>Task: Sort </a:t>
            </a:r>
            <a:r>
              <a:rPr lang="en-US" dirty="0" err="1"/>
              <a:t>subrange</a:t>
            </a:r>
            <a:r>
              <a:rPr lang="en-US" dirty="0"/>
              <a:t> of data</a:t>
            </a:r>
          </a:p>
          <a:p>
            <a:pPr lvl="1"/>
            <a:r>
              <a:rPr lang="en-US" dirty="0"/>
              <a:t>Specify as:</a:t>
            </a:r>
          </a:p>
          <a:p>
            <a:pPr lvl="2"/>
            <a:r>
              <a:rPr lang="en-US" b="1" dirty="0">
                <a:latin typeface="Courier New"/>
                <a:cs typeface="Courier New"/>
              </a:rPr>
              <a:t>base</a:t>
            </a:r>
            <a:r>
              <a:rPr lang="en-US" dirty="0"/>
              <a:t>: Starting address</a:t>
            </a:r>
          </a:p>
          <a:p>
            <a:pPr lvl="2"/>
            <a:r>
              <a:rPr lang="en-US" b="1" dirty="0" err="1">
                <a:latin typeface="Courier New"/>
                <a:cs typeface="Courier New"/>
              </a:rPr>
              <a:t>nele</a:t>
            </a:r>
            <a:r>
              <a:rPr lang="en-US" dirty="0"/>
              <a:t>: Number of elements in </a:t>
            </a:r>
            <a:r>
              <a:rPr lang="en-US" dirty="0" err="1"/>
              <a:t>subrange</a:t>
            </a:r>
            <a:endParaRPr lang="en-US" dirty="0"/>
          </a:p>
          <a:p>
            <a:r>
              <a:rPr lang="en-US" dirty="0"/>
              <a:t>Run as separate thread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1836239" y="3352800"/>
            <a:ext cx="5029199" cy="1064372"/>
            <a:chOff x="1066800" y="2971800"/>
            <a:chExt cx="5029199" cy="1064372"/>
          </a:xfrm>
        </p:grpSpPr>
        <p:sp>
          <p:nvSpPr>
            <p:cNvPr id="4" name="Rectangle 3"/>
            <p:cNvSpPr/>
            <p:nvPr/>
          </p:nvSpPr>
          <p:spPr bwMode="auto">
            <a:xfrm>
              <a:off x="1066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828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590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5638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3047999" y="2971800"/>
              <a:ext cx="2590801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Wingdings"/>
                  <a:ea typeface="Wingdings"/>
                  <a:cs typeface="Wingdings"/>
                  <a:sym typeface="Wingdings"/>
                </a:rPr>
                <a:t>  </a:t>
              </a: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1081914" y="3578972"/>
              <a:ext cx="5014085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+mn-lt"/>
                  <a:ea typeface="Wingdings"/>
                  <a:cs typeface="Wingdings"/>
                  <a:sym typeface="Wingdings"/>
                </a:rPr>
                <a:t>Task Threads</a:t>
              </a:r>
              <a:endParaRPr lang="en-US" dirty="0">
                <a:latin typeface="+mn-lt"/>
              </a:endParaRPr>
            </a:p>
          </p:txBody>
        </p:sp>
      </p:grpSp>
      <p:cxnSp>
        <p:nvCxnSpPr>
          <p:cNvPr id="17" name="Straight Arrow Connector 16"/>
          <p:cNvCxnSpPr/>
          <p:nvPr/>
        </p:nvCxnSpPr>
        <p:spPr bwMode="auto">
          <a:xfrm flipH="1" flipV="1">
            <a:off x="381000" y="1828800"/>
            <a:ext cx="1470353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flipH="1" flipV="1">
            <a:off x="1600200" y="1828800"/>
            <a:ext cx="693240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H="1" flipV="1">
            <a:off x="2819400" y="1828800"/>
            <a:ext cx="236040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 flipH="1" flipV="1">
            <a:off x="3657600" y="1828800"/>
            <a:ext cx="159840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 flipV="1">
            <a:off x="6865440" y="1828800"/>
            <a:ext cx="1957885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 flipH="1" flipV="1">
            <a:off x="1600200" y="1828800"/>
            <a:ext cx="990601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H="1" flipV="1">
            <a:off x="2819400" y="1828800"/>
            <a:ext cx="510848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5943600" y="1828800"/>
            <a:ext cx="457201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10479322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Sort Task Operation</a:t>
            </a:r>
          </a:p>
        </p:txBody>
      </p:sp>
      <p:sp>
        <p:nvSpPr>
          <p:cNvPr id="41" name="Content Placeholder 40"/>
          <p:cNvSpPr>
            <a:spLocks noGrp="1"/>
          </p:cNvSpPr>
          <p:nvPr>
            <p:ph idx="1"/>
          </p:nvPr>
        </p:nvSpPr>
        <p:spPr>
          <a:xfrm>
            <a:off x="396875" y="5181600"/>
            <a:ext cx="7896225" cy="1152524"/>
          </a:xfrm>
        </p:spPr>
        <p:txBody>
          <a:bodyPr/>
          <a:lstStyle/>
          <a:p>
            <a:r>
              <a:rPr lang="en-US" dirty="0"/>
              <a:t>Sort </a:t>
            </a:r>
            <a:r>
              <a:rPr lang="en-US" dirty="0" err="1"/>
              <a:t>subrange</a:t>
            </a:r>
            <a:r>
              <a:rPr lang="en-US" dirty="0"/>
              <a:t> using serial quicksort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1836239" y="3352800"/>
            <a:ext cx="5029199" cy="1064372"/>
            <a:chOff x="1066800" y="2971800"/>
            <a:chExt cx="5029199" cy="1064372"/>
          </a:xfrm>
        </p:grpSpPr>
        <p:sp>
          <p:nvSpPr>
            <p:cNvPr id="4" name="Rectangle 3"/>
            <p:cNvSpPr/>
            <p:nvPr/>
          </p:nvSpPr>
          <p:spPr bwMode="auto">
            <a:xfrm>
              <a:off x="1066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828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590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5638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3047999" y="2971800"/>
              <a:ext cx="2590801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Wingdings"/>
                  <a:ea typeface="Wingdings"/>
                  <a:cs typeface="Wingdings"/>
                  <a:sym typeface="Wingdings"/>
                </a:rPr>
                <a:t>  </a:t>
              </a: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1081914" y="3578972"/>
              <a:ext cx="5014085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+mn-lt"/>
                  <a:ea typeface="Wingdings"/>
                  <a:cs typeface="Wingdings"/>
                  <a:sym typeface="Wingdings"/>
                </a:rPr>
                <a:t>Task Threads</a:t>
              </a:r>
              <a:endParaRPr lang="en-US" dirty="0">
                <a:latin typeface="+mn-lt"/>
              </a:endParaRPr>
            </a:p>
          </p:txBody>
        </p:sp>
      </p:grpSp>
      <p:cxnSp>
        <p:nvCxnSpPr>
          <p:cNvPr id="23" name="Straight Arrow Connector 22"/>
          <p:cNvCxnSpPr/>
          <p:nvPr/>
        </p:nvCxnSpPr>
        <p:spPr bwMode="auto">
          <a:xfrm flipH="1" flipV="1">
            <a:off x="3657600" y="1828800"/>
            <a:ext cx="159840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H="1" flipV="1">
            <a:off x="2819400" y="1828800"/>
            <a:ext cx="510848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32" name="Rectangle 31"/>
          <p:cNvSpPr/>
          <p:nvPr/>
        </p:nvSpPr>
        <p:spPr bwMode="auto">
          <a:xfrm>
            <a:off x="2810526" y="1371600"/>
            <a:ext cx="847074" cy="457200"/>
          </a:xfrm>
          <a:prstGeom prst="rect">
            <a:avLst/>
          </a:prstGeom>
          <a:gradFill flip="none" rotWithShape="1">
            <a:gsLst>
              <a:gs pos="0">
                <a:srgbClr val="E10601"/>
              </a:gs>
              <a:gs pos="100000">
                <a:srgbClr val="00EE71"/>
              </a:gs>
            </a:gsLst>
            <a:lin ang="0" scaled="1"/>
            <a:tileRect/>
          </a:gra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42618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 Sort Task Operation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1600200" y="2667000"/>
            <a:ext cx="457199" cy="4572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2598239" y="2667000"/>
            <a:ext cx="457199" cy="4572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3581401" y="2667000"/>
            <a:ext cx="457199" cy="4572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6408239" y="2667000"/>
            <a:ext cx="457199" cy="4572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4038600" y="2667000"/>
            <a:ext cx="2369639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>
                <a:latin typeface="Wingdings"/>
                <a:ea typeface="Wingdings"/>
                <a:cs typeface="Wingdings"/>
                <a:sym typeface="Wingdings"/>
              </a:rPr>
              <a:t>  </a:t>
            </a:r>
            <a:endParaRPr lang="en-US" dirty="0"/>
          </a:p>
        </p:txBody>
      </p:sp>
      <p:cxnSp>
        <p:nvCxnSpPr>
          <p:cNvPr id="27" name="Straight Arrow Connector 26"/>
          <p:cNvCxnSpPr/>
          <p:nvPr/>
        </p:nvCxnSpPr>
        <p:spPr bwMode="auto">
          <a:xfrm flipV="1">
            <a:off x="3062878" y="1828800"/>
            <a:ext cx="1653087" cy="8382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2141039" y="1828800"/>
            <a:ext cx="457200" cy="8382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24" name="Group 23"/>
          <p:cNvGrpSpPr/>
          <p:nvPr/>
        </p:nvGrpSpPr>
        <p:grpSpPr>
          <a:xfrm>
            <a:off x="2141039" y="1371600"/>
            <a:ext cx="2574926" cy="457200"/>
            <a:chOff x="396875" y="3810000"/>
            <a:chExt cx="2574926" cy="457200"/>
          </a:xfrm>
        </p:grpSpPr>
        <p:sp>
          <p:nvSpPr>
            <p:cNvPr id="25" name="Rectangle 24"/>
            <p:cNvSpPr/>
            <p:nvPr/>
          </p:nvSpPr>
          <p:spPr bwMode="auto">
            <a:xfrm>
              <a:off x="1616077" y="3810000"/>
              <a:ext cx="457199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p</a:t>
              </a: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396875" y="3810000"/>
              <a:ext cx="1219202" cy="457200"/>
            </a:xfrm>
            <a:prstGeom prst="rect">
              <a:avLst/>
            </a:prstGeom>
            <a:solidFill>
              <a:srgbClr val="DA7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L</a:t>
              </a: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2073276" y="3810000"/>
              <a:ext cx="898525" cy="457200"/>
            </a:xfrm>
            <a:prstGeom prst="rect">
              <a:avLst/>
            </a:prstGeom>
            <a:solidFill>
              <a:srgbClr val="01D50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R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381000" y="3581400"/>
            <a:ext cx="8442325" cy="1752600"/>
            <a:chOff x="381000" y="3581400"/>
            <a:chExt cx="8442325" cy="1752600"/>
          </a:xfrm>
        </p:grpSpPr>
        <p:sp>
          <p:nvSpPr>
            <p:cNvPr id="31" name="Rectangle 30"/>
            <p:cNvSpPr/>
            <p:nvPr/>
          </p:nvSpPr>
          <p:spPr bwMode="auto">
            <a:xfrm>
              <a:off x="381000" y="3581400"/>
              <a:ext cx="8442325" cy="457200"/>
            </a:xfrm>
            <a:prstGeom prst="rect">
              <a:avLst/>
            </a:prstGeom>
            <a:solidFill>
              <a:srgbClr val="E6E6E6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/>
                <a:t>X</a:t>
              </a: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1600200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3581401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6408239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4038600" y="4876800"/>
              <a:ext cx="2369639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>
                  <a:latin typeface="Wingdings"/>
                  <a:ea typeface="Wingdings"/>
                  <a:cs typeface="Wingdings"/>
                  <a:sym typeface="Wingdings"/>
                </a:rPr>
                <a:t>  </a:t>
              </a:r>
              <a:endParaRPr lang="en-US" dirty="0"/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2141039" y="3581400"/>
              <a:ext cx="2574926" cy="457200"/>
              <a:chOff x="396875" y="3810000"/>
              <a:chExt cx="2574926" cy="457200"/>
            </a:xfrm>
          </p:grpSpPr>
          <p:sp>
            <p:nvSpPr>
              <p:cNvPr id="42" name="Rectangle 41"/>
              <p:cNvSpPr/>
              <p:nvPr/>
            </p:nvSpPr>
            <p:spPr bwMode="auto">
              <a:xfrm>
                <a:off x="1616077" y="3810000"/>
                <a:ext cx="457199" cy="457200"/>
              </a:xfrm>
              <a:prstGeom prst="rect">
                <a:avLst/>
              </a:prstGeom>
              <a:solidFill>
                <a:srgbClr val="D2D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p</a:t>
                </a:r>
              </a:p>
            </p:txBody>
          </p:sp>
          <p:sp>
            <p:nvSpPr>
              <p:cNvPr id="43" name="Rectangle 42"/>
              <p:cNvSpPr/>
              <p:nvPr/>
            </p:nvSpPr>
            <p:spPr bwMode="auto">
              <a:xfrm>
                <a:off x="396875" y="3810000"/>
                <a:ext cx="1219202" cy="457200"/>
              </a:xfrm>
              <a:prstGeom prst="rect">
                <a:avLst/>
              </a:prstGeom>
              <a:solidFill>
                <a:srgbClr val="DA7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L</a:t>
                </a:r>
              </a:p>
            </p:txBody>
          </p:sp>
          <p:sp>
            <p:nvSpPr>
              <p:cNvPr id="44" name="Rectangle 43"/>
              <p:cNvSpPr/>
              <p:nvPr/>
            </p:nvSpPr>
            <p:spPr bwMode="auto">
              <a:xfrm>
                <a:off x="2073276" y="3810000"/>
                <a:ext cx="898525" cy="457200"/>
              </a:xfrm>
              <a:prstGeom prst="rect">
                <a:avLst/>
              </a:prstGeom>
              <a:solidFill>
                <a:srgbClr val="01D50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/>
                  <a:t>R</a:t>
                </a:r>
              </a:p>
            </p:txBody>
          </p:sp>
        </p:grpSp>
      </p:grpSp>
      <p:grpSp>
        <p:nvGrpSpPr>
          <p:cNvPr id="48" name="Group 47"/>
          <p:cNvGrpSpPr/>
          <p:nvPr/>
        </p:nvGrpSpPr>
        <p:grpSpPr>
          <a:xfrm>
            <a:off x="2141039" y="4017523"/>
            <a:ext cx="2574926" cy="1316477"/>
            <a:chOff x="2141039" y="4017523"/>
            <a:chExt cx="2574926" cy="1316477"/>
          </a:xfrm>
        </p:grpSpPr>
        <p:sp>
          <p:nvSpPr>
            <p:cNvPr id="34" name="Rectangle 33"/>
            <p:cNvSpPr/>
            <p:nvPr/>
          </p:nvSpPr>
          <p:spPr bwMode="auto">
            <a:xfrm>
              <a:off x="2286001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38" name="Straight Arrow Connector 37"/>
            <p:cNvCxnSpPr/>
            <p:nvPr/>
          </p:nvCxnSpPr>
          <p:spPr bwMode="auto">
            <a:xfrm flipV="1">
              <a:off x="2743200" y="4038600"/>
              <a:ext cx="617041" cy="838200"/>
            </a:xfrm>
            <a:prstGeom prst="straightConnector1">
              <a:avLst/>
            </a:prstGeom>
            <a:noFill/>
            <a:ln w="28575" cmpd="sng">
              <a:solidFill>
                <a:schemeClr val="accent6"/>
              </a:solidFill>
              <a:prstDash val="sysDash"/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39" name="Straight Arrow Connector 38"/>
            <p:cNvCxnSpPr/>
            <p:nvPr/>
          </p:nvCxnSpPr>
          <p:spPr bwMode="auto">
            <a:xfrm flipH="1" flipV="1">
              <a:off x="2141039" y="4038600"/>
              <a:ext cx="144962" cy="838200"/>
            </a:xfrm>
            <a:prstGeom prst="straightConnector1">
              <a:avLst/>
            </a:prstGeom>
            <a:noFill/>
            <a:ln w="28575" cmpd="sng">
              <a:solidFill>
                <a:schemeClr val="accent6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45" name="Rectangle 44"/>
            <p:cNvSpPr/>
            <p:nvPr/>
          </p:nvSpPr>
          <p:spPr bwMode="auto">
            <a:xfrm>
              <a:off x="2819400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46" name="Straight Arrow Connector 45"/>
            <p:cNvCxnSpPr/>
            <p:nvPr/>
          </p:nvCxnSpPr>
          <p:spPr bwMode="auto">
            <a:xfrm flipV="1">
              <a:off x="3276599" y="4017523"/>
              <a:ext cx="1439366" cy="838200"/>
            </a:xfrm>
            <a:prstGeom prst="straightConnector1">
              <a:avLst/>
            </a:prstGeom>
            <a:noFill/>
            <a:ln w="28575" cmpd="sng">
              <a:solidFill>
                <a:schemeClr val="accent6"/>
              </a:solidFill>
              <a:prstDash val="sysDash"/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47" name="Straight Arrow Connector 46"/>
            <p:cNvCxnSpPr/>
            <p:nvPr/>
          </p:nvCxnSpPr>
          <p:spPr bwMode="auto">
            <a:xfrm flipV="1">
              <a:off x="2819400" y="4017523"/>
              <a:ext cx="998040" cy="838200"/>
            </a:xfrm>
            <a:prstGeom prst="straightConnector1">
              <a:avLst/>
            </a:prstGeom>
            <a:noFill/>
            <a:ln w="28575" cmpd="sng">
              <a:solidFill>
                <a:schemeClr val="accent6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50" name="TextBox 49"/>
          <p:cNvSpPr txBox="1"/>
          <p:nvPr/>
        </p:nvSpPr>
        <p:spPr>
          <a:xfrm>
            <a:off x="357762" y="1981200"/>
            <a:ext cx="1980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Partition </a:t>
            </a:r>
            <a:r>
              <a:rPr lang="en-US" sz="1800" dirty="0" err="1">
                <a:latin typeface="Calibri" pitchFamily="34" charset="0"/>
              </a:rPr>
              <a:t>Subrange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57762" y="4343400"/>
            <a:ext cx="1537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Spawn 2 tasks</a:t>
            </a:r>
          </a:p>
        </p:txBody>
      </p:sp>
    </p:spTree>
    <p:extLst>
      <p:ext uri="{BB962C8B-B14F-4D97-AF65-F5344CB8AC3E}">
        <p14:creationId xmlns:p14="http://schemas.microsoft.com/office/powerpoint/2010/main" val="1909616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Top-Level Function (Simplified)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4304085"/>
            <a:ext cx="7896225" cy="1353359"/>
          </a:xfrm>
        </p:spPr>
        <p:txBody>
          <a:bodyPr/>
          <a:lstStyle/>
          <a:p>
            <a:r>
              <a:rPr lang="en-US" dirty="0"/>
              <a:t>Sets up data structures</a:t>
            </a:r>
          </a:p>
          <a:p>
            <a:r>
              <a:rPr lang="en-US" dirty="0"/>
              <a:t>Calls recursive sort routine</a:t>
            </a:r>
          </a:p>
          <a:p>
            <a:r>
              <a:rPr lang="en-US" dirty="0"/>
              <a:t>Keeps joining threads until none left</a:t>
            </a:r>
          </a:p>
          <a:p>
            <a:r>
              <a:rPr lang="en-US" dirty="0"/>
              <a:t>Frees data structures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066800" y="1524000"/>
            <a:ext cx="5231098" cy="2305759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0046E2"/>
                </a:solidFill>
                <a:latin typeface="Courier New" pitchFamily="49" charset="0"/>
              </a:rPr>
              <a:t>tqsort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base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init_task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global_base</a:t>
            </a:r>
            <a:r>
              <a:rPr lang="en-US" sz="1600" dirty="0">
                <a:latin typeface="Courier New" pitchFamily="49" charset="0"/>
              </a:rPr>
              <a:t> = base;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global_end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global_base</a:t>
            </a:r>
            <a:r>
              <a:rPr lang="en-US" sz="1600" dirty="0">
                <a:latin typeface="Courier New" pitchFamily="49" charset="0"/>
              </a:rPr>
              <a:t> +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 - 1;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task_queue_ptr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new_task_queue</a:t>
            </a:r>
            <a:r>
              <a:rPr lang="en-US" sz="1600" dirty="0">
                <a:latin typeface="Courier New" pitchFamily="49" charset="0"/>
              </a:rPr>
              <a:t>();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tqsort_helper</a:t>
            </a:r>
            <a:r>
              <a:rPr lang="en-US" sz="1600" dirty="0">
                <a:latin typeface="Courier New" pitchFamily="49" charset="0"/>
              </a:rPr>
              <a:t>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join_tasks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free_task_queue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24261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35678"/>
            <a:ext cx="8839200" cy="762000"/>
          </a:xfrm>
        </p:spPr>
        <p:txBody>
          <a:bodyPr/>
          <a:lstStyle/>
          <a:p>
            <a:r>
              <a:rPr lang="en-US" sz="3200" dirty="0"/>
              <a:t>Out-of-Order Processor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286378"/>
            <a:ext cx="8518525" cy="1228724"/>
          </a:xfrm>
        </p:spPr>
        <p:txBody>
          <a:bodyPr/>
          <a:lstStyle/>
          <a:p>
            <a:r>
              <a:rPr lang="en-US" dirty="0"/>
              <a:t>Instruction control dynamically converts program into stream of operations</a:t>
            </a:r>
          </a:p>
          <a:p>
            <a:r>
              <a:rPr lang="en-US" dirty="0"/>
              <a:t>Operations mapped onto functional units to execute in parallel</a:t>
            </a:r>
          </a:p>
          <a:p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600200" y="3686176"/>
            <a:ext cx="4191000" cy="1447800"/>
            <a:chOff x="2514600" y="1600200"/>
            <a:chExt cx="4191000" cy="1447800"/>
          </a:xfrm>
        </p:grpSpPr>
        <p:sp>
          <p:nvSpPr>
            <p:cNvPr id="4" name="Rectangle 3"/>
            <p:cNvSpPr/>
            <p:nvPr/>
          </p:nvSpPr>
          <p:spPr bwMode="auto">
            <a:xfrm>
              <a:off x="2514600" y="1600200"/>
              <a:ext cx="4191000" cy="1447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2000" dirty="0">
                  <a:latin typeface="+mn-lt"/>
                </a:rPr>
                <a:t>Functional Units</a:t>
              </a: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26670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err="1">
                  <a:latin typeface="+mn-lt"/>
                </a:rPr>
                <a:t>Int</a:t>
              </a:r>
              <a:endParaRPr lang="en-US" sz="1800" dirty="0">
                <a:latin typeface="+mn-lt"/>
              </a:endParaRPr>
            </a:p>
            <a:p>
              <a:pPr algn="ctr"/>
              <a:r>
                <a:rPr lang="en-US" sz="1800" dirty="0" err="1">
                  <a:latin typeface="+mn-lt"/>
                </a:rPr>
                <a:t>Arith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36576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err="1">
                  <a:latin typeface="+mn-lt"/>
                </a:rPr>
                <a:t>Int</a:t>
              </a:r>
              <a:endParaRPr lang="en-US" sz="1800" dirty="0">
                <a:latin typeface="+mn-lt"/>
              </a:endParaRPr>
            </a:p>
            <a:p>
              <a:pPr algn="ctr"/>
              <a:r>
                <a:rPr lang="en-US" sz="1800" dirty="0" err="1">
                  <a:latin typeface="+mn-lt"/>
                </a:rPr>
                <a:t>Arith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46482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FP</a:t>
              </a:r>
            </a:p>
            <a:p>
              <a:pPr algn="ctr"/>
              <a:r>
                <a:rPr lang="en-US" sz="1800" dirty="0" err="1">
                  <a:latin typeface="+mn-lt"/>
                </a:rPr>
                <a:t>Arith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6388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Load /</a:t>
              </a:r>
            </a:p>
            <a:p>
              <a:pPr algn="ctr"/>
              <a:r>
                <a:rPr lang="en-US" sz="1800" dirty="0">
                  <a:latin typeface="+mn-lt"/>
                </a:rPr>
                <a:t>Store</a:t>
              </a:r>
            </a:p>
          </p:txBody>
        </p:sp>
      </p:grpSp>
      <p:sp>
        <p:nvSpPr>
          <p:cNvPr id="9" name="Rectangle 8"/>
          <p:cNvSpPr/>
          <p:nvPr/>
        </p:nvSpPr>
        <p:spPr bwMode="auto">
          <a:xfrm>
            <a:off x="990600" y="1285876"/>
            <a:ext cx="5181600" cy="20574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Instruction Control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219200" y="2581276"/>
            <a:ext cx="11049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Registers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4495800" y="1666876"/>
            <a:ext cx="1447800" cy="76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Instruction Decoder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743200" y="2619377"/>
            <a:ext cx="14478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Op. Queue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6096000" y="4029076"/>
            <a:ext cx="15240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Data Cache</a:t>
            </a:r>
          </a:p>
        </p:txBody>
      </p:sp>
      <p:cxnSp>
        <p:nvCxnSpPr>
          <p:cNvPr id="16" name="Straight Arrow Connector 15"/>
          <p:cNvCxnSpPr/>
          <p:nvPr/>
        </p:nvCxnSpPr>
        <p:spPr bwMode="auto">
          <a:xfrm rot="10800000" flipV="1">
            <a:off x="5562600" y="4524378"/>
            <a:ext cx="534988" cy="2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sp>
        <p:nvSpPr>
          <p:cNvPr id="33" name="Rectangle 32"/>
          <p:cNvSpPr/>
          <p:nvPr/>
        </p:nvSpPr>
        <p:spPr bwMode="auto">
          <a:xfrm>
            <a:off x="6324600" y="1438276"/>
            <a:ext cx="12954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Instruction</a:t>
            </a:r>
          </a:p>
          <a:p>
            <a:pPr algn="ctr"/>
            <a:r>
              <a:rPr lang="en-US" sz="1800" dirty="0">
                <a:latin typeface="+mn-lt"/>
              </a:rPr>
              <a:t>Cache</a:t>
            </a:r>
          </a:p>
        </p:txBody>
      </p:sp>
      <p:cxnSp>
        <p:nvCxnSpPr>
          <p:cNvPr id="34" name="Straight Arrow Connector 33"/>
          <p:cNvCxnSpPr>
            <a:endCxn id="33" idx="1"/>
          </p:cNvCxnSpPr>
          <p:nvPr/>
        </p:nvCxnSpPr>
        <p:spPr bwMode="auto">
          <a:xfrm>
            <a:off x="5943600" y="2009776"/>
            <a:ext cx="381000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  <p:cxnSp>
        <p:nvCxnSpPr>
          <p:cNvPr id="40" name="Elbow Connector 39"/>
          <p:cNvCxnSpPr>
            <a:stCxn id="12" idx="1"/>
          </p:cNvCxnSpPr>
          <p:nvPr/>
        </p:nvCxnSpPr>
        <p:spPr bwMode="auto">
          <a:xfrm rot="10800000" flipV="1">
            <a:off x="2514600" y="2809876"/>
            <a:ext cx="228601" cy="876299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 rot="5400000">
            <a:off x="1467643" y="3323433"/>
            <a:ext cx="723902" cy="1589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cxnSp>
        <p:nvCxnSpPr>
          <p:cNvPr id="47" name="Elbow Connector 39"/>
          <p:cNvCxnSpPr/>
          <p:nvPr/>
        </p:nvCxnSpPr>
        <p:spPr bwMode="auto">
          <a:xfrm rot="10800000" flipV="1">
            <a:off x="3962400" y="2085977"/>
            <a:ext cx="533402" cy="533399"/>
          </a:xfrm>
          <a:prstGeom prst="bentConnector3">
            <a:avLst>
              <a:gd name="adj1" fmla="val 99192"/>
            </a:avLst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21" name="Rectangle 20"/>
          <p:cNvSpPr/>
          <p:nvPr/>
        </p:nvSpPr>
        <p:spPr bwMode="auto">
          <a:xfrm>
            <a:off x="4476749" y="2809877"/>
            <a:ext cx="628651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600" dirty="0">
                <a:latin typeface="+mn-lt"/>
              </a:rPr>
              <a:t>PC</a:t>
            </a:r>
          </a:p>
        </p:txBody>
      </p:sp>
      <p:cxnSp>
        <p:nvCxnSpPr>
          <p:cNvPr id="22" name="Straight Arrow Connector 21"/>
          <p:cNvCxnSpPr>
            <a:endCxn id="21" idx="0"/>
          </p:cNvCxnSpPr>
          <p:nvPr/>
        </p:nvCxnSpPr>
        <p:spPr bwMode="auto">
          <a:xfrm rot="5400000">
            <a:off x="4600575" y="2619376"/>
            <a:ext cx="381001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</p:spTree>
    <p:extLst>
      <p:ext uri="{BB962C8B-B14F-4D97-AF65-F5344CB8AC3E}">
        <p14:creationId xmlns:p14="http://schemas.microsoft.com/office/powerpoint/2010/main" val="217165231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sort routine (Simplified)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4304085"/>
            <a:ext cx="7896225" cy="1353359"/>
          </a:xfrm>
        </p:spPr>
        <p:txBody>
          <a:bodyPr/>
          <a:lstStyle/>
          <a:p>
            <a:r>
              <a:rPr lang="en-US" dirty="0"/>
              <a:t>Small partition: Sort serially</a:t>
            </a:r>
          </a:p>
          <a:p>
            <a:r>
              <a:rPr lang="en-US" dirty="0"/>
              <a:t>Large partition: Spawn new sort task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28600" y="1197678"/>
            <a:ext cx="6601165" cy="2798202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Multi-threaded quicksort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static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0046E2"/>
                </a:solidFill>
                <a:latin typeface="Courier New" pitchFamily="49" charset="0"/>
              </a:rPr>
              <a:t>tqsort_helper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base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,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                  </a:t>
            </a:r>
            <a:r>
              <a:rPr lang="en-US" sz="1600" dirty="0" err="1">
                <a:latin typeface="Courier New" pitchFamily="49" charset="0"/>
              </a:rPr>
              <a:t>task_queue_ptr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if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 &lt;= </a:t>
            </a:r>
            <a:r>
              <a:rPr lang="en-US" sz="1600" dirty="0" err="1">
                <a:latin typeface="Courier New" pitchFamily="49" charset="0"/>
              </a:rPr>
              <a:t>nele_max_sort_serial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/* Use sequential sort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qsort_serial</a:t>
            </a:r>
            <a:r>
              <a:rPr lang="en-US" sz="1600" dirty="0">
                <a:latin typeface="Courier New" pitchFamily="49" charset="0"/>
              </a:rPr>
              <a:t>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return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sort_task_t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t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new_task</a:t>
            </a:r>
            <a:r>
              <a:rPr lang="en-US" sz="1600" dirty="0">
                <a:latin typeface="Courier New" pitchFamily="49" charset="0"/>
              </a:rPr>
              <a:t>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spawn_task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sort_thread</a:t>
            </a:r>
            <a:r>
              <a:rPr lang="en-US" sz="1600" dirty="0">
                <a:latin typeface="Courier New" pitchFamily="49" charset="0"/>
              </a:rPr>
              <a:t>, (void *) t);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Sort task thread (Simplified)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4895041"/>
            <a:ext cx="8518525" cy="1353359"/>
          </a:xfrm>
        </p:spPr>
        <p:txBody>
          <a:bodyPr/>
          <a:lstStyle/>
          <a:p>
            <a:r>
              <a:rPr lang="en-US" dirty="0"/>
              <a:t>Get task parameters</a:t>
            </a:r>
          </a:p>
          <a:p>
            <a:r>
              <a:rPr lang="en-US" dirty="0"/>
              <a:t>Perform partitioning step</a:t>
            </a:r>
          </a:p>
          <a:p>
            <a:r>
              <a:rPr lang="en-US" dirty="0"/>
              <a:t>Call recursive sort routine on each partition (if size of part &gt; 1)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28600" y="1197678"/>
            <a:ext cx="6093013" cy="3536865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/* Thread routine for many-threaded quicksort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static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solidFill>
                  <a:srgbClr val="0046E2"/>
                </a:solidFill>
                <a:latin typeface="Courier New" pitchFamily="49" charset="0"/>
              </a:rPr>
              <a:t>sort_thread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sort_task_t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t</a:t>
            </a:r>
            <a:r>
              <a:rPr lang="en-US" sz="1600" dirty="0">
                <a:latin typeface="Courier New" pitchFamily="49" charset="0"/>
              </a:rPr>
              <a:t> = (</a:t>
            </a:r>
            <a:r>
              <a:rPr lang="en-US" sz="1600" dirty="0" err="1">
                <a:latin typeface="Courier New" pitchFamily="49" charset="0"/>
              </a:rPr>
              <a:t>sort_task_t</a:t>
            </a:r>
            <a:r>
              <a:rPr lang="en-US" sz="1600" dirty="0">
                <a:latin typeface="Courier New" pitchFamily="49" charset="0"/>
              </a:rPr>
              <a:t> *) 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itchFamily="49" charset="0"/>
              </a:rPr>
              <a:t>base</a:t>
            </a:r>
            <a:r>
              <a:rPr lang="en-US" sz="1600" dirty="0">
                <a:latin typeface="Courier New" pitchFamily="49" charset="0"/>
              </a:rPr>
              <a:t> = t-&gt;base;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 = t-&gt;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task_queue_ptr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 = t-&gt;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free(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m</a:t>
            </a:r>
            <a:r>
              <a:rPr lang="en-US" sz="1600" dirty="0">
                <a:latin typeface="Courier New" pitchFamily="49" charset="0"/>
              </a:rPr>
              <a:t> = partition(base,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if</a:t>
            </a:r>
            <a:r>
              <a:rPr lang="en-US" sz="1600" dirty="0">
                <a:latin typeface="Courier New" pitchFamily="49" charset="0"/>
              </a:rPr>
              <a:t> (m &gt; 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tqsort_helper</a:t>
            </a:r>
            <a:r>
              <a:rPr lang="en-US" sz="1600" dirty="0">
                <a:latin typeface="Courier New" pitchFamily="49" charset="0"/>
              </a:rPr>
              <a:t>(base, m,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if</a:t>
            </a:r>
            <a:r>
              <a:rPr lang="en-US" sz="1600" dirty="0">
                <a:latin typeface="Courier New" pitchFamily="49" charset="0"/>
              </a:rPr>
              <a:t> (nele-1 &gt; m+1)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tqsort_helper</a:t>
            </a:r>
            <a:r>
              <a:rPr lang="en-US" sz="1600" dirty="0">
                <a:latin typeface="Courier New" pitchFamily="49" charset="0"/>
              </a:rPr>
              <a:t>(base+m+1, nele-m-1,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EA00EA"/>
                </a:solidFill>
                <a:latin typeface="Courier New" pitchFamily="49" charset="0"/>
              </a:rPr>
              <a:t>return</a:t>
            </a:r>
            <a:r>
              <a:rPr lang="en-US" sz="1600" dirty="0">
                <a:latin typeface="Courier New" pitchFamily="49" charset="0"/>
              </a:rPr>
              <a:t>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4095942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</a:t>
            </a:r>
            <a:r>
              <a:rPr lang="en-US" dirty="0" err="1"/>
              <a:t>Quicksort</a:t>
            </a:r>
            <a:r>
              <a:rPr lang="en-US" dirty="0"/>
              <a:t>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447800"/>
          </a:xfrm>
        </p:spPr>
        <p:txBody>
          <a:bodyPr/>
          <a:lstStyle/>
          <a:p>
            <a:r>
              <a:rPr lang="en-US" dirty="0"/>
              <a:t>Serial fraction: Fraction of input at which do serial sort</a:t>
            </a:r>
          </a:p>
          <a:p>
            <a:r>
              <a:rPr lang="en-US" dirty="0"/>
              <a:t>Sort 2</a:t>
            </a:r>
            <a:r>
              <a:rPr lang="en-US" baseline="30000" dirty="0"/>
              <a:t>27</a:t>
            </a:r>
            <a:r>
              <a:rPr lang="en-US" dirty="0"/>
              <a:t> (134,217,728) random values</a:t>
            </a:r>
          </a:p>
          <a:p>
            <a:r>
              <a:rPr lang="en-US" dirty="0"/>
              <a:t>Best speedup = 6.84X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6150" y="1020763"/>
            <a:ext cx="7035800" cy="408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</a:t>
            </a:r>
            <a:r>
              <a:rPr lang="en-US" dirty="0" err="1"/>
              <a:t>Quicksort</a:t>
            </a:r>
            <a:r>
              <a:rPr lang="en-US" dirty="0"/>
              <a:t>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447800"/>
          </a:xfrm>
        </p:spPr>
        <p:txBody>
          <a:bodyPr/>
          <a:lstStyle/>
          <a:p>
            <a:r>
              <a:rPr lang="en-US" dirty="0"/>
              <a:t>Good performance over wide range of fraction values</a:t>
            </a:r>
          </a:p>
          <a:p>
            <a:pPr lvl="1"/>
            <a:r>
              <a:rPr lang="en-US" dirty="0"/>
              <a:t>F too small: Not enough parallelism</a:t>
            </a:r>
          </a:p>
          <a:p>
            <a:pPr lvl="1"/>
            <a:r>
              <a:rPr lang="en-US" dirty="0"/>
              <a:t>F too large: Thread overhead too high</a:t>
            </a:r>
          </a:p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6150" y="1020763"/>
            <a:ext cx="7035800" cy="408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Amdhal’s</a:t>
            </a:r>
            <a:r>
              <a:rPr lang="en-US" dirty="0" smtClean="0"/>
              <a:t> Law </a:t>
            </a:r>
            <a:r>
              <a:rPr lang="en-US" dirty="0" smtClean="0"/>
              <a:t>(Travel </a:t>
            </a:r>
            <a:r>
              <a:rPr lang="en-US" dirty="0"/>
              <a:t>A</a:t>
            </a:r>
            <a:r>
              <a:rPr lang="en-US" dirty="0" smtClean="0"/>
              <a:t>nalogy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594725" cy="4972050"/>
          </a:xfrm>
        </p:spPr>
        <p:txBody>
          <a:bodyPr/>
          <a:lstStyle/>
          <a:p>
            <a:r>
              <a:rPr lang="en-US" dirty="0" smtClean="0"/>
              <a:t>Flying jet non-stop from PIT -&gt; LHR:	7.5 Hours	1</a:t>
            </a:r>
          </a:p>
          <a:p>
            <a:r>
              <a:rPr lang="en-US" dirty="0" smtClean="0"/>
              <a:t>Or, old fashioned SST way:</a:t>
            </a:r>
          </a:p>
          <a:p>
            <a:pPr lvl="1"/>
            <a:r>
              <a:rPr lang="en-US" dirty="0" smtClean="0"/>
              <a:t>Fly jet from PIT -&gt; JFK: 1.5 Hours</a:t>
            </a:r>
          </a:p>
          <a:p>
            <a:pPr lvl="1"/>
            <a:r>
              <a:rPr lang="en-US" dirty="0" smtClean="0"/>
              <a:t>Fly SST from JFK -&gt; LHR: 3.5 Hours		</a:t>
            </a:r>
            <a:r>
              <a:rPr lang="en-US" sz="2400" b="1" dirty="0">
                <a:ea typeface="+mn-ea"/>
                <a:cs typeface="+mn-cs"/>
              </a:rPr>
              <a:t>5 </a:t>
            </a:r>
            <a:r>
              <a:rPr lang="en-US" sz="2400" b="1" dirty="0" smtClean="0">
                <a:ea typeface="+mn-ea"/>
                <a:cs typeface="+mn-cs"/>
              </a:rPr>
              <a:t>Hours	1.5x</a:t>
            </a:r>
          </a:p>
          <a:p>
            <a:r>
              <a:rPr lang="en-US" dirty="0"/>
              <a:t>Or, Using FTL:</a:t>
            </a:r>
          </a:p>
          <a:p>
            <a:pPr lvl="1"/>
            <a:r>
              <a:rPr lang="en-US" dirty="0"/>
              <a:t>Fly jet from PIT -&gt; JFK: 1.5 Hours</a:t>
            </a:r>
          </a:p>
          <a:p>
            <a:pPr lvl="1"/>
            <a:r>
              <a:rPr lang="en-US" dirty="0"/>
              <a:t>Fly SST from JFK -&gt; LHR: </a:t>
            </a:r>
            <a:r>
              <a:rPr lang="en-US" dirty="0" smtClean="0"/>
              <a:t>.01 </a:t>
            </a:r>
            <a:r>
              <a:rPr lang="en-US" dirty="0"/>
              <a:t>Hours		</a:t>
            </a:r>
            <a:r>
              <a:rPr lang="en-US" sz="2400" b="1" dirty="0" smtClean="0"/>
              <a:t>1.51 Hours	~</a:t>
            </a:r>
            <a:r>
              <a:rPr lang="en-US" sz="2400" b="1" dirty="0" smtClean="0"/>
              <a:t>5x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Best possible speed up is 5X, even with FTL because have to get to new York.</a:t>
            </a:r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675412" y="930650"/>
            <a:ext cx="1431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Speed-Up</a:t>
            </a:r>
          </a:p>
        </p:txBody>
      </p:sp>
    </p:spTree>
    <p:extLst>
      <p:ext uri="{BB962C8B-B14F-4D97-AF65-F5344CB8AC3E}">
        <p14:creationId xmlns:p14="http://schemas.microsoft.com/office/powerpoint/2010/main" val="147107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Amdahl’s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Overall problem</a:t>
            </a:r>
          </a:p>
          <a:p>
            <a:pPr lvl="1">
              <a:tabLst>
                <a:tab pos="1081088" algn="l"/>
              </a:tabLst>
            </a:pPr>
            <a:r>
              <a:rPr lang="en-US" dirty="0"/>
              <a:t>T 	Total sequential time required</a:t>
            </a:r>
          </a:p>
          <a:p>
            <a:pPr lvl="1">
              <a:tabLst>
                <a:tab pos="1081088" algn="l"/>
              </a:tabLst>
            </a:pPr>
            <a:r>
              <a:rPr lang="en-US" dirty="0"/>
              <a:t>p 	Fraction of total that can be sped up (0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p 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1)</a:t>
            </a:r>
          </a:p>
          <a:p>
            <a:pPr lvl="1">
              <a:tabLst>
                <a:tab pos="1081088" algn="l"/>
              </a:tabLst>
            </a:pPr>
            <a:r>
              <a:rPr lang="en-US" dirty="0"/>
              <a:t>k 	Speedup factor</a:t>
            </a:r>
          </a:p>
          <a:p>
            <a:pPr>
              <a:tabLst>
                <a:tab pos="1081088" algn="l"/>
              </a:tabLst>
            </a:pPr>
            <a:r>
              <a:rPr lang="en-US" dirty="0"/>
              <a:t>Resulting Performance</a:t>
            </a:r>
          </a:p>
          <a:p>
            <a:pPr lvl="1">
              <a:tabLst>
                <a:tab pos="1081088" algn="l"/>
              </a:tabLst>
            </a:pPr>
            <a:r>
              <a:rPr lang="en-US" dirty="0" err="1"/>
              <a:t>T</a:t>
            </a:r>
            <a:r>
              <a:rPr lang="en-US" baseline="-25000" dirty="0" err="1"/>
              <a:t>k</a:t>
            </a:r>
            <a:r>
              <a:rPr lang="en-US" dirty="0"/>
              <a:t> = </a:t>
            </a:r>
            <a:r>
              <a:rPr lang="en-US" dirty="0" err="1"/>
              <a:t>pT</a:t>
            </a:r>
            <a:r>
              <a:rPr lang="en-US" dirty="0"/>
              <a:t>/k + (1-p)T</a:t>
            </a:r>
          </a:p>
          <a:p>
            <a:pPr lvl="2">
              <a:tabLst>
                <a:tab pos="1081088" algn="l"/>
              </a:tabLst>
            </a:pPr>
            <a:r>
              <a:rPr lang="en-US" dirty="0"/>
              <a:t>Portion which can be sped up runs k times faster</a:t>
            </a:r>
          </a:p>
          <a:p>
            <a:pPr lvl="2">
              <a:tabLst>
                <a:tab pos="1081088" algn="l"/>
              </a:tabLst>
            </a:pPr>
            <a:r>
              <a:rPr lang="en-US" dirty="0"/>
              <a:t>Portion which cannot be sped up stays the same</a:t>
            </a:r>
          </a:p>
          <a:p>
            <a:pPr lvl="1">
              <a:tabLst>
                <a:tab pos="1081088" algn="l"/>
              </a:tabLst>
            </a:pPr>
            <a:r>
              <a:rPr lang="en-US" dirty="0"/>
              <a:t>Maximum possible speedup</a:t>
            </a:r>
          </a:p>
          <a:p>
            <a:pPr lvl="2">
              <a:tabLst>
                <a:tab pos="1081088" algn="l"/>
              </a:tabLst>
            </a:pPr>
            <a:r>
              <a:rPr lang="en-US" dirty="0"/>
              <a:t>k = </a:t>
            </a:r>
            <a:r>
              <a:rPr lang="en-US" dirty="0">
                <a:sym typeface="Symbol"/>
              </a:rPr>
              <a:t></a:t>
            </a:r>
          </a:p>
          <a:p>
            <a:pPr lvl="2">
              <a:tabLst>
                <a:tab pos="1081088" algn="l"/>
              </a:tabLst>
            </a:pPr>
            <a:r>
              <a:rPr lang="en-US" dirty="0">
                <a:sym typeface="Symbol"/>
              </a:rPr>
              <a:t>T</a:t>
            </a:r>
            <a:r>
              <a:rPr lang="en-US" baseline="-25000" dirty="0">
                <a:sym typeface="Symbol"/>
              </a:rPr>
              <a:t></a:t>
            </a:r>
            <a:r>
              <a:rPr lang="en-US" dirty="0">
                <a:sym typeface="Symbol"/>
              </a:rPr>
              <a:t> = (1-p)T</a:t>
            </a:r>
            <a:endParaRPr lang="en-US" dirty="0"/>
          </a:p>
          <a:p>
            <a:pPr lvl="2">
              <a:tabLst>
                <a:tab pos="1081088" algn="l"/>
              </a:tabLst>
            </a:pPr>
            <a:endParaRPr lang="en-US" dirty="0"/>
          </a:p>
          <a:p>
            <a:pPr lvl="1">
              <a:tabLst>
                <a:tab pos="1081088" algn="l"/>
              </a:tabLst>
            </a:pPr>
            <a:endParaRPr lang="en-US" dirty="0"/>
          </a:p>
          <a:p>
            <a:pPr lvl="1">
              <a:tabLst>
                <a:tab pos="1081088" algn="l"/>
              </a:tabLst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Amdhal’s</a:t>
            </a:r>
            <a:r>
              <a:rPr lang="en-US" dirty="0" smtClean="0"/>
              <a:t> Law </a:t>
            </a:r>
            <a:r>
              <a:rPr lang="en-US" dirty="0" smtClean="0"/>
              <a:t>(Travel </a:t>
            </a:r>
            <a:r>
              <a:rPr lang="en-US" dirty="0"/>
              <a:t>A</a:t>
            </a:r>
            <a:r>
              <a:rPr lang="en-US" dirty="0" smtClean="0"/>
              <a:t>nalogy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594725" cy="4972050"/>
          </a:xfrm>
        </p:spPr>
        <p:txBody>
          <a:bodyPr/>
          <a:lstStyle/>
          <a:p>
            <a:r>
              <a:rPr lang="en-US" dirty="0" smtClean="0"/>
              <a:t>Flying jet non-stop from PIT -&gt; LHR:	7.5 Hours	1</a:t>
            </a:r>
          </a:p>
          <a:p>
            <a:r>
              <a:rPr lang="en-US" dirty="0" smtClean="0"/>
              <a:t>Or, old fashioned SST way:</a:t>
            </a:r>
          </a:p>
          <a:p>
            <a:pPr lvl="1"/>
            <a:r>
              <a:rPr lang="en-US" dirty="0" smtClean="0"/>
              <a:t>Fly jet from PIT -&gt; JFK: 1.5 Hours</a:t>
            </a:r>
          </a:p>
          <a:p>
            <a:pPr lvl="1"/>
            <a:r>
              <a:rPr lang="en-US" dirty="0" smtClean="0"/>
              <a:t>Fly SST from JFK -&gt; LHR: 3.5 Hours		</a:t>
            </a:r>
            <a:r>
              <a:rPr lang="en-US" sz="2400" b="1" dirty="0">
                <a:ea typeface="+mn-ea"/>
                <a:cs typeface="+mn-cs"/>
              </a:rPr>
              <a:t>5 </a:t>
            </a:r>
            <a:r>
              <a:rPr lang="en-US" sz="2400" b="1" dirty="0" smtClean="0">
                <a:ea typeface="+mn-ea"/>
                <a:cs typeface="+mn-cs"/>
              </a:rPr>
              <a:t>Hours	1.5x</a:t>
            </a:r>
          </a:p>
          <a:p>
            <a:r>
              <a:rPr lang="en-US" dirty="0"/>
              <a:t>Or, Using FTL:</a:t>
            </a:r>
          </a:p>
          <a:p>
            <a:pPr lvl="1"/>
            <a:r>
              <a:rPr lang="en-US" dirty="0"/>
              <a:t>Fly jet from PIT -&gt; JFK: 1.5 Hours</a:t>
            </a:r>
          </a:p>
          <a:p>
            <a:pPr lvl="1"/>
            <a:r>
              <a:rPr lang="en-US" dirty="0"/>
              <a:t>Fly SST from JFK -&gt; LHR: </a:t>
            </a:r>
            <a:r>
              <a:rPr lang="en-US" dirty="0" smtClean="0"/>
              <a:t>.01 </a:t>
            </a:r>
            <a:r>
              <a:rPr lang="en-US" dirty="0"/>
              <a:t>Hours		</a:t>
            </a:r>
            <a:r>
              <a:rPr lang="en-US" sz="2400" b="1" dirty="0" smtClean="0"/>
              <a:t>1.51 Hours	~</a:t>
            </a:r>
            <a:r>
              <a:rPr lang="en-US" sz="2400" b="1" dirty="0" smtClean="0"/>
              <a:t>5x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Best possible speed up is 5X, even with FTL because have to get to new York.</a:t>
            </a:r>
          </a:p>
          <a:p>
            <a:pPr lvl="2">
              <a:tabLst>
                <a:tab pos="1081088" algn="l"/>
              </a:tabLst>
            </a:pPr>
            <a:r>
              <a:rPr lang="en-US" dirty="0" smtClean="0"/>
              <a:t>T=7.5, p=6/7.5=.8, k=</a:t>
            </a:r>
            <a:r>
              <a:rPr lang="en-US" dirty="0">
                <a:sym typeface="Symbol"/>
              </a:rPr>
              <a:t> </a:t>
            </a:r>
            <a:r>
              <a:rPr lang="en-US" dirty="0" smtClean="0">
                <a:sym typeface="Symbol"/>
              </a:rPr>
              <a:t> 	</a:t>
            </a:r>
            <a:r>
              <a:rPr lang="en-US" dirty="0" smtClean="0">
                <a:sym typeface="Symbol" panose="05050102010706020507" pitchFamily="18" charset="2"/>
              </a:rPr>
              <a:t></a:t>
            </a:r>
            <a:r>
              <a:rPr lang="en-US" dirty="0" smtClean="0">
                <a:sym typeface="Symbol"/>
              </a:rPr>
              <a:t>  T</a:t>
            </a:r>
            <a:r>
              <a:rPr lang="en-US" baseline="-25000" dirty="0">
                <a:sym typeface="Symbol"/>
              </a:rPr>
              <a:t></a:t>
            </a:r>
            <a:r>
              <a:rPr lang="en-US" dirty="0">
                <a:sym typeface="Symbol"/>
              </a:rPr>
              <a:t> = (</a:t>
            </a:r>
            <a:r>
              <a:rPr lang="en-US" dirty="0" smtClean="0">
                <a:sym typeface="Symbol"/>
              </a:rPr>
              <a:t>1-p)T=1.5	</a:t>
            </a:r>
            <a:r>
              <a:rPr lang="en-US" dirty="0">
                <a:sym typeface="Symbol"/>
              </a:rPr>
              <a:t> </a:t>
            </a:r>
            <a:r>
              <a:rPr lang="en-US" dirty="0" smtClean="0">
                <a:sym typeface="Symbol"/>
              </a:rPr>
              <a:t>max speed-up =5x 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675412" y="930650"/>
            <a:ext cx="1431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Speed-Up</a:t>
            </a:r>
          </a:p>
        </p:txBody>
      </p:sp>
    </p:spTree>
    <p:extLst>
      <p:ext uri="{BB962C8B-B14F-4D97-AF65-F5344CB8AC3E}">
        <p14:creationId xmlns:p14="http://schemas.microsoft.com/office/powerpoint/2010/main" val="428154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Amdahl’s Law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Overall problem</a:t>
            </a:r>
          </a:p>
          <a:p>
            <a:pPr lvl="1">
              <a:tabLst>
                <a:tab pos="1662113" algn="l"/>
              </a:tabLst>
            </a:pPr>
            <a:r>
              <a:rPr lang="en-US" dirty="0"/>
              <a:t>T = 10 	Total time required</a:t>
            </a:r>
          </a:p>
          <a:p>
            <a:pPr lvl="1">
              <a:tabLst>
                <a:tab pos="1662113" algn="l"/>
              </a:tabLst>
            </a:pPr>
            <a:r>
              <a:rPr lang="en-US" dirty="0"/>
              <a:t>p = 0.9	Fraction of total which can be sped up</a:t>
            </a:r>
          </a:p>
          <a:p>
            <a:pPr lvl="1">
              <a:tabLst>
                <a:tab pos="1662113" algn="l"/>
              </a:tabLst>
            </a:pPr>
            <a:r>
              <a:rPr lang="en-US" dirty="0"/>
              <a:t>k = 9	Speedup factor</a:t>
            </a:r>
          </a:p>
          <a:p>
            <a:pPr>
              <a:tabLst>
                <a:tab pos="1662113" algn="l"/>
              </a:tabLst>
            </a:pPr>
            <a:r>
              <a:rPr lang="en-US" dirty="0"/>
              <a:t>Resulting Performance</a:t>
            </a:r>
          </a:p>
          <a:p>
            <a:pPr lvl="1">
              <a:tabLst>
                <a:tab pos="1662113" algn="l"/>
              </a:tabLst>
            </a:pPr>
            <a:r>
              <a:rPr lang="en-US" dirty="0"/>
              <a:t>T</a:t>
            </a:r>
            <a:r>
              <a:rPr lang="en-US" baseline="-25000" dirty="0"/>
              <a:t>9</a:t>
            </a:r>
            <a:r>
              <a:rPr lang="en-US" dirty="0"/>
              <a:t> = 0.9 * 10/9 + 0.1 * 10 = 1.0 + 1.0 = 2.0      (a 5x speedup)</a:t>
            </a:r>
          </a:p>
          <a:p>
            <a:pPr>
              <a:tabLst>
                <a:tab pos="1662113" algn="l"/>
              </a:tabLst>
            </a:pPr>
            <a:r>
              <a:rPr lang="en-US" dirty="0"/>
              <a:t>Maximum possible speedup</a:t>
            </a:r>
          </a:p>
          <a:p>
            <a:pPr lvl="1">
              <a:tabLst>
                <a:tab pos="1662113" algn="l"/>
              </a:tabLst>
            </a:pPr>
            <a:r>
              <a:rPr lang="en-US" dirty="0">
                <a:sym typeface="Symbol"/>
              </a:rPr>
              <a:t>T</a:t>
            </a:r>
            <a:r>
              <a:rPr lang="en-US" baseline="-25000" dirty="0">
                <a:sym typeface="Symbol"/>
              </a:rPr>
              <a:t></a:t>
            </a:r>
            <a:r>
              <a:rPr lang="en-US" dirty="0">
                <a:sym typeface="Symbol"/>
              </a:rPr>
              <a:t> = 0.1 * 10.0 = 1.0       (a 10x speedup)</a:t>
            </a:r>
          </a:p>
          <a:p>
            <a:pPr lvl="2">
              <a:tabLst>
                <a:tab pos="1662113" algn="l"/>
              </a:tabLst>
            </a:pPr>
            <a:r>
              <a:rPr lang="en-US" dirty="0">
                <a:sym typeface="Symbol"/>
              </a:rPr>
              <a:t>With </a:t>
            </a:r>
            <a:r>
              <a:rPr lang="en-US" b="1" dirty="0">
                <a:sym typeface="Symbol"/>
              </a:rPr>
              <a:t>infinite</a:t>
            </a:r>
            <a:r>
              <a:rPr lang="en-US" dirty="0">
                <a:sym typeface="Symbol"/>
              </a:rPr>
              <a:t> parallel computing resources!</a:t>
            </a:r>
          </a:p>
          <a:p>
            <a:pPr lvl="1">
              <a:tabLst>
                <a:tab pos="1662113" algn="l"/>
              </a:tabLst>
            </a:pPr>
            <a:r>
              <a:rPr lang="en-US" dirty="0">
                <a:sym typeface="Symbol"/>
              </a:rPr>
              <a:t>Limit speedup shows </a:t>
            </a:r>
            <a:r>
              <a:rPr lang="en-US" b="1" dirty="0">
                <a:sym typeface="Symbol"/>
              </a:rPr>
              <a:t>algorithmic</a:t>
            </a:r>
            <a:r>
              <a:rPr lang="en-US" dirty="0">
                <a:sym typeface="Symbol"/>
              </a:rPr>
              <a:t> limitation</a:t>
            </a:r>
            <a:endParaRPr lang="en-US" dirty="0"/>
          </a:p>
          <a:p>
            <a:pPr lvl="2">
              <a:tabLst>
                <a:tab pos="1081088" algn="l"/>
              </a:tabLst>
            </a:pPr>
            <a:endParaRPr lang="en-US" dirty="0"/>
          </a:p>
          <a:p>
            <a:pPr lvl="1">
              <a:tabLst>
                <a:tab pos="1081088" algn="l"/>
              </a:tabLst>
            </a:pPr>
            <a:endParaRPr lang="en-US" dirty="0"/>
          </a:p>
          <a:p>
            <a:pPr lvl="1">
              <a:tabLst>
                <a:tab pos="1081088" algn="l"/>
              </a:tabLst>
            </a:pPr>
            <a:endParaRPr lang="en-US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Amdahl’s Law &amp; Parallel </a:t>
            </a:r>
            <a:r>
              <a:rPr lang="en-US" dirty="0" err="1"/>
              <a:t>Quicksort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Sequential bottleneck</a:t>
            </a:r>
          </a:p>
          <a:p>
            <a:pPr lvl="1"/>
            <a:r>
              <a:rPr lang="en-US" dirty="0"/>
              <a:t>Top-level partition: No speedup</a:t>
            </a:r>
          </a:p>
          <a:p>
            <a:pPr lvl="1"/>
            <a:r>
              <a:rPr lang="en-US" dirty="0"/>
              <a:t>Second level: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2X speedup</a:t>
            </a:r>
          </a:p>
          <a:p>
            <a:pPr lvl="1"/>
            <a:r>
              <a:rPr lang="en-US" dirty="0" err="1"/>
              <a:t>k</a:t>
            </a:r>
            <a:r>
              <a:rPr lang="en-US" baseline="30000" dirty="0" err="1"/>
              <a:t>th</a:t>
            </a:r>
            <a:r>
              <a:rPr lang="en-US" dirty="0"/>
              <a:t> level: 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2</a:t>
            </a:r>
            <a:r>
              <a:rPr lang="en-US" baseline="30000" dirty="0"/>
              <a:t>k-1</a:t>
            </a:r>
            <a:r>
              <a:rPr lang="en-US" dirty="0"/>
              <a:t>X speedup</a:t>
            </a:r>
          </a:p>
          <a:p>
            <a:r>
              <a:rPr lang="en-US" dirty="0"/>
              <a:t>Implications</a:t>
            </a:r>
          </a:p>
          <a:p>
            <a:pPr lvl="1"/>
            <a:r>
              <a:rPr lang="en-US" dirty="0"/>
              <a:t>Good performance for small-scale parallelism</a:t>
            </a:r>
          </a:p>
          <a:p>
            <a:pPr lvl="1"/>
            <a:r>
              <a:rPr lang="en-US" dirty="0"/>
              <a:t>Would need to parallelize partitioning step to get large-scale parallelism</a:t>
            </a:r>
          </a:p>
          <a:p>
            <a:pPr lvl="2"/>
            <a:r>
              <a:rPr lang="en-US" dirty="0"/>
              <a:t>Parallel Sorting by Regular Sampling</a:t>
            </a:r>
          </a:p>
          <a:p>
            <a:pPr lvl="3"/>
            <a:r>
              <a:rPr lang="en-US" dirty="0"/>
              <a:t>H. Shi &amp; J. Schaeffer, J. Parallel &amp; Distributed Computing, 1992</a:t>
            </a:r>
          </a:p>
          <a:p>
            <a:pPr lvl="2">
              <a:tabLst>
                <a:tab pos="1081088" algn="l"/>
              </a:tabLst>
            </a:pPr>
            <a:endParaRPr lang="en-US" dirty="0"/>
          </a:p>
          <a:p>
            <a:pPr lvl="1">
              <a:tabLst>
                <a:tab pos="1081088" algn="l"/>
              </a:tabLst>
            </a:pPr>
            <a:endParaRPr lang="en-US" dirty="0"/>
          </a:p>
          <a:p>
            <a:pPr lvl="1">
              <a:tabLst>
                <a:tab pos="1081088" algn="l"/>
              </a:tabLst>
            </a:pPr>
            <a:endParaRPr lang="en-US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445070"/>
            <a:ext cx="7591425" cy="762000"/>
          </a:xfrm>
        </p:spPr>
        <p:txBody>
          <a:bodyPr/>
          <a:lstStyle/>
          <a:p>
            <a:r>
              <a:rPr lang="en-US" dirty="0"/>
              <a:t>Parallelizing Partitioning Step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52401" y="21336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p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76200" y="2892806"/>
            <a:ext cx="706729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L</a:t>
            </a:r>
            <a:r>
              <a:rPr lang="en-US" baseline="-25000" dirty="0"/>
              <a:t>1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782929" y="2890012"/>
            <a:ext cx="1426872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R</a:t>
            </a:r>
            <a:r>
              <a:rPr lang="en-US" baseline="-25000" dirty="0"/>
              <a:t>1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396875" y="1447800"/>
            <a:ext cx="21177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  <a:r>
              <a:rPr lang="en-US" baseline="-25000" dirty="0"/>
              <a:t>1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530475" y="1447800"/>
            <a:ext cx="21177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  <a:r>
              <a:rPr lang="en-US" baseline="-25000" dirty="0"/>
              <a:t>2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4664075" y="1447800"/>
            <a:ext cx="21177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  <a:r>
              <a:rPr lang="en-US" baseline="-25000" dirty="0"/>
              <a:t>3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6797675" y="1447800"/>
            <a:ext cx="21177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X</a:t>
            </a:r>
            <a:r>
              <a:rPr lang="en-US" baseline="-25000" dirty="0"/>
              <a:t>4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2362200" y="2895600"/>
            <a:ext cx="990600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L</a:t>
            </a:r>
            <a:r>
              <a:rPr lang="en-US" baseline="-25000" dirty="0"/>
              <a:t>2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3352801" y="2892806"/>
            <a:ext cx="1143000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R</a:t>
            </a:r>
            <a:r>
              <a:rPr lang="en-US" baseline="-25000" dirty="0"/>
              <a:t>2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4724399" y="2892806"/>
            <a:ext cx="320675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L</a:t>
            </a:r>
            <a:r>
              <a:rPr lang="en-US" baseline="-25000" dirty="0"/>
              <a:t>3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5045074" y="2892806"/>
            <a:ext cx="1812926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R</a:t>
            </a:r>
            <a:r>
              <a:rPr lang="en-US" baseline="-25000" dirty="0"/>
              <a:t>3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7010400" y="2892806"/>
            <a:ext cx="1479550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L</a:t>
            </a:r>
            <a:r>
              <a:rPr lang="en-US" baseline="-25000" dirty="0"/>
              <a:t>4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8489950" y="2890012"/>
            <a:ext cx="654050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R</a:t>
            </a:r>
            <a:r>
              <a:rPr lang="en-US" baseline="-25000" dirty="0"/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117265" y="2253734"/>
            <a:ext cx="3819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Parallel partitioning based on global p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304800" y="5178806"/>
            <a:ext cx="706729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L</a:t>
            </a:r>
            <a:r>
              <a:rPr lang="en-US" baseline="-25000" dirty="0"/>
              <a:t>1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3803295" y="5178806"/>
            <a:ext cx="1426872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R</a:t>
            </a:r>
            <a:r>
              <a:rPr lang="en-US" baseline="-25000" dirty="0"/>
              <a:t>1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1019175" y="5178806"/>
            <a:ext cx="990600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L</a:t>
            </a:r>
            <a:r>
              <a:rPr lang="en-US" baseline="-25000" dirty="0"/>
              <a:t>2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5230167" y="5178806"/>
            <a:ext cx="1143000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R</a:t>
            </a:r>
            <a:r>
              <a:rPr lang="en-US" baseline="-25000" dirty="0"/>
              <a:t>2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2009775" y="5178806"/>
            <a:ext cx="320675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L</a:t>
            </a:r>
            <a:r>
              <a:rPr lang="en-US" baseline="-25000" dirty="0"/>
              <a:t>3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6373167" y="5181600"/>
            <a:ext cx="1812926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R</a:t>
            </a:r>
            <a:r>
              <a:rPr lang="en-US" baseline="-25000" dirty="0"/>
              <a:t>3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2330450" y="5178806"/>
            <a:ext cx="1479550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L</a:t>
            </a:r>
            <a:r>
              <a:rPr lang="en-US" baseline="-25000" dirty="0"/>
              <a:t>4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8185150" y="5178806"/>
            <a:ext cx="654050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/>
              <a:t>R</a:t>
            </a:r>
            <a:r>
              <a:rPr lang="en-US" baseline="-25000" dirty="0"/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962425" y="4572000"/>
            <a:ext cx="2749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Reassemble into partitions</a:t>
            </a:r>
          </a:p>
        </p:txBody>
      </p:sp>
    </p:spTree>
    <p:extLst>
      <p:ext uri="{BB962C8B-B14F-4D97-AF65-F5344CB8AC3E}">
        <p14:creationId xmlns:p14="http://schemas.microsoft.com/office/powerpoint/2010/main" val="130737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253582" cy="762000"/>
          </a:xfrm>
        </p:spPr>
        <p:txBody>
          <a:bodyPr/>
          <a:lstStyle/>
          <a:p>
            <a:r>
              <a:rPr lang="en-US" dirty="0" err="1"/>
              <a:t>Hyperthreading</a:t>
            </a:r>
            <a:r>
              <a:rPr lang="en-US" dirty="0"/>
              <a:t>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218112"/>
            <a:ext cx="8366125" cy="1228724"/>
          </a:xfrm>
        </p:spPr>
        <p:txBody>
          <a:bodyPr/>
          <a:lstStyle/>
          <a:p>
            <a:r>
              <a:rPr lang="en-US" dirty="0"/>
              <a:t>Replicate instruction control to process K instruction streams</a:t>
            </a:r>
          </a:p>
          <a:p>
            <a:r>
              <a:rPr lang="en-US" dirty="0"/>
              <a:t>K copies of all registers</a:t>
            </a:r>
          </a:p>
          <a:p>
            <a:r>
              <a:rPr lang="en-US" dirty="0"/>
              <a:t>Share functional units</a:t>
            </a:r>
          </a:p>
          <a:p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447800" y="3619500"/>
            <a:ext cx="4191000" cy="1447800"/>
            <a:chOff x="2514600" y="1600200"/>
            <a:chExt cx="4191000" cy="1447800"/>
          </a:xfrm>
        </p:grpSpPr>
        <p:sp>
          <p:nvSpPr>
            <p:cNvPr id="4" name="Rectangle 3"/>
            <p:cNvSpPr/>
            <p:nvPr/>
          </p:nvSpPr>
          <p:spPr bwMode="auto">
            <a:xfrm>
              <a:off x="2514600" y="1600200"/>
              <a:ext cx="4191000" cy="1447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2000" dirty="0">
                  <a:latin typeface="+mn-lt"/>
                </a:rPr>
                <a:t>Functional Units</a:t>
              </a: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26670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err="1">
                  <a:latin typeface="+mn-lt"/>
                </a:rPr>
                <a:t>Int</a:t>
              </a:r>
              <a:endParaRPr lang="en-US" sz="1800" dirty="0">
                <a:latin typeface="+mn-lt"/>
              </a:endParaRPr>
            </a:p>
            <a:p>
              <a:pPr algn="ctr"/>
              <a:r>
                <a:rPr lang="en-US" sz="1800" dirty="0" err="1">
                  <a:latin typeface="+mn-lt"/>
                </a:rPr>
                <a:t>Arith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36576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err="1">
                  <a:latin typeface="+mn-lt"/>
                </a:rPr>
                <a:t>Int</a:t>
              </a:r>
              <a:endParaRPr lang="en-US" sz="1800" dirty="0">
                <a:latin typeface="+mn-lt"/>
              </a:endParaRPr>
            </a:p>
            <a:p>
              <a:pPr algn="ctr"/>
              <a:r>
                <a:rPr lang="en-US" sz="1800" dirty="0" err="1">
                  <a:latin typeface="+mn-lt"/>
                </a:rPr>
                <a:t>Arith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46482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FP</a:t>
              </a:r>
            </a:p>
            <a:p>
              <a:pPr algn="ctr"/>
              <a:r>
                <a:rPr lang="en-US" sz="1800" dirty="0" err="1">
                  <a:latin typeface="+mn-lt"/>
                </a:rPr>
                <a:t>Arith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6388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Load /</a:t>
              </a:r>
            </a:p>
            <a:p>
              <a:pPr algn="ctr"/>
              <a:r>
                <a:rPr lang="en-US" sz="1800" dirty="0">
                  <a:latin typeface="+mn-lt"/>
                </a:rPr>
                <a:t>Store</a:t>
              </a:r>
            </a:p>
          </p:txBody>
        </p:sp>
      </p:grpSp>
      <p:sp>
        <p:nvSpPr>
          <p:cNvPr id="9" name="Rectangle 8"/>
          <p:cNvSpPr/>
          <p:nvPr/>
        </p:nvSpPr>
        <p:spPr bwMode="auto">
          <a:xfrm>
            <a:off x="1219200" y="1219200"/>
            <a:ext cx="5638800" cy="20574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>
                <a:latin typeface="+mn-lt"/>
              </a:rPr>
              <a:t>Instruction Control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752602" y="2514600"/>
            <a:ext cx="11049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err="1">
                <a:latin typeface="+mn-lt"/>
              </a:rPr>
              <a:t>Reg</a:t>
            </a:r>
            <a:r>
              <a:rPr lang="en-US" sz="1800" dirty="0">
                <a:latin typeface="+mn-lt"/>
              </a:rPr>
              <a:t> B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5181600" y="1600200"/>
            <a:ext cx="1447800" cy="76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Instruction Decoder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3429000" y="2552701"/>
            <a:ext cx="14478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Op. Queue B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943600" y="3962400"/>
            <a:ext cx="15240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Data Cache</a:t>
            </a:r>
          </a:p>
        </p:txBody>
      </p:sp>
      <p:cxnSp>
        <p:nvCxnSpPr>
          <p:cNvPr id="16" name="Straight Arrow Connector 15"/>
          <p:cNvCxnSpPr/>
          <p:nvPr/>
        </p:nvCxnSpPr>
        <p:spPr bwMode="auto">
          <a:xfrm rot="10800000" flipV="1">
            <a:off x="5410200" y="4457702"/>
            <a:ext cx="534988" cy="2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sp>
        <p:nvSpPr>
          <p:cNvPr id="33" name="Rectangle 32"/>
          <p:cNvSpPr/>
          <p:nvPr/>
        </p:nvSpPr>
        <p:spPr bwMode="auto">
          <a:xfrm>
            <a:off x="7010400" y="1371600"/>
            <a:ext cx="12954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Instruction</a:t>
            </a:r>
          </a:p>
          <a:p>
            <a:pPr algn="ctr"/>
            <a:r>
              <a:rPr lang="en-US" sz="1800" dirty="0">
                <a:latin typeface="+mn-lt"/>
              </a:rPr>
              <a:t>Cache</a:t>
            </a:r>
          </a:p>
        </p:txBody>
      </p:sp>
      <p:cxnSp>
        <p:nvCxnSpPr>
          <p:cNvPr id="34" name="Straight Arrow Connector 33"/>
          <p:cNvCxnSpPr>
            <a:endCxn id="33" idx="1"/>
          </p:cNvCxnSpPr>
          <p:nvPr/>
        </p:nvCxnSpPr>
        <p:spPr bwMode="auto">
          <a:xfrm>
            <a:off x="6629400" y="1943100"/>
            <a:ext cx="381000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  <p:cxnSp>
        <p:nvCxnSpPr>
          <p:cNvPr id="40" name="Elbow Connector 39"/>
          <p:cNvCxnSpPr>
            <a:stCxn id="12" idx="1"/>
          </p:cNvCxnSpPr>
          <p:nvPr/>
        </p:nvCxnSpPr>
        <p:spPr bwMode="auto">
          <a:xfrm rot="10800000" flipV="1">
            <a:off x="3200400" y="2743200"/>
            <a:ext cx="228601" cy="876299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 rot="5400000">
            <a:off x="2001045" y="3256757"/>
            <a:ext cx="723902" cy="1589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cxnSp>
        <p:nvCxnSpPr>
          <p:cNvPr id="47" name="Elbow Connector 39"/>
          <p:cNvCxnSpPr>
            <a:stCxn id="11" idx="1"/>
          </p:cNvCxnSpPr>
          <p:nvPr/>
        </p:nvCxnSpPr>
        <p:spPr bwMode="auto">
          <a:xfrm rot="10800000" flipV="1">
            <a:off x="4800598" y="1981200"/>
            <a:ext cx="381002" cy="571500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21" name="Rectangle 20"/>
          <p:cNvSpPr/>
          <p:nvPr/>
        </p:nvSpPr>
        <p:spPr bwMode="auto">
          <a:xfrm>
            <a:off x="1524000" y="1981200"/>
            <a:ext cx="11049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err="1">
                <a:latin typeface="+mn-lt"/>
              </a:rPr>
              <a:t>Reg</a:t>
            </a:r>
            <a:r>
              <a:rPr lang="en-US" sz="1800" dirty="0">
                <a:latin typeface="+mn-lt"/>
              </a:rPr>
              <a:t> A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3200398" y="1981201"/>
            <a:ext cx="14478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>
                <a:latin typeface="+mn-lt"/>
              </a:rPr>
              <a:t>Op. Queue A</a:t>
            </a:r>
          </a:p>
        </p:txBody>
      </p:sp>
      <p:cxnSp>
        <p:nvCxnSpPr>
          <p:cNvPr id="23" name="Elbow Connector 39"/>
          <p:cNvCxnSpPr>
            <a:stCxn id="22" idx="1"/>
          </p:cNvCxnSpPr>
          <p:nvPr/>
        </p:nvCxnSpPr>
        <p:spPr bwMode="auto">
          <a:xfrm rot="10800000" flipV="1">
            <a:off x="2971798" y="2171700"/>
            <a:ext cx="228601" cy="1447799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rot="5400000">
            <a:off x="1048545" y="2990056"/>
            <a:ext cx="1257301" cy="1590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cxnSp>
        <p:nvCxnSpPr>
          <p:cNvPr id="25" name="Elbow Connector 39"/>
          <p:cNvCxnSpPr/>
          <p:nvPr/>
        </p:nvCxnSpPr>
        <p:spPr bwMode="auto">
          <a:xfrm rot="10800000" flipV="1">
            <a:off x="4419598" y="1752600"/>
            <a:ext cx="762002" cy="228600"/>
          </a:xfrm>
          <a:prstGeom prst="bentConnector3">
            <a:avLst>
              <a:gd name="adj1" fmla="val 99870"/>
            </a:avLst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5181600" y="2705100"/>
            <a:ext cx="628651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600" dirty="0">
                <a:latin typeface="+mn-lt"/>
              </a:rPr>
              <a:t>PC A</a:t>
            </a:r>
          </a:p>
        </p:txBody>
      </p:sp>
      <p:cxnSp>
        <p:nvCxnSpPr>
          <p:cNvPr id="27" name="Straight Arrow Connector 26"/>
          <p:cNvCxnSpPr>
            <a:endCxn id="26" idx="0"/>
          </p:cNvCxnSpPr>
          <p:nvPr/>
        </p:nvCxnSpPr>
        <p:spPr bwMode="auto">
          <a:xfrm rot="5400000">
            <a:off x="5324476" y="2533650"/>
            <a:ext cx="342900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  <p:sp>
        <p:nvSpPr>
          <p:cNvPr id="28" name="Rectangle 27"/>
          <p:cNvSpPr/>
          <p:nvPr/>
        </p:nvSpPr>
        <p:spPr bwMode="auto">
          <a:xfrm>
            <a:off x="5924549" y="2819400"/>
            <a:ext cx="628651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600" dirty="0">
                <a:latin typeface="+mn-lt"/>
              </a:rPr>
              <a:t>PC B</a:t>
            </a:r>
          </a:p>
        </p:txBody>
      </p:sp>
      <p:cxnSp>
        <p:nvCxnSpPr>
          <p:cNvPr id="29" name="Straight Arrow Connector 28"/>
          <p:cNvCxnSpPr>
            <a:endCxn id="28" idx="0"/>
          </p:cNvCxnSpPr>
          <p:nvPr/>
        </p:nvCxnSpPr>
        <p:spPr bwMode="auto">
          <a:xfrm rot="5400000">
            <a:off x="6011071" y="2590800"/>
            <a:ext cx="456405" cy="795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</p:spTree>
    <p:extLst>
      <p:ext uri="{BB962C8B-B14F-4D97-AF65-F5344CB8AC3E}">
        <p14:creationId xmlns:p14="http://schemas.microsoft.com/office/powerpoint/2010/main" val="140784153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Experience with Parallel Partitioning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Could not obtain speedup</a:t>
            </a:r>
          </a:p>
          <a:p>
            <a:r>
              <a:rPr lang="en-US" dirty="0"/>
              <a:t>Speculate: Too much data copying</a:t>
            </a:r>
          </a:p>
          <a:p>
            <a:pPr lvl="1"/>
            <a:r>
              <a:rPr lang="en-US" dirty="0"/>
              <a:t>Could not do everything within source array</a:t>
            </a:r>
          </a:p>
          <a:p>
            <a:pPr lvl="1"/>
            <a:r>
              <a:rPr lang="en-US" dirty="0"/>
              <a:t>Set up temporary space for reassembling partition</a:t>
            </a:r>
          </a:p>
        </p:txBody>
      </p:sp>
    </p:spTree>
    <p:extLst>
      <p:ext uri="{BB962C8B-B14F-4D97-AF65-F5344CB8AC3E}">
        <p14:creationId xmlns:p14="http://schemas.microsoft.com/office/powerpoint/2010/main" val="4071511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Learned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Must have parallelization strategy</a:t>
            </a:r>
          </a:p>
          <a:p>
            <a:pPr lvl="1"/>
            <a:r>
              <a:rPr lang="en-US" dirty="0"/>
              <a:t>Partition into K independent parts</a:t>
            </a:r>
          </a:p>
          <a:p>
            <a:pPr lvl="1"/>
            <a:r>
              <a:rPr lang="en-US" dirty="0"/>
              <a:t>Divide-and-conquer</a:t>
            </a:r>
          </a:p>
          <a:p>
            <a:r>
              <a:rPr lang="en-US" dirty="0"/>
              <a:t>Inner loops must be synchronization free</a:t>
            </a:r>
          </a:p>
          <a:p>
            <a:pPr lvl="1"/>
            <a:r>
              <a:rPr lang="en-US" dirty="0"/>
              <a:t>Synchronization operations very expensive</a:t>
            </a:r>
          </a:p>
          <a:p>
            <a:r>
              <a:rPr lang="en-US" dirty="0"/>
              <a:t>Watch out for hardware artifacts</a:t>
            </a:r>
          </a:p>
          <a:p>
            <a:pPr lvl="1"/>
            <a:r>
              <a:rPr lang="en-US" dirty="0"/>
              <a:t>Need to understand processor &amp; memory structure</a:t>
            </a:r>
          </a:p>
          <a:p>
            <a:pPr lvl="1"/>
            <a:r>
              <a:rPr lang="en-US" dirty="0"/>
              <a:t>Sharing and false sharing of global data</a:t>
            </a:r>
          </a:p>
          <a:p>
            <a:r>
              <a:rPr lang="en-US" dirty="0"/>
              <a:t>Beware of Amdahl’s Law</a:t>
            </a:r>
          </a:p>
          <a:p>
            <a:pPr lvl="1"/>
            <a:r>
              <a:rPr lang="en-US" dirty="0"/>
              <a:t>Serial code can become bottleneck</a:t>
            </a:r>
          </a:p>
          <a:p>
            <a:r>
              <a:rPr lang="en-US" dirty="0"/>
              <a:t>You can do it!</a:t>
            </a:r>
          </a:p>
          <a:p>
            <a:pPr lvl="1"/>
            <a:r>
              <a:rPr lang="en-US" dirty="0"/>
              <a:t>Achieving modest levels of parallelism is not difficult</a:t>
            </a:r>
          </a:p>
          <a:p>
            <a:pPr lvl="1"/>
            <a:r>
              <a:rPr lang="en-US" dirty="0"/>
              <a:t>Set up experimental framework and test multiple strategies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Machine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447800"/>
            <a:ext cx="8289925" cy="4886324"/>
          </a:xfrm>
        </p:spPr>
        <p:txBody>
          <a:bodyPr/>
          <a:lstStyle/>
          <a:p>
            <a:r>
              <a:rPr lang="en-US" sz="2600" dirty="0"/>
              <a:t>Get data about machine from /</a:t>
            </a:r>
            <a:r>
              <a:rPr lang="en-US" sz="2600" dirty="0" err="1"/>
              <a:t>proc</a:t>
            </a:r>
            <a:r>
              <a:rPr lang="en-US" sz="2600" dirty="0"/>
              <a:t>/</a:t>
            </a:r>
            <a:r>
              <a:rPr lang="en-US" sz="2600" dirty="0" err="1"/>
              <a:t>cpuinfo</a:t>
            </a:r>
            <a:endParaRPr lang="en-US" sz="2600" dirty="0"/>
          </a:p>
          <a:p>
            <a:r>
              <a:rPr lang="en-US" sz="2600" dirty="0"/>
              <a:t>Shark Machines</a:t>
            </a:r>
          </a:p>
          <a:p>
            <a:pPr lvl="1"/>
            <a:r>
              <a:rPr lang="en-US" dirty="0"/>
              <a:t>Intel Xeon E5520 @ 2.27 GHz</a:t>
            </a:r>
          </a:p>
          <a:p>
            <a:pPr lvl="1"/>
            <a:r>
              <a:rPr lang="en-US" dirty="0"/>
              <a:t>Nehalem, ca. 2010</a:t>
            </a:r>
          </a:p>
          <a:p>
            <a:pPr lvl="1"/>
            <a:r>
              <a:rPr lang="en-US" dirty="0"/>
              <a:t>8 Cores</a:t>
            </a:r>
          </a:p>
          <a:p>
            <a:pPr lvl="1"/>
            <a:r>
              <a:rPr lang="en-US" dirty="0"/>
              <a:t>Each can do 2x </a:t>
            </a:r>
            <a:r>
              <a:rPr lang="en-US" dirty="0" err="1"/>
              <a:t>hyperthreading</a:t>
            </a:r>
            <a:endParaRPr lang="en-US" dirty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275283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Exploiting parallel execution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447800"/>
            <a:ext cx="8289925" cy="4886324"/>
          </a:xfrm>
        </p:spPr>
        <p:txBody>
          <a:bodyPr/>
          <a:lstStyle/>
          <a:p>
            <a:r>
              <a:rPr lang="en-US" sz="2600" dirty="0"/>
              <a:t>So far, we’ve used threads to deal with I/O delays</a:t>
            </a:r>
          </a:p>
          <a:p>
            <a:pPr lvl="1"/>
            <a:r>
              <a:rPr lang="en-US" sz="2200" dirty="0"/>
              <a:t>e.g., one thread per client to prevent one from delaying another</a:t>
            </a:r>
          </a:p>
          <a:p>
            <a:r>
              <a:rPr lang="en-US" sz="2600" dirty="0"/>
              <a:t>Multi-core CPUs offer another opportunity</a:t>
            </a:r>
          </a:p>
          <a:p>
            <a:pPr lvl="1"/>
            <a:r>
              <a:rPr lang="en-US" sz="2200" dirty="0"/>
              <a:t>Spread work over threads executing in parallel on N cores</a:t>
            </a:r>
          </a:p>
          <a:p>
            <a:pPr lvl="1"/>
            <a:r>
              <a:rPr lang="en-US" sz="2200" dirty="0"/>
              <a:t>Happens automatically, if many independent tasks</a:t>
            </a:r>
          </a:p>
          <a:p>
            <a:pPr lvl="2"/>
            <a:r>
              <a:rPr lang="en-US" dirty="0"/>
              <a:t>e.g., running many applications or serving many clients</a:t>
            </a:r>
          </a:p>
          <a:p>
            <a:pPr lvl="1"/>
            <a:r>
              <a:rPr lang="en-US" sz="2200" dirty="0"/>
              <a:t>Can also write code to make one big task go faster</a:t>
            </a:r>
          </a:p>
          <a:p>
            <a:pPr lvl="2"/>
            <a:r>
              <a:rPr lang="en-US" dirty="0"/>
              <a:t>by organizing it as multiple parallel sub-tasks</a:t>
            </a:r>
          </a:p>
          <a:p>
            <a:r>
              <a:rPr lang="en-US" sz="2600" dirty="0"/>
              <a:t>Shark machines can execute 16 threads at once</a:t>
            </a:r>
          </a:p>
          <a:p>
            <a:pPr lvl="1"/>
            <a:r>
              <a:rPr lang="en-US" sz="2200" dirty="0"/>
              <a:t>8 cores, each with 2-way </a:t>
            </a:r>
            <a:r>
              <a:rPr lang="en-US" sz="2200" dirty="0" err="1"/>
              <a:t>hyperthreading</a:t>
            </a:r>
            <a:endParaRPr lang="en-US" sz="2200" dirty="0"/>
          </a:p>
          <a:p>
            <a:pPr lvl="1"/>
            <a:r>
              <a:rPr lang="en-US" sz="2200" dirty="0"/>
              <a:t>Theoretical speedup of 16X</a:t>
            </a:r>
          </a:p>
          <a:p>
            <a:pPr lvl="2"/>
            <a:r>
              <a:rPr lang="en-US" dirty="0"/>
              <a:t>never achieved in our benchmarks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429000"/>
            <a:ext cx="7896225" cy="2905124"/>
          </a:xfrm>
        </p:spPr>
        <p:txBody>
          <a:bodyPr/>
          <a:lstStyle/>
          <a:p>
            <a:r>
              <a:rPr lang="en-US" dirty="0"/>
              <a:t>What are the possible values printed?</a:t>
            </a:r>
          </a:p>
          <a:p>
            <a:pPr lvl="1"/>
            <a:r>
              <a:rPr lang="en-US" dirty="0"/>
              <a:t>Depends on memory consistency model</a:t>
            </a:r>
          </a:p>
          <a:p>
            <a:pPr lvl="1"/>
            <a:r>
              <a:rPr lang="en-US" dirty="0"/>
              <a:t>Abstract model of how hardware handles concurrent accesses </a:t>
            </a:r>
          </a:p>
        </p:txBody>
      </p:sp>
      <p:grpSp>
        <p:nvGrpSpPr>
          <p:cNvPr id="7" name="Group 12"/>
          <p:cNvGrpSpPr/>
          <p:nvPr/>
        </p:nvGrpSpPr>
        <p:grpSpPr>
          <a:xfrm>
            <a:off x="2057400" y="1283732"/>
            <a:ext cx="3200400" cy="2069068"/>
            <a:chOff x="2057400" y="1283732"/>
            <a:chExt cx="3200400" cy="2069068"/>
          </a:xfrm>
        </p:grpSpPr>
        <p:sp>
          <p:nvSpPr>
            <p:cNvPr id="4" name="TextBox 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>
                  <a:latin typeface="Calibri" pitchFamily="34" charset="0"/>
                </a:rPr>
                <a:t>int</a:t>
              </a:r>
              <a:r>
                <a:rPr lang="en-US" sz="1800" dirty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Wa</a:t>
              </a:r>
              <a:r>
                <a:rPr lang="en-US" sz="1800" dirty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Rb</a:t>
              </a:r>
              <a:r>
                <a:rPr lang="en-US" sz="1800" dirty="0">
                  <a:latin typeface="Calibri" pitchFamily="34" charset="0"/>
                </a:rPr>
                <a:t>: 	print(b);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>
                  <a:latin typeface="Calibri" pitchFamily="34" charset="0"/>
                </a:rPr>
                <a:t>Wb</a:t>
              </a:r>
              <a:r>
                <a:rPr lang="en-US" sz="1800" dirty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>
                  <a:latin typeface="Calibri" pitchFamily="34" charset="0"/>
                </a:rPr>
                <a:t>Ra:	print(a);</a:t>
              </a:r>
            </a:p>
          </p:txBody>
        </p:sp>
        <p:cxnSp>
          <p:nvCxnSpPr>
            <p:cNvPr id="8" name="Straight Arrow Connector 7"/>
            <p:cNvCxnSpPr>
              <a:stCxn id="4" idx="2"/>
              <a:endCxn id="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9" name="Straight Arrow Connector 8"/>
            <p:cNvCxnSpPr>
              <a:stCxn id="4" idx="2"/>
              <a:endCxn id="6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25291</TotalTime>
  <Words>3818</Words>
  <Application>Microsoft Office PowerPoint</Application>
  <PresentationFormat>On-screen Show (4:3)</PresentationFormat>
  <Paragraphs>898</Paragraphs>
  <Slides>61</Slides>
  <Notes>7</Notes>
  <HiddenSlides>2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72" baseType="lpstr">
      <vt:lpstr>ＭＳ Ｐゴシック</vt:lpstr>
      <vt:lpstr>Arial</vt:lpstr>
      <vt:lpstr>Arial Narrow</vt:lpstr>
      <vt:lpstr>Calibri</vt:lpstr>
      <vt:lpstr>Courier New</vt:lpstr>
      <vt:lpstr>Gill Sans</vt:lpstr>
      <vt:lpstr>Symbol</vt:lpstr>
      <vt:lpstr>Times New Roman</vt:lpstr>
      <vt:lpstr>Wingdings</vt:lpstr>
      <vt:lpstr>Wingdings 2</vt:lpstr>
      <vt:lpstr>template2007</vt:lpstr>
      <vt:lpstr>Thread-Level Parallelism  15-213 / 18-213 / 14-513 / 15-513: Introduction to Computer Systems 27th Lecture, April 23, 2020</vt:lpstr>
      <vt:lpstr>Logisitics</vt:lpstr>
      <vt:lpstr>Today</vt:lpstr>
      <vt:lpstr>Typical Multicore Processor</vt:lpstr>
      <vt:lpstr>Out-of-Order Processor Structure</vt:lpstr>
      <vt:lpstr>Hyperthreading Implementation</vt:lpstr>
      <vt:lpstr>Benchmark Machine</vt:lpstr>
      <vt:lpstr>Exploiting parallel execution</vt:lpstr>
      <vt:lpstr>Memory Consistency</vt:lpstr>
      <vt:lpstr>Non-Coherent Cache Scenario</vt:lpstr>
      <vt:lpstr>Snoopy Caches</vt:lpstr>
      <vt:lpstr>Snoopy Caches</vt:lpstr>
      <vt:lpstr>Memory Consistency</vt:lpstr>
      <vt:lpstr>Memory Consistency</vt:lpstr>
      <vt:lpstr>Sequential Consistency Example</vt:lpstr>
      <vt:lpstr>Non-Coherent Cache Scenario</vt:lpstr>
      <vt:lpstr>Non-Sequentially Consistent Scenario</vt:lpstr>
      <vt:lpstr>Non-Sequentially Consistent Scenario</vt:lpstr>
      <vt:lpstr>Memory Models</vt:lpstr>
      <vt:lpstr>Today</vt:lpstr>
      <vt:lpstr>Summation Example</vt:lpstr>
      <vt:lpstr>Accumulating in Single Global Variable: Declarations</vt:lpstr>
      <vt:lpstr>Accumulating in Single Global Variable: Declarations</vt:lpstr>
      <vt:lpstr>Accumulating in Single Global Variable: Declarations</vt:lpstr>
      <vt:lpstr>Accumulating in Single Global Variable: Operation</vt:lpstr>
      <vt:lpstr>Thread Function: No Synchronization</vt:lpstr>
      <vt:lpstr>Unsynchronized Performance</vt:lpstr>
      <vt:lpstr>Thread Function: Semaphore / Mutex</vt:lpstr>
      <vt:lpstr>Semaphore / Mutex Performance</vt:lpstr>
      <vt:lpstr>Separate Accumulation</vt:lpstr>
      <vt:lpstr>Separate Accumulation: Operation</vt:lpstr>
      <vt:lpstr>Thread Function: Memory Accumulation</vt:lpstr>
      <vt:lpstr>Memory Accumulation Performance</vt:lpstr>
      <vt:lpstr>False Sharing</vt:lpstr>
      <vt:lpstr>False Sharing Performance</vt:lpstr>
      <vt:lpstr>Thread Function: Register Accumulation</vt:lpstr>
      <vt:lpstr>Register Accumulation Performance</vt:lpstr>
      <vt:lpstr>Lessons learned</vt:lpstr>
      <vt:lpstr>Quiz Time!</vt:lpstr>
      <vt:lpstr>A More Substantial Example: Sort</vt:lpstr>
      <vt:lpstr>Sequential Quicksort Visualized</vt:lpstr>
      <vt:lpstr>Sequential Quicksort Visualized</vt:lpstr>
      <vt:lpstr>Sequential Quicksort Code</vt:lpstr>
      <vt:lpstr>Parallel Quicksort</vt:lpstr>
      <vt:lpstr>Parallel Quicksort Visualized</vt:lpstr>
      <vt:lpstr>Thread Structure: Sorting Tasks</vt:lpstr>
      <vt:lpstr>Small Sort Task Operation</vt:lpstr>
      <vt:lpstr>Large Sort Task Operation</vt:lpstr>
      <vt:lpstr>Top-Level Function (Simplified)</vt:lpstr>
      <vt:lpstr>Recursive sort routine (Simplified)</vt:lpstr>
      <vt:lpstr>Sort task thread (Simplified)</vt:lpstr>
      <vt:lpstr>Parallel Quicksort Performance</vt:lpstr>
      <vt:lpstr>Parallel Quicksort Performance</vt:lpstr>
      <vt:lpstr>Amdhal’s Law (Travel Analogy)</vt:lpstr>
      <vt:lpstr>Amdahl’s Law</vt:lpstr>
      <vt:lpstr>Amdhal’s Law (Travel Analogy)</vt:lpstr>
      <vt:lpstr>Amdahl’s Law Example</vt:lpstr>
      <vt:lpstr>Amdahl’s Law &amp; Parallel Quicksort</vt:lpstr>
      <vt:lpstr>Parallelizing Partitioning Step</vt:lpstr>
      <vt:lpstr>Experience with Parallel Partitioning</vt:lpstr>
      <vt:lpstr>Lessons Learned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Seth Copen Goldstein</cp:lastModifiedBy>
  <cp:revision>864</cp:revision>
  <cp:lastPrinted>2013-11-26T18:14:22Z</cp:lastPrinted>
  <dcterms:created xsi:type="dcterms:W3CDTF">2012-11-29T15:32:24Z</dcterms:created>
  <dcterms:modified xsi:type="dcterms:W3CDTF">2020-04-23T15:40:25Z</dcterms:modified>
</cp:coreProperties>
</file>