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7"/>
  </p:notesMasterIdLst>
  <p:handoutMasterIdLst>
    <p:handoutMasterId r:id="rId78"/>
  </p:handoutMasterIdLst>
  <p:sldIdLst>
    <p:sldId id="542" r:id="rId2"/>
    <p:sldId id="620" r:id="rId3"/>
    <p:sldId id="632" r:id="rId4"/>
    <p:sldId id="633" r:id="rId5"/>
    <p:sldId id="631" r:id="rId6"/>
    <p:sldId id="650" r:id="rId7"/>
    <p:sldId id="655" r:id="rId8"/>
    <p:sldId id="552" r:id="rId9"/>
    <p:sldId id="636" r:id="rId10"/>
    <p:sldId id="637" r:id="rId11"/>
    <p:sldId id="651" r:id="rId12"/>
    <p:sldId id="654" r:id="rId13"/>
    <p:sldId id="652" r:id="rId14"/>
    <p:sldId id="653" r:id="rId15"/>
    <p:sldId id="649" r:id="rId16"/>
    <p:sldId id="638" r:id="rId17"/>
    <p:sldId id="677" r:id="rId18"/>
    <p:sldId id="602" r:id="rId19"/>
    <p:sldId id="643" r:id="rId20"/>
    <p:sldId id="555" r:id="rId21"/>
    <p:sldId id="656" r:id="rId22"/>
    <p:sldId id="644" r:id="rId23"/>
    <p:sldId id="556" r:id="rId24"/>
    <p:sldId id="624" r:id="rId25"/>
    <p:sldId id="618" r:id="rId26"/>
    <p:sldId id="557" r:id="rId27"/>
    <p:sldId id="645" r:id="rId28"/>
    <p:sldId id="558" r:id="rId29"/>
    <p:sldId id="657" r:id="rId30"/>
    <p:sldId id="634" r:id="rId31"/>
    <p:sldId id="560" r:id="rId32"/>
    <p:sldId id="561" r:id="rId33"/>
    <p:sldId id="678" r:id="rId34"/>
    <p:sldId id="563" r:id="rId35"/>
    <p:sldId id="625" r:id="rId36"/>
    <p:sldId id="564" r:id="rId37"/>
    <p:sldId id="571" r:id="rId38"/>
    <p:sldId id="626" r:id="rId39"/>
    <p:sldId id="679" r:id="rId40"/>
    <p:sldId id="640" r:id="rId41"/>
    <p:sldId id="659" r:id="rId42"/>
    <p:sldId id="646" r:id="rId43"/>
    <p:sldId id="658" r:id="rId44"/>
    <p:sldId id="566" r:id="rId45"/>
    <p:sldId id="605" r:id="rId46"/>
    <p:sldId id="627" r:id="rId47"/>
    <p:sldId id="607" r:id="rId48"/>
    <p:sldId id="617" r:id="rId49"/>
    <p:sldId id="608" r:id="rId50"/>
    <p:sldId id="567" r:id="rId51"/>
    <p:sldId id="635" r:id="rId52"/>
    <p:sldId id="568" r:id="rId53"/>
    <p:sldId id="629" r:id="rId54"/>
    <p:sldId id="630" r:id="rId55"/>
    <p:sldId id="628" r:id="rId56"/>
    <p:sldId id="641" r:id="rId57"/>
    <p:sldId id="642" r:id="rId58"/>
    <p:sldId id="660" r:id="rId59"/>
    <p:sldId id="661" r:id="rId60"/>
    <p:sldId id="662" r:id="rId61"/>
    <p:sldId id="663" r:id="rId62"/>
    <p:sldId id="664" r:id="rId63"/>
    <p:sldId id="665" r:id="rId64"/>
    <p:sldId id="666" r:id="rId65"/>
    <p:sldId id="667" r:id="rId66"/>
    <p:sldId id="668" r:id="rId67"/>
    <p:sldId id="669" r:id="rId68"/>
    <p:sldId id="670" r:id="rId69"/>
    <p:sldId id="671" r:id="rId70"/>
    <p:sldId id="672" r:id="rId71"/>
    <p:sldId id="673" r:id="rId72"/>
    <p:sldId id="674" r:id="rId73"/>
    <p:sldId id="675" r:id="rId74"/>
    <p:sldId id="676" r:id="rId75"/>
    <p:sldId id="611" r:id="rId76"/>
  </p:sldIdLst>
  <p:sldSz cx="9144000" cy="6858000" type="screen4x3"/>
  <p:notesSz cx="6985000" cy="9283700"/>
  <p:custDataLst>
    <p:tags r:id="rId7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EAEAFA"/>
    <a:srgbClr val="D6D6F5"/>
    <a:srgbClr val="F7F5CD"/>
    <a:srgbClr val="D5F1CF"/>
    <a:srgbClr val="000000"/>
    <a:srgbClr val="9D3E40"/>
    <a:srgbClr val="990000"/>
    <a:srgbClr val="F1C7C7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83" autoAdjust="0"/>
    <p:restoredTop sz="94626" autoAdjust="0"/>
  </p:normalViewPr>
  <p:slideViewPr>
    <p:cSldViewPr snapToGrid="0">
      <p:cViewPr varScale="1">
        <p:scale>
          <a:sx n="67" d="100"/>
          <a:sy n="67" d="100"/>
        </p:scale>
        <p:origin x="78" y="966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72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2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12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137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58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lIns="91386" tIns="45695" rIns="91386" bIns="45695"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04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6756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651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9343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</a:t>
            </a:r>
            <a:r>
              <a:rPr lang="en-US" baseline="0" dirty="0"/>
              <a:t> computers, etc.  Ask students to sketch out the code.</a:t>
            </a:r>
          </a:p>
          <a:p>
            <a:r>
              <a:rPr lang="en-US" baseline="0" dirty="0"/>
              <a:t>Producer thread() { x = </a:t>
            </a:r>
            <a:r>
              <a:rPr lang="en-US" baseline="0" dirty="0" err="1"/>
              <a:t>buf</a:t>
            </a:r>
            <a:r>
              <a:rPr lang="en-US" baseline="0" dirty="0"/>
              <a:t>; … do stuff}</a:t>
            </a:r>
          </a:p>
          <a:p>
            <a:r>
              <a:rPr lang="en-US" baseline="0" dirty="0"/>
              <a:t>Consumer thread() {do stuff … </a:t>
            </a:r>
            <a:r>
              <a:rPr lang="en-US" baseline="0" dirty="0" err="1"/>
              <a:t>buf</a:t>
            </a:r>
            <a:r>
              <a:rPr lang="en-US" baseline="0" dirty="0"/>
              <a:t> = x; }</a:t>
            </a:r>
          </a:p>
          <a:p>
            <a:endParaRPr lang="en-US" dirty="0"/>
          </a:p>
          <a:p>
            <a:r>
              <a:rPr lang="en-US" dirty="0"/>
              <a:t>P -&gt;</a:t>
            </a:r>
            <a:r>
              <a:rPr lang="en-US" baseline="0" dirty="0"/>
              <a:t> Acquire / decrement</a:t>
            </a:r>
          </a:p>
          <a:p>
            <a:r>
              <a:rPr lang="en-US" baseline="0" dirty="0"/>
              <a:t>V -&gt; Release / Increment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115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2914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95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0210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647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22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68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334" y="4409419"/>
            <a:ext cx="5122334" cy="4176986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8555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15-213: Introduction to Computer Systems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</a:t>
            </a:r>
            <a:r>
              <a:rPr lang="en-US" sz="2000" b="0" dirty="0"/>
              <a:t>Lecture, </a:t>
            </a:r>
            <a:r>
              <a:rPr lang="en-US" sz="2000" b="0" dirty="0" smtClean="0"/>
              <a:t>April </a:t>
            </a:r>
            <a:r>
              <a:rPr lang="en-US" sz="2000" b="0" dirty="0" smtClean="0"/>
              <a:t>16, 2020</a:t>
            </a:r>
            <a:endParaRPr lang="en-US" sz="2000" b="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403761" y="2588825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334987" y="3275615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605641" y="3289469"/>
            <a:ext cx="2173185" cy="225631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</a:t>
            </a:r>
            <a:r>
              <a:rPr lang="en-US" dirty="0" smtClean="0"/>
              <a:t>Model: Actual</a:t>
            </a:r>
            <a:endParaRPr lang="en-US" dirty="0"/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1977726"/>
          </a:xfrm>
        </p:spPr>
        <p:txBody>
          <a:bodyPr/>
          <a:lstStyle/>
          <a:p>
            <a:r>
              <a:rPr lang="en-US" dirty="0" smtClean="0"/>
              <a:t>Separation of data </a:t>
            </a:r>
            <a:r>
              <a:rPr lang="en-US" dirty="0"/>
              <a:t>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 </a:t>
            </a:r>
            <a:r>
              <a:rPr lang="en-US" i="1" dirty="0">
                <a:solidFill>
                  <a:srgbClr val="C00000"/>
                </a:solidFill>
              </a:rPr>
              <a:t>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726107" y="404350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" name="Rectangle 12"/>
          <p:cNvSpPr>
            <a:spLocks noChangeAspect="1" noChangeArrowheads="1"/>
          </p:cNvSpPr>
          <p:nvPr/>
        </p:nvSpPr>
        <p:spPr bwMode="auto">
          <a:xfrm>
            <a:off x="749258" y="2696057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1132432" y="332428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1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(private)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70931" y="3110038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31721" y="3676836"/>
            <a:ext cx="2232025" cy="1686361"/>
            <a:chOff x="5946775" y="4650609"/>
            <a:chExt cx="2232025" cy="1686361"/>
          </a:xfrm>
        </p:grpSpPr>
        <p:sp>
          <p:nvSpPr>
            <p:cNvPr id="12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13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4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5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6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7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455453" y="4062619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478604" y="2710404"/>
            <a:ext cx="1885950" cy="5078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61778" y="3343396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(private)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2185060" y="2826331"/>
            <a:ext cx="4320639" cy="1769423"/>
            <a:chOff x="2185060" y="2826331"/>
            <a:chExt cx="4320639" cy="1769423"/>
          </a:xfrm>
        </p:grpSpPr>
        <p:cxnSp>
          <p:nvCxnSpPr>
            <p:cNvPr id="23" name="Straight Arrow Connector 22"/>
            <p:cNvCxnSpPr/>
            <p:nvPr/>
          </p:nvCxnSpPr>
          <p:spPr bwMode="auto">
            <a:xfrm>
              <a:off x="2422566" y="2826331"/>
              <a:ext cx="1282536" cy="11875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>
              <a:off x="2456212" y="2978731"/>
              <a:ext cx="3932712" cy="1617023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H="1" flipV="1">
              <a:off x="2185060" y="3051958"/>
              <a:ext cx="1448790" cy="1425039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H="1" flipV="1">
              <a:off x="5140035" y="3038108"/>
              <a:ext cx="1365664" cy="1520042"/>
            </a:xfrm>
            <a:prstGeom prst="straightConnector1">
              <a:avLst/>
            </a:prstGeom>
            <a:noFill/>
            <a:ln w="34925">
              <a:solidFill>
                <a:srgbClr val="C00000"/>
              </a:solidFill>
              <a:miter lim="800000"/>
              <a:headEnd type="oval" w="med" len="med"/>
              <a:tailEnd type="triangle" w="lg" len="med"/>
            </a:ln>
            <a:effectLst/>
          </p:spPr>
        </p:cxnSp>
      </p:grpSp>
      <p:sp>
        <p:nvSpPr>
          <p:cNvPr id="44" name="TextBox 43"/>
          <p:cNvSpPr txBox="1"/>
          <p:nvPr/>
        </p:nvSpPr>
        <p:spPr>
          <a:xfrm flipH="1">
            <a:off x="6327766" y="2648198"/>
            <a:ext cx="2376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smtClean="0">
                <a:latin typeface="Calibri" pitchFamily="34" charset="0"/>
              </a:rPr>
              <a:t>Virtual Address Space </a:t>
            </a:r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 smtClean="0"/>
              <a:t>Passing an argument to a thread - Pedantic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</a:t>
            </a:r>
            <a:r>
              <a:rPr lang="en-US" sz="1600" dirty="0" smtClean="0">
                <a:latin typeface="Courier New"/>
                <a:cs typeface="Courier New"/>
              </a:rPr>
              <a:t>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 smtClean="0"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 smtClean="0">
                <a:latin typeface="Courier New"/>
                <a:cs typeface="Courier New"/>
              </a:rPr>
              <a:t>++) {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  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smtClean="0">
                <a:latin typeface="Courier New"/>
                <a:cs typeface="Courier New"/>
              </a:rPr>
              <a:t> *</a:t>
            </a:r>
            <a:r>
              <a:rPr lang="en-US" sz="1600" dirty="0">
                <a:latin typeface="Courier New"/>
                <a:cs typeface="Courier New"/>
              </a:rPr>
              <a:t>p = </a:t>
            </a:r>
            <a:r>
              <a:rPr lang="en-US" sz="1600" dirty="0" err="1" smtClean="0">
                <a:latin typeface="Courier New"/>
                <a:cs typeface="Courier New"/>
              </a:rPr>
              <a:t>i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  </a:t>
            </a:r>
            <a:r>
              <a:rPr lang="en-US" sz="1600" dirty="0" err="1" smtClean="0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*)</a:t>
            </a:r>
            <a:r>
              <a:rPr lang="en-US" sz="1600" dirty="0" smtClean="0">
                <a:latin typeface="Courier New"/>
                <a:cs typeface="Courier New"/>
              </a:rPr>
              <a:t>p);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}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 smtClean="0">
                <a:latin typeface="Courier New"/>
                <a:cs typeface="Courier New"/>
              </a:rPr>
              <a:t>[*(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smtClean="0">
                <a:latin typeface="Courier New"/>
                <a:cs typeface="Courier New"/>
              </a:rPr>
              <a:t>Free(</a:t>
            </a:r>
            <a:r>
              <a:rPr lang="en-US" sz="1600" dirty="0" err="1" smtClean="0">
                <a:latin typeface="Courier New"/>
                <a:cs typeface="Courier New"/>
              </a:rPr>
              <a:t>vargp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return </a:t>
            </a:r>
            <a:r>
              <a:rPr lang="en-US" sz="1600" dirty="0">
                <a:latin typeface="Courier New"/>
                <a:cs typeface="Courier New"/>
              </a:rPr>
              <a:t>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82728" y="3959326"/>
            <a:ext cx="4640179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void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check</a:t>
            </a:r>
            <a:r>
              <a:rPr lang="en-US" sz="1600" dirty="0">
                <a:latin typeface="Courier New"/>
                <a:cs typeface="Courier New"/>
              </a:rPr>
              <a:t>(void)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i</a:t>
            </a:r>
            <a:r>
              <a:rPr lang="en-US" sz="1600" dirty="0" smtClean="0">
                <a:latin typeface="Courier New"/>
                <a:cs typeface="Courier New"/>
              </a:rPr>
              <a:t>=0</a:t>
            </a:r>
            <a:r>
              <a:rPr lang="en-US" sz="1600" dirty="0">
                <a:latin typeface="Courier New"/>
                <a:cs typeface="Courier New"/>
              </a:rPr>
              <a:t>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&lt;N;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 {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 != 1) {</a:t>
            </a:r>
          </a:p>
          <a:p>
            <a:r>
              <a:rPr lang="en-US" sz="1600" dirty="0">
                <a:latin typeface="Courier New"/>
                <a:cs typeface="Courier New"/>
              </a:rPr>
              <a:t>    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("Failed at </a:t>
            </a:r>
            <a:r>
              <a:rPr lang="en-US" sz="1600" dirty="0" smtClean="0">
                <a:latin typeface="Courier New"/>
                <a:cs typeface="Courier New"/>
              </a:rPr>
              <a:t>%d\n</a:t>
            </a:r>
            <a:r>
              <a:rPr lang="en-US" sz="1600" dirty="0">
                <a:latin typeface="Courier New"/>
                <a:cs typeface="Courier New"/>
              </a:rPr>
              <a:t>",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    exit(-1);</a:t>
            </a:r>
          </a:p>
          <a:p>
            <a:r>
              <a:rPr lang="en-US" sz="1600" dirty="0"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latin typeface="Courier New"/>
                <a:cs typeface="Courier New"/>
              </a:rPr>
              <a:t>   }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printf</a:t>
            </a:r>
            <a:r>
              <a:rPr lang="en-US" sz="1600" dirty="0">
                <a:latin typeface="Courier New"/>
                <a:cs typeface="Courier New"/>
              </a:rPr>
              <a:t>("OK\n");</a:t>
            </a:r>
          </a:p>
          <a:p>
            <a:r>
              <a:rPr lang="en-US" sz="1600" dirty="0">
                <a:latin typeface="Courier New"/>
                <a:cs typeface="Courier New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64663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 smtClean="0"/>
              <a:t>Passing an argument to a thread - Pedantic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287238"/>
            <a:ext cx="4819619" cy="452431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</a:t>
            </a:r>
            <a:r>
              <a:rPr lang="en-US" sz="1600" dirty="0" smtClean="0">
                <a:latin typeface="Courier New"/>
                <a:cs typeface="Courier New"/>
              </a:rPr>
              <a:t>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 smtClean="0"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 smtClean="0">
                <a:latin typeface="Courier New"/>
                <a:cs typeface="Courier New"/>
              </a:rPr>
              <a:t>++) {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  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*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latin typeface="Courier New"/>
                <a:cs typeface="Courier New"/>
              </a:rPr>
              <a:t> = </a:t>
            </a:r>
            <a:r>
              <a:rPr lang="en-US" sz="1600" dirty="0" err="1">
                <a:latin typeface="Courier New"/>
                <a:cs typeface="Courier New"/>
              </a:rPr>
              <a:t>Malloc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7030A0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smtClean="0">
                <a:latin typeface="Courier New"/>
                <a:cs typeface="Courier New"/>
              </a:rPr>
              <a:t> *</a:t>
            </a:r>
            <a:r>
              <a:rPr lang="en-US" sz="1600" dirty="0">
                <a:latin typeface="Courier New"/>
                <a:cs typeface="Courier New"/>
              </a:rPr>
              <a:t>p = </a:t>
            </a:r>
            <a:r>
              <a:rPr lang="en-US" sz="1600" dirty="0" err="1" smtClean="0">
                <a:latin typeface="Courier New"/>
                <a:cs typeface="Courier New"/>
              </a:rPr>
              <a:t>i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   </a:t>
            </a:r>
            <a:r>
              <a:rPr lang="en-US" sz="1600" dirty="0" err="1" smtClean="0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*)</a:t>
            </a:r>
            <a:r>
              <a:rPr lang="en-US" sz="1600" dirty="0" smtClean="0">
                <a:latin typeface="Courier New"/>
                <a:cs typeface="Courier New"/>
              </a:rPr>
              <a:t>p);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}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533459"/>
            <a:ext cx="376417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 smtClean="0">
                <a:latin typeface="Courier New"/>
                <a:cs typeface="Courier New"/>
              </a:rPr>
              <a:t>[*(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long *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smtClean="0">
                <a:latin typeface="Courier New"/>
                <a:cs typeface="Courier New"/>
              </a:rPr>
              <a:t>Free(</a:t>
            </a:r>
            <a:r>
              <a:rPr lang="en-US" sz="1600" dirty="0" err="1" smtClean="0">
                <a:latin typeface="Courier New"/>
                <a:cs typeface="Courier New"/>
              </a:rPr>
              <a:t>vargp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smtClean="0">
                <a:latin typeface="Courier New"/>
                <a:cs typeface="Courier New"/>
              </a:rPr>
              <a:t>  return </a:t>
            </a:r>
            <a:r>
              <a:rPr lang="en-US" sz="1600" dirty="0">
                <a:latin typeface="Courier New"/>
                <a:cs typeface="Courier New"/>
              </a:rPr>
              <a:t>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20928" y="3519948"/>
            <a:ext cx="39230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Use </a:t>
            </a:r>
            <a:r>
              <a:rPr lang="en-US" dirty="0" err="1" smtClean="0">
                <a:latin typeface="Calibri" pitchFamily="34" charset="0"/>
              </a:rPr>
              <a:t>malloc</a:t>
            </a:r>
            <a:r>
              <a:rPr lang="en-US" dirty="0" smtClean="0">
                <a:latin typeface="Calibri" pitchFamily="34" charset="0"/>
              </a:rPr>
              <a:t> to create a per thread heap allocated place in memory for the argument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Remember to free in thread!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Producer-consumer pattern</a:t>
            </a:r>
          </a:p>
        </p:txBody>
      </p:sp>
    </p:spTree>
    <p:extLst>
      <p:ext uri="{BB962C8B-B14F-4D97-AF65-F5344CB8AC3E}">
        <p14:creationId xmlns:p14="http://schemas.microsoft.com/office/powerpoint/2010/main" val="128690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</a:t>
            </a:r>
            <a:r>
              <a:rPr lang="en-US" sz="1600" dirty="0" smtClean="0">
                <a:latin typeface="Courier New"/>
                <a:cs typeface="Courier New"/>
              </a:rPr>
              <a:t>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 smtClean="0"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*)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393878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 smtClean="0"/>
              <a:t>Passing an argument to a thread – Also OK!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45626" y="3519948"/>
            <a:ext cx="419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Ok to Use cast </a:t>
            </a:r>
            <a:r>
              <a:rPr lang="en-US" dirty="0" smtClean="0">
                <a:latin typeface="Calibri" pitchFamily="34" charset="0"/>
              </a:rPr>
              <a:t>since</a:t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sizeof</a:t>
            </a:r>
            <a:r>
              <a:rPr lang="en-US" dirty="0" smtClean="0">
                <a:latin typeface="Calibri" pitchFamily="34" charset="0"/>
              </a:rPr>
              <a:t>(long) &lt;= </a:t>
            </a:r>
            <a:r>
              <a:rPr lang="en-US" dirty="0" err="1" smtClean="0">
                <a:latin typeface="Calibri" pitchFamily="34" charset="0"/>
              </a:rPr>
              <a:t>sizeof</a:t>
            </a:r>
            <a:r>
              <a:rPr lang="en-US" dirty="0" smtClean="0">
                <a:latin typeface="Calibri" pitchFamily="34" charset="0"/>
              </a:rPr>
              <a:t>(void*)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Cast </a:t>
            </a:r>
            <a:r>
              <a:rPr lang="en-US" dirty="0" smtClean="0">
                <a:latin typeface="Calibri" pitchFamily="34" charset="0"/>
              </a:rPr>
              <a:t>does NOT change bits</a:t>
            </a:r>
          </a:p>
        </p:txBody>
      </p:sp>
    </p:spTree>
    <p:extLst>
      <p:ext uri="{BB962C8B-B14F-4D97-AF65-F5344CB8AC3E}">
        <p14:creationId xmlns:p14="http://schemas.microsoft.com/office/powerpoint/2010/main" val="361567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5504" y="1656569"/>
            <a:ext cx="4640179" cy="378565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>
                <a:latin typeface="Courier New"/>
                <a:cs typeface="Courier New"/>
              </a:rPr>
              <a:t>[N] = {0</a:t>
            </a:r>
            <a:r>
              <a:rPr lang="en-US" sz="1600" dirty="0" smtClean="0">
                <a:latin typeface="Courier New"/>
                <a:cs typeface="Courier New"/>
              </a:rPr>
              <a:t>};</a:t>
            </a:r>
          </a:p>
          <a:p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 err="1" smtClean="0">
                <a:latin typeface="Courier New"/>
                <a:cs typeface="Courier New"/>
              </a:rPr>
              <a:t>int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latin typeface="Courier New"/>
                <a:cs typeface="Courier New"/>
              </a:rPr>
              <a:t>, char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latin typeface="Courier New"/>
                <a:cs typeface="Courier New"/>
              </a:rPr>
              <a:t>[]) 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92D050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[N];</a:t>
            </a:r>
          </a:p>
          <a:p>
            <a:r>
              <a:rPr lang="en-US" sz="1600" dirty="0">
                <a:latin typeface="Courier New"/>
                <a:cs typeface="Courier New"/>
              </a:rPr>
              <a:t>    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Pthread_create</a:t>
            </a:r>
            <a:r>
              <a:rPr lang="en-US" sz="1600" dirty="0">
                <a:latin typeface="Courier New"/>
                <a:cs typeface="Courier New"/>
              </a:rPr>
              <a:t>(&amp;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thread, </a:t>
            </a:r>
          </a:p>
          <a:p>
            <a:r>
              <a:rPr lang="en-US" sz="1600" dirty="0">
                <a:latin typeface="Courier New"/>
                <a:cs typeface="Courier New"/>
              </a:rPr>
              <a:t>                     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*)</a:t>
            </a:r>
            <a:r>
              <a:rPr lang="en-US" sz="1600" dirty="0" smtClean="0">
                <a:latin typeface="Courier New"/>
                <a:cs typeface="Courier New"/>
              </a:rPr>
              <a:t>&amp;</a:t>
            </a:r>
            <a:r>
              <a:rPr lang="en-US" sz="1600" dirty="0" err="1" smtClean="0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7030A0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latin typeface="Courier New"/>
                <a:cs typeface="Courier New"/>
              </a:rPr>
              <a:t> (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= 0;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 &lt; N; 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++)</a:t>
            </a:r>
          </a:p>
          <a:p>
            <a:r>
              <a:rPr lang="en-US" sz="1600" dirty="0">
                <a:latin typeface="Courier New"/>
                <a:cs typeface="Courier New"/>
              </a:rPr>
              <a:t>     </a:t>
            </a:r>
            <a:r>
              <a:rPr lang="en-US" sz="1600" dirty="0" err="1">
                <a:latin typeface="Courier New"/>
                <a:cs typeface="Courier New"/>
              </a:rPr>
              <a:t>Pthread_join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tids</a:t>
            </a:r>
            <a:r>
              <a:rPr lang="en-US" sz="1600" dirty="0">
                <a:latin typeface="Courier New"/>
                <a:cs typeface="Courier New"/>
              </a:rPr>
              <a:t>[</a:t>
            </a:r>
            <a:r>
              <a:rPr lang="en-US" sz="1600" dirty="0" err="1">
                <a:latin typeface="Courier New"/>
                <a:cs typeface="Courier New"/>
              </a:rPr>
              <a:t>i</a:t>
            </a:r>
            <a:r>
              <a:rPr lang="en-US" sz="1600" dirty="0">
                <a:latin typeface="Courier New"/>
                <a:cs typeface="Courier New"/>
              </a:rPr>
              <a:t>], </a:t>
            </a:r>
            <a:r>
              <a:rPr lang="en-US" sz="1600" dirty="0">
                <a:solidFill>
                  <a:srgbClr val="00B05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latin typeface="Courier New"/>
                <a:cs typeface="Courier New"/>
              </a:rPr>
              <a:t>   check();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02943" y="1656569"/>
            <a:ext cx="3640740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>
                <a:solidFill>
                  <a:schemeClr val="accent2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2D050"/>
                </a:solidFill>
                <a:latin typeface="Courier New"/>
                <a:cs typeface="Courier New"/>
              </a:rPr>
              <a:t>void *</a:t>
            </a:r>
            <a:r>
              <a:rPr lang="en-US" sz="1600" dirty="0" err="1">
                <a:solidFill>
                  <a:srgbClr val="AC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latin typeface="Courier New"/>
                <a:cs typeface="Courier New"/>
              </a:rPr>
              <a:t>   </a:t>
            </a:r>
            <a:r>
              <a:rPr lang="en-US" sz="1600" dirty="0" err="1">
                <a:latin typeface="Courier New"/>
                <a:cs typeface="Courier New"/>
              </a:rPr>
              <a:t>hist</a:t>
            </a:r>
            <a:r>
              <a:rPr lang="en-US" sz="1600" dirty="0" smtClean="0">
                <a:latin typeface="Courier New"/>
                <a:cs typeface="Courier New"/>
              </a:rPr>
              <a:t>[*(</a:t>
            </a:r>
            <a:r>
              <a:rPr lang="en-US" sz="1600" dirty="0" smtClean="0">
                <a:solidFill>
                  <a:srgbClr val="92D050"/>
                </a:solidFill>
                <a:latin typeface="Courier New"/>
                <a:cs typeface="Courier New"/>
              </a:rPr>
              <a:t>long*</a:t>
            </a:r>
            <a:r>
              <a:rPr lang="en-US" sz="1600" dirty="0" smtClean="0">
                <a:latin typeface="Courier New"/>
                <a:cs typeface="Courier New"/>
              </a:rPr>
              <a:t>)</a:t>
            </a:r>
            <a:r>
              <a:rPr lang="en-US" sz="1600" dirty="0" err="1">
                <a:latin typeface="Courier New"/>
                <a:cs typeface="Courier New"/>
              </a:rPr>
              <a:t>vargp</a:t>
            </a:r>
            <a:r>
              <a:rPr lang="en-US" sz="1600" dirty="0">
                <a:latin typeface="Courier New"/>
                <a:cs typeface="Courier New"/>
              </a:rPr>
              <a:t>] += 1;</a:t>
            </a:r>
          </a:p>
          <a:p>
            <a:r>
              <a:rPr lang="en-US" sz="1600" dirty="0">
                <a:latin typeface="Courier New"/>
                <a:cs typeface="Courier New"/>
              </a:rPr>
              <a:t>   return NULL;</a:t>
            </a:r>
          </a:p>
          <a:p>
            <a:r>
              <a:rPr lang="en-US" sz="16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65889" cy="762000"/>
          </a:xfrm>
        </p:spPr>
        <p:txBody>
          <a:bodyPr/>
          <a:lstStyle/>
          <a:p>
            <a:r>
              <a:rPr lang="en-US" dirty="0" smtClean="0"/>
              <a:t>Passing an argument to a thread – </a:t>
            </a:r>
            <a:r>
              <a:rPr lang="en-US" dirty="0" smtClean="0">
                <a:solidFill>
                  <a:srgbClr val="FF0000"/>
                </a:solidFill>
              </a:rPr>
              <a:t>WRONG!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928" y="3519948"/>
            <a:ext cx="39230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+mn-lt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alibri" pitchFamily="34" charset="0"/>
              </a:rPr>
              <a:t>points to same location for all threads!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Creates </a:t>
            </a:r>
            <a:r>
              <a:rPr lang="en-US" dirty="0" smtClean="0">
                <a:latin typeface="Calibri" pitchFamily="34" charset="0"/>
              </a:rPr>
              <a:t>a data race!</a:t>
            </a:r>
          </a:p>
        </p:txBody>
      </p:sp>
    </p:spTree>
    <p:extLst>
      <p:ext uri="{BB962C8B-B14F-4D97-AF65-F5344CB8AC3E}">
        <p14:creationId xmlns:p14="http://schemas.microsoft.com/office/powerpoint/2010/main" val="179289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Ways to Pass Thread </a:t>
            </a:r>
            <a:r>
              <a:rPr lang="en-US" dirty="0" err="1" smtClean="0"/>
              <a:t>Arg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/free</a:t>
            </a:r>
          </a:p>
          <a:p>
            <a:pPr lvl="1"/>
            <a:r>
              <a:rPr lang="en-US" dirty="0" smtClean="0"/>
              <a:t>Producer </a:t>
            </a:r>
            <a:r>
              <a:rPr lang="en-US" dirty="0" err="1" smtClean="0"/>
              <a:t>malloc’s</a:t>
            </a:r>
            <a:r>
              <a:rPr lang="en-US" dirty="0" smtClean="0"/>
              <a:t> space, passes pointer to </a:t>
            </a:r>
            <a:r>
              <a:rPr lang="en-US" dirty="0" err="1" smtClean="0"/>
              <a:t>pthread_create</a:t>
            </a:r>
            <a:endParaRPr lang="en-US" dirty="0" smtClean="0"/>
          </a:p>
          <a:p>
            <a:pPr lvl="1"/>
            <a:r>
              <a:rPr lang="en-US" dirty="0" smtClean="0"/>
              <a:t>Consumer dereferences pointer</a:t>
            </a:r>
            <a:endParaRPr lang="en-US" dirty="0" smtClean="0"/>
          </a:p>
          <a:p>
            <a:r>
              <a:rPr lang="en-US" dirty="0" err="1" smtClean="0"/>
              <a:t>Ptr</a:t>
            </a:r>
            <a:r>
              <a:rPr lang="en-US" dirty="0" smtClean="0"/>
              <a:t> to stack </a:t>
            </a:r>
            <a:r>
              <a:rPr lang="en-US" dirty="0" smtClean="0"/>
              <a:t>slot</a:t>
            </a:r>
          </a:p>
          <a:p>
            <a:pPr lvl="1"/>
            <a:r>
              <a:rPr lang="en-US" dirty="0" smtClean="0"/>
              <a:t>Producer passes address to producer’s stack in </a:t>
            </a:r>
            <a:r>
              <a:rPr lang="en-US" dirty="0" err="1" smtClean="0"/>
              <a:t>pthread_create</a:t>
            </a:r>
            <a:endParaRPr lang="en-US" dirty="0" smtClean="0"/>
          </a:p>
          <a:p>
            <a:pPr lvl="1"/>
            <a:r>
              <a:rPr lang="en-US" dirty="0" smtClean="0"/>
              <a:t>Consumer dereferences pointer</a:t>
            </a:r>
            <a:endParaRPr lang="en-US" dirty="0" smtClean="0"/>
          </a:p>
          <a:p>
            <a:r>
              <a:rPr lang="en-US" dirty="0" smtClean="0"/>
              <a:t>Cast of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smtClean="0"/>
              <a:t>Producer casts an </a:t>
            </a:r>
            <a:r>
              <a:rPr lang="en-US" dirty="0" err="1" smtClean="0"/>
              <a:t>int</a:t>
            </a:r>
            <a:r>
              <a:rPr lang="en-US" dirty="0" smtClean="0"/>
              <a:t>/long to address in </a:t>
            </a:r>
            <a:r>
              <a:rPr lang="en-US" dirty="0" err="1" smtClean="0"/>
              <a:t>pthread_create</a:t>
            </a:r>
            <a:endParaRPr lang="en-US" dirty="0" smtClean="0"/>
          </a:p>
          <a:p>
            <a:pPr lvl="1"/>
            <a:r>
              <a:rPr lang="en-US" dirty="0" smtClean="0"/>
              <a:t>Consumer casts void* argument back to </a:t>
            </a:r>
            <a:r>
              <a:rPr lang="en-US" dirty="0" err="1" smtClean="0"/>
              <a:t>int</a:t>
            </a:r>
            <a:r>
              <a:rPr lang="en-US" dirty="0" smtClean="0"/>
              <a:t>/long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668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/>
              <a:t>Example Program to Illustrate Sharing</a:t>
            </a:r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76200" y="1419285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572000" y="1447800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660665" y="3912512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n-lt"/>
              </a:rPr>
              <a:t>Peer threads reference main thread’s stack</a:t>
            </a:r>
          </a:p>
          <a:p>
            <a:r>
              <a:rPr lang="en-US" sz="1800" i="1" dirty="0">
                <a:latin typeface="+mn-lt"/>
              </a:rPr>
              <a:t>indirectly through global </a:t>
            </a:r>
            <a:r>
              <a:rPr lang="en-US" sz="1800" i="1" dirty="0" err="1">
                <a:latin typeface="+mn-lt"/>
              </a:rPr>
              <a:t>ptr</a:t>
            </a:r>
            <a:r>
              <a:rPr lang="en-US" sz="1800" i="1" dirty="0">
                <a:latin typeface="+mn-lt"/>
              </a:rPr>
              <a:t> variable</a:t>
            </a:r>
            <a:endParaRPr lang="en-US" sz="1800" dirty="0">
              <a:latin typeface="+mn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H="1" flipV="1">
            <a:off x="6720751" y="3237186"/>
            <a:ext cx="232635" cy="67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n>
                <a:solidFill>
                  <a:srgbClr val="FF0000"/>
                </a:solidFill>
              </a:ln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79068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16331" y="2256311"/>
            <a:ext cx="5937663" cy="3710165"/>
            <a:chOff x="3016331" y="2256311"/>
            <a:chExt cx="5937663" cy="3710165"/>
          </a:xfrm>
        </p:grpSpPr>
        <p:sp>
          <p:nvSpPr>
            <p:cNvPr id="2" name="TextBox 1"/>
            <p:cNvSpPr txBox="1"/>
            <p:nvPr/>
          </p:nvSpPr>
          <p:spPr>
            <a:xfrm>
              <a:off x="5581403" y="5320145"/>
              <a:ext cx="33725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i="1" smtClean="0">
                  <a:latin typeface="Calibri" pitchFamily="34" charset="0"/>
                </a:rPr>
                <a:t>A common </a:t>
              </a:r>
              <a:r>
                <a:rPr lang="en-US" sz="1800" i="1" dirty="0" smtClean="0">
                  <a:latin typeface="Calibri" pitchFamily="34" charset="0"/>
                </a:rPr>
                <a:t>way to pass a single argument to a thread routine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 flipV="1">
              <a:off x="3016331" y="5510150"/>
              <a:ext cx="2529446" cy="24938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6103917" y="2256311"/>
              <a:ext cx="0" cy="3099459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 dirty="0">
                <a:ln>
                  <a:solidFill>
                    <a:srgbClr val="FF0000"/>
                  </a:solidFill>
                </a:ln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8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 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Variable declared inside function without 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/>
          </a:p>
          <a:p>
            <a:r>
              <a:rPr lang="en-US" dirty="0"/>
              <a:t>Local static variables</a:t>
            </a:r>
          </a:p>
          <a:p>
            <a:pPr lvl="1"/>
            <a:r>
              <a:rPr lang="en-US" i="1" dirty="0"/>
              <a:t>Def: </a:t>
            </a:r>
            <a:r>
              <a:rPr lang="en-US" dirty="0"/>
              <a:t> Variable declared inside  function with the </a:t>
            </a:r>
            <a:r>
              <a:rPr lang="en-US" b="1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178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review</a:t>
            </a:r>
          </a:p>
          <a:p>
            <a:r>
              <a:rPr lang="en-US" dirty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3" y="4636088"/>
            <a:ext cx="128175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332912" y="1399401"/>
            <a:ext cx="4892494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tid.m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6000749" y="2864732"/>
            <a:ext cx="476250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H="1" flipV="1">
            <a:off x="5743903" y="4636088"/>
            <a:ext cx="604921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332912" y="1399401"/>
            <a:ext cx="4892494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tid.m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554717" y="2864732"/>
            <a:ext cx="922283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582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00673" y="1130888"/>
            <a:ext cx="8804450" cy="5165911"/>
            <a:chOff x="200673" y="1130888"/>
            <a:chExt cx="8804450" cy="5165911"/>
          </a:xfrm>
        </p:grpSpPr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200673" y="1130888"/>
              <a:ext cx="3583481" cy="2769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pPr algn="ctr"/>
              <a:r>
                <a:rPr lang="en-US" sz="1800" i="1" dirty="0">
                  <a:solidFill>
                    <a:srgbClr val="C00000"/>
                  </a:solidFill>
                  <a:latin typeface="Calibri" pitchFamily="34" charset="0"/>
                </a:rPr>
                <a:t>Global </a:t>
              </a:r>
              <a:r>
                <a:rPr lang="en-US" sz="1800" i="1" dirty="0" err="1">
                  <a:solidFill>
                    <a:srgbClr val="C00000"/>
                  </a:solidFill>
                  <a:latin typeface="Calibri" pitchFamily="34" charset="0"/>
                </a:rPr>
                <a:t>var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: </a:t>
              </a:r>
              <a:r>
                <a:rPr lang="en-US" sz="1800" dirty="0">
                  <a:latin typeface="Calibri" pitchFamily="34" charset="0"/>
                </a:rPr>
                <a:t>1 instance (</a:t>
              </a:r>
              <a:r>
                <a:rPr lang="en-US" sz="1800" dirty="0" err="1">
                  <a:latin typeface="Courier New" pitchFamily="49" charset="0"/>
                </a:rPr>
                <a:t>ptr</a:t>
              </a:r>
              <a:r>
                <a:rPr lang="en-US" sz="1800" dirty="0">
                  <a:latin typeface="Courier New" pitchFamily="49" charset="0"/>
                </a:rPr>
                <a:t> </a:t>
              </a:r>
              <a:r>
                <a:rPr lang="en-US" sz="1800" dirty="0">
                  <a:latin typeface="Calibri" pitchFamily="34" charset="0"/>
                </a:rPr>
                <a:t>[data])</a:t>
              </a:r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4972286" y="6019800"/>
              <a:ext cx="4032837" cy="2769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pPr algn="ctr"/>
              <a:r>
                <a:rPr lang="en-US" sz="1800" i="1" dirty="0">
                  <a:solidFill>
                    <a:srgbClr val="C00000"/>
                  </a:solidFill>
                  <a:latin typeface="Calibri" pitchFamily="34" charset="0"/>
                </a:rPr>
                <a:t>Local static </a:t>
              </a:r>
              <a:r>
                <a:rPr lang="en-US" sz="1800" i="1" dirty="0" err="1">
                  <a:solidFill>
                    <a:srgbClr val="C00000"/>
                  </a:solidFill>
                  <a:latin typeface="Calibri" pitchFamily="34" charset="0"/>
                </a:rPr>
                <a:t>var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: </a:t>
              </a:r>
              <a:r>
                <a:rPr lang="en-US" sz="1800" dirty="0">
                  <a:latin typeface="Calibri" pitchFamily="34" charset="0"/>
                </a:rPr>
                <a:t>1 instance (</a:t>
              </a:r>
              <a:r>
                <a:rPr lang="en-US" sz="1800" dirty="0" err="1">
                  <a:latin typeface="Courier New" pitchFamily="49" charset="0"/>
                </a:rPr>
                <a:t>cnt</a:t>
              </a:r>
              <a:r>
                <a:rPr lang="en-US" sz="1800" dirty="0">
                  <a:latin typeface="Courier New" pitchFamily="49" charset="0"/>
                </a:rPr>
                <a:t> </a:t>
              </a:r>
              <a:r>
                <a:rPr lang="en-US" sz="1800" dirty="0">
                  <a:latin typeface="Calibri" pitchFamily="34" charset="0"/>
                </a:rPr>
                <a:t>[data])</a:t>
              </a:r>
            </a:p>
          </p:txBody>
        </p:sp>
        <p:sp>
          <p:nvSpPr>
            <p:cNvPr id="19" name="Text Box 9"/>
            <p:cNvSpPr txBox="1">
              <a:spLocks noChangeArrowheads="1"/>
            </p:cNvSpPr>
            <p:nvPr/>
          </p:nvSpPr>
          <p:spPr bwMode="auto">
            <a:xfrm>
              <a:off x="3332912" y="1399401"/>
              <a:ext cx="4892494" cy="27699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pPr algn="ctr"/>
              <a:r>
                <a:rPr lang="en-US" sz="1800" i="1" dirty="0">
                  <a:solidFill>
                    <a:srgbClr val="C00000"/>
                  </a:solidFill>
                  <a:latin typeface="Calibri" pitchFamily="34" charset="0"/>
                </a:rPr>
                <a:t>Local </a:t>
              </a:r>
              <a:r>
                <a:rPr lang="en-US" sz="1800" i="1" dirty="0" err="1">
                  <a:solidFill>
                    <a:srgbClr val="C00000"/>
                  </a:solidFill>
                  <a:latin typeface="Calibri" pitchFamily="34" charset="0"/>
                </a:rPr>
                <a:t>vars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: </a:t>
              </a:r>
              <a:r>
                <a:rPr lang="en-US" sz="1800" dirty="0">
                  <a:latin typeface="Calibri" pitchFamily="34" charset="0"/>
                </a:rPr>
                <a:t>1 instance (</a:t>
              </a:r>
              <a:r>
                <a:rPr lang="en-US" sz="1800" dirty="0" err="1">
                  <a:latin typeface="Courier New" pitchFamily="49" charset="0"/>
                </a:rPr>
                <a:t>i.m</a:t>
              </a:r>
              <a:r>
                <a:rPr lang="en-US" sz="1800" dirty="0">
                  <a:latin typeface="Courier New" pitchFamily="49" charset="0"/>
                </a:rPr>
                <a:t>, </a:t>
              </a:r>
              <a:r>
                <a:rPr lang="en-US" sz="1800" dirty="0" err="1" smtClean="0">
                  <a:latin typeface="Courier New" pitchFamily="49" charset="0"/>
                </a:rPr>
                <a:t>msgs.m</a:t>
              </a:r>
              <a:r>
                <a:rPr lang="en-US" sz="1800" dirty="0" smtClean="0">
                  <a:latin typeface="Courier New" pitchFamily="49" charset="0"/>
                </a:rPr>
                <a:t>, </a:t>
              </a:r>
              <a:r>
                <a:rPr lang="en-US" sz="1800" dirty="0" err="1" smtClean="0">
                  <a:latin typeface="Courier New" pitchFamily="49" charset="0"/>
                </a:rPr>
                <a:t>tid.m</a:t>
              </a:r>
              <a:r>
                <a:rPr lang="en-US" sz="1800" dirty="0" smtClean="0">
                  <a:latin typeface="Calibri" pitchFamily="34" charset="0"/>
                </a:rPr>
                <a:t>)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0" name="Text Box 11"/>
            <p:cNvSpPr txBox="1">
              <a:spLocks noChangeArrowheads="1"/>
            </p:cNvSpPr>
            <p:nvPr/>
          </p:nvSpPr>
          <p:spPr bwMode="auto">
            <a:xfrm>
              <a:off x="4509914" y="1955800"/>
              <a:ext cx="3872086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r>
                <a:rPr lang="en-US" sz="1800" i="1" dirty="0">
                  <a:solidFill>
                    <a:srgbClr val="C00000"/>
                  </a:solidFill>
                  <a:latin typeface="Calibri" pitchFamily="34" charset="0"/>
                </a:rPr>
                <a:t>Local </a:t>
              </a:r>
              <a:r>
                <a:rPr lang="en-US" sz="1800" i="1" dirty="0" err="1">
                  <a:solidFill>
                    <a:srgbClr val="C00000"/>
                  </a:solidFill>
                  <a:latin typeface="Calibri" pitchFamily="34" charset="0"/>
                </a:rPr>
                <a:t>var</a:t>
              </a:r>
              <a:r>
                <a:rPr lang="en-US" sz="1800" i="1" dirty="0">
                  <a:solidFill>
                    <a:srgbClr val="C00000"/>
                  </a:solidFill>
                  <a:latin typeface="Calibri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  </a:t>
              </a:r>
              <a:r>
                <a:rPr lang="en-US" sz="1800" dirty="0">
                  <a:latin typeface="Calibri" pitchFamily="34" charset="0"/>
                </a:rPr>
                <a:t>2 instances (</a:t>
              </a:r>
            </a:p>
            <a:p>
              <a:r>
                <a:rPr lang="en-US" sz="1800" dirty="0">
                  <a:latin typeface="Calibri" pitchFamily="34" charset="0"/>
                </a:rPr>
                <a:t>     </a:t>
              </a:r>
              <a:r>
                <a:rPr lang="en-US" sz="1800" dirty="0">
                  <a:latin typeface="Courier New" pitchFamily="49" charset="0"/>
                </a:rPr>
                <a:t>myid.p0 </a:t>
              </a:r>
              <a:r>
                <a:rPr lang="en-US" sz="1800" dirty="0">
                  <a:latin typeface="Calibri" pitchFamily="34" charset="0"/>
                </a:rPr>
                <a:t>[peer thread 0’s stack],</a:t>
              </a:r>
              <a:r>
                <a:rPr lang="en-US" sz="1800" dirty="0">
                  <a:latin typeface="Courier New" pitchFamily="49" charset="0"/>
                </a:rPr>
                <a:t> </a:t>
              </a:r>
            </a:p>
            <a:p>
              <a:r>
                <a:rPr lang="en-US" sz="1800" dirty="0">
                  <a:latin typeface="Courier New" pitchFamily="49" charset="0"/>
                </a:rPr>
                <a:t>  myid.p1 </a:t>
              </a:r>
              <a:r>
                <a:rPr lang="en-US" sz="1800" dirty="0">
                  <a:latin typeface="Calibri" pitchFamily="34" charset="0"/>
                </a:rPr>
                <a:t>[peer thread 1’s stack]</a:t>
              </a:r>
            </a:p>
            <a:p>
              <a:r>
                <a:rPr lang="en-US" sz="1800" dirty="0">
                  <a:latin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528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95002" y="3915904"/>
            <a:ext cx="48756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da-DK" sz="16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Hello from 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bar"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msgs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);}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4865408" y="4100659"/>
            <a:ext cx="4278592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endParaRPr lang="en-US" dirty="0"/>
          </a:p>
          <a:p>
            <a:r>
              <a:rPr lang="en-US" dirty="0"/>
              <a:t>…but introduce the possibility of nasty </a:t>
            </a:r>
            <a:r>
              <a:rPr lang="en-US" i="1" dirty="0"/>
              <a:t>synchronization</a:t>
            </a:r>
            <a:r>
              <a:rPr lang="en-US" dirty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OK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BOOM!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</a:t>
              </a: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 equal 20,000.</a:t>
              </a:r>
            </a:p>
            <a:p>
              <a:pPr algn="ctr"/>
              <a:endParaRPr lang="en-US" sz="1800" dirty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wrong?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</a:t>
            </a:r>
            <a:r>
              <a:rPr lang="en-US" dirty="0">
                <a:solidFill>
                  <a:srgbClr val="00B050"/>
                </a:solidFill>
              </a:rPr>
              <a:t>sequentially consistent* </a:t>
            </a:r>
            <a:r>
              <a:rPr lang="en-US" dirty="0"/>
              <a:t>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Text Box 48">
            <a:extLst>
              <a:ext uri="{FF2B5EF4-FFF2-40B4-BE49-F238E27FC236}">
                <a16:creationId xmlns:a16="http://schemas.microsoft.com/office/drawing/2014/main" id="{A3427235-7756-4482-96AC-FCF702D02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973" y="6179622"/>
            <a:ext cx="8490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*For now.  In reality, on x86 even non-sequentially consistent </a:t>
            </a:r>
            <a:r>
              <a:rPr lang="en-US" sz="1800" i="1" dirty="0" err="1">
                <a:solidFill>
                  <a:srgbClr val="00B050"/>
                </a:solidFill>
                <a:latin typeface="Calibri" pitchFamily="34" charset="0"/>
              </a:rPr>
              <a:t>interleavings</a:t>
            </a:r>
            <a:r>
              <a:rPr lang="en-US" sz="1800" i="1" dirty="0">
                <a:solidFill>
                  <a:srgbClr val="00B050"/>
                </a:solidFill>
                <a:latin typeface="Calibri" pitchFamily="34" charset="0"/>
              </a:rPr>
              <a:t> are possible </a:t>
            </a:r>
          </a:p>
        </p:txBody>
      </p:sp>
    </p:spTree>
    <p:extLst>
      <p:ext uri="{BB962C8B-B14F-4D97-AF65-F5344CB8AC3E}">
        <p14:creationId xmlns:p14="http://schemas.microsoft.com/office/powerpoint/2010/main" val="391900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  <p:bldP spid="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841639" y="2345392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  <p:sp>
        <p:nvSpPr>
          <p:cNvPr id="99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8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09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0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1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2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3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4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5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6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7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18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119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1" name="Oval 12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28" name="Oval 12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5" name="Oval 134"/>
          <p:cNvSpPr/>
          <p:nvPr/>
        </p:nvSpPr>
        <p:spPr bwMode="auto">
          <a:xfrm>
            <a:off x="2330840" y="562292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 bwMode="auto">
          <a:xfrm>
            <a:off x="2330840" y="492887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 bwMode="auto">
          <a:xfrm>
            <a:off x="2330840" y="4234815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 bwMode="auto">
          <a:xfrm>
            <a:off x="2330840" y="354076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 bwMode="auto">
          <a:xfrm>
            <a:off x="2330840" y="2846705"/>
            <a:ext cx="76200" cy="76200"/>
          </a:xfrm>
          <a:prstGeom prst="ellipse">
            <a:avLst/>
          </a:prstGeom>
          <a:solidFill>
            <a:srgbClr val="C00000"/>
          </a:solidFill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 bwMode="auto">
          <a:xfrm>
            <a:off x="2330840" y="2152650"/>
            <a:ext cx="76200" cy="762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2" name="Oval 14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49" name="Oval 14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6" name="Oval 1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07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26205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0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212669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91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</a:t>
            </a:r>
            <a:r>
              <a:rPr lang="en-US" sz="2600" dirty="0" smtClean="0"/>
              <a:t>(code</a:t>
            </a:r>
            <a:r>
              <a:rPr lang="en-US" sz="2600" dirty="0"/>
              <a:t>, data, and kernel </a:t>
            </a:r>
            <a:r>
              <a:rPr lang="en-US" sz="2600" dirty="0" smtClean="0"/>
              <a:t>context)</a:t>
            </a:r>
            <a:endParaRPr lang="en-US" sz="2600" dirty="0"/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93914" y="1050472"/>
            <a:ext cx="8686800" cy="2533650"/>
          </a:xfrm>
        </p:spPr>
        <p:txBody>
          <a:bodyPr/>
          <a:lstStyle/>
          <a:p>
            <a:pPr>
              <a:tabLst>
                <a:tab pos="914400" algn="l"/>
                <a:tab pos="3141663" algn="l"/>
              </a:tabLst>
            </a:pPr>
            <a:r>
              <a:rPr lang="en-US" dirty="0" smtClean="0"/>
              <a:t>Break Time!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8305800" cy="2057400"/>
          </a:xfrm>
        </p:spPr>
        <p:txBody>
          <a:bodyPr/>
          <a:lstStyle/>
          <a:p>
            <a:pPr algn="l"/>
            <a:r>
              <a:rPr lang="en-US" sz="2800" dirty="0" smtClean="0"/>
              <a:t>Check out:  </a:t>
            </a:r>
          </a:p>
          <a:p>
            <a:r>
              <a:rPr lang="en-US" sz="3600" dirty="0" smtClean="0"/>
              <a:t>     Quiz: day </a:t>
            </a:r>
            <a:r>
              <a:rPr lang="en-US" sz="3600" dirty="0" smtClean="0"/>
              <a:t>25: </a:t>
            </a:r>
            <a:r>
              <a:rPr lang="en-US" sz="3600" dirty="0"/>
              <a:t>Synchronization </a:t>
            </a:r>
            <a:r>
              <a:rPr lang="en-US" sz="3600" dirty="0" smtClean="0"/>
              <a:t>Basic</a:t>
            </a:r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canvas.cmu.edu/courses/31656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355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5289" y="292803"/>
            <a:ext cx="4748711" cy="762000"/>
          </a:xfrm>
        </p:spPr>
        <p:txBody>
          <a:bodyPr/>
          <a:lstStyle/>
          <a:p>
            <a:r>
              <a:rPr lang="en-US" dirty="0" smtClean="0"/>
              <a:t>Bonus Quiz Question 6: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1900" y="4219575"/>
            <a:ext cx="5372100" cy="2524125"/>
          </a:xfrm>
          <a:solidFill>
            <a:srgbClr val="FFC000"/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If the statement labeled "Sleep #1" is kept, the main thread might have a segmentation fault when referencing "</a:t>
            </a:r>
            <a:r>
              <a:rPr lang="en-US" dirty="0" smtClean="0"/>
              <a:t>pointers“?</a:t>
            </a:r>
          </a:p>
          <a:p>
            <a:pPr lvl="1"/>
            <a:r>
              <a:rPr lang="en-US" dirty="0" smtClean="0"/>
              <a:t>True?</a:t>
            </a:r>
          </a:p>
          <a:p>
            <a:pPr lvl="1"/>
            <a:r>
              <a:rPr lang="en-US" dirty="0" smtClean="0"/>
              <a:t>False?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" y="171450"/>
            <a:ext cx="520065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#include "</a:t>
            </a:r>
            <a:r>
              <a:rPr lang="en-US" sz="1600" dirty="0" err="1">
                <a:latin typeface="Calibri" pitchFamily="34" charset="0"/>
              </a:rPr>
              <a:t>csapp.h</a:t>
            </a:r>
            <a:r>
              <a:rPr lang="en-US" sz="1600" dirty="0">
                <a:latin typeface="Calibri" pitchFamily="34" charset="0"/>
              </a:rPr>
              <a:t>"</a:t>
            </a:r>
          </a:p>
          <a:p>
            <a:r>
              <a:rPr lang="en-US" sz="1600" dirty="0">
                <a:latin typeface="Calibri" pitchFamily="34" charset="0"/>
              </a:rPr>
              <a:t>#define N 2</a:t>
            </a:r>
          </a:p>
          <a:p>
            <a:r>
              <a:rPr lang="en-US" sz="1600" dirty="0">
                <a:latin typeface="Calibri" pitchFamily="34" charset="0"/>
              </a:rPr>
              <a:t>void *thread(void *</a:t>
            </a:r>
            <a:r>
              <a:rPr lang="en-US" sz="1600" dirty="0" err="1">
                <a:latin typeface="Calibri" pitchFamily="34" charset="0"/>
              </a:rPr>
              <a:t>vargp</a:t>
            </a:r>
            <a:r>
              <a:rPr lang="en-US" sz="1600" dirty="0">
                <a:latin typeface="Calibri" pitchFamily="34" charset="0"/>
              </a:rPr>
              <a:t>);</a:t>
            </a:r>
          </a:p>
          <a:p>
            <a:r>
              <a:rPr lang="en-US" sz="1600" dirty="0" smtClean="0">
                <a:latin typeface="Calibri" pitchFamily="34" charset="0"/>
              </a:rPr>
              <a:t>long </a:t>
            </a:r>
            <a:r>
              <a:rPr lang="en-US" sz="1600" dirty="0">
                <a:latin typeface="Calibri" pitchFamily="34" charset="0"/>
              </a:rPr>
              <a:t>*pointers[N];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 err="1">
                <a:latin typeface="Calibri" pitchFamily="34" charset="0"/>
              </a:rPr>
              <a:t>int</a:t>
            </a:r>
            <a:r>
              <a:rPr lang="en-US" sz="1600" dirty="0">
                <a:latin typeface="Calibri" pitchFamily="34" charset="0"/>
              </a:rPr>
              <a:t> main(</a:t>
            </a:r>
            <a:r>
              <a:rPr lang="en-US" sz="1600" dirty="0" err="1">
                <a:latin typeface="Calibri" pitchFamily="34" charset="0"/>
              </a:rPr>
              <a:t>int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argc</a:t>
            </a:r>
            <a:r>
              <a:rPr lang="en-US" sz="1600" dirty="0">
                <a:latin typeface="Calibri" pitchFamily="34" charset="0"/>
              </a:rPr>
              <a:t>, char *</a:t>
            </a:r>
            <a:r>
              <a:rPr lang="en-US" sz="1600" dirty="0" err="1">
                <a:latin typeface="Calibri" pitchFamily="34" charset="0"/>
              </a:rPr>
              <a:t>argv</a:t>
            </a:r>
            <a:r>
              <a:rPr lang="en-US" sz="1600" dirty="0" smtClean="0">
                <a:latin typeface="Calibri" pitchFamily="34" charset="0"/>
              </a:rPr>
              <a:t>[]) {</a:t>
            </a:r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    long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;</a:t>
            </a:r>
          </a:p>
          <a:p>
            <a:r>
              <a:rPr lang="en-US" sz="1600" dirty="0">
                <a:latin typeface="Calibri" pitchFamily="34" charset="0"/>
              </a:rPr>
              <a:t>    </a:t>
            </a:r>
            <a:r>
              <a:rPr lang="en-US" sz="1600" dirty="0" err="1">
                <a:latin typeface="Calibri" pitchFamily="34" charset="0"/>
              </a:rPr>
              <a:t>pthread_t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tids</a:t>
            </a:r>
            <a:r>
              <a:rPr lang="en-US" sz="1600" dirty="0">
                <a:latin typeface="Calibri" pitchFamily="34" charset="0"/>
              </a:rPr>
              <a:t>[N];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    for (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 = 0;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 &lt; N;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++)</a:t>
            </a:r>
          </a:p>
          <a:p>
            <a:r>
              <a:rPr lang="en-US" sz="1600" dirty="0">
                <a:latin typeface="Calibri" pitchFamily="34" charset="0"/>
              </a:rPr>
              <a:t>        </a:t>
            </a:r>
            <a:r>
              <a:rPr lang="en-US" sz="1600" dirty="0" err="1">
                <a:latin typeface="Calibri" pitchFamily="34" charset="0"/>
              </a:rPr>
              <a:t>Pthread_create</a:t>
            </a:r>
            <a:r>
              <a:rPr lang="en-US" sz="1600" dirty="0">
                <a:latin typeface="Calibri" pitchFamily="34" charset="0"/>
              </a:rPr>
              <a:t>(&amp;</a:t>
            </a:r>
            <a:r>
              <a:rPr lang="en-US" sz="1600" dirty="0" err="1">
                <a:latin typeface="Calibri" pitchFamily="34" charset="0"/>
              </a:rPr>
              <a:t>tids</a:t>
            </a:r>
            <a:r>
              <a:rPr lang="en-US" sz="1600" dirty="0">
                <a:latin typeface="Calibri" pitchFamily="34" charset="0"/>
              </a:rPr>
              <a:t>[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], NULL, thread, (void *)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);</a:t>
            </a:r>
          </a:p>
          <a:p>
            <a:r>
              <a:rPr lang="en-US" sz="1600" dirty="0">
                <a:latin typeface="Calibri" pitchFamily="34" charset="0"/>
              </a:rPr>
              <a:t>    sleep(1);      // Sleep-#1                                                                   </a:t>
            </a:r>
          </a:p>
          <a:p>
            <a:r>
              <a:rPr lang="en-US" sz="1600" dirty="0">
                <a:latin typeface="Calibri" pitchFamily="34" charset="0"/>
              </a:rPr>
              <a:t>    for (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 = 0;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 &lt; N;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++)</a:t>
            </a:r>
          </a:p>
          <a:p>
            <a:r>
              <a:rPr lang="en-US" sz="1600" dirty="0">
                <a:latin typeface="Calibri" pitchFamily="34" charset="0"/>
              </a:rPr>
              <a:t>        </a:t>
            </a:r>
            <a:r>
              <a:rPr lang="en-US" sz="1600" dirty="0" err="1">
                <a:latin typeface="Calibri" pitchFamily="34" charset="0"/>
              </a:rPr>
              <a:t>printf</a:t>
            </a:r>
            <a:r>
              <a:rPr lang="en-US" sz="1600" dirty="0">
                <a:latin typeface="Calibri" pitchFamily="34" charset="0"/>
              </a:rPr>
              <a:t>("Thread id %u has local value %</a:t>
            </a:r>
            <a:r>
              <a:rPr lang="en-US" sz="1600" dirty="0" err="1">
                <a:latin typeface="Calibri" pitchFamily="34" charset="0"/>
              </a:rPr>
              <a:t>ld</a:t>
            </a:r>
            <a:r>
              <a:rPr lang="en-US" sz="1600" dirty="0">
                <a:latin typeface="Calibri" pitchFamily="34" charset="0"/>
              </a:rPr>
              <a:t>\n",</a:t>
            </a:r>
          </a:p>
          <a:p>
            <a:r>
              <a:rPr lang="en-US" sz="1600" dirty="0">
                <a:latin typeface="Calibri" pitchFamily="34" charset="0"/>
              </a:rPr>
              <a:t>               (</a:t>
            </a:r>
            <a:r>
              <a:rPr lang="en-US" sz="1600" dirty="0" err="1">
                <a:latin typeface="Calibri" pitchFamily="34" charset="0"/>
              </a:rPr>
              <a:t>int</a:t>
            </a:r>
            <a:r>
              <a:rPr lang="en-US" sz="1600" dirty="0">
                <a:latin typeface="Calibri" pitchFamily="34" charset="0"/>
              </a:rPr>
              <a:t>) </a:t>
            </a:r>
            <a:r>
              <a:rPr lang="en-US" sz="1600" dirty="0" err="1">
                <a:latin typeface="Calibri" pitchFamily="34" charset="0"/>
              </a:rPr>
              <a:t>tids</a:t>
            </a:r>
            <a:r>
              <a:rPr lang="en-US" sz="1600" dirty="0">
                <a:latin typeface="Calibri" pitchFamily="34" charset="0"/>
              </a:rPr>
              <a:t>[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], *pointers[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]);</a:t>
            </a:r>
          </a:p>
          <a:p>
            <a:r>
              <a:rPr lang="en-US" sz="1600" dirty="0">
                <a:latin typeface="Calibri" pitchFamily="34" charset="0"/>
              </a:rPr>
              <a:t>    for (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 = 0;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 &lt; N; 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++)</a:t>
            </a:r>
          </a:p>
          <a:p>
            <a:r>
              <a:rPr lang="en-US" sz="1600" dirty="0">
                <a:latin typeface="Calibri" pitchFamily="34" charset="0"/>
              </a:rPr>
              <a:t>        </a:t>
            </a:r>
            <a:r>
              <a:rPr lang="en-US" sz="1600" dirty="0" err="1">
                <a:latin typeface="Calibri" pitchFamily="34" charset="0"/>
              </a:rPr>
              <a:t>Pthread_join</a:t>
            </a:r>
            <a:r>
              <a:rPr lang="en-US" sz="1600" dirty="0">
                <a:latin typeface="Calibri" pitchFamily="34" charset="0"/>
              </a:rPr>
              <a:t>(</a:t>
            </a:r>
            <a:r>
              <a:rPr lang="en-US" sz="1600" dirty="0" err="1">
                <a:latin typeface="Calibri" pitchFamily="34" charset="0"/>
              </a:rPr>
              <a:t>tids</a:t>
            </a:r>
            <a:r>
              <a:rPr lang="en-US" sz="1600" dirty="0">
                <a:latin typeface="Calibri" pitchFamily="34" charset="0"/>
              </a:rPr>
              <a:t>[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], NULL);</a:t>
            </a:r>
          </a:p>
          <a:p>
            <a:r>
              <a:rPr lang="en-US" sz="1600" dirty="0">
                <a:latin typeface="Calibri" pitchFamily="34" charset="0"/>
              </a:rPr>
              <a:t>    return 0;</a:t>
            </a:r>
          </a:p>
          <a:p>
            <a:r>
              <a:rPr lang="en-US" sz="1600" dirty="0">
                <a:latin typeface="Calibri" pitchFamily="34" charset="0"/>
              </a:rPr>
              <a:t>}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void *thread(void *</a:t>
            </a:r>
            <a:r>
              <a:rPr lang="en-US" sz="1600" dirty="0" err="1">
                <a:latin typeface="Calibri" pitchFamily="34" charset="0"/>
              </a:rPr>
              <a:t>vargp</a:t>
            </a:r>
            <a:r>
              <a:rPr lang="en-US" sz="1600" dirty="0" smtClean="0">
                <a:latin typeface="Calibri" pitchFamily="34" charset="0"/>
              </a:rPr>
              <a:t>) {</a:t>
            </a:r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    long </a:t>
            </a:r>
            <a:r>
              <a:rPr lang="en-US" sz="1600" dirty="0" err="1">
                <a:latin typeface="Calibri" pitchFamily="34" charset="0"/>
              </a:rPr>
              <a:t>myid</a:t>
            </a:r>
            <a:r>
              <a:rPr lang="en-US" sz="1600" dirty="0">
                <a:latin typeface="Calibri" pitchFamily="34" charset="0"/>
              </a:rPr>
              <a:t> = (long) </a:t>
            </a:r>
            <a:r>
              <a:rPr lang="en-US" sz="1600" dirty="0" err="1">
                <a:latin typeface="Calibri" pitchFamily="34" charset="0"/>
              </a:rPr>
              <a:t>vargp</a:t>
            </a:r>
            <a:r>
              <a:rPr lang="en-US" sz="1600" dirty="0">
                <a:latin typeface="Calibri" pitchFamily="34" charset="0"/>
              </a:rPr>
              <a:t>;</a:t>
            </a:r>
          </a:p>
          <a:p>
            <a:r>
              <a:rPr lang="en-US" sz="1600" dirty="0">
                <a:latin typeface="Calibri" pitchFamily="34" charset="0"/>
              </a:rPr>
              <a:t>    pointers[</a:t>
            </a:r>
            <a:r>
              <a:rPr lang="en-US" sz="1600" dirty="0" err="1">
                <a:latin typeface="Calibri" pitchFamily="34" charset="0"/>
              </a:rPr>
              <a:t>myid</a:t>
            </a:r>
            <a:r>
              <a:rPr lang="en-US" sz="1600" dirty="0">
                <a:latin typeface="Calibri" pitchFamily="34" charset="0"/>
              </a:rPr>
              <a:t>] = &amp;</a:t>
            </a:r>
            <a:r>
              <a:rPr lang="en-US" sz="1600" dirty="0" err="1">
                <a:latin typeface="Calibri" pitchFamily="34" charset="0"/>
              </a:rPr>
              <a:t>myid</a:t>
            </a:r>
            <a:r>
              <a:rPr lang="en-US" sz="1600" dirty="0">
                <a:latin typeface="Calibri" pitchFamily="34" charset="0"/>
              </a:rPr>
              <a:t>;</a:t>
            </a:r>
          </a:p>
          <a:p>
            <a:r>
              <a:rPr lang="en-US" sz="1600" dirty="0">
                <a:latin typeface="Calibri" pitchFamily="34" charset="0"/>
              </a:rPr>
              <a:t>    sleep(2);      // Sleep-2                                                                   </a:t>
            </a:r>
          </a:p>
          <a:p>
            <a:r>
              <a:rPr lang="en-US" sz="1600" dirty="0">
                <a:latin typeface="Calibri" pitchFamily="34" charset="0"/>
              </a:rPr>
              <a:t>    return NULL;</a:t>
            </a:r>
          </a:p>
          <a:p>
            <a:r>
              <a:rPr lang="en-US" sz="1600" dirty="0">
                <a:latin typeface="Calibri" pitchFamily="34" charset="0"/>
              </a:rPr>
              <a:t>}</a:t>
            </a:r>
            <a:endParaRPr lang="en-US" sz="16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34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149" y="339002"/>
            <a:ext cx="9650830" cy="623806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define N 2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*thread(void 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vargp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*pointers[N];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char 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pthread_t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tids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[N];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Pthread_create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tids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], NULL, thread, (void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*)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sleep(1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      // Sleep #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("Thread id %u has local value %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\n",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    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tids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], *pointers[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]);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*pointer[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&amp;(long*)main;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Pthread_join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tids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], NULL);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61833" y="463976"/>
            <a:ext cx="11186194" cy="2411426"/>
          </a:xfrm>
          <a:prstGeom prst="rect">
            <a:avLst/>
          </a:prstGeom>
          <a:solidFill>
            <a:srgbClr val="F7F5C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*thread(void 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vargp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 long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long)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vargp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pointers[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myid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&amp;</a:t>
            </a:r>
            <a:r>
              <a:rPr lang="en-US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myid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 sleep(2);   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Sleep #2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  return NULL;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/>
              <a:t>Mutual exclusion</a:t>
            </a:r>
          </a:p>
          <a:p>
            <a:r>
              <a:rPr lang="en-US" dirty="0"/>
              <a:t>Semaphores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6306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i.e., 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</a:t>
            </a:r>
            <a:r>
              <a:rPr lang="en-US" dirty="0"/>
              <a:t>for each </a:t>
            </a:r>
            <a:r>
              <a:rPr lang="en-US"/>
              <a:t>critical section.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</a:t>
            </a:r>
            <a:r>
              <a:rPr lang="en-US" dirty="0" err="1"/>
              <a:t>Dijkstra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Mutex and condition variables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variable. Manipulated by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nonzero, then decrement </a:t>
            </a:r>
            <a:r>
              <a:rPr lang="en-US" i="1" dirty="0"/>
              <a:t>s</a:t>
            </a:r>
            <a:r>
              <a:rPr lang="en-US" dirty="0"/>
              <a:t> by 1 and return immediately.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then suspend thread until </a:t>
            </a:r>
            <a:r>
              <a:rPr lang="en-US" i="1" dirty="0"/>
              <a:t>s</a:t>
            </a:r>
            <a:r>
              <a:rPr lang="en-US" dirty="0"/>
              <a:t> becomes nonzero and the thread is restarted by a V operation.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After restarting, the P operation decrements </a:t>
            </a:r>
            <a:r>
              <a:rPr lang="en-US" i="1" dirty="0"/>
              <a:t>s</a:t>
            </a:r>
            <a:r>
              <a:rPr lang="en-US" dirty="0"/>
              <a:t> and returns control to the caller. </a:t>
            </a:r>
          </a:p>
          <a:p>
            <a:pPr>
              <a:lnSpc>
                <a:spcPct val="97000"/>
              </a:lnSpc>
            </a:pPr>
            <a:r>
              <a:rPr lang="en-US" b="1" i="1" dirty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Increment </a:t>
            </a:r>
            <a:r>
              <a:rPr lang="en-US" i="1" dirty="0"/>
              <a:t>s</a:t>
            </a:r>
            <a:r>
              <a:rPr lang="en-US" dirty="0"/>
              <a:t> by 1.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blocked in a P operation waiting for </a:t>
            </a:r>
            <a:r>
              <a:rPr lang="en-US" i="1" dirty="0"/>
              <a:t>s</a:t>
            </a:r>
            <a:r>
              <a:rPr lang="en-US" dirty="0"/>
              <a:t> to become non-zero, then restart exactly one of those threads, which then completes its P operation by decrementing </a:t>
            </a:r>
            <a:r>
              <a:rPr lang="en-US" i="1" dirty="0"/>
              <a:t>s</a:t>
            </a:r>
            <a:r>
              <a:rPr lang="en-US" dirty="0"/>
              <a:t>. </a:t>
            </a:r>
            <a:endParaRPr lang="en-US" b="1" i="1" dirty="0"/>
          </a:p>
          <a:p>
            <a:pPr marL="457200" lvl="1" indent="0">
              <a:lnSpc>
                <a:spcPct val="97000"/>
              </a:lnSpc>
              <a:buNone/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Manipulated by </a:t>
            </a:r>
            <a:r>
              <a:rPr lang="en-US" i="1" dirty="0"/>
              <a:t>P </a:t>
            </a:r>
            <a:r>
              <a:rPr lang="en-US" dirty="0"/>
              <a:t>and </a:t>
            </a:r>
            <a:r>
              <a:rPr lang="en-US" i="1" dirty="0"/>
              <a:t>V</a:t>
            </a:r>
            <a:r>
              <a:rPr lang="en-US" dirty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while 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s++;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OS kernel guarantees that operations between brackets [ ] are executed indivisibly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>
                <a:latin typeface="Courier New" pitchFamily="49" charset="0"/>
              </a:rPr>
              <a:t>s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160661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P(s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V(s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csapp.h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P(sem_t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V(sem_t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342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4076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+mn-lt"/>
              </a:rPr>
              <a:t>How can we fix this using semaphores?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5510" y="6260068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Using Semaphores for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Basic idea:</a:t>
            </a:r>
          </a:p>
          <a:p>
            <a:pPr lvl="1"/>
            <a:r>
              <a:rPr lang="en-US" dirty="0"/>
              <a:t>Associate a unique semaphore </a:t>
            </a:r>
            <a:r>
              <a:rPr lang="en-US" i="1" dirty="0"/>
              <a:t>mutex</a:t>
            </a:r>
            <a:r>
              <a:rPr lang="en-US" dirty="0"/>
              <a:t>, initially 1, with each shared variable (or related set of shared variables).</a:t>
            </a:r>
          </a:p>
          <a:p>
            <a:pPr lvl="1"/>
            <a:r>
              <a:rPr lang="en-US" dirty="0"/>
              <a:t>Surround corresponding critical sections with </a:t>
            </a:r>
            <a:r>
              <a:rPr lang="en-US" i="1" dirty="0" err="1"/>
              <a:t>P(mutex</a:t>
            </a:r>
            <a:r>
              <a:rPr lang="en-US" i="1" dirty="0"/>
              <a:t>)</a:t>
            </a:r>
            <a:r>
              <a:rPr lang="en-US" dirty="0"/>
              <a:t> and </a:t>
            </a:r>
          </a:p>
          <a:p>
            <a:pPr lvl="1">
              <a:buNone/>
            </a:pPr>
            <a:r>
              <a:rPr lang="en-US" i="1" dirty="0"/>
              <a:t>	</a:t>
            </a:r>
            <a:r>
              <a:rPr lang="en-US" i="1" dirty="0" err="1"/>
              <a:t>V(mutex</a:t>
            </a:r>
            <a:r>
              <a:rPr lang="en-US" i="1" dirty="0"/>
              <a:t>)</a:t>
            </a:r>
            <a:r>
              <a:rPr lang="en-US" dirty="0"/>
              <a:t> operations.</a:t>
            </a:r>
          </a:p>
          <a:p>
            <a:endParaRPr lang="en-US" dirty="0"/>
          </a:p>
          <a:p>
            <a:r>
              <a:rPr lang="en-US" dirty="0"/>
              <a:t>Terminology: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Binary semaphore</a:t>
            </a:r>
            <a:r>
              <a:rPr lang="en-US" dirty="0"/>
              <a:t>: semaphore whose value is always 0 or 1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Mutex: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binary semaphore used for mutual exclusion</a:t>
            </a:r>
          </a:p>
          <a:p>
            <a:pPr lvl="2"/>
            <a:r>
              <a:rPr lang="en-US" dirty="0"/>
              <a:t>P operation: </a:t>
            </a:r>
            <a:r>
              <a:rPr lang="en-US" dirty="0">
                <a:solidFill>
                  <a:srgbClr val="FF0000"/>
                </a:solidFill>
              </a:rPr>
              <a:t>“locking” </a:t>
            </a:r>
            <a:r>
              <a:rPr lang="en-US" dirty="0"/>
              <a:t>the mutex</a:t>
            </a:r>
          </a:p>
          <a:p>
            <a:pPr lvl="2"/>
            <a:r>
              <a:rPr lang="en-US" dirty="0"/>
              <a:t>V operation: </a:t>
            </a:r>
            <a:r>
              <a:rPr lang="en-US" dirty="0">
                <a:solidFill>
                  <a:srgbClr val="FF0000"/>
                </a:solidFill>
              </a:rPr>
              <a:t>“unlocking” </a:t>
            </a:r>
            <a:r>
              <a:rPr lang="en-US" dirty="0"/>
              <a:t>or </a:t>
            </a:r>
            <a:r>
              <a:rPr lang="en-US" dirty="0">
                <a:solidFill>
                  <a:srgbClr val="FF0000"/>
                </a:solidFill>
              </a:rPr>
              <a:t>“releasing” </a:t>
            </a:r>
            <a:r>
              <a:rPr lang="en-US" dirty="0"/>
              <a:t>the mutex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“Holding” </a:t>
            </a:r>
            <a:r>
              <a:rPr lang="en-US" dirty="0"/>
              <a:t>a mutex: locked and not yet unlocked. 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Counting semaphore</a:t>
            </a:r>
            <a:r>
              <a:rPr lang="en-US" dirty="0"/>
              <a:t>: used as a counter for set of available resources.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goodcnt.c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Proper 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sem_t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         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Semaphore that protects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sem_init(&amp;mutex, 0, 1); 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/* mutex = 1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>
                <a:latin typeface="Calibri" pitchFamily="34" charset="0"/>
              </a:rPr>
              <a:t>P</a:t>
            </a:r>
            <a:r>
              <a:rPr lang="en-US" kern="0" dirty="0">
                <a:latin typeface="Calibri" pitchFamily="34" charset="0"/>
              </a:rPr>
              <a:t> and </a:t>
            </a:r>
            <a:r>
              <a:rPr lang="en-US" i="1" kern="0" dirty="0">
                <a:latin typeface="Calibri" pitchFamily="34" charset="0"/>
              </a:rPr>
              <a:t>V</a:t>
            </a:r>
            <a:r>
              <a:rPr lang="en-US" kern="0" dirty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P(&amp;mutex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V(&amp;mutex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Warning: It’s orders of magnitude slower than </a:t>
            </a:r>
            <a:r>
              <a:rPr lang="en-US" dirty="0" err="1">
                <a:latin typeface="Courier New"/>
                <a:cs typeface="Courier New"/>
              </a:rPr>
              <a:t>badcnt.c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>
                <a:latin typeface="Calibri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goodcnt.c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Proper 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sem_t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         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Semaphore that protects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sem_init(&amp;mutex, 0, 1); 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/* mutex = 1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>
                <a:latin typeface="Calibri" pitchFamily="34" charset="0"/>
              </a:rPr>
              <a:t>P</a:t>
            </a:r>
            <a:r>
              <a:rPr lang="en-US" kern="0" dirty="0">
                <a:latin typeface="Calibri" pitchFamily="34" charset="0"/>
              </a:rPr>
              <a:t> and </a:t>
            </a:r>
            <a:r>
              <a:rPr lang="en-US" i="1" kern="0" dirty="0">
                <a:latin typeface="Calibri" pitchFamily="34" charset="0"/>
              </a:rPr>
              <a:t>V</a:t>
            </a:r>
            <a:r>
              <a:rPr lang="en-US" kern="0" dirty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Menlo-Regular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Menlo-Regular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P(&amp;mutex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V(&amp;mutex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Warning: It’s orders of magnitude slower than </a:t>
            </a:r>
            <a:r>
              <a:rPr lang="en-US" dirty="0" err="1">
                <a:latin typeface="Courier New"/>
                <a:cs typeface="Courier New"/>
              </a:rPr>
              <a:t>badcnt.c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>
                <a:latin typeface="Calibri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454571"/>
              </p:ext>
            </p:extLst>
          </p:nvPr>
        </p:nvGraphicFramePr>
        <p:xfrm>
          <a:off x="3731911" y="3952631"/>
          <a:ext cx="5083005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4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4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4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badcnt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goodcnt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Time (</a:t>
                      </a:r>
                      <a:r>
                        <a:rPr lang="en-US" sz="2400" dirty="0" err="1"/>
                        <a:t>ms</a:t>
                      </a:r>
                      <a:r>
                        <a:rPr lang="en-US" sz="2400" dirty="0"/>
                        <a:t>)</a:t>
                      </a:r>
                    </a:p>
                    <a:p>
                      <a:pPr algn="ctr"/>
                      <a:r>
                        <a:rPr lang="en-US" sz="2400" dirty="0"/>
                        <a:t>niters</a:t>
                      </a:r>
                      <a:r>
                        <a:rPr lang="en-US" sz="2400" baseline="0" dirty="0"/>
                        <a:t> = 10</a:t>
                      </a:r>
                      <a:r>
                        <a:rPr lang="en-US" sz="2400" baseline="300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12.0     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450.0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Slowdown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053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145457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/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385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 dirty="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21593" y="6061413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flipV="1">
            <a:off x="469793" y="5899151"/>
            <a:ext cx="336126" cy="162262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6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29807" cy="762000"/>
          </a:xfrm>
        </p:spPr>
        <p:txBody>
          <a:bodyPr/>
          <a:lstStyle/>
          <a:p>
            <a:r>
              <a:rPr lang="en-US" dirty="0" smtClean="0"/>
              <a:t>Binary </a:t>
            </a:r>
            <a:r>
              <a:rPr lang="en-US" dirty="0" smtClean="0"/>
              <a:t>Semaphores – For Mutual </a:t>
            </a:r>
            <a:r>
              <a:rPr lang="en-US" dirty="0" err="1" smtClean="0"/>
              <a:t>Exlusion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Mutex</a:t>
            </a:r>
            <a:r>
              <a:rPr lang="en-US" dirty="0" smtClean="0"/>
              <a:t> is special case of semaphore</a:t>
            </a:r>
          </a:p>
          <a:p>
            <a:pPr lvl="1"/>
            <a:r>
              <a:rPr lang="en-US" dirty="0" smtClean="0"/>
              <a:t>Value either 0 or 1</a:t>
            </a:r>
          </a:p>
          <a:p>
            <a:r>
              <a:rPr lang="en-US" dirty="0" err="1" smtClean="0"/>
              <a:t>Pthreads</a:t>
            </a:r>
            <a:r>
              <a:rPr lang="en-US" dirty="0" smtClean="0"/>
              <a:t> provides </a:t>
            </a:r>
            <a:r>
              <a:rPr lang="en-US" dirty="0" err="1" smtClean="0"/>
              <a:t>pthread_mutex_t</a:t>
            </a:r>
            <a:endParaRPr lang="en-US" dirty="0"/>
          </a:p>
          <a:p>
            <a:pPr lvl="1"/>
            <a:r>
              <a:rPr lang="en-US" dirty="0" smtClean="0"/>
              <a:t>Operations: lock, unlock</a:t>
            </a:r>
          </a:p>
          <a:p>
            <a:r>
              <a:rPr lang="en-US" dirty="0" smtClean="0"/>
              <a:t>Recommended over general semaphores when appropriate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68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133839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goodmcnt.c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</a:t>
            </a:r>
            <a:r>
              <a:rPr lang="en-US" dirty="0" err="1" smtClean="0"/>
              <a:t>Mutex</a:t>
            </a:r>
            <a:r>
              <a:rPr lang="en-US" dirty="0" smtClean="0"/>
              <a:t> </a:t>
            </a:r>
            <a:r>
              <a:rPr lang="en-US" dirty="0"/>
              <a:t>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pthread_mutex_t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fi-FI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pthread_mutex_init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(&amp;mutex, </a:t>
            </a:r>
            <a:r>
              <a:rPr lang="fi-FI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NULL); </a:t>
            </a:r>
            <a:r>
              <a:rPr lang="fi-FI" sz="1800" dirty="0" smtClean="0">
                <a:solidFill>
                  <a:srgbClr val="CB2418"/>
                </a:solidFill>
                <a:latin typeface="Courier New"/>
                <a:cs typeface="Courier New"/>
              </a:rPr>
              <a:t>// No </a:t>
            </a:r>
            <a:r>
              <a:rPr lang="fi-FI" sz="18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special</a:t>
            </a:r>
            <a:r>
              <a:rPr lang="fi-FI" sz="1800" dirty="0" smtClean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attributes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 smtClean="0">
                <a:latin typeface="Calibri" pitchFamily="34" charset="0"/>
              </a:rPr>
              <a:t>lock </a:t>
            </a:r>
            <a:r>
              <a:rPr lang="en-US" kern="0" dirty="0" smtClean="0">
                <a:latin typeface="Calibri" pitchFamily="34" charset="0"/>
              </a:rPr>
              <a:t>and</a:t>
            </a:r>
            <a:r>
              <a:rPr lang="en-US" i="1" kern="0" dirty="0" smtClean="0">
                <a:latin typeface="Calibri" pitchFamily="34" charset="0"/>
              </a:rPr>
              <a:t> unlock</a:t>
            </a:r>
            <a:r>
              <a:rPr lang="en-US" kern="0" dirty="0" smtClean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979276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pthread_mutex_lock</a:t>
            </a:r>
            <a:r>
              <a:rPr lang="fi-FI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pthread_mutex_unlock</a:t>
            </a:r>
            <a:r>
              <a:rPr lang="fi-FI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3023585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goodmcnt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goodmcnt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522020"/>
              </p:ext>
            </p:extLst>
          </p:nvPr>
        </p:nvGraphicFramePr>
        <p:xfrm>
          <a:off x="1621148" y="5117068"/>
          <a:ext cx="7522852" cy="1737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8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Function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badcnt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goodcnt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goodmcnt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Time (</a:t>
                      </a:r>
                      <a:r>
                        <a:rPr lang="en-US" sz="2400" dirty="0" err="1" smtClean="0"/>
                        <a:t>ms</a:t>
                      </a:r>
                      <a:r>
                        <a:rPr lang="en-US" sz="2400" dirty="0" smtClean="0"/>
                        <a:t>)</a:t>
                      </a:r>
                    </a:p>
                    <a:p>
                      <a:pPr algn="ctr"/>
                      <a:r>
                        <a:rPr lang="en-US" sz="2400" dirty="0" smtClean="0"/>
                        <a:t>niters</a:t>
                      </a:r>
                      <a:r>
                        <a:rPr lang="en-US" sz="2400" baseline="0" dirty="0" smtClean="0"/>
                        <a:t> = 10</a:t>
                      </a:r>
                      <a:r>
                        <a:rPr lang="en-US" sz="2400" baseline="300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450.0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214.0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Slowdown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37.5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17.8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652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r>
              <a:rPr lang="en-US" dirty="0"/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335988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Semaphores to Coordinate Access to Shared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/>
              <a:t>Use counting semaphores to keep track of resource state.</a:t>
            </a:r>
          </a:p>
          <a:p>
            <a:pPr lvl="1"/>
            <a:r>
              <a:rPr lang="en-US" dirty="0"/>
              <a:t>Use binary semaphores to notify other threads.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Producer-Consumer Problem</a:t>
            </a:r>
          </a:p>
          <a:p>
            <a:pPr lvl="1"/>
            <a:r>
              <a:rPr lang="en-US" dirty="0"/>
              <a:t>Mediating interactions between processes that generate information and that then make use of that information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3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878" y="2935705"/>
            <a:ext cx="8874493" cy="3869216"/>
            <a:chOff x="105878" y="2935705"/>
            <a:chExt cx="8874493" cy="3869216"/>
          </a:xfrm>
        </p:grpSpPr>
        <p:sp>
          <p:nvSpPr>
            <p:cNvPr id="7" name="Rectangle 6"/>
            <p:cNvSpPr/>
            <p:nvPr/>
          </p:nvSpPr>
          <p:spPr bwMode="auto">
            <a:xfrm>
              <a:off x="105878" y="2935705"/>
              <a:ext cx="8874493" cy="3850106"/>
            </a:xfrm>
            <a:prstGeom prst="rect">
              <a:avLst/>
            </a:prstGeom>
            <a:solidFill>
              <a:srgbClr val="EAEAFA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8336" y="6343256"/>
              <a:ext cx="50973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alibri" pitchFamily="34" charset="0"/>
                </a:rPr>
                <a:t>Memory is shared between all threads</a:t>
              </a:r>
            </a:p>
          </p:txBody>
        </p:sp>
      </p:grp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let picture confuse you!</a:t>
            </a:r>
            <a:endParaRPr lang="en-US" dirty="0"/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84175" y="4542274"/>
            <a:ext cx="4694502" cy="1465660"/>
            <a:chOff x="384175" y="4542274"/>
            <a:chExt cx="4694502" cy="1465660"/>
          </a:xfrm>
        </p:grpSpPr>
        <p:sp>
          <p:nvSpPr>
            <p:cNvPr id="803848" name="Text Box 8"/>
            <p:cNvSpPr txBox="1">
              <a:spLocks noChangeArrowheads="1"/>
            </p:cNvSpPr>
            <p:nvPr/>
          </p:nvSpPr>
          <p:spPr bwMode="auto">
            <a:xfrm>
              <a:off x="38417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1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1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1</a:t>
              </a:r>
            </a:p>
          </p:txBody>
        </p:sp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3146425" y="456138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</p:grp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9598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-1.11111E-6 -0.485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/>
              <a:t>Producer-Consumer Problem</a:t>
            </a:r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421105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Producer-Consumer on 1-element Buffer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two semaphores: </a:t>
            </a:r>
            <a:r>
              <a:rPr lang="en-US" dirty="0">
                <a:latin typeface="Courier New"/>
                <a:cs typeface="Courier New"/>
              </a:rPr>
              <a:t>full</a:t>
            </a:r>
            <a:r>
              <a:rPr lang="en-US" dirty="0"/>
              <a:t> + </a:t>
            </a:r>
            <a:r>
              <a:rPr lang="en-US" dirty="0">
                <a:latin typeface="Courier New"/>
                <a:cs typeface="Courier New"/>
              </a:rPr>
              <a:t>empty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71775" y="2661462"/>
            <a:ext cx="3048000" cy="533400"/>
            <a:chOff x="2771775" y="1600200"/>
            <a:chExt cx="3048000" cy="533400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empty</a:t>
              </a: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3864" y="2069068"/>
            <a:ext cx="985071" cy="1495126"/>
            <a:chOff x="1676400" y="1981200"/>
            <a:chExt cx="985071" cy="1495126"/>
          </a:xfrm>
        </p:grpSpPr>
        <p:sp>
          <p:nvSpPr>
            <p:cNvPr id="10" name="TextBox 9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88889" y="4507468"/>
            <a:ext cx="3048000" cy="533400"/>
            <a:chOff x="2771775" y="1600200"/>
            <a:chExt cx="3048000" cy="533400"/>
          </a:xfrm>
        </p:grpSpPr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full</a:t>
              </a: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00978" y="3915074"/>
            <a:ext cx="985071" cy="1495126"/>
            <a:chOff x="1676400" y="1981200"/>
            <a:chExt cx="985071" cy="1495126"/>
          </a:xfrm>
        </p:grpSpPr>
        <p:sp>
          <p:nvSpPr>
            <p:cNvPr id="22" name="TextBox 21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955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 on 1-element Buffer</a:t>
            </a:r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773397"/>
            <a:ext cx="487505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char** 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 Initialize 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 Create 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return 0;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66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 on 1-element Buffer</a:t>
            </a:r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Produce item */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</a:p>
          <a:p>
            <a:r>
              <a:rPr lang="en-US" sz="1600" dirty="0">
                <a:latin typeface="Courier New" pitchFamily="49" charset="0"/>
              </a:rPr>
              <a:t>            item);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Write 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 = item;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Read 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P(&amp;</a:t>
            </a:r>
            <a:r>
              <a:rPr lang="en-US" sz="1600" dirty="0" err="1">
                <a:solidFill>
                  <a:srgbClr val="0070C0"/>
                </a:solidFill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V(&amp;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Consume item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printf("consumed</a:t>
            </a:r>
            <a:r>
              <a:rPr lang="en-US" sz="1600" dirty="0">
                <a:latin typeface="Courier New" pitchFamily="49" charset="0"/>
              </a:rPr>
              <a:t> %d\n“, item);</a:t>
            </a:r>
          </a:p>
          <a:p>
            <a:r>
              <a:rPr lang="en-US" sz="1600" dirty="0">
                <a:latin typeface="Courier New" pitchFamily="49" charset="0"/>
              </a:rPr>
              <a:t>  }</a:t>
            </a:r>
          </a:p>
          <a:p>
            <a:r>
              <a:rPr lang="en-US" sz="1600" dirty="0">
                <a:latin typeface="Courier New" pitchFamily="49" charset="0"/>
              </a:rPr>
              <a:t>  return 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>
                <a:latin typeface="Courier New"/>
                <a:cs typeface="Courier New"/>
              </a:rPr>
              <a:t>empty==1, full==0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Consumer Thread</a:t>
            </a:r>
          </a:p>
        </p:txBody>
      </p:sp>
    </p:spTree>
    <p:extLst>
      <p:ext uri="{BB962C8B-B14F-4D97-AF65-F5344CB8AC3E}">
        <p14:creationId xmlns:p14="http://schemas.microsoft.com/office/powerpoint/2010/main" val="245427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Why 2 Semaphores for 1-Entry Buffer?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00125"/>
          </a:xfrm>
        </p:spPr>
        <p:txBody>
          <a:bodyPr/>
          <a:lstStyle/>
          <a:p>
            <a:r>
              <a:rPr lang="en-US" dirty="0"/>
              <a:t>Consider multiple producers &amp; multiple consumers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Producers will contend with each to get </a:t>
            </a:r>
            <a:r>
              <a:rPr lang="en-US" dirty="0">
                <a:latin typeface="Courier New"/>
                <a:cs typeface="Courier New"/>
              </a:rPr>
              <a:t>empty</a:t>
            </a:r>
          </a:p>
          <a:p>
            <a:r>
              <a:rPr lang="en-US" dirty="0"/>
              <a:t>Consumers will contend with each other to get </a:t>
            </a:r>
            <a:r>
              <a:rPr lang="en-US" dirty="0">
                <a:latin typeface="Courier New"/>
                <a:cs typeface="Courier New"/>
              </a:rPr>
              <a:t>full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247900" y="2174671"/>
            <a:ext cx="4610100" cy="1796587"/>
            <a:chOff x="2247900" y="2174671"/>
            <a:chExt cx="4610100" cy="1796587"/>
          </a:xfrm>
        </p:grpSpPr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>
                  <a:latin typeface="+mn-lt"/>
                </a:rPr>
                <a:t>shared</a:t>
              </a:r>
            </a:p>
            <a:p>
              <a:pPr algn="ctr"/>
              <a:r>
                <a:rPr lang="en-US" sz="1800">
                  <a:latin typeface="+mn-lt"/>
                </a:rPr>
                <a:t>buffer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38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39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2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2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46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6446162" y="5031700"/>
            <a:ext cx="2402190" cy="1140500"/>
            <a:chOff x="6446162" y="4082534"/>
            <a:chExt cx="2402190" cy="1140500"/>
          </a:xfrm>
        </p:grpSpPr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455314" y="4484370"/>
              <a:ext cx="239303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tIns="0" bIns="0" anchor="ctr">
              <a:spAutoFit/>
            </a:bodyPr>
            <a:lstStyle/>
            <a:p>
              <a:r>
                <a:rPr lang="en-US" sz="1600" dirty="0">
                  <a:latin typeface="Courier New" pitchFamily="49" charset="0"/>
                </a:rPr>
                <a:t>P(&amp;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r>
                <a:rPr lang="en-US" sz="1600" dirty="0">
                  <a:latin typeface="Courier New" pitchFamily="49" charset="0"/>
                </a:rPr>
                <a:t>item = </a:t>
              </a:r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;</a:t>
              </a:r>
            </a:p>
            <a:p>
              <a:r>
                <a:rPr lang="en-US" sz="1600" dirty="0">
                  <a:latin typeface="Courier New" pitchFamily="49" charset="0"/>
                </a:rPr>
                <a:t>V(&amp;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46162" y="4082534"/>
              <a:ext cx="12490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Consumers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74060" y="5031700"/>
            <a:ext cx="2401018" cy="1133337"/>
            <a:chOff x="474060" y="4050268"/>
            <a:chExt cx="2401018" cy="1133337"/>
          </a:xfrm>
        </p:grpSpPr>
        <p:sp>
          <p:nvSpPr>
            <p:cNvPr id="50" name="Text Box 3"/>
            <p:cNvSpPr txBox="1">
              <a:spLocks noChangeArrowheads="1"/>
            </p:cNvSpPr>
            <p:nvPr/>
          </p:nvSpPr>
          <p:spPr bwMode="auto">
            <a:xfrm>
              <a:off x="474060" y="4444941"/>
              <a:ext cx="240101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r>
                <a:rPr lang="en-US" sz="1600" dirty="0">
                  <a:latin typeface="Courier New" pitchFamily="49" charset="0"/>
                </a:rPr>
                <a:t>P(&amp;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  <a:p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 = item;</a:t>
              </a:r>
            </a:p>
            <a:p>
              <a:r>
                <a:rPr lang="en-US" sz="1600" dirty="0">
                  <a:latin typeface="Courier New" pitchFamily="49" charset="0"/>
                </a:rPr>
                <a:t>V(&amp;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4060" y="4050268"/>
              <a:ext cx="1148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Producers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257800" y="5257800"/>
            <a:ext cx="985071" cy="738664"/>
            <a:chOff x="3943350" y="4859050"/>
            <a:chExt cx="985071" cy="738664"/>
          </a:xfrm>
        </p:grpSpPr>
        <p:sp>
          <p:nvSpPr>
            <p:cNvPr id="57" name="TextBox 56"/>
            <p:cNvSpPr txBox="1"/>
            <p:nvPr/>
          </p:nvSpPr>
          <p:spPr>
            <a:xfrm>
              <a:off x="4014020" y="522838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 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43350" y="485905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053529" y="5257800"/>
            <a:ext cx="985071" cy="738664"/>
            <a:chOff x="3943350" y="5615512"/>
            <a:chExt cx="985071" cy="738664"/>
          </a:xfrm>
        </p:grpSpPr>
        <p:sp>
          <p:nvSpPr>
            <p:cNvPr id="59" name="TextBox 58"/>
            <p:cNvSpPr txBox="1"/>
            <p:nvPr/>
          </p:nvSpPr>
          <p:spPr>
            <a:xfrm>
              <a:off x="4014020" y="598484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 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43350" y="561551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880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Producer-Consumer on an </a:t>
            </a:r>
            <a:r>
              <a:rPr lang="en-US" i="1" dirty="0" err="1"/>
              <a:t>n</a:t>
            </a:r>
            <a:r>
              <a:rPr lang="en-US" dirty="0"/>
              <a:t>-element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13725" cy="1076325"/>
          </a:xfrm>
        </p:spPr>
        <p:txBody>
          <a:bodyPr/>
          <a:lstStyle/>
          <a:p>
            <a:r>
              <a:rPr lang="en-US" dirty="0"/>
              <a:t>Implemented using a shared buffer package called </a:t>
            </a:r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/>
              <a:t>.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19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0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1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17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3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6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09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Circular Buffer (n =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1"/>
            <a:ext cx="8213725" cy="4962524"/>
          </a:xfrm>
        </p:spPr>
        <p:txBody>
          <a:bodyPr/>
          <a:lstStyle/>
          <a:p>
            <a:r>
              <a:rPr lang="en-US" dirty="0"/>
              <a:t>Store elements in array of size n</a:t>
            </a:r>
          </a:p>
          <a:p>
            <a:r>
              <a:rPr lang="en-US" dirty="0"/>
              <a:t>items: number of elements in buffer</a:t>
            </a:r>
          </a:p>
          <a:p>
            <a:r>
              <a:rPr lang="en-US" dirty="0"/>
              <a:t>Empty buffer:</a:t>
            </a:r>
          </a:p>
          <a:p>
            <a:pPr lvl="1"/>
            <a:r>
              <a:rPr lang="en-US" dirty="0"/>
              <a:t>front = rear</a:t>
            </a:r>
          </a:p>
          <a:p>
            <a:r>
              <a:rPr lang="en-US" dirty="0"/>
              <a:t>Nonempty buffer</a:t>
            </a:r>
          </a:p>
          <a:p>
            <a:pPr lvl="1"/>
            <a:r>
              <a:rPr lang="en-US" dirty="0"/>
              <a:t>rear: index of most recently inserted element</a:t>
            </a:r>
          </a:p>
          <a:p>
            <a:pPr lvl="1"/>
            <a:r>
              <a:rPr lang="en-US" dirty="0"/>
              <a:t>front: (index of next element to remove – 1) mod n</a:t>
            </a:r>
          </a:p>
          <a:p>
            <a:r>
              <a:rPr lang="en-US" dirty="0"/>
              <a:t>Initially: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523802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4876800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90800" y="4800600"/>
            <a:ext cx="4343400" cy="361221"/>
            <a:chOff x="2590800" y="5562599"/>
            <a:chExt cx="4343400" cy="361221"/>
          </a:xfrm>
        </p:grpSpPr>
        <p:sp>
          <p:nvSpPr>
            <p:cNvPr id="66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67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68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69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7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7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8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8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8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8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24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Circular Buffer Operation (n =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213725" cy="457199"/>
          </a:xfrm>
        </p:spPr>
        <p:txBody>
          <a:bodyPr/>
          <a:lstStyle/>
          <a:p>
            <a:r>
              <a:rPr lang="en-US" dirty="0"/>
              <a:t>Insert 7 elements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Remove 5 elements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Insert 6 elements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Remove 8 elements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98280" y="19614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19614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46546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303187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762000" y="1600199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259828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6500608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6067016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5633424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5199832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476624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4332648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3899056" y="3256819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1" name="Text Box 6"/>
          <p:cNvSpPr txBox="1">
            <a:spLocks noChangeArrowheads="1"/>
          </p:cNvSpPr>
          <p:nvPr/>
        </p:nvSpPr>
        <p:spPr bwMode="auto">
          <a:xfrm>
            <a:off x="3465464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94" name="Text Box 6"/>
          <p:cNvSpPr txBox="1">
            <a:spLocks noChangeArrowheads="1"/>
          </p:cNvSpPr>
          <p:nvPr/>
        </p:nvSpPr>
        <p:spPr bwMode="auto">
          <a:xfrm>
            <a:off x="3031872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762000" y="2895599"/>
            <a:ext cx="1447800" cy="914400"/>
            <a:chOff x="2438400" y="3429000"/>
            <a:chExt cx="1447800" cy="914400"/>
          </a:xfrm>
        </p:grpSpPr>
        <p:sp>
          <p:nvSpPr>
            <p:cNvPr id="9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9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9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0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0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0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5</a:t>
              </a:r>
            </a:p>
          </p:txBody>
        </p:sp>
      </p:grpSp>
      <p:sp>
        <p:nvSpPr>
          <p:cNvPr id="106" name="Text Box 6"/>
          <p:cNvSpPr txBox="1">
            <a:spLocks noChangeArrowheads="1"/>
          </p:cNvSpPr>
          <p:nvPr/>
        </p:nvSpPr>
        <p:spPr bwMode="auto">
          <a:xfrm>
            <a:off x="6500608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606701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0" name="Text Box 6"/>
          <p:cNvSpPr txBox="1">
            <a:spLocks noChangeArrowheads="1"/>
          </p:cNvSpPr>
          <p:nvPr/>
        </p:nvSpPr>
        <p:spPr bwMode="auto">
          <a:xfrm>
            <a:off x="563342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2" name="Text Box 6"/>
          <p:cNvSpPr txBox="1">
            <a:spLocks noChangeArrowheads="1"/>
          </p:cNvSpPr>
          <p:nvPr/>
        </p:nvSpPr>
        <p:spPr bwMode="auto">
          <a:xfrm>
            <a:off x="519983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4" name="Text Box 6"/>
          <p:cNvSpPr txBox="1">
            <a:spLocks noChangeArrowheads="1"/>
          </p:cNvSpPr>
          <p:nvPr/>
        </p:nvSpPr>
        <p:spPr bwMode="auto">
          <a:xfrm>
            <a:off x="4766240" y="4572000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6" name="Text Box 6"/>
          <p:cNvSpPr txBox="1">
            <a:spLocks noChangeArrowheads="1"/>
          </p:cNvSpPr>
          <p:nvPr/>
        </p:nvSpPr>
        <p:spPr bwMode="auto">
          <a:xfrm>
            <a:off x="4343400" y="4572000"/>
            <a:ext cx="433592" cy="533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8" name="Text Box 6"/>
          <p:cNvSpPr txBox="1">
            <a:spLocks noChangeArrowheads="1"/>
          </p:cNvSpPr>
          <p:nvPr/>
        </p:nvSpPr>
        <p:spPr bwMode="auto">
          <a:xfrm>
            <a:off x="3899056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4" name="Text Box 6"/>
          <p:cNvSpPr txBox="1">
            <a:spLocks noChangeArrowheads="1"/>
          </p:cNvSpPr>
          <p:nvPr/>
        </p:nvSpPr>
        <p:spPr bwMode="auto">
          <a:xfrm>
            <a:off x="2598280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1" name="Text Box 6"/>
          <p:cNvSpPr txBox="1">
            <a:spLocks noChangeArrowheads="1"/>
          </p:cNvSpPr>
          <p:nvPr/>
        </p:nvSpPr>
        <p:spPr bwMode="auto">
          <a:xfrm>
            <a:off x="3465464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4" name="Text Box 6"/>
          <p:cNvSpPr txBox="1">
            <a:spLocks noChangeArrowheads="1"/>
          </p:cNvSpPr>
          <p:nvPr/>
        </p:nvSpPr>
        <p:spPr bwMode="auto">
          <a:xfrm>
            <a:off x="3031872" y="4572000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762000" y="4190999"/>
            <a:ext cx="1447800" cy="914400"/>
            <a:chOff x="2438400" y="3429000"/>
            <a:chExt cx="1447800" cy="914400"/>
          </a:xfrm>
        </p:grpSpPr>
        <p:sp>
          <p:nvSpPr>
            <p:cNvPr id="12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12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2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3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3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3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5</a:t>
              </a:r>
            </a:p>
          </p:txBody>
        </p:sp>
      </p:grpSp>
      <p:sp>
        <p:nvSpPr>
          <p:cNvPr id="133" name="Text Box 6"/>
          <p:cNvSpPr txBox="1">
            <a:spLocks noChangeArrowheads="1"/>
          </p:cNvSpPr>
          <p:nvPr/>
        </p:nvSpPr>
        <p:spPr bwMode="auto">
          <a:xfrm>
            <a:off x="650060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5" name="Text Box 6"/>
          <p:cNvSpPr txBox="1">
            <a:spLocks noChangeArrowheads="1"/>
          </p:cNvSpPr>
          <p:nvPr/>
        </p:nvSpPr>
        <p:spPr bwMode="auto">
          <a:xfrm>
            <a:off x="606701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/>
        </p:nvSpPr>
        <p:spPr bwMode="auto">
          <a:xfrm>
            <a:off x="563342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9" name="Text Box 6"/>
          <p:cNvSpPr txBox="1">
            <a:spLocks noChangeArrowheads="1"/>
          </p:cNvSpPr>
          <p:nvPr/>
        </p:nvSpPr>
        <p:spPr bwMode="auto">
          <a:xfrm>
            <a:off x="519983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1" name="Text Box 6"/>
          <p:cNvSpPr txBox="1">
            <a:spLocks noChangeArrowheads="1"/>
          </p:cNvSpPr>
          <p:nvPr/>
        </p:nvSpPr>
        <p:spPr bwMode="auto">
          <a:xfrm>
            <a:off x="476624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3" name="Text Box 6"/>
          <p:cNvSpPr txBox="1">
            <a:spLocks noChangeArrowheads="1"/>
          </p:cNvSpPr>
          <p:nvPr/>
        </p:nvSpPr>
        <p:spPr bwMode="auto">
          <a:xfrm>
            <a:off x="433264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5" name="Text Box 6"/>
          <p:cNvSpPr txBox="1">
            <a:spLocks noChangeArrowheads="1"/>
          </p:cNvSpPr>
          <p:nvPr/>
        </p:nvSpPr>
        <p:spPr bwMode="auto">
          <a:xfrm>
            <a:off x="389905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7" name="Text Box 6"/>
          <p:cNvSpPr txBox="1">
            <a:spLocks noChangeArrowheads="1"/>
          </p:cNvSpPr>
          <p:nvPr/>
        </p:nvSpPr>
        <p:spPr bwMode="auto">
          <a:xfrm>
            <a:off x="259828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9" name="Text Box 6"/>
          <p:cNvSpPr txBox="1">
            <a:spLocks noChangeArrowheads="1"/>
          </p:cNvSpPr>
          <p:nvPr/>
        </p:nvSpPr>
        <p:spPr bwMode="auto">
          <a:xfrm>
            <a:off x="346546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51" name="Text Box 6"/>
          <p:cNvSpPr txBox="1">
            <a:spLocks noChangeArrowheads="1"/>
          </p:cNvSpPr>
          <p:nvPr/>
        </p:nvSpPr>
        <p:spPr bwMode="auto">
          <a:xfrm>
            <a:off x="303187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762000" y="5562599"/>
            <a:ext cx="1447800" cy="914400"/>
            <a:chOff x="2438400" y="3429000"/>
            <a:chExt cx="1447800" cy="914400"/>
          </a:xfrm>
        </p:grpSpPr>
        <p:sp>
          <p:nvSpPr>
            <p:cNvPr id="154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items</a:t>
              </a:r>
            </a:p>
          </p:txBody>
        </p:sp>
        <p:sp>
          <p:nvSpPr>
            <p:cNvPr id="155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0</a:t>
              </a:r>
            </a:p>
          </p:txBody>
        </p:sp>
        <p:sp>
          <p:nvSpPr>
            <p:cNvPr id="156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rear</a:t>
              </a:r>
            </a:p>
          </p:txBody>
        </p:sp>
        <p:sp>
          <p:nvSpPr>
            <p:cNvPr id="157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58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front</a:t>
              </a:r>
            </a:p>
          </p:txBody>
        </p:sp>
        <p:sp>
          <p:nvSpPr>
            <p:cNvPr id="159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>
                  <a:latin typeface="+mn-lt"/>
                </a:rPr>
                <a:t>3</a:t>
              </a: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590800" y="1543779"/>
            <a:ext cx="4343400" cy="361221"/>
            <a:chOff x="2590800" y="5562599"/>
            <a:chExt cx="4343400" cy="361221"/>
          </a:xfrm>
        </p:grpSpPr>
        <p:sp>
          <p:nvSpPr>
            <p:cNvPr id="181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82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83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184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185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186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87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188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189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190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2590800" y="2839179"/>
            <a:ext cx="4343400" cy="361221"/>
            <a:chOff x="2590800" y="5562599"/>
            <a:chExt cx="4343400" cy="361221"/>
          </a:xfrm>
        </p:grpSpPr>
        <p:sp>
          <p:nvSpPr>
            <p:cNvPr id="192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193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194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195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196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197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198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199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00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01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2590800" y="4134579"/>
            <a:ext cx="4343400" cy="361221"/>
            <a:chOff x="2590800" y="5562599"/>
            <a:chExt cx="4343400" cy="361221"/>
          </a:xfrm>
        </p:grpSpPr>
        <p:sp>
          <p:nvSpPr>
            <p:cNvPr id="203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204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205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206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207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208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209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210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11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12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2590800" y="5506179"/>
            <a:ext cx="4343400" cy="361221"/>
            <a:chOff x="2590800" y="5562599"/>
            <a:chExt cx="4343400" cy="361221"/>
          </a:xfrm>
        </p:grpSpPr>
        <p:sp>
          <p:nvSpPr>
            <p:cNvPr id="214" name="Text Box 6"/>
            <p:cNvSpPr txBox="1">
              <a:spLocks noChangeArrowheads="1"/>
            </p:cNvSpPr>
            <p:nvPr/>
          </p:nvSpPr>
          <p:spPr bwMode="auto">
            <a:xfrm>
              <a:off x="605953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8</a:t>
              </a:r>
            </a:p>
          </p:txBody>
        </p:sp>
        <p:sp>
          <p:nvSpPr>
            <p:cNvPr id="215" name="Text Box 6"/>
            <p:cNvSpPr txBox="1">
              <a:spLocks noChangeArrowheads="1"/>
            </p:cNvSpPr>
            <p:nvPr/>
          </p:nvSpPr>
          <p:spPr bwMode="auto">
            <a:xfrm>
              <a:off x="562594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7</a:t>
              </a:r>
            </a:p>
          </p:txBody>
        </p:sp>
        <p:sp>
          <p:nvSpPr>
            <p:cNvPr id="216" name="Text Box 6"/>
            <p:cNvSpPr txBox="1">
              <a:spLocks noChangeArrowheads="1"/>
            </p:cNvSpPr>
            <p:nvPr/>
          </p:nvSpPr>
          <p:spPr bwMode="auto">
            <a:xfrm>
              <a:off x="519235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6</a:t>
              </a:r>
            </a:p>
          </p:txBody>
        </p:sp>
        <p:sp>
          <p:nvSpPr>
            <p:cNvPr id="217" name="Text Box 6"/>
            <p:cNvSpPr txBox="1">
              <a:spLocks noChangeArrowheads="1"/>
            </p:cNvSpPr>
            <p:nvPr/>
          </p:nvSpPr>
          <p:spPr bwMode="auto">
            <a:xfrm>
              <a:off x="475876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5</a:t>
              </a:r>
            </a:p>
          </p:txBody>
        </p:sp>
        <p:sp>
          <p:nvSpPr>
            <p:cNvPr id="218" name="Text Box 6"/>
            <p:cNvSpPr txBox="1">
              <a:spLocks noChangeArrowheads="1"/>
            </p:cNvSpPr>
            <p:nvPr/>
          </p:nvSpPr>
          <p:spPr bwMode="auto">
            <a:xfrm>
              <a:off x="4325168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4</a:t>
              </a:r>
            </a:p>
          </p:txBody>
        </p:sp>
        <p:sp>
          <p:nvSpPr>
            <p:cNvPr id="219" name="Text Box 6"/>
            <p:cNvSpPr txBox="1">
              <a:spLocks noChangeArrowheads="1"/>
            </p:cNvSpPr>
            <p:nvPr/>
          </p:nvSpPr>
          <p:spPr bwMode="auto">
            <a:xfrm>
              <a:off x="3891576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3</a:t>
              </a:r>
            </a:p>
          </p:txBody>
        </p:sp>
        <p:sp>
          <p:nvSpPr>
            <p:cNvPr id="220" name="Text Box 6"/>
            <p:cNvSpPr txBox="1">
              <a:spLocks noChangeArrowheads="1"/>
            </p:cNvSpPr>
            <p:nvPr/>
          </p:nvSpPr>
          <p:spPr bwMode="auto">
            <a:xfrm>
              <a:off x="3457984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2</a:t>
              </a:r>
            </a:p>
          </p:txBody>
        </p:sp>
        <p:sp>
          <p:nvSpPr>
            <p:cNvPr id="221" name="Text Box 6"/>
            <p:cNvSpPr txBox="1">
              <a:spLocks noChangeArrowheads="1"/>
            </p:cNvSpPr>
            <p:nvPr/>
          </p:nvSpPr>
          <p:spPr bwMode="auto">
            <a:xfrm>
              <a:off x="6500608" y="5562600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9</a:t>
              </a:r>
            </a:p>
          </p:txBody>
        </p:sp>
        <p:sp>
          <p:nvSpPr>
            <p:cNvPr id="222" name="Text Box 6"/>
            <p:cNvSpPr txBox="1">
              <a:spLocks noChangeArrowheads="1"/>
            </p:cNvSpPr>
            <p:nvPr/>
          </p:nvSpPr>
          <p:spPr bwMode="auto">
            <a:xfrm>
              <a:off x="3024392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1</a:t>
              </a:r>
            </a:p>
          </p:txBody>
        </p:sp>
        <p:sp>
          <p:nvSpPr>
            <p:cNvPr id="223" name="Text Box 6"/>
            <p:cNvSpPr txBox="1">
              <a:spLocks noChangeArrowheads="1"/>
            </p:cNvSpPr>
            <p:nvPr/>
          </p:nvSpPr>
          <p:spPr bwMode="auto">
            <a:xfrm>
              <a:off x="2590800" y="5562599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>
                  <a:latin typeface="+mn-lt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05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Circular Buffer Code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8200" y="23914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insert(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if (items &gt;= n)</a:t>
            </a:r>
          </a:p>
          <a:p>
            <a:r>
              <a:rPr lang="en-US" sz="1600" dirty="0">
                <a:latin typeface="Courier New" pitchFamily="49" charset="0"/>
              </a:rPr>
              <a:t>       error();</a:t>
            </a:r>
          </a:p>
          <a:p>
            <a:r>
              <a:rPr lang="en-US" sz="1600" dirty="0">
                <a:latin typeface="Courier New" pitchFamily="49" charset="0"/>
              </a:rPr>
              <a:t>   if (++rear &gt;= n) rear = 0;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[rear] = v;</a:t>
            </a:r>
          </a:p>
          <a:p>
            <a:r>
              <a:rPr lang="en-US" sz="1600" dirty="0">
                <a:latin typeface="Courier New" pitchFamily="49" charset="0"/>
              </a:rPr>
              <a:t>   items++;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250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remove()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if (items == 0)</a:t>
            </a:r>
          </a:p>
          <a:p>
            <a:r>
              <a:rPr lang="en-US" sz="1600" dirty="0">
                <a:latin typeface="Courier New" pitchFamily="49" charset="0"/>
              </a:rPr>
              <a:t>       error();</a:t>
            </a:r>
          </a:p>
          <a:p>
            <a:r>
              <a:rPr lang="en-US" sz="1600" dirty="0">
                <a:latin typeface="Courier New" pitchFamily="49" charset="0"/>
              </a:rPr>
              <a:t>   if (++front &gt;= n) front = 0;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 =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[front];</a:t>
            </a:r>
          </a:p>
          <a:p>
            <a:r>
              <a:rPr lang="en-US" sz="1600" dirty="0">
                <a:latin typeface="Courier New" pitchFamily="49" charset="0"/>
              </a:rPr>
              <a:t>   items--;</a:t>
            </a:r>
          </a:p>
          <a:p>
            <a:r>
              <a:rPr lang="en-US" sz="1600" dirty="0">
                <a:latin typeface="Courier New" pitchFamily="49" charset="0"/>
              </a:rPr>
              <a:t>   return v;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8200" y="1174377"/>
            <a:ext cx="4114800" cy="12311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init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v)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items = front = rear =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8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Producer-Consumer on an </a:t>
            </a:r>
            <a:r>
              <a:rPr lang="en-US" i="1" dirty="0" err="1"/>
              <a:t>n</a:t>
            </a:r>
            <a:r>
              <a:rPr lang="en-US" dirty="0"/>
              <a:t>-element 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3690936"/>
            <a:ext cx="8213725" cy="1762125"/>
          </a:xfrm>
        </p:spPr>
        <p:txBody>
          <a:bodyPr/>
          <a:lstStyle/>
          <a:p>
            <a:r>
              <a:rPr lang="en-US" dirty="0"/>
              <a:t>Requires a </a:t>
            </a:r>
            <a:r>
              <a:rPr lang="en-US" dirty="0" err="1"/>
              <a:t>mutex</a:t>
            </a:r>
            <a:r>
              <a:rPr lang="en-US" dirty="0"/>
              <a:t> and two counting semaphores: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mutex</a:t>
            </a:r>
            <a:r>
              <a:rPr lang="en-US" dirty="0"/>
              <a:t>: enforces mutually exclusive access to the buffer and counters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slots</a:t>
            </a:r>
            <a:r>
              <a:rPr lang="en-US" dirty="0"/>
              <a:t>: counts the available slots in the buffer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items</a:t>
            </a:r>
            <a:r>
              <a:rPr lang="en-US" dirty="0">
                <a:cs typeface="Courier New"/>
              </a:rPr>
              <a:t>: </a:t>
            </a:r>
            <a:r>
              <a:rPr lang="en-US" dirty="0"/>
              <a:t>counts the available items in the buffer</a:t>
            </a:r>
          </a:p>
          <a:p>
            <a:r>
              <a:rPr lang="en-US" dirty="0"/>
              <a:t>Makes use of general semaphores</a:t>
            </a:r>
          </a:p>
          <a:p>
            <a:pPr lvl="1"/>
            <a:r>
              <a:rPr lang="en-US" dirty="0"/>
              <a:t>Will range in value from 0 to n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4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P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>
                    <a:latin typeface="+mn-lt"/>
                  </a:rPr>
                  <a:t>P</a:t>
                </a:r>
                <a:r>
                  <a:rPr lang="en-US" sz="1800" baseline="-25000" dirty="0" err="1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21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1</a:t>
                </a:r>
              </a:p>
            </p:txBody>
          </p:sp>
          <p:sp>
            <p:nvSpPr>
              <p:cNvPr id="22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>
                    <a:latin typeface="+mn-lt"/>
                  </a:rPr>
                  <a:t>C</a:t>
                </a:r>
                <a:r>
                  <a:rPr lang="en-US" sz="1800" baseline="-25000" dirty="0">
                    <a:latin typeface="+mn-lt"/>
                  </a:rPr>
                  <a:t>m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6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464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Threads review</a:t>
            </a:r>
          </a:p>
          <a:p>
            <a:r>
              <a:rPr lang="en-US" dirty="0"/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Producer-Consumer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15018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Declarations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586298"/>
            <a:ext cx="8610600" cy="44319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”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typedef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;     /* Buffer array          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n;        /* Maximum number of slots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front;    /*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[front+1 (mod n)] is first item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rear;     /*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[rear]   is last item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mutex</a:t>
            </a:r>
            <a:r>
              <a:rPr lang="en-US" sz="1800" dirty="0">
                <a:latin typeface="Courier New" pitchFamily="49" charset="0"/>
              </a:rPr>
              <a:t>;  /* Protects accesses to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slots;  /* Counts available slots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items;  /* Counts available items             */</a:t>
            </a:r>
          </a:p>
          <a:p>
            <a:r>
              <a:rPr lang="en-US" sz="1800" dirty="0">
                <a:latin typeface="Courier New" pitchFamily="49" charset="0"/>
              </a:rPr>
              <a:t>} 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sbuf_init(sbuf_t</a:t>
            </a:r>
            <a:r>
              <a:rPr lang="en-US" sz="1800" dirty="0">
                <a:latin typeface="Courier New" pitchFamily="49" charset="0"/>
              </a:rPr>
              <a:t> *sp,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sbuf_deinit(sbuf_t</a:t>
            </a:r>
            <a:r>
              <a:rPr lang="en-US" sz="1800" dirty="0">
                <a:latin typeface="Courier New" pitchFamily="49" charset="0"/>
              </a:rPr>
              <a:t> *sp);</a:t>
            </a:r>
          </a:p>
          <a:p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sbuf_insert(sbuf_t</a:t>
            </a:r>
            <a:r>
              <a:rPr lang="en-US" sz="1800" dirty="0">
                <a:latin typeface="Courier New" pitchFamily="49" charset="0"/>
              </a:rPr>
              <a:t> *sp,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item);</a:t>
            </a: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sbuf_remove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>
                <a:latin typeface="Courier New" pitchFamily="49" charset="0"/>
              </a:rPr>
              <a:t> *sp);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60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slots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sbuf_init(sbuf_t</a:t>
            </a:r>
            <a:r>
              <a:rPr lang="en-US" sz="1600" dirty="0">
                <a:latin typeface="Courier New" pitchFamily="49" charset="0"/>
              </a:rPr>
              <a:t> *sp,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sp-&gt;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Calloc(n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sizeof(int</a:t>
            </a:r>
            <a:r>
              <a:rPr lang="en-US" sz="1600" dirty="0">
                <a:latin typeface="Courier New" pitchFamily="49" charset="0"/>
              </a:rPr>
              <a:t>)); </a:t>
            </a:r>
          </a:p>
          <a:p>
            <a:r>
              <a:rPr lang="en-US" sz="1600" dirty="0">
                <a:latin typeface="Courier New" pitchFamily="49" charset="0"/>
              </a:rPr>
              <a:t>    sp-&gt;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;                  /* Buffer holds max of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items */</a:t>
            </a:r>
          </a:p>
          <a:p>
            <a:r>
              <a:rPr lang="en-US" sz="1600" dirty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>
                <a:latin typeface="Courier New" pitchFamily="49" charset="0"/>
              </a:rPr>
              <a:t>iff</a:t>
            </a:r>
            <a:r>
              <a:rPr lang="en-US" sz="1600" dirty="0">
                <a:latin typeface="Courier New" pitchFamily="49" charset="0"/>
              </a:rPr>
              <a:t> front == rear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-&gt;slots, 0,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); /* Initially,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has </a:t>
            </a:r>
            <a:r>
              <a:rPr lang="en-US" sz="1600" dirty="0" err="1">
                <a:latin typeface="Courier New" pitchFamily="49" charset="0"/>
              </a:rPr>
              <a:t>n</a:t>
            </a:r>
            <a:r>
              <a:rPr lang="en-US" sz="1600" dirty="0">
                <a:latin typeface="Courier New" pitchFamily="49" charset="0"/>
              </a:rPr>
              <a:t> empty slots */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Sem_init(&amp;sp</a:t>
            </a:r>
            <a:r>
              <a:rPr lang="en-US" sz="1600" dirty="0">
                <a:latin typeface="Courier New" pitchFamily="49" charset="0"/>
              </a:rPr>
              <a:t>-&gt;items, 0, 0); /* Initially,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 has zero items */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sbuf_deinit(sbuf_t</a:t>
            </a:r>
            <a:r>
              <a:rPr lang="en-US" sz="1600" dirty="0">
                <a:latin typeface="Courier New" pitchFamily="49" charset="0"/>
              </a:rPr>
              <a:t> *sp)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Free(sp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Initializing and </a:t>
            </a:r>
            <a:r>
              <a:rPr lang="en-US" dirty="0" err="1">
                <a:latin typeface="Calibri" pitchFamily="34" charset="0"/>
              </a:rPr>
              <a:t>deinitializing</a:t>
            </a:r>
            <a:r>
              <a:rPr lang="en-US" dirty="0">
                <a:latin typeface="Calibri" pitchFamily="34" charset="0"/>
              </a:rPr>
              <a:t>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35836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333666"/>
            <a:ext cx="79248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sbuf_insert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Wait for available slot */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Lock the buffer   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-&gt;rear] = item;    /* Insert the item  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Unlock the buffer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Announce available item */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0447" y="49646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Inserting an item into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173161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sbuf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Package - Implementation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2644" y="1985665"/>
            <a:ext cx="8324425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sbuf_remove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item;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Wait for available item */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Lock the buffer   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= 0;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-&gt;front];   /* Remove the item  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Unlock the buffer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Announce available slot */</a:t>
            </a:r>
          </a:p>
          <a:p>
            <a:r>
              <a:rPr lang="en-US" sz="1600" dirty="0">
                <a:latin typeface="Courier New" pitchFamily="49" charset="0"/>
              </a:rPr>
              <a:t>    return item;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13694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Removing an item from a shared buffer:</a:t>
            </a:r>
          </a:p>
        </p:txBody>
      </p:sp>
    </p:spTree>
    <p:extLst>
      <p:ext uri="{BB962C8B-B14F-4D97-AF65-F5344CB8AC3E}">
        <p14:creationId xmlns:p14="http://schemas.microsoft.com/office/powerpoint/2010/main" val="175449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program produce-</a:t>
            </a:r>
            <a:r>
              <a:rPr lang="en-US" dirty="0" err="1"/>
              <a:t>consume.c</a:t>
            </a:r>
            <a:r>
              <a:rPr lang="en-US" dirty="0"/>
              <a:t> in code directory</a:t>
            </a:r>
          </a:p>
          <a:p>
            <a:r>
              <a:rPr lang="en-US" dirty="0"/>
              <a:t>10-entry shared circular buffer</a:t>
            </a:r>
          </a:p>
          <a:p>
            <a:r>
              <a:rPr lang="en-US" dirty="0"/>
              <a:t>5 producers</a:t>
            </a:r>
          </a:p>
          <a:p>
            <a:pPr lvl="1"/>
            <a:r>
              <a:rPr lang="en-US" dirty="0"/>
              <a:t>Agent </a:t>
            </a:r>
            <a:r>
              <a:rPr lang="en-US" dirty="0" err="1"/>
              <a:t>i</a:t>
            </a:r>
            <a:r>
              <a:rPr lang="en-US" dirty="0"/>
              <a:t> generates numbers from 20*</a:t>
            </a:r>
            <a:r>
              <a:rPr lang="en-US" dirty="0" err="1"/>
              <a:t>i</a:t>
            </a:r>
            <a:r>
              <a:rPr lang="en-US" dirty="0"/>
              <a:t> to 20*</a:t>
            </a:r>
            <a:r>
              <a:rPr lang="en-US" dirty="0" err="1"/>
              <a:t>i</a:t>
            </a:r>
            <a:r>
              <a:rPr lang="en-US" dirty="0"/>
              <a:t> – 1.</a:t>
            </a:r>
          </a:p>
          <a:p>
            <a:pPr lvl="1"/>
            <a:r>
              <a:rPr lang="en-US" dirty="0"/>
              <a:t>Puts them in buffer</a:t>
            </a:r>
          </a:p>
          <a:p>
            <a:r>
              <a:rPr lang="en-US" dirty="0"/>
              <a:t>5 consumers</a:t>
            </a:r>
          </a:p>
          <a:p>
            <a:pPr lvl="1"/>
            <a:r>
              <a:rPr lang="en-US" dirty="0"/>
              <a:t>Each retrieves 20 elements from buffer</a:t>
            </a:r>
          </a:p>
          <a:p>
            <a:r>
              <a:rPr lang="en-US" dirty="0"/>
              <a:t>Main program</a:t>
            </a:r>
          </a:p>
          <a:p>
            <a:pPr lvl="1"/>
            <a:r>
              <a:rPr lang="en-US" dirty="0"/>
              <a:t>Makes sure each value between 0 and 99 retrieved once</a:t>
            </a:r>
          </a:p>
        </p:txBody>
      </p:sp>
    </p:spTree>
    <p:extLst>
      <p:ext uri="{BB962C8B-B14F-4D97-AF65-F5344CB8AC3E}">
        <p14:creationId xmlns:p14="http://schemas.microsoft.com/office/powerpoint/2010/main" val="252875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Programmers need a clear model of how variables are shared by threads. </a:t>
            </a:r>
          </a:p>
          <a:p>
            <a:endParaRPr lang="en-US" dirty="0"/>
          </a:p>
          <a:p>
            <a:r>
              <a:rPr lang="en-US" dirty="0"/>
              <a:t>Variables shared by multiple threads must be protected to ensure mutually exclusive access.</a:t>
            </a:r>
          </a:p>
          <a:p>
            <a:endParaRPr lang="en-US" dirty="0"/>
          </a:p>
          <a:p>
            <a:r>
              <a:rPr lang="en-US" dirty="0"/>
              <a:t>Semaphores are a fundamental mechanism for enforcing mutual exclusion.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3086100"/>
            <a:ext cx="9144000" cy="914400"/>
          </a:xfrm>
          <a:prstGeom prst="rect">
            <a:avLst/>
          </a:prstGeom>
          <a:solidFill>
            <a:srgbClr val="FFC000"/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95003" y="3562598"/>
            <a:ext cx="8336478" cy="3121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3014354" y="3726873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01881" y="3728852"/>
            <a:ext cx="2351314" cy="2802577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</a:t>
            </a:r>
            <a:r>
              <a:rPr lang="en-US" dirty="0" smtClean="0"/>
              <a:t>Model: Conceptual</a:t>
            </a:r>
            <a:endParaRPr lang="en-US" dirty="0"/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2345861"/>
          </a:xfrm>
        </p:spPr>
        <p:txBody>
          <a:bodyPr/>
          <a:lstStyle/>
          <a:p>
            <a:r>
              <a:rPr lang="en-US" dirty="0" smtClean="0"/>
              <a:t>Multiple </a:t>
            </a:r>
            <a:r>
              <a:rPr lang="en-US" dirty="0"/>
              <a:t>threads run within the context of a single process</a:t>
            </a:r>
          </a:p>
          <a:p>
            <a:r>
              <a:rPr lang="en-US" dirty="0"/>
              <a:t>Each thread has its own separate thread context</a:t>
            </a:r>
          </a:p>
          <a:p>
            <a:pPr lvl="1"/>
            <a:r>
              <a:rPr lang="en-US" sz="1600" dirty="0"/>
              <a:t>Thread ID, stack, stack pointer, PC, condition codes, and GP registers</a:t>
            </a:r>
          </a:p>
          <a:p>
            <a:r>
              <a:rPr lang="en-US" dirty="0"/>
              <a:t>All threads share the remaining process context</a:t>
            </a:r>
          </a:p>
          <a:p>
            <a:pPr lvl="1"/>
            <a:r>
              <a:rPr lang="en-US" sz="1600" dirty="0"/>
              <a:t>Code, data, heap, and shared library segments of the process virtual address space</a:t>
            </a:r>
          </a:p>
          <a:p>
            <a:pPr lvl="1"/>
            <a:r>
              <a:rPr lang="en-US" sz="1600" dirty="0"/>
              <a:t>Open files and installed </a:t>
            </a:r>
            <a:r>
              <a:rPr lang="en-US" sz="1600" dirty="0" smtClean="0"/>
              <a:t>handlers</a:t>
            </a:r>
            <a:endParaRPr lang="en-US" sz="1600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411412" y="494603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5" name="Rectangle 12"/>
          <p:cNvSpPr>
            <a:spLocks noChangeAspect="1" noChangeArrowheads="1"/>
          </p:cNvSpPr>
          <p:nvPr/>
        </p:nvSpPr>
        <p:spPr bwMode="auto">
          <a:xfrm>
            <a:off x="434563" y="4334845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817737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1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(private)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762173" y="4083811"/>
            <a:ext cx="255360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 Shared code and 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922963" y="4650609"/>
            <a:ext cx="2232025" cy="1686361"/>
            <a:chOff x="5946775" y="4650609"/>
            <a:chExt cx="2232025" cy="1686361"/>
          </a:xfrm>
        </p:grpSpPr>
        <p:sp>
          <p:nvSpPr>
            <p:cNvPr id="8" name="Rectangle 3"/>
            <p:cNvSpPr>
              <a:spLocks noChangeAspect="1" noChangeArrowheads="1"/>
            </p:cNvSpPr>
            <p:nvPr/>
          </p:nvSpPr>
          <p:spPr bwMode="auto">
            <a:xfrm>
              <a:off x="5946775" y="4650609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9" name="Rectangle 4"/>
            <p:cNvSpPr>
              <a:spLocks noChangeAspect="1" noChangeArrowheads="1"/>
            </p:cNvSpPr>
            <p:nvPr/>
          </p:nvSpPr>
          <p:spPr bwMode="auto">
            <a:xfrm>
              <a:off x="5946775" y="4915721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10" name="Rectangle 5"/>
            <p:cNvSpPr>
              <a:spLocks noChangeAspect="1" noChangeArrowheads="1"/>
            </p:cNvSpPr>
            <p:nvPr/>
          </p:nvSpPr>
          <p:spPr bwMode="auto">
            <a:xfrm>
              <a:off x="5946775" y="5155870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12" name="Rectangle 7"/>
            <p:cNvSpPr>
              <a:spLocks noChangeAspect="1" noChangeArrowheads="1"/>
            </p:cNvSpPr>
            <p:nvPr/>
          </p:nvSpPr>
          <p:spPr bwMode="auto">
            <a:xfrm>
              <a:off x="5946775" y="5390820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14" name="Rectangle 10"/>
            <p:cNvSpPr>
              <a:spLocks noChangeAspect="1" noChangeArrowheads="1"/>
            </p:cNvSpPr>
            <p:nvPr/>
          </p:nvSpPr>
          <p:spPr bwMode="auto">
            <a:xfrm>
              <a:off x="5946775" y="5711495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15" name="Rectangle 11"/>
            <p:cNvSpPr>
              <a:spLocks noChangeAspect="1" noChangeArrowheads="1"/>
            </p:cNvSpPr>
            <p:nvPr/>
          </p:nvSpPr>
          <p:spPr bwMode="auto">
            <a:xfrm>
              <a:off x="5946775" y="6016295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</p:grp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223885" y="4965142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3247036" y="4349192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630211" y="3680541"/>
            <a:ext cx="1119602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2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(private)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124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17433</TotalTime>
  <Words>7763</Words>
  <Application>Microsoft Office PowerPoint</Application>
  <PresentationFormat>On-screen Show (4:3)</PresentationFormat>
  <Paragraphs>1958</Paragraphs>
  <Slides>75</Slides>
  <Notes>52</Notes>
  <HiddenSlides>4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5" baseType="lpstr">
      <vt:lpstr>ＭＳ Ｐゴシック</vt:lpstr>
      <vt:lpstr>Arial</vt:lpstr>
      <vt:lpstr>Arial Narrow</vt:lpstr>
      <vt:lpstr>Calibri</vt:lpstr>
      <vt:lpstr>Courier New</vt:lpstr>
      <vt:lpstr>Menlo-Regular</vt:lpstr>
      <vt:lpstr>Times New Roman</vt:lpstr>
      <vt:lpstr>Wingdings</vt:lpstr>
      <vt:lpstr>Wingdings 2</vt:lpstr>
      <vt:lpstr>template2007</vt:lpstr>
      <vt:lpstr>Synchronization: Basics  15-213: Introduction to Computer Systems 25th Lecture, April 16, 2020</vt:lpstr>
      <vt:lpstr>Today</vt:lpstr>
      <vt:lpstr>Traditional View of a Process</vt:lpstr>
      <vt:lpstr>Alternate View of a Process</vt:lpstr>
      <vt:lpstr>A Process With Multiple Threads</vt:lpstr>
      <vt:lpstr>Don’t let picture confuse you!</vt:lpstr>
      <vt:lpstr>Today</vt:lpstr>
      <vt:lpstr>Shared Variables in Threaded C Programs</vt:lpstr>
      <vt:lpstr>Threads Memory Model: Conceptual</vt:lpstr>
      <vt:lpstr>Threads Memory Model: Actual</vt:lpstr>
      <vt:lpstr>Passing an argument to a thread - Pedantic</vt:lpstr>
      <vt:lpstr>Passing an argument to a thread - Pedantic</vt:lpstr>
      <vt:lpstr>Passing an argument to a thread – Also OK!</vt:lpstr>
      <vt:lpstr>Passing an argument to a thread – WRONG!</vt:lpstr>
      <vt:lpstr>Three Ways to Pass Thread Arg</vt:lpstr>
      <vt:lpstr>Example Program to Illustrate Sharing</vt:lpstr>
      <vt:lpstr>Shared Variables in Threaded C Programs</vt:lpstr>
      <vt:lpstr>Mapping Variable Instances to Memory</vt:lpstr>
      <vt:lpstr>Mapping Variable Instances to Memory</vt:lpstr>
      <vt:lpstr>Mapping Variable Instances to Memory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badcnt.c: Improper Synchronization</vt:lpstr>
      <vt:lpstr>badcnt.c: Improper Synchronization</vt:lpstr>
      <vt:lpstr>Assembly Code for Counter Loop</vt:lpstr>
      <vt:lpstr>Concurrent Execution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badcnt.c: Improper Synchronization</vt:lpstr>
      <vt:lpstr>badcnt.c: Improper Synchronization</vt:lpstr>
      <vt:lpstr>Break Time!   </vt:lpstr>
      <vt:lpstr>Bonus Quiz Question 6:</vt:lpstr>
      <vt:lpstr>PowerPoint Presentation</vt:lpstr>
      <vt:lpstr>Today</vt:lpstr>
      <vt:lpstr>Enforcing Mutual Exclusion</vt:lpstr>
      <vt:lpstr>Semaphores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goodcnt.c: Proper Synchronization</vt:lpstr>
      <vt:lpstr>Why Mutexes Work</vt:lpstr>
      <vt:lpstr>Why Mutexes Work</vt:lpstr>
      <vt:lpstr>Why Mutexes Work</vt:lpstr>
      <vt:lpstr>Why Mutexes Work</vt:lpstr>
      <vt:lpstr>Binary Semaphores – For Mutual Exlusion</vt:lpstr>
      <vt:lpstr>goodmcnt.c: Mutex Synchronization</vt:lpstr>
      <vt:lpstr>Today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Producer-Consumer on 1-element Buffer</vt:lpstr>
      <vt:lpstr>Why 2 Semaphores for 1-Entry Buffer?</vt:lpstr>
      <vt:lpstr>Producer-Consumer on an n-element Buffer</vt:lpstr>
      <vt:lpstr>Circular Buffer (n = 10)</vt:lpstr>
      <vt:lpstr>Circular Buffer Operation (n = 10)</vt:lpstr>
      <vt:lpstr>Sequential Circular Buffer Code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Demonstration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910</cp:revision>
  <cp:lastPrinted>2018-04-17T17:12:11Z</cp:lastPrinted>
  <dcterms:created xsi:type="dcterms:W3CDTF">2012-11-19T20:19:50Z</dcterms:created>
  <dcterms:modified xsi:type="dcterms:W3CDTF">2020-04-16T17:10:01Z</dcterms:modified>
</cp:coreProperties>
</file>