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6"/>
  </p:notesMasterIdLst>
  <p:handoutMasterIdLst>
    <p:handoutMasterId r:id="rId77"/>
  </p:handoutMasterIdLst>
  <p:sldIdLst>
    <p:sldId id="542" r:id="rId2"/>
    <p:sldId id="1691" r:id="rId3"/>
    <p:sldId id="1692" r:id="rId4"/>
    <p:sldId id="1693" r:id="rId5"/>
    <p:sldId id="1690" r:id="rId6"/>
    <p:sldId id="1673" r:id="rId7"/>
    <p:sldId id="1695" r:id="rId8"/>
    <p:sldId id="1676" r:id="rId9"/>
    <p:sldId id="1701" r:id="rId10"/>
    <p:sldId id="1702" r:id="rId11"/>
    <p:sldId id="1703" r:id="rId12"/>
    <p:sldId id="1677" r:id="rId13"/>
    <p:sldId id="1704" r:id="rId14"/>
    <p:sldId id="1705" r:id="rId15"/>
    <p:sldId id="1678" r:id="rId16"/>
    <p:sldId id="1679" r:id="rId17"/>
    <p:sldId id="1706" r:id="rId18"/>
    <p:sldId id="1707" r:id="rId19"/>
    <p:sldId id="1699" r:id="rId20"/>
    <p:sldId id="1680" r:id="rId21"/>
    <p:sldId id="1681" r:id="rId22"/>
    <p:sldId id="1682" r:id="rId23"/>
    <p:sldId id="1683" r:id="rId24"/>
    <p:sldId id="1684" r:id="rId25"/>
    <p:sldId id="1685" r:id="rId26"/>
    <p:sldId id="1686" r:id="rId27"/>
    <p:sldId id="1687" r:id="rId28"/>
    <p:sldId id="1697" r:id="rId29"/>
    <p:sldId id="1665" r:id="rId30"/>
    <p:sldId id="1663" r:id="rId31"/>
    <p:sldId id="1694" r:id="rId32"/>
    <p:sldId id="1708" r:id="rId33"/>
    <p:sldId id="1667" r:id="rId34"/>
    <p:sldId id="1666" r:id="rId35"/>
    <p:sldId id="1668" r:id="rId36"/>
    <p:sldId id="1669" r:id="rId37"/>
    <p:sldId id="1607" r:id="rId38"/>
    <p:sldId id="1608" r:id="rId39"/>
    <p:sldId id="1621" r:id="rId40"/>
    <p:sldId id="1622" r:id="rId41"/>
    <p:sldId id="1623" r:id="rId42"/>
    <p:sldId id="1624" r:id="rId43"/>
    <p:sldId id="1627" r:id="rId44"/>
    <p:sldId id="1630" r:id="rId45"/>
    <p:sldId id="1625" r:id="rId46"/>
    <p:sldId id="1626" r:id="rId47"/>
    <p:sldId id="1700" r:id="rId48"/>
    <p:sldId id="1696" r:id="rId49"/>
    <p:sldId id="1635" r:id="rId50"/>
    <p:sldId id="1636" r:id="rId51"/>
    <p:sldId id="1637" r:id="rId52"/>
    <p:sldId id="1638" r:id="rId53"/>
    <p:sldId id="1639" r:id="rId54"/>
    <p:sldId id="1640" r:id="rId55"/>
    <p:sldId id="1641" r:id="rId56"/>
    <p:sldId id="1642" r:id="rId57"/>
    <p:sldId id="1643" r:id="rId58"/>
    <p:sldId id="1644" r:id="rId59"/>
    <p:sldId id="1645" r:id="rId60"/>
    <p:sldId id="1646" r:id="rId61"/>
    <p:sldId id="1649" r:id="rId62"/>
    <p:sldId id="1651" r:id="rId63"/>
    <p:sldId id="1650" r:id="rId64"/>
    <p:sldId id="1609" r:id="rId65"/>
    <p:sldId id="1671" r:id="rId66"/>
    <p:sldId id="1619" r:id="rId67"/>
    <p:sldId id="1620" r:id="rId68"/>
    <p:sldId id="1629" r:id="rId69"/>
    <p:sldId id="1631" r:id="rId70"/>
    <p:sldId id="1632" r:id="rId71"/>
    <p:sldId id="1652" r:id="rId72"/>
    <p:sldId id="1653" r:id="rId73"/>
    <p:sldId id="1633" r:id="rId74"/>
    <p:sldId id="1634" r:id="rId75"/>
  </p:sldIdLst>
  <p:sldSz cx="9144000" cy="6858000" type="screen4x3"/>
  <p:notesSz cx="7302500" cy="9586913"/>
  <p:custDataLst>
    <p:tags r:id="rId7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D5F1CF"/>
    <a:srgbClr val="D9D9D9"/>
    <a:srgbClr val="A5A6DF"/>
    <a:srgbClr val="D5F1D2"/>
    <a:srgbClr val="A5A6E4"/>
    <a:srgbClr val="F6F5BD"/>
    <a:srgbClr val="F1C7C7"/>
    <a:srgbClr val="990000"/>
    <a:srgbClr val="B3B3B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668" autoAdjust="0"/>
  </p:normalViewPr>
  <p:slideViewPr>
    <p:cSldViewPr snapToObjects="1">
      <p:cViewPr varScale="1">
        <p:scale>
          <a:sx n="65" d="100"/>
          <a:sy n="65" d="100"/>
        </p:scale>
        <p:origin x="78" y="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gs" Target="tags/tag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28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93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Protocol is usually 0.  Says what number protocol in the family to use and most have only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68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Protocol is usually 0.  Says what number protocol in the family to use and most have only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47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Protocol is usually 0.  Says what number protocol in the family to use and most have only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537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45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769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openssl</a:t>
            </a:r>
            <a:r>
              <a:rPr lang="en-US" dirty="0"/>
              <a:t> </a:t>
            </a:r>
            <a:r>
              <a:rPr lang="en-US" dirty="0" err="1"/>
              <a:t>s_client</a:t>
            </a:r>
            <a:r>
              <a:rPr lang="en-US" dirty="0"/>
              <a:t> -connect www.somesite:443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3980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7890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740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AF_INET6 </a:t>
            </a:r>
            <a:r>
              <a:rPr lang="en-US" dirty="0" err="1"/>
              <a:t>fo</a:t>
            </a:r>
            <a:r>
              <a:rPr lang="en-US" dirty="0"/>
              <a:t> family, then </a:t>
            </a:r>
            <a:r>
              <a:rPr lang="en-US" dirty="0" err="1"/>
              <a:t>ai_addr</a:t>
            </a:r>
            <a:r>
              <a:rPr lang="en-US" dirty="0"/>
              <a:t> is a pointer to a sockaddr_in6 structure.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62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rfc/rfc2396.txt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:443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025650"/>
          </a:xfrm>
        </p:spPr>
        <p:txBody>
          <a:bodyPr/>
          <a:lstStyle/>
          <a:p>
            <a:pPr marL="0" indent="0"/>
            <a:r>
              <a:rPr lang="en-US" dirty="0"/>
              <a:t>Network Programming: Part II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/>
              <a:t>15-213/18-213/14-513/15-513/18-613:</a:t>
            </a:r>
            <a:br>
              <a:rPr lang="en-US" sz="2000" b="0" dirty="0"/>
            </a:br>
            <a:r>
              <a:rPr lang="en-US" sz="2000" b="0" dirty="0"/>
              <a:t>Introduction to Computer Systems	</a:t>
            </a:r>
            <a:br>
              <a:rPr lang="en-US" sz="2000" b="0" dirty="0"/>
            </a:br>
            <a:r>
              <a:rPr lang="en-US" sz="2000" b="0" dirty="0" smtClean="0"/>
              <a:t>April 9, 2020</a:t>
            </a:r>
            <a:endParaRPr lang="en-US" sz="20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addrinfo</a:t>
            </a:r>
            <a:r>
              <a:rPr lang="en-US" dirty="0"/>
              <a:t> </a:t>
            </a:r>
            <a:r>
              <a:rPr lang="en-US" dirty="0" err="1"/>
              <a:t>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23" y="4038600"/>
            <a:ext cx="8188077" cy="1752600"/>
          </a:xfrm>
        </p:spPr>
        <p:txBody>
          <a:bodyPr/>
          <a:lstStyle/>
          <a:p>
            <a:r>
              <a:rPr lang="en-US" dirty="0"/>
              <a:t>Each </a:t>
            </a:r>
            <a:r>
              <a:rPr lang="en-US" dirty="0" err="1"/>
              <a:t>addrinfo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returned by </a:t>
            </a:r>
            <a:r>
              <a:rPr lang="en-US" dirty="0" err="1"/>
              <a:t>getaddrinfo</a:t>
            </a:r>
            <a:r>
              <a:rPr lang="en-US" dirty="0"/>
              <a:t> contains arguments that can be passed directly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function.</a:t>
            </a:r>
          </a:p>
          <a:p>
            <a:r>
              <a:rPr lang="en-US" dirty="0"/>
              <a:t>Also points to a socket address </a:t>
            </a:r>
            <a:r>
              <a:rPr lang="en-US" dirty="0" err="1"/>
              <a:t>struct</a:t>
            </a:r>
            <a:r>
              <a:rPr lang="en-US" dirty="0"/>
              <a:t> that can be passed directly to </a:t>
            </a:r>
            <a:r>
              <a:rPr lang="en-US" dirty="0">
                <a:latin typeface="Courier New"/>
                <a:cs typeface="Courier New"/>
              </a:rPr>
              <a:t>connect</a:t>
            </a:r>
            <a:r>
              <a:rPr lang="en-US" dirty="0">
                <a:latin typeface="+mn-lt"/>
                <a:cs typeface="Courier New"/>
              </a:rPr>
              <a:t> </a:t>
            </a:r>
            <a:r>
              <a:rPr lang="en-US" dirty="0">
                <a:latin typeface="+mn-lt"/>
              </a:rPr>
              <a:t>and</a:t>
            </a:r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bind </a:t>
            </a:r>
            <a:r>
              <a:rPr lang="en-US" dirty="0">
                <a:latin typeface="+mn-lt"/>
                <a:cs typeface="Courier New"/>
              </a:rPr>
              <a:t>functions</a:t>
            </a:r>
            <a:r>
              <a:rPr lang="en-US" dirty="0">
                <a:latin typeface="Courier New"/>
                <a:cs typeface="Courier New"/>
              </a:rPr>
              <a:t>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4800" y="1333143"/>
            <a:ext cx="8458200" cy="240065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ai_flags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Hints argument flags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ai_family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First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ai_socktype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Second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ai_protocol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Third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ai_canonname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Canonical host name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ai_addrlen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Size of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sockaddr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address structure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ai_next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next item in linked list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};</a:t>
            </a:r>
            <a:endParaRPr lang="is-IS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588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8D1CE-A1A1-4868-9D04-1CF8EE627A4B}"/>
              </a:ext>
            </a:extLst>
          </p:cNvPr>
          <p:cNvSpPr txBox="1"/>
          <p:nvPr/>
        </p:nvSpPr>
        <p:spPr>
          <a:xfrm>
            <a:off x="4496158" y="1287135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A6D8D91-374B-48E5-9D80-B9CDAF8B4B61}"/>
              </a:ext>
            </a:extLst>
          </p:cNvPr>
          <p:cNvSpPr txBox="1"/>
          <p:nvPr/>
        </p:nvSpPr>
        <p:spPr>
          <a:xfrm>
            <a:off x="3271492" y="1274501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</p:spTree>
    <p:extLst>
      <p:ext uri="{BB962C8B-B14F-4D97-AF65-F5344CB8AC3E}">
        <p14:creationId xmlns:p14="http://schemas.microsoft.com/office/powerpoint/2010/main" val="45472580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socket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/>
              <a:t>Clients and servers use the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function to create a </a:t>
            </a:r>
            <a:r>
              <a:rPr lang="en-US" i="1" dirty="0"/>
              <a:t>socket descriptor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Protocol specific! Best practice is to use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/>
              <a:t> to generate the parameters automatically, so that code is protocol independent.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584867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socket(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domain,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type,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protocol)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8323" y="3124200"/>
            <a:ext cx="597180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socket(AF_INET, SOCK_STREAM, 0);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1" y="3886200"/>
            <a:ext cx="2819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we are using 32-bit IPV4 addresses</a:t>
            </a:r>
          </a:p>
        </p:txBody>
      </p:sp>
      <p:cxnSp>
        <p:nvCxnSpPr>
          <p:cNvPr id="10" name="Straight Arrow Connector 9"/>
          <p:cNvCxnSpPr>
            <a:stCxn id="8" idx="0"/>
            <a:endCxn id="7" idx="2"/>
          </p:cNvCxnSpPr>
          <p:nvPr/>
        </p:nvCxnSpPr>
        <p:spPr bwMode="auto">
          <a:xfrm flipV="1">
            <a:off x="2400301" y="3462754"/>
            <a:ext cx="1213926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724400" y="3886200"/>
            <a:ext cx="281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the socket will be the end point of a reliable (TCP) connection</a:t>
            </a:r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 bwMode="auto">
          <a:xfrm flipH="1" flipV="1">
            <a:off x="5257800" y="3462754"/>
            <a:ext cx="876300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6467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socket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/>
              <a:t>Clients and servers use the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function to create a </a:t>
            </a:r>
            <a:r>
              <a:rPr lang="en-US" i="1" dirty="0"/>
              <a:t>socket descriptor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Protocol specific! Best practice is to use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/>
              <a:t> to generate the parameters automatically, so that code is protocol independent.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584867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socket(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domain,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type,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protocol)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8323" y="3124200"/>
            <a:ext cx="597180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socket(AF_INET, SOCK_STREAM, 0);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1" y="3886200"/>
            <a:ext cx="2819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we are using 32-bit IPV4 addresses</a:t>
            </a:r>
          </a:p>
        </p:txBody>
      </p:sp>
      <p:cxnSp>
        <p:nvCxnSpPr>
          <p:cNvPr id="10" name="Straight Arrow Connector 9"/>
          <p:cNvCxnSpPr>
            <a:stCxn id="8" idx="0"/>
            <a:endCxn id="7" idx="2"/>
          </p:cNvCxnSpPr>
          <p:nvPr/>
        </p:nvCxnSpPr>
        <p:spPr bwMode="auto">
          <a:xfrm flipV="1">
            <a:off x="2400301" y="3462754"/>
            <a:ext cx="1213926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724400" y="3886200"/>
            <a:ext cx="281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the socket will be the end point of a reliable (TCP) connection</a:t>
            </a:r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 bwMode="auto">
          <a:xfrm flipH="1" flipV="1">
            <a:off x="5257800" y="3462754"/>
            <a:ext cx="876300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38200" y="4955977"/>
            <a:ext cx="8458200" cy="240065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b="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ai_flags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Hints argument flags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ai_family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First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ai_socktype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Second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ai_protocol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Third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500" b="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*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ai_canonname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Canonical host name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ai_addrlen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Size of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ai_addr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struct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sockaddr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ai_addr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socket address structure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ai_next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next item in linked list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};</a:t>
            </a:r>
            <a:endParaRPr lang="is-IS" sz="1500" b="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96488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socket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/>
              <a:t>Clients and servers use the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function to create a </a:t>
            </a:r>
            <a:r>
              <a:rPr lang="en-US" i="1" dirty="0"/>
              <a:t>socket descriptor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Better Example: (protocol independent)</a:t>
            </a: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584867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socket(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domain,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type,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protocol)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8323" y="3124200"/>
            <a:ext cx="597180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socket(AF_INET, SOCK_STREAM, 0);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1" y="3886200"/>
            <a:ext cx="2819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we are using 32-bit IPV4 addresses</a:t>
            </a:r>
          </a:p>
        </p:txBody>
      </p:sp>
      <p:cxnSp>
        <p:nvCxnSpPr>
          <p:cNvPr id="10" name="Straight Arrow Connector 9"/>
          <p:cNvCxnSpPr>
            <a:stCxn id="8" idx="0"/>
            <a:endCxn id="7" idx="2"/>
          </p:cNvCxnSpPr>
          <p:nvPr/>
        </p:nvCxnSpPr>
        <p:spPr bwMode="auto">
          <a:xfrm flipV="1">
            <a:off x="2400301" y="3462754"/>
            <a:ext cx="1213926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724400" y="3886200"/>
            <a:ext cx="281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the socket will be the end point of a reliable (TCP) connection</a:t>
            </a:r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 bwMode="auto">
          <a:xfrm flipH="1" flipV="1">
            <a:off x="5257800" y="3462754"/>
            <a:ext cx="876300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28600" y="5562600"/>
            <a:ext cx="8454559" cy="5847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*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infop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= …;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sockfd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smtClean="0">
                <a:latin typeface="Courier New" pitchFamily="49" charset="0"/>
              </a:rPr>
              <a:t>socket(p-&gt;</a:t>
            </a:r>
            <a:r>
              <a:rPr lang="en-US" sz="1600" dirty="0" err="1" smtClean="0">
                <a:solidFill>
                  <a:srgbClr val="C1651C"/>
                </a:solidFill>
                <a:latin typeface="Courier New"/>
                <a:cs typeface="Courier New"/>
              </a:rPr>
              <a:t>ai_family</a:t>
            </a:r>
            <a:r>
              <a:rPr lang="en-US" sz="1600" dirty="0" smtClean="0">
                <a:latin typeface="Courier New" pitchFamily="49" charset="0"/>
              </a:rPr>
              <a:t>, p-&gt;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C1651C"/>
                </a:solidFill>
                <a:latin typeface="Courier New"/>
                <a:cs typeface="Courier New"/>
              </a:rPr>
              <a:t>ai_socktype</a:t>
            </a:r>
            <a:r>
              <a:rPr lang="en-US" sz="1600" dirty="0" smtClean="0">
                <a:solidFill>
                  <a:srgbClr val="C1651C"/>
                </a:solidFill>
                <a:latin typeface="Courier New"/>
                <a:cs typeface="Courier New"/>
              </a:rPr>
              <a:t>,</a:t>
            </a:r>
            <a:r>
              <a:rPr lang="en-US" sz="1600" dirty="0" smtClean="0">
                <a:latin typeface="Courier New" pitchFamily="49" charset="0"/>
              </a:rPr>
              <a:t> p-&gt;</a:t>
            </a:r>
            <a:r>
              <a:rPr lang="en-US" sz="1600" dirty="0" err="1" smtClean="0">
                <a:solidFill>
                  <a:srgbClr val="C1651C"/>
                </a:solidFill>
                <a:latin typeface="Courier New"/>
                <a:cs typeface="Courier New"/>
              </a:rPr>
              <a:t>ai_protocol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489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829FDF-FA01-4A00-8E6F-70300793A766}"/>
              </a:ext>
            </a:extLst>
          </p:cNvPr>
          <p:cNvSpPr txBox="1"/>
          <p:nvPr/>
        </p:nvSpPr>
        <p:spPr>
          <a:xfrm>
            <a:off x="4402853" y="1966300"/>
            <a:ext cx="893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3531E52-A675-4E20-87E6-1287B78241B2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020DB4F-39CD-4117-A979-B03818B83DA9}"/>
              </a:ext>
            </a:extLst>
          </p:cNvPr>
          <p:cNvSpPr txBox="1"/>
          <p:nvPr/>
        </p:nvSpPr>
        <p:spPr>
          <a:xfrm>
            <a:off x="3325703" y="1269316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40D58F0-1EA6-4CA5-B9F1-88775A92F96D}"/>
              </a:ext>
            </a:extLst>
          </p:cNvPr>
          <p:cNvSpPr txBox="1"/>
          <p:nvPr/>
        </p:nvSpPr>
        <p:spPr>
          <a:xfrm>
            <a:off x="4481317" y="1290846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</p:spTree>
    <p:extLst>
      <p:ext uri="{BB962C8B-B14F-4D97-AF65-F5344CB8AC3E}">
        <p14:creationId xmlns:p14="http://schemas.microsoft.com/office/powerpoint/2010/main" val="196277976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bind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771525"/>
          </a:xfrm>
        </p:spPr>
        <p:txBody>
          <a:bodyPr/>
          <a:lstStyle/>
          <a:p>
            <a:r>
              <a:rPr lang="en-US" dirty="0"/>
              <a:t>A server uses 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to ask the kernel to associate the server’s socket address with a socket descriptor: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itchFamily="49" charset="0"/>
              </a:rPr>
              <a:t>      </a:t>
            </a:r>
            <a:r>
              <a:rPr lang="en-US" sz="2000" dirty="0">
                <a:cs typeface="Calibri" panose="020F0502020204030204" pitchFamily="34" charset="0"/>
              </a:rPr>
              <a:t>Recall: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typedef struct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SA;</a:t>
            </a:r>
            <a:endParaRPr lang="en-US" dirty="0"/>
          </a:p>
          <a:p>
            <a:r>
              <a:rPr lang="en-US" dirty="0"/>
              <a:t>Process can read bytes that arrive on the connection whose endpoint is 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by reading from descriptor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endParaRPr lang="en-US" dirty="0"/>
          </a:p>
          <a:p>
            <a:r>
              <a:rPr lang="en-US" dirty="0"/>
              <a:t>Similarly, writes to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are transferred along connection whose endpoint is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  <a:p>
            <a:pPr lvl="1"/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48972"/>
            <a:ext cx="634119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bind(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61970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bind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771525"/>
          </a:xfrm>
        </p:spPr>
        <p:txBody>
          <a:bodyPr/>
          <a:lstStyle/>
          <a:p>
            <a:r>
              <a:rPr lang="en-US" dirty="0"/>
              <a:t>A server uses 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to ask the kernel to associate the server’s socket address with a socket descriptor: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itchFamily="49" charset="0"/>
              </a:rPr>
              <a:t>      </a:t>
            </a:r>
            <a:r>
              <a:rPr lang="en-US" sz="2000" dirty="0">
                <a:cs typeface="Calibri" panose="020F0502020204030204" pitchFamily="34" charset="0"/>
              </a:rPr>
              <a:t>Recall: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typedef struct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SA;</a:t>
            </a:r>
            <a:endParaRPr lang="en-US" dirty="0"/>
          </a:p>
          <a:p>
            <a:r>
              <a:rPr lang="en-US" dirty="0"/>
              <a:t>Process can read bytes that arrive on the connection whose endpoint is 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by reading from descriptor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endParaRPr lang="en-US" dirty="0"/>
          </a:p>
          <a:p>
            <a:r>
              <a:rPr lang="en-US" dirty="0"/>
              <a:t>Similarly, writes to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are transferred along connection whose endpoint is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/>
              <a:t>Best Practice is to use result from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48972"/>
            <a:ext cx="634119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bind(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33400" y="5105400"/>
            <a:ext cx="8458200" cy="240065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b="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ai_flags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Hints argument flags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ai_family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First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ai_socktype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Second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ai_protocol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Third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socket function 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*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ai_canonname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Canonical host name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ai_addrlen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Size of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sockaddr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address structure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ai_next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next item in linked list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};</a:t>
            </a:r>
            <a:endParaRPr lang="is-IS" sz="1500" b="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8414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bind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771525"/>
          </a:xfrm>
        </p:spPr>
        <p:txBody>
          <a:bodyPr/>
          <a:lstStyle/>
          <a:p>
            <a:r>
              <a:rPr lang="en-US" dirty="0"/>
              <a:t>A server uses 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to ask the kernel to associate the server’s socket address with a socket descriptor: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itchFamily="49" charset="0"/>
              </a:rPr>
              <a:t>      </a:t>
            </a:r>
            <a:r>
              <a:rPr lang="en-US" sz="2000" dirty="0">
                <a:cs typeface="Calibri" panose="020F0502020204030204" pitchFamily="34" charset="0"/>
              </a:rPr>
              <a:t>Recall: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typedef struct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SA;</a:t>
            </a:r>
            <a:endParaRPr lang="en-US" dirty="0"/>
          </a:p>
          <a:p>
            <a:r>
              <a:rPr lang="en-US" dirty="0"/>
              <a:t>Process can read bytes that arrive on the connection whose endpoint is 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by reading from descriptor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endParaRPr lang="en-US" dirty="0"/>
          </a:p>
          <a:p>
            <a:r>
              <a:rPr lang="en-US" dirty="0"/>
              <a:t>Similarly, writes to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are transferred along connection whose endpoint is </a:t>
            </a:r>
            <a:r>
              <a:rPr lang="en-US" dirty="0" err="1" smtClean="0">
                <a:latin typeface="Courier New"/>
                <a:cs typeface="Courier New"/>
              </a:rPr>
              <a:t>addr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/>
              <a:t>Best Practice is to use result from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48972"/>
            <a:ext cx="634119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bind(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33400" y="5105400"/>
            <a:ext cx="8458200" cy="240065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b="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ai_flags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Hints argument flags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ai_family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First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ai_socktype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Second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ai_protocol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Third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socket function 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        *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ai_canonname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Canonical host name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ai_addrlen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Size of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sockaddr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address structure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b="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b="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b="0" dirty="0" err="1">
                <a:solidFill>
                  <a:srgbClr val="C1651C"/>
                </a:solidFill>
                <a:latin typeface="Courier New"/>
                <a:cs typeface="Courier New"/>
              </a:rPr>
              <a:t>ai_next</a:t>
            </a:r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b="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b="0" dirty="0">
                <a:solidFill>
                  <a:srgbClr val="CB2418"/>
                </a:solidFill>
                <a:latin typeface="Courier New"/>
                <a:cs typeface="Courier New"/>
              </a:rPr>
              <a:t> to next item in linked list */</a:t>
            </a:r>
            <a:endParaRPr lang="en-US" sz="1500" b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b="0" dirty="0">
                <a:solidFill>
                  <a:srgbClr val="000000"/>
                </a:solidFill>
                <a:latin typeface="Courier New"/>
                <a:cs typeface="Courier New"/>
              </a:rPr>
              <a:t>};</a:t>
            </a:r>
            <a:endParaRPr lang="is-IS" sz="1500" b="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4271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3.33333E-6 -0.141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847101-99D4-422E-8723-0C2D8262221A}"/>
              </a:ext>
            </a:extLst>
          </p:cNvPr>
          <p:cNvSpPr/>
          <p:nvPr/>
        </p:nvSpPr>
        <p:spPr>
          <a:xfrm>
            <a:off x="110030" y="1759327"/>
            <a:ext cx="8839200" cy="403187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/*From `man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` Error checking code omitted*/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(NULL,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[1], &amp;hints, &amp;result);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returns a list of address structures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Try each address until we successfully bind()*/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result;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NULL;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ai_next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socket(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ai_family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ai_socktype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ai_protocol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-1)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continue; 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(bind(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ai_addr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ai_addrlen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== 0)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break; /* Success */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FAAD47-8C83-46AA-A80A-9BA5075FC714}"/>
              </a:ext>
            </a:extLst>
          </p:cNvPr>
          <p:cNvSpPr/>
          <p:nvPr/>
        </p:nvSpPr>
        <p:spPr>
          <a:xfrm>
            <a:off x="223622" y="5791200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cs typeface="Courier New"/>
              </a:rPr>
              <a:t>Best practice is to use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cs typeface="Courier New"/>
              </a:rPr>
              <a:t> to supply the arguments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cs typeface="Courier New"/>
              </a:rPr>
              <a:t> and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>
                <a:cs typeface="Courier New"/>
              </a:rPr>
              <a:t>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CCA9AFC-E95A-4C9F-B2C7-9C2DACD76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30" y="435678"/>
            <a:ext cx="7592093" cy="762000"/>
          </a:xfrm>
        </p:spPr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bind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DCABB6-99A5-4210-BAE2-35B1888CF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334783"/>
            <a:ext cx="634119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bind(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868003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/>
              <a:t>5</a:t>
            </a:r>
            <a:r>
              <a:rPr lang="en-US" sz="1800" i="1" dirty="0"/>
              <a:t>. Drop client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/>
              <a:t>4</a:t>
            </a:r>
            <a:r>
              <a:rPr lang="en-US" sz="1800" i="1" dirty="0"/>
              <a:t>. Disconnect client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/>
              <a:t>3</a:t>
            </a:r>
            <a:r>
              <a:rPr lang="en-US" sz="1800" i="1" dirty="0"/>
              <a:t>. Exchange</a:t>
            </a:r>
          </a:p>
          <a:p>
            <a:pPr algn="r"/>
            <a:r>
              <a:rPr lang="en-US" sz="1800" i="1" dirty="0"/>
              <a:t>data</a:t>
            </a:r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/>
              <a:t>. Start client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1</a:t>
            </a:r>
            <a:r>
              <a:rPr lang="en-US" sz="1800" i="1" dirty="0"/>
              <a:t>.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858000" y="1129723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Review: Echo</a:t>
            </a:r>
            <a:br>
              <a:rPr lang="en-US" dirty="0"/>
            </a:br>
            <a:r>
              <a:rPr lang="en-US" dirty="0"/>
              <a:t>Server</a:t>
            </a:r>
            <a:br>
              <a:rPr lang="en-US" dirty="0"/>
            </a:br>
            <a:r>
              <a:rPr lang="en-US" dirty="0"/>
              <a:t>+ Client</a:t>
            </a:r>
            <a:br>
              <a:rPr lang="en-US" dirty="0"/>
            </a:br>
            <a:r>
              <a:rPr lang="en-US" dirty="0"/>
              <a:t>Structure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write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  <a:p>
              <a:pPr algn="ctr"/>
              <a:r>
                <a:rPr lang="en-US" sz="1400" dirty="0">
                  <a:latin typeface="Courier New" pitchFamily="49" charset="0"/>
                </a:rPr>
                <a:t>terminal write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terminal read</a:t>
              </a:r>
            </a:p>
            <a:p>
              <a:pPr algn="ctr"/>
              <a:r>
                <a:rPr lang="en-US" sz="1400" dirty="0">
                  <a:latin typeface="Courier New" pitchFamily="49" charset="0"/>
                </a:rPr>
                <a:t>socket write</a:t>
              </a: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499"/>
            <a:ext cx="1447800" cy="2387331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open_listenfd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07313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open_clientfd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7" name="Text Box 49"/>
          <p:cNvSpPr txBox="1">
            <a:spLocks noChangeArrowheads="1"/>
          </p:cNvSpPr>
          <p:nvPr/>
        </p:nvSpPr>
        <p:spPr bwMode="auto">
          <a:xfrm>
            <a:off x="6705600" y="3247754"/>
            <a:ext cx="182924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 client</a:t>
            </a:r>
          </a:p>
        </p:txBody>
      </p:sp>
    </p:spTree>
    <p:extLst>
      <p:ext uri="{BB962C8B-B14F-4D97-AF65-F5344CB8AC3E}">
        <p14:creationId xmlns:p14="http://schemas.microsoft.com/office/powerpoint/2010/main" val="2026907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5" grpId="0" animBg="1"/>
      <p:bldP spid="64" grpId="0" animBg="1"/>
      <p:bldP spid="63" grpId="0" animBg="1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11B7502-79D7-473E-B60E-F03C706E6664}"/>
              </a:ext>
            </a:extLst>
          </p:cNvPr>
          <p:cNvSpPr txBox="1"/>
          <p:nvPr/>
        </p:nvSpPr>
        <p:spPr>
          <a:xfrm>
            <a:off x="4460147" y="1298215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DE22D8-D0F5-4C7A-A275-9E7DC29C114E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9EC9257-6CC8-4F3E-AC34-4A1EEF2AAC69}"/>
              </a:ext>
            </a:extLst>
          </p:cNvPr>
          <p:cNvSpPr txBox="1"/>
          <p:nvPr/>
        </p:nvSpPr>
        <p:spPr>
          <a:xfrm>
            <a:off x="3998367" y="2639652"/>
            <a:ext cx="1546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&lt;-&gt; SA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3B6828D-518C-4A69-B891-1C673125AB3F}"/>
              </a:ext>
            </a:extLst>
          </p:cNvPr>
          <p:cNvSpPr txBox="1"/>
          <p:nvPr/>
        </p:nvSpPr>
        <p:spPr>
          <a:xfrm>
            <a:off x="3253362" y="1291127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9E760A8-A3B3-4E14-969C-811AB2330F73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9191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listen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/>
              <a:t>Kernel assumes that descriptor from socket function is an </a:t>
            </a:r>
            <a:r>
              <a:rPr lang="en-US" i="1" dirty="0">
                <a:solidFill>
                  <a:srgbClr val="FF0000"/>
                </a:solidFill>
              </a:rPr>
              <a:t>active socket </a:t>
            </a:r>
            <a:r>
              <a:rPr lang="en-US" dirty="0"/>
              <a:t>that will be on the client end</a:t>
            </a:r>
          </a:p>
          <a:p>
            <a:r>
              <a:rPr lang="en-US" dirty="0"/>
              <a:t>A server calls the listen function to tell the kernel that a descriptor will be used by a server rather than a client: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Converts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from an active socket to a </a:t>
            </a:r>
            <a:r>
              <a:rPr lang="en-US" i="1" dirty="0">
                <a:solidFill>
                  <a:srgbClr val="FF0000"/>
                </a:solidFill>
              </a:rPr>
              <a:t>listening socket</a:t>
            </a:r>
            <a:r>
              <a:rPr lang="en-US" dirty="0"/>
              <a:t> that can accept connection requests from clients. </a:t>
            </a:r>
          </a:p>
          <a:p>
            <a:pPr lvl="1"/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backlog </a:t>
            </a:r>
            <a:r>
              <a:rPr lang="en-US" dirty="0">
                <a:latin typeface="+mn-lt"/>
                <a:cs typeface="Courier New"/>
              </a:rPr>
              <a:t>is a hint about the number of outstanding connection requests that the kernel should queue up before starting to refuse requests (128-ish by default)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905000" y="3200725"/>
            <a:ext cx="4617370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listen(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backlog);</a:t>
            </a:r>
          </a:p>
        </p:txBody>
      </p:sp>
    </p:spTree>
    <p:extLst>
      <p:ext uri="{BB962C8B-B14F-4D97-AF65-F5344CB8AC3E}">
        <p14:creationId xmlns:p14="http://schemas.microsoft.com/office/powerpoint/2010/main" val="131131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B9A24AF-089D-40D3-879F-BA334380BCBA}"/>
              </a:ext>
            </a:extLst>
          </p:cNvPr>
          <p:cNvSpPr txBox="1"/>
          <p:nvPr/>
        </p:nvSpPr>
        <p:spPr>
          <a:xfrm>
            <a:off x="3159894" y="1287135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369183C-E367-420F-B022-6CF7DF735CB1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8798754-7918-4205-8102-650AE86D983E}"/>
              </a:ext>
            </a:extLst>
          </p:cNvPr>
          <p:cNvSpPr txBox="1"/>
          <p:nvPr/>
        </p:nvSpPr>
        <p:spPr>
          <a:xfrm>
            <a:off x="4435475" y="1287135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1114D17-B209-4772-94B1-A64BF5A69909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501BA6D-FB28-4AA5-B7C5-5CD1C8E2488D}"/>
              </a:ext>
            </a:extLst>
          </p:cNvPr>
          <p:cNvSpPr txBox="1"/>
          <p:nvPr/>
        </p:nvSpPr>
        <p:spPr>
          <a:xfrm>
            <a:off x="3998367" y="2639652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 &lt;-&gt; SA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4828761-455A-402B-905C-C00320E7B7FE}"/>
              </a:ext>
            </a:extLst>
          </p:cNvPr>
          <p:cNvSpPr txBox="1"/>
          <p:nvPr/>
        </p:nvSpPr>
        <p:spPr>
          <a:xfrm>
            <a:off x="5789068" y="3300452"/>
            <a:ext cx="175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listening 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209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accept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/>
              <a:t>Servers wait for connection requests from clients by calling </a:t>
            </a:r>
            <a:r>
              <a:rPr lang="en-US" dirty="0">
                <a:latin typeface="Courier New"/>
                <a:cs typeface="Courier New"/>
              </a:rPr>
              <a:t>accept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Waits for connection request to arrive on the connection bound to </a:t>
            </a:r>
            <a:r>
              <a:rPr lang="en-US" dirty="0" err="1">
                <a:latin typeface="Courier New"/>
                <a:cs typeface="Courier New"/>
              </a:rPr>
              <a:t>listenfd</a:t>
            </a:r>
            <a:r>
              <a:rPr lang="en-US" dirty="0"/>
              <a:t>, then fills in client’s socket address in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/>
              <a:t> and size of the socket address in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Returns a </a:t>
            </a:r>
            <a:r>
              <a:rPr lang="en-US" i="1" dirty="0">
                <a:solidFill>
                  <a:srgbClr val="FF0000"/>
                </a:solidFill>
              </a:rPr>
              <a:t>connected descriptor </a:t>
            </a:r>
            <a:r>
              <a:rPr lang="en-US" dirty="0"/>
              <a:t>that can be used to communicate with the client via Unix I/O routines. </a:t>
            </a:r>
            <a:endParaRPr lang="en-US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66604"/>
            <a:ext cx="621806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accept(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2758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268787"/>
            <a:ext cx="6400800" cy="1283136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0CD9B02-6C3E-4CA9-8657-D84D796BDEED}"/>
              </a:ext>
            </a:extLst>
          </p:cNvPr>
          <p:cNvSpPr txBox="1"/>
          <p:nvPr/>
        </p:nvSpPr>
        <p:spPr>
          <a:xfrm>
            <a:off x="5789068" y="3300452"/>
            <a:ext cx="175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listening </a:t>
            </a:r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DFA895E-FAA6-495C-8610-1ADD6904498F}"/>
              </a:ext>
            </a:extLst>
          </p:cNvPr>
          <p:cNvSpPr txBox="1"/>
          <p:nvPr/>
        </p:nvSpPr>
        <p:spPr>
          <a:xfrm>
            <a:off x="3198747" y="1270858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1E19494-E2E2-4155-B76C-7E37C79303E7}"/>
              </a:ext>
            </a:extLst>
          </p:cNvPr>
          <p:cNvSpPr txBox="1"/>
          <p:nvPr/>
        </p:nvSpPr>
        <p:spPr>
          <a:xfrm>
            <a:off x="4435475" y="1292810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33EF733-DA29-4B07-9856-A35CBAF0656B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66432F-8D31-4E0E-818D-B56FF61DD59D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6EE6385-EE1B-4A6F-9D17-2A97C6F7996D}"/>
              </a:ext>
            </a:extLst>
          </p:cNvPr>
          <p:cNvSpPr txBox="1"/>
          <p:nvPr/>
        </p:nvSpPr>
        <p:spPr>
          <a:xfrm>
            <a:off x="3998367" y="2639652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 &lt;-&gt; SA</a:t>
            </a:r>
          </a:p>
        </p:txBody>
      </p:sp>
    </p:spTree>
    <p:extLst>
      <p:ext uri="{BB962C8B-B14F-4D97-AF65-F5344CB8AC3E}">
        <p14:creationId xmlns:p14="http://schemas.microsoft.com/office/powerpoint/2010/main" val="20808924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connect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061325" cy="771525"/>
          </a:xfrm>
        </p:spPr>
        <p:txBody>
          <a:bodyPr/>
          <a:lstStyle/>
          <a:p>
            <a:r>
              <a:rPr lang="en-US" dirty="0"/>
              <a:t>A client establishes a connection with a server by calling connect:</a:t>
            </a:r>
          </a:p>
          <a:p>
            <a:endParaRPr lang="en-US" dirty="0"/>
          </a:p>
          <a:p>
            <a:r>
              <a:rPr lang="en-US" dirty="0"/>
              <a:t>Attempts to establish a connection with server at socket address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>
                <a:latin typeface="+mn-lt"/>
                <a:cs typeface="Courier New"/>
              </a:rPr>
              <a:t>If successful, then </a:t>
            </a:r>
            <a:r>
              <a:rPr lang="en-US" b="1" dirty="0" err="1">
                <a:latin typeface="Courier New"/>
                <a:cs typeface="Courier New"/>
              </a:rPr>
              <a:t>clientfd</a:t>
            </a:r>
            <a:r>
              <a:rPr lang="en-US" dirty="0">
                <a:latin typeface="+mn-lt"/>
                <a:cs typeface="Courier New"/>
              </a:rPr>
              <a:t> is now ready for reading and writing. 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Resulting connection is  characterized by socket pair</a:t>
            </a:r>
          </a:p>
          <a:p>
            <a:pPr marL="457200" lvl="1" indent="0">
              <a:buNone/>
            </a:pPr>
            <a:r>
              <a:rPr lang="en-US" dirty="0">
                <a:latin typeface="+mn-lt"/>
                <a:cs typeface="Courier New"/>
              </a:rPr>
              <a:t>	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x:y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addr.sin_addr:addr.sin_port</a:t>
            </a:r>
            <a:r>
              <a:rPr lang="en-US" dirty="0">
                <a:latin typeface="Courier New"/>
                <a:cs typeface="Courier New"/>
              </a:rPr>
              <a:t>)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x</a:t>
            </a:r>
            <a:r>
              <a:rPr lang="en-US" dirty="0">
                <a:latin typeface="+mn-lt"/>
                <a:cs typeface="Courier New"/>
              </a:rPr>
              <a:t> is client address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y</a:t>
            </a:r>
            <a:r>
              <a:rPr lang="en-US" dirty="0">
                <a:latin typeface="+mn-lt"/>
                <a:cs typeface="Courier New"/>
              </a:rPr>
              <a:t> is ephemeral port that uniquely identifies client process on client host</a:t>
            </a:r>
          </a:p>
          <a:p>
            <a:pPr marL="0" indent="0">
              <a:buNone/>
            </a:pPr>
            <a:r>
              <a:rPr lang="en-US" dirty="0">
                <a:latin typeface="+mn-lt"/>
                <a:cs typeface="Courier New"/>
              </a:rPr>
              <a:t>Best practice is to use 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+mn-lt"/>
                <a:cs typeface="Courier New"/>
              </a:rPr>
              <a:t>  to supply the arguments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+mn-lt"/>
                <a:cs typeface="Courier New"/>
              </a:rPr>
              <a:t> and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>
                <a:latin typeface="+mn-lt"/>
                <a:cs typeface="Courier New"/>
              </a:rPr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66800" y="2209800"/>
            <a:ext cx="6956852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connect(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10362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connect/accept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>
                <a:latin typeface="Courier New" pitchFamily="49" charset="0"/>
              </a:rPr>
              <a:t>connect</a:t>
            </a: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938713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275263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5805488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5275263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5137241"/>
            <a:ext cx="4010025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Client 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 and 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78" name="Oval 26"/>
          <p:cNvSpPr>
            <a:spLocks noChangeAspect="1" noChangeArrowheads="1"/>
          </p:cNvSpPr>
          <p:nvPr/>
        </p:nvSpPr>
        <p:spPr bwMode="auto">
          <a:xfrm>
            <a:off x="3388804" y="56642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067050" y="581818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57229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56515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5334000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05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78" grpId="0" animBg="1"/>
      <p:bldP spid="740379" grpId="0"/>
      <p:bldP spid="740380" grpId="0" animBg="1"/>
      <p:bldP spid="740364" grpId="0" animBg="1"/>
      <p:bldP spid="740372" grpId="0" animBg="1"/>
      <p:bldP spid="740362" grpId="0" animBg="1"/>
      <p:bldP spid="74037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Connected vs. Listening Descriptors</a:t>
            </a:r>
          </a:p>
        </p:txBody>
      </p:sp>
      <p:sp>
        <p:nvSpPr>
          <p:cNvPr id="753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4450" y="1362074"/>
            <a:ext cx="7896225" cy="51911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Listening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for client connection </a:t>
            </a:r>
            <a:r>
              <a:rPr lang="en-US" u="sng" dirty="0"/>
              <a:t>requests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Created once and exists for lifetime of the server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Connected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of the </a:t>
            </a:r>
            <a:r>
              <a:rPr lang="en-US" u="sng" dirty="0"/>
              <a:t>connection</a:t>
            </a:r>
            <a:r>
              <a:rPr lang="en-US" dirty="0"/>
              <a:t> between client and server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new descriptor is created each time the server accepts a connection request from a client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Exists only as long as it takes to service client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Why the distinction?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Allows for concurrent servers that can communicate over many client connections simultaneously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E.g., Each time we receive a new request, we fork a child to handle the request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470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268787"/>
            <a:ext cx="6400800" cy="1283136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0CD9B02-6C3E-4CA9-8657-D84D796BDEED}"/>
              </a:ext>
            </a:extLst>
          </p:cNvPr>
          <p:cNvSpPr txBox="1"/>
          <p:nvPr/>
        </p:nvSpPr>
        <p:spPr>
          <a:xfrm>
            <a:off x="5789068" y="3300452"/>
            <a:ext cx="175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listening </a:t>
            </a:r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B8C37F7-3721-4CC0-9720-EDE45DAFC591}"/>
              </a:ext>
            </a:extLst>
          </p:cNvPr>
          <p:cNvSpPr txBox="1"/>
          <p:nvPr/>
        </p:nvSpPr>
        <p:spPr>
          <a:xfrm>
            <a:off x="6052653" y="3970303"/>
            <a:ext cx="1958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connected 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connfd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AC974AF-B15D-46DA-9D4A-9632368BD0E9}"/>
              </a:ext>
            </a:extLst>
          </p:cNvPr>
          <p:cNvSpPr txBox="1"/>
          <p:nvPr/>
        </p:nvSpPr>
        <p:spPr>
          <a:xfrm>
            <a:off x="2770111" y="3970303"/>
            <a:ext cx="2663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connected (to SA) 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DFA895E-FAA6-495C-8610-1ADD6904498F}"/>
              </a:ext>
            </a:extLst>
          </p:cNvPr>
          <p:cNvSpPr txBox="1"/>
          <p:nvPr/>
        </p:nvSpPr>
        <p:spPr>
          <a:xfrm>
            <a:off x="3266503" y="1296384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1E19494-E2E2-4155-B76C-7E37C79303E7}"/>
              </a:ext>
            </a:extLst>
          </p:cNvPr>
          <p:cNvSpPr txBox="1"/>
          <p:nvPr/>
        </p:nvSpPr>
        <p:spPr>
          <a:xfrm>
            <a:off x="4485141" y="1302276"/>
            <a:ext cx="794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33EF733-DA29-4B07-9856-A35CBAF0656B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66432F-8D31-4E0E-818D-B56FF61DD59D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6EE6385-EE1B-4A6F-9D17-2A97C6F7996D}"/>
              </a:ext>
            </a:extLst>
          </p:cNvPr>
          <p:cNvSpPr txBox="1"/>
          <p:nvPr/>
        </p:nvSpPr>
        <p:spPr>
          <a:xfrm>
            <a:off x="3998367" y="2639652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 &lt;-&gt; SA</a:t>
            </a:r>
          </a:p>
        </p:txBody>
      </p:sp>
    </p:spTree>
    <p:extLst>
      <p:ext uri="{BB962C8B-B14F-4D97-AF65-F5344CB8AC3E}">
        <p14:creationId xmlns:p14="http://schemas.microsoft.com/office/powerpoint/2010/main" val="2101845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2297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Review: C Standard I/O, Unix I/O and RIO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769" y="1295400"/>
            <a:ext cx="8750300" cy="1371600"/>
          </a:xfrm>
        </p:spPr>
        <p:txBody>
          <a:bodyPr/>
          <a:lstStyle/>
          <a:p>
            <a:r>
              <a:rPr lang="en-US" dirty="0"/>
              <a:t>Robust I/O (RIO): 15-213 special wrappers</a:t>
            </a:r>
            <a:br>
              <a:rPr lang="en-US" dirty="0"/>
            </a:br>
            <a:r>
              <a:rPr lang="en-US" dirty="0"/>
              <a:t>good coding practice: </a:t>
            </a:r>
            <a:r>
              <a:rPr lang="en-US" b="0" dirty="0"/>
              <a:t>handles error checking, signals, and </a:t>
            </a:r>
            <a:br>
              <a:rPr lang="en-US" b="0" dirty="0"/>
            </a:br>
            <a:r>
              <a:rPr lang="en-US" b="0" dirty="0"/>
              <a:t>“short counts”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3675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5253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4567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886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3213100"/>
            <a:ext cx="1989138" cy="1816100"/>
          </a:xfrm>
          <a:prstGeom prst="rect">
            <a:avLst/>
          </a:prstGeom>
          <a:solidFill>
            <a:srgbClr val="D5F1C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fopen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fdopen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fread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fwrite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sprintf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fgets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fputs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fseek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fclose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5181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5602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4252913"/>
            <a:ext cx="1841500" cy="1327150"/>
          </a:xfrm>
          <a:prstGeom prst="rect">
            <a:avLst/>
          </a:prstGeom>
          <a:solidFill>
            <a:srgbClr val="F1C7C7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rio_writen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rio_readinitb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rio_readlineb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rio_readnb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4567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4102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914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4044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55" grpId="0" animBg="1"/>
      <p:bldP spid="671756" grpId="0" animBg="1"/>
      <p:bldP spid="67175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1981200"/>
            <a:ext cx="8831865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Open a connection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AI_NUMERICSERV;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…using numeric port arg.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|= AI_ADDRCONFIG;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Recommended for connections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(hostname,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77200" y="4431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/>
              <a:t>Establish a connection with a server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492EAA-5181-4872-9ACE-60F78C0CBF06}"/>
              </a:ext>
            </a:extLst>
          </p:cNvPr>
          <p:cNvSpPr/>
          <p:nvPr/>
        </p:nvSpPr>
        <p:spPr>
          <a:xfrm>
            <a:off x="304800" y="5257800"/>
            <a:ext cx="78883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AI_ADDRCONFIG – </a:t>
            </a:r>
            <a:r>
              <a:rPr lang="en-US" dirty="0"/>
              <a:t>uses your system’s address type.</a:t>
            </a:r>
          </a:p>
          <a:p>
            <a:r>
              <a:rPr lang="en-US" dirty="0"/>
              <a:t>You have at least one IPV4 </a:t>
            </a:r>
            <a:r>
              <a:rPr lang="en-US" dirty="0" err="1"/>
              <a:t>iface</a:t>
            </a:r>
            <a:r>
              <a:rPr lang="en-US" dirty="0"/>
              <a:t>? IPV4.  At least one IPV6? IPV6. </a:t>
            </a:r>
          </a:p>
        </p:txBody>
      </p:sp>
    </p:spTree>
    <p:extLst>
      <p:ext uri="{BB962C8B-B14F-4D97-AF65-F5344CB8AC3E}">
        <p14:creationId xmlns:p14="http://schemas.microsoft.com/office/powerpoint/2010/main" val="421752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35678"/>
            <a:ext cx="8839200" cy="762000"/>
          </a:xfrm>
        </p:spPr>
        <p:txBody>
          <a:bodyPr/>
          <a:lstStyle/>
          <a:p>
            <a:r>
              <a:rPr lang="en-US" dirty="0"/>
              <a:t>Review: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Linked List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472274" y="186815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381016" y="13611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result</a:t>
            </a: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2472274" y="21216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2472274" y="237512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2472274" y="1487929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3803074" y="224838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4563532" y="1994900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711816" y="1487929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2343743" y="1143000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+mn-lt"/>
                <a:cs typeface="Courier New"/>
              </a:rPr>
              <a:t>addrinfo</a:t>
            </a:r>
            <a:r>
              <a:rPr lang="en-US" sz="1600" dirty="0">
                <a:latin typeface="+mn-lt"/>
                <a:cs typeface="Courier New"/>
              </a:rPr>
              <a:t>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6674" y="1678043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+mn-lt"/>
                <a:cs typeface="Courier New"/>
              </a:rPr>
              <a:t>Socket address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1711816" y="1994900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381016" y="1868157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092045" y="2501872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092045" y="2501872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2472274" y="31355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2472274" y="3389072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2472274" y="364255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2472274" y="2755358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3803074" y="3515815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4563532" y="3262329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092045" y="2755358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092045" y="3769301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092045" y="3769301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092045" y="4022787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2472274" y="440301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2472274" y="4656501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2472274" y="490998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2472274" y="4022787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3803074" y="4783244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4563532" y="4529758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188328" y="5413528"/>
            <a:ext cx="8442325" cy="1485615"/>
          </a:xfrm>
        </p:spPr>
        <p:txBody>
          <a:bodyPr/>
          <a:lstStyle/>
          <a:p>
            <a:r>
              <a:rPr lang="en-US" dirty="0"/>
              <a:t>Clients: walk this list, trying each socket address in turn, until the calls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connect</a:t>
            </a:r>
            <a:r>
              <a:rPr lang="en-US" dirty="0"/>
              <a:t> succeed.</a:t>
            </a:r>
          </a:p>
          <a:p>
            <a:r>
              <a:rPr lang="en-US" dirty="0"/>
              <a:t>Servers: walk the list until calls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succeed.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r>
              <a:rPr lang="en-US" dirty="0">
                <a:latin typeface="+mn-lt"/>
                <a:cs typeface="Courier New"/>
              </a:rPr>
              <a:t> (</a:t>
            </a:r>
            <a:r>
              <a:rPr lang="en-US" dirty="0" err="1">
                <a:latin typeface="+mn-lt"/>
                <a:cs typeface="Courier New"/>
              </a:rPr>
              <a:t>cont</a:t>
            </a:r>
            <a:r>
              <a:rPr lang="en-US" dirty="0">
                <a:latin typeface="+mn-lt"/>
                <a:cs typeface="Courier New"/>
              </a:rPr>
              <a:t>)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04801" y="-1143000"/>
            <a:ext cx="8461270" cy="2800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 SOCK_STREAM;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Open a connection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 AI_NUMERICSERV;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…using numeric port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|= AI_ADDRCONFIG;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Recommended for </a:t>
            </a:r>
            <a:r>
              <a:rPr lang="en-US" sz="1600" dirty="0" err="1" smtClean="0">
                <a:solidFill>
                  <a:srgbClr val="CB2418"/>
                </a:solidFill>
                <a:latin typeface="Courier New"/>
                <a:cs typeface="Courier New"/>
              </a:rPr>
              <a:t>ection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1524000"/>
            <a:ext cx="8461270" cy="5016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Walk the list for one that we can successfully connect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to the server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(connect(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!= -1)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failed, try another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All connects failed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The last connect succeeded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72789" y="6171427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04801" y="1447800"/>
            <a:ext cx="8381999" cy="152400"/>
          </a:xfrm>
          <a:prstGeom prst="rect">
            <a:avLst/>
          </a:prstGeom>
          <a:solidFill>
            <a:srgbClr val="F6F5BD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846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5678"/>
            <a:ext cx="8915400" cy="762000"/>
          </a:xfrm>
        </p:spPr>
        <p:txBody>
          <a:bodyPr/>
          <a:lstStyle/>
          <a:p>
            <a:r>
              <a:rPr lang="en-US" dirty="0"/>
              <a:t>Sockets </a:t>
            </a:r>
            <a:r>
              <a:rPr lang="en-US" dirty="0">
                <a:latin typeface="+mn-lt"/>
              </a:rPr>
              <a:t>Helper</a:t>
            </a:r>
            <a:r>
              <a:rPr lang="en-US" dirty="0">
                <a:latin typeface="+mn-lt"/>
                <a:cs typeface="Courier New"/>
              </a:rPr>
              <a:t>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2362200"/>
            <a:ext cx="8831865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optval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=1;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Accept connect.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AI_PASSIVE | AI_ADDRCONFIG;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…on any IP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|= AI_NUMERICSERV;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…using port no.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98319" y="5345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/>
              <a:t>Create a listening descriptor that can be used to accept connection requests from clients.</a:t>
            </a:r>
          </a:p>
        </p:txBody>
      </p:sp>
    </p:spTree>
    <p:extLst>
      <p:ext uri="{BB962C8B-B14F-4D97-AF65-F5344CB8AC3E}">
        <p14:creationId xmlns:p14="http://schemas.microsoft.com/office/powerpoint/2010/main" val="385643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214208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Walk the list for one that we can bind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Eliminates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"Address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already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in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use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"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error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from bind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Setsockopt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SOL_SOCKET, SO_REUSEADDR, 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(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const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*)&amp;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optval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,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Bind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to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address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bind(listenfd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 ==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Bind failed, try the next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5193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17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461270" cy="30469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No address worked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Make it a listening socket ready to accept conn. requests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(listen(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LISTENQ)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17319" y="4202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29153" y="5684972"/>
            <a:ext cx="8307387" cy="86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Key point: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and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are both independent of any particular version of IP.</a:t>
            </a:r>
            <a:endParaRPr lang="en-US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59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524750" cy="573087"/>
          </a:xfrm>
        </p:spPr>
        <p:txBody>
          <a:bodyPr/>
          <a:lstStyle/>
          <a:p>
            <a:r>
              <a:rPr lang="en-US"/>
              <a:t>Testing Servers Using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telnet </a:t>
            </a:r>
            <a:r>
              <a:rPr lang="en-US" dirty="0"/>
              <a:t>program is invaluable for testing servers that transmit ASCII strings over Internet connections</a:t>
            </a:r>
          </a:p>
          <a:p>
            <a:pPr lvl="1"/>
            <a:r>
              <a:rPr lang="en-US" dirty="0"/>
              <a:t>Our simple echo server</a:t>
            </a:r>
          </a:p>
          <a:p>
            <a:pPr lvl="1"/>
            <a:r>
              <a:rPr lang="en-US" dirty="0"/>
              <a:t>Web servers</a:t>
            </a:r>
          </a:p>
          <a:p>
            <a:pPr lvl="1"/>
            <a:r>
              <a:rPr lang="en-US" dirty="0"/>
              <a:t>Mail servers</a:t>
            </a:r>
          </a:p>
          <a:p>
            <a:endParaRPr lang="en-US" dirty="0"/>
          </a:p>
          <a:p>
            <a:r>
              <a:rPr lang="en-US" dirty="0"/>
              <a:t>Usage: 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linux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i="1" dirty="0">
                <a:latin typeface="Courier New" pitchFamily="49" charset="0"/>
              </a:rPr>
              <a:t>telnet &lt;host&gt; 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dirty="0"/>
              <a:t>Creates a connection with a server running on </a:t>
            </a:r>
            <a:r>
              <a:rPr lang="en-US" b="1" i="1" dirty="0">
                <a:latin typeface="Courier New" pitchFamily="49" charset="0"/>
              </a:rPr>
              <a:t>&lt;host&gt;</a:t>
            </a:r>
            <a:r>
              <a:rPr lang="en-US" b="1" dirty="0"/>
              <a:t> </a:t>
            </a:r>
            <a:r>
              <a:rPr lang="en-US" dirty="0"/>
              <a:t>and  listening on port </a:t>
            </a:r>
            <a:r>
              <a:rPr lang="en-US" b="1" i="1" dirty="0">
                <a:latin typeface="Courier New" pitchFamily="49" charset="0"/>
              </a:rPr>
              <a:t>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  <a:endParaRPr lang="en-US" b="1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8575" y="436967"/>
            <a:ext cx="8588375" cy="573088"/>
          </a:xfrm>
        </p:spPr>
        <p:txBody>
          <a:bodyPr/>
          <a:lstStyle/>
          <a:p>
            <a:r>
              <a:rPr lang="en-US"/>
              <a:t>Testing the Echo Server With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4451" name="Text Box 3"/>
          <p:cNvSpPr txBox="1">
            <a:spLocks noChangeArrowheads="1"/>
          </p:cNvSpPr>
          <p:nvPr/>
        </p:nvSpPr>
        <p:spPr bwMode="auto">
          <a:xfrm>
            <a:off x="475882" y="1219200"/>
            <a:ext cx="6991718" cy="4770537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echoserveri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(MAKOSHARK.ICS.CS.CMU.EDU, 50280)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11 bytes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8 bytes</a:t>
            </a:r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Trying 128.2.210.175...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(128.2.210.175).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^]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telnet&gt; quit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Connection closed.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37338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Web Server Basics</a:t>
            </a:r>
          </a:p>
        </p:txBody>
      </p:sp>
      <p:sp>
        <p:nvSpPr>
          <p:cNvPr id="758787" name="Oval 3"/>
          <p:cNvSpPr>
            <a:spLocks noChangeArrowheads="1"/>
          </p:cNvSpPr>
          <p:nvPr/>
        </p:nvSpPr>
        <p:spPr bwMode="auto">
          <a:xfrm>
            <a:off x="7546975" y="1676400"/>
            <a:ext cx="1368425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Web</a:t>
            </a:r>
          </a:p>
          <a:p>
            <a:pPr algn="ctr"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58788" name="Line 4"/>
          <p:cNvSpPr>
            <a:spLocks noChangeShapeType="1"/>
          </p:cNvSpPr>
          <p:nvPr/>
        </p:nvSpPr>
        <p:spPr bwMode="auto">
          <a:xfrm>
            <a:off x="5859463" y="1976438"/>
            <a:ext cx="1749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89" name="Text Box 5"/>
          <p:cNvSpPr txBox="1">
            <a:spLocks noChangeArrowheads="1"/>
          </p:cNvSpPr>
          <p:nvPr/>
        </p:nvSpPr>
        <p:spPr bwMode="auto">
          <a:xfrm>
            <a:off x="5781675" y="1594132"/>
            <a:ext cx="161156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request</a:t>
            </a:r>
          </a:p>
        </p:txBody>
      </p:sp>
      <p:sp>
        <p:nvSpPr>
          <p:cNvPr id="758790" name="Line 6"/>
          <p:cNvSpPr>
            <a:spLocks noChangeShapeType="1"/>
          </p:cNvSpPr>
          <p:nvPr/>
        </p:nvSpPr>
        <p:spPr bwMode="auto">
          <a:xfrm>
            <a:off x="6011863" y="2584450"/>
            <a:ext cx="144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91" name="Text Box 7"/>
          <p:cNvSpPr txBox="1">
            <a:spLocks noChangeArrowheads="1"/>
          </p:cNvSpPr>
          <p:nvPr/>
        </p:nvSpPr>
        <p:spPr bwMode="auto">
          <a:xfrm>
            <a:off x="5789613" y="2708964"/>
            <a:ext cx="1749177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response</a:t>
            </a:r>
          </a:p>
          <a:p>
            <a:pPr defTabSz="912813"/>
            <a:r>
              <a:rPr lang="en-US" sz="1800" dirty="0">
                <a:latin typeface="+mn-lt"/>
              </a:rPr>
              <a:t>(content)</a:t>
            </a:r>
          </a:p>
        </p:txBody>
      </p:sp>
      <p:sp>
        <p:nvSpPr>
          <p:cNvPr id="7587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2" y="1598613"/>
            <a:ext cx="4186238" cy="4687887"/>
          </a:xfrm>
          <a:noFill/>
          <a:ln/>
        </p:spPr>
        <p:txBody>
          <a:bodyPr lIns="90343" tIns="44379" rIns="90343" bIns="44379"/>
          <a:lstStyle/>
          <a:p>
            <a:r>
              <a:rPr lang="en-US" sz="2000" dirty="0"/>
              <a:t>Clients and servers communicate using  the </a:t>
            </a:r>
            <a:r>
              <a:rPr lang="en-US" sz="2000" dirty="0" err="1"/>
              <a:t>HyperText</a:t>
            </a:r>
            <a:r>
              <a:rPr lang="en-US" sz="2000" dirty="0"/>
              <a:t> Transfer Protocol (HTTP)</a:t>
            </a:r>
          </a:p>
          <a:p>
            <a:pPr lvl="1"/>
            <a:r>
              <a:rPr lang="en-US" sz="1800" dirty="0"/>
              <a:t>Client and server establish TCP connection</a:t>
            </a:r>
          </a:p>
          <a:p>
            <a:pPr lvl="1"/>
            <a:r>
              <a:rPr lang="en-US" sz="1800" dirty="0"/>
              <a:t>Client requests content</a:t>
            </a:r>
          </a:p>
          <a:p>
            <a:pPr lvl="1"/>
            <a:r>
              <a:rPr lang="en-US" sz="1800" dirty="0"/>
              <a:t>Server responds with requested content</a:t>
            </a:r>
          </a:p>
          <a:p>
            <a:pPr lvl="1"/>
            <a:r>
              <a:rPr lang="en-US" sz="1800" dirty="0"/>
              <a:t>Client and server close connection (eventually)</a:t>
            </a:r>
          </a:p>
          <a:p>
            <a:r>
              <a:rPr lang="en-US" sz="2000" dirty="0"/>
              <a:t>Current version is HTTP/1.1</a:t>
            </a:r>
          </a:p>
          <a:p>
            <a:pPr lvl="1"/>
            <a:r>
              <a:rPr lang="en-US" sz="1800" dirty="0"/>
              <a:t>RFC 2616, June, 1999. </a:t>
            </a:r>
          </a:p>
        </p:txBody>
      </p:sp>
      <p:sp>
        <p:nvSpPr>
          <p:cNvPr id="758793" name="Oval 9"/>
          <p:cNvSpPr>
            <a:spLocks noChangeArrowheads="1"/>
          </p:cNvSpPr>
          <p:nvPr/>
        </p:nvSpPr>
        <p:spPr bwMode="auto">
          <a:xfrm>
            <a:off x="4641850" y="1676400"/>
            <a:ext cx="1370013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+mn-lt"/>
              </a:rPr>
              <a:t>Web</a:t>
            </a:r>
          </a:p>
          <a:p>
            <a:pPr algn="ctr" defTabSz="912813"/>
            <a:r>
              <a:rPr lang="en-US" sz="1800" dirty="0">
                <a:latin typeface="+mn-lt"/>
              </a:rPr>
              <a:t>client</a:t>
            </a:r>
          </a:p>
          <a:p>
            <a:pPr algn="ctr" defTabSz="912813"/>
            <a:r>
              <a:rPr lang="en-US" sz="1800" dirty="0">
                <a:latin typeface="+mn-lt"/>
              </a:rPr>
              <a:t>(browser) </a:t>
            </a:r>
          </a:p>
        </p:txBody>
      </p:sp>
      <p:sp>
        <p:nvSpPr>
          <p:cNvPr id="763908" name="Text Box 1028"/>
          <p:cNvSpPr txBox="1">
            <a:spLocks noChangeArrowheads="1"/>
          </p:cNvSpPr>
          <p:nvPr/>
        </p:nvSpPr>
        <p:spPr bwMode="auto">
          <a:xfrm>
            <a:off x="303213" y="5949950"/>
            <a:ext cx="7571303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http://www.w3.org/Protocols/rfc2616/rfc2616.html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572000" y="4953000"/>
            <a:ext cx="1828800" cy="609600"/>
          </a:xfrm>
          <a:prstGeom prst="rect">
            <a:avLst/>
          </a:prstGeom>
          <a:solidFill>
            <a:srgbClr val="D5F1CF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IP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343400"/>
            <a:ext cx="1828800" cy="609600"/>
          </a:xfrm>
          <a:prstGeom prst="rect">
            <a:avLst/>
          </a:prstGeom>
          <a:solidFill>
            <a:srgbClr val="F6F5BD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TCP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572000" y="3733800"/>
            <a:ext cx="18288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HTTP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5149334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Datagrams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4507468"/>
            <a:ext cx="961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Streams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865602"/>
            <a:ext cx="1412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Web content</a:t>
            </a:r>
          </a:p>
        </p:txBody>
      </p:sp>
    </p:spTree>
    <p:extLst>
      <p:ext uri="{BB962C8B-B14F-4D97-AF65-F5344CB8AC3E}">
        <p14:creationId xmlns:p14="http://schemas.microsoft.com/office/powerpoint/2010/main" val="262903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/>
              <a:t>5</a:t>
            </a:r>
            <a:r>
              <a:rPr lang="en-US" sz="1800" i="1" dirty="0"/>
              <a:t>. Drop client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/>
              <a:t>4</a:t>
            </a:r>
            <a:r>
              <a:rPr lang="en-US" sz="1800" i="1" dirty="0"/>
              <a:t>. Disconnect client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/>
              <a:t>3</a:t>
            </a:r>
            <a:r>
              <a:rPr lang="en-US" sz="1800" i="1" dirty="0"/>
              <a:t>. Exchange</a:t>
            </a:r>
          </a:p>
          <a:p>
            <a:pPr algn="r"/>
            <a:r>
              <a:rPr lang="en-US" sz="1800" i="1" dirty="0"/>
              <a:t>data</a:t>
            </a:r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/>
              <a:t>. Start client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1</a:t>
            </a:r>
            <a:r>
              <a:rPr lang="en-US" sz="1800" i="1" dirty="0"/>
              <a:t>.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848366" y="1129723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Review:</a:t>
            </a:r>
            <a:br>
              <a:rPr lang="en-US" dirty="0"/>
            </a:br>
            <a:r>
              <a:rPr lang="en-US" dirty="0"/>
              <a:t>Echo</a:t>
            </a:r>
            <a:br>
              <a:rPr lang="en-US" dirty="0"/>
            </a:br>
            <a:r>
              <a:rPr lang="en-US" dirty="0"/>
              <a:t>Server</a:t>
            </a:r>
            <a:br>
              <a:rPr lang="en-US" dirty="0"/>
            </a:br>
            <a:r>
              <a:rPr lang="en-US" dirty="0"/>
              <a:t>+ Client</a:t>
            </a:r>
            <a:br>
              <a:rPr lang="en-US" dirty="0"/>
            </a:br>
            <a:r>
              <a:rPr lang="en-US" dirty="0"/>
              <a:t>Structure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rio_readlineb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rio_readlineb</a:t>
              </a:r>
              <a:endParaRPr lang="en-US" sz="1400" dirty="0">
                <a:latin typeface="Courier New" pitchFamily="49" charset="0"/>
              </a:endParaRPr>
            </a:p>
            <a:p>
              <a:pPr algn="ctr"/>
              <a:r>
                <a:rPr lang="en-US" sz="1400" dirty="0" err="1">
                  <a:latin typeface="Courier New" pitchFamily="49" charset="0"/>
                </a:rPr>
                <a:t>fputs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fgets</a:t>
              </a:r>
              <a:endParaRPr lang="en-US" sz="1400" dirty="0">
                <a:latin typeface="Courier New" pitchFamily="49" charset="0"/>
              </a:endParaRPr>
            </a:p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rio_readlineb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6705600" y="3247754"/>
            <a:ext cx="182924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 client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499"/>
            <a:ext cx="1447800" cy="2387331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open_listenfd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07313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open_clientfd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04127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646738" cy="573087"/>
          </a:xfrm>
        </p:spPr>
        <p:txBody>
          <a:bodyPr/>
          <a:lstStyle/>
          <a:p>
            <a:r>
              <a:rPr lang="en-US"/>
              <a:t>Web Content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tabLst>
                <a:tab pos="4403725" algn="l"/>
              </a:tabLst>
            </a:pPr>
            <a:r>
              <a:rPr lang="en-US" dirty="0"/>
              <a:t>Web servers return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 to clients</a:t>
            </a:r>
          </a:p>
          <a:p>
            <a:pPr lvl="1">
              <a:tabLst>
                <a:tab pos="4403725" algn="l"/>
              </a:tabLst>
            </a:pPr>
            <a:r>
              <a:rPr lang="en-US" i="1" dirty="0"/>
              <a:t>content: </a:t>
            </a:r>
            <a:r>
              <a:rPr lang="en-US" dirty="0"/>
              <a:t>a sequence of bytes with an associated MIME (Multipurpose Internet Mail Extensions) type</a:t>
            </a:r>
          </a:p>
          <a:p>
            <a:pPr>
              <a:tabLst>
                <a:tab pos="4403725" algn="l"/>
              </a:tabLst>
            </a:pPr>
            <a:endParaRPr lang="en-US" dirty="0"/>
          </a:p>
          <a:p>
            <a:pPr>
              <a:tabLst>
                <a:tab pos="4403725" algn="l"/>
              </a:tabLst>
            </a:pPr>
            <a:r>
              <a:rPr lang="en-US" dirty="0"/>
              <a:t>Example MIME types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text/html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/>
              <a:t>HTML</a:t>
            </a:r>
            <a:r>
              <a:rPr lang="en-US" dirty="0"/>
              <a:t> document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text/plain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/>
              <a:t>Unformatted text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image/gif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/>
              <a:t>Binary image encoded in GIF format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/>
                <a:cs typeface="Courier New"/>
              </a:rPr>
              <a:t>image/</a:t>
            </a:r>
            <a:r>
              <a:rPr lang="en-US" b="1" dirty="0" err="1">
                <a:latin typeface="Courier New"/>
                <a:cs typeface="Courier New"/>
              </a:rPr>
              <a:t>png</a:t>
            </a:r>
            <a:r>
              <a:rPr lang="en-US" dirty="0"/>
              <a:t>	Binary image encoded in PNG format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image/jpeg</a:t>
            </a:r>
            <a:r>
              <a:rPr lang="en-US" dirty="0"/>
              <a:t>	Binary image encoded in JPEG format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5832939"/>
            <a:ext cx="8634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+mn-lt"/>
                <a:cs typeface="Courier New"/>
              </a:rPr>
              <a:t>You can find the complete list of MIME types at:</a:t>
            </a:r>
          </a:p>
          <a:p>
            <a:r>
              <a:rPr lang="en-US" sz="1800" dirty="0">
                <a:latin typeface="Courier New"/>
                <a:cs typeface="Courier New"/>
              </a:rPr>
              <a:t>http://</a:t>
            </a:r>
            <a:r>
              <a:rPr lang="en-US" sz="1800" dirty="0" err="1">
                <a:latin typeface="Courier New"/>
                <a:cs typeface="Courier New"/>
              </a:rPr>
              <a:t>www.iana.org</a:t>
            </a:r>
            <a:r>
              <a:rPr lang="en-US" sz="1800" dirty="0">
                <a:latin typeface="Courier New"/>
                <a:cs typeface="Courier New"/>
              </a:rPr>
              <a:t>/assignments/media-types/media-</a:t>
            </a:r>
            <a:r>
              <a:rPr lang="en-US" sz="1800" dirty="0" err="1">
                <a:latin typeface="Courier New"/>
                <a:cs typeface="Courier New"/>
              </a:rPr>
              <a:t>types.xhtml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804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077200" cy="573087"/>
          </a:xfrm>
        </p:spPr>
        <p:txBody>
          <a:bodyPr lIns="91294" tIns="45647" rIns="91294" bIns="45647" anchor="t"/>
          <a:lstStyle/>
          <a:p>
            <a:r>
              <a:rPr lang="en-US"/>
              <a:t>Static and Dynamic Content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337" y="1362075"/>
            <a:ext cx="8823325" cy="4972050"/>
          </a:xfrm>
        </p:spPr>
        <p:txBody>
          <a:bodyPr lIns="91294" tIns="45647" rIns="91294" bIns="45647"/>
          <a:lstStyle/>
          <a:p>
            <a:r>
              <a:rPr lang="en-US" dirty="0"/>
              <a:t>The content returned in HTTP responses can be either </a:t>
            </a:r>
            <a:r>
              <a:rPr lang="en-US" i="1" dirty="0">
                <a:solidFill>
                  <a:srgbClr val="FF0000"/>
                </a:solidFill>
              </a:rPr>
              <a:t>static</a:t>
            </a:r>
            <a:r>
              <a:rPr lang="en-US" dirty="0"/>
              <a:t> or </a:t>
            </a:r>
            <a:r>
              <a:rPr lang="en-US" i="1" dirty="0">
                <a:solidFill>
                  <a:srgbClr val="FF0000"/>
                </a:solidFill>
              </a:rPr>
              <a:t>dynamic</a:t>
            </a:r>
            <a:endParaRPr lang="en-US" dirty="0"/>
          </a:p>
          <a:p>
            <a:pPr lvl="1"/>
            <a:r>
              <a:rPr lang="en-US" i="1" dirty="0"/>
              <a:t>Static content</a:t>
            </a:r>
            <a:r>
              <a:rPr lang="en-US" dirty="0"/>
              <a:t>: content stored in files and retrieved in response to an HTTP request</a:t>
            </a:r>
          </a:p>
          <a:p>
            <a:pPr lvl="2"/>
            <a:r>
              <a:rPr lang="en-US" dirty="0"/>
              <a:t>Examples: HTML files, images, audio clips, </a:t>
            </a:r>
            <a:r>
              <a:rPr lang="en-US" dirty="0" err="1"/>
              <a:t>Javascript</a:t>
            </a:r>
            <a:r>
              <a:rPr lang="en-US" dirty="0"/>
              <a:t> programs</a:t>
            </a:r>
          </a:p>
          <a:p>
            <a:pPr lvl="2"/>
            <a:r>
              <a:rPr lang="en-US" dirty="0"/>
              <a:t>Request identifies which content file</a:t>
            </a:r>
          </a:p>
          <a:p>
            <a:pPr lvl="1"/>
            <a:r>
              <a:rPr lang="en-US" i="1" dirty="0"/>
              <a:t>Dynamic content</a:t>
            </a:r>
            <a:r>
              <a:rPr lang="en-US" dirty="0"/>
              <a:t>: content produced on-the-fly in response to an HTTP request</a:t>
            </a:r>
          </a:p>
          <a:p>
            <a:pPr lvl="2"/>
            <a:r>
              <a:rPr lang="en-US" dirty="0"/>
              <a:t>Example: content produced by a program executed by the server on behalf of the client</a:t>
            </a:r>
          </a:p>
          <a:p>
            <a:pPr lvl="2"/>
            <a:r>
              <a:rPr lang="en-US" dirty="0"/>
              <a:t>Request identifies file containing executable code</a:t>
            </a:r>
          </a:p>
          <a:p>
            <a:r>
              <a:rPr lang="en-US" i="1" dirty="0"/>
              <a:t>Web content associated with a file that is managed by the server</a:t>
            </a:r>
          </a:p>
        </p:txBody>
      </p:sp>
    </p:spTree>
    <p:extLst>
      <p:ext uri="{BB962C8B-B14F-4D97-AF65-F5344CB8AC3E}">
        <p14:creationId xmlns:p14="http://schemas.microsoft.com/office/powerpoint/2010/main" val="376365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82000" cy="573087"/>
          </a:xfrm>
        </p:spPr>
        <p:txBody>
          <a:bodyPr/>
          <a:lstStyle/>
          <a:p>
            <a:r>
              <a:rPr lang="en-US" dirty="0"/>
              <a:t>URLs and how clients and servers use them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08612"/>
          </a:xfrm>
        </p:spPr>
        <p:txBody>
          <a:bodyPr/>
          <a:lstStyle/>
          <a:p>
            <a:r>
              <a:rPr lang="en-US" dirty="0"/>
              <a:t>Unique name for a file: URL (Universal Resource Locator)</a:t>
            </a:r>
          </a:p>
          <a:p>
            <a:r>
              <a:rPr lang="en-US" dirty="0"/>
              <a:t>Example URL: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http://www.cmu.edu:80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</a:p>
          <a:p>
            <a:r>
              <a:rPr lang="en-US" dirty="0"/>
              <a:t>Clients use </a:t>
            </a:r>
            <a:r>
              <a:rPr lang="en-US" i="1" dirty="0">
                <a:solidFill>
                  <a:srgbClr val="000000"/>
                </a:solidFill>
              </a:rPr>
              <a:t>prefix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http://www.cmu.edu:80</a:t>
            </a:r>
            <a:r>
              <a:rPr lang="en-US" dirty="0"/>
              <a:t>) to infer:</a:t>
            </a:r>
          </a:p>
          <a:p>
            <a:pPr lvl="1"/>
            <a:r>
              <a:rPr lang="en-US" dirty="0"/>
              <a:t>What kind (protocol) of server to contact (HTTP)</a:t>
            </a:r>
          </a:p>
          <a:p>
            <a:pPr lvl="1"/>
            <a:r>
              <a:rPr lang="en-US" dirty="0"/>
              <a:t>Where the server is (</a:t>
            </a:r>
            <a:r>
              <a:rPr lang="en-US" b="1" dirty="0">
                <a:latin typeface="Courier New" pitchFamily="49" charset="0"/>
              </a:rPr>
              <a:t>www.cmu.edu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What port it is listening on (80)</a:t>
            </a:r>
          </a:p>
          <a:p>
            <a:r>
              <a:rPr lang="en-US" dirty="0"/>
              <a:t>Servers use </a:t>
            </a:r>
            <a:r>
              <a:rPr lang="en-US" i="1" dirty="0">
                <a:solidFill>
                  <a:srgbClr val="000000"/>
                </a:solidFill>
              </a:rPr>
              <a:t>suffix</a:t>
            </a:r>
            <a:r>
              <a:rPr lang="en-US" dirty="0"/>
              <a:t> (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r>
              <a:rPr lang="en-US" dirty="0"/>
              <a:t>) to:</a:t>
            </a:r>
          </a:p>
          <a:p>
            <a:pPr lvl="1"/>
            <a:r>
              <a:rPr lang="en-US" dirty="0"/>
              <a:t>Determine if request is for static or dynamic content.</a:t>
            </a:r>
          </a:p>
          <a:p>
            <a:pPr lvl="2"/>
            <a:r>
              <a:rPr lang="en-US" dirty="0"/>
              <a:t>No hard and fast rules for this</a:t>
            </a:r>
          </a:p>
          <a:p>
            <a:pPr lvl="2"/>
            <a:r>
              <a:rPr lang="en-US" dirty="0"/>
              <a:t>One convention: executables reside in </a:t>
            </a:r>
            <a:r>
              <a:rPr lang="en-US" b="1" dirty="0" err="1">
                <a:latin typeface="Courier New" pitchFamily="49" charset="0"/>
              </a:rPr>
              <a:t>cgi</a:t>
            </a:r>
            <a:r>
              <a:rPr lang="en-US" b="1" dirty="0">
                <a:latin typeface="Courier New" pitchFamily="49" charset="0"/>
              </a:rPr>
              <a:t>-bin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directory</a:t>
            </a:r>
          </a:p>
          <a:p>
            <a:pPr lvl="1"/>
            <a:r>
              <a:rPr lang="en-US" dirty="0"/>
              <a:t>Find file on file system</a:t>
            </a:r>
          </a:p>
          <a:p>
            <a:pPr lvl="2"/>
            <a:r>
              <a:rPr lang="en-US" dirty="0"/>
              <a:t>Initial “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dirty="0"/>
              <a:t>” in suffix denotes home directory for requested content.</a:t>
            </a:r>
          </a:p>
          <a:p>
            <a:pPr lvl="2"/>
            <a:r>
              <a:rPr lang="en-US" dirty="0"/>
              <a:t>Minimal suffix is “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dirty="0"/>
              <a:t>”, which server expands to configured default filename (usually, </a:t>
            </a:r>
            <a:r>
              <a:rPr lang="en-US" b="1" dirty="0" err="1">
                <a:latin typeface="Courier New" pitchFamily="49" charset="0"/>
              </a:rPr>
              <a:t>index.html</a:t>
            </a:r>
            <a:r>
              <a:rPr lang="en-US" dirty="0"/>
              <a:t>)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5888038" cy="573088"/>
          </a:xfrm>
        </p:spPr>
        <p:txBody>
          <a:bodyPr/>
          <a:lstStyle/>
          <a:p>
            <a:r>
              <a:rPr lang="en-US"/>
              <a:t>HTTP Requests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8289925" cy="5191125"/>
          </a:xfrm>
          <a:ln/>
        </p:spPr>
        <p:txBody>
          <a:bodyPr/>
          <a:lstStyle/>
          <a:p>
            <a:r>
              <a:rPr lang="en-US" dirty="0"/>
              <a:t>HTTP request is a </a:t>
            </a:r>
            <a:r>
              <a:rPr lang="en-US" i="1" dirty="0">
                <a:solidFill>
                  <a:srgbClr val="FF0000"/>
                </a:solidFill>
              </a:rPr>
              <a:t>request line</a:t>
            </a:r>
            <a:r>
              <a:rPr lang="en-US" dirty="0"/>
              <a:t>, followed by zero or more </a:t>
            </a:r>
            <a:r>
              <a:rPr lang="en-US" i="1" dirty="0">
                <a:solidFill>
                  <a:srgbClr val="FF0000"/>
                </a:solidFill>
              </a:rPr>
              <a:t>request headers</a:t>
            </a:r>
          </a:p>
          <a:p>
            <a:endParaRPr lang="en-US" dirty="0"/>
          </a:p>
          <a:p>
            <a:r>
              <a:rPr lang="en-US" dirty="0"/>
              <a:t>Request line: </a:t>
            </a:r>
            <a:r>
              <a:rPr lang="en-US" dirty="0">
                <a:latin typeface="Courier New" pitchFamily="49" charset="0"/>
              </a:rPr>
              <a:t>&lt;method&gt; &lt;</a:t>
            </a:r>
            <a:r>
              <a:rPr lang="en-US" dirty="0" err="1">
                <a:latin typeface="Courier New" pitchFamily="49" charset="0"/>
              </a:rPr>
              <a:t>uri</a:t>
            </a:r>
            <a:r>
              <a:rPr lang="en-US" dirty="0">
                <a:latin typeface="Courier New" pitchFamily="49" charset="0"/>
              </a:rPr>
              <a:t>&gt; &lt;version&gt;</a:t>
            </a:r>
          </a:p>
          <a:p>
            <a:pPr lvl="1"/>
            <a:r>
              <a:rPr lang="en-US" b="1" dirty="0">
                <a:latin typeface="Courier New" pitchFamily="49" charset="0"/>
              </a:rPr>
              <a:t>&lt;method&gt; </a:t>
            </a:r>
            <a:r>
              <a:rPr lang="en-US" dirty="0"/>
              <a:t>is one of  </a:t>
            </a:r>
            <a:r>
              <a:rPr lang="en-US" b="1" dirty="0">
                <a:latin typeface="Courier New" pitchFamily="49" charset="0"/>
              </a:rPr>
              <a:t>GET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POST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OPTIONS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HEAD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PUT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DELETE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/>
              <a:t>or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TRACE</a:t>
            </a:r>
          </a:p>
          <a:p>
            <a:pPr lvl="1"/>
            <a:r>
              <a:rPr lang="en-US" b="1" dirty="0">
                <a:latin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</a:rPr>
              <a:t>uri</a:t>
            </a:r>
            <a:r>
              <a:rPr lang="en-US" b="1" dirty="0">
                <a:latin typeface="Courier New" pitchFamily="49" charset="0"/>
              </a:rPr>
              <a:t>&gt;</a:t>
            </a:r>
            <a:r>
              <a:rPr lang="en-US" b="1" dirty="0"/>
              <a:t> </a:t>
            </a:r>
            <a:r>
              <a:rPr lang="en-US" dirty="0"/>
              <a:t>is typically URL for proxies, URL suffix for servers</a:t>
            </a:r>
          </a:p>
          <a:p>
            <a:pPr lvl="2"/>
            <a:r>
              <a:rPr lang="en-US" dirty="0"/>
              <a:t>A URL is a type of URI (Uniform Resource Identifier)</a:t>
            </a:r>
          </a:p>
          <a:p>
            <a:pPr lvl="2"/>
            <a:r>
              <a:rPr lang="en-US" dirty="0"/>
              <a:t>See </a:t>
            </a:r>
            <a:r>
              <a:rPr lang="en-US" dirty="0">
                <a:hlinkClick r:id="rId3"/>
              </a:rPr>
              <a:t>http://www.ietf.org/rfc/rfc2396.txt</a:t>
            </a:r>
            <a:endParaRPr lang="en-US" dirty="0"/>
          </a:p>
          <a:p>
            <a:pPr lvl="1"/>
            <a:r>
              <a:rPr lang="en-US" b="1" dirty="0">
                <a:latin typeface="Courier New" pitchFamily="49" charset="0"/>
              </a:rPr>
              <a:t>&lt;version&gt;</a:t>
            </a:r>
            <a:r>
              <a:rPr lang="en-US" b="1" dirty="0"/>
              <a:t> </a:t>
            </a:r>
            <a:r>
              <a:rPr lang="en-US" dirty="0"/>
              <a:t>is HTTP version of request (</a:t>
            </a:r>
            <a:r>
              <a:rPr lang="en-US" b="1" dirty="0">
                <a:latin typeface="Courier New" pitchFamily="49" charset="0"/>
              </a:rPr>
              <a:t>HTTP/1.0</a:t>
            </a:r>
            <a:r>
              <a:rPr lang="en-US" dirty="0"/>
              <a:t> or </a:t>
            </a:r>
            <a:r>
              <a:rPr lang="en-US" b="1" dirty="0">
                <a:latin typeface="Courier New" pitchFamily="49" charset="0"/>
              </a:rPr>
              <a:t>HTTP/1.1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Request headers: </a:t>
            </a:r>
            <a:r>
              <a:rPr lang="en-US" dirty="0">
                <a:latin typeface="Courier New" pitchFamily="49" charset="0"/>
              </a:rPr>
              <a:t>&lt;header name&gt;: &lt;header data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Provide additional information to the server</a:t>
            </a:r>
          </a:p>
          <a:p>
            <a:pPr lvl="1"/>
            <a:endParaRPr lang="en-US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20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154738" cy="573087"/>
          </a:xfrm>
        </p:spPr>
        <p:txBody>
          <a:bodyPr/>
          <a:lstStyle/>
          <a:p>
            <a:r>
              <a:rPr lang="en-US"/>
              <a:t>HTTP Responses</a:t>
            </a:r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066800"/>
            <a:ext cx="8699500" cy="557033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HTTP response is a </a:t>
            </a:r>
            <a:r>
              <a:rPr lang="en-US" i="1" dirty="0">
                <a:solidFill>
                  <a:srgbClr val="FF0000"/>
                </a:solidFill>
              </a:rPr>
              <a:t>response line</a:t>
            </a:r>
            <a:r>
              <a:rPr lang="en-US" dirty="0"/>
              <a:t> followed by zero or more </a:t>
            </a:r>
            <a:r>
              <a:rPr lang="en-US" i="1" dirty="0">
                <a:solidFill>
                  <a:srgbClr val="FF0000"/>
                </a:solidFill>
              </a:rPr>
              <a:t>response headers</a:t>
            </a:r>
            <a:r>
              <a:rPr lang="en-US" dirty="0"/>
              <a:t>, possibly followed by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, with blank line (“</a:t>
            </a:r>
            <a:r>
              <a:rPr lang="en-US" dirty="0">
                <a:latin typeface="Courier New"/>
                <a:cs typeface="Courier New"/>
              </a:rPr>
              <a:t>\r\n</a:t>
            </a:r>
            <a:r>
              <a:rPr lang="en-US" dirty="0"/>
              <a:t>”) separating headers from content. 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Response line: </a:t>
            </a:r>
          </a:p>
          <a:p>
            <a:pPr>
              <a:lnSpc>
                <a:spcPct val="85000"/>
              </a:lnSpc>
              <a:buNone/>
            </a:pPr>
            <a:r>
              <a:rPr lang="en-US" dirty="0"/>
              <a:t>		</a:t>
            </a:r>
            <a:r>
              <a:rPr lang="en-US" dirty="0">
                <a:latin typeface="Courier New" pitchFamily="49" charset="0"/>
              </a:rPr>
              <a:t>&lt;version&gt; &lt;status code&gt; &lt;status </a:t>
            </a:r>
            <a:r>
              <a:rPr lang="en-US" dirty="0" err="1">
                <a:latin typeface="Courier New" pitchFamily="49" charset="0"/>
              </a:rPr>
              <a:t>msg</a:t>
            </a:r>
            <a:r>
              <a:rPr lang="en-US" dirty="0">
                <a:latin typeface="Courier New" pitchFamily="49" charset="0"/>
              </a:rPr>
              <a:t>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&lt;version&gt; is HTTP version of the response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code&gt; is numeric status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</a:t>
            </a:r>
            <a:r>
              <a:rPr lang="en-US" dirty="0" err="1"/>
              <a:t>msg</a:t>
            </a:r>
            <a:r>
              <a:rPr lang="en-US" dirty="0"/>
              <a:t>&gt; is corresponding English text</a:t>
            </a:r>
          </a:p>
          <a:p>
            <a:pPr lvl="2">
              <a:lnSpc>
                <a:spcPct val="97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200 	OK</a:t>
            </a:r>
            <a:r>
              <a:rPr lang="en-US" dirty="0"/>
              <a:t>		Request was handled without error</a:t>
            </a:r>
          </a:p>
          <a:p>
            <a:pPr lvl="2">
              <a:lnSpc>
                <a:spcPct val="97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301	Moved</a:t>
            </a:r>
            <a:r>
              <a:rPr lang="en-US" dirty="0"/>
              <a:t>		Provide alternate URL</a:t>
            </a:r>
          </a:p>
          <a:p>
            <a:pPr lvl="2">
              <a:lnSpc>
                <a:spcPct val="97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404	Not found</a:t>
            </a:r>
            <a:r>
              <a:rPr lang="en-US" dirty="0"/>
              <a:t>	Server couldn’t find the file</a:t>
            </a:r>
          </a:p>
          <a:p>
            <a:pPr>
              <a:lnSpc>
                <a:spcPct val="85000"/>
              </a:lnSpc>
            </a:pPr>
            <a:r>
              <a:rPr lang="en-US" dirty="0"/>
              <a:t>Response headers: </a:t>
            </a:r>
            <a:r>
              <a:rPr lang="en-US" dirty="0">
                <a:latin typeface="Courier New" pitchFamily="49" charset="0"/>
              </a:rPr>
              <a:t>&lt;header name&gt;: &lt;header data&gt;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Provide additional information about response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Content-Type</a:t>
            </a:r>
            <a:r>
              <a:rPr lang="en-US" dirty="0">
                <a:latin typeface="Courier New" pitchFamily="49" charset="0"/>
              </a:rPr>
              <a:t>: </a:t>
            </a:r>
            <a:r>
              <a:rPr lang="en-US" dirty="0"/>
              <a:t>MIME type of content in response body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Content-Length</a:t>
            </a:r>
            <a:r>
              <a:rPr lang="en-US" dirty="0">
                <a:latin typeface="Courier New" pitchFamily="49" charset="0"/>
              </a:rPr>
              <a:t>: </a:t>
            </a:r>
            <a:r>
              <a:rPr lang="en-US" dirty="0"/>
              <a:t>Length of content in response body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5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7501" cy="914401"/>
          </a:xfrm>
        </p:spPr>
        <p:txBody>
          <a:bodyPr/>
          <a:lstStyle/>
          <a:p>
            <a:r>
              <a:rPr lang="en-US" dirty="0"/>
              <a:t>Example HTTP Transaction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-1" y="806708"/>
            <a:ext cx="9144001" cy="4708981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80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open connection to server 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128.2.42.52...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Telnet prints 3 lines to terminal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Connected 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GET /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HTTP/1.1   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empty line terminates headers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</a:t>
            </a:r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301 Moved Permanently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line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17:05:11 GMT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followed by 5 response headers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(Unix)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this is an Apache server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Location: </a:t>
            </a:r>
            <a:r>
              <a:rPr lang="sk-SK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http://www.cmu.edu/index.shtml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page has moved here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Transfer-Encoding: chunked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body will be chunked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charset=...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expect HTML in response body</a:t>
            </a:r>
          </a:p>
          <a:p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Server: empty line terminates headers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15c 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first line in response body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&lt;HTML&gt;&lt;HEAD&gt;  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start of HTML content</a:t>
            </a:r>
          </a:p>
          <a:p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&lt;/BODY&gt;&lt;/HTML&gt;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end of HTML content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last line in response body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closes connection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04800" y="5867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HTTP standard requires that each text line end with </a:t>
            </a:r>
            <a:r>
              <a:rPr lang="en-US" dirty="0">
                <a:latin typeface="Courier New"/>
                <a:cs typeface="Courier New"/>
              </a:rPr>
              <a:t>“\r\n”</a:t>
            </a:r>
          </a:p>
          <a:p>
            <a:r>
              <a:rPr lang="en-US" dirty="0"/>
              <a:t>Blank line (</a:t>
            </a:r>
            <a:r>
              <a:rPr lang="en-US" dirty="0">
                <a:latin typeface="Courier New"/>
                <a:cs typeface="Courier New"/>
              </a:rPr>
              <a:t>“\r\n”</a:t>
            </a:r>
            <a:r>
              <a:rPr lang="en-US" dirty="0"/>
              <a:t>) terminates request and response headers</a:t>
            </a:r>
          </a:p>
        </p:txBody>
      </p:sp>
    </p:spTree>
    <p:extLst>
      <p:ext uri="{BB962C8B-B14F-4D97-AF65-F5344CB8AC3E}">
        <p14:creationId xmlns:p14="http://schemas.microsoft.com/office/powerpoint/2010/main" val="111603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477630" cy="573087"/>
          </a:xfrm>
        </p:spPr>
        <p:txBody>
          <a:bodyPr/>
          <a:lstStyle/>
          <a:p>
            <a:r>
              <a:rPr lang="en-US" dirty="0"/>
              <a:t>Example HTTP Transaction, Take 2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0" y="1206500"/>
            <a:ext cx="9144000" cy="4478149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80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open connection to server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128.2.42.52...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Telnet prints 3 lines to terminal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Connected 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GET /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index.shtml</a:t>
            </a:r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www.cmu.edu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empty line terminates headers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</a:t>
            </a:r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200 OK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line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17:37:26 GMT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followed by 4 response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(Unix)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Transfer-Encoding: chunked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charset=... </a:t>
            </a:r>
          </a:p>
          <a:p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Server: empty line terminates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1000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begin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&lt;html ..&gt;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first line of HTML content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&lt;/html&gt;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end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close connection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0068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33185" y="152400"/>
            <a:ext cx="8477630" cy="573087"/>
          </a:xfrm>
        </p:spPr>
        <p:txBody>
          <a:bodyPr/>
          <a:lstStyle/>
          <a:p>
            <a:r>
              <a:rPr lang="en-US" dirty="0"/>
              <a:t>Example HTTP(S) Transaction, Take 3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0" y="685800"/>
            <a:ext cx="9144000" cy="6324808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openssl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s_client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  <a:hlinkClick r:id="rId3"/>
              </a:rPr>
              <a:t>www.cs.cmu.edu:443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CONNECTED(00000005)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Certificate chain                                                              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-                                                                            Server certificate                                                             -----BEGIN CERTIFICATE-----                                                    MIIGDjCCBPagAwIBAgIRAMiF7LBPDoySilnNoU+mp+gwDQYJKoZIhvcNAQELBQAw               djELMAkGA1UEBhMCVVMxCzAJBgNVBAgTAk1JMRIwEAYDVQQHEwlBbm4gQXJib3Ix               EjAQBgNVBAoTCUludGVybmV0MjERMA8GA1UECxMISW5Db21tb24xHzAdBgNVBAMT               wkWkvDVBBCwKXrShVxQNsj6J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-----END CERTIFICATE-----                                                      subject=/C=US/postalCode=15213/ST=PA/L=Pittsburgh/street=5000 Forbes Ave/O=Carnegie Mellon University/OU=School of Computer Science/CN=www.cs.cmu.edu         issuer=/C=US/ST=MI/L=Ann Arbor/O=Internet2/OU=InCommon/CN=InCommon RSA Server CA                                                                              SSL handshake has read 6274 bytes and written 483 bytes                       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</a:t>
            </a: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GET / HTTP/1.0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HTTP/1.1 200 OK                                                                Date: Tue, 12 Nov 2019 04:22:15 GMT                                            Server: Apache/2.4.10 (Ubuntu)                                                 Set-Cookie: SHIBLOCATION=scsweb; path=/; domain=.cs.cmu.edu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... HTML Content Continues Below ...</a:t>
            </a:r>
          </a:p>
        </p:txBody>
      </p:sp>
    </p:spTree>
    <p:extLst>
      <p:ext uri="{BB962C8B-B14F-4D97-AF65-F5344CB8AC3E}">
        <p14:creationId xmlns:p14="http://schemas.microsoft.com/office/powerpoint/2010/main" val="293115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canvas.cmu.edu/courses/13182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271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Tiny Web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Tiny Web server described in text</a:t>
            </a:r>
          </a:p>
          <a:p>
            <a:pPr lvl="1"/>
            <a:r>
              <a:rPr lang="en-US" sz="2200" dirty="0"/>
              <a:t>Tiny is a sequential Web server</a:t>
            </a:r>
          </a:p>
          <a:p>
            <a:pPr lvl="1"/>
            <a:r>
              <a:rPr lang="en-US" sz="2200" dirty="0"/>
              <a:t>Serves static and dynamic content to real browsers</a:t>
            </a:r>
          </a:p>
          <a:p>
            <a:pPr lvl="2"/>
            <a:r>
              <a:rPr lang="en-US" dirty="0"/>
              <a:t>text files, HTML files, GIF, PNG, and JPEG images</a:t>
            </a:r>
          </a:p>
          <a:p>
            <a:pPr lvl="1"/>
            <a:r>
              <a:rPr lang="en-US" sz="2200" dirty="0"/>
              <a:t>239 lines of commented C code</a:t>
            </a:r>
          </a:p>
          <a:p>
            <a:pPr lvl="1"/>
            <a:r>
              <a:rPr lang="en-US" sz="2200" dirty="0"/>
              <a:t>Not as complete or robust as a real Web server</a:t>
            </a:r>
          </a:p>
          <a:p>
            <a:pPr lvl="2"/>
            <a:r>
              <a:rPr lang="en-US" sz="2200" dirty="0"/>
              <a:t>You can break it with poorly-formed HTTP requests (e.g., terminate lines with “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200" dirty="0"/>
              <a:t>” instead of “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\r\n</a:t>
            </a:r>
            <a:r>
              <a:rPr lang="en-US" sz="2200" dirty="0"/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96897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694395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/>
              <a:t>Tiny Operation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Accept connection from client</a:t>
            </a:r>
          </a:p>
          <a:p>
            <a:r>
              <a:rPr lang="en-US" dirty="0"/>
              <a:t>Read request from client (via connected socket)</a:t>
            </a:r>
          </a:p>
          <a:p>
            <a:r>
              <a:rPr lang="en-US" dirty="0"/>
              <a:t>Split into &lt;method&gt;  &lt;</a:t>
            </a:r>
            <a:r>
              <a:rPr lang="en-US" dirty="0" err="1"/>
              <a:t>uri</a:t>
            </a:r>
            <a:r>
              <a:rPr lang="en-US" dirty="0"/>
              <a:t>&gt; &lt;version&gt;</a:t>
            </a:r>
          </a:p>
          <a:p>
            <a:pPr lvl="1"/>
            <a:r>
              <a:rPr lang="en-US" dirty="0"/>
              <a:t>If method not GET, then return error</a:t>
            </a:r>
          </a:p>
          <a:p>
            <a:r>
              <a:rPr lang="en-US" dirty="0"/>
              <a:t>If URI contains “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cgi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-bin</a:t>
            </a:r>
            <a:r>
              <a:rPr lang="en-US" dirty="0"/>
              <a:t>” then serve dynamic content</a:t>
            </a:r>
          </a:p>
          <a:p>
            <a:pPr lvl="1"/>
            <a:r>
              <a:rPr lang="en-US" dirty="0"/>
              <a:t>(Would do wrong thing if had file “</a:t>
            </a:r>
            <a:r>
              <a:rPr lang="en-US" b="1" dirty="0">
                <a:latin typeface="Courier New" panose="02070309020205020404" pitchFamily="49" charset="0"/>
                <a:cs typeface="Courier New" pitchFamily="49" charset="0"/>
              </a:rPr>
              <a:t>abcgi-bingo.html</a:t>
            </a:r>
            <a:r>
              <a:rPr lang="en-US" dirty="0"/>
              <a:t>”)</a:t>
            </a:r>
          </a:p>
          <a:p>
            <a:pPr lvl="1"/>
            <a:r>
              <a:rPr lang="en-US" dirty="0"/>
              <a:t>Fork process to execute program</a:t>
            </a:r>
          </a:p>
          <a:p>
            <a:r>
              <a:rPr lang="en-US" dirty="0"/>
              <a:t>Otherwise serve static content</a:t>
            </a:r>
          </a:p>
          <a:p>
            <a:pPr lvl="1"/>
            <a:r>
              <a:rPr lang="en-US" dirty="0"/>
              <a:t>Copy file to output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33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 lIns="91294" tIns="45647" rIns="91294" bIns="45647" anchor="t"/>
          <a:lstStyle/>
          <a:p>
            <a:r>
              <a:rPr lang="en-US" dirty="0"/>
              <a:t>Tiny Serving Static Content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1137820"/>
            <a:ext cx="8305800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serve_static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filename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filesize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srcfd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srcp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filetype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[MAXBUF];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Send response headers to client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get_filetype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filename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filetype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);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"HTTP/1.0 200 OK\r\n"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sServer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Tiny Web Server\r\n"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sConnection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close\r\n"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sContent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-length: %d\r\n"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filesize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sContent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-type: %s\r\n\r\n"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filetype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Send response body to client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srcfd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Open(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filename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O_RDONLY, 0);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srcp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Mmap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(0,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filesize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PROT_READ, MAP_PRIVATE,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srcfd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srcfd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srcp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filesize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Munmap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srcp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, filesize);                 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41090" y="6031468"/>
            <a:ext cx="711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tiny.c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28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0960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</a:t>
            </a:r>
          </a:p>
        </p:txBody>
      </p:sp>
      <p:sp>
        <p:nvSpPr>
          <p:cNvPr id="771075" name="Oval 3"/>
          <p:cNvSpPr>
            <a:spLocks noChangeArrowheads="1"/>
          </p:cNvSpPr>
          <p:nvPr/>
        </p:nvSpPr>
        <p:spPr bwMode="auto">
          <a:xfrm>
            <a:off x="5548313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 dirty="0">
                <a:latin typeface="+mn-lt"/>
              </a:rPr>
              <a:t>Client</a:t>
            </a:r>
          </a:p>
        </p:txBody>
      </p:sp>
      <p:sp>
        <p:nvSpPr>
          <p:cNvPr id="771076" name="Oval 4"/>
          <p:cNvSpPr>
            <a:spLocks noChangeArrowheads="1"/>
          </p:cNvSpPr>
          <p:nvPr/>
        </p:nvSpPr>
        <p:spPr bwMode="auto">
          <a:xfrm>
            <a:off x="7526338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1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42118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Client sends request to server</a:t>
            </a:r>
          </a:p>
          <a:p>
            <a:endParaRPr lang="en-US" dirty="0"/>
          </a:p>
          <a:p>
            <a:r>
              <a:rPr lang="en-US" dirty="0"/>
              <a:t>If request URI contains the string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 err="1">
                <a:latin typeface="Courier New" pitchFamily="49" charset="0"/>
              </a:rPr>
              <a:t>cgi</a:t>
            </a:r>
            <a:r>
              <a:rPr lang="en-US" dirty="0">
                <a:latin typeface="Courier New" pitchFamily="49" charset="0"/>
              </a:rPr>
              <a:t>-bin</a:t>
            </a:r>
            <a:r>
              <a:rPr lang="en-US" dirty="0"/>
              <a:t>”, the Tiny server assumes that the request is for dynamic content </a:t>
            </a:r>
          </a:p>
        </p:txBody>
      </p:sp>
      <p:sp>
        <p:nvSpPr>
          <p:cNvPr id="771078" name="Line 6"/>
          <p:cNvSpPr>
            <a:spLocks noChangeShapeType="1"/>
          </p:cNvSpPr>
          <p:nvPr/>
        </p:nvSpPr>
        <p:spPr bwMode="auto">
          <a:xfrm>
            <a:off x="6613525" y="3117850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1079" name="Text Box 7"/>
          <p:cNvSpPr txBox="1">
            <a:spLocks noChangeArrowheads="1"/>
          </p:cNvSpPr>
          <p:nvPr/>
        </p:nvSpPr>
        <p:spPr bwMode="auto">
          <a:xfrm>
            <a:off x="5000625" y="2130425"/>
            <a:ext cx="4006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GET /</a:t>
            </a:r>
            <a:r>
              <a:rPr lang="en-US" sz="1800" dirty="0" err="1">
                <a:latin typeface="Courier New" pitchFamily="49" charset="0"/>
              </a:rPr>
              <a:t>cgi</a:t>
            </a:r>
            <a:r>
              <a:rPr lang="en-US" sz="1800" dirty="0">
                <a:latin typeface="Courier New" pitchFamily="49" charset="0"/>
              </a:rPr>
              <a:t>-bin/env.pl HTTP/1.1</a:t>
            </a:r>
          </a:p>
        </p:txBody>
      </p:sp>
    </p:spTree>
    <p:extLst>
      <p:ext uri="{BB962C8B-B14F-4D97-AF65-F5344CB8AC3E}">
        <p14:creationId xmlns:p14="http://schemas.microsoft.com/office/powerpoint/2010/main" val="140676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7724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2099" name="Oval 3"/>
          <p:cNvSpPr>
            <a:spLocks noChangeArrowheads="1"/>
          </p:cNvSpPr>
          <p:nvPr/>
        </p:nvSpPr>
        <p:spPr bwMode="auto">
          <a:xfrm>
            <a:off x="5173663" y="19018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Client</a:t>
            </a:r>
          </a:p>
        </p:txBody>
      </p:sp>
      <p:sp>
        <p:nvSpPr>
          <p:cNvPr id="772100" name="Oval 4"/>
          <p:cNvSpPr>
            <a:spLocks noChangeArrowheads="1"/>
          </p:cNvSpPr>
          <p:nvPr/>
        </p:nvSpPr>
        <p:spPr bwMode="auto">
          <a:xfrm>
            <a:off x="7153275" y="19018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2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18907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The server creates a child process and runs the program identified by the URI in that process</a:t>
            </a:r>
          </a:p>
        </p:txBody>
      </p:sp>
      <p:sp>
        <p:nvSpPr>
          <p:cNvPr id="772102" name="Oval 6"/>
          <p:cNvSpPr>
            <a:spLocks noChangeArrowheads="1"/>
          </p:cNvSpPr>
          <p:nvPr/>
        </p:nvSpPr>
        <p:spPr bwMode="auto">
          <a:xfrm>
            <a:off x="7159625" y="34988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2103" name="Line 7"/>
          <p:cNvSpPr>
            <a:spLocks noChangeShapeType="1"/>
          </p:cNvSpPr>
          <p:nvPr/>
        </p:nvSpPr>
        <p:spPr bwMode="auto">
          <a:xfrm flipV="1">
            <a:off x="7685088" y="28908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2104" name="Text Box 8"/>
          <p:cNvSpPr txBox="1">
            <a:spLocks noChangeArrowheads="1"/>
          </p:cNvSpPr>
          <p:nvPr/>
        </p:nvSpPr>
        <p:spPr bwMode="auto">
          <a:xfrm>
            <a:off x="7654925" y="3011488"/>
            <a:ext cx="1412875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Courier New" pitchFamily="49" charset="0"/>
              </a:rPr>
              <a:t>fork/exec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3957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2296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3123" name="Oval 3"/>
          <p:cNvSpPr>
            <a:spLocks noChangeArrowheads="1"/>
          </p:cNvSpPr>
          <p:nvPr/>
        </p:nvSpPr>
        <p:spPr bwMode="auto">
          <a:xfrm>
            <a:off x="5173663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Client</a:t>
            </a:r>
          </a:p>
        </p:txBody>
      </p:sp>
      <p:sp>
        <p:nvSpPr>
          <p:cNvPr id="773124" name="Oval 4"/>
          <p:cNvSpPr>
            <a:spLocks noChangeArrowheads="1"/>
          </p:cNvSpPr>
          <p:nvPr/>
        </p:nvSpPr>
        <p:spPr bwMode="auto">
          <a:xfrm>
            <a:off x="7153275" y="18256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3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The child runs and generates the dynamic content</a:t>
            </a:r>
          </a:p>
          <a:p>
            <a:endParaRPr lang="en-US" dirty="0"/>
          </a:p>
          <a:p>
            <a:r>
              <a:rPr lang="en-US" dirty="0"/>
              <a:t>The server captures the content of the child and forwards it without modification to the client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73126" name="Oval 6"/>
          <p:cNvSpPr>
            <a:spLocks noChangeArrowheads="1"/>
          </p:cNvSpPr>
          <p:nvPr/>
        </p:nvSpPr>
        <p:spPr bwMode="auto">
          <a:xfrm>
            <a:off x="7159625" y="34226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3127" name="Line 7"/>
          <p:cNvSpPr>
            <a:spLocks noChangeShapeType="1"/>
          </p:cNvSpPr>
          <p:nvPr/>
        </p:nvSpPr>
        <p:spPr bwMode="auto">
          <a:xfrm flipV="1">
            <a:off x="7685088" y="28146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3128" name="Text Box 8"/>
          <p:cNvSpPr txBox="1">
            <a:spLocks noChangeArrowheads="1"/>
          </p:cNvSpPr>
          <p:nvPr/>
        </p:nvSpPr>
        <p:spPr bwMode="auto">
          <a:xfrm>
            <a:off x="7616825" y="2967038"/>
            <a:ext cx="10477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3129" name="Text Box 9"/>
          <p:cNvSpPr txBox="1">
            <a:spLocks noChangeArrowheads="1"/>
          </p:cNvSpPr>
          <p:nvPr/>
        </p:nvSpPr>
        <p:spPr bwMode="auto">
          <a:xfrm>
            <a:off x="6202363" y="2265645"/>
            <a:ext cx="95491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Content</a:t>
            </a:r>
          </a:p>
        </p:txBody>
      </p:sp>
      <p:sp>
        <p:nvSpPr>
          <p:cNvPr id="773130" name="Line 10"/>
          <p:cNvSpPr>
            <a:spLocks noChangeShapeType="1"/>
          </p:cNvSpPr>
          <p:nvPr/>
        </p:nvSpPr>
        <p:spPr bwMode="auto">
          <a:xfrm flipH="1">
            <a:off x="6240463" y="2281238"/>
            <a:ext cx="912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0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8305800" cy="573087"/>
          </a:xfrm>
        </p:spPr>
        <p:txBody>
          <a:bodyPr lIns="91294" tIns="45647" rIns="91294" bIns="45647" anchor="t"/>
          <a:lstStyle/>
          <a:p>
            <a:r>
              <a:rPr lang="en-US"/>
              <a:t>Issues in Serving Dynamic Content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595438"/>
            <a:ext cx="5360987" cy="4830762"/>
          </a:xfrm>
        </p:spPr>
        <p:txBody>
          <a:bodyPr lIns="91294" tIns="45647" rIns="91294" bIns="45647"/>
          <a:lstStyle/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How does the client pass program arguments to the server?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How does the server pass these arguments to the child?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How does the server pass other info relevant to the request to the child?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How does the server capture the content produced by the child?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These issues are addressed by the </a:t>
            </a:r>
            <a:r>
              <a:rPr lang="en-US" dirty="0">
                <a:solidFill>
                  <a:srgbClr val="FF0000"/>
                </a:solidFill>
              </a:rPr>
              <a:t>Common Gateway Interface (CGI) </a:t>
            </a:r>
            <a:r>
              <a:rPr lang="en-US" dirty="0"/>
              <a:t>specification.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endParaRPr lang="en-US" dirty="0"/>
          </a:p>
        </p:txBody>
      </p:sp>
      <p:sp>
        <p:nvSpPr>
          <p:cNvPr id="775172" name="Oval 4"/>
          <p:cNvSpPr>
            <a:spLocks noChangeArrowheads="1"/>
          </p:cNvSpPr>
          <p:nvPr/>
        </p:nvSpPr>
        <p:spPr bwMode="auto">
          <a:xfrm>
            <a:off x="5459413" y="1825625"/>
            <a:ext cx="1065212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Client</a:t>
            </a:r>
          </a:p>
        </p:txBody>
      </p:sp>
      <p:sp>
        <p:nvSpPr>
          <p:cNvPr id="775173" name="Oval 5"/>
          <p:cNvSpPr>
            <a:spLocks noChangeArrowheads="1"/>
          </p:cNvSpPr>
          <p:nvPr/>
        </p:nvSpPr>
        <p:spPr bwMode="auto">
          <a:xfrm>
            <a:off x="7437438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5174" name="Line 6"/>
          <p:cNvSpPr>
            <a:spLocks noChangeShapeType="1"/>
          </p:cNvSpPr>
          <p:nvPr/>
        </p:nvSpPr>
        <p:spPr bwMode="auto">
          <a:xfrm flipH="1" flipV="1">
            <a:off x="7761288" y="28146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75175" name="Text Box 7"/>
          <p:cNvSpPr txBox="1">
            <a:spLocks noChangeArrowheads="1"/>
          </p:cNvSpPr>
          <p:nvPr/>
        </p:nvSpPr>
        <p:spPr bwMode="auto">
          <a:xfrm>
            <a:off x="6715125" y="2965732"/>
            <a:ext cx="95491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Content</a:t>
            </a:r>
          </a:p>
        </p:txBody>
      </p:sp>
      <p:sp>
        <p:nvSpPr>
          <p:cNvPr id="775176" name="Text Box 8"/>
          <p:cNvSpPr txBox="1">
            <a:spLocks noChangeArrowheads="1"/>
          </p:cNvSpPr>
          <p:nvPr/>
        </p:nvSpPr>
        <p:spPr bwMode="auto">
          <a:xfrm>
            <a:off x="6486525" y="2129120"/>
            <a:ext cx="95491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Content</a:t>
            </a:r>
          </a:p>
        </p:txBody>
      </p:sp>
      <p:sp>
        <p:nvSpPr>
          <p:cNvPr id="775177" name="Line 9"/>
          <p:cNvSpPr>
            <a:spLocks noChangeShapeType="1"/>
          </p:cNvSpPr>
          <p:nvPr/>
        </p:nvSpPr>
        <p:spPr bwMode="auto">
          <a:xfrm flipH="1">
            <a:off x="6524625" y="2462213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75178" name="Text Box 10"/>
          <p:cNvSpPr txBox="1">
            <a:spLocks noChangeArrowheads="1"/>
          </p:cNvSpPr>
          <p:nvPr/>
        </p:nvSpPr>
        <p:spPr bwMode="auto">
          <a:xfrm>
            <a:off x="6410325" y="1671920"/>
            <a:ext cx="966861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Request</a:t>
            </a:r>
          </a:p>
        </p:txBody>
      </p:sp>
      <p:sp>
        <p:nvSpPr>
          <p:cNvPr id="775179" name="Line 11"/>
          <p:cNvSpPr>
            <a:spLocks noChangeShapeType="1"/>
          </p:cNvSpPr>
          <p:nvPr/>
        </p:nvSpPr>
        <p:spPr bwMode="auto">
          <a:xfrm flipH="1" flipV="1">
            <a:off x="6448425" y="2054225"/>
            <a:ext cx="1065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75180" name="Line 12"/>
          <p:cNvSpPr>
            <a:spLocks noChangeShapeType="1"/>
          </p:cNvSpPr>
          <p:nvPr/>
        </p:nvSpPr>
        <p:spPr bwMode="auto">
          <a:xfrm flipH="1" flipV="1">
            <a:off x="8218488" y="27384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75181" name="Text Box 13"/>
          <p:cNvSpPr txBox="1">
            <a:spLocks noChangeArrowheads="1"/>
          </p:cNvSpPr>
          <p:nvPr/>
        </p:nvSpPr>
        <p:spPr bwMode="auto">
          <a:xfrm>
            <a:off x="8180388" y="2965732"/>
            <a:ext cx="815265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Create</a:t>
            </a:r>
          </a:p>
        </p:txBody>
      </p:sp>
      <p:sp>
        <p:nvSpPr>
          <p:cNvPr id="775182" name="Oval 14"/>
          <p:cNvSpPr>
            <a:spLocks noChangeArrowheads="1"/>
          </p:cNvSpPr>
          <p:nvPr/>
        </p:nvSpPr>
        <p:spPr bwMode="auto">
          <a:xfrm>
            <a:off x="7443788" y="3422650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</p:spTree>
    <p:extLst>
      <p:ext uri="{BB962C8B-B14F-4D97-AF65-F5344CB8AC3E}">
        <p14:creationId xmlns:p14="http://schemas.microsoft.com/office/powerpoint/2010/main" val="15921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666750"/>
          </a:xfrm>
        </p:spPr>
        <p:txBody>
          <a:bodyPr lIns="91294" tIns="45647" rIns="91294" bIns="45647" anchor="t"/>
          <a:lstStyle/>
          <a:p>
            <a:r>
              <a:rPr lang="en-US" dirty="0"/>
              <a:t>CGI</a:t>
            </a:r>
          </a:p>
        </p:txBody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Because the children are written according to the CGI spec, they are often called </a:t>
            </a:r>
            <a:r>
              <a:rPr lang="en-US" i="1" dirty="0">
                <a:solidFill>
                  <a:srgbClr val="FF0000"/>
                </a:solidFill>
              </a:rPr>
              <a:t>CGI programs.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However, CGI really defines a simple standard for transferring information between the client (browser), the server, and the child process.</a:t>
            </a:r>
          </a:p>
          <a:p>
            <a:endParaRPr lang="en-US" dirty="0"/>
          </a:p>
          <a:p>
            <a:r>
              <a:rPr lang="en-US" dirty="0"/>
              <a:t>CGI is the original standard for generating dynamic content. Has been largely replaced by other, faster techniques: </a:t>
            </a:r>
          </a:p>
          <a:p>
            <a:pPr lvl="1"/>
            <a:r>
              <a:rPr lang="en-US" dirty="0"/>
              <a:t>E.g., </a:t>
            </a:r>
            <a:r>
              <a:rPr lang="en-US" dirty="0" err="1"/>
              <a:t>fastCGI</a:t>
            </a:r>
            <a:r>
              <a:rPr lang="en-US" dirty="0"/>
              <a:t>, Apache modules, Java servlets, Rails controllers</a:t>
            </a:r>
          </a:p>
          <a:p>
            <a:pPr lvl="1"/>
            <a:r>
              <a:rPr lang="en-US" dirty="0"/>
              <a:t>Avoid having to create process on the fly (expensive and slow). </a:t>
            </a:r>
          </a:p>
        </p:txBody>
      </p:sp>
    </p:spTree>
    <p:extLst>
      <p:ext uri="{BB962C8B-B14F-4D97-AF65-F5344CB8AC3E}">
        <p14:creationId xmlns:p14="http://schemas.microsoft.com/office/powerpoint/2010/main" val="257638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11-05 at 3.08.5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360" y="1869008"/>
            <a:ext cx="9144000" cy="3849056"/>
          </a:xfrm>
          <a:prstGeom prst="rect">
            <a:avLst/>
          </a:prstGeom>
        </p:spPr>
      </p:pic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6942138" cy="573087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add.com</a:t>
            </a:r>
            <a:r>
              <a:rPr lang="en-US" dirty="0"/>
              <a:t> Experience</a:t>
            </a:r>
          </a:p>
        </p:txBody>
      </p:sp>
      <p:sp>
        <p:nvSpPr>
          <p:cNvPr id="778246" name="Text Box 6"/>
          <p:cNvSpPr txBox="1">
            <a:spLocks noChangeArrowheads="1"/>
          </p:cNvSpPr>
          <p:nvPr/>
        </p:nvSpPr>
        <p:spPr bwMode="auto">
          <a:xfrm>
            <a:off x="6658440" y="5718064"/>
            <a:ext cx="13901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Output page</a:t>
            </a:r>
          </a:p>
        </p:txBody>
      </p:sp>
      <p:sp>
        <p:nvSpPr>
          <p:cNvPr id="778247" name="Line 7"/>
          <p:cNvSpPr>
            <a:spLocks noChangeShapeType="1"/>
          </p:cNvSpPr>
          <p:nvPr/>
        </p:nvSpPr>
        <p:spPr bwMode="auto">
          <a:xfrm flipH="1" flipV="1">
            <a:off x="4601039" y="4301220"/>
            <a:ext cx="20574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48" name="Text Box 8"/>
          <p:cNvSpPr txBox="1">
            <a:spLocks noChangeArrowheads="1"/>
          </p:cNvSpPr>
          <p:nvPr/>
        </p:nvSpPr>
        <p:spPr bwMode="auto">
          <a:xfrm>
            <a:off x="2302005" y="1284176"/>
            <a:ext cx="6047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host</a:t>
            </a:r>
          </a:p>
        </p:txBody>
      </p:sp>
      <p:sp>
        <p:nvSpPr>
          <p:cNvPr id="778249" name="Text Box 9"/>
          <p:cNvSpPr txBox="1">
            <a:spLocks noChangeArrowheads="1"/>
          </p:cNvSpPr>
          <p:nvPr/>
        </p:nvSpPr>
        <p:spPr bwMode="auto">
          <a:xfrm>
            <a:off x="3755221" y="1284176"/>
            <a:ext cx="59470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port</a:t>
            </a:r>
          </a:p>
        </p:txBody>
      </p:sp>
      <p:sp>
        <p:nvSpPr>
          <p:cNvPr id="778250" name="Text Box 10"/>
          <p:cNvSpPr txBox="1">
            <a:spLocks noChangeArrowheads="1"/>
          </p:cNvSpPr>
          <p:nvPr/>
        </p:nvSpPr>
        <p:spPr bwMode="auto">
          <a:xfrm>
            <a:off x="4601040" y="1298463"/>
            <a:ext cx="13909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CGI program</a:t>
            </a:r>
          </a:p>
        </p:txBody>
      </p:sp>
      <p:sp>
        <p:nvSpPr>
          <p:cNvPr id="778251" name="Text Box 11"/>
          <p:cNvSpPr txBox="1">
            <a:spLocks noChangeArrowheads="1"/>
          </p:cNvSpPr>
          <p:nvPr/>
        </p:nvSpPr>
        <p:spPr bwMode="auto">
          <a:xfrm>
            <a:off x="6616580" y="1717313"/>
            <a:ext cx="121394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arguments</a:t>
            </a:r>
          </a:p>
        </p:txBody>
      </p:sp>
      <p:sp>
        <p:nvSpPr>
          <p:cNvPr id="778252" name="Line 12"/>
          <p:cNvSpPr>
            <a:spLocks noChangeShapeType="1"/>
          </p:cNvSpPr>
          <p:nvPr/>
        </p:nvSpPr>
        <p:spPr bwMode="auto">
          <a:xfrm flipH="1">
            <a:off x="2635380" y="1717314"/>
            <a:ext cx="0" cy="943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3" name="Line 13"/>
          <p:cNvSpPr>
            <a:spLocks noChangeShapeType="1"/>
          </p:cNvSpPr>
          <p:nvPr/>
        </p:nvSpPr>
        <p:spPr bwMode="auto">
          <a:xfrm flipH="1">
            <a:off x="4069546" y="1665176"/>
            <a:ext cx="0" cy="98345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4" name="Line 14"/>
          <p:cNvSpPr>
            <a:spLocks noChangeShapeType="1"/>
          </p:cNvSpPr>
          <p:nvPr/>
        </p:nvSpPr>
        <p:spPr bwMode="auto">
          <a:xfrm flipH="1">
            <a:off x="5058240" y="1717314"/>
            <a:ext cx="152400" cy="976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5" name="Line 15"/>
          <p:cNvSpPr>
            <a:spLocks noChangeShapeType="1"/>
          </p:cNvSpPr>
          <p:nvPr/>
        </p:nvSpPr>
        <p:spPr bwMode="auto">
          <a:xfrm flipH="1">
            <a:off x="5805952" y="2077133"/>
            <a:ext cx="790575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4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6" grpId="0"/>
      <p:bldP spid="778247" grpId="0" animBg="1"/>
      <p:bldP spid="778248" grpId="0"/>
      <p:bldP spid="778249" grpId="0"/>
      <p:bldP spid="778250" grpId="0"/>
      <p:bldP spid="778251" grpId="0"/>
      <p:bldP spid="778252" grpId="0" animBg="1"/>
      <p:bldP spid="778253" grpId="0" animBg="1"/>
      <p:bldP spid="778254" grpId="0" animBg="1"/>
      <p:bldP spid="77825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096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5363"/>
            <a:ext cx="8305800" cy="5253037"/>
          </a:xfrm>
        </p:spPr>
        <p:txBody>
          <a:bodyPr lIns="91294" tIns="45647" rIns="91294" bIns="45647"/>
          <a:lstStyle/>
          <a:p>
            <a:r>
              <a:rPr lang="en-US" u="sng" dirty="0">
                <a:solidFill>
                  <a:schemeClr val="tx1"/>
                </a:solidFill>
              </a:rPr>
              <a:t>Question:</a:t>
            </a:r>
            <a:r>
              <a:rPr lang="en-US" dirty="0">
                <a:solidFill>
                  <a:schemeClr val="tx1"/>
                </a:solidFill>
              </a:rPr>
              <a:t> How does the client pass arguments to the server?</a:t>
            </a:r>
          </a:p>
          <a:p>
            <a:r>
              <a:rPr lang="en-US" u="sng" dirty="0">
                <a:solidFill>
                  <a:schemeClr val="tx1"/>
                </a:solidFill>
              </a:rPr>
              <a:t>Answer:</a:t>
            </a:r>
            <a:r>
              <a:rPr lang="en-US" dirty="0">
                <a:solidFill>
                  <a:schemeClr val="tx1"/>
                </a:solidFill>
              </a:rPr>
              <a:t> The arguments are appended to the URI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Can be encoded directly in a URL typed to a browser or a URL in an HTML link  </a:t>
            </a:r>
          </a:p>
          <a:p>
            <a:pPr lvl="1"/>
            <a:r>
              <a:rPr lang="en-US" b="1" dirty="0">
                <a:latin typeface="Courier New" pitchFamily="49" charset="0"/>
              </a:rPr>
              <a:t>http://add.com/cgi-bin/</a:t>
            </a:r>
            <a:r>
              <a:rPr lang="en-US" b="1" dirty="0">
                <a:highlight>
                  <a:srgbClr val="FFFF00"/>
                </a:highlight>
                <a:latin typeface="Courier New" pitchFamily="49" charset="0"/>
              </a:rPr>
              <a:t>adder?15213&amp;18213</a:t>
            </a:r>
          </a:p>
          <a:p>
            <a:pPr lvl="1"/>
            <a:r>
              <a:rPr lang="en-US" b="1" dirty="0">
                <a:latin typeface="Courier New" pitchFamily="49" charset="0"/>
              </a:rPr>
              <a:t>adder</a:t>
            </a:r>
            <a:r>
              <a:rPr lang="en-US" dirty="0"/>
              <a:t> is the CGI program on the server that will do the addition.</a:t>
            </a:r>
          </a:p>
          <a:p>
            <a:pPr lvl="1"/>
            <a:r>
              <a:rPr lang="en-US" dirty="0"/>
              <a:t>argument list starts with </a:t>
            </a:r>
            <a:r>
              <a:rPr lang="en-US" dirty="0">
                <a:latin typeface="Courier New" pitchFamily="49" charset="0"/>
              </a:rPr>
              <a:t>“</a:t>
            </a:r>
            <a:r>
              <a:rPr lang="en-US" b="1" dirty="0">
                <a:latin typeface="Courier New" pitchFamily="49" charset="0"/>
              </a:rPr>
              <a:t>?</a:t>
            </a:r>
            <a:r>
              <a:rPr lang="en-US" dirty="0">
                <a:latin typeface="Courier New" pitchFamily="49" charset="0"/>
              </a:rPr>
              <a:t>”</a:t>
            </a:r>
            <a:endParaRPr lang="en-US" dirty="0"/>
          </a:p>
          <a:p>
            <a:pPr lvl="1"/>
            <a:r>
              <a:rPr lang="en-US" dirty="0"/>
              <a:t>arguments separated by </a:t>
            </a:r>
            <a:r>
              <a:rPr lang="en-US" dirty="0">
                <a:latin typeface="Courier New" pitchFamily="49" charset="0"/>
              </a:rPr>
              <a:t>“</a:t>
            </a:r>
            <a:r>
              <a:rPr lang="en-US" b="1" dirty="0">
                <a:latin typeface="Courier New" pitchFamily="49" charset="0"/>
              </a:rPr>
              <a:t>&amp;</a:t>
            </a:r>
            <a:r>
              <a:rPr lang="en-US" dirty="0">
                <a:latin typeface="Courier New" pitchFamily="49" charset="0"/>
              </a:rPr>
              <a:t>”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spaces represented by  </a:t>
            </a:r>
            <a:r>
              <a:rPr lang="en-US" dirty="0">
                <a:latin typeface="Courier New" pitchFamily="49" charset="0"/>
              </a:rPr>
              <a:t>“</a:t>
            </a:r>
            <a:r>
              <a:rPr lang="en-US" b="1" dirty="0">
                <a:latin typeface="Courier New" pitchFamily="49" charset="0"/>
              </a:rPr>
              <a:t>+</a:t>
            </a:r>
            <a:r>
              <a:rPr lang="en-US" dirty="0">
                <a:latin typeface="Courier New" pitchFamily="49" charset="0"/>
              </a:rPr>
              <a:t>” or “</a:t>
            </a:r>
            <a:r>
              <a:rPr lang="en-US" b="1" dirty="0">
                <a:latin typeface="Courier New" pitchFamily="49" charset="0"/>
              </a:rPr>
              <a:t>%20</a:t>
            </a:r>
            <a:r>
              <a:rPr lang="en-US" dirty="0">
                <a:latin typeface="Courier New" pitchFamily="49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039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URL suffix: 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cgi</a:t>
            </a:r>
            <a:r>
              <a:rPr lang="en-US" b="1" dirty="0">
                <a:latin typeface="Courier New" pitchFamily="49" charset="0"/>
              </a:rPr>
              <a:t>-bin/adder?15213&amp;18213</a:t>
            </a:r>
          </a:p>
          <a:p>
            <a:endParaRPr lang="en-US" dirty="0"/>
          </a:p>
          <a:p>
            <a:r>
              <a:rPr lang="en-US" dirty="0"/>
              <a:t>Result displayed on browser: </a:t>
            </a:r>
          </a:p>
        </p:txBody>
      </p:sp>
      <p:sp>
        <p:nvSpPr>
          <p:cNvPr id="780292" name="Rectangle 4"/>
          <p:cNvSpPr>
            <a:spLocks noChangeArrowheads="1"/>
          </p:cNvSpPr>
          <p:nvPr/>
        </p:nvSpPr>
        <p:spPr bwMode="auto">
          <a:xfrm>
            <a:off x="1143000" y="3057950"/>
            <a:ext cx="7150100" cy="2308316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r>
              <a:rPr lang="en-US" dirty="0">
                <a:latin typeface="Courier New"/>
                <a:cs typeface="Courier New"/>
              </a:rPr>
              <a:t>Welcome to add.com: THE Internet addition portal. </a:t>
            </a: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The answer is: 15213 + 18213 = 33426</a:t>
            </a: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Thanks for visiting! </a:t>
            </a:r>
          </a:p>
        </p:txBody>
      </p:sp>
    </p:spTree>
    <p:extLst>
      <p:ext uri="{BB962C8B-B14F-4D97-AF65-F5344CB8AC3E}">
        <p14:creationId xmlns:p14="http://schemas.microsoft.com/office/powerpoint/2010/main" val="93464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404" y="302567"/>
            <a:ext cx="8716962" cy="781050"/>
          </a:xfrm>
        </p:spPr>
        <p:txBody>
          <a:bodyPr/>
          <a:lstStyle/>
          <a:p>
            <a:r>
              <a:rPr lang="en-US" dirty="0"/>
              <a:t>Socket Address Structures &amp;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83617"/>
            <a:ext cx="8716962" cy="2286000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>
                <a:latin typeface="Courier New" pitchFamily="49" charset="0"/>
              </a:rPr>
              <a:t>accept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Necessary only because C did not have generic (</a:t>
            </a:r>
            <a:r>
              <a:rPr lang="en-US" b="1" dirty="0">
                <a:latin typeface="Courier New" pitchFamily="49" charset="0"/>
              </a:rPr>
              <a:t>void *</a:t>
            </a:r>
            <a:r>
              <a:rPr lang="en-US" dirty="0"/>
              <a:t>) pointers when the sockets interface was designed</a:t>
            </a:r>
          </a:p>
          <a:p>
            <a:pPr lvl="1"/>
            <a:r>
              <a:rPr lang="en-US" dirty="0">
                <a:latin typeface="+mn-lt"/>
              </a:rPr>
              <a:t>For casting convenience, we adopt the Stevens convention: </a:t>
            </a:r>
          </a:p>
          <a:p>
            <a:pPr marL="457200" lvl="1" indent="0">
              <a:buNone/>
            </a:pPr>
            <a:r>
              <a:rPr lang="en-US" b="1" dirty="0">
                <a:latin typeface="+mn-lt"/>
              </a:rPr>
              <a:t>     </a:t>
            </a:r>
            <a:r>
              <a:rPr lang="en-US" b="1" dirty="0">
                <a:latin typeface="Courier New" pitchFamily="49" charset="0"/>
              </a:rPr>
              <a:t>typedef struct </a:t>
            </a:r>
            <a:r>
              <a:rPr lang="en-US" b="1" dirty="0" err="1">
                <a:latin typeface="Courier New" pitchFamily="49" charset="0"/>
              </a:rPr>
              <a:t>sockaddr</a:t>
            </a:r>
            <a:r>
              <a:rPr lang="en-US" b="1" dirty="0">
                <a:latin typeface="Courier New" pitchFamily="49" charset="0"/>
              </a:rPr>
              <a:t> SA;</a:t>
            </a: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sz="1600" b="1" dirty="0">
              <a:latin typeface="Courier New" pitchFamily="49" charset="0"/>
            </a:endParaRPr>
          </a:p>
          <a:p>
            <a:pPr marL="400050"/>
            <a:r>
              <a:rPr lang="en-US" sz="2000" dirty="0" err="1">
                <a:latin typeface="Courier New"/>
                <a:cs typeface="Courier New"/>
              </a:rPr>
              <a:t>getaddrinfo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b="0" dirty="0">
                <a:cs typeface="Calibri" panose="020F0502020204030204" pitchFamily="34" charset="0"/>
              </a:rPr>
              <a:t>converts string representations of hostnames, host addresses, ports, service names to socket address structures</a:t>
            </a:r>
            <a:endParaRPr lang="en-US" sz="2000" b="0" dirty="0">
              <a:cs typeface="Calibri" panose="020F0502020204030204" pitchFamily="34" charset="0"/>
            </a:endParaRPr>
          </a:p>
          <a:p>
            <a:pPr marL="400050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836936" y="3366126"/>
            <a:ext cx="5971807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uint16_t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Protocol family */ </a:t>
            </a:r>
          </a:p>
          <a:p>
            <a:r>
              <a:rPr lang="en-US" sz="1600" dirty="0">
                <a:latin typeface="Courier New" pitchFamily="49" charset="0"/>
              </a:rPr>
              <a:t>  char      </a:t>
            </a:r>
            <a:r>
              <a:rPr lang="en-US" sz="1600" dirty="0" err="1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Address data.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04800" y="4654074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179156" y="5091993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88313" y="5376446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1498124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59801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20788"/>
            <a:ext cx="7804150" cy="2284412"/>
          </a:xfrm>
        </p:spPr>
        <p:txBody>
          <a:bodyPr lIns="91294" tIns="45647" rIns="91294" bIns="45647"/>
          <a:lstStyle/>
          <a:p>
            <a:r>
              <a:rPr lang="en-US" u="sng" dirty="0"/>
              <a:t>Question</a:t>
            </a:r>
            <a:r>
              <a:rPr lang="en-US" dirty="0"/>
              <a:t>: How does the server pass these arguments to the child?</a:t>
            </a:r>
          </a:p>
          <a:p>
            <a:r>
              <a:rPr lang="en-US" u="sng" dirty="0"/>
              <a:t>Answer:</a:t>
            </a:r>
            <a:r>
              <a:rPr lang="en-US" dirty="0"/>
              <a:t> In environment variable QUERY_STRING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A single string containing everything after the “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For add: </a:t>
            </a:r>
            <a:r>
              <a:rPr lang="en-US" b="1" dirty="0">
                <a:latin typeface="Courier New" pitchFamily="49" charset="0"/>
              </a:rPr>
              <a:t>QUERY_STRING</a:t>
            </a:r>
            <a:r>
              <a:rPr lang="en-US" b="1" dirty="0"/>
              <a:t> = </a:t>
            </a:r>
            <a:r>
              <a:rPr lang="en-US" b="1" dirty="0">
                <a:latin typeface="+mn-lt"/>
                <a:cs typeface="Courier New" pitchFamily="49" charset="0"/>
              </a:rPr>
              <a:t>“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15213&amp;18213</a:t>
            </a:r>
            <a:r>
              <a:rPr lang="en-US" b="1" dirty="0"/>
              <a:t>”</a:t>
            </a:r>
          </a:p>
        </p:txBody>
      </p:sp>
      <p:sp>
        <p:nvSpPr>
          <p:cNvPr id="781316" name="Text Box 4"/>
          <p:cNvSpPr txBox="1">
            <a:spLocks noChangeArrowheads="1"/>
          </p:cNvSpPr>
          <p:nvPr/>
        </p:nvSpPr>
        <p:spPr bwMode="auto">
          <a:xfrm>
            <a:off x="778065" y="3586877"/>
            <a:ext cx="6994335" cy="25853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Extract the two arguments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getenv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"QUERY_STRING"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)) != </a:t>
            </a:r>
            <a:r>
              <a:rPr lang="en-US" sz="18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    p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strchr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 dirty="0">
                <a:solidFill>
                  <a:srgbClr val="9D206F"/>
                </a:solidFill>
                <a:latin typeface="Courier New"/>
                <a:cs typeface="Courier New"/>
              </a:rPr>
              <a:t>'&amp;'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tr-TR" sz="1800" dirty="0">
                <a:solidFill>
                  <a:srgbClr val="000000"/>
                </a:solidFill>
                <a:latin typeface="Courier New"/>
                <a:cs typeface="Courier New"/>
              </a:rPr>
              <a:t>	 *p = </a:t>
            </a:r>
            <a:r>
              <a:rPr lang="tr-TR" sz="1800" dirty="0">
                <a:solidFill>
                  <a:srgbClr val="9D206F"/>
                </a:solidFill>
                <a:latin typeface="Courier New"/>
                <a:cs typeface="Courier New"/>
              </a:rPr>
              <a:t>'\0'</a:t>
            </a:r>
            <a:r>
              <a:rPr lang="tr-TR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strcpy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(arg1,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strcpy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(arg2, p+1);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   n1 = atoi(arg1);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   n2 = atoi(arg2);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69539" y="5802868"/>
            <a:ext cx="902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adder.c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7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6200" y="2307559"/>
            <a:ext cx="8991600" cy="452431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serve_dynamic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filename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cgiargs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emptylist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 = {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Return first part of HTTP response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sprintf(buf, 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"HTTP/1.0 200 OK\r\n"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Rio_writen(fd, buf, strlen(buf));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sprintf(buf, 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"Server: Tiny Web Server\r\n"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Rio_writen(fd, buf, strlen(buf));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Real server would set all CGI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vars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here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setenv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>
                <a:solidFill>
                  <a:srgbClr val="9D206F"/>
                </a:solidFill>
                <a:latin typeface="Courier New"/>
                <a:cs typeface="Courier New"/>
              </a:rPr>
              <a:t>"QUERY_STRING"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cgiargs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1); 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Dup2(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fd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STDOUT_FILENO);         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Redirect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stdout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to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filename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emptylist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environ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/* Run CGI program */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Wait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Parent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waits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for and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reaps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child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262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 dirty="0"/>
              <a:t>Serving Dynamic Content with GET</a:t>
            </a:r>
          </a:p>
        </p:txBody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123500"/>
            <a:ext cx="8699500" cy="2209800"/>
          </a:xfrm>
        </p:spPr>
        <p:txBody>
          <a:bodyPr lIns="91294" tIns="45647" rIns="91294" bIns="45647"/>
          <a:lstStyle/>
          <a:p>
            <a:r>
              <a:rPr lang="en-US" sz="2000" u="sng" dirty="0"/>
              <a:t>Question:</a:t>
            </a:r>
            <a:r>
              <a:rPr lang="en-US" sz="2000" dirty="0"/>
              <a:t> How does the server capture the content produced by the child?</a:t>
            </a:r>
          </a:p>
          <a:p>
            <a:r>
              <a:rPr lang="en-US" sz="2000" u="sng" dirty="0"/>
              <a:t>Answer:</a:t>
            </a:r>
            <a:r>
              <a:rPr lang="en-US" sz="2000" dirty="0"/>
              <a:t> The child generates its output on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/>
              <a:t>.  Server uses </a:t>
            </a:r>
            <a:r>
              <a:rPr lang="en-US" sz="2000" dirty="0">
                <a:latin typeface="Courier New" pitchFamily="49" charset="0"/>
              </a:rPr>
              <a:t>dup2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/>
              <a:t>to redirect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/>
              <a:t>to its connected socket.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81519" y="6483360"/>
            <a:ext cx="711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tiny.c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37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/>
              <a:t>Serving Dynamic Content with GET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" y="2489028"/>
            <a:ext cx="8991600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Make the response body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"Welcome to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add.com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sTHE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Internet addition portal.\r\n&lt;p&gt;"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content);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sThe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answer is: %d + %d = %d\r\n&lt;p&gt;"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content, n1, n2, n1 + n2);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sThanks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for visiting!\r\n"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content);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Generate the HTTP response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"Content-length: %d\r\n"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"Content-type: text/html\r\n\r\n"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content);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fflush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02139" y="5673730"/>
            <a:ext cx="902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adder.c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09600" y="1220788"/>
            <a:ext cx="7804150" cy="103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Notice that only the CGI child process knows the content type and length, so it must generate those headers.</a:t>
            </a:r>
          </a:p>
        </p:txBody>
      </p:sp>
    </p:spTree>
    <p:extLst>
      <p:ext uri="{BB962C8B-B14F-4D97-AF65-F5344CB8AC3E}">
        <p14:creationId xmlns:p14="http://schemas.microsoft.com/office/powerpoint/2010/main" val="330059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04800" y="1206500"/>
            <a:ext cx="7315200" cy="4278094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bash:makoshark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Trying 128.2.210.175...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(128.2.210.175).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GET /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cgi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-bin/adder?15213&amp;18213 HTTP/1.0</a:t>
            </a:r>
          </a:p>
          <a:p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HTTP/1.0 200 OK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Server: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Tiny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Web Server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Connection: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close</a:t>
            </a:r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Content-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length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: 117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Content-type: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text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/html</a:t>
            </a:r>
          </a:p>
          <a:p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Welcome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to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add.com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: THE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Internet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addition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portal.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&lt;p&gt;The answer is: 15213 + 18213 = 33426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&lt;p&gt;Thanks for visiting!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bash:makoshark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</a:t>
            </a:r>
          </a:p>
        </p:txBody>
      </p:sp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573087"/>
          </a:xfrm>
        </p:spPr>
        <p:txBody>
          <a:bodyPr/>
          <a:lstStyle/>
          <a:p>
            <a:r>
              <a:rPr lang="en-US" dirty="0"/>
              <a:t>Serving Dynamic Content With GET </a:t>
            </a:r>
          </a:p>
        </p:txBody>
      </p:sp>
      <p:sp>
        <p:nvSpPr>
          <p:cNvPr id="786437" name="Text Box 5"/>
          <p:cNvSpPr txBox="1">
            <a:spLocks noChangeArrowheads="1"/>
          </p:cNvSpPr>
          <p:nvPr/>
        </p:nvSpPr>
        <p:spPr bwMode="auto">
          <a:xfrm>
            <a:off x="6452920" y="2277840"/>
            <a:ext cx="26772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request sent by client</a:t>
            </a:r>
          </a:p>
        </p:txBody>
      </p:sp>
      <p:sp>
        <p:nvSpPr>
          <p:cNvPr id="786438" name="Text Box 6"/>
          <p:cNvSpPr txBox="1">
            <a:spLocks noChangeArrowheads="1"/>
          </p:cNvSpPr>
          <p:nvPr/>
        </p:nvSpPr>
        <p:spPr bwMode="auto">
          <a:xfrm>
            <a:off x="6452920" y="2781290"/>
            <a:ext cx="2743200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</a:t>
            </a:r>
          </a:p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by the server</a:t>
            </a:r>
          </a:p>
        </p:txBody>
      </p:sp>
      <p:sp>
        <p:nvSpPr>
          <p:cNvPr id="786442" name="Text Box 10"/>
          <p:cNvSpPr txBox="1">
            <a:spLocks noChangeArrowheads="1"/>
          </p:cNvSpPr>
          <p:nvPr/>
        </p:nvSpPr>
        <p:spPr bwMode="auto">
          <a:xfrm>
            <a:off x="6452920" y="3873015"/>
            <a:ext cx="2572162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</a:t>
            </a:r>
          </a:p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by the CGI program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04800" y="2232480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304800" y="2736420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304800" y="3444491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304800" y="4935038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485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7662" y="493713"/>
            <a:ext cx="6053138" cy="573087"/>
          </a:xfrm>
        </p:spPr>
        <p:txBody>
          <a:bodyPr/>
          <a:lstStyle/>
          <a:p>
            <a:r>
              <a:rPr lang="en-US"/>
              <a:t>For More Information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860" y="1276350"/>
            <a:ext cx="7896225" cy="4972050"/>
          </a:xfrm>
        </p:spPr>
        <p:txBody>
          <a:bodyPr/>
          <a:lstStyle/>
          <a:p>
            <a:r>
              <a:rPr lang="en-US" dirty="0"/>
              <a:t>W. Richard Stevens et. al. “Unix Network Programming: The Sockets Networking API”, Volume 1, Third Edition, Prentice Hall, 2003</a:t>
            </a:r>
          </a:p>
          <a:p>
            <a:pPr lvl="1"/>
            <a:r>
              <a:rPr lang="en-US" dirty="0"/>
              <a:t>THE network programming bible.</a:t>
            </a:r>
          </a:p>
          <a:p>
            <a:r>
              <a:rPr lang="en-US" dirty="0"/>
              <a:t>Michael </a:t>
            </a:r>
            <a:r>
              <a:rPr lang="en-US" dirty="0" err="1"/>
              <a:t>Kerrisk</a:t>
            </a:r>
            <a:r>
              <a:rPr lang="en-US" dirty="0"/>
              <a:t>, “The Linux Programming Interface”, No Starch Press, 2010</a:t>
            </a:r>
          </a:p>
          <a:p>
            <a:pPr lvl="1"/>
            <a:r>
              <a:rPr lang="en-US" dirty="0"/>
              <a:t>THE Linux programming bible. </a:t>
            </a:r>
          </a:p>
          <a:p>
            <a:r>
              <a:rPr lang="en-US" dirty="0"/>
              <a:t>Complete versions of all code in this lecture is available from the 213 schedule page. 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http://</a:t>
            </a:r>
            <a:r>
              <a:rPr lang="en-US" b="1" dirty="0" err="1">
                <a:latin typeface="Courier New"/>
                <a:cs typeface="Courier New"/>
              </a:rPr>
              <a:t>www.cs.cmu.edu</a:t>
            </a:r>
            <a:r>
              <a:rPr lang="en-US" b="1" dirty="0">
                <a:latin typeface="Courier New"/>
                <a:cs typeface="Courier New"/>
              </a:rPr>
              <a:t>/~213/</a:t>
            </a:r>
            <a:r>
              <a:rPr lang="en-US" b="1" dirty="0" err="1">
                <a:latin typeface="Courier New"/>
                <a:cs typeface="Courier New"/>
              </a:rPr>
              <a:t>schedule.html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 err="1"/>
              <a:t>csapp</a:t>
            </a:r>
            <a:r>
              <a:rPr lang="en-US" dirty="0"/>
              <a:t>.{.</a:t>
            </a:r>
            <a:r>
              <a:rPr lang="en-US" dirty="0" err="1"/>
              <a:t>c,h</a:t>
            </a:r>
            <a:r>
              <a:rPr lang="en-US" dirty="0"/>
              <a:t>}, </a:t>
            </a:r>
            <a:r>
              <a:rPr lang="en-US" dirty="0" err="1"/>
              <a:t>hostinfo.c</a:t>
            </a:r>
            <a:r>
              <a:rPr lang="en-US" dirty="0"/>
              <a:t>, </a:t>
            </a:r>
            <a:r>
              <a:rPr lang="en-US" dirty="0" err="1"/>
              <a:t>echoclient.c</a:t>
            </a:r>
            <a:r>
              <a:rPr lang="en-US" dirty="0"/>
              <a:t>, </a:t>
            </a:r>
            <a:r>
              <a:rPr lang="en-US" dirty="0" err="1"/>
              <a:t>echoserveri.c</a:t>
            </a:r>
            <a:r>
              <a:rPr lang="en-US" dirty="0"/>
              <a:t>, </a:t>
            </a:r>
            <a:r>
              <a:rPr lang="en-US" dirty="0" err="1"/>
              <a:t>tiny.c</a:t>
            </a:r>
            <a:r>
              <a:rPr lang="en-US" dirty="0"/>
              <a:t>, </a:t>
            </a:r>
            <a:r>
              <a:rPr lang="en-US" dirty="0" err="1"/>
              <a:t>adder.c</a:t>
            </a:r>
            <a:endParaRPr lang="en-US" dirty="0"/>
          </a:p>
          <a:p>
            <a:pPr lvl="1"/>
            <a:r>
              <a:rPr lang="en-US" dirty="0"/>
              <a:t>You can use any of this code in your assignments.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5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9342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Web History</a:t>
            </a:r>
          </a:p>
        </p:txBody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1989:</a:t>
            </a:r>
          </a:p>
          <a:p>
            <a:pPr lvl="1"/>
            <a:r>
              <a:rPr lang="en-US" sz="2200" dirty="0"/>
              <a:t>Tim Berners-Lee (CERN) writes internal proposal to develop a distributed hypertext system</a:t>
            </a:r>
          </a:p>
          <a:p>
            <a:pPr lvl="2"/>
            <a:r>
              <a:rPr lang="en-US" dirty="0"/>
              <a:t>Connects “a web of notes with links”</a:t>
            </a:r>
          </a:p>
          <a:p>
            <a:pPr lvl="2"/>
            <a:r>
              <a:rPr lang="en-US" dirty="0"/>
              <a:t>Intended to help CERN physicists in large projects share and manage information </a:t>
            </a:r>
          </a:p>
          <a:p>
            <a:r>
              <a:rPr lang="en-US" dirty="0"/>
              <a:t>1990:</a:t>
            </a:r>
          </a:p>
          <a:p>
            <a:pPr lvl="1"/>
            <a:r>
              <a:rPr lang="en-US" sz="2200" dirty="0"/>
              <a:t>Tim BL writes a graphical browser for Next machines</a:t>
            </a:r>
          </a:p>
        </p:txBody>
      </p:sp>
    </p:spTree>
    <p:extLst>
      <p:ext uri="{BB962C8B-B14F-4D97-AF65-F5344CB8AC3E}">
        <p14:creationId xmlns:p14="http://schemas.microsoft.com/office/powerpoint/2010/main" val="26150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43600" cy="573087"/>
          </a:xfrm>
        </p:spPr>
        <p:txBody>
          <a:bodyPr lIns="91294" tIns="45647" rIns="91294" bIns="45647" anchor="t"/>
          <a:lstStyle/>
          <a:p>
            <a:r>
              <a:rPr lang="en-US"/>
              <a:t>Web History (cont)</a:t>
            </a:r>
          </a:p>
        </p:txBody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472487" cy="5224462"/>
          </a:xfrm>
        </p:spPr>
        <p:txBody>
          <a:bodyPr lIns="91294" tIns="45647" rIns="91294" bIns="45647"/>
          <a:lstStyle/>
          <a:p>
            <a:r>
              <a:rPr lang="en-US" dirty="0"/>
              <a:t>1992</a:t>
            </a:r>
          </a:p>
          <a:p>
            <a:pPr lvl="1"/>
            <a:r>
              <a:rPr lang="en-US" sz="2200" dirty="0"/>
              <a:t>NCSA server released</a:t>
            </a:r>
          </a:p>
          <a:p>
            <a:pPr lvl="1"/>
            <a:r>
              <a:rPr lang="en-US" sz="2200" dirty="0"/>
              <a:t>26 WWW servers worldwide</a:t>
            </a:r>
          </a:p>
          <a:p>
            <a:r>
              <a:rPr lang="en-US" dirty="0"/>
              <a:t>1993</a:t>
            </a:r>
          </a:p>
          <a:p>
            <a:pPr lvl="1"/>
            <a:r>
              <a:rPr lang="en-US" sz="2200" dirty="0"/>
              <a:t>Marc Andreessen releases first version of NCSA Mosaic browser</a:t>
            </a:r>
          </a:p>
          <a:p>
            <a:pPr lvl="1"/>
            <a:r>
              <a:rPr lang="en-US" sz="2200" dirty="0"/>
              <a:t>Mosaic version released for (Windows, Mac, Unix)</a:t>
            </a:r>
          </a:p>
          <a:p>
            <a:pPr lvl="1"/>
            <a:r>
              <a:rPr lang="en-US" sz="2200" dirty="0"/>
              <a:t>Web (port 80) traffic at 1% of NSFNET backbone traffic</a:t>
            </a:r>
          </a:p>
          <a:p>
            <a:pPr lvl="1"/>
            <a:r>
              <a:rPr lang="en-US" sz="2200" dirty="0"/>
              <a:t>Over 200 WWW servers worldwide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dirty="0"/>
              <a:t>1994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sz="2200" dirty="0"/>
              <a:t>Andreessen and colleagues leave NCSA to form “Mosaic Communications Corp” (predecessor to Netscape)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5004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586538" cy="573087"/>
          </a:xfrm>
        </p:spPr>
        <p:txBody>
          <a:bodyPr/>
          <a:lstStyle/>
          <a:p>
            <a:r>
              <a:rPr lang="en-US"/>
              <a:t>HTTP Versions</a:t>
            </a:r>
          </a:p>
        </p:txBody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/>
              <a:t>Major differences between HTTP/1.1 and HTTP/1.0</a:t>
            </a:r>
          </a:p>
          <a:p>
            <a:pPr lvl="1"/>
            <a:r>
              <a:rPr lang="en-US" dirty="0"/>
              <a:t>HTTP/1.0 uses a new connection for each transaction</a:t>
            </a:r>
          </a:p>
          <a:p>
            <a:pPr lvl="1"/>
            <a:r>
              <a:rPr lang="en-US" dirty="0"/>
              <a:t>HTTP/1.1 also supports </a:t>
            </a:r>
            <a:r>
              <a:rPr lang="en-US" i="1" dirty="0"/>
              <a:t>persistent connections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multiple transactions over the same connection</a:t>
            </a:r>
          </a:p>
          <a:p>
            <a:pPr lvl="2"/>
            <a:r>
              <a:rPr lang="en-US" dirty="0">
                <a:latin typeface="Courier New" pitchFamily="49" charset="0"/>
              </a:rPr>
              <a:t>Connection: Keep-Alive</a:t>
            </a:r>
          </a:p>
          <a:p>
            <a:pPr lvl="1"/>
            <a:r>
              <a:rPr lang="en-US" dirty="0"/>
              <a:t>HTTP/1.1 requires </a:t>
            </a:r>
            <a:r>
              <a:rPr lang="en-US" dirty="0">
                <a:latin typeface="Courier New" pitchFamily="49" charset="0"/>
              </a:rPr>
              <a:t>HOST</a:t>
            </a:r>
            <a:r>
              <a:rPr lang="en-US" dirty="0"/>
              <a:t> header</a:t>
            </a:r>
          </a:p>
          <a:p>
            <a:pPr lvl="2"/>
            <a:r>
              <a:rPr lang="en-US" dirty="0">
                <a:latin typeface="Courier New" pitchFamily="49" charset="0"/>
              </a:rPr>
              <a:t>Host: www.cmu.edu</a:t>
            </a:r>
          </a:p>
          <a:p>
            <a:pPr lvl="2"/>
            <a:r>
              <a:rPr lang="en-US" dirty="0"/>
              <a:t>Makes it possible to host multiple websites at single Internet host</a:t>
            </a:r>
          </a:p>
          <a:p>
            <a:pPr lvl="1"/>
            <a:r>
              <a:rPr lang="en-US" dirty="0"/>
              <a:t>HTTP/1.1 supports </a:t>
            </a:r>
            <a:r>
              <a:rPr lang="en-US" i="1" dirty="0"/>
              <a:t>chunked encoding</a:t>
            </a:r>
            <a:endParaRPr lang="en-US" dirty="0"/>
          </a:p>
          <a:p>
            <a:pPr lvl="2"/>
            <a:r>
              <a:rPr lang="en-US" dirty="0">
                <a:latin typeface="Courier New"/>
                <a:cs typeface="Courier New"/>
              </a:rPr>
              <a:t>Transfer-Encoding: chunked</a:t>
            </a:r>
          </a:p>
          <a:p>
            <a:pPr lvl="1"/>
            <a:r>
              <a:rPr lang="en-US" dirty="0"/>
              <a:t>HTTP/1.1 adds additional support for caching</a:t>
            </a:r>
          </a:p>
        </p:txBody>
      </p:sp>
    </p:spTree>
    <p:extLst>
      <p:ext uri="{BB962C8B-B14F-4D97-AF65-F5344CB8AC3E}">
        <p14:creationId xmlns:p14="http://schemas.microsoft.com/office/powerpoint/2010/main" val="101147971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1112837"/>
          </a:xfrm>
        </p:spPr>
        <p:txBody>
          <a:bodyPr lIns="91294" tIns="45647" rIns="91294" bIns="45647" anchor="t"/>
          <a:lstStyle/>
          <a:p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 Request to Apache Server</a:t>
            </a:r>
            <a:br>
              <a:rPr lang="en-US" dirty="0"/>
            </a:br>
            <a:r>
              <a:rPr lang="en-US" dirty="0"/>
              <a:t>From Firefox Browser</a:t>
            </a:r>
          </a:p>
        </p:txBody>
      </p:sp>
      <p:sp>
        <p:nvSpPr>
          <p:cNvPr id="769027" name="Rectangle 3"/>
          <p:cNvSpPr>
            <a:spLocks noChangeArrowheads="1"/>
          </p:cNvSpPr>
          <p:nvPr/>
        </p:nvSpPr>
        <p:spPr bwMode="auto">
          <a:xfrm>
            <a:off x="152400" y="2209800"/>
            <a:ext cx="8839200" cy="341631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i="1" dirty="0">
                <a:latin typeface="Courier New" pitchFamily="49" charset="0"/>
              </a:rPr>
              <a:t>GET /~</a:t>
            </a:r>
            <a:r>
              <a:rPr lang="en-US" sz="1800" i="1" dirty="0" err="1">
                <a:latin typeface="Courier New" pitchFamily="49" charset="0"/>
              </a:rPr>
              <a:t>bryant</a:t>
            </a:r>
            <a:r>
              <a:rPr lang="en-US" sz="1800" i="1" dirty="0">
                <a:latin typeface="Courier New" pitchFamily="49" charset="0"/>
              </a:rPr>
              <a:t>/test.html HTTP/1.1</a:t>
            </a:r>
          </a:p>
          <a:p>
            <a:pPr defTabSz="912813"/>
            <a:r>
              <a:rPr lang="en-US" sz="1800" i="1" dirty="0">
                <a:latin typeface="Courier New" pitchFamily="49" charset="0"/>
              </a:rPr>
              <a:t>Host: www.cs.cmu.edu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User-Agent: Mozilla/5.0 (Windows; U; Windows NT 6.0; en-US; rv:1.9.2.11) Gecko/20101012 Firefox/3.6.11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Accept: text/</a:t>
            </a:r>
            <a:r>
              <a:rPr lang="en-US" sz="1800" dirty="0" err="1">
                <a:latin typeface="Courier New" pitchFamily="49" charset="0"/>
              </a:rPr>
              <a:t>html,application</a:t>
            </a:r>
            <a:r>
              <a:rPr lang="en-US" sz="1800" dirty="0">
                <a:latin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</a:rPr>
              <a:t>xhtml+xml,application</a:t>
            </a:r>
            <a:r>
              <a:rPr lang="en-US" sz="1800" dirty="0">
                <a:latin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</a:rPr>
              <a:t>xml;q</a:t>
            </a:r>
            <a:r>
              <a:rPr lang="en-US" sz="1800" dirty="0">
                <a:latin typeface="Courier New" pitchFamily="49" charset="0"/>
              </a:rPr>
              <a:t>=0.9,*/*;q=0.8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Accept-Language: en-</a:t>
            </a:r>
            <a:r>
              <a:rPr lang="en-US" sz="1800" dirty="0" err="1">
                <a:latin typeface="Courier New" pitchFamily="49" charset="0"/>
              </a:rPr>
              <a:t>us,en;q</a:t>
            </a:r>
            <a:r>
              <a:rPr lang="en-US" sz="1800" dirty="0">
                <a:latin typeface="Courier New" pitchFamily="49" charset="0"/>
              </a:rPr>
              <a:t>=0.5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Accept-Encoding: </a:t>
            </a:r>
            <a:r>
              <a:rPr lang="en-US" sz="1800" dirty="0" err="1">
                <a:latin typeface="Courier New" pitchFamily="49" charset="0"/>
              </a:rPr>
              <a:t>gzip,deflate</a:t>
            </a:r>
            <a:endParaRPr lang="en-US" sz="1800" dirty="0">
              <a:latin typeface="Courier New" pitchFamily="49" charset="0"/>
            </a:endParaRPr>
          </a:p>
          <a:p>
            <a:pPr defTabSz="912813"/>
            <a:r>
              <a:rPr lang="en-US" sz="1800" dirty="0">
                <a:latin typeface="Courier New" pitchFamily="49" charset="0"/>
              </a:rPr>
              <a:t>Accept-</a:t>
            </a:r>
            <a:r>
              <a:rPr lang="en-US" sz="1800" dirty="0" err="1">
                <a:latin typeface="Courier New" pitchFamily="49" charset="0"/>
              </a:rPr>
              <a:t>Charset</a:t>
            </a:r>
            <a:r>
              <a:rPr lang="en-US" sz="1800" dirty="0">
                <a:latin typeface="Courier New" pitchFamily="49" charset="0"/>
              </a:rPr>
              <a:t>: ISO-8859-1,utf-8;q=0.7,*;q=0.7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Keep-Alive: 115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Connection: keep-alive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CRLF (\r\n)</a:t>
            </a:r>
          </a:p>
        </p:txBody>
      </p:sp>
      <p:sp>
        <p:nvSpPr>
          <p:cNvPr id="775183" name="Rectangle 15"/>
          <p:cNvSpPr>
            <a:spLocks noChangeArrowheads="1"/>
          </p:cNvSpPr>
          <p:nvPr/>
        </p:nvSpPr>
        <p:spPr bwMode="auto">
          <a:xfrm>
            <a:off x="762000" y="2209801"/>
            <a:ext cx="2590800" cy="36327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775184" name="Text Box 16"/>
          <p:cNvSpPr txBox="1">
            <a:spLocks noChangeArrowheads="1"/>
          </p:cNvSpPr>
          <p:nvPr/>
        </p:nvSpPr>
        <p:spPr bwMode="auto">
          <a:xfrm>
            <a:off x="1203325" y="1676400"/>
            <a:ext cx="40179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URI is just the suffix, not the entire URL</a:t>
            </a:r>
          </a:p>
        </p:txBody>
      </p:sp>
    </p:spTree>
    <p:extLst>
      <p:ext uri="{BB962C8B-B14F-4D97-AF65-F5344CB8AC3E}">
        <p14:creationId xmlns:p14="http://schemas.microsoft.com/office/powerpoint/2010/main" val="113491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 dirty="0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/>
              <a:t>Internet (IPv4) specific socket address:</a:t>
            </a:r>
          </a:p>
          <a:p>
            <a:pPr lvl="1"/>
            <a:r>
              <a:rPr lang="en-US" dirty="0"/>
              <a:t>Must cast (</a:t>
            </a:r>
            <a:r>
              <a:rPr lang="en-US" b="1" dirty="0" err="1">
                <a:latin typeface="Courier New"/>
                <a:cs typeface="Courier New"/>
              </a:rPr>
              <a:t>struct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 pitchFamily="49" charset="0"/>
              </a:rPr>
              <a:t>sockaddr_in</a:t>
            </a:r>
            <a:r>
              <a:rPr lang="en-US" b="1" dirty="0">
                <a:latin typeface="Courier New" pitchFamily="49" charset="0"/>
              </a:rPr>
              <a:t> *</a:t>
            </a:r>
            <a:r>
              <a:rPr lang="en-US" dirty="0"/>
              <a:t>) to (</a:t>
            </a:r>
            <a:r>
              <a:rPr lang="en-US" b="1" dirty="0" err="1">
                <a:latin typeface="Courier New" pitchFamily="49" charset="0"/>
              </a:rPr>
              <a:t>struct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sockaddr</a:t>
            </a:r>
            <a:r>
              <a:rPr lang="en-US" b="1" dirty="0">
                <a:latin typeface="Courier New" pitchFamily="49" charset="0"/>
              </a:rPr>
              <a:t> *</a:t>
            </a:r>
            <a:r>
              <a:rPr lang="en-US" dirty="0"/>
              <a:t>) for functions that take socket address arguments. </a:t>
            </a:r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3048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8382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0" name="Rectangle 10"/>
          <p:cNvSpPr>
            <a:spLocks noChangeArrowheads="1"/>
          </p:cNvSpPr>
          <p:nvPr/>
        </p:nvSpPr>
        <p:spPr bwMode="auto">
          <a:xfrm>
            <a:off x="13716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1" name="Rectangle 11"/>
          <p:cNvSpPr>
            <a:spLocks noChangeArrowheads="1"/>
          </p:cNvSpPr>
          <p:nvPr/>
        </p:nvSpPr>
        <p:spPr bwMode="auto">
          <a:xfrm>
            <a:off x="19050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2" name="Rectangle 12"/>
          <p:cNvSpPr>
            <a:spLocks noChangeArrowheads="1"/>
          </p:cNvSpPr>
          <p:nvPr/>
        </p:nvSpPr>
        <p:spPr bwMode="auto">
          <a:xfrm>
            <a:off x="24384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29718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4" name="Rectangle 14"/>
          <p:cNvSpPr>
            <a:spLocks noChangeArrowheads="1"/>
          </p:cNvSpPr>
          <p:nvPr/>
        </p:nvSpPr>
        <p:spPr bwMode="auto">
          <a:xfrm>
            <a:off x="35052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5" name="Rectangle 15"/>
          <p:cNvSpPr>
            <a:spLocks noChangeArrowheads="1"/>
          </p:cNvSpPr>
          <p:nvPr/>
        </p:nvSpPr>
        <p:spPr bwMode="auto">
          <a:xfrm>
            <a:off x="40386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6" name="Rectangle 16"/>
          <p:cNvSpPr>
            <a:spLocks noChangeArrowheads="1"/>
          </p:cNvSpPr>
          <p:nvPr/>
        </p:nvSpPr>
        <p:spPr bwMode="auto">
          <a:xfrm>
            <a:off x="4572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7" name="Rectangle 17"/>
          <p:cNvSpPr>
            <a:spLocks noChangeArrowheads="1"/>
          </p:cNvSpPr>
          <p:nvPr/>
        </p:nvSpPr>
        <p:spPr bwMode="auto">
          <a:xfrm>
            <a:off x="5105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8" name="Rectangle 18"/>
          <p:cNvSpPr>
            <a:spLocks noChangeArrowheads="1"/>
          </p:cNvSpPr>
          <p:nvPr/>
        </p:nvSpPr>
        <p:spPr bwMode="auto">
          <a:xfrm>
            <a:off x="5638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9" name="Rectangle 19"/>
          <p:cNvSpPr>
            <a:spLocks noChangeArrowheads="1"/>
          </p:cNvSpPr>
          <p:nvPr/>
        </p:nvSpPr>
        <p:spPr bwMode="auto">
          <a:xfrm>
            <a:off x="61722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0" name="Rectangle 20"/>
          <p:cNvSpPr>
            <a:spLocks noChangeArrowheads="1"/>
          </p:cNvSpPr>
          <p:nvPr/>
        </p:nvSpPr>
        <p:spPr bwMode="auto">
          <a:xfrm>
            <a:off x="67056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1" name="Rectangle 21"/>
          <p:cNvSpPr>
            <a:spLocks noChangeArrowheads="1"/>
          </p:cNvSpPr>
          <p:nvPr/>
        </p:nvSpPr>
        <p:spPr bwMode="auto">
          <a:xfrm>
            <a:off x="7239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2" name="Rectangle 22"/>
          <p:cNvSpPr>
            <a:spLocks noChangeArrowheads="1"/>
          </p:cNvSpPr>
          <p:nvPr/>
        </p:nvSpPr>
        <p:spPr bwMode="auto">
          <a:xfrm>
            <a:off x="7772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3" name="Rectangle 23"/>
          <p:cNvSpPr>
            <a:spLocks noChangeArrowheads="1"/>
          </p:cNvSpPr>
          <p:nvPr/>
        </p:nvSpPr>
        <p:spPr bwMode="auto">
          <a:xfrm>
            <a:off x="8305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7312" y="560826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2419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7925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28600" y="2819400"/>
            <a:ext cx="880381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 sockaddr_in  { </a:t>
            </a:r>
          </a:p>
          <a:p>
            <a:r>
              <a:rPr lang="en-US" sz="1600" dirty="0">
                <a:latin typeface="Courier New" pitchFamily="49" charset="0"/>
              </a:rPr>
              <a:t>  uint16_t        </a:t>
            </a:r>
            <a:r>
              <a:rPr lang="en-US" sz="1600" dirty="0" err="1">
                <a:latin typeface="Courier New" pitchFamily="49" charset="0"/>
              </a:rPr>
              <a:t>sin_family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Protocol family (always AF_INET) */ </a:t>
            </a:r>
          </a:p>
          <a:p>
            <a:r>
              <a:rPr lang="en-US" sz="1600" dirty="0">
                <a:latin typeface="Courier New" pitchFamily="49" charset="0"/>
              </a:rPr>
              <a:t>  uint16_t        </a:t>
            </a:r>
            <a:r>
              <a:rPr lang="en-US" sz="1600" dirty="0" err="1">
                <a:latin typeface="Courier New" pitchFamily="49" charset="0"/>
              </a:rPr>
              <a:t>sin_port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Port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num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struct in_addr  sin_addr;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IP addr in network byte order */ </a:t>
            </a:r>
          </a:p>
          <a:p>
            <a:r>
              <a:rPr lang="en-US" sz="1600" dirty="0">
                <a:latin typeface="Courier New" pitchFamily="49" charset="0"/>
              </a:rPr>
              <a:t>  unsigned char   </a:t>
            </a:r>
            <a:r>
              <a:rPr lang="en-US" sz="1600" dirty="0" err="1">
                <a:latin typeface="Courier New" pitchFamily="49" charset="0"/>
              </a:rPr>
              <a:t>sin_zero</a:t>
            </a:r>
            <a:r>
              <a:rPr lang="en-US" sz="1600" dirty="0">
                <a:latin typeface="Courier New" pitchFamily="49" charset="0"/>
              </a:rPr>
              <a:t>[8];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Pad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sizeof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struct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sockaddr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 */ </a:t>
            </a:r>
          </a:p>
          <a:p>
            <a:r>
              <a:rPr lang="en-US" sz="1600" dirty="0" err="1">
                <a:latin typeface="Courier New" pitchFamily="49" charset="0"/>
              </a:rPr>
              <a:t>};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30371" y="481451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13857" y="521520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ourier New" pitchFamily="49" charset="0"/>
              </a:rPr>
              <a:t>AF_INET</a:t>
            </a: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2918459" y="481250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6200" y="595751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358417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4963"/>
            <a:ext cx="8534400" cy="573087"/>
          </a:xfrm>
        </p:spPr>
        <p:txBody>
          <a:bodyPr lIns="91294" tIns="45647" rIns="91294" bIns="45647" anchor="t"/>
          <a:lstStyle/>
          <a:p>
            <a:r>
              <a:rPr lang="en-US">
                <a:latin typeface="Courier New" pitchFamily="49" charset="0"/>
              </a:rPr>
              <a:t>GET</a:t>
            </a:r>
            <a:r>
              <a:rPr lang="en-US"/>
              <a:t> Response From Apache Server</a:t>
            </a:r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5078305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HTTP/1.1 200 OK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Date: Fri, 29 Oct 2010 19:48:32 GMT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Server: Apache/2.2.14 (Unix) </a:t>
            </a:r>
            <a:r>
              <a:rPr lang="en-US" sz="1800" dirty="0" err="1">
                <a:latin typeface="Courier New" pitchFamily="49" charset="0"/>
              </a:rPr>
              <a:t>mod_ssl</a:t>
            </a:r>
            <a:r>
              <a:rPr lang="en-US" sz="1800" dirty="0">
                <a:latin typeface="Courier New" pitchFamily="49" charset="0"/>
              </a:rPr>
              <a:t>/2.2.14 </a:t>
            </a:r>
            <a:r>
              <a:rPr lang="en-US" sz="1800" dirty="0" err="1">
                <a:latin typeface="Courier New" pitchFamily="49" charset="0"/>
              </a:rPr>
              <a:t>OpenSSL</a:t>
            </a:r>
            <a:r>
              <a:rPr lang="en-US" sz="1800" dirty="0">
                <a:latin typeface="Courier New" pitchFamily="49" charset="0"/>
              </a:rPr>
              <a:t>/0.9.7m </a:t>
            </a:r>
            <a:r>
              <a:rPr lang="en-US" sz="1800" dirty="0" err="1">
                <a:latin typeface="Courier New" pitchFamily="49" charset="0"/>
              </a:rPr>
              <a:t>mod_pubcookie</a:t>
            </a:r>
            <a:r>
              <a:rPr lang="en-US" sz="1800" dirty="0">
                <a:latin typeface="Courier New" pitchFamily="49" charset="0"/>
              </a:rPr>
              <a:t>/3.3.2b PHP/5.3.1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Accept-Ranges: bytes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Content-Length: 479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Keep-Alive: timeout=15, max=100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Connection: Keep-Alive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Content-Type: text/html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&lt;html&gt;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&lt;head&gt;&lt;title&gt;Some Tests&lt;/title&gt;&lt;/head&gt;</a:t>
            </a:r>
          </a:p>
          <a:p>
            <a:pPr defTabSz="912813"/>
            <a:endParaRPr lang="en-US" sz="1800" dirty="0">
              <a:latin typeface="Courier New" pitchFamily="49" charset="0"/>
            </a:endParaRPr>
          </a:p>
          <a:p>
            <a:pPr defTabSz="912813"/>
            <a:r>
              <a:rPr lang="en-US" sz="1800" dirty="0">
                <a:latin typeface="Courier New" pitchFamily="49" charset="0"/>
              </a:rPr>
              <a:t>&lt;body&gt;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&lt;h1&gt;Some Tests&lt;/h1&gt;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 . . .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&lt;/body&gt;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&lt;/html&gt;</a:t>
            </a:r>
          </a:p>
          <a:p>
            <a:pPr algn="l" defTabSz="912813"/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70535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Transfer Mechanisms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</a:t>
            </a:r>
          </a:p>
          <a:p>
            <a:pPr lvl="1"/>
            <a:r>
              <a:rPr lang="en-US" dirty="0"/>
              <a:t>Specify total length with content-length</a:t>
            </a:r>
          </a:p>
          <a:p>
            <a:pPr lvl="1"/>
            <a:r>
              <a:rPr lang="en-US" dirty="0"/>
              <a:t>Requires that program buffer entire message</a:t>
            </a:r>
          </a:p>
          <a:p>
            <a:r>
              <a:rPr lang="en-US" dirty="0"/>
              <a:t>Chunked</a:t>
            </a:r>
          </a:p>
          <a:p>
            <a:pPr lvl="1"/>
            <a:r>
              <a:rPr lang="en-US" dirty="0"/>
              <a:t>Break into blocks</a:t>
            </a:r>
          </a:p>
          <a:p>
            <a:pPr lvl="1"/>
            <a:r>
              <a:rPr lang="en-US" dirty="0"/>
              <a:t>Prefix each block with number of bytes (Hex coded)</a:t>
            </a:r>
          </a:p>
        </p:txBody>
      </p:sp>
    </p:spTree>
    <p:extLst>
      <p:ext uri="{BB962C8B-B14F-4D97-AF65-F5344CB8AC3E}">
        <p14:creationId xmlns:p14="http://schemas.microsoft.com/office/powerpoint/2010/main" val="276516043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7591425" cy="762000"/>
          </a:xfrm>
        </p:spPr>
        <p:txBody>
          <a:bodyPr/>
          <a:lstStyle/>
          <a:p>
            <a:r>
              <a:rPr lang="en-US" dirty="0"/>
              <a:t>Chunked Encoding Example</a:t>
            </a:r>
          </a:p>
        </p:txBody>
      </p:sp>
      <p:sp>
        <p:nvSpPr>
          <p:cNvPr id="865283" name="Rectangle 3"/>
          <p:cNvSpPr>
            <a:spLocks noChangeArrowheads="1"/>
          </p:cNvSpPr>
          <p:nvPr/>
        </p:nvSpPr>
        <p:spPr bwMode="auto">
          <a:xfrm>
            <a:off x="685800" y="990600"/>
            <a:ext cx="8382000" cy="547841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0" tIns="45716" rIns="91430" bIns="45716" anchor="ctr">
            <a:spAutoFit/>
          </a:bodyPr>
          <a:lstStyle/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HTTP/1.1 200 OK\n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Date: Sun, 31 Oct 2010 20:47:48 GMT\n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Server: Apache/1.3.41 (Unix)\n 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Keep-Alive: timeout=15, max=100\n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Connection: Keep-Alive\n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Transfer-Encoding: chunked\n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Content-Type: text/html\n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d75\r\n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&lt;html&gt;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&lt;head&gt;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.&lt;link </a:t>
            </a:r>
            <a:r>
              <a:rPr lang="en-US" sz="1400" dirty="0" err="1">
                <a:latin typeface="Courier New" pitchFamily="49" charset="0"/>
              </a:rPr>
              <a:t>href</a:t>
            </a:r>
            <a:r>
              <a:rPr lang="en-US" sz="1400" dirty="0">
                <a:latin typeface="Courier New" pitchFamily="49" charset="0"/>
              </a:rPr>
              <a:t>="http://www.cs.cmu.edu/style/calendar.css" </a:t>
            </a:r>
            <a:r>
              <a:rPr lang="en-US" sz="1400" dirty="0" err="1">
                <a:latin typeface="Courier New" pitchFamily="49" charset="0"/>
              </a:rPr>
              <a:t>rel</a:t>
            </a:r>
            <a:r>
              <a:rPr lang="en-US" sz="1400" dirty="0">
                <a:latin typeface="Courier New" pitchFamily="49" charset="0"/>
              </a:rPr>
              <a:t>="</a:t>
            </a:r>
            <a:r>
              <a:rPr lang="en-US" sz="1400" dirty="0" err="1">
                <a:latin typeface="Courier New" pitchFamily="49" charset="0"/>
              </a:rPr>
              <a:t>stylesheet</a:t>
            </a:r>
            <a:r>
              <a:rPr lang="en-US" sz="1400" dirty="0">
                <a:latin typeface="Courier New" pitchFamily="49" charset="0"/>
              </a:rPr>
              <a:t>" type="text/</a:t>
            </a:r>
            <a:r>
              <a:rPr lang="en-US" sz="1400" dirty="0" err="1">
                <a:latin typeface="Courier New" pitchFamily="49" charset="0"/>
              </a:rPr>
              <a:t>css</a:t>
            </a:r>
            <a:r>
              <a:rPr lang="en-US" sz="1400" dirty="0">
                <a:latin typeface="Courier New" pitchFamily="49" charset="0"/>
              </a:rPr>
              <a:t>"&gt;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&lt;/head&gt;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&lt;body id="</a:t>
            </a:r>
            <a:r>
              <a:rPr lang="en-US" sz="1400" dirty="0" err="1">
                <a:latin typeface="Courier New" pitchFamily="49" charset="0"/>
              </a:rPr>
              <a:t>calendar_body</a:t>
            </a:r>
            <a:r>
              <a:rPr lang="en-US" sz="1400" dirty="0">
                <a:latin typeface="Courier New" pitchFamily="49" charset="0"/>
              </a:rPr>
              <a:t>"&gt;</a:t>
            </a:r>
          </a:p>
          <a:p>
            <a:pPr defTabSz="912813">
              <a:tabLst>
                <a:tab pos="228600" algn="l"/>
              </a:tabLst>
            </a:pPr>
            <a:endParaRPr lang="en-US" sz="1400" dirty="0">
              <a:latin typeface="Courier New" pitchFamily="49" charset="0"/>
            </a:endParaRP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&lt;div id='calendar'&gt;&lt;table width='100%'  border='0' </a:t>
            </a:r>
            <a:r>
              <a:rPr lang="en-US" sz="1400" dirty="0" err="1">
                <a:latin typeface="Courier New" pitchFamily="49" charset="0"/>
              </a:rPr>
              <a:t>cellpadding</a:t>
            </a:r>
            <a:r>
              <a:rPr lang="en-US" sz="1400" dirty="0">
                <a:latin typeface="Courier New" pitchFamily="49" charset="0"/>
              </a:rPr>
              <a:t>='0' </a:t>
            </a:r>
            <a:r>
              <a:rPr lang="en-US" sz="1400" dirty="0" err="1">
                <a:latin typeface="Courier New" pitchFamily="49" charset="0"/>
              </a:rPr>
              <a:t>cellspacing</a:t>
            </a:r>
            <a:r>
              <a:rPr lang="en-US" sz="1400" dirty="0">
                <a:latin typeface="Courier New" pitchFamily="49" charset="0"/>
              </a:rPr>
              <a:t>='1' id='cal'&gt;</a:t>
            </a:r>
          </a:p>
          <a:p>
            <a:pPr defTabSz="912813">
              <a:tabLst>
                <a:tab pos="228600" algn="l"/>
              </a:tabLst>
            </a:pPr>
            <a:endParaRPr lang="en-US" sz="1400" dirty="0">
              <a:latin typeface="Courier New" pitchFamily="49" charset="0"/>
            </a:endParaRP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 . . .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&lt;/body&gt;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&lt;/html&gt;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0\r\n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\r\n</a:t>
            </a:r>
          </a:p>
        </p:txBody>
      </p:sp>
      <p:sp>
        <p:nvSpPr>
          <p:cNvPr id="865284" name="Rectangle 4"/>
          <p:cNvSpPr>
            <a:spLocks noChangeArrowheads="1"/>
          </p:cNvSpPr>
          <p:nvPr/>
        </p:nvSpPr>
        <p:spPr bwMode="auto">
          <a:xfrm>
            <a:off x="685800" y="2743200"/>
            <a:ext cx="9906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5" name="AutoShape 5"/>
          <p:cNvSpPr>
            <a:spLocks/>
          </p:cNvSpPr>
          <p:nvPr/>
        </p:nvSpPr>
        <p:spPr bwMode="auto">
          <a:xfrm>
            <a:off x="304800" y="3048000"/>
            <a:ext cx="304800" cy="2891135"/>
          </a:xfrm>
          <a:prstGeom prst="leftBrace">
            <a:avLst>
              <a:gd name="adj1" fmla="val 139583"/>
              <a:gd name="adj2" fmla="val 50000"/>
            </a:avLst>
          </a:prstGeom>
          <a:noFill/>
          <a:ln w="28575">
            <a:solidFill>
              <a:srgbClr val="00CC66"/>
            </a:solidFill>
            <a:round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endParaRPr lang="en-US"/>
          </a:p>
        </p:txBody>
      </p:sp>
      <p:sp>
        <p:nvSpPr>
          <p:cNvPr id="865286" name="AutoShape 6"/>
          <p:cNvSpPr>
            <a:spLocks/>
          </p:cNvSpPr>
          <p:nvPr/>
        </p:nvSpPr>
        <p:spPr bwMode="auto">
          <a:xfrm>
            <a:off x="304800" y="5939135"/>
            <a:ext cx="304800" cy="381000"/>
          </a:xfrm>
          <a:prstGeom prst="leftBrace">
            <a:avLst>
              <a:gd name="adj1" fmla="val 10417"/>
              <a:gd name="adj2" fmla="val 50000"/>
            </a:avLst>
          </a:prstGeom>
          <a:noFill/>
          <a:ln w="28575">
            <a:solidFill>
              <a:srgbClr val="00CC66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7" name="Rectangle 7"/>
          <p:cNvSpPr>
            <a:spLocks noChangeArrowheads="1"/>
          </p:cNvSpPr>
          <p:nvPr/>
        </p:nvSpPr>
        <p:spPr bwMode="auto">
          <a:xfrm>
            <a:off x="685800" y="5939135"/>
            <a:ext cx="9906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8" name="Text Box 8"/>
          <p:cNvSpPr txBox="1">
            <a:spLocks noChangeArrowheads="1"/>
          </p:cNvSpPr>
          <p:nvPr/>
        </p:nvSpPr>
        <p:spPr bwMode="auto">
          <a:xfrm>
            <a:off x="1752600" y="2711450"/>
            <a:ext cx="4043094" cy="46166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First Chunk: 0xd75 = 3445 bytes</a:t>
            </a:r>
          </a:p>
        </p:txBody>
      </p:sp>
      <p:sp>
        <p:nvSpPr>
          <p:cNvPr id="865289" name="Text Box 9"/>
          <p:cNvSpPr txBox="1">
            <a:spLocks noChangeArrowheads="1"/>
          </p:cNvSpPr>
          <p:nvPr/>
        </p:nvSpPr>
        <p:spPr bwMode="auto">
          <a:xfrm>
            <a:off x="1752600" y="5862935"/>
            <a:ext cx="6400800" cy="46166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Second Chunk: 0 bytes (indicates last chunk)</a:t>
            </a:r>
          </a:p>
        </p:txBody>
      </p:sp>
    </p:spTree>
    <p:extLst>
      <p:ext uri="{BB962C8B-B14F-4D97-AF65-F5344CB8AC3E}">
        <p14:creationId xmlns:p14="http://schemas.microsoft.com/office/powerpoint/2010/main" val="1589375026"/>
      </p:ext>
    </p:extLst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Proxies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39608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FF0000"/>
                </a:solidFill>
              </a:rPr>
              <a:t>proxy </a:t>
            </a:r>
            <a:r>
              <a:rPr lang="en-US" dirty="0">
                <a:solidFill>
                  <a:srgbClr val="000000"/>
                </a:solidFill>
              </a:rPr>
              <a:t>is an intermediary between a client and an </a:t>
            </a:r>
            <a:r>
              <a:rPr lang="en-US" i="1" dirty="0">
                <a:solidFill>
                  <a:srgbClr val="FF0000"/>
                </a:solidFill>
              </a:rPr>
              <a:t>origin server</a:t>
            </a:r>
            <a:endParaRPr lang="en-US" i="1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To the client, the proxy acts like a server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To the server, the proxy acts like a client</a:t>
            </a:r>
          </a:p>
        </p:txBody>
      </p:sp>
      <p:sp>
        <p:nvSpPr>
          <p:cNvPr id="788484" name="Oval 4"/>
          <p:cNvSpPr>
            <a:spLocks noChangeArrowheads="1"/>
          </p:cNvSpPr>
          <p:nvPr/>
        </p:nvSpPr>
        <p:spPr bwMode="auto">
          <a:xfrm>
            <a:off x="533400" y="332422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 dirty="0">
                <a:latin typeface="+mn-lt"/>
              </a:rPr>
              <a:t>Client</a:t>
            </a:r>
          </a:p>
        </p:txBody>
      </p:sp>
      <p:sp>
        <p:nvSpPr>
          <p:cNvPr id="788485" name="Oval 5"/>
          <p:cNvSpPr>
            <a:spLocks noChangeArrowheads="1"/>
          </p:cNvSpPr>
          <p:nvPr/>
        </p:nvSpPr>
        <p:spPr bwMode="auto">
          <a:xfrm>
            <a:off x="3581400" y="3324225"/>
            <a:ext cx="1065213" cy="989013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Proxy</a:t>
            </a:r>
          </a:p>
        </p:txBody>
      </p:sp>
      <p:sp>
        <p:nvSpPr>
          <p:cNvPr id="788487" name="Oval 7"/>
          <p:cNvSpPr>
            <a:spLocks noChangeArrowheads="1"/>
          </p:cNvSpPr>
          <p:nvPr/>
        </p:nvSpPr>
        <p:spPr bwMode="auto">
          <a:xfrm>
            <a:off x="6630988" y="3322638"/>
            <a:ext cx="1065212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Origin</a:t>
            </a:r>
          </a:p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88486" name="Line 6"/>
          <p:cNvSpPr>
            <a:spLocks noChangeShapeType="1"/>
          </p:cNvSpPr>
          <p:nvPr/>
        </p:nvSpPr>
        <p:spPr bwMode="auto">
          <a:xfrm>
            <a:off x="1600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6" name="Text Box 16"/>
          <p:cNvSpPr txBox="1">
            <a:spLocks noChangeArrowheads="1"/>
          </p:cNvSpPr>
          <p:nvPr/>
        </p:nvSpPr>
        <p:spPr bwMode="auto">
          <a:xfrm>
            <a:off x="1660525" y="3124200"/>
            <a:ext cx="193244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1. Client request</a:t>
            </a:r>
          </a:p>
        </p:txBody>
      </p:sp>
      <p:sp>
        <p:nvSpPr>
          <p:cNvPr id="788493" name="Line 13"/>
          <p:cNvSpPr>
            <a:spLocks noChangeShapeType="1"/>
          </p:cNvSpPr>
          <p:nvPr/>
        </p:nvSpPr>
        <p:spPr bwMode="auto">
          <a:xfrm>
            <a:off x="4648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7" name="Text Box 17"/>
          <p:cNvSpPr txBox="1">
            <a:spLocks noChangeArrowheads="1"/>
          </p:cNvSpPr>
          <p:nvPr/>
        </p:nvSpPr>
        <p:spPr bwMode="auto">
          <a:xfrm>
            <a:off x="4668838" y="3138488"/>
            <a:ext cx="191991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>
                <a:latin typeface="+mn-lt"/>
              </a:rPr>
              <a:t>2. Proxy request</a:t>
            </a:r>
          </a:p>
        </p:txBody>
      </p:sp>
      <p:sp>
        <p:nvSpPr>
          <p:cNvPr id="788494" name="Line 14"/>
          <p:cNvSpPr>
            <a:spLocks noChangeShapeType="1"/>
          </p:cNvSpPr>
          <p:nvPr/>
        </p:nvSpPr>
        <p:spPr bwMode="auto">
          <a:xfrm>
            <a:off x="4572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8" name="Text Box 18"/>
          <p:cNvSpPr txBox="1">
            <a:spLocks noChangeArrowheads="1"/>
          </p:cNvSpPr>
          <p:nvPr/>
        </p:nvSpPr>
        <p:spPr bwMode="auto">
          <a:xfrm>
            <a:off x="4724400" y="4084638"/>
            <a:ext cx="214947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>
                <a:latin typeface="+mn-lt"/>
              </a:rPr>
              <a:t>3. Server response</a:t>
            </a:r>
          </a:p>
        </p:txBody>
      </p:sp>
      <p:sp>
        <p:nvSpPr>
          <p:cNvPr id="788495" name="Line 15"/>
          <p:cNvSpPr>
            <a:spLocks noChangeShapeType="1"/>
          </p:cNvSpPr>
          <p:nvPr/>
        </p:nvSpPr>
        <p:spPr bwMode="auto">
          <a:xfrm>
            <a:off x="1524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9" name="Text Box 19"/>
          <p:cNvSpPr txBox="1">
            <a:spLocks noChangeArrowheads="1"/>
          </p:cNvSpPr>
          <p:nvPr/>
        </p:nvSpPr>
        <p:spPr bwMode="auto">
          <a:xfrm>
            <a:off x="1651000" y="4084638"/>
            <a:ext cx="20712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4. Proxy response</a:t>
            </a:r>
          </a:p>
        </p:txBody>
      </p:sp>
    </p:spTree>
    <p:extLst>
      <p:ext uri="{BB962C8B-B14F-4D97-AF65-F5344CB8AC3E}">
        <p14:creationId xmlns:p14="http://schemas.microsoft.com/office/powerpoint/2010/main" val="2169193404"/>
      </p:ext>
    </p:extLst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Proxies?</a:t>
            </a:r>
          </a:p>
        </p:txBody>
      </p:sp>
      <p:sp>
        <p:nvSpPr>
          <p:cNvPr id="789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0125" cy="1652587"/>
          </a:xfrm>
        </p:spPr>
        <p:txBody>
          <a:bodyPr/>
          <a:lstStyle/>
          <a:p>
            <a:r>
              <a:rPr lang="en-US" dirty="0"/>
              <a:t>Can perform useful functions as requests and responses pass by</a:t>
            </a:r>
          </a:p>
          <a:p>
            <a:pPr lvl="1"/>
            <a:r>
              <a:rPr lang="en-US" dirty="0"/>
              <a:t>Examples: Caching, logging, </a:t>
            </a:r>
            <a:r>
              <a:rPr lang="en-US" dirty="0" err="1"/>
              <a:t>anonymization</a:t>
            </a:r>
            <a:r>
              <a:rPr lang="en-US" dirty="0"/>
              <a:t>, filtering, </a:t>
            </a:r>
            <a:r>
              <a:rPr lang="en-US" dirty="0" err="1"/>
              <a:t>transcoding</a:t>
            </a:r>
            <a:endParaRPr lang="en-US" dirty="0"/>
          </a:p>
        </p:txBody>
      </p:sp>
      <p:sp>
        <p:nvSpPr>
          <p:cNvPr id="789508" name="Oval 1028"/>
          <p:cNvSpPr>
            <a:spLocks noChangeArrowheads="1"/>
          </p:cNvSpPr>
          <p:nvPr/>
        </p:nvSpPr>
        <p:spPr bwMode="auto">
          <a:xfrm>
            <a:off x="628650" y="300037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+mn-lt"/>
              </a:rPr>
              <a:t>Client</a:t>
            </a:r>
          </a:p>
          <a:p>
            <a:pPr algn="ctr" defTabSz="912813"/>
            <a:r>
              <a:rPr lang="en-US" sz="1800" dirty="0">
                <a:latin typeface="+mn-lt"/>
              </a:rPr>
              <a:t>A</a:t>
            </a:r>
          </a:p>
        </p:txBody>
      </p:sp>
      <p:sp>
        <p:nvSpPr>
          <p:cNvPr id="789509" name="Oval 1029"/>
          <p:cNvSpPr>
            <a:spLocks noChangeArrowheads="1"/>
          </p:cNvSpPr>
          <p:nvPr/>
        </p:nvSpPr>
        <p:spPr bwMode="auto">
          <a:xfrm>
            <a:off x="3676650" y="3808413"/>
            <a:ext cx="1065213" cy="989012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Proxy</a:t>
            </a:r>
          </a:p>
          <a:p>
            <a:pPr algn="ctr" defTabSz="912813"/>
            <a:r>
              <a:rPr lang="en-US" sz="1800">
                <a:latin typeface="+mn-lt"/>
              </a:rPr>
              <a:t>cache</a:t>
            </a:r>
          </a:p>
        </p:txBody>
      </p:sp>
      <p:sp>
        <p:nvSpPr>
          <p:cNvPr id="789510" name="Oval 1030"/>
          <p:cNvSpPr>
            <a:spLocks noChangeArrowheads="1"/>
          </p:cNvSpPr>
          <p:nvPr/>
        </p:nvSpPr>
        <p:spPr bwMode="auto">
          <a:xfrm>
            <a:off x="7845425" y="3716338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Origin</a:t>
            </a:r>
          </a:p>
          <a:p>
            <a:pPr algn="ctr" defTabSz="912813"/>
            <a:r>
              <a:rPr lang="en-US" sz="1800">
                <a:latin typeface="+mn-lt"/>
              </a:rPr>
              <a:t>Server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724025" y="3170238"/>
            <a:ext cx="2316163" cy="738187"/>
            <a:chOff x="1724025" y="3170238"/>
            <a:chExt cx="2316163" cy="738187"/>
          </a:xfrm>
        </p:grpSpPr>
        <p:sp>
          <p:nvSpPr>
            <p:cNvPr id="789512" name="Line 1032"/>
            <p:cNvSpPr>
              <a:spLocks noChangeShapeType="1"/>
            </p:cNvSpPr>
            <p:nvPr/>
          </p:nvSpPr>
          <p:spPr bwMode="auto">
            <a:xfrm>
              <a:off x="1724025" y="3419475"/>
              <a:ext cx="2157413" cy="4889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3" name="Text Box 1033"/>
            <p:cNvSpPr txBox="1">
              <a:spLocks noChangeArrowheads="1"/>
            </p:cNvSpPr>
            <p:nvPr/>
          </p:nvSpPr>
          <p:spPr bwMode="auto">
            <a:xfrm>
              <a:off x="1952625" y="3170238"/>
              <a:ext cx="2087563" cy="3698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Request </a:t>
              </a:r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706938" y="3657600"/>
            <a:ext cx="3187700" cy="377831"/>
            <a:chOff x="4706938" y="3657600"/>
            <a:chExt cx="3187700" cy="377831"/>
          </a:xfrm>
        </p:grpSpPr>
        <p:sp>
          <p:nvSpPr>
            <p:cNvPr id="789515" name="Line 1035"/>
            <p:cNvSpPr>
              <a:spLocks noChangeShapeType="1"/>
            </p:cNvSpPr>
            <p:nvPr/>
          </p:nvSpPr>
          <p:spPr bwMode="auto">
            <a:xfrm>
              <a:off x="4706938" y="4035431"/>
              <a:ext cx="31877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6" name="Text Box 1036"/>
            <p:cNvSpPr txBox="1">
              <a:spLocks noChangeArrowheads="1"/>
            </p:cNvSpPr>
            <p:nvPr/>
          </p:nvSpPr>
          <p:spPr bwMode="auto">
            <a:xfrm>
              <a:off x="5505451" y="3657600"/>
              <a:ext cx="20875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Request </a:t>
              </a:r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667250" y="4114800"/>
            <a:ext cx="3221038" cy="396881"/>
            <a:chOff x="4667250" y="4114800"/>
            <a:chExt cx="3221038" cy="396881"/>
          </a:xfrm>
        </p:grpSpPr>
        <p:sp>
          <p:nvSpPr>
            <p:cNvPr id="789518" name="Line 1038"/>
            <p:cNvSpPr>
              <a:spLocks noChangeShapeType="1"/>
            </p:cNvSpPr>
            <p:nvPr/>
          </p:nvSpPr>
          <p:spPr bwMode="auto">
            <a:xfrm>
              <a:off x="4667250" y="4492631"/>
              <a:ext cx="3221038" cy="190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9" name="Text Box 1039"/>
            <p:cNvSpPr txBox="1">
              <a:spLocks noChangeArrowheads="1"/>
            </p:cNvSpPr>
            <p:nvPr/>
          </p:nvSpPr>
          <p:spPr bwMode="auto">
            <a:xfrm>
              <a:off x="5715000" y="4114800"/>
              <a:ext cx="12874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579563" y="3667125"/>
            <a:ext cx="2097087" cy="615951"/>
            <a:chOff x="1579563" y="3667125"/>
            <a:chExt cx="2097087" cy="615951"/>
          </a:xfrm>
        </p:grpSpPr>
        <p:sp>
          <p:nvSpPr>
            <p:cNvPr id="789521" name="Line 1041"/>
            <p:cNvSpPr>
              <a:spLocks noChangeShapeType="1"/>
            </p:cNvSpPr>
            <p:nvPr/>
          </p:nvSpPr>
          <p:spPr bwMode="auto">
            <a:xfrm>
              <a:off x="1579563" y="3817938"/>
              <a:ext cx="2097087" cy="46513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22" name="Text Box 1042"/>
            <p:cNvSpPr txBox="1">
              <a:spLocks noChangeArrowheads="1"/>
            </p:cNvSpPr>
            <p:nvPr/>
          </p:nvSpPr>
          <p:spPr bwMode="auto">
            <a:xfrm>
              <a:off x="2293938" y="3667125"/>
              <a:ext cx="1287462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89523" name="Oval 1043"/>
          <p:cNvSpPr>
            <a:spLocks noChangeArrowheads="1"/>
          </p:cNvSpPr>
          <p:nvPr/>
        </p:nvSpPr>
        <p:spPr bwMode="auto">
          <a:xfrm>
            <a:off x="628650" y="4983163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Client</a:t>
            </a:r>
          </a:p>
          <a:p>
            <a:pPr algn="ctr" defTabSz="912813"/>
            <a:r>
              <a:rPr lang="en-US" sz="1800">
                <a:latin typeface="+mn-lt"/>
              </a:rPr>
              <a:t>B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33400" y="4443413"/>
            <a:ext cx="3130550" cy="685800"/>
            <a:chOff x="533400" y="4443413"/>
            <a:chExt cx="3130550" cy="685800"/>
          </a:xfrm>
        </p:grpSpPr>
        <p:sp>
          <p:nvSpPr>
            <p:cNvPr id="789535" name="Line 1055"/>
            <p:cNvSpPr>
              <a:spLocks noChangeShapeType="1"/>
            </p:cNvSpPr>
            <p:nvPr/>
          </p:nvSpPr>
          <p:spPr bwMode="auto">
            <a:xfrm flipV="1">
              <a:off x="1552575" y="4443413"/>
              <a:ext cx="2111375" cy="685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6" name="Text Box 1056"/>
            <p:cNvSpPr txBox="1">
              <a:spLocks noChangeArrowheads="1"/>
            </p:cNvSpPr>
            <p:nvPr/>
          </p:nvSpPr>
          <p:spPr bwMode="auto">
            <a:xfrm>
              <a:off x="533400" y="4489451"/>
              <a:ext cx="20875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Request </a:t>
              </a:r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693863" y="4705350"/>
            <a:ext cx="2063751" cy="704850"/>
            <a:chOff x="1693863" y="4705350"/>
            <a:chExt cx="2063751" cy="704850"/>
          </a:xfrm>
        </p:grpSpPr>
        <p:sp>
          <p:nvSpPr>
            <p:cNvPr id="789537" name="Line 1057"/>
            <p:cNvSpPr>
              <a:spLocks noChangeShapeType="1"/>
            </p:cNvSpPr>
            <p:nvPr/>
          </p:nvSpPr>
          <p:spPr bwMode="auto">
            <a:xfrm flipV="1">
              <a:off x="1693863" y="4705350"/>
              <a:ext cx="2063751" cy="7048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8" name="Text Box 1058"/>
            <p:cNvSpPr txBox="1">
              <a:spLocks noChangeArrowheads="1"/>
            </p:cNvSpPr>
            <p:nvPr/>
          </p:nvSpPr>
          <p:spPr bwMode="auto">
            <a:xfrm>
              <a:off x="2470151" y="5029200"/>
              <a:ext cx="12874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89541" name="Text Box 1061"/>
          <p:cNvSpPr txBox="1">
            <a:spLocks noChangeArrowheads="1"/>
          </p:cNvSpPr>
          <p:nvPr/>
        </p:nvSpPr>
        <p:spPr bwMode="auto">
          <a:xfrm>
            <a:off x="1236663" y="6183313"/>
            <a:ext cx="297870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Fast inexpensive local network</a:t>
            </a:r>
          </a:p>
        </p:txBody>
      </p:sp>
      <p:sp>
        <p:nvSpPr>
          <p:cNvPr id="789543" name="Text Box 1063"/>
          <p:cNvSpPr txBox="1">
            <a:spLocks noChangeArrowheads="1"/>
          </p:cNvSpPr>
          <p:nvPr/>
        </p:nvSpPr>
        <p:spPr bwMode="auto">
          <a:xfrm>
            <a:off x="5643563" y="4792663"/>
            <a:ext cx="1692275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/>
              <a:t>Slower more </a:t>
            </a:r>
          </a:p>
          <a:p>
            <a:r>
              <a:rPr lang="en-US" sz="1800"/>
              <a:t>expensive</a:t>
            </a:r>
          </a:p>
          <a:p>
            <a:r>
              <a:rPr lang="en-US" sz="1800"/>
              <a:t>global network</a:t>
            </a:r>
          </a:p>
        </p:txBody>
      </p:sp>
    </p:spTree>
    <p:extLst>
      <p:ext uri="{BB962C8B-B14F-4D97-AF65-F5344CB8AC3E}">
        <p14:creationId xmlns:p14="http://schemas.microsoft.com/office/powerpoint/2010/main" val="24846535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8D1CE-A1A1-4868-9D04-1CF8EE627A4B}"/>
              </a:ext>
            </a:extLst>
          </p:cNvPr>
          <p:cNvSpPr txBox="1"/>
          <p:nvPr/>
        </p:nvSpPr>
        <p:spPr>
          <a:xfrm>
            <a:off x="4496158" y="1287135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A6D8D91-374B-48E5-9D80-B9CDAF8B4B61}"/>
              </a:ext>
            </a:extLst>
          </p:cNvPr>
          <p:cNvSpPr txBox="1"/>
          <p:nvPr/>
        </p:nvSpPr>
        <p:spPr>
          <a:xfrm>
            <a:off x="3271492" y="1274501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</p:spTree>
    <p:extLst>
      <p:ext uri="{BB962C8B-B14F-4D97-AF65-F5344CB8AC3E}">
        <p14:creationId xmlns:p14="http://schemas.microsoft.com/office/powerpoint/2010/main" val="288590352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/>
              <a:t>Linked List Returned by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472274" y="186815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381016" y="13611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result</a:t>
            </a: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2472274" y="21216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2472274" y="237512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2472274" y="1487929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3803074" y="224838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4563532" y="1994900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711816" y="1487929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2343743" y="1143000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+mn-lt"/>
                <a:cs typeface="Courier New"/>
              </a:rPr>
              <a:t>addrinfo</a:t>
            </a:r>
            <a:r>
              <a:rPr lang="en-US" sz="1600" dirty="0">
                <a:latin typeface="+mn-lt"/>
                <a:cs typeface="Courier New"/>
              </a:rPr>
              <a:t>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6674" y="1678043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+mn-lt"/>
                <a:cs typeface="Courier New"/>
              </a:rPr>
              <a:t>Socket address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1711816" y="1994900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381016" y="1868157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092045" y="2501872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092045" y="2501872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2472274" y="31355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2472274" y="3389072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2472274" y="364255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2472274" y="2755358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3803074" y="3515815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4563532" y="3262329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092045" y="2755358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092045" y="3769301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092045" y="3769301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092045" y="4022787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2472274" y="440301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2472274" y="4656501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2472274" y="490998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2472274" y="4022787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3803074" y="4783244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4563532" y="4529758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188328" y="5413528"/>
            <a:ext cx="8442325" cy="1485615"/>
          </a:xfrm>
        </p:spPr>
        <p:txBody>
          <a:bodyPr/>
          <a:lstStyle/>
          <a:p>
            <a:r>
              <a:rPr lang="en-US" dirty="0"/>
              <a:t>Clients: walk this list, trying each socket address in turn, until the calls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connect</a:t>
            </a:r>
            <a:r>
              <a:rPr lang="en-US" dirty="0"/>
              <a:t> succeed.</a:t>
            </a:r>
          </a:p>
          <a:p>
            <a:r>
              <a:rPr lang="en-US" dirty="0"/>
              <a:t>Servers: walk the list until calls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succeed.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40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26859</TotalTime>
  <Words>6240</Words>
  <Application>Microsoft Office PowerPoint</Application>
  <PresentationFormat>On-screen Show (4:3)</PresentationFormat>
  <Paragraphs>1289</Paragraphs>
  <Slides>74</Slides>
  <Notes>56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83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Network Programming: Part II  15-213/18-213/14-513/15-513/18-613: Introduction to Computer Systems  April 9, 2020</vt:lpstr>
      <vt:lpstr>Review: Echo Server + Client Structure</vt:lpstr>
      <vt:lpstr>Review: C Standard I/O, Unix I/O and RIO</vt:lpstr>
      <vt:lpstr>Review: Echo Server + Client Structure</vt:lpstr>
      <vt:lpstr>Sockets Interface</vt:lpstr>
      <vt:lpstr>Socket Address Structures &amp; getaddrinfo</vt:lpstr>
      <vt:lpstr>Socket Address Structures</vt:lpstr>
      <vt:lpstr>Sockets Interface</vt:lpstr>
      <vt:lpstr>Linked List Returned by getaddrinfo</vt:lpstr>
      <vt:lpstr>addrinfo Struct</vt:lpstr>
      <vt:lpstr>Sockets Interface</vt:lpstr>
      <vt:lpstr>Sockets Interface: socket</vt:lpstr>
      <vt:lpstr>Sockets Interface: socket</vt:lpstr>
      <vt:lpstr>Sockets Interface: socket</vt:lpstr>
      <vt:lpstr>Sockets Interface</vt:lpstr>
      <vt:lpstr>Sockets Interface: bind</vt:lpstr>
      <vt:lpstr>Sockets Interface: bind</vt:lpstr>
      <vt:lpstr>Sockets Interface: bind</vt:lpstr>
      <vt:lpstr>Sockets Interface: bind</vt:lpstr>
      <vt:lpstr>Sockets Interface</vt:lpstr>
      <vt:lpstr>Sockets Interface: listen</vt:lpstr>
      <vt:lpstr>Sockets Interface</vt:lpstr>
      <vt:lpstr>Sockets Interface: accept</vt:lpstr>
      <vt:lpstr>Sockets Interface</vt:lpstr>
      <vt:lpstr>Sockets Interface: connect</vt:lpstr>
      <vt:lpstr>connect/accept Illustrated</vt:lpstr>
      <vt:lpstr>Connected vs. Listening Descriptors</vt:lpstr>
      <vt:lpstr>Sockets Interface</vt:lpstr>
      <vt:lpstr>Sockets Interface</vt:lpstr>
      <vt:lpstr>Sockets Helper: open_clientfd</vt:lpstr>
      <vt:lpstr>Review: getaddrinfo Linked List</vt:lpstr>
      <vt:lpstr>Sockets Helper: open_clientfd (cont)</vt:lpstr>
      <vt:lpstr>Sockets Interface</vt:lpstr>
      <vt:lpstr>Sockets Helper: open_listenfd</vt:lpstr>
      <vt:lpstr>Sockets Helper: open_listenfd (cont)</vt:lpstr>
      <vt:lpstr>Sockets Helper: open_listenfd (cont)</vt:lpstr>
      <vt:lpstr>Testing Servers Using telnet</vt:lpstr>
      <vt:lpstr>Testing the Echo Server With telnet</vt:lpstr>
      <vt:lpstr>Web Server Basics</vt:lpstr>
      <vt:lpstr>Web Content</vt:lpstr>
      <vt:lpstr>Static and Dynamic Content</vt:lpstr>
      <vt:lpstr>URLs and how clients and servers use them</vt:lpstr>
      <vt:lpstr>HTTP Requests</vt:lpstr>
      <vt:lpstr>HTTP Responses</vt:lpstr>
      <vt:lpstr>Example HTTP Transaction</vt:lpstr>
      <vt:lpstr>Example HTTP Transaction, Take 2</vt:lpstr>
      <vt:lpstr>Example HTTP(S) Transaction, Take 3</vt:lpstr>
      <vt:lpstr>Quiz Time!</vt:lpstr>
      <vt:lpstr>Tiny Web Server</vt:lpstr>
      <vt:lpstr>Tiny Operation</vt:lpstr>
      <vt:lpstr>Tiny Serving Static Content</vt:lpstr>
      <vt:lpstr>Serving Dynamic Content</vt:lpstr>
      <vt:lpstr>Serving Dynamic Content (cont)</vt:lpstr>
      <vt:lpstr>Serving Dynamic Content (cont)</vt:lpstr>
      <vt:lpstr>Issues in Serving Dynamic Content</vt:lpstr>
      <vt:lpstr>CGI</vt:lpstr>
      <vt:lpstr>The add.com Experience</vt:lpstr>
      <vt:lpstr>Serving Dynamic Content With GET</vt:lpstr>
      <vt:lpstr>Serving Dynamic Content With GET</vt:lpstr>
      <vt:lpstr>Serving Dynamic Content With GET</vt:lpstr>
      <vt:lpstr>Serving Dynamic Content with GET</vt:lpstr>
      <vt:lpstr>Serving Dynamic Content with GET</vt:lpstr>
      <vt:lpstr>Serving Dynamic Content With GET </vt:lpstr>
      <vt:lpstr>For More Information</vt:lpstr>
      <vt:lpstr>Additional slides</vt:lpstr>
      <vt:lpstr>Web History</vt:lpstr>
      <vt:lpstr>Web History (cont)</vt:lpstr>
      <vt:lpstr>HTTP Versions</vt:lpstr>
      <vt:lpstr>GET Request to Apache Server From Firefox Browser</vt:lpstr>
      <vt:lpstr>GET Response From Apache Server</vt:lpstr>
      <vt:lpstr>Data Transfer Mechanisms</vt:lpstr>
      <vt:lpstr>Chunked Encoding Example</vt:lpstr>
      <vt:lpstr>Proxies</vt:lpstr>
      <vt:lpstr>Why Proxies?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subject/>
  <dc:creator>Markus Pueschel</dc:creator>
  <cp:keywords/>
  <dc:description>Redesign of slides created by Randal E. Bryant and David R. O'Hallaron</dc:description>
  <cp:lastModifiedBy>Seth Copen Goldstein</cp:lastModifiedBy>
  <cp:revision>958</cp:revision>
  <cp:lastPrinted>2020-04-09T15:18:05Z</cp:lastPrinted>
  <dcterms:created xsi:type="dcterms:W3CDTF">2012-11-08T08:32:21Z</dcterms:created>
  <dcterms:modified xsi:type="dcterms:W3CDTF">2020-04-09T17:09:01Z</dcterms:modified>
  <cp:category/>
</cp:coreProperties>
</file>