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3"/>
  </p:notesMasterIdLst>
  <p:handoutMasterIdLst>
    <p:handoutMasterId r:id="rId64"/>
  </p:handoutMasterIdLst>
  <p:sldIdLst>
    <p:sldId id="542" r:id="rId2"/>
    <p:sldId id="1576" r:id="rId3"/>
    <p:sldId id="1584" r:id="rId4"/>
    <p:sldId id="1470" r:id="rId5"/>
    <p:sldId id="1472" r:id="rId6"/>
    <p:sldId id="1559" r:id="rId7"/>
    <p:sldId id="1560" r:id="rId8"/>
    <p:sldId id="1561" r:id="rId9"/>
    <p:sldId id="1562" r:id="rId10"/>
    <p:sldId id="1563" r:id="rId11"/>
    <p:sldId id="1473" r:id="rId12"/>
    <p:sldId id="1474" r:id="rId13"/>
    <p:sldId id="1475" r:id="rId14"/>
    <p:sldId id="1476" r:id="rId15"/>
    <p:sldId id="1555" r:id="rId16"/>
    <p:sldId id="1527" r:id="rId17"/>
    <p:sldId id="1606" r:id="rId18"/>
    <p:sldId id="1566" r:id="rId19"/>
    <p:sldId id="1538" r:id="rId20"/>
    <p:sldId id="1540" r:id="rId21"/>
    <p:sldId id="1541" r:id="rId22"/>
    <p:sldId id="1542" r:id="rId23"/>
    <p:sldId id="1543" r:id="rId24"/>
    <p:sldId id="1544" r:id="rId25"/>
    <p:sldId id="1545" r:id="rId26"/>
    <p:sldId id="1546" r:id="rId27"/>
    <p:sldId id="1577" r:id="rId28"/>
    <p:sldId id="1582" r:id="rId29"/>
    <p:sldId id="1580" r:id="rId30"/>
    <p:sldId id="1581" r:id="rId31"/>
    <p:sldId id="1249" r:id="rId32"/>
    <p:sldId id="1549" r:id="rId33"/>
    <p:sldId id="1488" r:id="rId34"/>
    <p:sldId id="1489" r:id="rId35"/>
    <p:sldId id="1532" r:id="rId36"/>
    <p:sldId id="1490" r:id="rId37"/>
    <p:sldId id="1491" r:id="rId38"/>
    <p:sldId id="1607" r:id="rId39"/>
    <p:sldId id="1567" r:id="rId40"/>
    <p:sldId id="1602" r:id="rId41"/>
    <p:sldId id="1603" r:id="rId42"/>
    <p:sldId id="1564" r:id="rId43"/>
    <p:sldId id="1570" r:id="rId44"/>
    <p:sldId id="1565" r:id="rId45"/>
    <p:sldId id="1571" r:id="rId46"/>
    <p:sldId id="1572" r:id="rId47"/>
    <p:sldId id="1573" r:id="rId48"/>
    <p:sldId id="1574" r:id="rId49"/>
    <p:sldId id="1608" r:id="rId50"/>
    <p:sldId id="1528" r:id="rId51"/>
    <p:sldId id="1609" r:id="rId52"/>
    <p:sldId id="1512" r:id="rId53"/>
    <p:sldId id="1513" r:id="rId54"/>
    <p:sldId id="1514" r:id="rId55"/>
    <p:sldId id="1505" r:id="rId56"/>
    <p:sldId id="1515" r:id="rId57"/>
    <p:sldId id="1578" r:id="rId58"/>
    <p:sldId id="1554" r:id="rId59"/>
    <p:sldId id="1551" r:id="rId60"/>
    <p:sldId id="1539" r:id="rId61"/>
    <p:sldId id="1558" r:id="rId62"/>
  </p:sldIdLst>
  <p:sldSz cx="9144000" cy="6858000" type="screen4x3"/>
  <p:notesSz cx="7302500" cy="9586913"/>
  <p:custDataLst>
    <p:tags r:id="rId6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2">
          <p15:clr>
            <a:srgbClr val="A4A3A4"/>
          </p15:clr>
        </p15:guide>
        <p15:guide id="2" pos="33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990000"/>
    <a:srgbClr val="993300"/>
    <a:srgbClr val="CC3300"/>
    <a:srgbClr val="FF0000"/>
    <a:srgbClr val="D5F1CF"/>
    <a:srgbClr val="F1C7C7"/>
    <a:srgbClr val="F6F5BD"/>
    <a:srgbClr val="EBAFAF"/>
    <a:srgbClr val="ACE3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24" autoAdjust="0"/>
    <p:restoredTop sz="93538" autoAdjust="0"/>
  </p:normalViewPr>
  <p:slideViewPr>
    <p:cSldViewPr snapToObjects="1">
      <p:cViewPr varScale="1">
        <p:scale>
          <a:sx n="113" d="100"/>
          <a:sy n="113" d="100"/>
        </p:scale>
        <p:origin x="1482" y="78"/>
      </p:cViewPr>
      <p:guideLst>
        <p:guide orient="horz" pos="672"/>
        <p:guide pos="33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3" d="100"/>
        <a:sy n="103" d="100"/>
      </p:scale>
      <p:origin x="0" y="512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notesMaster" Target="notesMasters/notesMaster1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handoutMaster" Target="handoutMasters/handoutMaster1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5190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212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17224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4002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2124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9743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04268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4686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18193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75193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10121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8210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2681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23398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93316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11479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18458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22997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79520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43560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63623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19037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9329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8350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14955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33507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93253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61447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45721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52147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64041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38586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96513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663003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1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6240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622042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75895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247559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15152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5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5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03050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638052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653983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113435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311080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814605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7923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539226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570611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252446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766123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470647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138663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7673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4669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5742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097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8226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3855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>
              <a:latin typeface="+mj-lt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s://canvas.cmu.edu/courses/13182/quizzes/31641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hyperlink" Target="http://csapp.cs.cmu.edu/public/code.html" TargetMode="Externa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/>
              <a:t>System-Level I/O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sz="2000" b="0" dirty="0" smtClean="0"/>
              <a:t>15-213/18-213/15-513/18-613</a:t>
            </a:r>
            <a:r>
              <a:rPr lang="en-US" sz="2000" b="0" dirty="0"/>
              <a:t>:</a:t>
            </a:r>
            <a:br>
              <a:rPr lang="en-US" sz="2000" b="0" dirty="0"/>
            </a:br>
            <a:r>
              <a:rPr lang="en-US" sz="2000" b="0" dirty="0"/>
              <a:t>Introduction to Computer Systems	</a:t>
            </a:r>
            <a:r>
              <a:rPr lang="en-US" b="0" dirty="0"/>
              <a:t/>
            </a:r>
            <a:br>
              <a:rPr lang="en-US" b="0" dirty="0"/>
            </a:br>
            <a:r>
              <a:rPr lang="en-US" sz="2000" b="0" dirty="0"/>
              <a:t>21</a:t>
            </a:r>
            <a:r>
              <a:rPr lang="en-US" sz="2000" b="0" baseline="30000" dirty="0"/>
              <a:t>st</a:t>
            </a:r>
            <a:r>
              <a:rPr lang="en-US" sz="2000" b="0" dirty="0"/>
              <a:t> Lecture, </a:t>
            </a:r>
            <a:r>
              <a:rPr lang="en-US" sz="2000" b="0" dirty="0" smtClean="0"/>
              <a:t>April 2, 2020</a:t>
            </a:r>
            <a:endParaRPr lang="en-US" sz="2000" b="0" dirty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Pathnames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518525" cy="1914525"/>
          </a:xfrm>
        </p:spPr>
        <p:txBody>
          <a:bodyPr/>
          <a:lstStyle/>
          <a:p>
            <a:r>
              <a:rPr lang="en-US" dirty="0"/>
              <a:t>Locations of files in the hierarchy denoted by </a:t>
            </a:r>
            <a:r>
              <a:rPr lang="en-US" i="1" dirty="0"/>
              <a:t>pathnames</a:t>
            </a:r>
          </a:p>
          <a:p>
            <a:pPr lvl="1"/>
            <a:r>
              <a:rPr lang="en-US" i="1" dirty="0"/>
              <a:t>Absolute pathname </a:t>
            </a:r>
            <a:r>
              <a:rPr lang="en-US" dirty="0"/>
              <a:t>starts with ‘/’ and denotes path from root</a:t>
            </a:r>
          </a:p>
          <a:p>
            <a:pPr lvl="2"/>
            <a:r>
              <a:rPr lang="en-US" b="1" dirty="0">
                <a:latin typeface="Courier New"/>
                <a:cs typeface="Courier New"/>
              </a:rPr>
              <a:t>/home/</a:t>
            </a:r>
            <a:r>
              <a:rPr lang="en-US" b="1" dirty="0" err="1">
                <a:latin typeface="Courier New"/>
                <a:cs typeface="Courier New"/>
              </a:rPr>
              <a:t>droh</a:t>
            </a:r>
            <a:r>
              <a:rPr lang="en-US" b="1" dirty="0">
                <a:latin typeface="Courier New"/>
                <a:cs typeface="Courier New"/>
              </a:rPr>
              <a:t>/</a:t>
            </a:r>
            <a:r>
              <a:rPr lang="en-US" b="1" dirty="0" err="1">
                <a:latin typeface="Courier New"/>
                <a:cs typeface="Courier New"/>
              </a:rPr>
              <a:t>hello.c</a:t>
            </a:r>
            <a:endParaRPr lang="en-US" b="1" dirty="0">
              <a:latin typeface="Courier New"/>
              <a:cs typeface="Courier New"/>
            </a:endParaRPr>
          </a:p>
          <a:p>
            <a:pPr lvl="1"/>
            <a:r>
              <a:rPr lang="en-US" i="1" dirty="0">
                <a:latin typeface="+mn-lt"/>
                <a:cs typeface="Courier New"/>
              </a:rPr>
              <a:t>Relative pathname </a:t>
            </a:r>
            <a:r>
              <a:rPr lang="en-US" dirty="0">
                <a:latin typeface="+mn-lt"/>
                <a:cs typeface="Courier New"/>
              </a:rPr>
              <a:t>denotes path from current working directory</a:t>
            </a:r>
          </a:p>
          <a:p>
            <a:pPr lvl="2"/>
            <a:r>
              <a:rPr lang="en-US" b="1" dirty="0">
                <a:latin typeface="Courier New"/>
                <a:cs typeface="Courier New"/>
              </a:rPr>
              <a:t>../home/</a:t>
            </a:r>
            <a:r>
              <a:rPr lang="en-US" b="1" dirty="0" err="1">
                <a:latin typeface="Courier New"/>
                <a:cs typeface="Courier New"/>
              </a:rPr>
              <a:t>droh</a:t>
            </a:r>
            <a:r>
              <a:rPr lang="en-US" b="1" dirty="0">
                <a:latin typeface="Courier New"/>
                <a:cs typeface="Courier New"/>
              </a:rPr>
              <a:t>/</a:t>
            </a:r>
            <a:r>
              <a:rPr lang="en-US" b="1" dirty="0" err="1">
                <a:latin typeface="Courier New"/>
                <a:cs typeface="Courier New"/>
              </a:rPr>
              <a:t>hello.c</a:t>
            </a:r>
            <a:endParaRPr lang="en-US" b="1" dirty="0">
              <a:latin typeface="Courier New"/>
              <a:cs typeface="Courier New"/>
            </a:endParaRP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15" name="TextBox 114"/>
          <p:cNvSpPr txBox="1"/>
          <p:nvPr/>
        </p:nvSpPr>
        <p:spPr>
          <a:xfrm>
            <a:off x="3962400" y="3505200"/>
            <a:ext cx="3077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/>
                <a:cs typeface="Courier New"/>
              </a:rPr>
              <a:t>/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174353" y="4229100"/>
            <a:ext cx="6771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/>
                <a:cs typeface="Courier New"/>
              </a:rPr>
              <a:t>bin/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1143000" y="4229100"/>
            <a:ext cx="6771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latin typeface="Courier New"/>
                <a:cs typeface="Courier New"/>
              </a:rPr>
              <a:t>dev</a:t>
            </a:r>
            <a:r>
              <a:rPr lang="en-US" sz="1600" dirty="0">
                <a:latin typeface="Courier New"/>
                <a:cs typeface="Courier New"/>
              </a:rPr>
              <a:t>/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2376835" y="4229100"/>
            <a:ext cx="6771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latin typeface="Courier New"/>
                <a:cs typeface="Courier New"/>
              </a:rPr>
              <a:t>etc</a:t>
            </a:r>
            <a:r>
              <a:rPr lang="en-US" sz="1600" dirty="0">
                <a:latin typeface="Courier New"/>
                <a:cs typeface="Courier New"/>
              </a:rPr>
              <a:t>/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4457480" y="4229100"/>
            <a:ext cx="8003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/>
                <a:cs typeface="Courier New"/>
              </a:rPr>
              <a:t>home/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7095211" y="4229100"/>
            <a:ext cx="6771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latin typeface="Courier New"/>
                <a:cs typeface="Courier New"/>
              </a:rPr>
              <a:t>usr</a:t>
            </a:r>
            <a:r>
              <a:rPr lang="en-US" sz="1600" dirty="0">
                <a:latin typeface="Courier New"/>
                <a:cs typeface="Courier New"/>
              </a:rPr>
              <a:t>/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174353" y="4876800"/>
            <a:ext cx="6771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/>
                <a:cs typeface="Courier New"/>
              </a:rPr>
              <a:t>bash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1143000" y="4876800"/>
            <a:ext cx="6771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/>
                <a:cs typeface="Courier New"/>
              </a:rPr>
              <a:t>tty1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1957514" y="4876800"/>
            <a:ext cx="8003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/>
                <a:cs typeface="Courier New"/>
              </a:rPr>
              <a:t>group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2734150" y="4876800"/>
            <a:ext cx="9234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latin typeface="Courier New"/>
                <a:cs typeface="Courier New"/>
              </a:rPr>
              <a:t>passwd</a:t>
            </a:r>
            <a:endParaRPr lang="en-US" sz="1600" dirty="0">
              <a:latin typeface="Courier New"/>
              <a:cs typeface="Courier New"/>
            </a:endParaRPr>
          </a:p>
        </p:txBody>
      </p:sp>
      <p:sp>
        <p:nvSpPr>
          <p:cNvPr id="125" name="TextBox 124"/>
          <p:cNvSpPr txBox="1"/>
          <p:nvPr/>
        </p:nvSpPr>
        <p:spPr>
          <a:xfrm>
            <a:off x="4029550" y="4876800"/>
            <a:ext cx="8003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latin typeface="Courier New"/>
                <a:cs typeface="Courier New"/>
              </a:rPr>
              <a:t>droh</a:t>
            </a:r>
            <a:r>
              <a:rPr lang="en-US" sz="1600" dirty="0">
                <a:latin typeface="Courier New"/>
                <a:cs typeface="Courier New"/>
              </a:rPr>
              <a:t>/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4897019" y="4876800"/>
            <a:ext cx="10465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solidFill>
                  <a:srgbClr val="3333CC"/>
                </a:solidFill>
                <a:latin typeface="Courier New"/>
                <a:cs typeface="Courier New"/>
              </a:rPr>
              <a:t>bryant</a:t>
            </a:r>
            <a:r>
              <a:rPr lang="en-US" sz="1600" dirty="0">
                <a:solidFill>
                  <a:srgbClr val="3333CC"/>
                </a:solidFill>
                <a:latin typeface="Courier New"/>
                <a:cs typeface="Courier New"/>
              </a:rPr>
              <a:t>/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6096000" y="4876800"/>
            <a:ext cx="11697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/>
                <a:cs typeface="Courier New"/>
              </a:rPr>
              <a:t>include/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7781011" y="4876800"/>
            <a:ext cx="6771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/>
                <a:cs typeface="Courier New"/>
              </a:rPr>
              <a:t>bin/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5638800" y="5715000"/>
            <a:ext cx="10465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latin typeface="Courier New"/>
                <a:cs typeface="Courier New"/>
              </a:rPr>
              <a:t>stdio.h</a:t>
            </a:r>
            <a:endParaRPr lang="en-US" sz="1600" dirty="0">
              <a:latin typeface="Courier New"/>
              <a:cs typeface="Courier New"/>
            </a:endParaRPr>
          </a:p>
        </p:txBody>
      </p:sp>
      <p:sp>
        <p:nvSpPr>
          <p:cNvPr id="130" name="TextBox 129"/>
          <p:cNvSpPr txBox="1"/>
          <p:nvPr/>
        </p:nvSpPr>
        <p:spPr>
          <a:xfrm>
            <a:off x="7842576" y="5715000"/>
            <a:ext cx="5540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/>
                <a:cs typeface="Courier New"/>
              </a:rPr>
              <a:t>vim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6875661" y="5715000"/>
            <a:ext cx="6771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/>
                <a:cs typeface="Courier New"/>
              </a:rPr>
              <a:t>sys/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6629400" y="6595646"/>
            <a:ext cx="11697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latin typeface="Courier New"/>
                <a:cs typeface="Courier New"/>
              </a:rPr>
              <a:t>unistd.h</a:t>
            </a:r>
            <a:endParaRPr lang="en-US" sz="1600" dirty="0">
              <a:latin typeface="Courier New"/>
              <a:cs typeface="Courier New"/>
            </a:endParaRPr>
          </a:p>
        </p:txBody>
      </p:sp>
      <p:cxnSp>
        <p:nvCxnSpPr>
          <p:cNvPr id="133" name="Straight Connector 132"/>
          <p:cNvCxnSpPr>
            <a:stCxn id="115" idx="2"/>
            <a:endCxn id="116" idx="0"/>
          </p:cNvCxnSpPr>
          <p:nvPr/>
        </p:nvCxnSpPr>
        <p:spPr bwMode="auto">
          <a:xfrm flipH="1">
            <a:off x="512948" y="3843754"/>
            <a:ext cx="3603351" cy="3853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4" name="Straight Connector 133"/>
          <p:cNvCxnSpPr>
            <a:stCxn id="115" idx="2"/>
            <a:endCxn id="117" idx="0"/>
          </p:cNvCxnSpPr>
          <p:nvPr/>
        </p:nvCxnSpPr>
        <p:spPr bwMode="auto">
          <a:xfrm flipH="1">
            <a:off x="1481595" y="3843754"/>
            <a:ext cx="2634704" cy="3853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5" name="Straight Connector 134"/>
          <p:cNvCxnSpPr>
            <a:stCxn id="115" idx="2"/>
            <a:endCxn id="118" idx="0"/>
          </p:cNvCxnSpPr>
          <p:nvPr/>
        </p:nvCxnSpPr>
        <p:spPr bwMode="auto">
          <a:xfrm flipH="1">
            <a:off x="2715430" y="3843754"/>
            <a:ext cx="1400869" cy="3853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6" name="Straight Connector 135"/>
          <p:cNvCxnSpPr>
            <a:stCxn id="115" idx="2"/>
            <a:endCxn id="119" idx="0"/>
          </p:cNvCxnSpPr>
          <p:nvPr/>
        </p:nvCxnSpPr>
        <p:spPr bwMode="auto">
          <a:xfrm>
            <a:off x="4116299" y="3843754"/>
            <a:ext cx="741341" cy="3853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7" name="Straight Connector 136"/>
          <p:cNvCxnSpPr>
            <a:stCxn id="115" idx="2"/>
            <a:endCxn id="120" idx="0"/>
          </p:cNvCxnSpPr>
          <p:nvPr/>
        </p:nvCxnSpPr>
        <p:spPr bwMode="auto">
          <a:xfrm>
            <a:off x="4116299" y="3843754"/>
            <a:ext cx="3317507" cy="3853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8" name="Straight Connector 137"/>
          <p:cNvCxnSpPr>
            <a:stCxn id="119" idx="2"/>
            <a:endCxn id="125" idx="0"/>
          </p:cNvCxnSpPr>
          <p:nvPr/>
        </p:nvCxnSpPr>
        <p:spPr bwMode="auto">
          <a:xfrm flipH="1">
            <a:off x="4429710" y="4567654"/>
            <a:ext cx="427930" cy="3091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9" name="Straight Connector 138"/>
          <p:cNvCxnSpPr>
            <a:stCxn id="119" idx="2"/>
            <a:endCxn id="126" idx="0"/>
          </p:cNvCxnSpPr>
          <p:nvPr/>
        </p:nvCxnSpPr>
        <p:spPr bwMode="auto">
          <a:xfrm>
            <a:off x="4857640" y="4567654"/>
            <a:ext cx="562670" cy="3091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0" name="Straight Connector 139"/>
          <p:cNvCxnSpPr>
            <a:stCxn id="125" idx="2"/>
          </p:cNvCxnSpPr>
          <p:nvPr/>
        </p:nvCxnSpPr>
        <p:spPr bwMode="auto">
          <a:xfrm>
            <a:off x="4429710" y="5215354"/>
            <a:ext cx="0" cy="5377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1" name="Straight Connector 140"/>
          <p:cNvCxnSpPr>
            <a:stCxn id="116" idx="2"/>
            <a:endCxn id="121" idx="0"/>
          </p:cNvCxnSpPr>
          <p:nvPr/>
        </p:nvCxnSpPr>
        <p:spPr bwMode="auto">
          <a:xfrm>
            <a:off x="512948" y="4567654"/>
            <a:ext cx="0" cy="3091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2" name="Straight Connector 141"/>
          <p:cNvCxnSpPr>
            <a:stCxn id="117" idx="2"/>
            <a:endCxn id="122" idx="0"/>
          </p:cNvCxnSpPr>
          <p:nvPr/>
        </p:nvCxnSpPr>
        <p:spPr bwMode="auto">
          <a:xfrm>
            <a:off x="1481595" y="4567654"/>
            <a:ext cx="0" cy="3091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3" name="Straight Connector 142"/>
          <p:cNvCxnSpPr>
            <a:stCxn id="118" idx="2"/>
            <a:endCxn id="123" idx="0"/>
          </p:cNvCxnSpPr>
          <p:nvPr/>
        </p:nvCxnSpPr>
        <p:spPr bwMode="auto">
          <a:xfrm flipH="1">
            <a:off x="2357674" y="4567654"/>
            <a:ext cx="357756" cy="3091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4" name="Straight Connector 143"/>
          <p:cNvCxnSpPr>
            <a:stCxn id="118" idx="2"/>
            <a:endCxn id="124" idx="0"/>
          </p:cNvCxnSpPr>
          <p:nvPr/>
        </p:nvCxnSpPr>
        <p:spPr bwMode="auto">
          <a:xfrm>
            <a:off x="2715430" y="4567654"/>
            <a:ext cx="480445" cy="3091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5" name="Straight Connector 144"/>
          <p:cNvCxnSpPr>
            <a:stCxn id="120" idx="2"/>
            <a:endCxn id="127" idx="0"/>
          </p:cNvCxnSpPr>
          <p:nvPr/>
        </p:nvCxnSpPr>
        <p:spPr bwMode="auto">
          <a:xfrm flipH="1">
            <a:off x="6680856" y="4567654"/>
            <a:ext cx="752950" cy="3091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6" name="Straight Connector 145"/>
          <p:cNvCxnSpPr>
            <a:stCxn id="120" idx="2"/>
            <a:endCxn id="128" idx="0"/>
          </p:cNvCxnSpPr>
          <p:nvPr/>
        </p:nvCxnSpPr>
        <p:spPr bwMode="auto">
          <a:xfrm>
            <a:off x="7433806" y="4567654"/>
            <a:ext cx="685800" cy="3091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7" name="Straight Connector 146"/>
          <p:cNvCxnSpPr>
            <a:stCxn id="127" idx="2"/>
            <a:endCxn id="129" idx="0"/>
          </p:cNvCxnSpPr>
          <p:nvPr/>
        </p:nvCxnSpPr>
        <p:spPr bwMode="auto">
          <a:xfrm flipH="1">
            <a:off x="6162091" y="5215354"/>
            <a:ext cx="518765" cy="4996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8" name="Straight Connector 147"/>
          <p:cNvCxnSpPr>
            <a:stCxn id="127" idx="2"/>
            <a:endCxn id="131" idx="0"/>
          </p:cNvCxnSpPr>
          <p:nvPr/>
        </p:nvCxnSpPr>
        <p:spPr bwMode="auto">
          <a:xfrm>
            <a:off x="6680856" y="5215354"/>
            <a:ext cx="533400" cy="4996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9" name="Straight Connector 148"/>
          <p:cNvCxnSpPr>
            <a:stCxn id="128" idx="2"/>
            <a:endCxn id="130" idx="0"/>
          </p:cNvCxnSpPr>
          <p:nvPr/>
        </p:nvCxnSpPr>
        <p:spPr bwMode="auto">
          <a:xfrm flipH="1">
            <a:off x="8119605" y="5215354"/>
            <a:ext cx="1" cy="4996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0" name="Straight Connector 149"/>
          <p:cNvCxnSpPr>
            <a:stCxn id="131" idx="2"/>
            <a:endCxn id="132" idx="0"/>
          </p:cNvCxnSpPr>
          <p:nvPr/>
        </p:nvCxnSpPr>
        <p:spPr bwMode="auto">
          <a:xfrm>
            <a:off x="7214256" y="6053554"/>
            <a:ext cx="0" cy="542092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1" name="TextBox 150"/>
          <p:cNvSpPr txBox="1"/>
          <p:nvPr/>
        </p:nvSpPr>
        <p:spPr>
          <a:xfrm>
            <a:off x="3906419" y="5715000"/>
            <a:ext cx="10465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solidFill>
                  <a:srgbClr val="FF0000"/>
                </a:solidFill>
                <a:latin typeface="Courier New"/>
                <a:cs typeface="Courier New"/>
              </a:rPr>
              <a:t>hello.c</a:t>
            </a:r>
            <a:endParaRPr lang="en-US" sz="1600" dirty="0">
              <a:solidFill>
                <a:srgbClr val="FF0000"/>
              </a:solidFill>
              <a:latin typeface="Courier New"/>
              <a:cs typeface="Courier New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27506" y="3474422"/>
            <a:ext cx="2441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+mn-lt"/>
                <a:cs typeface="Courier New"/>
              </a:rPr>
              <a:t>cwd</a:t>
            </a:r>
            <a:r>
              <a:rPr lang="en-US" sz="1800" dirty="0">
                <a:latin typeface="+mn-lt"/>
                <a:cs typeface="Courier New"/>
              </a:rPr>
              <a:t>: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chemeClr val="accent2"/>
                </a:solidFill>
                <a:latin typeface="Courier New"/>
                <a:cs typeface="Courier New"/>
              </a:rPr>
              <a:t>/home/</a:t>
            </a:r>
            <a:r>
              <a:rPr lang="en-US" sz="1800" dirty="0" err="1">
                <a:solidFill>
                  <a:schemeClr val="accent2"/>
                </a:solidFill>
                <a:latin typeface="Courier New"/>
                <a:cs typeface="Courier New"/>
              </a:rPr>
              <a:t>bryant</a:t>
            </a:r>
            <a:endParaRPr lang="en-US" sz="1800" dirty="0">
              <a:solidFill>
                <a:schemeClr val="accent2"/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7299296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3858" name="Rectangle 2"/>
          <p:cNvSpPr>
            <a:spLocks noGrp="1" noChangeArrowheads="1"/>
          </p:cNvSpPr>
          <p:nvPr>
            <p:ph type="title"/>
          </p:nvPr>
        </p:nvSpPr>
        <p:spPr>
          <a:xfrm>
            <a:off x="356286" y="493712"/>
            <a:ext cx="6496050" cy="573088"/>
          </a:xfrm>
        </p:spPr>
        <p:txBody>
          <a:bodyPr/>
          <a:lstStyle/>
          <a:p>
            <a:r>
              <a:rPr lang="en-US"/>
              <a:t>Opening Files</a:t>
            </a:r>
          </a:p>
        </p:txBody>
      </p:sp>
      <p:sp>
        <p:nvSpPr>
          <p:cNvPr id="633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6713" y="1296988"/>
            <a:ext cx="8624887" cy="5256212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Opening a file informs the kernel that you are getting ready to access that file</a:t>
            </a:r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r>
              <a:rPr lang="en-US" dirty="0"/>
              <a:t>Returns a small identifying integer </a:t>
            </a:r>
            <a:r>
              <a:rPr lang="en-US" i="1" dirty="0">
                <a:solidFill>
                  <a:srgbClr val="C00000"/>
                </a:solidFill>
              </a:rPr>
              <a:t>file descriptor</a:t>
            </a:r>
          </a:p>
          <a:p>
            <a:pPr lvl="1">
              <a:lnSpc>
                <a:spcPct val="90000"/>
              </a:lnSpc>
            </a:pPr>
            <a:r>
              <a:rPr lang="en-US" b="1" dirty="0" err="1">
                <a:latin typeface="Courier New" pitchFamily="49" charset="0"/>
              </a:rPr>
              <a:t>fd</a:t>
            </a:r>
            <a:r>
              <a:rPr lang="en-US" b="1" dirty="0">
                <a:latin typeface="Courier New" pitchFamily="49" charset="0"/>
              </a:rPr>
              <a:t> == -1</a:t>
            </a:r>
            <a:r>
              <a:rPr lang="en-US" b="1" dirty="0"/>
              <a:t> </a:t>
            </a:r>
            <a:r>
              <a:rPr lang="en-US" dirty="0"/>
              <a:t>indicates that an error occurred</a:t>
            </a:r>
          </a:p>
          <a:p>
            <a:pPr>
              <a:lnSpc>
                <a:spcPct val="85000"/>
              </a:lnSpc>
              <a:spcBef>
                <a:spcPts val="1200"/>
              </a:spcBef>
            </a:pPr>
            <a:r>
              <a:rPr lang="en-US" dirty="0"/>
              <a:t>Each process created by a Linux shell begins life with three open files associated with a terminal: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0: standard input (</a:t>
            </a:r>
            <a:r>
              <a:rPr lang="en-US" dirty="0" err="1"/>
              <a:t>stdin</a:t>
            </a:r>
            <a:r>
              <a:rPr lang="en-US" dirty="0"/>
              <a:t>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1: standard output (</a:t>
            </a:r>
            <a:r>
              <a:rPr lang="en-US" dirty="0" err="1"/>
              <a:t>stdout</a:t>
            </a:r>
            <a:r>
              <a:rPr lang="en-US" dirty="0"/>
              <a:t>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2: standard error (</a:t>
            </a:r>
            <a:r>
              <a:rPr lang="en-US" dirty="0" err="1"/>
              <a:t>stderr</a:t>
            </a:r>
            <a:r>
              <a:rPr lang="en-US" dirty="0"/>
              <a:t>)</a:t>
            </a:r>
          </a:p>
        </p:txBody>
      </p:sp>
      <p:sp>
        <p:nvSpPr>
          <p:cNvPr id="633860" name="Text Box 4"/>
          <p:cNvSpPr txBox="1">
            <a:spLocks noChangeArrowheads="1"/>
          </p:cNvSpPr>
          <p:nvPr/>
        </p:nvSpPr>
        <p:spPr bwMode="auto">
          <a:xfrm>
            <a:off x="821724" y="2057400"/>
            <a:ext cx="6324600" cy="15843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fd</a:t>
            </a:r>
            <a:r>
              <a:rPr lang="en-US" sz="1600" dirty="0">
                <a:latin typeface="Courier New" pitchFamily="49" charset="0"/>
              </a:rPr>
              <a:t>;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file descriptor */</a:t>
            </a:r>
          </a:p>
          <a:p>
            <a:pPr algn="l">
              <a:lnSpc>
                <a:spcPct val="100000"/>
              </a:lnSpc>
            </a:pP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if ((</a:t>
            </a:r>
            <a:r>
              <a:rPr lang="en-US" sz="1600" dirty="0" err="1">
                <a:latin typeface="Courier New" pitchFamily="49" charset="0"/>
              </a:rPr>
              <a:t>fd</a:t>
            </a:r>
            <a:r>
              <a:rPr lang="en-US" sz="1600" dirty="0">
                <a:latin typeface="Courier New" pitchFamily="49" charset="0"/>
              </a:rPr>
              <a:t> = open("/etc/hosts", O_RDONLY)) &lt; 0) {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</a:t>
            </a:r>
            <a:r>
              <a:rPr lang="en-US" sz="1600" dirty="0" err="1">
                <a:latin typeface="Courier New" pitchFamily="49" charset="0"/>
              </a:rPr>
              <a:t>perror</a:t>
            </a:r>
            <a:r>
              <a:rPr lang="en-US" sz="1600" dirty="0">
                <a:latin typeface="Courier New" pitchFamily="49" charset="0"/>
              </a:rPr>
              <a:t>("open");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exit(1);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35678"/>
            <a:ext cx="7592093" cy="762000"/>
          </a:xfrm>
        </p:spPr>
        <p:txBody>
          <a:bodyPr/>
          <a:lstStyle/>
          <a:p>
            <a:r>
              <a:rPr lang="en-US" dirty="0"/>
              <a:t>Closing Files</a:t>
            </a:r>
          </a:p>
        </p:txBody>
      </p:sp>
      <p:sp>
        <p:nvSpPr>
          <p:cNvPr id="75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Closing a file informs the kernel that you are finished accessing that file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Closing an already closed file is a recipe for disaster in threaded programs (more on this later)</a:t>
            </a:r>
          </a:p>
          <a:p>
            <a:r>
              <a:rPr lang="en-US" dirty="0"/>
              <a:t>Moral: Always check return codes, even for seemingly benign functions such as </a:t>
            </a:r>
            <a:r>
              <a:rPr lang="en-US" dirty="0">
                <a:latin typeface="Courier New" pitchFamily="49" charset="0"/>
              </a:rPr>
              <a:t>close()</a:t>
            </a:r>
          </a:p>
        </p:txBody>
      </p:sp>
      <p:sp>
        <p:nvSpPr>
          <p:cNvPr id="752644" name="Text Box 4"/>
          <p:cNvSpPr txBox="1">
            <a:spLocks noChangeArrowheads="1"/>
          </p:cNvSpPr>
          <p:nvPr/>
        </p:nvSpPr>
        <p:spPr bwMode="auto">
          <a:xfrm>
            <a:off x="838200" y="2286000"/>
            <a:ext cx="6324600" cy="1828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 fd;  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file descriptor */</a:t>
            </a:r>
          </a:p>
          <a:p>
            <a:r>
              <a:rPr lang="en-US" sz="1600" dirty="0" err="1">
                <a:latin typeface="Courier New" pitchFamily="49" charset="0"/>
              </a:rPr>
              <a:t>int retval;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return value */</a:t>
            </a:r>
          </a:p>
          <a:p>
            <a:endParaRPr lang="en-US" sz="1600" dirty="0" err="1">
              <a:latin typeface="Courier New" pitchFamily="49" charset="0"/>
            </a:endParaRPr>
          </a:p>
          <a:p>
            <a:r>
              <a:rPr lang="en-US" sz="1600" dirty="0" err="1">
                <a:latin typeface="Courier New" pitchFamily="49" charset="0"/>
              </a:rPr>
              <a:t>if ((retval = close(fd)) &lt; 0) {</a:t>
            </a:r>
          </a:p>
          <a:p>
            <a:r>
              <a:rPr lang="en-US" sz="1600" dirty="0" err="1">
                <a:latin typeface="Courier New" pitchFamily="49" charset="0"/>
              </a:rPr>
              <a:t>   perror("close");</a:t>
            </a:r>
          </a:p>
          <a:p>
            <a:r>
              <a:rPr lang="en-US" sz="1600" dirty="0" err="1">
                <a:latin typeface="Courier New" pitchFamily="49" charset="0"/>
              </a:rPr>
              <a:t>   exit(1);</a:t>
            </a:r>
          </a:p>
          <a:p>
            <a:r>
              <a:rPr lang="en-US" sz="1600" dirty="0" err="1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6496050" cy="573087"/>
          </a:xfrm>
        </p:spPr>
        <p:txBody>
          <a:bodyPr/>
          <a:lstStyle/>
          <a:p>
            <a:r>
              <a:rPr lang="en-US"/>
              <a:t>Reading Files</a:t>
            </a:r>
          </a:p>
        </p:txBody>
      </p:sp>
      <p:sp>
        <p:nvSpPr>
          <p:cNvPr id="634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1219200"/>
            <a:ext cx="8307387" cy="52578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Reading a file copies bytes from the current file position to memory, and then updates file position</a:t>
            </a:r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r>
              <a:rPr lang="en-US" dirty="0"/>
              <a:t>Returns number of bytes read from file </a:t>
            </a:r>
            <a:r>
              <a:rPr lang="en-US" dirty="0" err="1">
                <a:latin typeface="Courier New" pitchFamily="49" charset="0"/>
              </a:rPr>
              <a:t>fd</a:t>
            </a:r>
            <a:r>
              <a:rPr lang="en-US" dirty="0"/>
              <a:t> into </a:t>
            </a:r>
            <a:r>
              <a:rPr lang="en-US" dirty="0" err="1">
                <a:latin typeface="Courier New" pitchFamily="49" charset="0"/>
              </a:rPr>
              <a:t>buf</a:t>
            </a:r>
            <a:endParaRPr lang="en-US" dirty="0">
              <a:latin typeface="Courier New" pitchFamily="49" charset="0"/>
            </a:endParaRPr>
          </a:p>
          <a:p>
            <a:pPr lvl="1">
              <a:lnSpc>
                <a:spcPct val="90000"/>
              </a:lnSpc>
            </a:pPr>
            <a:r>
              <a:rPr lang="en-US" dirty="0"/>
              <a:t>Return type </a:t>
            </a:r>
            <a:r>
              <a:rPr lang="en-US" b="1" dirty="0" err="1">
                <a:latin typeface="Courier New" pitchFamily="49" charset="0"/>
              </a:rPr>
              <a:t>ssize_t</a:t>
            </a:r>
            <a:r>
              <a:rPr lang="en-US" dirty="0"/>
              <a:t> is signed integer</a:t>
            </a:r>
            <a:endParaRPr lang="en-US" dirty="0">
              <a:latin typeface="Courier New" pitchFamily="49" charset="0"/>
            </a:endParaRPr>
          </a:p>
          <a:p>
            <a:pPr lvl="1">
              <a:lnSpc>
                <a:spcPct val="90000"/>
              </a:lnSpc>
            </a:pPr>
            <a:r>
              <a:rPr lang="en-US" b="1" dirty="0" err="1">
                <a:latin typeface="Courier New" pitchFamily="49" charset="0"/>
              </a:rPr>
              <a:t>nbytes</a:t>
            </a:r>
            <a:r>
              <a:rPr lang="en-US" b="1" dirty="0">
                <a:latin typeface="Courier New" pitchFamily="49" charset="0"/>
              </a:rPr>
              <a:t> &lt; 0</a:t>
            </a:r>
            <a:r>
              <a:rPr lang="en-US" b="1" dirty="0"/>
              <a:t> </a:t>
            </a:r>
            <a:r>
              <a:rPr lang="en-US" dirty="0"/>
              <a:t>indicates that an error occurred</a:t>
            </a:r>
          </a:p>
          <a:p>
            <a:pPr lvl="1">
              <a:lnSpc>
                <a:spcPct val="90000"/>
              </a:lnSpc>
            </a:pPr>
            <a:r>
              <a:rPr lang="en-US" b="1" i="1" dirty="0">
                <a:solidFill>
                  <a:srgbClr val="C00000"/>
                </a:solidFill>
              </a:rPr>
              <a:t>Short counts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dirty="0"/>
              <a:t>(</a:t>
            </a:r>
            <a:r>
              <a:rPr lang="en-US" b="1" dirty="0" err="1">
                <a:latin typeface="Courier New" pitchFamily="49" charset="0"/>
              </a:rPr>
              <a:t>nbytes</a:t>
            </a:r>
            <a:r>
              <a:rPr lang="en-US" b="1" dirty="0">
                <a:latin typeface="Courier New" pitchFamily="49" charset="0"/>
              </a:rPr>
              <a:t> &lt; </a:t>
            </a:r>
            <a:r>
              <a:rPr lang="en-US" b="1" dirty="0" err="1">
                <a:latin typeface="Courier New" pitchFamily="49" charset="0"/>
              </a:rPr>
              <a:t>sizeof</a:t>
            </a:r>
            <a:r>
              <a:rPr lang="en-US" b="1" dirty="0">
                <a:latin typeface="Courier New" pitchFamily="49" charset="0"/>
              </a:rPr>
              <a:t>(</a:t>
            </a:r>
            <a:r>
              <a:rPr lang="en-US" b="1" dirty="0" err="1">
                <a:latin typeface="Courier New" pitchFamily="49" charset="0"/>
              </a:rPr>
              <a:t>buf</a:t>
            </a:r>
            <a:r>
              <a:rPr lang="en-US" b="1" dirty="0">
                <a:latin typeface="Courier New" pitchFamily="49" charset="0"/>
              </a:rPr>
              <a:t>)</a:t>
            </a:r>
            <a:r>
              <a:rPr lang="en-US" b="1" dirty="0"/>
              <a:t> </a:t>
            </a:r>
            <a:r>
              <a:rPr lang="en-US" dirty="0"/>
              <a:t>) are possible and are not errors!</a:t>
            </a:r>
          </a:p>
        </p:txBody>
      </p:sp>
      <p:sp>
        <p:nvSpPr>
          <p:cNvPr id="634884" name="Text Box 4"/>
          <p:cNvSpPr txBox="1">
            <a:spLocks noChangeArrowheads="1"/>
          </p:cNvSpPr>
          <p:nvPr/>
        </p:nvSpPr>
        <p:spPr bwMode="auto">
          <a:xfrm>
            <a:off x="834424" y="2085975"/>
            <a:ext cx="6076950" cy="25622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char buf[512];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int fd;    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file descriptor */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int nbytes;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number of bytes read */</a:t>
            </a:r>
          </a:p>
          <a:p>
            <a:pPr>
              <a:lnSpc>
                <a:spcPct val="100000"/>
              </a:lnSpc>
            </a:pPr>
            <a:endParaRPr lang="en-US" sz="1600" dirty="0" err="1">
              <a:latin typeface="Courier New" pitchFamily="49" charset="0"/>
            </a:endParaRPr>
          </a:p>
          <a:p>
            <a:pPr>
              <a:lnSpc>
                <a:spcPct val="100000"/>
              </a:lnSpc>
            </a:pP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Open file fd ...  */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Then read up to 512 bytes from file fd */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if ((nbytes = read(fd, buf, sizeof(buf))) &lt; 0) {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   perror("read");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   exit(1);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90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6634163" cy="573088"/>
          </a:xfrm>
        </p:spPr>
        <p:txBody>
          <a:bodyPr/>
          <a:lstStyle/>
          <a:p>
            <a:r>
              <a:rPr lang="en-US"/>
              <a:t>Writing Files</a:t>
            </a:r>
          </a:p>
        </p:txBody>
      </p:sp>
      <p:sp>
        <p:nvSpPr>
          <p:cNvPr id="635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548687" cy="5562600"/>
          </a:xfrm>
        </p:spPr>
        <p:txBody>
          <a:bodyPr/>
          <a:lstStyle/>
          <a:p>
            <a:r>
              <a:rPr lang="en-US" dirty="0"/>
              <a:t>Writing a file copies bytes from memory to the current file position, and then updates current file position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Returns number of bytes written from </a:t>
            </a:r>
            <a:r>
              <a:rPr lang="en-US" dirty="0" err="1">
                <a:latin typeface="Courier New" pitchFamily="49" charset="0"/>
              </a:rPr>
              <a:t>buf</a:t>
            </a:r>
            <a:r>
              <a:rPr lang="en-US" dirty="0"/>
              <a:t> to file </a:t>
            </a:r>
            <a:r>
              <a:rPr lang="en-US" dirty="0" err="1">
                <a:latin typeface="Courier New" pitchFamily="49" charset="0"/>
              </a:rPr>
              <a:t>fd</a:t>
            </a:r>
            <a:endParaRPr lang="en-US" dirty="0"/>
          </a:p>
          <a:p>
            <a:pPr lvl="1"/>
            <a:r>
              <a:rPr lang="en-US" b="1" dirty="0" err="1">
                <a:latin typeface="Courier New" pitchFamily="49" charset="0"/>
              </a:rPr>
              <a:t>nbytes</a:t>
            </a:r>
            <a:r>
              <a:rPr lang="en-US" b="1" dirty="0">
                <a:latin typeface="Courier New" pitchFamily="49" charset="0"/>
              </a:rPr>
              <a:t> &lt; 0</a:t>
            </a:r>
            <a:r>
              <a:rPr lang="en-US" b="1" dirty="0"/>
              <a:t> </a:t>
            </a:r>
            <a:r>
              <a:rPr lang="en-US" dirty="0"/>
              <a:t>indicates that an error occurred</a:t>
            </a:r>
          </a:p>
          <a:p>
            <a:pPr lvl="1"/>
            <a:r>
              <a:rPr lang="en-US" dirty="0"/>
              <a:t>As with reads, short counts are possible and are not errors!</a:t>
            </a:r>
          </a:p>
        </p:txBody>
      </p:sp>
      <p:sp>
        <p:nvSpPr>
          <p:cNvPr id="635908" name="Text Box 4"/>
          <p:cNvSpPr txBox="1">
            <a:spLocks noChangeArrowheads="1"/>
          </p:cNvSpPr>
          <p:nvPr/>
        </p:nvSpPr>
        <p:spPr bwMode="auto">
          <a:xfrm>
            <a:off x="831549" y="2133600"/>
            <a:ext cx="6565900" cy="25622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char buf[512];</a:t>
            </a:r>
          </a:p>
          <a:p>
            <a:r>
              <a:rPr lang="en-US" sz="1600" dirty="0" err="1">
                <a:latin typeface="Courier New" pitchFamily="49" charset="0"/>
              </a:rPr>
              <a:t>int fd;    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file descriptor */</a:t>
            </a:r>
          </a:p>
          <a:p>
            <a:r>
              <a:rPr lang="en-US" sz="1600" dirty="0" err="1">
                <a:latin typeface="Courier New" pitchFamily="49" charset="0"/>
              </a:rPr>
              <a:t>int nbytes;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number of bytes read */</a:t>
            </a:r>
          </a:p>
          <a:p>
            <a:endParaRPr lang="en-US" sz="1600" dirty="0" err="1">
              <a:latin typeface="Courier New" pitchFamily="49" charset="0"/>
            </a:endParaRPr>
          </a:p>
          <a:p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Open the file fd ... */</a:t>
            </a:r>
          </a:p>
          <a:p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Then write up to 512 bytes from buf to file fd */</a:t>
            </a:r>
          </a:p>
          <a:p>
            <a:r>
              <a:rPr lang="en-US" sz="1600" dirty="0" err="1">
                <a:latin typeface="Courier New" pitchFamily="49" charset="0"/>
              </a:rPr>
              <a:t>if ((nbytes = write(fd, buf, sizeof(buf)) &lt; 0) {</a:t>
            </a:r>
          </a:p>
          <a:p>
            <a:r>
              <a:rPr lang="en-US" sz="1600" dirty="0" err="1">
                <a:latin typeface="Courier New" pitchFamily="49" charset="0"/>
              </a:rPr>
              <a:t>   perror("write");</a:t>
            </a:r>
          </a:p>
          <a:p>
            <a:r>
              <a:rPr lang="en-US" sz="1600" dirty="0" err="1">
                <a:latin typeface="Courier New" pitchFamily="49" charset="0"/>
              </a:rPr>
              <a:t>   exit(1);</a:t>
            </a:r>
          </a:p>
          <a:p>
            <a:r>
              <a:rPr lang="en-US" sz="1600" dirty="0" err="1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Simple Unix I/O example</a:t>
            </a:r>
          </a:p>
        </p:txBody>
      </p:sp>
      <p:sp>
        <p:nvSpPr>
          <p:cNvPr id="66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610600" cy="5410200"/>
          </a:xfrm>
        </p:spPr>
        <p:txBody>
          <a:bodyPr/>
          <a:lstStyle/>
          <a:p>
            <a:r>
              <a:rPr lang="en-US" dirty="0"/>
              <a:t>Copying file to </a:t>
            </a:r>
            <a:r>
              <a:rPr lang="en-US" dirty="0" err="1"/>
              <a:t>stdout</a:t>
            </a:r>
            <a:r>
              <a:rPr lang="en-US" dirty="0"/>
              <a:t>, one byte at a time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Demo:</a:t>
            </a:r>
          </a:p>
          <a:p>
            <a:pPr marL="457200" lvl="1" indent="0">
              <a:buNone/>
            </a:pP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linux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strace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./showfile1_nobuf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names.txt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xmlns="" id="{8C7041F5-8636-C84E-9C37-4368482DEC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902781"/>
            <a:ext cx="6461125" cy="329320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prstTxWarp prst="textNoShape">
              <a:avLst/>
            </a:prstTxWarp>
            <a:spAutoFit/>
          </a:bodyPr>
          <a:lstStyle/>
          <a:p>
            <a:r>
              <a:rPr lang="en-US" sz="1600" dirty="0">
                <a:solidFill>
                  <a:srgbClr val="92649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csapp.h</a:t>
            </a:r>
            <a:r>
              <a:rPr lang="en-US" sz="1600" dirty="0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5E34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[])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infd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STDIN_FILENO;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== 2)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infd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Open(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[1], O_RDONLY, 0);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Read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infd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&amp;c, 1) != 0)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(STDOUT_FILENO, &amp;c, 1);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exit(0);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C72D59F1-D78D-B848-85F7-DF6991532D78}"/>
              </a:ext>
            </a:extLst>
          </p:cNvPr>
          <p:cNvSpPr txBox="1"/>
          <p:nvPr/>
        </p:nvSpPr>
        <p:spPr>
          <a:xfrm>
            <a:off x="5257800" y="4825178"/>
            <a:ext cx="2193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showfile1_nobuf.c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932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592093" cy="762000"/>
          </a:xfrm>
        </p:spPr>
        <p:txBody>
          <a:bodyPr/>
          <a:lstStyle/>
          <a:p>
            <a:r>
              <a:rPr lang="en-US" dirty="0"/>
              <a:t>On Short Counts</a:t>
            </a:r>
          </a:p>
        </p:txBody>
      </p:sp>
      <p:sp>
        <p:nvSpPr>
          <p:cNvPr id="63693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8637" y="1295400"/>
            <a:ext cx="7896225" cy="4972050"/>
          </a:xfrm>
        </p:spPr>
        <p:txBody>
          <a:bodyPr/>
          <a:lstStyle/>
          <a:p>
            <a:r>
              <a:rPr lang="en-US" dirty="0"/>
              <a:t>Short counts can occur in these situations:</a:t>
            </a:r>
          </a:p>
          <a:p>
            <a:pPr lvl="1"/>
            <a:r>
              <a:rPr lang="en-US" dirty="0"/>
              <a:t>Encountering (end-of-file) EOF on reads</a:t>
            </a:r>
          </a:p>
          <a:p>
            <a:pPr lvl="1"/>
            <a:r>
              <a:rPr lang="en-US" dirty="0"/>
              <a:t>Reading text lines from a terminal</a:t>
            </a:r>
          </a:p>
          <a:p>
            <a:pPr lvl="1"/>
            <a:r>
              <a:rPr lang="en-US" dirty="0"/>
              <a:t>Reading and writing network sockets</a:t>
            </a:r>
          </a:p>
          <a:p>
            <a:endParaRPr lang="en-US" dirty="0"/>
          </a:p>
          <a:p>
            <a:r>
              <a:rPr lang="en-US" dirty="0"/>
              <a:t>Short counts never occur in these situations:</a:t>
            </a:r>
          </a:p>
          <a:p>
            <a:pPr lvl="1"/>
            <a:r>
              <a:rPr lang="en-US" dirty="0"/>
              <a:t>Reading from disk files (except for EOF)</a:t>
            </a:r>
          </a:p>
          <a:p>
            <a:pPr lvl="1"/>
            <a:r>
              <a:rPr lang="en-US" dirty="0"/>
              <a:t>Writing to disk files</a:t>
            </a:r>
          </a:p>
          <a:p>
            <a:endParaRPr lang="en-US" dirty="0"/>
          </a:p>
          <a:p>
            <a:r>
              <a:rPr lang="en-US" dirty="0"/>
              <a:t>Best practice is to always allow for short </a:t>
            </a:r>
            <a:r>
              <a:rPr lang="en-US" dirty="0" smtClean="0"/>
              <a:t>counts 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Home-Grown Buffered </a:t>
            </a:r>
            <a:r>
              <a:rPr lang="en-US" dirty="0"/>
              <a:t>I/O </a:t>
            </a:r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66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610600" cy="5410200"/>
          </a:xfrm>
        </p:spPr>
        <p:txBody>
          <a:bodyPr/>
          <a:lstStyle/>
          <a:p>
            <a:r>
              <a:rPr lang="en-US" dirty="0"/>
              <a:t>Copying file to </a:t>
            </a:r>
            <a:r>
              <a:rPr lang="en-US" dirty="0" err="1"/>
              <a:t>stdout</a:t>
            </a:r>
            <a:r>
              <a:rPr lang="en-US" dirty="0"/>
              <a:t>, BUFSIZE bytes at a time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Demo:</a:t>
            </a:r>
          </a:p>
          <a:p>
            <a:pPr marL="457200" lvl="1" indent="0">
              <a:buNone/>
            </a:pP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linux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strace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./showfile2_buf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names.txt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xmlns="" id="{A6B23472-9A36-7A4C-A0F7-1987BFAB2E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1752600"/>
            <a:ext cx="6461125" cy="378565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prstTxWarp prst="textNoShape">
              <a:avLst/>
            </a:prstTxWarp>
            <a:spAutoFit/>
          </a:bodyPr>
          <a:lstStyle/>
          <a:p>
            <a:r>
              <a:rPr lang="en-US" sz="1600" dirty="0">
                <a:solidFill>
                  <a:srgbClr val="92649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csapp.h</a:t>
            </a:r>
            <a:r>
              <a:rPr lang="en-US" sz="1600" dirty="0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r>
              <a:rPr lang="en-US" sz="1600" dirty="0">
                <a:solidFill>
                  <a:srgbClr val="7D7CA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BUFSIZE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64</a:t>
            </a:r>
            <a:endParaRPr lang="en-US" sz="1600" dirty="0">
              <a:solidFill>
                <a:srgbClr val="7D7CA6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5E34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[])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[BUFSIZE];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infd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STDIN_FILENO;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== 2)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infd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Open(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[1], O_RDONLY, 0);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nread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Read(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infd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BUFSIZE)) != 0)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Write(STDOUT_FILENO,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nread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exit(0);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634FB4F3-1CAD-1547-9957-C2C8A2BE7A1E}"/>
              </a:ext>
            </a:extLst>
          </p:cNvPr>
          <p:cNvSpPr txBox="1"/>
          <p:nvPr/>
        </p:nvSpPr>
        <p:spPr>
          <a:xfrm>
            <a:off x="5334000" y="5168920"/>
            <a:ext cx="2193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showfile2_buf.c</a:t>
            </a:r>
          </a:p>
        </p:txBody>
      </p:sp>
    </p:spTree>
    <p:extLst>
      <p:ext uri="{BB962C8B-B14F-4D97-AF65-F5344CB8AC3E}">
        <p14:creationId xmlns:p14="http://schemas.microsoft.com/office/powerpoint/2010/main" val="4142395592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Unix I/O</a:t>
            </a:r>
          </a:p>
          <a:p>
            <a:r>
              <a:rPr lang="en-US" dirty="0"/>
              <a:t>Metadata, sharing, and redirection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Standard I/O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RIO (robust I/O) package</a:t>
            </a:r>
            <a:endParaRPr lang="en-US" dirty="0">
              <a:solidFill>
                <a:srgbClr val="7F7F7F"/>
              </a:solidFill>
            </a:endParaRP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Closing remarks</a:t>
            </a:r>
          </a:p>
        </p:txBody>
      </p:sp>
    </p:spTree>
    <p:extLst>
      <p:ext uri="{BB962C8B-B14F-4D97-AF65-F5344CB8AC3E}">
        <p14:creationId xmlns:p14="http://schemas.microsoft.com/office/powerpoint/2010/main" val="12579008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07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File Metadata</a:t>
            </a:r>
            <a:endParaRPr lang="en-US">
              <a:latin typeface="Courier New" pitchFamily="49" charset="0"/>
            </a:endParaRPr>
          </a:p>
        </p:txBody>
      </p:sp>
      <p:sp>
        <p:nvSpPr>
          <p:cNvPr id="63078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72161" y="1123950"/>
            <a:ext cx="7896225" cy="4972050"/>
          </a:xfrm>
        </p:spPr>
        <p:txBody>
          <a:bodyPr/>
          <a:lstStyle/>
          <a:p>
            <a:r>
              <a:rPr lang="en-US" i="1" dirty="0">
                <a:solidFill>
                  <a:srgbClr val="C00000"/>
                </a:solidFill>
              </a:rPr>
              <a:t>Metadata</a:t>
            </a:r>
            <a:r>
              <a:rPr lang="en-US" dirty="0"/>
              <a:t> is data about data, in this case file data</a:t>
            </a:r>
          </a:p>
          <a:p>
            <a:r>
              <a:rPr lang="en-US" dirty="0"/>
              <a:t>Per-file metadata maintained by kernel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Accessed </a:t>
            </a:r>
            <a:r>
              <a:rPr lang="en-US" dirty="0"/>
              <a:t>by users with the </a:t>
            </a:r>
            <a:r>
              <a:rPr lang="en-US" b="1" dirty="0">
                <a:latin typeface="Courier New" pitchFamily="49" charset="0"/>
              </a:rPr>
              <a:t>stat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/>
              <a:t>and </a:t>
            </a:r>
            <a:r>
              <a:rPr lang="en-US" b="1" dirty="0" err="1">
                <a:latin typeface="Courier New" pitchFamily="49" charset="0"/>
              </a:rPr>
              <a:t>fstat</a:t>
            </a:r>
            <a:r>
              <a:rPr lang="en-US" dirty="0"/>
              <a:t> functions</a:t>
            </a:r>
          </a:p>
        </p:txBody>
      </p:sp>
      <p:sp>
        <p:nvSpPr>
          <p:cNvPr id="630787" name="Rectangle 3"/>
          <p:cNvSpPr>
            <a:spLocks noChangeArrowheads="1"/>
          </p:cNvSpPr>
          <p:nvPr/>
        </p:nvSpPr>
        <p:spPr bwMode="auto">
          <a:xfrm>
            <a:off x="473761" y="2590800"/>
            <a:ext cx="8264525" cy="401637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Metadata returned by the stat and fstat functions */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struct stat {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dev_t</a:t>
            </a:r>
            <a:r>
              <a:rPr lang="en-US" sz="1600" dirty="0">
                <a:latin typeface="Courier New" pitchFamily="49" charset="0"/>
              </a:rPr>
              <a:t>         </a:t>
            </a:r>
            <a:r>
              <a:rPr lang="en-US" sz="1600" dirty="0" err="1">
                <a:latin typeface="Courier New" pitchFamily="49" charset="0"/>
              </a:rPr>
              <a:t>st_dev</a:t>
            </a:r>
            <a:r>
              <a:rPr lang="en-US" sz="1600" dirty="0">
                <a:latin typeface="Courier New" pitchFamily="49" charset="0"/>
              </a:rPr>
              <a:t>;  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Device */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    ino_t         st_ino;   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inode */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mode_t</a:t>
            </a:r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</a:rPr>
              <a:t>st_mode</a:t>
            </a:r>
            <a:r>
              <a:rPr lang="en-US" sz="1600" dirty="0">
                <a:latin typeface="Courier New" pitchFamily="49" charset="0"/>
              </a:rPr>
              <a:t>; 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Protection and file type */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nlink_t</a:t>
            </a:r>
            <a:r>
              <a:rPr lang="en-US" sz="1600" dirty="0">
                <a:latin typeface="Courier New" pitchFamily="49" charset="0"/>
              </a:rPr>
              <a:t>       </a:t>
            </a:r>
            <a:r>
              <a:rPr lang="en-US" sz="1600" dirty="0" err="1">
                <a:latin typeface="Courier New" pitchFamily="49" charset="0"/>
              </a:rPr>
              <a:t>st_nlink</a:t>
            </a:r>
            <a:r>
              <a:rPr lang="en-US" sz="1600" dirty="0">
                <a:latin typeface="Courier New" pitchFamily="49" charset="0"/>
              </a:rPr>
              <a:t>;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Number of hard links */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uid_t</a:t>
            </a:r>
            <a:r>
              <a:rPr lang="en-US" sz="1600" dirty="0">
                <a:latin typeface="Courier New" pitchFamily="49" charset="0"/>
              </a:rPr>
              <a:t>         </a:t>
            </a:r>
            <a:r>
              <a:rPr lang="en-US" sz="1600" dirty="0" err="1">
                <a:latin typeface="Courier New" pitchFamily="49" charset="0"/>
              </a:rPr>
              <a:t>st_uid</a:t>
            </a:r>
            <a:r>
              <a:rPr lang="en-US" sz="1600" dirty="0">
                <a:latin typeface="Courier New" pitchFamily="49" charset="0"/>
              </a:rPr>
              <a:t>;  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User ID of owner */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gid_t</a:t>
            </a:r>
            <a:r>
              <a:rPr lang="en-US" sz="1600" dirty="0">
                <a:latin typeface="Courier New" pitchFamily="49" charset="0"/>
              </a:rPr>
              <a:t>         </a:t>
            </a:r>
            <a:r>
              <a:rPr lang="en-US" sz="1600" dirty="0" err="1">
                <a:latin typeface="Courier New" pitchFamily="49" charset="0"/>
              </a:rPr>
              <a:t>st_gid</a:t>
            </a:r>
            <a:r>
              <a:rPr lang="en-US" sz="1600" dirty="0">
                <a:latin typeface="Courier New" pitchFamily="49" charset="0"/>
              </a:rPr>
              <a:t>;  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Group ID of owner */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dev_t</a:t>
            </a:r>
            <a:r>
              <a:rPr lang="en-US" sz="1600" dirty="0">
                <a:latin typeface="Courier New" pitchFamily="49" charset="0"/>
              </a:rPr>
              <a:t>         </a:t>
            </a:r>
            <a:r>
              <a:rPr lang="en-US" sz="1600" dirty="0" err="1">
                <a:latin typeface="Courier New" pitchFamily="49" charset="0"/>
              </a:rPr>
              <a:t>st_rdev</a:t>
            </a:r>
            <a:r>
              <a:rPr lang="en-US" sz="1600" dirty="0">
                <a:latin typeface="Courier New" pitchFamily="49" charset="0"/>
              </a:rPr>
              <a:t>; 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Device type (if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inode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device) */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off_t</a:t>
            </a:r>
            <a:r>
              <a:rPr lang="en-US" sz="1600" dirty="0">
                <a:latin typeface="Courier New" pitchFamily="49" charset="0"/>
              </a:rPr>
              <a:t>         </a:t>
            </a:r>
            <a:r>
              <a:rPr lang="en-US" sz="1600" dirty="0" err="1">
                <a:latin typeface="Courier New" pitchFamily="49" charset="0"/>
              </a:rPr>
              <a:t>st_size</a:t>
            </a:r>
            <a:r>
              <a:rPr lang="en-US" sz="1600" dirty="0">
                <a:latin typeface="Courier New" pitchFamily="49" charset="0"/>
              </a:rPr>
              <a:t>; 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Total size, in bytes */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unsigned long </a:t>
            </a:r>
            <a:r>
              <a:rPr lang="en-US" sz="1600" dirty="0" err="1">
                <a:latin typeface="Courier New" pitchFamily="49" charset="0"/>
              </a:rPr>
              <a:t>st_blksize</a:t>
            </a:r>
            <a:r>
              <a:rPr lang="en-US" sz="1600" dirty="0">
                <a:latin typeface="Courier New" pitchFamily="49" charset="0"/>
              </a:rPr>
              <a:t>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Blocksize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for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filesystem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I/O */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unsigned long </a:t>
            </a:r>
            <a:r>
              <a:rPr lang="en-US" sz="1600" dirty="0" err="1">
                <a:latin typeface="Courier New" pitchFamily="49" charset="0"/>
              </a:rPr>
              <a:t>st_blocks</a:t>
            </a:r>
            <a:r>
              <a:rPr lang="en-US" sz="1600" dirty="0">
                <a:latin typeface="Courier New" pitchFamily="49" charset="0"/>
              </a:rPr>
              <a:t>;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Number of blocks allocated */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time_t</a:t>
            </a:r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</a:rPr>
              <a:t>st_atime</a:t>
            </a:r>
            <a:r>
              <a:rPr lang="en-US" sz="1600" dirty="0">
                <a:latin typeface="Courier New" pitchFamily="49" charset="0"/>
              </a:rPr>
              <a:t>;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Time of last access */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time_t</a:t>
            </a:r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</a:rPr>
              <a:t>st_mtime</a:t>
            </a:r>
            <a:r>
              <a:rPr lang="en-US" sz="1600" dirty="0">
                <a:latin typeface="Courier New" pitchFamily="49" charset="0"/>
              </a:rPr>
              <a:t>;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Time of last modification */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time_t</a:t>
            </a:r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</a:rPr>
              <a:t>st_ctime</a:t>
            </a:r>
            <a:r>
              <a:rPr lang="en-US" sz="1600" dirty="0">
                <a:latin typeface="Courier New" pitchFamily="49" charset="0"/>
              </a:rPr>
              <a:t>;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Time of last change */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};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Unix I/O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Metadata, sharing, and redirection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Standard I/O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RIO (robust I/O) package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Closing remarks</a:t>
            </a:r>
          </a:p>
        </p:txBody>
      </p:sp>
    </p:spTree>
    <p:extLst>
      <p:ext uri="{BB962C8B-B14F-4D97-AF65-F5344CB8AC3E}">
        <p14:creationId xmlns:p14="http://schemas.microsoft.com/office/powerpoint/2010/main" val="39794208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618" name="Rectangle 42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710782" cy="762000"/>
          </a:xfrm>
        </p:spPr>
        <p:txBody>
          <a:bodyPr/>
          <a:lstStyle/>
          <a:p>
            <a:r>
              <a:rPr lang="en-US"/>
              <a:t>How the Unix Kernel Represents Open Files</a:t>
            </a:r>
          </a:p>
        </p:txBody>
      </p:sp>
      <p:sp>
        <p:nvSpPr>
          <p:cNvPr id="664619" name="Rectangle 43"/>
          <p:cNvSpPr>
            <a:spLocks noGrp="1" noChangeArrowheads="1"/>
          </p:cNvSpPr>
          <p:nvPr>
            <p:ph type="body" idx="1"/>
          </p:nvPr>
        </p:nvSpPr>
        <p:spPr>
          <a:xfrm>
            <a:off x="362937" y="1295400"/>
            <a:ext cx="8307387" cy="1295400"/>
          </a:xfrm>
        </p:spPr>
        <p:txBody>
          <a:bodyPr/>
          <a:lstStyle/>
          <a:p>
            <a:r>
              <a:rPr lang="en-US" dirty="0"/>
              <a:t>Two descriptors referencing two distinct open files. Descriptor 1 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stdout</a:t>
            </a:r>
            <a:r>
              <a:rPr lang="en-US" dirty="0"/>
              <a:t>) points to terminal, and descriptor 4 points to open disk file</a:t>
            </a:r>
          </a:p>
        </p:txBody>
      </p:sp>
      <p:sp>
        <p:nvSpPr>
          <p:cNvPr id="664580" name="Rectangle 4"/>
          <p:cNvSpPr>
            <a:spLocks noChangeArrowheads="1"/>
          </p:cNvSpPr>
          <p:nvPr/>
        </p:nvSpPr>
        <p:spPr bwMode="auto">
          <a:xfrm>
            <a:off x="1506538" y="36703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81" name="Rectangle 5"/>
          <p:cNvSpPr>
            <a:spLocks noChangeArrowheads="1"/>
          </p:cNvSpPr>
          <p:nvPr/>
        </p:nvSpPr>
        <p:spPr bwMode="auto">
          <a:xfrm>
            <a:off x="1506538" y="38989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82" name="Rectangle 6"/>
          <p:cNvSpPr>
            <a:spLocks noChangeArrowheads="1"/>
          </p:cNvSpPr>
          <p:nvPr/>
        </p:nvSpPr>
        <p:spPr bwMode="auto">
          <a:xfrm>
            <a:off x="1506538" y="41275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83" name="Rectangle 7"/>
          <p:cNvSpPr>
            <a:spLocks noChangeArrowheads="1"/>
          </p:cNvSpPr>
          <p:nvPr/>
        </p:nvSpPr>
        <p:spPr bwMode="auto">
          <a:xfrm>
            <a:off x="1506538" y="43561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84" name="Rectangle 8"/>
          <p:cNvSpPr>
            <a:spLocks noChangeArrowheads="1"/>
          </p:cNvSpPr>
          <p:nvPr/>
        </p:nvSpPr>
        <p:spPr bwMode="auto">
          <a:xfrm>
            <a:off x="1506538" y="45847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85" name="Rectangle 9"/>
          <p:cNvSpPr>
            <a:spLocks noChangeArrowheads="1"/>
          </p:cNvSpPr>
          <p:nvPr/>
        </p:nvSpPr>
        <p:spPr bwMode="auto">
          <a:xfrm>
            <a:off x="896938" y="36703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0</a:t>
            </a:r>
          </a:p>
        </p:txBody>
      </p:sp>
      <p:sp>
        <p:nvSpPr>
          <p:cNvPr id="664586" name="Rectangle 10"/>
          <p:cNvSpPr>
            <a:spLocks noChangeArrowheads="1"/>
          </p:cNvSpPr>
          <p:nvPr/>
        </p:nvSpPr>
        <p:spPr bwMode="auto">
          <a:xfrm>
            <a:off x="896938" y="38989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1</a:t>
            </a:r>
          </a:p>
        </p:txBody>
      </p:sp>
      <p:sp>
        <p:nvSpPr>
          <p:cNvPr id="664587" name="Rectangle 11"/>
          <p:cNvSpPr>
            <a:spLocks noChangeArrowheads="1"/>
          </p:cNvSpPr>
          <p:nvPr/>
        </p:nvSpPr>
        <p:spPr bwMode="auto">
          <a:xfrm>
            <a:off x="896938" y="41275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2</a:t>
            </a:r>
          </a:p>
        </p:txBody>
      </p:sp>
      <p:sp>
        <p:nvSpPr>
          <p:cNvPr id="664588" name="Rectangle 12"/>
          <p:cNvSpPr>
            <a:spLocks noChangeArrowheads="1"/>
          </p:cNvSpPr>
          <p:nvPr/>
        </p:nvSpPr>
        <p:spPr bwMode="auto">
          <a:xfrm>
            <a:off x="896938" y="43561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3</a:t>
            </a:r>
          </a:p>
        </p:txBody>
      </p:sp>
      <p:sp>
        <p:nvSpPr>
          <p:cNvPr id="664589" name="Rectangle 13"/>
          <p:cNvSpPr>
            <a:spLocks noChangeArrowheads="1"/>
          </p:cNvSpPr>
          <p:nvPr/>
        </p:nvSpPr>
        <p:spPr bwMode="auto">
          <a:xfrm>
            <a:off x="896938" y="45847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4</a:t>
            </a:r>
          </a:p>
        </p:txBody>
      </p:sp>
      <p:sp>
        <p:nvSpPr>
          <p:cNvPr id="664590" name="Text Box 14"/>
          <p:cNvSpPr txBox="1">
            <a:spLocks noChangeArrowheads="1"/>
          </p:cNvSpPr>
          <p:nvPr/>
        </p:nvSpPr>
        <p:spPr bwMode="auto">
          <a:xfrm>
            <a:off x="610550" y="2636222"/>
            <a:ext cx="2390085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Descriptor table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[one table per process]</a:t>
            </a:r>
          </a:p>
        </p:txBody>
      </p:sp>
      <p:sp>
        <p:nvSpPr>
          <p:cNvPr id="664591" name="Text Box 15"/>
          <p:cNvSpPr txBox="1">
            <a:spLocks noChangeArrowheads="1"/>
          </p:cNvSpPr>
          <p:nvPr/>
        </p:nvSpPr>
        <p:spPr bwMode="auto">
          <a:xfrm>
            <a:off x="3159491" y="2636222"/>
            <a:ext cx="2532326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Open file table 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[shared by all processes]</a:t>
            </a:r>
          </a:p>
        </p:txBody>
      </p:sp>
      <p:sp>
        <p:nvSpPr>
          <p:cNvPr id="664592" name="Text Box 16"/>
          <p:cNvSpPr txBox="1">
            <a:spLocks noChangeArrowheads="1"/>
          </p:cNvSpPr>
          <p:nvPr/>
        </p:nvSpPr>
        <p:spPr bwMode="auto">
          <a:xfrm>
            <a:off x="5750291" y="2636222"/>
            <a:ext cx="2532326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v-node table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[shared by all processes]</a:t>
            </a:r>
          </a:p>
        </p:txBody>
      </p:sp>
      <p:sp>
        <p:nvSpPr>
          <p:cNvPr id="664593" name="Rectangle 17"/>
          <p:cNvSpPr>
            <a:spLocks noChangeArrowheads="1"/>
          </p:cNvSpPr>
          <p:nvPr/>
        </p:nvSpPr>
        <p:spPr bwMode="auto">
          <a:xfrm>
            <a:off x="3868738" y="39624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solidFill>
                  <a:srgbClr val="0070C0"/>
                </a:solidFill>
                <a:latin typeface="Calibri" pitchFamily="34" charset="0"/>
              </a:rPr>
              <a:t>File pos</a:t>
            </a:r>
          </a:p>
        </p:txBody>
      </p:sp>
      <p:sp>
        <p:nvSpPr>
          <p:cNvPr id="664594" name="Rectangle 18"/>
          <p:cNvSpPr>
            <a:spLocks noChangeArrowheads="1"/>
          </p:cNvSpPr>
          <p:nvPr/>
        </p:nvSpPr>
        <p:spPr bwMode="auto">
          <a:xfrm>
            <a:off x="3868738" y="42672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refcnt=1</a:t>
            </a:r>
          </a:p>
        </p:txBody>
      </p:sp>
      <p:sp>
        <p:nvSpPr>
          <p:cNvPr id="664595" name="Rectangle 19"/>
          <p:cNvSpPr>
            <a:spLocks noChangeArrowheads="1"/>
          </p:cNvSpPr>
          <p:nvPr/>
        </p:nvSpPr>
        <p:spPr bwMode="auto">
          <a:xfrm>
            <a:off x="3868738" y="45720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64596" name="Line 20"/>
          <p:cNvSpPr>
            <a:spLocks noChangeShapeType="1"/>
          </p:cNvSpPr>
          <p:nvPr/>
        </p:nvSpPr>
        <p:spPr bwMode="auto">
          <a:xfrm flipV="1">
            <a:off x="1828800" y="3657599"/>
            <a:ext cx="2039938" cy="352425"/>
          </a:xfrm>
          <a:prstGeom prst="line">
            <a:avLst/>
          </a:prstGeom>
          <a:noFill/>
          <a:ln w="25400">
            <a:solidFill>
              <a:schemeClr val="bg2">
                <a:lumMod val="75000"/>
              </a:schemeClr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98" name="Rectangle 22"/>
          <p:cNvSpPr>
            <a:spLocks noChangeArrowheads="1"/>
          </p:cNvSpPr>
          <p:nvPr/>
        </p:nvSpPr>
        <p:spPr bwMode="auto">
          <a:xfrm>
            <a:off x="3868738" y="36576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664599" name="Rectangle 23"/>
          <p:cNvSpPr>
            <a:spLocks noChangeArrowheads="1"/>
          </p:cNvSpPr>
          <p:nvPr/>
        </p:nvSpPr>
        <p:spPr bwMode="auto">
          <a:xfrm>
            <a:off x="3868738" y="56388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solidFill>
                  <a:srgbClr val="0070C0"/>
                </a:solidFill>
                <a:latin typeface="Calibri" pitchFamily="34" charset="0"/>
              </a:rPr>
              <a:t>File pos</a:t>
            </a:r>
          </a:p>
        </p:txBody>
      </p:sp>
      <p:sp>
        <p:nvSpPr>
          <p:cNvPr id="664600" name="Rectangle 24"/>
          <p:cNvSpPr>
            <a:spLocks noChangeArrowheads="1"/>
          </p:cNvSpPr>
          <p:nvPr/>
        </p:nvSpPr>
        <p:spPr bwMode="auto">
          <a:xfrm>
            <a:off x="3868738" y="59436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refcnt=1</a:t>
            </a:r>
          </a:p>
        </p:txBody>
      </p:sp>
      <p:sp>
        <p:nvSpPr>
          <p:cNvPr id="664601" name="Rectangle 25"/>
          <p:cNvSpPr>
            <a:spLocks noChangeArrowheads="1"/>
          </p:cNvSpPr>
          <p:nvPr/>
        </p:nvSpPr>
        <p:spPr bwMode="auto">
          <a:xfrm>
            <a:off x="3868738" y="62484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64602" name="Rectangle 26"/>
          <p:cNvSpPr>
            <a:spLocks noChangeArrowheads="1"/>
          </p:cNvSpPr>
          <p:nvPr/>
        </p:nvSpPr>
        <p:spPr bwMode="auto">
          <a:xfrm>
            <a:off x="3868738" y="53340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664603" name="Line 27"/>
          <p:cNvSpPr>
            <a:spLocks noChangeShapeType="1"/>
          </p:cNvSpPr>
          <p:nvPr/>
        </p:nvSpPr>
        <p:spPr bwMode="auto">
          <a:xfrm>
            <a:off x="1828800" y="4683125"/>
            <a:ext cx="2057400" cy="698500"/>
          </a:xfrm>
          <a:prstGeom prst="line">
            <a:avLst/>
          </a:prstGeom>
          <a:noFill/>
          <a:ln w="25400">
            <a:solidFill>
              <a:schemeClr val="bg2">
                <a:lumMod val="75000"/>
              </a:schemeClr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604" name="Text Box 28"/>
          <p:cNvSpPr txBox="1">
            <a:spLocks noChangeArrowheads="1"/>
          </p:cNvSpPr>
          <p:nvPr/>
        </p:nvSpPr>
        <p:spPr bwMode="auto">
          <a:xfrm>
            <a:off x="228600" y="4086225"/>
            <a:ext cx="822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stderr</a:t>
            </a:r>
          </a:p>
        </p:txBody>
      </p:sp>
      <p:sp>
        <p:nvSpPr>
          <p:cNvPr id="664605" name="Text Box 29"/>
          <p:cNvSpPr txBox="1">
            <a:spLocks noChangeArrowheads="1"/>
          </p:cNvSpPr>
          <p:nvPr/>
        </p:nvSpPr>
        <p:spPr bwMode="auto">
          <a:xfrm>
            <a:off x="228600" y="3857625"/>
            <a:ext cx="822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stdout</a:t>
            </a:r>
          </a:p>
        </p:txBody>
      </p:sp>
      <p:sp>
        <p:nvSpPr>
          <p:cNvPr id="664606" name="Text Box 30"/>
          <p:cNvSpPr txBox="1">
            <a:spLocks noChangeArrowheads="1"/>
          </p:cNvSpPr>
          <p:nvPr/>
        </p:nvSpPr>
        <p:spPr bwMode="auto">
          <a:xfrm>
            <a:off x="334963" y="3629025"/>
            <a:ext cx="715962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stdin</a:t>
            </a:r>
          </a:p>
        </p:txBody>
      </p:sp>
      <p:sp>
        <p:nvSpPr>
          <p:cNvPr id="664607" name="Line 31"/>
          <p:cNvSpPr>
            <a:spLocks noChangeShapeType="1"/>
          </p:cNvSpPr>
          <p:nvPr/>
        </p:nvSpPr>
        <p:spPr bwMode="auto">
          <a:xfrm flipV="1">
            <a:off x="4786313" y="3641725"/>
            <a:ext cx="1690687" cy="153988"/>
          </a:xfrm>
          <a:prstGeom prst="line">
            <a:avLst/>
          </a:prstGeom>
          <a:noFill/>
          <a:ln w="25400">
            <a:solidFill>
              <a:schemeClr val="bg2">
                <a:lumMod val="75000"/>
              </a:schemeClr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608" name="Rectangle 32"/>
          <p:cNvSpPr>
            <a:spLocks noChangeArrowheads="1"/>
          </p:cNvSpPr>
          <p:nvPr/>
        </p:nvSpPr>
        <p:spPr bwMode="auto">
          <a:xfrm>
            <a:off x="6477000" y="36290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access</a:t>
            </a:r>
          </a:p>
        </p:txBody>
      </p:sp>
      <p:sp>
        <p:nvSpPr>
          <p:cNvPr id="664609" name="Rectangle 33"/>
          <p:cNvSpPr>
            <a:spLocks noChangeArrowheads="1"/>
          </p:cNvSpPr>
          <p:nvPr/>
        </p:nvSpPr>
        <p:spPr bwMode="auto">
          <a:xfrm>
            <a:off x="6477000" y="45434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64610" name="Rectangle 34"/>
          <p:cNvSpPr>
            <a:spLocks noChangeArrowheads="1"/>
          </p:cNvSpPr>
          <p:nvPr/>
        </p:nvSpPr>
        <p:spPr bwMode="auto">
          <a:xfrm>
            <a:off x="6477000" y="39338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size</a:t>
            </a:r>
          </a:p>
        </p:txBody>
      </p:sp>
      <p:sp>
        <p:nvSpPr>
          <p:cNvPr id="664611" name="Rectangle 35"/>
          <p:cNvSpPr>
            <a:spLocks noChangeArrowheads="1"/>
          </p:cNvSpPr>
          <p:nvPr/>
        </p:nvSpPr>
        <p:spPr bwMode="auto">
          <a:xfrm>
            <a:off x="6477000" y="42386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type</a:t>
            </a:r>
          </a:p>
        </p:txBody>
      </p:sp>
      <p:sp>
        <p:nvSpPr>
          <p:cNvPr id="664612" name="Rectangle 36"/>
          <p:cNvSpPr>
            <a:spLocks noChangeArrowheads="1"/>
          </p:cNvSpPr>
          <p:nvPr/>
        </p:nvSpPr>
        <p:spPr bwMode="auto">
          <a:xfrm>
            <a:off x="6477000" y="52292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access</a:t>
            </a:r>
          </a:p>
        </p:txBody>
      </p:sp>
      <p:sp>
        <p:nvSpPr>
          <p:cNvPr id="664613" name="Rectangle 37"/>
          <p:cNvSpPr>
            <a:spLocks noChangeArrowheads="1"/>
          </p:cNvSpPr>
          <p:nvPr/>
        </p:nvSpPr>
        <p:spPr bwMode="auto">
          <a:xfrm>
            <a:off x="6477000" y="61436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64614" name="Rectangle 38"/>
          <p:cNvSpPr>
            <a:spLocks noChangeArrowheads="1"/>
          </p:cNvSpPr>
          <p:nvPr/>
        </p:nvSpPr>
        <p:spPr bwMode="auto">
          <a:xfrm>
            <a:off x="6477000" y="55340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size</a:t>
            </a:r>
          </a:p>
        </p:txBody>
      </p:sp>
      <p:sp>
        <p:nvSpPr>
          <p:cNvPr id="664615" name="Rectangle 39"/>
          <p:cNvSpPr>
            <a:spLocks noChangeArrowheads="1"/>
          </p:cNvSpPr>
          <p:nvPr/>
        </p:nvSpPr>
        <p:spPr bwMode="auto">
          <a:xfrm>
            <a:off x="6477000" y="58388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type</a:t>
            </a:r>
          </a:p>
        </p:txBody>
      </p:sp>
      <p:sp>
        <p:nvSpPr>
          <p:cNvPr id="664616" name="Text Box 40"/>
          <p:cNvSpPr txBox="1">
            <a:spLocks noChangeArrowheads="1"/>
          </p:cNvSpPr>
          <p:nvPr/>
        </p:nvSpPr>
        <p:spPr bwMode="auto">
          <a:xfrm>
            <a:off x="3758514" y="3352800"/>
            <a:ext cx="154952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 (terminal)</a:t>
            </a:r>
          </a:p>
        </p:txBody>
      </p:sp>
      <p:sp>
        <p:nvSpPr>
          <p:cNvPr id="664617" name="Text Box 41"/>
          <p:cNvSpPr txBox="1">
            <a:spLocks noChangeArrowheads="1"/>
          </p:cNvSpPr>
          <p:nvPr/>
        </p:nvSpPr>
        <p:spPr bwMode="auto">
          <a:xfrm>
            <a:off x="3766752" y="5029200"/>
            <a:ext cx="1157689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B (disk)</a:t>
            </a:r>
          </a:p>
        </p:txBody>
      </p:sp>
      <p:sp>
        <p:nvSpPr>
          <p:cNvPr id="664621" name="Text Box 45"/>
          <p:cNvSpPr txBox="1">
            <a:spLocks noChangeArrowheads="1"/>
          </p:cNvSpPr>
          <p:nvPr/>
        </p:nvSpPr>
        <p:spPr bwMode="auto">
          <a:xfrm>
            <a:off x="7975600" y="3886200"/>
            <a:ext cx="914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1600" i="1" dirty="0">
                <a:latin typeface="Calibri" pitchFamily="34" charset="0"/>
              </a:rPr>
              <a:t>Info in 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stat</a:t>
            </a:r>
            <a:r>
              <a:rPr lang="en-US" sz="1600" i="1" dirty="0">
                <a:latin typeface="Calibri" pitchFamily="34" charset="0"/>
              </a:rPr>
              <a:t> </a:t>
            </a:r>
            <a:r>
              <a:rPr lang="en-US" sz="1600" i="1" dirty="0" err="1">
                <a:latin typeface="Calibri" pitchFamily="34" charset="0"/>
              </a:rPr>
              <a:t>struct</a:t>
            </a:r>
            <a:endParaRPr lang="en-US" sz="1600" i="1" dirty="0">
              <a:latin typeface="Calibri" pitchFamily="34" charset="0"/>
            </a:endParaRPr>
          </a:p>
        </p:txBody>
      </p:sp>
      <p:sp>
        <p:nvSpPr>
          <p:cNvPr id="664622" name="AutoShape 46"/>
          <p:cNvSpPr>
            <a:spLocks/>
          </p:cNvSpPr>
          <p:nvPr/>
        </p:nvSpPr>
        <p:spPr bwMode="auto">
          <a:xfrm>
            <a:off x="7611076" y="3649361"/>
            <a:ext cx="366418" cy="1188720"/>
          </a:xfrm>
          <a:prstGeom prst="rightBrace">
            <a:avLst>
              <a:gd name="adj1" fmla="val 133333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97" name="Line 21"/>
          <p:cNvSpPr>
            <a:spLocks noChangeShapeType="1"/>
          </p:cNvSpPr>
          <p:nvPr/>
        </p:nvSpPr>
        <p:spPr bwMode="auto">
          <a:xfrm flipV="1">
            <a:off x="4706938" y="5229224"/>
            <a:ext cx="1770062" cy="257175"/>
          </a:xfrm>
          <a:prstGeom prst="line">
            <a:avLst/>
          </a:prstGeom>
          <a:noFill/>
          <a:ln w="25400">
            <a:solidFill>
              <a:schemeClr val="bg2">
                <a:lumMod val="75000"/>
              </a:schemeClr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4" name="Text Box 14"/>
          <p:cNvSpPr txBox="1">
            <a:spLocks noChangeArrowheads="1"/>
          </p:cNvSpPr>
          <p:nvPr/>
        </p:nvSpPr>
        <p:spPr bwMode="auto">
          <a:xfrm>
            <a:off x="76200" y="6248400"/>
            <a:ext cx="3517759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i="1" dirty="0">
                <a:solidFill>
                  <a:srgbClr val="0070C0"/>
                </a:solidFill>
                <a:latin typeface="Calibri" pitchFamily="34" charset="0"/>
              </a:rPr>
              <a:t>File </a:t>
            </a:r>
            <a:r>
              <a:rPr lang="en-US" sz="1800" i="1" dirty="0" err="1">
                <a:solidFill>
                  <a:srgbClr val="0070C0"/>
                </a:solidFill>
                <a:latin typeface="Calibri" pitchFamily="34" charset="0"/>
              </a:rPr>
              <a:t>pos</a:t>
            </a:r>
            <a:r>
              <a:rPr lang="en-US" sz="1800" i="1" dirty="0">
                <a:solidFill>
                  <a:srgbClr val="0070C0"/>
                </a:solidFill>
                <a:latin typeface="Calibri" pitchFamily="34" charset="0"/>
              </a:rPr>
              <a:t> is maintained per open file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File Sharing</a:t>
            </a:r>
          </a:p>
        </p:txBody>
      </p:sp>
      <p:sp>
        <p:nvSpPr>
          <p:cNvPr id="66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1175" y="1220788"/>
            <a:ext cx="8307387" cy="1141412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Two distinct descriptors sharing the same disk file through two distinct open file table entries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e.g</a:t>
            </a:r>
            <a:r>
              <a:rPr lang="en-US" dirty="0"/>
              <a:t>., </a:t>
            </a:r>
            <a:r>
              <a:rPr lang="en-US" dirty="0" smtClean="0"/>
              <a:t>calling </a:t>
            </a:r>
            <a:r>
              <a:rPr lang="en-US" b="1" dirty="0">
                <a:latin typeface="Courier New" pitchFamily="49" charset="0"/>
              </a:rPr>
              <a:t>open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/>
              <a:t>twice with the same </a:t>
            </a:r>
            <a:r>
              <a:rPr lang="en-US" b="1" dirty="0">
                <a:latin typeface="Courier New" pitchFamily="49" charset="0"/>
              </a:rPr>
              <a:t>filename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/>
              <a:t>argument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35" name="Rectangle 4"/>
          <p:cNvSpPr>
            <a:spLocks noChangeArrowheads="1"/>
          </p:cNvSpPr>
          <p:nvPr/>
        </p:nvSpPr>
        <p:spPr bwMode="auto">
          <a:xfrm>
            <a:off x="1506538" y="36703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6" name="Rectangle 5"/>
          <p:cNvSpPr>
            <a:spLocks noChangeArrowheads="1"/>
          </p:cNvSpPr>
          <p:nvPr/>
        </p:nvSpPr>
        <p:spPr bwMode="auto">
          <a:xfrm>
            <a:off x="1506538" y="38989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7" name="Rectangle 6"/>
          <p:cNvSpPr>
            <a:spLocks noChangeArrowheads="1"/>
          </p:cNvSpPr>
          <p:nvPr/>
        </p:nvSpPr>
        <p:spPr bwMode="auto">
          <a:xfrm>
            <a:off x="1506538" y="41275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8" name="Rectangle 7"/>
          <p:cNvSpPr>
            <a:spLocks noChangeArrowheads="1"/>
          </p:cNvSpPr>
          <p:nvPr/>
        </p:nvSpPr>
        <p:spPr bwMode="auto">
          <a:xfrm>
            <a:off x="1506538" y="43561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9" name="Rectangle 8"/>
          <p:cNvSpPr>
            <a:spLocks noChangeArrowheads="1"/>
          </p:cNvSpPr>
          <p:nvPr/>
        </p:nvSpPr>
        <p:spPr bwMode="auto">
          <a:xfrm>
            <a:off x="1506538" y="45847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0" name="Rectangle 9"/>
          <p:cNvSpPr>
            <a:spLocks noChangeArrowheads="1"/>
          </p:cNvSpPr>
          <p:nvPr/>
        </p:nvSpPr>
        <p:spPr bwMode="auto">
          <a:xfrm>
            <a:off x="896938" y="36703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0</a:t>
            </a:r>
          </a:p>
        </p:txBody>
      </p:sp>
      <p:sp>
        <p:nvSpPr>
          <p:cNvPr id="41" name="Rectangle 10"/>
          <p:cNvSpPr>
            <a:spLocks noChangeArrowheads="1"/>
          </p:cNvSpPr>
          <p:nvPr/>
        </p:nvSpPr>
        <p:spPr bwMode="auto">
          <a:xfrm>
            <a:off x="896938" y="38989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1</a:t>
            </a:r>
          </a:p>
        </p:txBody>
      </p:sp>
      <p:sp>
        <p:nvSpPr>
          <p:cNvPr id="42" name="Rectangle 11"/>
          <p:cNvSpPr>
            <a:spLocks noChangeArrowheads="1"/>
          </p:cNvSpPr>
          <p:nvPr/>
        </p:nvSpPr>
        <p:spPr bwMode="auto">
          <a:xfrm>
            <a:off x="896938" y="41275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2</a:t>
            </a:r>
          </a:p>
        </p:txBody>
      </p:sp>
      <p:sp>
        <p:nvSpPr>
          <p:cNvPr id="43" name="Rectangle 12"/>
          <p:cNvSpPr>
            <a:spLocks noChangeArrowheads="1"/>
          </p:cNvSpPr>
          <p:nvPr/>
        </p:nvSpPr>
        <p:spPr bwMode="auto">
          <a:xfrm>
            <a:off x="896938" y="43561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3</a:t>
            </a:r>
          </a:p>
        </p:txBody>
      </p:sp>
      <p:sp>
        <p:nvSpPr>
          <p:cNvPr id="44" name="Rectangle 13"/>
          <p:cNvSpPr>
            <a:spLocks noChangeArrowheads="1"/>
          </p:cNvSpPr>
          <p:nvPr/>
        </p:nvSpPr>
        <p:spPr bwMode="auto">
          <a:xfrm>
            <a:off x="896938" y="45847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4</a:t>
            </a:r>
          </a:p>
        </p:txBody>
      </p:sp>
      <p:sp>
        <p:nvSpPr>
          <p:cNvPr id="45" name="Text Box 14"/>
          <p:cNvSpPr txBox="1">
            <a:spLocks noChangeArrowheads="1"/>
          </p:cNvSpPr>
          <p:nvPr/>
        </p:nvSpPr>
        <p:spPr bwMode="auto">
          <a:xfrm>
            <a:off x="610550" y="2636222"/>
            <a:ext cx="2390085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Descriptor table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[one table per process]</a:t>
            </a:r>
          </a:p>
        </p:txBody>
      </p:sp>
      <p:sp>
        <p:nvSpPr>
          <p:cNvPr id="46" name="Text Box 15"/>
          <p:cNvSpPr txBox="1">
            <a:spLocks noChangeArrowheads="1"/>
          </p:cNvSpPr>
          <p:nvPr/>
        </p:nvSpPr>
        <p:spPr bwMode="auto">
          <a:xfrm>
            <a:off x="3159491" y="2636222"/>
            <a:ext cx="2532326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Open file table 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[shared by all processes]</a:t>
            </a:r>
          </a:p>
        </p:txBody>
      </p:sp>
      <p:sp>
        <p:nvSpPr>
          <p:cNvPr id="47" name="Text Box 16"/>
          <p:cNvSpPr txBox="1">
            <a:spLocks noChangeArrowheads="1"/>
          </p:cNvSpPr>
          <p:nvPr/>
        </p:nvSpPr>
        <p:spPr bwMode="auto">
          <a:xfrm>
            <a:off x="5750291" y="2636222"/>
            <a:ext cx="2532326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v-node table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[shared by all processes]</a:t>
            </a:r>
          </a:p>
        </p:txBody>
      </p:sp>
      <p:sp>
        <p:nvSpPr>
          <p:cNvPr id="48" name="Rectangle 17"/>
          <p:cNvSpPr>
            <a:spLocks noChangeArrowheads="1"/>
          </p:cNvSpPr>
          <p:nvPr/>
        </p:nvSpPr>
        <p:spPr bwMode="auto">
          <a:xfrm>
            <a:off x="3868738" y="39624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pos</a:t>
            </a:r>
          </a:p>
        </p:txBody>
      </p:sp>
      <p:sp>
        <p:nvSpPr>
          <p:cNvPr id="49" name="Rectangle 18"/>
          <p:cNvSpPr>
            <a:spLocks noChangeArrowheads="1"/>
          </p:cNvSpPr>
          <p:nvPr/>
        </p:nvSpPr>
        <p:spPr bwMode="auto">
          <a:xfrm>
            <a:off x="3868738" y="42672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refcnt=1</a:t>
            </a:r>
          </a:p>
        </p:txBody>
      </p:sp>
      <p:sp>
        <p:nvSpPr>
          <p:cNvPr id="50" name="Rectangle 19"/>
          <p:cNvSpPr>
            <a:spLocks noChangeArrowheads="1"/>
          </p:cNvSpPr>
          <p:nvPr/>
        </p:nvSpPr>
        <p:spPr bwMode="auto">
          <a:xfrm>
            <a:off x="3868738" y="45720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51" name="Line 20"/>
          <p:cNvSpPr>
            <a:spLocks noChangeShapeType="1"/>
          </p:cNvSpPr>
          <p:nvPr/>
        </p:nvSpPr>
        <p:spPr bwMode="auto">
          <a:xfrm flipV="1">
            <a:off x="2116138" y="3657595"/>
            <a:ext cx="1752600" cy="733429"/>
          </a:xfrm>
          <a:prstGeom prst="line">
            <a:avLst/>
          </a:prstGeom>
          <a:noFill/>
          <a:ln w="25400">
            <a:solidFill>
              <a:schemeClr val="bg2">
                <a:lumMod val="75000"/>
              </a:schemeClr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2" name="Rectangle 22"/>
          <p:cNvSpPr>
            <a:spLocks noChangeArrowheads="1"/>
          </p:cNvSpPr>
          <p:nvPr/>
        </p:nvSpPr>
        <p:spPr bwMode="auto">
          <a:xfrm>
            <a:off x="3868738" y="36576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53" name="Rectangle 23"/>
          <p:cNvSpPr>
            <a:spLocks noChangeArrowheads="1"/>
          </p:cNvSpPr>
          <p:nvPr/>
        </p:nvSpPr>
        <p:spPr bwMode="auto">
          <a:xfrm>
            <a:off x="3868738" y="56388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pos</a:t>
            </a:r>
          </a:p>
        </p:txBody>
      </p:sp>
      <p:sp>
        <p:nvSpPr>
          <p:cNvPr id="54" name="Rectangle 24"/>
          <p:cNvSpPr>
            <a:spLocks noChangeArrowheads="1"/>
          </p:cNvSpPr>
          <p:nvPr/>
        </p:nvSpPr>
        <p:spPr bwMode="auto">
          <a:xfrm>
            <a:off x="3868738" y="59436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refcnt=1</a:t>
            </a:r>
          </a:p>
        </p:txBody>
      </p:sp>
      <p:sp>
        <p:nvSpPr>
          <p:cNvPr id="55" name="Rectangle 25"/>
          <p:cNvSpPr>
            <a:spLocks noChangeArrowheads="1"/>
          </p:cNvSpPr>
          <p:nvPr/>
        </p:nvSpPr>
        <p:spPr bwMode="auto">
          <a:xfrm>
            <a:off x="3868738" y="62484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56" name="Rectangle 26"/>
          <p:cNvSpPr>
            <a:spLocks noChangeArrowheads="1"/>
          </p:cNvSpPr>
          <p:nvPr/>
        </p:nvSpPr>
        <p:spPr bwMode="auto">
          <a:xfrm>
            <a:off x="3868738" y="53340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57" name="Line 27"/>
          <p:cNvSpPr>
            <a:spLocks noChangeShapeType="1"/>
          </p:cNvSpPr>
          <p:nvPr/>
        </p:nvSpPr>
        <p:spPr bwMode="auto">
          <a:xfrm>
            <a:off x="2116138" y="4683125"/>
            <a:ext cx="1770062" cy="698500"/>
          </a:xfrm>
          <a:prstGeom prst="line">
            <a:avLst/>
          </a:prstGeom>
          <a:noFill/>
          <a:ln w="25400">
            <a:solidFill>
              <a:schemeClr val="bg2">
                <a:lumMod val="75000"/>
              </a:schemeClr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8" name="Text Box 28"/>
          <p:cNvSpPr txBox="1">
            <a:spLocks noChangeArrowheads="1"/>
          </p:cNvSpPr>
          <p:nvPr/>
        </p:nvSpPr>
        <p:spPr bwMode="auto">
          <a:xfrm>
            <a:off x="228600" y="4086225"/>
            <a:ext cx="822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stderr</a:t>
            </a:r>
          </a:p>
        </p:txBody>
      </p:sp>
      <p:sp>
        <p:nvSpPr>
          <p:cNvPr id="59" name="Text Box 29"/>
          <p:cNvSpPr txBox="1">
            <a:spLocks noChangeArrowheads="1"/>
          </p:cNvSpPr>
          <p:nvPr/>
        </p:nvSpPr>
        <p:spPr bwMode="auto">
          <a:xfrm>
            <a:off x="228600" y="3857625"/>
            <a:ext cx="822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stdout</a:t>
            </a:r>
          </a:p>
        </p:txBody>
      </p:sp>
      <p:sp>
        <p:nvSpPr>
          <p:cNvPr id="60" name="Text Box 30"/>
          <p:cNvSpPr txBox="1">
            <a:spLocks noChangeArrowheads="1"/>
          </p:cNvSpPr>
          <p:nvPr/>
        </p:nvSpPr>
        <p:spPr bwMode="auto">
          <a:xfrm>
            <a:off x="334963" y="3629025"/>
            <a:ext cx="715962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stdin</a:t>
            </a:r>
          </a:p>
        </p:txBody>
      </p:sp>
      <p:sp>
        <p:nvSpPr>
          <p:cNvPr id="61" name="Line 31"/>
          <p:cNvSpPr>
            <a:spLocks noChangeShapeType="1"/>
          </p:cNvSpPr>
          <p:nvPr/>
        </p:nvSpPr>
        <p:spPr bwMode="auto">
          <a:xfrm flipV="1">
            <a:off x="4786313" y="3641725"/>
            <a:ext cx="1690687" cy="153988"/>
          </a:xfrm>
          <a:prstGeom prst="line">
            <a:avLst/>
          </a:prstGeom>
          <a:noFill/>
          <a:ln w="25400">
            <a:solidFill>
              <a:srgbClr val="0070C0"/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2" name="Rectangle 32"/>
          <p:cNvSpPr>
            <a:spLocks noChangeArrowheads="1"/>
          </p:cNvSpPr>
          <p:nvPr/>
        </p:nvSpPr>
        <p:spPr bwMode="auto">
          <a:xfrm>
            <a:off x="6477000" y="36290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access</a:t>
            </a:r>
          </a:p>
        </p:txBody>
      </p:sp>
      <p:sp>
        <p:nvSpPr>
          <p:cNvPr id="63" name="Rectangle 33"/>
          <p:cNvSpPr>
            <a:spLocks noChangeArrowheads="1"/>
          </p:cNvSpPr>
          <p:nvPr/>
        </p:nvSpPr>
        <p:spPr bwMode="auto">
          <a:xfrm>
            <a:off x="6477000" y="45434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4" name="Rectangle 34"/>
          <p:cNvSpPr>
            <a:spLocks noChangeArrowheads="1"/>
          </p:cNvSpPr>
          <p:nvPr/>
        </p:nvSpPr>
        <p:spPr bwMode="auto">
          <a:xfrm>
            <a:off x="6477000" y="39338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size</a:t>
            </a:r>
          </a:p>
        </p:txBody>
      </p:sp>
      <p:sp>
        <p:nvSpPr>
          <p:cNvPr id="65" name="Rectangle 35"/>
          <p:cNvSpPr>
            <a:spLocks noChangeArrowheads="1"/>
          </p:cNvSpPr>
          <p:nvPr/>
        </p:nvSpPr>
        <p:spPr bwMode="auto">
          <a:xfrm>
            <a:off x="6477000" y="42386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type</a:t>
            </a:r>
          </a:p>
        </p:txBody>
      </p:sp>
      <p:sp>
        <p:nvSpPr>
          <p:cNvPr id="70" name="Text Box 40"/>
          <p:cNvSpPr txBox="1">
            <a:spLocks noChangeArrowheads="1"/>
          </p:cNvSpPr>
          <p:nvPr/>
        </p:nvSpPr>
        <p:spPr bwMode="auto">
          <a:xfrm>
            <a:off x="3758514" y="3352800"/>
            <a:ext cx="1168709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 (disk)</a:t>
            </a:r>
          </a:p>
        </p:txBody>
      </p:sp>
      <p:sp>
        <p:nvSpPr>
          <p:cNvPr id="71" name="Text Box 41"/>
          <p:cNvSpPr txBox="1">
            <a:spLocks noChangeArrowheads="1"/>
          </p:cNvSpPr>
          <p:nvPr/>
        </p:nvSpPr>
        <p:spPr bwMode="auto">
          <a:xfrm>
            <a:off x="3766752" y="5029200"/>
            <a:ext cx="1157689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B (disk)</a:t>
            </a:r>
          </a:p>
        </p:txBody>
      </p:sp>
      <p:sp>
        <p:nvSpPr>
          <p:cNvPr id="74" name="Line 21"/>
          <p:cNvSpPr>
            <a:spLocks noChangeShapeType="1"/>
          </p:cNvSpPr>
          <p:nvPr/>
        </p:nvSpPr>
        <p:spPr bwMode="auto">
          <a:xfrm flipV="1">
            <a:off x="4706938" y="3641725"/>
            <a:ext cx="1770062" cy="1844674"/>
          </a:xfrm>
          <a:prstGeom prst="line">
            <a:avLst/>
          </a:prstGeom>
          <a:noFill/>
          <a:ln w="25400">
            <a:solidFill>
              <a:srgbClr val="0070C0"/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" name="Text Box 14"/>
          <p:cNvSpPr txBox="1">
            <a:spLocks noChangeArrowheads="1"/>
          </p:cNvSpPr>
          <p:nvPr/>
        </p:nvSpPr>
        <p:spPr bwMode="auto">
          <a:xfrm>
            <a:off x="5091797" y="6203484"/>
            <a:ext cx="3837205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i="1" dirty="0">
                <a:solidFill>
                  <a:srgbClr val="0070C0"/>
                </a:solidFill>
                <a:latin typeface="Calibri" pitchFamily="34" charset="0"/>
              </a:rPr>
              <a:t>Different logical but same physical file</a:t>
            </a: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Processes Share Files: </a:t>
            </a:r>
            <a:r>
              <a:rPr lang="en-US" dirty="0">
                <a:latin typeface="Courier New"/>
                <a:cs typeface="Courier New"/>
              </a:rPr>
              <a:t>fork</a:t>
            </a:r>
          </a:p>
        </p:txBody>
      </p:sp>
      <p:sp>
        <p:nvSpPr>
          <p:cNvPr id="66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1143000"/>
            <a:ext cx="8307387" cy="1295400"/>
          </a:xfrm>
        </p:spPr>
        <p:txBody>
          <a:bodyPr/>
          <a:lstStyle/>
          <a:p>
            <a:r>
              <a:rPr lang="en-US" dirty="0"/>
              <a:t>A child process inherits its parent’s open files</a:t>
            </a:r>
            <a:endParaRPr lang="en-US" dirty="0">
              <a:latin typeface="Courier New" pitchFamily="49" charset="0"/>
            </a:endParaRPr>
          </a:p>
          <a:p>
            <a:pPr lvl="1"/>
            <a:r>
              <a:rPr lang="en-US" sz="2000" dirty="0">
                <a:ea typeface="+mn-ea"/>
                <a:cs typeface="+mn-cs"/>
              </a:rPr>
              <a:t>Note: situation unchanged by </a:t>
            </a:r>
            <a:r>
              <a:rPr lang="en-US" sz="2000" b="1" dirty="0">
                <a:latin typeface="Courier New" pitchFamily="49" charset="0"/>
                <a:ea typeface="+mn-ea"/>
                <a:cs typeface="Courier New" pitchFamily="49" charset="0"/>
              </a:rPr>
              <a:t>exec </a:t>
            </a:r>
            <a:r>
              <a:rPr lang="en-US" sz="2000" dirty="0">
                <a:ea typeface="+mn-ea"/>
                <a:cs typeface="+mn-cs"/>
              </a:rPr>
              <a:t>functions (use </a:t>
            </a:r>
            <a:r>
              <a:rPr lang="en-US" sz="2000" b="1" dirty="0" err="1">
                <a:latin typeface="Courier New"/>
                <a:ea typeface="+mn-ea"/>
                <a:cs typeface="Courier New"/>
              </a:rPr>
              <a:t>fcntl</a:t>
            </a:r>
            <a:r>
              <a:rPr lang="en-US" sz="2000" dirty="0">
                <a:ea typeface="+mn-ea"/>
                <a:cs typeface="+mn-cs"/>
              </a:rPr>
              <a:t> to change)</a:t>
            </a:r>
          </a:p>
          <a:p>
            <a:r>
              <a:rPr lang="en-US" i="1" dirty="0">
                <a:solidFill>
                  <a:srgbClr val="C00000"/>
                </a:solidFill>
              </a:rPr>
              <a:t>Before</a:t>
            </a:r>
            <a:r>
              <a:rPr lang="en-US" dirty="0"/>
              <a:t> </a:t>
            </a:r>
            <a:r>
              <a:rPr lang="en-US" dirty="0">
                <a:latin typeface="Courier New"/>
                <a:cs typeface="Courier New"/>
              </a:rPr>
              <a:t>fork</a:t>
            </a:r>
            <a:r>
              <a:rPr lang="en-US" dirty="0"/>
              <a:t> call:</a:t>
            </a:r>
          </a:p>
        </p:txBody>
      </p:sp>
      <p:sp>
        <p:nvSpPr>
          <p:cNvPr id="41" name="Rectangle 4"/>
          <p:cNvSpPr>
            <a:spLocks noChangeArrowheads="1"/>
          </p:cNvSpPr>
          <p:nvPr/>
        </p:nvSpPr>
        <p:spPr bwMode="auto">
          <a:xfrm>
            <a:off x="1506538" y="36703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2" name="Rectangle 5"/>
          <p:cNvSpPr>
            <a:spLocks noChangeArrowheads="1"/>
          </p:cNvSpPr>
          <p:nvPr/>
        </p:nvSpPr>
        <p:spPr bwMode="auto">
          <a:xfrm>
            <a:off x="1506538" y="38989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3" name="Rectangle 6"/>
          <p:cNvSpPr>
            <a:spLocks noChangeArrowheads="1"/>
          </p:cNvSpPr>
          <p:nvPr/>
        </p:nvSpPr>
        <p:spPr bwMode="auto">
          <a:xfrm>
            <a:off x="1506538" y="41275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4" name="Rectangle 7"/>
          <p:cNvSpPr>
            <a:spLocks noChangeArrowheads="1"/>
          </p:cNvSpPr>
          <p:nvPr/>
        </p:nvSpPr>
        <p:spPr bwMode="auto">
          <a:xfrm>
            <a:off x="1506538" y="43561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5" name="Rectangle 8"/>
          <p:cNvSpPr>
            <a:spLocks noChangeArrowheads="1"/>
          </p:cNvSpPr>
          <p:nvPr/>
        </p:nvSpPr>
        <p:spPr bwMode="auto">
          <a:xfrm>
            <a:off x="1506538" y="45847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6" name="Rectangle 9"/>
          <p:cNvSpPr>
            <a:spLocks noChangeArrowheads="1"/>
          </p:cNvSpPr>
          <p:nvPr/>
        </p:nvSpPr>
        <p:spPr bwMode="auto">
          <a:xfrm>
            <a:off x="896938" y="36703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0</a:t>
            </a:r>
          </a:p>
        </p:txBody>
      </p:sp>
      <p:sp>
        <p:nvSpPr>
          <p:cNvPr id="47" name="Rectangle 10"/>
          <p:cNvSpPr>
            <a:spLocks noChangeArrowheads="1"/>
          </p:cNvSpPr>
          <p:nvPr/>
        </p:nvSpPr>
        <p:spPr bwMode="auto">
          <a:xfrm>
            <a:off x="896938" y="38989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1</a:t>
            </a:r>
          </a:p>
        </p:txBody>
      </p:sp>
      <p:sp>
        <p:nvSpPr>
          <p:cNvPr id="48" name="Rectangle 11"/>
          <p:cNvSpPr>
            <a:spLocks noChangeArrowheads="1"/>
          </p:cNvSpPr>
          <p:nvPr/>
        </p:nvSpPr>
        <p:spPr bwMode="auto">
          <a:xfrm>
            <a:off x="896938" y="41275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2</a:t>
            </a:r>
          </a:p>
        </p:txBody>
      </p:sp>
      <p:sp>
        <p:nvSpPr>
          <p:cNvPr id="49" name="Rectangle 12"/>
          <p:cNvSpPr>
            <a:spLocks noChangeArrowheads="1"/>
          </p:cNvSpPr>
          <p:nvPr/>
        </p:nvSpPr>
        <p:spPr bwMode="auto">
          <a:xfrm>
            <a:off x="896938" y="43561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3</a:t>
            </a:r>
          </a:p>
        </p:txBody>
      </p:sp>
      <p:sp>
        <p:nvSpPr>
          <p:cNvPr id="50" name="Rectangle 13"/>
          <p:cNvSpPr>
            <a:spLocks noChangeArrowheads="1"/>
          </p:cNvSpPr>
          <p:nvPr/>
        </p:nvSpPr>
        <p:spPr bwMode="auto">
          <a:xfrm>
            <a:off x="896938" y="45847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4</a:t>
            </a:r>
          </a:p>
        </p:txBody>
      </p:sp>
      <p:sp>
        <p:nvSpPr>
          <p:cNvPr id="51" name="Text Box 14"/>
          <p:cNvSpPr txBox="1">
            <a:spLocks noChangeArrowheads="1"/>
          </p:cNvSpPr>
          <p:nvPr/>
        </p:nvSpPr>
        <p:spPr bwMode="auto">
          <a:xfrm>
            <a:off x="610550" y="2636222"/>
            <a:ext cx="2390085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Descriptor table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[one table per process]</a:t>
            </a:r>
          </a:p>
        </p:txBody>
      </p:sp>
      <p:sp>
        <p:nvSpPr>
          <p:cNvPr id="52" name="Text Box 15"/>
          <p:cNvSpPr txBox="1">
            <a:spLocks noChangeArrowheads="1"/>
          </p:cNvSpPr>
          <p:nvPr/>
        </p:nvSpPr>
        <p:spPr bwMode="auto">
          <a:xfrm>
            <a:off x="3159491" y="2636222"/>
            <a:ext cx="2532326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Open file table 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[shared by all processes]</a:t>
            </a:r>
          </a:p>
        </p:txBody>
      </p:sp>
      <p:sp>
        <p:nvSpPr>
          <p:cNvPr id="53" name="Text Box 16"/>
          <p:cNvSpPr txBox="1">
            <a:spLocks noChangeArrowheads="1"/>
          </p:cNvSpPr>
          <p:nvPr/>
        </p:nvSpPr>
        <p:spPr bwMode="auto">
          <a:xfrm>
            <a:off x="5750291" y="2636222"/>
            <a:ext cx="2532326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v-node table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[shared by all processes]</a:t>
            </a:r>
          </a:p>
        </p:txBody>
      </p:sp>
      <p:sp>
        <p:nvSpPr>
          <p:cNvPr id="54" name="Rectangle 17"/>
          <p:cNvSpPr>
            <a:spLocks noChangeArrowheads="1"/>
          </p:cNvSpPr>
          <p:nvPr/>
        </p:nvSpPr>
        <p:spPr bwMode="auto">
          <a:xfrm>
            <a:off x="3868738" y="39624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pos</a:t>
            </a:r>
          </a:p>
        </p:txBody>
      </p:sp>
      <p:sp>
        <p:nvSpPr>
          <p:cNvPr id="55" name="Rectangle 18"/>
          <p:cNvSpPr>
            <a:spLocks noChangeArrowheads="1"/>
          </p:cNvSpPr>
          <p:nvPr/>
        </p:nvSpPr>
        <p:spPr bwMode="auto">
          <a:xfrm>
            <a:off x="3868738" y="42672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refcnt=1</a:t>
            </a:r>
          </a:p>
        </p:txBody>
      </p:sp>
      <p:sp>
        <p:nvSpPr>
          <p:cNvPr id="56" name="Rectangle 19"/>
          <p:cNvSpPr>
            <a:spLocks noChangeArrowheads="1"/>
          </p:cNvSpPr>
          <p:nvPr/>
        </p:nvSpPr>
        <p:spPr bwMode="auto">
          <a:xfrm>
            <a:off x="3868738" y="45720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57" name="Line 20"/>
          <p:cNvSpPr>
            <a:spLocks noChangeShapeType="1"/>
          </p:cNvSpPr>
          <p:nvPr/>
        </p:nvSpPr>
        <p:spPr bwMode="auto">
          <a:xfrm flipV="1">
            <a:off x="1828800" y="3657599"/>
            <a:ext cx="2039938" cy="352425"/>
          </a:xfrm>
          <a:prstGeom prst="line">
            <a:avLst/>
          </a:prstGeom>
          <a:noFill/>
          <a:ln w="25400">
            <a:solidFill>
              <a:schemeClr val="bg2">
                <a:lumMod val="75000"/>
              </a:schemeClr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8" name="Rectangle 22"/>
          <p:cNvSpPr>
            <a:spLocks noChangeArrowheads="1"/>
          </p:cNvSpPr>
          <p:nvPr/>
        </p:nvSpPr>
        <p:spPr bwMode="auto">
          <a:xfrm>
            <a:off x="3868738" y="36576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59" name="Rectangle 23"/>
          <p:cNvSpPr>
            <a:spLocks noChangeArrowheads="1"/>
          </p:cNvSpPr>
          <p:nvPr/>
        </p:nvSpPr>
        <p:spPr bwMode="auto">
          <a:xfrm>
            <a:off x="3868738" y="56388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pos</a:t>
            </a:r>
          </a:p>
        </p:txBody>
      </p:sp>
      <p:sp>
        <p:nvSpPr>
          <p:cNvPr id="60" name="Rectangle 24"/>
          <p:cNvSpPr>
            <a:spLocks noChangeArrowheads="1"/>
          </p:cNvSpPr>
          <p:nvPr/>
        </p:nvSpPr>
        <p:spPr bwMode="auto">
          <a:xfrm>
            <a:off x="3868738" y="59436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refcnt=1</a:t>
            </a:r>
          </a:p>
        </p:txBody>
      </p:sp>
      <p:sp>
        <p:nvSpPr>
          <p:cNvPr id="61" name="Rectangle 25"/>
          <p:cNvSpPr>
            <a:spLocks noChangeArrowheads="1"/>
          </p:cNvSpPr>
          <p:nvPr/>
        </p:nvSpPr>
        <p:spPr bwMode="auto">
          <a:xfrm>
            <a:off x="3868738" y="62484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2" name="Rectangle 26"/>
          <p:cNvSpPr>
            <a:spLocks noChangeArrowheads="1"/>
          </p:cNvSpPr>
          <p:nvPr/>
        </p:nvSpPr>
        <p:spPr bwMode="auto">
          <a:xfrm>
            <a:off x="3868738" y="53340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63" name="Line 27"/>
          <p:cNvSpPr>
            <a:spLocks noChangeShapeType="1"/>
          </p:cNvSpPr>
          <p:nvPr/>
        </p:nvSpPr>
        <p:spPr bwMode="auto">
          <a:xfrm>
            <a:off x="1828800" y="4683125"/>
            <a:ext cx="2057400" cy="698500"/>
          </a:xfrm>
          <a:prstGeom prst="line">
            <a:avLst/>
          </a:prstGeom>
          <a:noFill/>
          <a:ln w="25400">
            <a:solidFill>
              <a:schemeClr val="bg2">
                <a:lumMod val="75000"/>
              </a:schemeClr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4" name="Text Box 28"/>
          <p:cNvSpPr txBox="1">
            <a:spLocks noChangeArrowheads="1"/>
          </p:cNvSpPr>
          <p:nvPr/>
        </p:nvSpPr>
        <p:spPr bwMode="auto">
          <a:xfrm>
            <a:off x="228600" y="4086225"/>
            <a:ext cx="822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stderr</a:t>
            </a:r>
          </a:p>
        </p:txBody>
      </p:sp>
      <p:sp>
        <p:nvSpPr>
          <p:cNvPr id="65" name="Text Box 29"/>
          <p:cNvSpPr txBox="1">
            <a:spLocks noChangeArrowheads="1"/>
          </p:cNvSpPr>
          <p:nvPr/>
        </p:nvSpPr>
        <p:spPr bwMode="auto">
          <a:xfrm>
            <a:off x="228600" y="3857625"/>
            <a:ext cx="822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stdout</a:t>
            </a:r>
          </a:p>
        </p:txBody>
      </p:sp>
      <p:sp>
        <p:nvSpPr>
          <p:cNvPr id="66" name="Text Box 30"/>
          <p:cNvSpPr txBox="1">
            <a:spLocks noChangeArrowheads="1"/>
          </p:cNvSpPr>
          <p:nvPr/>
        </p:nvSpPr>
        <p:spPr bwMode="auto">
          <a:xfrm>
            <a:off x="334963" y="3629025"/>
            <a:ext cx="715962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stdin</a:t>
            </a:r>
          </a:p>
        </p:txBody>
      </p:sp>
      <p:sp>
        <p:nvSpPr>
          <p:cNvPr id="67" name="Line 31"/>
          <p:cNvSpPr>
            <a:spLocks noChangeShapeType="1"/>
          </p:cNvSpPr>
          <p:nvPr/>
        </p:nvSpPr>
        <p:spPr bwMode="auto">
          <a:xfrm flipV="1">
            <a:off x="4786313" y="3641725"/>
            <a:ext cx="1690687" cy="153988"/>
          </a:xfrm>
          <a:prstGeom prst="line">
            <a:avLst/>
          </a:prstGeom>
          <a:noFill/>
          <a:ln w="25400">
            <a:solidFill>
              <a:schemeClr val="bg2">
                <a:lumMod val="75000"/>
              </a:schemeClr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" name="Rectangle 32"/>
          <p:cNvSpPr>
            <a:spLocks noChangeArrowheads="1"/>
          </p:cNvSpPr>
          <p:nvPr/>
        </p:nvSpPr>
        <p:spPr bwMode="auto">
          <a:xfrm>
            <a:off x="6477000" y="36290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access</a:t>
            </a:r>
          </a:p>
        </p:txBody>
      </p:sp>
      <p:sp>
        <p:nvSpPr>
          <p:cNvPr id="69" name="Rectangle 33"/>
          <p:cNvSpPr>
            <a:spLocks noChangeArrowheads="1"/>
          </p:cNvSpPr>
          <p:nvPr/>
        </p:nvSpPr>
        <p:spPr bwMode="auto">
          <a:xfrm>
            <a:off x="6477000" y="45434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70" name="Rectangle 34"/>
          <p:cNvSpPr>
            <a:spLocks noChangeArrowheads="1"/>
          </p:cNvSpPr>
          <p:nvPr/>
        </p:nvSpPr>
        <p:spPr bwMode="auto">
          <a:xfrm>
            <a:off x="6477000" y="39338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size</a:t>
            </a:r>
          </a:p>
        </p:txBody>
      </p:sp>
      <p:sp>
        <p:nvSpPr>
          <p:cNvPr id="71" name="Rectangle 35"/>
          <p:cNvSpPr>
            <a:spLocks noChangeArrowheads="1"/>
          </p:cNvSpPr>
          <p:nvPr/>
        </p:nvSpPr>
        <p:spPr bwMode="auto">
          <a:xfrm>
            <a:off x="6477000" y="42386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type</a:t>
            </a:r>
          </a:p>
        </p:txBody>
      </p:sp>
      <p:sp>
        <p:nvSpPr>
          <p:cNvPr id="72" name="Rectangle 36"/>
          <p:cNvSpPr>
            <a:spLocks noChangeArrowheads="1"/>
          </p:cNvSpPr>
          <p:nvPr/>
        </p:nvSpPr>
        <p:spPr bwMode="auto">
          <a:xfrm>
            <a:off x="6477000" y="52292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access</a:t>
            </a:r>
          </a:p>
        </p:txBody>
      </p:sp>
      <p:sp>
        <p:nvSpPr>
          <p:cNvPr id="73" name="Rectangle 37"/>
          <p:cNvSpPr>
            <a:spLocks noChangeArrowheads="1"/>
          </p:cNvSpPr>
          <p:nvPr/>
        </p:nvSpPr>
        <p:spPr bwMode="auto">
          <a:xfrm>
            <a:off x="6477000" y="61436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74" name="Rectangle 38"/>
          <p:cNvSpPr>
            <a:spLocks noChangeArrowheads="1"/>
          </p:cNvSpPr>
          <p:nvPr/>
        </p:nvSpPr>
        <p:spPr bwMode="auto">
          <a:xfrm>
            <a:off x="6477000" y="55340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size</a:t>
            </a:r>
          </a:p>
        </p:txBody>
      </p:sp>
      <p:sp>
        <p:nvSpPr>
          <p:cNvPr id="75" name="Rectangle 39"/>
          <p:cNvSpPr>
            <a:spLocks noChangeArrowheads="1"/>
          </p:cNvSpPr>
          <p:nvPr/>
        </p:nvSpPr>
        <p:spPr bwMode="auto">
          <a:xfrm>
            <a:off x="6477000" y="58388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type</a:t>
            </a:r>
          </a:p>
        </p:txBody>
      </p:sp>
      <p:sp>
        <p:nvSpPr>
          <p:cNvPr id="76" name="Text Box 40"/>
          <p:cNvSpPr txBox="1">
            <a:spLocks noChangeArrowheads="1"/>
          </p:cNvSpPr>
          <p:nvPr/>
        </p:nvSpPr>
        <p:spPr bwMode="auto">
          <a:xfrm>
            <a:off x="3758514" y="3352800"/>
            <a:ext cx="154952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 (terminal)</a:t>
            </a:r>
          </a:p>
        </p:txBody>
      </p:sp>
      <p:sp>
        <p:nvSpPr>
          <p:cNvPr id="77" name="Text Box 41"/>
          <p:cNvSpPr txBox="1">
            <a:spLocks noChangeArrowheads="1"/>
          </p:cNvSpPr>
          <p:nvPr/>
        </p:nvSpPr>
        <p:spPr bwMode="auto">
          <a:xfrm>
            <a:off x="3766752" y="5029200"/>
            <a:ext cx="1157689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B (disk)</a:t>
            </a:r>
          </a:p>
        </p:txBody>
      </p:sp>
      <p:sp>
        <p:nvSpPr>
          <p:cNvPr id="80" name="Line 21"/>
          <p:cNvSpPr>
            <a:spLocks noChangeShapeType="1"/>
          </p:cNvSpPr>
          <p:nvPr/>
        </p:nvSpPr>
        <p:spPr bwMode="auto">
          <a:xfrm flipV="1">
            <a:off x="4706938" y="5229224"/>
            <a:ext cx="1770062" cy="257175"/>
          </a:xfrm>
          <a:prstGeom prst="line">
            <a:avLst/>
          </a:prstGeom>
          <a:noFill/>
          <a:ln w="25400">
            <a:solidFill>
              <a:schemeClr val="bg2">
                <a:lumMod val="75000"/>
              </a:schemeClr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4690" name="Rectangle 2"/>
          <p:cNvSpPr>
            <a:spLocks noGrp="1" noChangeArrowheads="1"/>
          </p:cNvSpPr>
          <p:nvPr>
            <p:ph type="title"/>
          </p:nvPr>
        </p:nvSpPr>
        <p:spPr>
          <a:xfrm>
            <a:off x="272983" y="381000"/>
            <a:ext cx="7592093" cy="762000"/>
          </a:xfrm>
        </p:spPr>
        <p:txBody>
          <a:bodyPr/>
          <a:lstStyle/>
          <a:p>
            <a:r>
              <a:rPr lang="en-US" sz="3200" dirty="0"/>
              <a:t>How Processes Share Files: </a:t>
            </a:r>
            <a:r>
              <a:rPr lang="en-US" sz="3200" dirty="0">
                <a:latin typeface="Courier New"/>
                <a:cs typeface="Courier New"/>
              </a:rPr>
              <a:t>fork</a:t>
            </a:r>
            <a:endParaRPr lang="en-US" sz="3400" dirty="0">
              <a:latin typeface="Courier New"/>
              <a:cs typeface="Courier New"/>
            </a:endParaRPr>
          </a:p>
        </p:txBody>
      </p:sp>
      <p:sp>
        <p:nvSpPr>
          <p:cNvPr id="75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066800"/>
            <a:ext cx="8307387" cy="1295400"/>
          </a:xfrm>
        </p:spPr>
        <p:txBody>
          <a:bodyPr/>
          <a:lstStyle/>
          <a:p>
            <a:r>
              <a:rPr lang="en-US" dirty="0"/>
              <a:t>A child process inherits its parent’s open files</a:t>
            </a:r>
          </a:p>
          <a:p>
            <a:r>
              <a:rPr lang="en-US" i="1" dirty="0">
                <a:solidFill>
                  <a:srgbClr val="C00000"/>
                </a:solidFill>
              </a:rPr>
              <a:t>After</a:t>
            </a:r>
            <a:r>
              <a:rPr lang="en-US" dirty="0"/>
              <a:t> </a:t>
            </a:r>
            <a:r>
              <a:rPr lang="en-US" dirty="0">
                <a:latin typeface="Courier New"/>
                <a:cs typeface="Courier New"/>
              </a:rPr>
              <a:t>fork</a:t>
            </a:r>
            <a:r>
              <a:rPr lang="en-US" dirty="0"/>
              <a:t>: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>
                <a:latin typeface="+mn-lt"/>
              </a:rPr>
              <a:t>Child’s table same as parent’s, and +1 to each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refcnt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3" name="Rectangle 4"/>
          <p:cNvSpPr>
            <a:spLocks noChangeArrowheads="1"/>
          </p:cNvSpPr>
          <p:nvPr/>
        </p:nvSpPr>
        <p:spPr bwMode="auto">
          <a:xfrm>
            <a:off x="1506538" y="36703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4" name="Rectangle 5"/>
          <p:cNvSpPr>
            <a:spLocks noChangeArrowheads="1"/>
          </p:cNvSpPr>
          <p:nvPr/>
        </p:nvSpPr>
        <p:spPr bwMode="auto">
          <a:xfrm>
            <a:off x="1506538" y="38989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5" name="Rectangle 6"/>
          <p:cNvSpPr>
            <a:spLocks noChangeArrowheads="1"/>
          </p:cNvSpPr>
          <p:nvPr/>
        </p:nvSpPr>
        <p:spPr bwMode="auto">
          <a:xfrm>
            <a:off x="1506538" y="41275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6" name="Rectangle 7"/>
          <p:cNvSpPr>
            <a:spLocks noChangeArrowheads="1"/>
          </p:cNvSpPr>
          <p:nvPr/>
        </p:nvSpPr>
        <p:spPr bwMode="auto">
          <a:xfrm>
            <a:off x="1506538" y="43561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7" name="Rectangle 8"/>
          <p:cNvSpPr>
            <a:spLocks noChangeArrowheads="1"/>
          </p:cNvSpPr>
          <p:nvPr/>
        </p:nvSpPr>
        <p:spPr bwMode="auto">
          <a:xfrm>
            <a:off x="1506538" y="45847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8" name="Rectangle 9"/>
          <p:cNvSpPr>
            <a:spLocks noChangeArrowheads="1"/>
          </p:cNvSpPr>
          <p:nvPr/>
        </p:nvSpPr>
        <p:spPr bwMode="auto">
          <a:xfrm>
            <a:off x="896938" y="36703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0</a:t>
            </a:r>
          </a:p>
        </p:txBody>
      </p:sp>
      <p:sp>
        <p:nvSpPr>
          <p:cNvPr id="59" name="Rectangle 10"/>
          <p:cNvSpPr>
            <a:spLocks noChangeArrowheads="1"/>
          </p:cNvSpPr>
          <p:nvPr/>
        </p:nvSpPr>
        <p:spPr bwMode="auto">
          <a:xfrm>
            <a:off x="896938" y="38989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1</a:t>
            </a:r>
          </a:p>
        </p:txBody>
      </p:sp>
      <p:sp>
        <p:nvSpPr>
          <p:cNvPr id="60" name="Rectangle 11"/>
          <p:cNvSpPr>
            <a:spLocks noChangeArrowheads="1"/>
          </p:cNvSpPr>
          <p:nvPr/>
        </p:nvSpPr>
        <p:spPr bwMode="auto">
          <a:xfrm>
            <a:off x="896938" y="41275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2</a:t>
            </a:r>
          </a:p>
        </p:txBody>
      </p:sp>
      <p:sp>
        <p:nvSpPr>
          <p:cNvPr id="61" name="Rectangle 12"/>
          <p:cNvSpPr>
            <a:spLocks noChangeArrowheads="1"/>
          </p:cNvSpPr>
          <p:nvPr/>
        </p:nvSpPr>
        <p:spPr bwMode="auto">
          <a:xfrm>
            <a:off x="896938" y="43561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3</a:t>
            </a:r>
          </a:p>
        </p:txBody>
      </p:sp>
      <p:sp>
        <p:nvSpPr>
          <p:cNvPr id="62" name="Rectangle 13"/>
          <p:cNvSpPr>
            <a:spLocks noChangeArrowheads="1"/>
          </p:cNvSpPr>
          <p:nvPr/>
        </p:nvSpPr>
        <p:spPr bwMode="auto">
          <a:xfrm>
            <a:off x="896938" y="45847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4</a:t>
            </a:r>
          </a:p>
        </p:txBody>
      </p:sp>
      <p:sp>
        <p:nvSpPr>
          <p:cNvPr id="63" name="Text Box 14"/>
          <p:cNvSpPr txBox="1">
            <a:spLocks noChangeArrowheads="1"/>
          </p:cNvSpPr>
          <p:nvPr/>
        </p:nvSpPr>
        <p:spPr bwMode="auto">
          <a:xfrm>
            <a:off x="610550" y="2636222"/>
            <a:ext cx="2390085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Descriptor table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[one table per process]</a:t>
            </a:r>
          </a:p>
        </p:txBody>
      </p:sp>
      <p:sp>
        <p:nvSpPr>
          <p:cNvPr id="64" name="Text Box 15"/>
          <p:cNvSpPr txBox="1">
            <a:spLocks noChangeArrowheads="1"/>
          </p:cNvSpPr>
          <p:nvPr/>
        </p:nvSpPr>
        <p:spPr bwMode="auto">
          <a:xfrm>
            <a:off x="3159491" y="2636222"/>
            <a:ext cx="2532326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Open file table 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[shared by all processes]</a:t>
            </a:r>
          </a:p>
        </p:txBody>
      </p:sp>
      <p:sp>
        <p:nvSpPr>
          <p:cNvPr id="65" name="Text Box 16"/>
          <p:cNvSpPr txBox="1">
            <a:spLocks noChangeArrowheads="1"/>
          </p:cNvSpPr>
          <p:nvPr/>
        </p:nvSpPr>
        <p:spPr bwMode="auto">
          <a:xfrm>
            <a:off x="5750291" y="2636222"/>
            <a:ext cx="2532326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v-node table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[shared by all processes]</a:t>
            </a:r>
          </a:p>
        </p:txBody>
      </p:sp>
      <p:sp>
        <p:nvSpPr>
          <p:cNvPr id="66" name="Rectangle 17"/>
          <p:cNvSpPr>
            <a:spLocks noChangeArrowheads="1"/>
          </p:cNvSpPr>
          <p:nvPr/>
        </p:nvSpPr>
        <p:spPr bwMode="auto">
          <a:xfrm>
            <a:off x="3868738" y="39624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pos</a:t>
            </a:r>
          </a:p>
        </p:txBody>
      </p:sp>
      <p:sp>
        <p:nvSpPr>
          <p:cNvPr id="67" name="Rectangle 18"/>
          <p:cNvSpPr>
            <a:spLocks noChangeArrowheads="1"/>
          </p:cNvSpPr>
          <p:nvPr/>
        </p:nvSpPr>
        <p:spPr bwMode="auto">
          <a:xfrm>
            <a:off x="3868738" y="42672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 dirty="0" err="1">
                <a:solidFill>
                  <a:srgbClr val="0070C0"/>
                </a:solidFill>
                <a:latin typeface="Courier New" pitchFamily="49" charset="0"/>
              </a:rPr>
              <a:t>refcnt</a:t>
            </a:r>
            <a:r>
              <a:rPr lang="en-US" sz="1400" dirty="0">
                <a:solidFill>
                  <a:srgbClr val="0070C0"/>
                </a:solidFill>
                <a:latin typeface="Courier New" pitchFamily="49" charset="0"/>
              </a:rPr>
              <a:t>=2</a:t>
            </a:r>
          </a:p>
        </p:txBody>
      </p:sp>
      <p:sp>
        <p:nvSpPr>
          <p:cNvPr id="68" name="Rectangle 19"/>
          <p:cNvSpPr>
            <a:spLocks noChangeArrowheads="1"/>
          </p:cNvSpPr>
          <p:nvPr/>
        </p:nvSpPr>
        <p:spPr bwMode="auto">
          <a:xfrm>
            <a:off x="3868738" y="45720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9" name="Line 20"/>
          <p:cNvSpPr>
            <a:spLocks noChangeShapeType="1"/>
          </p:cNvSpPr>
          <p:nvPr/>
        </p:nvSpPr>
        <p:spPr bwMode="auto">
          <a:xfrm flipV="1">
            <a:off x="1828800" y="3657599"/>
            <a:ext cx="2039938" cy="352425"/>
          </a:xfrm>
          <a:prstGeom prst="line">
            <a:avLst/>
          </a:prstGeom>
          <a:noFill/>
          <a:ln w="25400">
            <a:solidFill>
              <a:schemeClr val="bg2">
                <a:lumMod val="75000"/>
              </a:schemeClr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0" name="Rectangle 22"/>
          <p:cNvSpPr>
            <a:spLocks noChangeArrowheads="1"/>
          </p:cNvSpPr>
          <p:nvPr/>
        </p:nvSpPr>
        <p:spPr bwMode="auto">
          <a:xfrm>
            <a:off x="3868738" y="36576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71" name="Rectangle 23"/>
          <p:cNvSpPr>
            <a:spLocks noChangeArrowheads="1"/>
          </p:cNvSpPr>
          <p:nvPr/>
        </p:nvSpPr>
        <p:spPr bwMode="auto">
          <a:xfrm>
            <a:off x="3868738" y="56388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pos</a:t>
            </a:r>
          </a:p>
        </p:txBody>
      </p:sp>
      <p:sp>
        <p:nvSpPr>
          <p:cNvPr id="72" name="Rectangle 24"/>
          <p:cNvSpPr>
            <a:spLocks noChangeArrowheads="1"/>
          </p:cNvSpPr>
          <p:nvPr/>
        </p:nvSpPr>
        <p:spPr bwMode="auto">
          <a:xfrm>
            <a:off x="3868738" y="59436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 dirty="0" err="1">
                <a:solidFill>
                  <a:srgbClr val="0070C0"/>
                </a:solidFill>
                <a:latin typeface="Courier New" pitchFamily="49" charset="0"/>
              </a:rPr>
              <a:t>refcnt</a:t>
            </a:r>
            <a:r>
              <a:rPr lang="en-US" sz="1400" dirty="0">
                <a:solidFill>
                  <a:srgbClr val="0070C0"/>
                </a:solidFill>
                <a:latin typeface="Courier New" pitchFamily="49" charset="0"/>
              </a:rPr>
              <a:t>=2</a:t>
            </a:r>
          </a:p>
        </p:txBody>
      </p:sp>
      <p:sp>
        <p:nvSpPr>
          <p:cNvPr id="73" name="Rectangle 25"/>
          <p:cNvSpPr>
            <a:spLocks noChangeArrowheads="1"/>
          </p:cNvSpPr>
          <p:nvPr/>
        </p:nvSpPr>
        <p:spPr bwMode="auto">
          <a:xfrm>
            <a:off x="3868738" y="62484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74" name="Rectangle 26"/>
          <p:cNvSpPr>
            <a:spLocks noChangeArrowheads="1"/>
          </p:cNvSpPr>
          <p:nvPr/>
        </p:nvSpPr>
        <p:spPr bwMode="auto">
          <a:xfrm>
            <a:off x="3868738" y="53340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75" name="Line 27"/>
          <p:cNvSpPr>
            <a:spLocks noChangeShapeType="1"/>
          </p:cNvSpPr>
          <p:nvPr/>
        </p:nvSpPr>
        <p:spPr bwMode="auto">
          <a:xfrm>
            <a:off x="1828800" y="4683125"/>
            <a:ext cx="2057400" cy="650875"/>
          </a:xfrm>
          <a:prstGeom prst="line">
            <a:avLst/>
          </a:prstGeom>
          <a:noFill/>
          <a:ln w="25400">
            <a:solidFill>
              <a:srgbClr val="0070C0"/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9" name="Line 31"/>
          <p:cNvSpPr>
            <a:spLocks noChangeShapeType="1"/>
          </p:cNvSpPr>
          <p:nvPr/>
        </p:nvSpPr>
        <p:spPr bwMode="auto">
          <a:xfrm flipV="1">
            <a:off x="4786313" y="3641725"/>
            <a:ext cx="1690687" cy="153988"/>
          </a:xfrm>
          <a:prstGeom prst="line">
            <a:avLst/>
          </a:prstGeom>
          <a:noFill/>
          <a:ln w="25400">
            <a:solidFill>
              <a:schemeClr val="bg2">
                <a:lumMod val="75000"/>
              </a:schemeClr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0" name="Rectangle 32"/>
          <p:cNvSpPr>
            <a:spLocks noChangeArrowheads="1"/>
          </p:cNvSpPr>
          <p:nvPr/>
        </p:nvSpPr>
        <p:spPr bwMode="auto">
          <a:xfrm>
            <a:off x="6477000" y="36290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access</a:t>
            </a:r>
          </a:p>
        </p:txBody>
      </p:sp>
      <p:sp>
        <p:nvSpPr>
          <p:cNvPr id="81" name="Rectangle 33"/>
          <p:cNvSpPr>
            <a:spLocks noChangeArrowheads="1"/>
          </p:cNvSpPr>
          <p:nvPr/>
        </p:nvSpPr>
        <p:spPr bwMode="auto">
          <a:xfrm>
            <a:off x="6477000" y="45434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82" name="Rectangle 34"/>
          <p:cNvSpPr>
            <a:spLocks noChangeArrowheads="1"/>
          </p:cNvSpPr>
          <p:nvPr/>
        </p:nvSpPr>
        <p:spPr bwMode="auto">
          <a:xfrm>
            <a:off x="6477000" y="39338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size</a:t>
            </a:r>
          </a:p>
        </p:txBody>
      </p:sp>
      <p:sp>
        <p:nvSpPr>
          <p:cNvPr id="83" name="Rectangle 35"/>
          <p:cNvSpPr>
            <a:spLocks noChangeArrowheads="1"/>
          </p:cNvSpPr>
          <p:nvPr/>
        </p:nvSpPr>
        <p:spPr bwMode="auto">
          <a:xfrm>
            <a:off x="6477000" y="42386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type</a:t>
            </a:r>
          </a:p>
        </p:txBody>
      </p:sp>
      <p:sp>
        <p:nvSpPr>
          <p:cNvPr id="84" name="Rectangle 36"/>
          <p:cNvSpPr>
            <a:spLocks noChangeArrowheads="1"/>
          </p:cNvSpPr>
          <p:nvPr/>
        </p:nvSpPr>
        <p:spPr bwMode="auto">
          <a:xfrm>
            <a:off x="6477000" y="52292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access</a:t>
            </a:r>
          </a:p>
        </p:txBody>
      </p:sp>
      <p:sp>
        <p:nvSpPr>
          <p:cNvPr id="85" name="Rectangle 37"/>
          <p:cNvSpPr>
            <a:spLocks noChangeArrowheads="1"/>
          </p:cNvSpPr>
          <p:nvPr/>
        </p:nvSpPr>
        <p:spPr bwMode="auto">
          <a:xfrm>
            <a:off x="6477000" y="61436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86" name="Rectangle 38"/>
          <p:cNvSpPr>
            <a:spLocks noChangeArrowheads="1"/>
          </p:cNvSpPr>
          <p:nvPr/>
        </p:nvSpPr>
        <p:spPr bwMode="auto">
          <a:xfrm>
            <a:off x="6477000" y="55340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size</a:t>
            </a:r>
          </a:p>
        </p:txBody>
      </p:sp>
      <p:sp>
        <p:nvSpPr>
          <p:cNvPr id="87" name="Rectangle 39"/>
          <p:cNvSpPr>
            <a:spLocks noChangeArrowheads="1"/>
          </p:cNvSpPr>
          <p:nvPr/>
        </p:nvSpPr>
        <p:spPr bwMode="auto">
          <a:xfrm>
            <a:off x="6477000" y="58388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type</a:t>
            </a:r>
          </a:p>
        </p:txBody>
      </p:sp>
      <p:sp>
        <p:nvSpPr>
          <p:cNvPr id="88" name="Text Box 40"/>
          <p:cNvSpPr txBox="1">
            <a:spLocks noChangeArrowheads="1"/>
          </p:cNvSpPr>
          <p:nvPr/>
        </p:nvSpPr>
        <p:spPr bwMode="auto">
          <a:xfrm>
            <a:off x="3758514" y="3352800"/>
            <a:ext cx="154952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 (terminal)</a:t>
            </a:r>
          </a:p>
        </p:txBody>
      </p:sp>
      <p:sp>
        <p:nvSpPr>
          <p:cNvPr id="89" name="Text Box 41"/>
          <p:cNvSpPr txBox="1">
            <a:spLocks noChangeArrowheads="1"/>
          </p:cNvSpPr>
          <p:nvPr/>
        </p:nvSpPr>
        <p:spPr bwMode="auto">
          <a:xfrm>
            <a:off x="3766752" y="5029200"/>
            <a:ext cx="1157689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B (disk)</a:t>
            </a:r>
          </a:p>
        </p:txBody>
      </p:sp>
      <p:sp>
        <p:nvSpPr>
          <p:cNvPr id="92" name="Line 21"/>
          <p:cNvSpPr>
            <a:spLocks noChangeShapeType="1"/>
          </p:cNvSpPr>
          <p:nvPr/>
        </p:nvSpPr>
        <p:spPr bwMode="auto">
          <a:xfrm flipV="1">
            <a:off x="4706938" y="5229224"/>
            <a:ext cx="1770062" cy="257175"/>
          </a:xfrm>
          <a:prstGeom prst="line">
            <a:avLst/>
          </a:prstGeom>
          <a:noFill/>
          <a:ln w="25400">
            <a:solidFill>
              <a:schemeClr val="bg2">
                <a:lumMod val="75000"/>
              </a:schemeClr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" name="Rectangle 4"/>
          <p:cNvSpPr>
            <a:spLocks noChangeArrowheads="1"/>
          </p:cNvSpPr>
          <p:nvPr/>
        </p:nvSpPr>
        <p:spPr bwMode="auto">
          <a:xfrm>
            <a:off x="1507524" y="54102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4" name="Rectangle 5"/>
          <p:cNvSpPr>
            <a:spLocks noChangeArrowheads="1"/>
          </p:cNvSpPr>
          <p:nvPr/>
        </p:nvSpPr>
        <p:spPr bwMode="auto">
          <a:xfrm>
            <a:off x="1507524" y="56388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5" name="Rectangle 6"/>
          <p:cNvSpPr>
            <a:spLocks noChangeArrowheads="1"/>
          </p:cNvSpPr>
          <p:nvPr/>
        </p:nvSpPr>
        <p:spPr bwMode="auto">
          <a:xfrm>
            <a:off x="1507524" y="58674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6" name="Rectangle 7"/>
          <p:cNvSpPr>
            <a:spLocks noChangeArrowheads="1"/>
          </p:cNvSpPr>
          <p:nvPr/>
        </p:nvSpPr>
        <p:spPr bwMode="auto">
          <a:xfrm>
            <a:off x="1507524" y="60960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7" name="Rectangle 8"/>
          <p:cNvSpPr>
            <a:spLocks noChangeArrowheads="1"/>
          </p:cNvSpPr>
          <p:nvPr/>
        </p:nvSpPr>
        <p:spPr bwMode="auto">
          <a:xfrm>
            <a:off x="1507524" y="63246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8" name="Rectangle 9"/>
          <p:cNvSpPr>
            <a:spLocks noChangeArrowheads="1"/>
          </p:cNvSpPr>
          <p:nvPr/>
        </p:nvSpPr>
        <p:spPr bwMode="auto">
          <a:xfrm>
            <a:off x="897924" y="54102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0</a:t>
            </a:r>
          </a:p>
        </p:txBody>
      </p:sp>
      <p:sp>
        <p:nvSpPr>
          <p:cNvPr id="99" name="Rectangle 10"/>
          <p:cNvSpPr>
            <a:spLocks noChangeArrowheads="1"/>
          </p:cNvSpPr>
          <p:nvPr/>
        </p:nvSpPr>
        <p:spPr bwMode="auto">
          <a:xfrm>
            <a:off x="897924" y="56388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1</a:t>
            </a:r>
          </a:p>
        </p:txBody>
      </p:sp>
      <p:sp>
        <p:nvSpPr>
          <p:cNvPr id="100" name="Rectangle 11"/>
          <p:cNvSpPr>
            <a:spLocks noChangeArrowheads="1"/>
          </p:cNvSpPr>
          <p:nvPr/>
        </p:nvSpPr>
        <p:spPr bwMode="auto">
          <a:xfrm>
            <a:off x="897924" y="58674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2</a:t>
            </a:r>
          </a:p>
        </p:txBody>
      </p:sp>
      <p:sp>
        <p:nvSpPr>
          <p:cNvPr id="101" name="Rectangle 12"/>
          <p:cNvSpPr>
            <a:spLocks noChangeArrowheads="1"/>
          </p:cNvSpPr>
          <p:nvPr/>
        </p:nvSpPr>
        <p:spPr bwMode="auto">
          <a:xfrm>
            <a:off x="897924" y="60960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3</a:t>
            </a:r>
          </a:p>
        </p:txBody>
      </p:sp>
      <p:sp>
        <p:nvSpPr>
          <p:cNvPr id="102" name="Rectangle 13"/>
          <p:cNvSpPr>
            <a:spLocks noChangeArrowheads="1"/>
          </p:cNvSpPr>
          <p:nvPr/>
        </p:nvSpPr>
        <p:spPr bwMode="auto">
          <a:xfrm>
            <a:off x="897924" y="63246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4</a:t>
            </a:r>
          </a:p>
        </p:txBody>
      </p:sp>
      <p:sp>
        <p:nvSpPr>
          <p:cNvPr id="103" name="Text Box 40"/>
          <p:cNvSpPr txBox="1">
            <a:spLocks noChangeArrowheads="1"/>
          </p:cNvSpPr>
          <p:nvPr/>
        </p:nvSpPr>
        <p:spPr bwMode="auto">
          <a:xfrm>
            <a:off x="1397559" y="3352800"/>
            <a:ext cx="743858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Parent</a:t>
            </a:r>
          </a:p>
        </p:txBody>
      </p:sp>
      <p:sp>
        <p:nvSpPr>
          <p:cNvPr id="104" name="Text Box 40"/>
          <p:cNvSpPr txBox="1">
            <a:spLocks noChangeArrowheads="1"/>
          </p:cNvSpPr>
          <p:nvPr/>
        </p:nvSpPr>
        <p:spPr bwMode="auto">
          <a:xfrm>
            <a:off x="1389742" y="5105400"/>
            <a:ext cx="614271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Child</a:t>
            </a:r>
          </a:p>
        </p:txBody>
      </p:sp>
      <p:cxnSp>
        <p:nvCxnSpPr>
          <p:cNvPr id="106" name="Straight Arrow Connector 105"/>
          <p:cNvCxnSpPr/>
          <p:nvPr/>
        </p:nvCxnSpPr>
        <p:spPr bwMode="auto">
          <a:xfrm rot="5400000" flipH="1" flipV="1">
            <a:off x="1808070" y="3695608"/>
            <a:ext cx="2064922" cy="2056414"/>
          </a:xfrm>
          <a:prstGeom prst="straightConnector1">
            <a:avLst/>
          </a:prstGeom>
          <a:noFill/>
          <a:ln w="25400">
            <a:solidFill>
              <a:schemeClr val="bg2">
                <a:lumMod val="75000"/>
              </a:schemeClr>
            </a:solidFill>
            <a:round/>
            <a:headEnd/>
            <a:tailEnd type="stealth" w="med" len="med"/>
          </a:ln>
          <a:effectLst/>
        </p:spPr>
      </p:cxnSp>
      <p:cxnSp>
        <p:nvCxnSpPr>
          <p:cNvPr id="110" name="Straight Arrow Connector 109"/>
          <p:cNvCxnSpPr/>
          <p:nvPr/>
        </p:nvCxnSpPr>
        <p:spPr bwMode="auto">
          <a:xfrm flipV="1">
            <a:off x="1812324" y="5334000"/>
            <a:ext cx="2073876" cy="1107990"/>
          </a:xfrm>
          <a:prstGeom prst="straightConnector1">
            <a:avLst/>
          </a:prstGeom>
          <a:noFill/>
          <a:ln w="25400">
            <a:solidFill>
              <a:srgbClr val="0070C0"/>
            </a:solidFill>
            <a:round/>
            <a:headEnd/>
            <a:tailEnd type="stealth" w="med" len="med"/>
          </a:ln>
          <a:effectLst/>
        </p:spPr>
      </p:cxnSp>
      <p:sp>
        <p:nvSpPr>
          <p:cNvPr id="76" name="Text Box 14"/>
          <p:cNvSpPr txBox="1">
            <a:spLocks noChangeArrowheads="1"/>
          </p:cNvSpPr>
          <p:nvPr/>
        </p:nvSpPr>
        <p:spPr bwMode="auto">
          <a:xfrm>
            <a:off x="5218758" y="6452779"/>
            <a:ext cx="3283206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i="1" dirty="0">
                <a:solidFill>
                  <a:srgbClr val="0070C0"/>
                </a:solidFill>
                <a:latin typeface="Calibri" pitchFamily="34" charset="0"/>
              </a:rPr>
              <a:t>File is shared between processes</a:t>
            </a: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364524" y="435678"/>
            <a:ext cx="7592093" cy="762000"/>
          </a:xfrm>
        </p:spPr>
        <p:txBody>
          <a:bodyPr/>
          <a:lstStyle/>
          <a:p>
            <a:r>
              <a:rPr lang="en-US"/>
              <a:t>I/O Redirection</a:t>
            </a:r>
          </a:p>
        </p:txBody>
      </p:sp>
      <p:sp>
        <p:nvSpPr>
          <p:cNvPr id="66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305800" cy="1905000"/>
          </a:xfrm>
        </p:spPr>
        <p:txBody>
          <a:bodyPr/>
          <a:lstStyle/>
          <a:p>
            <a:r>
              <a:rPr lang="en-US" dirty="0"/>
              <a:t>Question: How does a shell implement I/O redirection?</a:t>
            </a:r>
          </a:p>
          <a:p>
            <a:pPr lvl="1">
              <a:buFont typeface="Wingdings" pitchFamily="2" charset="2"/>
              <a:buNone/>
            </a:pPr>
            <a:r>
              <a:rPr lang="en-US" b="1" dirty="0" err="1">
                <a:latin typeface="Courier New" pitchFamily="49" charset="0"/>
              </a:rPr>
              <a:t>linux</a:t>
            </a:r>
            <a:r>
              <a:rPr lang="en-US" b="1" dirty="0">
                <a:latin typeface="Courier New" pitchFamily="49" charset="0"/>
              </a:rPr>
              <a:t>&gt; </a:t>
            </a:r>
            <a:r>
              <a:rPr lang="en-US" b="1" dirty="0" err="1">
                <a:latin typeface="Courier New" pitchFamily="49" charset="0"/>
              </a:rPr>
              <a:t>ls</a:t>
            </a:r>
            <a:r>
              <a:rPr lang="en-US" b="1" dirty="0">
                <a:latin typeface="Courier New" pitchFamily="49" charset="0"/>
              </a:rPr>
              <a:t> &gt; foo.txt</a:t>
            </a:r>
          </a:p>
          <a:p>
            <a:endParaRPr lang="en-US" dirty="0"/>
          </a:p>
          <a:p>
            <a:r>
              <a:rPr lang="en-US" dirty="0"/>
              <a:t>Answer: By calling the </a:t>
            </a:r>
            <a:r>
              <a:rPr lang="en-US" dirty="0">
                <a:latin typeface="Courier New"/>
                <a:cs typeface="Courier New"/>
              </a:rPr>
              <a:t>dup2(</a:t>
            </a:r>
            <a:r>
              <a:rPr lang="en-US" dirty="0" err="1">
                <a:latin typeface="Courier New"/>
                <a:cs typeface="Courier New"/>
              </a:rPr>
              <a:t>oldfd</a:t>
            </a:r>
            <a:r>
              <a:rPr lang="en-US" dirty="0">
                <a:latin typeface="Courier New"/>
                <a:cs typeface="Courier New"/>
              </a:rPr>
              <a:t>, </a:t>
            </a:r>
            <a:r>
              <a:rPr lang="en-US" dirty="0" err="1">
                <a:latin typeface="Courier New"/>
                <a:cs typeface="Courier New"/>
              </a:rPr>
              <a:t>newfd</a:t>
            </a:r>
            <a:r>
              <a:rPr lang="en-US" dirty="0">
                <a:latin typeface="Courier New"/>
                <a:cs typeface="Courier New"/>
              </a:rPr>
              <a:t>) </a:t>
            </a:r>
            <a:r>
              <a:rPr lang="en-US" dirty="0"/>
              <a:t>function</a:t>
            </a:r>
          </a:p>
          <a:p>
            <a:pPr lvl="1"/>
            <a:r>
              <a:rPr lang="en-US" dirty="0"/>
              <a:t>Copies (per-process) descriptor table entry </a:t>
            </a:r>
            <a:r>
              <a:rPr lang="en-US" b="1" dirty="0" err="1">
                <a:latin typeface="Courier New" pitchFamily="49" charset="0"/>
              </a:rPr>
              <a:t>oldfd</a:t>
            </a:r>
            <a:r>
              <a:rPr lang="en-US" dirty="0"/>
              <a:t>  to entry </a:t>
            </a:r>
            <a:r>
              <a:rPr lang="en-US" b="1" dirty="0" err="1">
                <a:latin typeface="Courier New" pitchFamily="49" charset="0"/>
              </a:rPr>
              <a:t>newfd</a:t>
            </a:r>
            <a:endParaRPr lang="en-US" b="1" dirty="0">
              <a:latin typeface="Courier New" pitchFamily="49" charset="0"/>
            </a:endParaRPr>
          </a:p>
        </p:txBody>
      </p:sp>
      <p:grpSp>
        <p:nvGrpSpPr>
          <p:cNvPr id="2" name="Group 28"/>
          <p:cNvGrpSpPr/>
          <p:nvPr/>
        </p:nvGrpSpPr>
        <p:grpSpPr>
          <a:xfrm>
            <a:off x="873210" y="4602162"/>
            <a:ext cx="1838325" cy="1722438"/>
            <a:chOff x="906162" y="4221162"/>
            <a:chExt cx="1838325" cy="1722438"/>
          </a:xfrm>
        </p:grpSpPr>
        <p:sp>
          <p:nvSpPr>
            <p:cNvPr id="666663" name="Rectangle 39"/>
            <p:cNvSpPr>
              <a:spLocks noChangeAspect="1" noChangeArrowheads="1"/>
            </p:cNvSpPr>
            <p:nvPr/>
          </p:nvSpPr>
          <p:spPr bwMode="auto">
            <a:xfrm>
              <a:off x="1825324" y="4221162"/>
              <a:ext cx="919163" cy="34448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666664" name="Rectangle 40"/>
            <p:cNvSpPr>
              <a:spLocks noChangeAspect="1" noChangeArrowheads="1"/>
            </p:cNvSpPr>
            <p:nvPr/>
          </p:nvSpPr>
          <p:spPr bwMode="auto">
            <a:xfrm>
              <a:off x="1825324" y="4565650"/>
              <a:ext cx="919163" cy="344487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>
                  <a:latin typeface="Courier New" pitchFamily="49" charset="0"/>
                </a:rPr>
                <a:t>a</a:t>
              </a:r>
            </a:p>
          </p:txBody>
        </p:sp>
        <p:sp>
          <p:nvSpPr>
            <p:cNvPr id="666665" name="Rectangle 41"/>
            <p:cNvSpPr>
              <a:spLocks noChangeAspect="1" noChangeArrowheads="1"/>
            </p:cNvSpPr>
            <p:nvPr/>
          </p:nvSpPr>
          <p:spPr bwMode="auto">
            <a:xfrm>
              <a:off x="1825324" y="4910137"/>
              <a:ext cx="919163" cy="34448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666666" name="Rectangle 42"/>
            <p:cNvSpPr>
              <a:spLocks noChangeAspect="1" noChangeArrowheads="1"/>
            </p:cNvSpPr>
            <p:nvPr/>
          </p:nvSpPr>
          <p:spPr bwMode="auto">
            <a:xfrm>
              <a:off x="1825324" y="5254625"/>
              <a:ext cx="919163" cy="344487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Courier New" pitchFamily="49" charset="0"/>
              </a:endParaRPr>
            </a:p>
          </p:txBody>
        </p:sp>
        <p:sp>
          <p:nvSpPr>
            <p:cNvPr id="666667" name="Rectangle 43"/>
            <p:cNvSpPr>
              <a:spLocks noChangeAspect="1" noChangeArrowheads="1"/>
            </p:cNvSpPr>
            <p:nvPr/>
          </p:nvSpPr>
          <p:spPr bwMode="auto">
            <a:xfrm>
              <a:off x="1825324" y="5599112"/>
              <a:ext cx="919163" cy="34448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dirty="0">
                  <a:latin typeface="Courier New" pitchFamily="49" charset="0"/>
                </a:rPr>
                <a:t>b</a:t>
              </a:r>
            </a:p>
          </p:txBody>
        </p:sp>
        <p:sp>
          <p:nvSpPr>
            <p:cNvPr id="666668" name="Rectangle 44"/>
            <p:cNvSpPr>
              <a:spLocks noChangeAspect="1" noChangeArrowheads="1"/>
            </p:cNvSpPr>
            <p:nvPr/>
          </p:nvSpPr>
          <p:spPr bwMode="auto">
            <a:xfrm>
              <a:off x="906162" y="4221162"/>
              <a:ext cx="919162" cy="3444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2000" dirty="0" err="1">
                  <a:latin typeface="Calibri" pitchFamily="34" charset="0"/>
                </a:rPr>
                <a:t>fd</a:t>
              </a:r>
              <a:r>
                <a:rPr lang="en-US" sz="2000" dirty="0">
                  <a:latin typeface="Calibri" pitchFamily="34" charset="0"/>
                </a:rPr>
                <a:t> 0</a:t>
              </a:r>
            </a:p>
          </p:txBody>
        </p:sp>
        <p:sp>
          <p:nvSpPr>
            <p:cNvPr id="666669" name="Rectangle 45"/>
            <p:cNvSpPr>
              <a:spLocks noChangeAspect="1" noChangeArrowheads="1"/>
            </p:cNvSpPr>
            <p:nvPr/>
          </p:nvSpPr>
          <p:spPr bwMode="auto">
            <a:xfrm>
              <a:off x="906162" y="4565650"/>
              <a:ext cx="919162" cy="34448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2000" dirty="0" err="1">
                  <a:latin typeface="Calibri" pitchFamily="34" charset="0"/>
                </a:rPr>
                <a:t>fd</a:t>
              </a:r>
              <a:r>
                <a:rPr lang="en-US" sz="2000" dirty="0">
                  <a:latin typeface="Calibri" pitchFamily="34" charset="0"/>
                </a:rPr>
                <a:t> 1</a:t>
              </a:r>
            </a:p>
          </p:txBody>
        </p:sp>
        <p:sp>
          <p:nvSpPr>
            <p:cNvPr id="666670" name="Rectangle 46"/>
            <p:cNvSpPr>
              <a:spLocks noChangeAspect="1" noChangeArrowheads="1"/>
            </p:cNvSpPr>
            <p:nvPr/>
          </p:nvSpPr>
          <p:spPr bwMode="auto">
            <a:xfrm>
              <a:off x="906162" y="4910137"/>
              <a:ext cx="919162" cy="3444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2000" dirty="0" err="1">
                  <a:latin typeface="Calibri" pitchFamily="34" charset="0"/>
                </a:rPr>
                <a:t>fd</a:t>
              </a:r>
              <a:r>
                <a:rPr lang="en-US" sz="2000" dirty="0">
                  <a:latin typeface="Calibri" pitchFamily="34" charset="0"/>
                </a:rPr>
                <a:t> 2</a:t>
              </a:r>
            </a:p>
          </p:txBody>
        </p:sp>
        <p:sp>
          <p:nvSpPr>
            <p:cNvPr id="666671" name="Rectangle 47"/>
            <p:cNvSpPr>
              <a:spLocks noChangeAspect="1" noChangeArrowheads="1"/>
            </p:cNvSpPr>
            <p:nvPr/>
          </p:nvSpPr>
          <p:spPr bwMode="auto">
            <a:xfrm>
              <a:off x="906162" y="5254625"/>
              <a:ext cx="919162" cy="34448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2000" dirty="0" err="1">
                  <a:latin typeface="Calibri" pitchFamily="34" charset="0"/>
                </a:rPr>
                <a:t>fd</a:t>
              </a:r>
              <a:r>
                <a:rPr lang="en-US" sz="2000" dirty="0">
                  <a:latin typeface="Calibri" pitchFamily="34" charset="0"/>
                </a:rPr>
                <a:t> 3</a:t>
              </a:r>
            </a:p>
          </p:txBody>
        </p:sp>
        <p:sp>
          <p:nvSpPr>
            <p:cNvPr id="666672" name="Rectangle 48"/>
            <p:cNvSpPr>
              <a:spLocks noChangeAspect="1" noChangeArrowheads="1"/>
            </p:cNvSpPr>
            <p:nvPr/>
          </p:nvSpPr>
          <p:spPr bwMode="auto">
            <a:xfrm>
              <a:off x="906162" y="5599112"/>
              <a:ext cx="919162" cy="3444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2000" dirty="0" err="1">
                  <a:latin typeface="Calibri" pitchFamily="34" charset="0"/>
                </a:rPr>
                <a:t>fd</a:t>
              </a:r>
              <a:r>
                <a:rPr lang="en-US" sz="2000" dirty="0">
                  <a:latin typeface="Calibri" pitchFamily="34" charset="0"/>
                </a:rPr>
                <a:t> 4</a:t>
              </a:r>
            </a:p>
          </p:txBody>
        </p:sp>
      </p:grpSp>
      <p:sp>
        <p:nvSpPr>
          <p:cNvPr id="666673" name="Text Box 49"/>
          <p:cNvSpPr txBox="1">
            <a:spLocks noChangeAspect="1" noChangeArrowheads="1"/>
          </p:cNvSpPr>
          <p:nvPr/>
        </p:nvSpPr>
        <p:spPr bwMode="auto">
          <a:xfrm>
            <a:off x="1141798" y="3611562"/>
            <a:ext cx="2750305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Descriptor table</a:t>
            </a:r>
          </a:p>
          <a:p>
            <a:pPr algn="l">
              <a:lnSpc>
                <a:spcPct val="100000"/>
              </a:lnSpc>
            </a:pP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before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>
                <a:latin typeface="Courier New"/>
                <a:cs typeface="Courier New"/>
              </a:rPr>
              <a:t>dup2(4,1)</a:t>
            </a:r>
          </a:p>
        </p:txBody>
      </p:sp>
      <p:grpSp>
        <p:nvGrpSpPr>
          <p:cNvPr id="29" name="Group 28"/>
          <p:cNvGrpSpPr/>
          <p:nvPr/>
        </p:nvGrpSpPr>
        <p:grpSpPr>
          <a:xfrm>
            <a:off x="3624648" y="3611562"/>
            <a:ext cx="4367544" cy="2713038"/>
            <a:chOff x="3624648" y="3611562"/>
            <a:chExt cx="4367544" cy="2713038"/>
          </a:xfrm>
        </p:grpSpPr>
        <p:grpSp>
          <p:nvGrpSpPr>
            <p:cNvPr id="3" name="Group 27"/>
            <p:cNvGrpSpPr/>
            <p:nvPr/>
          </p:nvGrpSpPr>
          <p:grpSpPr>
            <a:xfrm>
              <a:off x="5208673" y="4602162"/>
              <a:ext cx="1836737" cy="1722438"/>
              <a:chOff x="5241625" y="4267200"/>
              <a:chExt cx="1836737" cy="1722438"/>
            </a:xfrm>
          </p:grpSpPr>
          <p:sp>
            <p:nvSpPr>
              <p:cNvPr id="666676" name="Rectangle 52"/>
              <p:cNvSpPr>
                <a:spLocks noChangeAspect="1" noChangeArrowheads="1"/>
              </p:cNvSpPr>
              <p:nvPr/>
            </p:nvSpPr>
            <p:spPr bwMode="auto">
              <a:xfrm>
                <a:off x="6159200" y="4267200"/>
                <a:ext cx="919162" cy="344488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666677" name="Rectangle 53"/>
              <p:cNvSpPr>
                <a:spLocks noChangeAspect="1" noChangeArrowheads="1"/>
              </p:cNvSpPr>
              <p:nvPr/>
            </p:nvSpPr>
            <p:spPr bwMode="auto">
              <a:xfrm>
                <a:off x="6159200" y="4611688"/>
                <a:ext cx="919162" cy="344487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dirty="0">
                    <a:solidFill>
                      <a:srgbClr val="C00000"/>
                    </a:solidFill>
                    <a:latin typeface="Courier New" pitchFamily="49" charset="0"/>
                  </a:rPr>
                  <a:t>b</a:t>
                </a:r>
              </a:p>
            </p:txBody>
          </p:sp>
          <p:sp>
            <p:nvSpPr>
              <p:cNvPr id="666678" name="Rectangle 54"/>
              <p:cNvSpPr>
                <a:spLocks noChangeAspect="1" noChangeArrowheads="1"/>
              </p:cNvSpPr>
              <p:nvPr/>
            </p:nvSpPr>
            <p:spPr bwMode="auto">
              <a:xfrm>
                <a:off x="6159200" y="4956175"/>
                <a:ext cx="919162" cy="344488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666679" name="Rectangle 55"/>
              <p:cNvSpPr>
                <a:spLocks noChangeAspect="1" noChangeArrowheads="1"/>
              </p:cNvSpPr>
              <p:nvPr/>
            </p:nvSpPr>
            <p:spPr bwMode="auto">
              <a:xfrm>
                <a:off x="6159200" y="5300663"/>
                <a:ext cx="919162" cy="344487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latin typeface="Courier New" pitchFamily="49" charset="0"/>
                </a:endParaRPr>
              </a:p>
            </p:txBody>
          </p:sp>
          <p:sp>
            <p:nvSpPr>
              <p:cNvPr id="666680" name="Rectangle 56"/>
              <p:cNvSpPr>
                <a:spLocks noChangeAspect="1" noChangeArrowheads="1"/>
              </p:cNvSpPr>
              <p:nvPr/>
            </p:nvSpPr>
            <p:spPr bwMode="auto">
              <a:xfrm>
                <a:off x="6159200" y="5645150"/>
                <a:ext cx="919162" cy="344488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dirty="0">
                    <a:latin typeface="Courier New" pitchFamily="49" charset="0"/>
                  </a:rPr>
                  <a:t>b</a:t>
                </a:r>
              </a:p>
            </p:txBody>
          </p:sp>
          <p:sp>
            <p:nvSpPr>
              <p:cNvPr id="666681" name="Rectangle 57"/>
              <p:cNvSpPr>
                <a:spLocks noChangeAspect="1" noChangeArrowheads="1"/>
              </p:cNvSpPr>
              <p:nvPr/>
            </p:nvSpPr>
            <p:spPr bwMode="auto">
              <a:xfrm>
                <a:off x="5241625" y="4267200"/>
                <a:ext cx="917575" cy="34448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r">
                  <a:lnSpc>
                    <a:spcPct val="100000"/>
                  </a:lnSpc>
                </a:pPr>
                <a:r>
                  <a:rPr lang="en-US" sz="2000" dirty="0" err="1">
                    <a:latin typeface="Calibri" pitchFamily="34" charset="0"/>
                  </a:rPr>
                  <a:t>fd</a:t>
                </a:r>
                <a:r>
                  <a:rPr lang="en-US" sz="2000" dirty="0">
                    <a:latin typeface="Calibri" pitchFamily="34" charset="0"/>
                  </a:rPr>
                  <a:t> 0</a:t>
                </a:r>
              </a:p>
            </p:txBody>
          </p:sp>
          <p:sp>
            <p:nvSpPr>
              <p:cNvPr id="666682" name="Rectangle 58"/>
              <p:cNvSpPr>
                <a:spLocks noChangeAspect="1" noChangeArrowheads="1"/>
              </p:cNvSpPr>
              <p:nvPr/>
            </p:nvSpPr>
            <p:spPr bwMode="auto">
              <a:xfrm>
                <a:off x="5241625" y="4611688"/>
                <a:ext cx="917575" cy="34448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r">
                  <a:lnSpc>
                    <a:spcPct val="100000"/>
                  </a:lnSpc>
                </a:pPr>
                <a:r>
                  <a:rPr lang="en-US" sz="2000" dirty="0" err="1">
                    <a:latin typeface="Calibri" pitchFamily="34" charset="0"/>
                  </a:rPr>
                  <a:t>fd</a:t>
                </a:r>
                <a:r>
                  <a:rPr lang="en-US" sz="2000" dirty="0">
                    <a:latin typeface="Calibri" pitchFamily="34" charset="0"/>
                  </a:rPr>
                  <a:t> 1</a:t>
                </a:r>
              </a:p>
            </p:txBody>
          </p:sp>
          <p:sp>
            <p:nvSpPr>
              <p:cNvPr id="666683" name="Rectangle 59"/>
              <p:cNvSpPr>
                <a:spLocks noChangeAspect="1" noChangeArrowheads="1"/>
              </p:cNvSpPr>
              <p:nvPr/>
            </p:nvSpPr>
            <p:spPr bwMode="auto">
              <a:xfrm>
                <a:off x="5241625" y="4956175"/>
                <a:ext cx="917575" cy="34448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r">
                  <a:lnSpc>
                    <a:spcPct val="100000"/>
                  </a:lnSpc>
                </a:pPr>
                <a:r>
                  <a:rPr lang="en-US" sz="2000" dirty="0" err="1">
                    <a:latin typeface="Calibri" pitchFamily="34" charset="0"/>
                  </a:rPr>
                  <a:t>fd</a:t>
                </a:r>
                <a:r>
                  <a:rPr lang="en-US" sz="2000" dirty="0">
                    <a:latin typeface="Calibri" pitchFamily="34" charset="0"/>
                  </a:rPr>
                  <a:t> 2</a:t>
                </a:r>
              </a:p>
            </p:txBody>
          </p:sp>
          <p:sp>
            <p:nvSpPr>
              <p:cNvPr id="666684" name="Rectangle 60"/>
              <p:cNvSpPr>
                <a:spLocks noChangeAspect="1" noChangeArrowheads="1"/>
              </p:cNvSpPr>
              <p:nvPr/>
            </p:nvSpPr>
            <p:spPr bwMode="auto">
              <a:xfrm>
                <a:off x="5241625" y="5300663"/>
                <a:ext cx="917575" cy="34448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r">
                  <a:lnSpc>
                    <a:spcPct val="100000"/>
                  </a:lnSpc>
                </a:pPr>
                <a:r>
                  <a:rPr lang="en-US" sz="2000" dirty="0" err="1">
                    <a:latin typeface="Calibri" pitchFamily="34" charset="0"/>
                  </a:rPr>
                  <a:t>fd</a:t>
                </a:r>
                <a:r>
                  <a:rPr lang="en-US" sz="2000" dirty="0">
                    <a:latin typeface="Calibri" pitchFamily="34" charset="0"/>
                  </a:rPr>
                  <a:t> 3</a:t>
                </a:r>
              </a:p>
            </p:txBody>
          </p:sp>
          <p:sp>
            <p:nvSpPr>
              <p:cNvPr id="666685" name="Rectangle 61"/>
              <p:cNvSpPr>
                <a:spLocks noChangeAspect="1" noChangeArrowheads="1"/>
              </p:cNvSpPr>
              <p:nvPr/>
            </p:nvSpPr>
            <p:spPr bwMode="auto">
              <a:xfrm>
                <a:off x="5241625" y="5645150"/>
                <a:ext cx="917575" cy="34448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r">
                  <a:lnSpc>
                    <a:spcPct val="100000"/>
                  </a:lnSpc>
                </a:pPr>
                <a:r>
                  <a:rPr lang="en-US" sz="2000" dirty="0" err="1">
                    <a:latin typeface="Calibri" pitchFamily="34" charset="0"/>
                  </a:rPr>
                  <a:t>fd</a:t>
                </a:r>
                <a:r>
                  <a:rPr lang="en-US" sz="2000" dirty="0">
                    <a:latin typeface="Calibri" pitchFamily="34" charset="0"/>
                  </a:rPr>
                  <a:t> 4</a:t>
                </a:r>
              </a:p>
            </p:txBody>
          </p:sp>
        </p:grpSp>
        <p:sp>
          <p:nvSpPr>
            <p:cNvPr id="666686" name="Text Box 62"/>
            <p:cNvSpPr txBox="1">
              <a:spLocks noChangeAspect="1" noChangeArrowheads="1"/>
            </p:cNvSpPr>
            <p:nvPr/>
          </p:nvSpPr>
          <p:spPr bwMode="auto">
            <a:xfrm>
              <a:off x="5462973" y="3611562"/>
              <a:ext cx="2529219" cy="83099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dirty="0">
                  <a:latin typeface="Calibri" pitchFamily="34" charset="0"/>
                </a:rPr>
                <a:t>Descriptor table</a:t>
              </a:r>
            </a:p>
            <a:p>
              <a:pPr algn="l">
                <a:lnSpc>
                  <a:spcPct val="100000"/>
                </a:lnSpc>
              </a:pPr>
              <a:r>
                <a:rPr lang="en-US" i="1" dirty="0">
                  <a:solidFill>
                    <a:srgbClr val="C00000"/>
                  </a:solidFill>
                  <a:latin typeface="Calibri" pitchFamily="34" charset="0"/>
                </a:rPr>
                <a:t>after</a:t>
              </a:r>
              <a:r>
                <a:rPr lang="en-US" dirty="0">
                  <a:latin typeface="Calibri" pitchFamily="34" charset="0"/>
                </a:rPr>
                <a:t> </a:t>
              </a:r>
              <a:r>
                <a:rPr lang="en-US" dirty="0">
                  <a:latin typeface="Courier New" pitchFamily="49" charset="0"/>
                </a:rPr>
                <a:t>dup2(4,1)</a:t>
              </a:r>
            </a:p>
          </p:txBody>
        </p:sp>
        <p:sp>
          <p:nvSpPr>
            <p:cNvPr id="27" name="Right Arrow 26"/>
            <p:cNvSpPr/>
            <p:nvPr/>
          </p:nvSpPr>
          <p:spPr bwMode="auto">
            <a:xfrm>
              <a:off x="3624648" y="5059362"/>
              <a:ext cx="1295400" cy="592138"/>
            </a:xfrm>
            <a:prstGeom prst="rightArrow">
              <a:avLst/>
            </a:prstGeom>
            <a:solidFill>
              <a:schemeClr val="bg1">
                <a:lumMod val="75000"/>
              </a:schemeClr>
            </a:solidFill>
            <a:ln w="12700">
              <a:noFill/>
              <a:round/>
              <a:headEnd/>
              <a:tailEnd type="triangle" w="med" len="med"/>
            </a:ln>
            <a:effectLst/>
          </p:spPr>
          <p:txBody>
            <a:bodyPr wrap="none" rtlCol="0" anchor="ctr"/>
            <a:lstStyle/>
            <a:p>
              <a:pPr algn="ctr"/>
              <a:endParaRPr lang="en-US" dirty="0">
                <a:latin typeface="Calibri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I/O Redirection Example</a:t>
            </a:r>
          </a:p>
        </p:txBody>
      </p:sp>
      <p:sp>
        <p:nvSpPr>
          <p:cNvPr id="66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0237" y="1296988"/>
            <a:ext cx="8548687" cy="989012"/>
          </a:xfrm>
        </p:spPr>
        <p:txBody>
          <a:bodyPr/>
          <a:lstStyle/>
          <a:p>
            <a:r>
              <a:rPr lang="en-US" dirty="0"/>
              <a:t> Step #1: open file to which </a:t>
            </a:r>
            <a:r>
              <a:rPr lang="en-US" dirty="0" err="1"/>
              <a:t>stdout</a:t>
            </a:r>
            <a:r>
              <a:rPr lang="en-US" dirty="0"/>
              <a:t> should be redirected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Happens in child executing shell code, before </a:t>
            </a:r>
            <a:r>
              <a:rPr lang="en-US" b="1" dirty="0">
                <a:latin typeface="Courier New"/>
                <a:cs typeface="Courier New"/>
              </a:rPr>
              <a:t>exec</a:t>
            </a:r>
          </a:p>
        </p:txBody>
      </p:sp>
      <p:sp>
        <p:nvSpPr>
          <p:cNvPr id="43" name="Rectangle 4"/>
          <p:cNvSpPr>
            <a:spLocks noChangeArrowheads="1"/>
          </p:cNvSpPr>
          <p:nvPr/>
        </p:nvSpPr>
        <p:spPr bwMode="auto">
          <a:xfrm>
            <a:off x="1506538" y="36703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4" name="Rectangle 5"/>
          <p:cNvSpPr>
            <a:spLocks noChangeArrowheads="1"/>
          </p:cNvSpPr>
          <p:nvPr/>
        </p:nvSpPr>
        <p:spPr bwMode="auto">
          <a:xfrm>
            <a:off x="1506538" y="38989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5" name="Rectangle 6"/>
          <p:cNvSpPr>
            <a:spLocks noChangeArrowheads="1"/>
          </p:cNvSpPr>
          <p:nvPr/>
        </p:nvSpPr>
        <p:spPr bwMode="auto">
          <a:xfrm>
            <a:off x="1506538" y="41275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6" name="Rectangle 7"/>
          <p:cNvSpPr>
            <a:spLocks noChangeArrowheads="1"/>
          </p:cNvSpPr>
          <p:nvPr/>
        </p:nvSpPr>
        <p:spPr bwMode="auto">
          <a:xfrm>
            <a:off x="1506538" y="43561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" name="Rectangle 8"/>
          <p:cNvSpPr>
            <a:spLocks noChangeArrowheads="1"/>
          </p:cNvSpPr>
          <p:nvPr/>
        </p:nvSpPr>
        <p:spPr bwMode="auto">
          <a:xfrm>
            <a:off x="1506538" y="45847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" name="Rectangle 9"/>
          <p:cNvSpPr>
            <a:spLocks noChangeArrowheads="1"/>
          </p:cNvSpPr>
          <p:nvPr/>
        </p:nvSpPr>
        <p:spPr bwMode="auto">
          <a:xfrm>
            <a:off x="896938" y="36703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0</a:t>
            </a:r>
          </a:p>
        </p:txBody>
      </p:sp>
      <p:sp>
        <p:nvSpPr>
          <p:cNvPr id="49" name="Rectangle 10"/>
          <p:cNvSpPr>
            <a:spLocks noChangeArrowheads="1"/>
          </p:cNvSpPr>
          <p:nvPr/>
        </p:nvSpPr>
        <p:spPr bwMode="auto">
          <a:xfrm>
            <a:off x="896938" y="38989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1</a:t>
            </a:r>
          </a:p>
        </p:txBody>
      </p:sp>
      <p:sp>
        <p:nvSpPr>
          <p:cNvPr id="50" name="Rectangle 11"/>
          <p:cNvSpPr>
            <a:spLocks noChangeArrowheads="1"/>
          </p:cNvSpPr>
          <p:nvPr/>
        </p:nvSpPr>
        <p:spPr bwMode="auto">
          <a:xfrm>
            <a:off x="896938" y="41275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2</a:t>
            </a:r>
          </a:p>
        </p:txBody>
      </p:sp>
      <p:sp>
        <p:nvSpPr>
          <p:cNvPr id="51" name="Rectangle 12"/>
          <p:cNvSpPr>
            <a:spLocks noChangeArrowheads="1"/>
          </p:cNvSpPr>
          <p:nvPr/>
        </p:nvSpPr>
        <p:spPr bwMode="auto">
          <a:xfrm>
            <a:off x="896938" y="43561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3</a:t>
            </a:r>
          </a:p>
        </p:txBody>
      </p:sp>
      <p:sp>
        <p:nvSpPr>
          <p:cNvPr id="52" name="Rectangle 13"/>
          <p:cNvSpPr>
            <a:spLocks noChangeArrowheads="1"/>
          </p:cNvSpPr>
          <p:nvPr/>
        </p:nvSpPr>
        <p:spPr bwMode="auto">
          <a:xfrm>
            <a:off x="896938" y="45847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4</a:t>
            </a:r>
          </a:p>
        </p:txBody>
      </p:sp>
      <p:sp>
        <p:nvSpPr>
          <p:cNvPr id="53" name="Text Box 14"/>
          <p:cNvSpPr txBox="1">
            <a:spLocks noChangeArrowheads="1"/>
          </p:cNvSpPr>
          <p:nvPr/>
        </p:nvSpPr>
        <p:spPr bwMode="auto">
          <a:xfrm>
            <a:off x="610550" y="2636222"/>
            <a:ext cx="2390085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Descriptor table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[one table per process]</a:t>
            </a:r>
          </a:p>
        </p:txBody>
      </p:sp>
      <p:sp>
        <p:nvSpPr>
          <p:cNvPr id="54" name="Text Box 15"/>
          <p:cNvSpPr txBox="1">
            <a:spLocks noChangeArrowheads="1"/>
          </p:cNvSpPr>
          <p:nvPr/>
        </p:nvSpPr>
        <p:spPr bwMode="auto">
          <a:xfrm>
            <a:off x="3159491" y="2636222"/>
            <a:ext cx="2532326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Open file table 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[shared by all processes]</a:t>
            </a:r>
          </a:p>
        </p:txBody>
      </p:sp>
      <p:sp>
        <p:nvSpPr>
          <p:cNvPr id="55" name="Text Box 16"/>
          <p:cNvSpPr txBox="1">
            <a:spLocks noChangeArrowheads="1"/>
          </p:cNvSpPr>
          <p:nvPr/>
        </p:nvSpPr>
        <p:spPr bwMode="auto">
          <a:xfrm>
            <a:off x="5750291" y="2636222"/>
            <a:ext cx="2532326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v-node table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[shared by all processes]</a:t>
            </a:r>
          </a:p>
        </p:txBody>
      </p:sp>
      <p:sp>
        <p:nvSpPr>
          <p:cNvPr id="56" name="Rectangle 17"/>
          <p:cNvSpPr>
            <a:spLocks noChangeArrowheads="1"/>
          </p:cNvSpPr>
          <p:nvPr/>
        </p:nvSpPr>
        <p:spPr bwMode="auto">
          <a:xfrm>
            <a:off x="3868738" y="39624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pos</a:t>
            </a:r>
          </a:p>
        </p:txBody>
      </p:sp>
      <p:sp>
        <p:nvSpPr>
          <p:cNvPr id="57" name="Rectangle 18"/>
          <p:cNvSpPr>
            <a:spLocks noChangeArrowheads="1"/>
          </p:cNvSpPr>
          <p:nvPr/>
        </p:nvSpPr>
        <p:spPr bwMode="auto">
          <a:xfrm>
            <a:off x="3868738" y="42672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refcnt=1</a:t>
            </a:r>
          </a:p>
        </p:txBody>
      </p:sp>
      <p:sp>
        <p:nvSpPr>
          <p:cNvPr id="58" name="Rectangle 19"/>
          <p:cNvSpPr>
            <a:spLocks noChangeArrowheads="1"/>
          </p:cNvSpPr>
          <p:nvPr/>
        </p:nvSpPr>
        <p:spPr bwMode="auto">
          <a:xfrm>
            <a:off x="3868738" y="45720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59" name="Line 20"/>
          <p:cNvSpPr>
            <a:spLocks noChangeShapeType="1"/>
          </p:cNvSpPr>
          <p:nvPr/>
        </p:nvSpPr>
        <p:spPr bwMode="auto">
          <a:xfrm flipV="1">
            <a:off x="1828800" y="3657599"/>
            <a:ext cx="2039938" cy="352425"/>
          </a:xfrm>
          <a:prstGeom prst="line">
            <a:avLst/>
          </a:prstGeom>
          <a:noFill/>
          <a:ln w="25400">
            <a:solidFill>
              <a:schemeClr val="bg2">
                <a:lumMod val="75000"/>
              </a:schemeClr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0" name="Rectangle 22"/>
          <p:cNvSpPr>
            <a:spLocks noChangeArrowheads="1"/>
          </p:cNvSpPr>
          <p:nvPr/>
        </p:nvSpPr>
        <p:spPr bwMode="auto">
          <a:xfrm>
            <a:off x="3868738" y="36576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66" name="Text Box 28"/>
          <p:cNvSpPr txBox="1">
            <a:spLocks noChangeArrowheads="1"/>
          </p:cNvSpPr>
          <p:nvPr/>
        </p:nvSpPr>
        <p:spPr bwMode="auto">
          <a:xfrm>
            <a:off x="228600" y="4086225"/>
            <a:ext cx="822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stderr</a:t>
            </a:r>
          </a:p>
        </p:txBody>
      </p:sp>
      <p:sp>
        <p:nvSpPr>
          <p:cNvPr id="67" name="Text Box 29"/>
          <p:cNvSpPr txBox="1">
            <a:spLocks noChangeArrowheads="1"/>
          </p:cNvSpPr>
          <p:nvPr/>
        </p:nvSpPr>
        <p:spPr bwMode="auto">
          <a:xfrm>
            <a:off x="228600" y="3857625"/>
            <a:ext cx="822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stdout</a:t>
            </a:r>
          </a:p>
        </p:txBody>
      </p:sp>
      <p:sp>
        <p:nvSpPr>
          <p:cNvPr id="68" name="Text Box 30"/>
          <p:cNvSpPr txBox="1">
            <a:spLocks noChangeArrowheads="1"/>
          </p:cNvSpPr>
          <p:nvPr/>
        </p:nvSpPr>
        <p:spPr bwMode="auto">
          <a:xfrm>
            <a:off x="334963" y="3629025"/>
            <a:ext cx="715962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stdin</a:t>
            </a:r>
          </a:p>
        </p:txBody>
      </p:sp>
      <p:sp>
        <p:nvSpPr>
          <p:cNvPr id="69" name="Line 31"/>
          <p:cNvSpPr>
            <a:spLocks noChangeShapeType="1"/>
          </p:cNvSpPr>
          <p:nvPr/>
        </p:nvSpPr>
        <p:spPr bwMode="auto">
          <a:xfrm flipV="1">
            <a:off x="4786313" y="3641725"/>
            <a:ext cx="1690687" cy="153988"/>
          </a:xfrm>
          <a:prstGeom prst="line">
            <a:avLst/>
          </a:prstGeom>
          <a:noFill/>
          <a:ln w="25400">
            <a:solidFill>
              <a:schemeClr val="bg2">
                <a:lumMod val="75000"/>
              </a:schemeClr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0" name="Rectangle 32"/>
          <p:cNvSpPr>
            <a:spLocks noChangeArrowheads="1"/>
          </p:cNvSpPr>
          <p:nvPr/>
        </p:nvSpPr>
        <p:spPr bwMode="auto">
          <a:xfrm>
            <a:off x="6477000" y="36290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access</a:t>
            </a:r>
          </a:p>
        </p:txBody>
      </p:sp>
      <p:sp>
        <p:nvSpPr>
          <p:cNvPr id="71" name="Rectangle 33"/>
          <p:cNvSpPr>
            <a:spLocks noChangeArrowheads="1"/>
          </p:cNvSpPr>
          <p:nvPr/>
        </p:nvSpPr>
        <p:spPr bwMode="auto">
          <a:xfrm>
            <a:off x="6477000" y="45434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72" name="Rectangle 34"/>
          <p:cNvSpPr>
            <a:spLocks noChangeArrowheads="1"/>
          </p:cNvSpPr>
          <p:nvPr/>
        </p:nvSpPr>
        <p:spPr bwMode="auto">
          <a:xfrm>
            <a:off x="6477000" y="39338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size</a:t>
            </a:r>
          </a:p>
        </p:txBody>
      </p:sp>
      <p:sp>
        <p:nvSpPr>
          <p:cNvPr id="73" name="Rectangle 35"/>
          <p:cNvSpPr>
            <a:spLocks noChangeArrowheads="1"/>
          </p:cNvSpPr>
          <p:nvPr/>
        </p:nvSpPr>
        <p:spPr bwMode="auto">
          <a:xfrm>
            <a:off x="6477000" y="42386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type</a:t>
            </a:r>
          </a:p>
        </p:txBody>
      </p:sp>
      <p:sp>
        <p:nvSpPr>
          <p:cNvPr id="78" name="Text Box 40"/>
          <p:cNvSpPr txBox="1">
            <a:spLocks noChangeArrowheads="1"/>
          </p:cNvSpPr>
          <p:nvPr/>
        </p:nvSpPr>
        <p:spPr bwMode="auto">
          <a:xfrm>
            <a:off x="3758514" y="3352800"/>
            <a:ext cx="652743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</a:t>
            </a:r>
          </a:p>
        </p:txBody>
      </p:sp>
      <p:grpSp>
        <p:nvGrpSpPr>
          <p:cNvPr id="42" name="Group 41"/>
          <p:cNvGrpSpPr/>
          <p:nvPr/>
        </p:nvGrpSpPr>
        <p:grpSpPr>
          <a:xfrm>
            <a:off x="1828800" y="4683125"/>
            <a:ext cx="5715000" cy="1870075"/>
            <a:chOff x="1828800" y="4683125"/>
            <a:chExt cx="5715000" cy="1870075"/>
          </a:xfrm>
        </p:grpSpPr>
        <p:sp>
          <p:nvSpPr>
            <p:cNvPr id="61" name="Rectangle 23"/>
            <p:cNvSpPr>
              <a:spLocks noChangeArrowheads="1"/>
            </p:cNvSpPr>
            <p:nvPr/>
          </p:nvSpPr>
          <p:spPr bwMode="auto">
            <a:xfrm>
              <a:off x="3868738" y="5638800"/>
              <a:ext cx="1066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600" dirty="0">
                  <a:latin typeface="Calibri" pitchFamily="34" charset="0"/>
                </a:rPr>
                <a:t>File pos</a:t>
              </a:r>
            </a:p>
          </p:txBody>
        </p:sp>
        <p:sp>
          <p:nvSpPr>
            <p:cNvPr id="62" name="Rectangle 24"/>
            <p:cNvSpPr>
              <a:spLocks noChangeArrowheads="1"/>
            </p:cNvSpPr>
            <p:nvPr/>
          </p:nvSpPr>
          <p:spPr bwMode="auto">
            <a:xfrm>
              <a:off x="3868738" y="5943600"/>
              <a:ext cx="1066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400">
                  <a:latin typeface="Courier New" pitchFamily="49" charset="0"/>
                </a:rPr>
                <a:t>refcnt=1</a:t>
              </a:r>
            </a:p>
          </p:txBody>
        </p:sp>
        <p:sp>
          <p:nvSpPr>
            <p:cNvPr id="63" name="Rectangle 25"/>
            <p:cNvSpPr>
              <a:spLocks noChangeArrowheads="1"/>
            </p:cNvSpPr>
            <p:nvPr/>
          </p:nvSpPr>
          <p:spPr bwMode="auto">
            <a:xfrm>
              <a:off x="3868738" y="6248400"/>
              <a:ext cx="1066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eaVert" wrap="none" anchor="ctr"/>
            <a:lstStyle/>
            <a:p>
              <a:pPr>
                <a:lnSpc>
                  <a:spcPct val="100000"/>
                </a:lnSpc>
              </a:pPr>
              <a:r>
                <a:rPr lang="en-US" sz="1600" dirty="0">
                  <a:latin typeface="Calibri" pitchFamily="34" charset="0"/>
                </a:rPr>
                <a:t>...</a:t>
              </a:r>
            </a:p>
          </p:txBody>
        </p:sp>
        <p:sp>
          <p:nvSpPr>
            <p:cNvPr id="64" name="Rectangle 26"/>
            <p:cNvSpPr>
              <a:spLocks noChangeArrowheads="1"/>
            </p:cNvSpPr>
            <p:nvPr/>
          </p:nvSpPr>
          <p:spPr bwMode="auto">
            <a:xfrm>
              <a:off x="3868738" y="5334000"/>
              <a:ext cx="1066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1600" dirty="0">
                <a:latin typeface="Calibri" pitchFamily="34" charset="0"/>
              </a:endParaRPr>
            </a:p>
          </p:txBody>
        </p:sp>
        <p:sp>
          <p:nvSpPr>
            <p:cNvPr id="65" name="Line 27"/>
            <p:cNvSpPr>
              <a:spLocks noChangeShapeType="1"/>
            </p:cNvSpPr>
            <p:nvPr/>
          </p:nvSpPr>
          <p:spPr bwMode="auto">
            <a:xfrm>
              <a:off x="1828800" y="4683125"/>
              <a:ext cx="2057400" cy="698500"/>
            </a:xfrm>
            <a:prstGeom prst="line">
              <a:avLst/>
            </a:prstGeom>
            <a:noFill/>
            <a:ln w="25400">
              <a:solidFill>
                <a:schemeClr val="bg2">
                  <a:lumMod val="75000"/>
                </a:schemeClr>
              </a:solidFill>
              <a:round/>
              <a:headEnd/>
              <a:tailEnd type="stealth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4" name="Rectangle 36"/>
            <p:cNvSpPr>
              <a:spLocks noChangeArrowheads="1"/>
            </p:cNvSpPr>
            <p:nvPr/>
          </p:nvSpPr>
          <p:spPr bwMode="auto">
            <a:xfrm>
              <a:off x="6477000" y="5229225"/>
              <a:ext cx="1066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600" dirty="0">
                  <a:latin typeface="Calibri" pitchFamily="34" charset="0"/>
                </a:rPr>
                <a:t>File access</a:t>
              </a:r>
            </a:p>
          </p:txBody>
        </p:sp>
        <p:sp>
          <p:nvSpPr>
            <p:cNvPr id="75" name="Rectangle 37"/>
            <p:cNvSpPr>
              <a:spLocks noChangeArrowheads="1"/>
            </p:cNvSpPr>
            <p:nvPr/>
          </p:nvSpPr>
          <p:spPr bwMode="auto">
            <a:xfrm>
              <a:off x="6477000" y="6143625"/>
              <a:ext cx="1066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eaVert" wrap="none" anchor="ctr"/>
            <a:lstStyle/>
            <a:p>
              <a:pPr>
                <a:lnSpc>
                  <a:spcPct val="100000"/>
                </a:lnSpc>
              </a:pPr>
              <a:r>
                <a:rPr lang="en-US" sz="1600" dirty="0">
                  <a:latin typeface="Calibri" pitchFamily="34" charset="0"/>
                </a:rPr>
                <a:t>...</a:t>
              </a:r>
            </a:p>
          </p:txBody>
        </p:sp>
        <p:sp>
          <p:nvSpPr>
            <p:cNvPr id="76" name="Rectangle 38"/>
            <p:cNvSpPr>
              <a:spLocks noChangeArrowheads="1"/>
            </p:cNvSpPr>
            <p:nvPr/>
          </p:nvSpPr>
          <p:spPr bwMode="auto">
            <a:xfrm>
              <a:off x="6477000" y="5534025"/>
              <a:ext cx="1066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600" dirty="0">
                  <a:latin typeface="Calibri" pitchFamily="34" charset="0"/>
                </a:rPr>
                <a:t>File size</a:t>
              </a:r>
            </a:p>
          </p:txBody>
        </p:sp>
        <p:sp>
          <p:nvSpPr>
            <p:cNvPr id="77" name="Rectangle 39"/>
            <p:cNvSpPr>
              <a:spLocks noChangeArrowheads="1"/>
            </p:cNvSpPr>
            <p:nvPr/>
          </p:nvSpPr>
          <p:spPr bwMode="auto">
            <a:xfrm>
              <a:off x="6477000" y="5838825"/>
              <a:ext cx="1066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600" dirty="0">
                  <a:latin typeface="Calibri" pitchFamily="34" charset="0"/>
                </a:rPr>
                <a:t>File type</a:t>
              </a:r>
            </a:p>
          </p:txBody>
        </p:sp>
        <p:sp>
          <p:nvSpPr>
            <p:cNvPr id="79" name="Text Box 41"/>
            <p:cNvSpPr txBox="1">
              <a:spLocks noChangeArrowheads="1"/>
            </p:cNvSpPr>
            <p:nvPr/>
          </p:nvSpPr>
          <p:spPr bwMode="auto">
            <a:xfrm>
              <a:off x="3766752" y="5029200"/>
              <a:ext cx="643125" cy="33855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dirty="0">
                  <a:latin typeface="Calibri" pitchFamily="34" charset="0"/>
                </a:rPr>
                <a:t>File B</a:t>
              </a:r>
            </a:p>
          </p:txBody>
        </p:sp>
        <p:sp>
          <p:nvSpPr>
            <p:cNvPr id="80" name="Line 21"/>
            <p:cNvSpPr>
              <a:spLocks noChangeShapeType="1"/>
            </p:cNvSpPr>
            <p:nvPr/>
          </p:nvSpPr>
          <p:spPr bwMode="auto">
            <a:xfrm flipV="1">
              <a:off x="4706938" y="5229224"/>
              <a:ext cx="1770062" cy="257175"/>
            </a:xfrm>
            <a:prstGeom prst="line">
              <a:avLst/>
            </a:prstGeom>
            <a:noFill/>
            <a:ln w="25400">
              <a:solidFill>
                <a:schemeClr val="bg2">
                  <a:lumMod val="75000"/>
                </a:schemeClr>
              </a:solidFill>
              <a:round/>
              <a:headEnd/>
              <a:tailEnd type="stealth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457200"/>
            <a:ext cx="7592093" cy="762000"/>
          </a:xfrm>
        </p:spPr>
        <p:txBody>
          <a:bodyPr/>
          <a:lstStyle/>
          <a:p>
            <a:r>
              <a:rPr lang="en-US" dirty="0"/>
              <a:t>I/O Redirection Example (cont.)</a:t>
            </a:r>
          </a:p>
        </p:txBody>
      </p:sp>
      <p:sp>
        <p:nvSpPr>
          <p:cNvPr id="66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6713" y="1296988"/>
            <a:ext cx="8624887" cy="989012"/>
          </a:xfrm>
        </p:spPr>
        <p:txBody>
          <a:bodyPr/>
          <a:lstStyle/>
          <a:p>
            <a:r>
              <a:rPr lang="en-US" dirty="0"/>
              <a:t>Step #2: call </a:t>
            </a:r>
            <a:r>
              <a:rPr lang="en-US" dirty="0">
                <a:latin typeface="Courier New" pitchFamily="49" charset="0"/>
              </a:rPr>
              <a:t>dup2(4,1)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Cause </a:t>
            </a:r>
            <a:r>
              <a:rPr lang="en-US" dirty="0" err="1"/>
              <a:t>fd</a:t>
            </a:r>
            <a:r>
              <a:rPr lang="en-US" dirty="0"/>
              <a:t>=1 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stdout</a:t>
            </a:r>
            <a:r>
              <a:rPr lang="en-US" dirty="0"/>
              <a:t>) to refer to disk file pointed at by </a:t>
            </a:r>
            <a:r>
              <a:rPr lang="en-US" dirty="0" err="1"/>
              <a:t>fd</a:t>
            </a:r>
            <a:r>
              <a:rPr lang="en-US" dirty="0"/>
              <a:t>=4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39" name="Rectangle 4"/>
          <p:cNvSpPr>
            <a:spLocks noChangeArrowheads="1"/>
          </p:cNvSpPr>
          <p:nvPr/>
        </p:nvSpPr>
        <p:spPr bwMode="auto">
          <a:xfrm>
            <a:off x="1506538" y="36703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0" name="Rectangle 5"/>
          <p:cNvSpPr>
            <a:spLocks noChangeArrowheads="1"/>
          </p:cNvSpPr>
          <p:nvPr/>
        </p:nvSpPr>
        <p:spPr bwMode="auto">
          <a:xfrm>
            <a:off x="1506538" y="38989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1" name="Rectangle 6"/>
          <p:cNvSpPr>
            <a:spLocks noChangeArrowheads="1"/>
          </p:cNvSpPr>
          <p:nvPr/>
        </p:nvSpPr>
        <p:spPr bwMode="auto">
          <a:xfrm>
            <a:off x="1506538" y="41275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2" name="Rectangle 7"/>
          <p:cNvSpPr>
            <a:spLocks noChangeArrowheads="1"/>
          </p:cNvSpPr>
          <p:nvPr/>
        </p:nvSpPr>
        <p:spPr bwMode="auto">
          <a:xfrm>
            <a:off x="1506538" y="43561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3" name="Rectangle 8"/>
          <p:cNvSpPr>
            <a:spLocks noChangeArrowheads="1"/>
          </p:cNvSpPr>
          <p:nvPr/>
        </p:nvSpPr>
        <p:spPr bwMode="auto">
          <a:xfrm>
            <a:off x="1506538" y="45847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4" name="Rectangle 9"/>
          <p:cNvSpPr>
            <a:spLocks noChangeArrowheads="1"/>
          </p:cNvSpPr>
          <p:nvPr/>
        </p:nvSpPr>
        <p:spPr bwMode="auto">
          <a:xfrm>
            <a:off x="896938" y="36703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0</a:t>
            </a:r>
          </a:p>
        </p:txBody>
      </p:sp>
      <p:sp>
        <p:nvSpPr>
          <p:cNvPr id="45" name="Rectangle 10"/>
          <p:cNvSpPr>
            <a:spLocks noChangeArrowheads="1"/>
          </p:cNvSpPr>
          <p:nvPr/>
        </p:nvSpPr>
        <p:spPr bwMode="auto">
          <a:xfrm>
            <a:off x="896938" y="38989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1</a:t>
            </a:r>
          </a:p>
        </p:txBody>
      </p:sp>
      <p:sp>
        <p:nvSpPr>
          <p:cNvPr id="46" name="Rectangle 11"/>
          <p:cNvSpPr>
            <a:spLocks noChangeArrowheads="1"/>
          </p:cNvSpPr>
          <p:nvPr/>
        </p:nvSpPr>
        <p:spPr bwMode="auto">
          <a:xfrm>
            <a:off x="896938" y="41275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2</a:t>
            </a:r>
          </a:p>
        </p:txBody>
      </p:sp>
      <p:sp>
        <p:nvSpPr>
          <p:cNvPr id="47" name="Rectangle 12"/>
          <p:cNvSpPr>
            <a:spLocks noChangeArrowheads="1"/>
          </p:cNvSpPr>
          <p:nvPr/>
        </p:nvSpPr>
        <p:spPr bwMode="auto">
          <a:xfrm>
            <a:off x="896938" y="43561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3</a:t>
            </a:r>
          </a:p>
        </p:txBody>
      </p:sp>
      <p:sp>
        <p:nvSpPr>
          <p:cNvPr id="48" name="Rectangle 13"/>
          <p:cNvSpPr>
            <a:spLocks noChangeArrowheads="1"/>
          </p:cNvSpPr>
          <p:nvPr/>
        </p:nvSpPr>
        <p:spPr bwMode="auto">
          <a:xfrm>
            <a:off x="896938" y="45847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4</a:t>
            </a:r>
          </a:p>
        </p:txBody>
      </p:sp>
      <p:sp>
        <p:nvSpPr>
          <p:cNvPr id="49" name="Text Box 14"/>
          <p:cNvSpPr txBox="1">
            <a:spLocks noChangeArrowheads="1"/>
          </p:cNvSpPr>
          <p:nvPr/>
        </p:nvSpPr>
        <p:spPr bwMode="auto">
          <a:xfrm>
            <a:off x="610550" y="2636222"/>
            <a:ext cx="2390085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Descriptor table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[one table per process]</a:t>
            </a:r>
          </a:p>
        </p:txBody>
      </p:sp>
      <p:sp>
        <p:nvSpPr>
          <p:cNvPr id="50" name="Text Box 15"/>
          <p:cNvSpPr txBox="1">
            <a:spLocks noChangeArrowheads="1"/>
          </p:cNvSpPr>
          <p:nvPr/>
        </p:nvSpPr>
        <p:spPr bwMode="auto">
          <a:xfrm>
            <a:off x="3159491" y="2636222"/>
            <a:ext cx="2532326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Open file table 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[shared by all processes]</a:t>
            </a:r>
          </a:p>
        </p:txBody>
      </p:sp>
      <p:sp>
        <p:nvSpPr>
          <p:cNvPr id="51" name="Text Box 16"/>
          <p:cNvSpPr txBox="1">
            <a:spLocks noChangeArrowheads="1"/>
          </p:cNvSpPr>
          <p:nvPr/>
        </p:nvSpPr>
        <p:spPr bwMode="auto">
          <a:xfrm>
            <a:off x="5750291" y="2636222"/>
            <a:ext cx="2532326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v-node table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[shared by all processes]</a:t>
            </a:r>
          </a:p>
        </p:txBody>
      </p:sp>
      <p:sp>
        <p:nvSpPr>
          <p:cNvPr id="52" name="Rectangle 17"/>
          <p:cNvSpPr>
            <a:spLocks noChangeArrowheads="1"/>
          </p:cNvSpPr>
          <p:nvPr/>
        </p:nvSpPr>
        <p:spPr bwMode="auto">
          <a:xfrm>
            <a:off x="3868738" y="3962400"/>
            <a:ext cx="1066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pos</a:t>
            </a:r>
          </a:p>
        </p:txBody>
      </p:sp>
      <p:sp>
        <p:nvSpPr>
          <p:cNvPr id="53" name="Rectangle 18"/>
          <p:cNvSpPr>
            <a:spLocks noChangeArrowheads="1"/>
          </p:cNvSpPr>
          <p:nvPr/>
        </p:nvSpPr>
        <p:spPr bwMode="auto">
          <a:xfrm>
            <a:off x="3868738" y="4267200"/>
            <a:ext cx="1066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 dirty="0" err="1">
                <a:solidFill>
                  <a:srgbClr val="0070C0"/>
                </a:solidFill>
                <a:latin typeface="Courier New" pitchFamily="49" charset="0"/>
              </a:rPr>
              <a:t>refcnt</a:t>
            </a:r>
            <a:r>
              <a:rPr lang="en-US" sz="1400" dirty="0">
                <a:solidFill>
                  <a:srgbClr val="0070C0"/>
                </a:solidFill>
                <a:latin typeface="Courier New" pitchFamily="49" charset="0"/>
              </a:rPr>
              <a:t>=0</a:t>
            </a:r>
          </a:p>
        </p:txBody>
      </p:sp>
      <p:sp>
        <p:nvSpPr>
          <p:cNvPr id="54" name="Rectangle 19"/>
          <p:cNvSpPr>
            <a:spLocks noChangeArrowheads="1"/>
          </p:cNvSpPr>
          <p:nvPr/>
        </p:nvSpPr>
        <p:spPr bwMode="auto">
          <a:xfrm>
            <a:off x="3868738" y="4572000"/>
            <a:ext cx="1066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55" name="Line 20"/>
          <p:cNvSpPr>
            <a:spLocks noChangeShapeType="1"/>
          </p:cNvSpPr>
          <p:nvPr/>
        </p:nvSpPr>
        <p:spPr bwMode="auto">
          <a:xfrm>
            <a:off x="1828800" y="4010023"/>
            <a:ext cx="2057400" cy="1357730"/>
          </a:xfrm>
          <a:prstGeom prst="line">
            <a:avLst/>
          </a:prstGeom>
          <a:noFill/>
          <a:ln w="25400">
            <a:solidFill>
              <a:srgbClr val="0070C0"/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6" name="Rectangle 22"/>
          <p:cNvSpPr>
            <a:spLocks noChangeArrowheads="1"/>
          </p:cNvSpPr>
          <p:nvPr/>
        </p:nvSpPr>
        <p:spPr bwMode="auto">
          <a:xfrm>
            <a:off x="3868738" y="3657600"/>
            <a:ext cx="1066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57" name="Rectangle 23"/>
          <p:cNvSpPr>
            <a:spLocks noChangeArrowheads="1"/>
          </p:cNvSpPr>
          <p:nvPr/>
        </p:nvSpPr>
        <p:spPr bwMode="auto">
          <a:xfrm>
            <a:off x="3868738" y="56388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pos</a:t>
            </a:r>
          </a:p>
        </p:txBody>
      </p:sp>
      <p:sp>
        <p:nvSpPr>
          <p:cNvPr id="58" name="Rectangle 24"/>
          <p:cNvSpPr>
            <a:spLocks noChangeArrowheads="1"/>
          </p:cNvSpPr>
          <p:nvPr/>
        </p:nvSpPr>
        <p:spPr bwMode="auto">
          <a:xfrm>
            <a:off x="3868738" y="59436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 dirty="0" err="1">
                <a:solidFill>
                  <a:srgbClr val="0070C0"/>
                </a:solidFill>
                <a:latin typeface="Courier New" pitchFamily="49" charset="0"/>
              </a:rPr>
              <a:t>refcnt</a:t>
            </a:r>
            <a:r>
              <a:rPr lang="en-US" sz="1400" dirty="0">
                <a:solidFill>
                  <a:srgbClr val="0070C0"/>
                </a:solidFill>
                <a:latin typeface="Courier New" pitchFamily="49" charset="0"/>
              </a:rPr>
              <a:t>=2</a:t>
            </a:r>
          </a:p>
        </p:txBody>
      </p:sp>
      <p:sp>
        <p:nvSpPr>
          <p:cNvPr id="59" name="Rectangle 25"/>
          <p:cNvSpPr>
            <a:spLocks noChangeArrowheads="1"/>
          </p:cNvSpPr>
          <p:nvPr/>
        </p:nvSpPr>
        <p:spPr bwMode="auto">
          <a:xfrm>
            <a:off x="3868738" y="62484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0" name="Rectangle 26"/>
          <p:cNvSpPr>
            <a:spLocks noChangeArrowheads="1"/>
          </p:cNvSpPr>
          <p:nvPr/>
        </p:nvSpPr>
        <p:spPr bwMode="auto">
          <a:xfrm>
            <a:off x="3868738" y="53340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61" name="Line 27"/>
          <p:cNvSpPr>
            <a:spLocks noChangeShapeType="1"/>
          </p:cNvSpPr>
          <p:nvPr/>
        </p:nvSpPr>
        <p:spPr bwMode="auto">
          <a:xfrm>
            <a:off x="1828800" y="4683125"/>
            <a:ext cx="2057400" cy="698500"/>
          </a:xfrm>
          <a:prstGeom prst="line">
            <a:avLst/>
          </a:prstGeom>
          <a:noFill/>
          <a:ln w="25400">
            <a:solidFill>
              <a:srgbClr val="0070C0"/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2" name="Text Box 28"/>
          <p:cNvSpPr txBox="1">
            <a:spLocks noChangeArrowheads="1"/>
          </p:cNvSpPr>
          <p:nvPr/>
        </p:nvSpPr>
        <p:spPr bwMode="auto">
          <a:xfrm>
            <a:off x="228600" y="4086225"/>
            <a:ext cx="822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stderr</a:t>
            </a:r>
          </a:p>
        </p:txBody>
      </p:sp>
      <p:sp>
        <p:nvSpPr>
          <p:cNvPr id="63" name="Text Box 29"/>
          <p:cNvSpPr txBox="1">
            <a:spLocks noChangeArrowheads="1"/>
          </p:cNvSpPr>
          <p:nvPr/>
        </p:nvSpPr>
        <p:spPr bwMode="auto">
          <a:xfrm>
            <a:off x="228600" y="3857625"/>
            <a:ext cx="822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stdout</a:t>
            </a:r>
          </a:p>
        </p:txBody>
      </p:sp>
      <p:sp>
        <p:nvSpPr>
          <p:cNvPr id="64" name="Text Box 30"/>
          <p:cNvSpPr txBox="1">
            <a:spLocks noChangeArrowheads="1"/>
          </p:cNvSpPr>
          <p:nvPr/>
        </p:nvSpPr>
        <p:spPr bwMode="auto">
          <a:xfrm>
            <a:off x="334963" y="3629025"/>
            <a:ext cx="715962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stdin</a:t>
            </a:r>
          </a:p>
        </p:txBody>
      </p:sp>
      <p:sp>
        <p:nvSpPr>
          <p:cNvPr id="65" name="Line 31"/>
          <p:cNvSpPr>
            <a:spLocks noChangeShapeType="1"/>
          </p:cNvSpPr>
          <p:nvPr/>
        </p:nvSpPr>
        <p:spPr bwMode="auto">
          <a:xfrm flipV="1">
            <a:off x="4786313" y="3641725"/>
            <a:ext cx="1690687" cy="153988"/>
          </a:xfrm>
          <a:prstGeom prst="line">
            <a:avLst/>
          </a:prstGeom>
          <a:noFill/>
          <a:ln w="25400">
            <a:solidFill>
              <a:schemeClr val="bg2">
                <a:lumMod val="75000"/>
              </a:schemeClr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" name="Rectangle 32"/>
          <p:cNvSpPr>
            <a:spLocks noChangeArrowheads="1"/>
          </p:cNvSpPr>
          <p:nvPr/>
        </p:nvSpPr>
        <p:spPr bwMode="auto">
          <a:xfrm>
            <a:off x="6477000" y="3629025"/>
            <a:ext cx="1066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access</a:t>
            </a:r>
          </a:p>
        </p:txBody>
      </p:sp>
      <p:sp>
        <p:nvSpPr>
          <p:cNvPr id="67" name="Rectangle 33"/>
          <p:cNvSpPr>
            <a:spLocks noChangeArrowheads="1"/>
          </p:cNvSpPr>
          <p:nvPr/>
        </p:nvSpPr>
        <p:spPr bwMode="auto">
          <a:xfrm>
            <a:off x="6477000" y="4543425"/>
            <a:ext cx="1066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8" name="Rectangle 34"/>
          <p:cNvSpPr>
            <a:spLocks noChangeArrowheads="1"/>
          </p:cNvSpPr>
          <p:nvPr/>
        </p:nvSpPr>
        <p:spPr bwMode="auto">
          <a:xfrm>
            <a:off x="6477000" y="3933825"/>
            <a:ext cx="1066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size</a:t>
            </a:r>
          </a:p>
        </p:txBody>
      </p:sp>
      <p:sp>
        <p:nvSpPr>
          <p:cNvPr id="69" name="Rectangle 35"/>
          <p:cNvSpPr>
            <a:spLocks noChangeArrowheads="1"/>
          </p:cNvSpPr>
          <p:nvPr/>
        </p:nvSpPr>
        <p:spPr bwMode="auto">
          <a:xfrm>
            <a:off x="6477000" y="4238625"/>
            <a:ext cx="1066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type</a:t>
            </a:r>
          </a:p>
        </p:txBody>
      </p:sp>
      <p:sp>
        <p:nvSpPr>
          <p:cNvPr id="70" name="Rectangle 36"/>
          <p:cNvSpPr>
            <a:spLocks noChangeArrowheads="1"/>
          </p:cNvSpPr>
          <p:nvPr/>
        </p:nvSpPr>
        <p:spPr bwMode="auto">
          <a:xfrm>
            <a:off x="6477000" y="52292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access</a:t>
            </a:r>
          </a:p>
        </p:txBody>
      </p:sp>
      <p:sp>
        <p:nvSpPr>
          <p:cNvPr id="71" name="Rectangle 37"/>
          <p:cNvSpPr>
            <a:spLocks noChangeArrowheads="1"/>
          </p:cNvSpPr>
          <p:nvPr/>
        </p:nvSpPr>
        <p:spPr bwMode="auto">
          <a:xfrm>
            <a:off x="6477000" y="61436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72" name="Rectangle 38"/>
          <p:cNvSpPr>
            <a:spLocks noChangeArrowheads="1"/>
          </p:cNvSpPr>
          <p:nvPr/>
        </p:nvSpPr>
        <p:spPr bwMode="auto">
          <a:xfrm>
            <a:off x="6477000" y="55340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size</a:t>
            </a:r>
          </a:p>
        </p:txBody>
      </p:sp>
      <p:sp>
        <p:nvSpPr>
          <p:cNvPr id="73" name="Rectangle 39"/>
          <p:cNvSpPr>
            <a:spLocks noChangeArrowheads="1"/>
          </p:cNvSpPr>
          <p:nvPr/>
        </p:nvSpPr>
        <p:spPr bwMode="auto">
          <a:xfrm>
            <a:off x="6477000" y="58388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type</a:t>
            </a:r>
          </a:p>
        </p:txBody>
      </p:sp>
      <p:sp>
        <p:nvSpPr>
          <p:cNvPr id="74" name="Text Box 40"/>
          <p:cNvSpPr txBox="1">
            <a:spLocks noChangeArrowheads="1"/>
          </p:cNvSpPr>
          <p:nvPr/>
        </p:nvSpPr>
        <p:spPr bwMode="auto">
          <a:xfrm>
            <a:off x="3758514" y="3352800"/>
            <a:ext cx="652743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</a:t>
            </a:r>
          </a:p>
        </p:txBody>
      </p:sp>
      <p:sp>
        <p:nvSpPr>
          <p:cNvPr id="75" name="Text Box 41"/>
          <p:cNvSpPr txBox="1">
            <a:spLocks noChangeArrowheads="1"/>
          </p:cNvSpPr>
          <p:nvPr/>
        </p:nvSpPr>
        <p:spPr bwMode="auto">
          <a:xfrm>
            <a:off x="3766752" y="5029200"/>
            <a:ext cx="643125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B</a:t>
            </a:r>
          </a:p>
        </p:txBody>
      </p:sp>
      <p:sp>
        <p:nvSpPr>
          <p:cNvPr id="76" name="Line 21"/>
          <p:cNvSpPr>
            <a:spLocks noChangeShapeType="1"/>
          </p:cNvSpPr>
          <p:nvPr/>
        </p:nvSpPr>
        <p:spPr bwMode="auto">
          <a:xfrm flipV="1">
            <a:off x="4706938" y="5229224"/>
            <a:ext cx="1770062" cy="257175"/>
          </a:xfrm>
          <a:prstGeom prst="line">
            <a:avLst/>
          </a:prstGeom>
          <a:noFill/>
          <a:ln w="25400">
            <a:solidFill>
              <a:schemeClr val="bg2">
                <a:lumMod val="75000"/>
              </a:schemeClr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7" name="Text Box 14"/>
          <p:cNvSpPr txBox="1">
            <a:spLocks noChangeArrowheads="1"/>
          </p:cNvSpPr>
          <p:nvPr/>
        </p:nvSpPr>
        <p:spPr bwMode="auto">
          <a:xfrm>
            <a:off x="15715" y="6183868"/>
            <a:ext cx="3783536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i="1" dirty="0">
                <a:solidFill>
                  <a:srgbClr val="0070C0"/>
                </a:solidFill>
                <a:latin typeface="Calibri" pitchFamily="34" charset="0"/>
              </a:rPr>
              <a:t>Two descriptors point to the same file</a:t>
            </a:r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408907" y="457200"/>
            <a:ext cx="8277893" cy="762000"/>
          </a:xfrm>
        </p:spPr>
        <p:txBody>
          <a:bodyPr/>
          <a:lstStyle/>
          <a:p>
            <a:r>
              <a:rPr lang="en-US" dirty="0"/>
              <a:t>Warm-Up: I/O and Redirection Example </a:t>
            </a:r>
          </a:p>
        </p:txBody>
      </p:sp>
      <p:sp>
        <p:nvSpPr>
          <p:cNvPr id="73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2" y="5546124"/>
            <a:ext cx="8307388" cy="533400"/>
          </a:xfrm>
        </p:spPr>
        <p:txBody>
          <a:bodyPr/>
          <a:lstStyle/>
          <a:p>
            <a:r>
              <a:rPr lang="en-US" dirty="0"/>
              <a:t>What would this program print for file containing “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abcde</a:t>
            </a:r>
            <a:r>
              <a:rPr lang="en-US" dirty="0"/>
              <a:t>”?</a:t>
            </a:r>
          </a:p>
          <a:p>
            <a:endParaRPr lang="en-US" dirty="0"/>
          </a:p>
        </p:txBody>
      </p:sp>
      <p:sp>
        <p:nvSpPr>
          <p:cNvPr id="735236" name="Text Box 4"/>
          <p:cNvSpPr txBox="1">
            <a:spLocks noChangeArrowheads="1"/>
          </p:cNvSpPr>
          <p:nvPr/>
        </p:nvSpPr>
        <p:spPr bwMode="auto">
          <a:xfrm>
            <a:off x="533400" y="1295400"/>
            <a:ext cx="6849952" cy="403187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#include "csapp.h"</a:t>
            </a:r>
          </a:p>
          <a:p>
            <a:r>
              <a:rPr lang="en-US" sz="1600" dirty="0">
                <a:latin typeface="Courier New" pitchFamily="49" charset="0"/>
              </a:rPr>
              <a:t>int main(int argc, char *argv[])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int fd1, fd2, fd3;</a:t>
            </a:r>
          </a:p>
          <a:p>
            <a:r>
              <a:rPr lang="en-US" sz="1600" dirty="0">
                <a:latin typeface="Courier New" pitchFamily="49" charset="0"/>
              </a:rPr>
              <a:t>    char c1, c2, c3;</a:t>
            </a:r>
          </a:p>
          <a:p>
            <a:r>
              <a:rPr lang="en-US" sz="1600" dirty="0">
                <a:latin typeface="Courier New" pitchFamily="49" charset="0"/>
              </a:rPr>
              <a:t>    char *fname = argv[1];</a:t>
            </a:r>
          </a:p>
          <a:p>
            <a:r>
              <a:rPr lang="en-US" sz="1600" dirty="0">
                <a:latin typeface="Courier New" pitchFamily="49" charset="0"/>
              </a:rPr>
              <a:t>    fd1 = Open(fname, O_RDONLY, 0);</a:t>
            </a:r>
          </a:p>
          <a:p>
            <a:r>
              <a:rPr lang="en-US" sz="1600" dirty="0">
                <a:latin typeface="Courier New" pitchFamily="49" charset="0"/>
              </a:rPr>
              <a:t>    fd2 = Open(fname, O_RDONLY, 0);</a:t>
            </a:r>
          </a:p>
          <a:p>
            <a:r>
              <a:rPr lang="en-US" sz="1600" dirty="0">
                <a:latin typeface="Courier New" pitchFamily="49" charset="0"/>
              </a:rPr>
              <a:t>    fd3 = Open(fname, O_RDONLY, 0);</a:t>
            </a:r>
          </a:p>
          <a:p>
            <a:r>
              <a:rPr lang="en-US" sz="1600" dirty="0">
                <a:latin typeface="Courier New" pitchFamily="49" charset="0"/>
              </a:rPr>
              <a:t>    Dup2(fd2, fd3);</a:t>
            </a:r>
          </a:p>
          <a:p>
            <a:r>
              <a:rPr lang="en-US" sz="1600" dirty="0">
                <a:latin typeface="Courier New" pitchFamily="49" charset="0"/>
              </a:rPr>
              <a:t>    Read(fd1, &amp;c1, 1);</a:t>
            </a:r>
          </a:p>
          <a:p>
            <a:r>
              <a:rPr lang="en-US" sz="1600" dirty="0">
                <a:latin typeface="Courier New" pitchFamily="49" charset="0"/>
              </a:rPr>
              <a:t>    Read(fd2, &amp;c2, 1);</a:t>
            </a:r>
          </a:p>
          <a:p>
            <a:r>
              <a:rPr lang="en-US" sz="1600" dirty="0">
                <a:latin typeface="Courier New" pitchFamily="49" charset="0"/>
              </a:rPr>
              <a:t>    Read(fd3, &amp;c3, 1);</a:t>
            </a:r>
          </a:p>
          <a:p>
            <a:r>
              <a:rPr lang="en-US" sz="1600" dirty="0">
                <a:latin typeface="Courier New" pitchFamily="49" charset="0"/>
              </a:rPr>
              <a:t>    printf("c1 = %c, c2 = %c, c3 = %c\n", c1, c2, c3);</a:t>
            </a:r>
          </a:p>
          <a:p>
            <a:r>
              <a:rPr lang="en-US" sz="1600" dirty="0">
                <a:latin typeface="Courier New" pitchFamily="49" charset="0"/>
              </a:rPr>
              <a:t>    return 0;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51988" y="4957941"/>
            <a:ext cx="1431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ffiles1.c</a:t>
            </a:r>
          </a:p>
        </p:txBody>
      </p:sp>
    </p:spTree>
    <p:extLst>
      <p:ext uri="{BB962C8B-B14F-4D97-AF65-F5344CB8AC3E}">
        <p14:creationId xmlns:p14="http://schemas.microsoft.com/office/powerpoint/2010/main" val="226752360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408907" y="457200"/>
            <a:ext cx="8277893" cy="762000"/>
          </a:xfrm>
        </p:spPr>
        <p:txBody>
          <a:bodyPr/>
          <a:lstStyle/>
          <a:p>
            <a:r>
              <a:rPr lang="en-US" dirty="0"/>
              <a:t>Warm-Up: I/O and Redirection Example </a:t>
            </a:r>
          </a:p>
        </p:txBody>
      </p:sp>
      <p:sp>
        <p:nvSpPr>
          <p:cNvPr id="73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2" y="5546124"/>
            <a:ext cx="8307388" cy="533400"/>
          </a:xfrm>
        </p:spPr>
        <p:txBody>
          <a:bodyPr/>
          <a:lstStyle/>
          <a:p>
            <a:r>
              <a:rPr lang="en-US" dirty="0"/>
              <a:t>What would this program print for file containing “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abcde</a:t>
            </a:r>
            <a:r>
              <a:rPr lang="en-US" dirty="0"/>
              <a:t>”?</a:t>
            </a:r>
          </a:p>
          <a:p>
            <a:endParaRPr lang="en-US" dirty="0"/>
          </a:p>
        </p:txBody>
      </p:sp>
      <p:sp>
        <p:nvSpPr>
          <p:cNvPr id="735236" name="Text Box 4"/>
          <p:cNvSpPr txBox="1">
            <a:spLocks noChangeArrowheads="1"/>
          </p:cNvSpPr>
          <p:nvPr/>
        </p:nvSpPr>
        <p:spPr bwMode="auto">
          <a:xfrm>
            <a:off x="533400" y="1295400"/>
            <a:ext cx="6849952" cy="403187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#include "csapp.h"</a:t>
            </a:r>
          </a:p>
          <a:p>
            <a:r>
              <a:rPr lang="en-US" sz="1600" dirty="0">
                <a:latin typeface="Courier New" pitchFamily="49" charset="0"/>
              </a:rPr>
              <a:t>int main(int argc, char *argv[])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int fd1, fd2, fd3;</a:t>
            </a:r>
          </a:p>
          <a:p>
            <a:r>
              <a:rPr lang="en-US" sz="1600" dirty="0">
                <a:latin typeface="Courier New" pitchFamily="49" charset="0"/>
              </a:rPr>
              <a:t>    char c1, c2, c3;</a:t>
            </a:r>
          </a:p>
          <a:p>
            <a:r>
              <a:rPr lang="en-US" sz="1600" dirty="0">
                <a:latin typeface="Courier New" pitchFamily="49" charset="0"/>
              </a:rPr>
              <a:t>    char *fname = argv[1];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fd1 = Open(fname, O_RDONLY, 0);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0070C0"/>
                </a:solidFill>
                <a:latin typeface="Courier New" pitchFamily="49" charset="0"/>
              </a:rPr>
              <a:t>fd2 = Open(fname, O_RDONLY, 0);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fd3 = Open(fname, O_RDONLY, 0);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Dup2(fd2, fd3);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Read(fd1, &amp;c1, 1);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0070C0"/>
                </a:solidFill>
                <a:latin typeface="Courier New" pitchFamily="49" charset="0"/>
              </a:rPr>
              <a:t>Read(fd2, &amp;c2, 1);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Read(fd3, &amp;c3, 1);</a:t>
            </a:r>
          </a:p>
          <a:p>
            <a:r>
              <a:rPr lang="en-US" sz="1600" dirty="0">
                <a:latin typeface="Courier New" pitchFamily="49" charset="0"/>
              </a:rPr>
              <a:t>    printf("c1 = %c, c2 = %c, c3 = %c\n", c1, c2, c3);</a:t>
            </a:r>
          </a:p>
          <a:p>
            <a:r>
              <a:rPr lang="en-US" sz="1600" dirty="0">
                <a:latin typeface="Courier New" pitchFamily="49" charset="0"/>
              </a:rPr>
              <a:t>    return 0;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51988" y="4957941"/>
            <a:ext cx="1431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ffiles1.c</a:t>
            </a:r>
          </a:p>
        </p:txBody>
      </p:sp>
      <p:sp>
        <p:nvSpPr>
          <p:cNvPr id="6" name="Rectangle 5"/>
          <p:cNvSpPr/>
          <p:nvPr/>
        </p:nvSpPr>
        <p:spPr>
          <a:xfrm>
            <a:off x="5249202" y="1578114"/>
            <a:ext cx="3733800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/>
            </a:solidFill>
          </a:ln>
        </p:spPr>
        <p:txBody>
          <a:bodyPr wrap="square">
            <a:spAutoFit/>
          </a:bodyPr>
          <a:lstStyle/>
          <a:p>
            <a:r>
              <a:rPr lang="pt-B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c1 = </a:t>
            </a:r>
            <a:r>
              <a:rPr lang="pt-BR" sz="20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pt-B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c2 = </a:t>
            </a:r>
            <a:r>
              <a:rPr lang="pt-BR" sz="20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pt-B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c3 = </a:t>
            </a:r>
            <a:r>
              <a:rPr lang="pt-BR" sz="20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</a:p>
        </p:txBody>
      </p:sp>
      <p:sp>
        <p:nvSpPr>
          <p:cNvPr id="2" name="Rectangle 1"/>
          <p:cNvSpPr/>
          <p:nvPr/>
        </p:nvSpPr>
        <p:spPr>
          <a:xfrm>
            <a:off x="5249202" y="3429000"/>
            <a:ext cx="3108543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/>
            </a:solidFill>
          </a:ln>
        </p:spPr>
        <p:txBody>
          <a:bodyPr wrap="none">
            <a:spAutoFit/>
          </a:bodyPr>
          <a:lstStyle/>
          <a:p>
            <a:r>
              <a:rPr lang="en-US" sz="2000" dirty="0">
                <a:latin typeface="Courier New"/>
                <a:cs typeface="Courier New"/>
              </a:rPr>
              <a:t>dup2(</a:t>
            </a:r>
            <a:r>
              <a:rPr lang="en-US" sz="2000" dirty="0" err="1">
                <a:latin typeface="Courier New"/>
                <a:cs typeface="Courier New"/>
              </a:rPr>
              <a:t>oldfd</a:t>
            </a:r>
            <a:r>
              <a:rPr lang="en-US" sz="2000" dirty="0">
                <a:latin typeface="Courier New"/>
                <a:cs typeface="Courier New"/>
              </a:rPr>
              <a:t>, </a:t>
            </a:r>
            <a:r>
              <a:rPr lang="en-US" sz="2000" dirty="0" err="1">
                <a:latin typeface="Courier New"/>
                <a:cs typeface="Courier New"/>
              </a:rPr>
              <a:t>newfd</a:t>
            </a:r>
            <a:r>
              <a:rPr lang="en-US" sz="2000" dirty="0">
                <a:latin typeface="Courier New"/>
                <a:cs typeface="Courier New"/>
              </a:rPr>
              <a:t>) </a:t>
            </a:r>
            <a:endParaRPr lang="en-US" sz="2000" dirty="0"/>
          </a:p>
        </p:txBody>
      </p:sp>
      <p:cxnSp>
        <p:nvCxnSpPr>
          <p:cNvPr id="4" name="Straight Arrow Connector 3"/>
          <p:cNvCxnSpPr/>
          <p:nvPr/>
        </p:nvCxnSpPr>
        <p:spPr bwMode="auto">
          <a:xfrm flipH="1">
            <a:off x="2971800" y="3629055"/>
            <a:ext cx="2277402" cy="28545"/>
          </a:xfrm>
          <a:prstGeom prst="straightConnector1">
            <a:avLst/>
          </a:prstGeom>
          <a:noFill/>
          <a:ln w="38100">
            <a:solidFill>
              <a:schemeClr val="bg2"/>
            </a:solidFill>
            <a:miter lim="800000"/>
            <a:headEnd type="none" w="med" len="med"/>
            <a:tailEnd type="stealth"/>
          </a:ln>
          <a:effectLst/>
        </p:spPr>
      </p:cxnSp>
    </p:spTree>
    <p:extLst>
      <p:ext uri="{BB962C8B-B14F-4D97-AF65-F5344CB8AC3E}">
        <p14:creationId xmlns:p14="http://schemas.microsoft.com/office/powerpoint/2010/main" val="249412883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381000"/>
            <a:ext cx="7592093" cy="762000"/>
          </a:xfrm>
        </p:spPr>
        <p:txBody>
          <a:bodyPr/>
          <a:lstStyle/>
          <a:p>
            <a:r>
              <a:rPr lang="en-US" dirty="0"/>
              <a:t>Master Class: Process Control and I/O</a:t>
            </a:r>
          </a:p>
        </p:txBody>
      </p:sp>
      <p:sp>
        <p:nvSpPr>
          <p:cNvPr id="73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1174" y="6248400"/>
            <a:ext cx="8307388" cy="533400"/>
          </a:xfrm>
        </p:spPr>
        <p:txBody>
          <a:bodyPr/>
          <a:lstStyle/>
          <a:p>
            <a:r>
              <a:rPr lang="en-US" dirty="0"/>
              <a:t>What would this program print for file containing “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abcde</a:t>
            </a:r>
            <a:r>
              <a:rPr lang="en-US" dirty="0"/>
              <a:t>”?</a:t>
            </a:r>
          </a:p>
        </p:txBody>
      </p:sp>
      <p:sp>
        <p:nvSpPr>
          <p:cNvPr id="739332" name="Text Box 4"/>
          <p:cNvSpPr txBox="1">
            <a:spLocks noChangeArrowheads="1"/>
          </p:cNvSpPr>
          <p:nvPr/>
        </p:nvSpPr>
        <p:spPr bwMode="auto">
          <a:xfrm>
            <a:off x="481914" y="1155442"/>
            <a:ext cx="6634188" cy="501675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#include "csapp.h"</a:t>
            </a:r>
          </a:p>
          <a:p>
            <a:r>
              <a:rPr lang="en-US" sz="1600" dirty="0">
                <a:latin typeface="Courier New" pitchFamily="49" charset="0"/>
              </a:rPr>
              <a:t>int main(int argc, char *argv[])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int fd1;</a:t>
            </a:r>
          </a:p>
          <a:p>
            <a:r>
              <a:rPr lang="en-US" sz="1600" dirty="0">
                <a:latin typeface="Courier New" pitchFamily="49" charset="0"/>
              </a:rPr>
              <a:t>    int s = getpid() &amp; 0x1;</a:t>
            </a:r>
          </a:p>
          <a:p>
            <a:r>
              <a:rPr lang="en-US" sz="1600" dirty="0">
                <a:latin typeface="Courier New" pitchFamily="49" charset="0"/>
              </a:rPr>
              <a:t>    char c1, c2;</a:t>
            </a:r>
          </a:p>
          <a:p>
            <a:r>
              <a:rPr lang="en-US" sz="1600" dirty="0">
                <a:latin typeface="Courier New" pitchFamily="49" charset="0"/>
              </a:rPr>
              <a:t>    char *fname = argv[1];</a:t>
            </a:r>
          </a:p>
          <a:p>
            <a:r>
              <a:rPr lang="en-US" sz="1600" dirty="0">
                <a:latin typeface="Courier New" pitchFamily="49" charset="0"/>
              </a:rPr>
              <a:t>    fd1 = Open(fname, O_RDONLY, 0);</a:t>
            </a:r>
          </a:p>
          <a:p>
            <a:r>
              <a:rPr lang="en-US" sz="1600" dirty="0">
                <a:latin typeface="Courier New" pitchFamily="49" charset="0"/>
              </a:rPr>
              <a:t>    Read(fd1, &amp;c1, 1);</a:t>
            </a:r>
          </a:p>
          <a:p>
            <a:r>
              <a:rPr lang="en-US" sz="1600" dirty="0">
                <a:latin typeface="Courier New" pitchFamily="49" charset="0"/>
              </a:rPr>
              <a:t>    if (fork()) {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Parent */</a:t>
            </a:r>
          </a:p>
          <a:p>
            <a:r>
              <a:rPr lang="en-US" sz="1600" dirty="0">
                <a:latin typeface="Courier New" pitchFamily="49" charset="0"/>
              </a:rPr>
              <a:t>        sleep(s);</a:t>
            </a:r>
          </a:p>
          <a:p>
            <a:r>
              <a:rPr lang="en-US" sz="1600" dirty="0">
                <a:latin typeface="Courier New" pitchFamily="49" charset="0"/>
              </a:rPr>
              <a:t>        Read(fd1, &amp;c2, 1);</a:t>
            </a:r>
          </a:p>
          <a:p>
            <a:r>
              <a:rPr lang="en-US" sz="1600" dirty="0">
                <a:latin typeface="Courier New" pitchFamily="49" charset="0"/>
              </a:rPr>
              <a:t>        printf("Parent: c1 = %c, c2 = %c\n", c1, c2);</a:t>
            </a:r>
          </a:p>
          <a:p>
            <a:r>
              <a:rPr lang="en-US" sz="1600" dirty="0">
                <a:latin typeface="Courier New" pitchFamily="49" charset="0"/>
              </a:rPr>
              <a:t>    } else {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Child */</a:t>
            </a:r>
          </a:p>
          <a:p>
            <a:r>
              <a:rPr lang="en-US" sz="1600" dirty="0">
                <a:latin typeface="Courier New" pitchFamily="49" charset="0"/>
              </a:rPr>
              <a:t>        sleep(1-s);</a:t>
            </a:r>
          </a:p>
          <a:p>
            <a:r>
              <a:rPr lang="en-US" sz="1600" dirty="0">
                <a:latin typeface="Courier New" pitchFamily="49" charset="0"/>
              </a:rPr>
              <a:t>        Read(fd1, &amp;c2, 1);</a:t>
            </a:r>
          </a:p>
          <a:p>
            <a:r>
              <a:rPr lang="en-US" sz="1600" dirty="0">
                <a:latin typeface="Courier New" pitchFamily="49" charset="0"/>
              </a:rPr>
              <a:t>        printf("Child: c1 = %c, c2 = %c\n", c1, c2);</a:t>
            </a:r>
          </a:p>
          <a:p>
            <a:r>
              <a:rPr lang="en-US" sz="1600" dirty="0">
                <a:latin typeface="Courier New" pitchFamily="49" charset="0"/>
              </a:rPr>
              <a:t>    }</a:t>
            </a:r>
          </a:p>
          <a:p>
            <a:r>
              <a:rPr lang="en-US" sz="1600" dirty="0">
                <a:latin typeface="Courier New" pitchFamily="49" charset="0"/>
              </a:rPr>
              <a:t>    return 0;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84738" y="5802868"/>
            <a:ext cx="1431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ffiles2.c</a:t>
            </a:r>
          </a:p>
        </p:txBody>
      </p:sp>
    </p:spTree>
    <p:extLst>
      <p:ext uri="{BB962C8B-B14F-4D97-AF65-F5344CB8AC3E}">
        <p14:creationId xmlns:p14="http://schemas.microsoft.com/office/powerpoint/2010/main" val="140512502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Today: Unix I/O and C Standard I/O</a:t>
            </a:r>
          </a:p>
        </p:txBody>
      </p:sp>
      <p:sp>
        <p:nvSpPr>
          <p:cNvPr id="67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4769" y="1295400"/>
            <a:ext cx="8750300" cy="1371600"/>
          </a:xfrm>
        </p:spPr>
        <p:txBody>
          <a:bodyPr/>
          <a:lstStyle/>
          <a:p>
            <a:r>
              <a:rPr lang="en-US" dirty="0"/>
              <a:t>Two sets: system-level and </a:t>
            </a:r>
            <a:r>
              <a:rPr lang="en-US" dirty="0" smtClean="0"/>
              <a:t>C-level </a:t>
            </a:r>
            <a:endParaRPr lang="en-US" dirty="0"/>
          </a:p>
          <a:p>
            <a:r>
              <a:rPr lang="en-US" dirty="0"/>
              <a:t>Robust I/O (RIO): </a:t>
            </a:r>
            <a:r>
              <a:rPr lang="en-US" dirty="0" smtClean="0"/>
              <a:t>213 </a:t>
            </a:r>
            <a:r>
              <a:rPr lang="en-US" dirty="0"/>
              <a:t>special wrappers</a:t>
            </a:r>
            <a:br>
              <a:rPr lang="en-US" dirty="0"/>
            </a:br>
            <a:r>
              <a:rPr lang="en-US" dirty="0"/>
              <a:t>good coding practice: </a:t>
            </a:r>
            <a:r>
              <a:rPr lang="en-US" b="0" dirty="0"/>
              <a:t>handles error checking, signals, and </a:t>
            </a:r>
            <a:br>
              <a:rPr lang="en-US" b="0" dirty="0"/>
            </a:br>
            <a:r>
              <a:rPr lang="en-US" b="0" dirty="0"/>
              <a:t>“short counts”</a:t>
            </a:r>
          </a:p>
        </p:txBody>
      </p:sp>
      <p:sp>
        <p:nvSpPr>
          <p:cNvPr id="671748" name="Rectangle 4"/>
          <p:cNvSpPr>
            <a:spLocks noChangeAspect="1" noChangeArrowheads="1"/>
          </p:cNvSpPr>
          <p:nvPr/>
        </p:nvSpPr>
        <p:spPr bwMode="auto">
          <a:xfrm>
            <a:off x="2740025" y="3675063"/>
            <a:ext cx="4041775" cy="157797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671749" name="Rectangle 5"/>
          <p:cNvSpPr>
            <a:spLocks noChangeAspect="1" noChangeArrowheads="1"/>
          </p:cNvSpPr>
          <p:nvPr/>
        </p:nvSpPr>
        <p:spPr bwMode="auto">
          <a:xfrm>
            <a:off x="2740025" y="5253038"/>
            <a:ext cx="4041775" cy="685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Unix I/O functions 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(accessed via system calls)</a:t>
            </a:r>
          </a:p>
        </p:txBody>
      </p:sp>
      <p:sp>
        <p:nvSpPr>
          <p:cNvPr id="671750" name="Rectangle 6"/>
          <p:cNvSpPr>
            <a:spLocks noChangeAspect="1" noChangeArrowheads="1"/>
          </p:cNvSpPr>
          <p:nvPr/>
        </p:nvSpPr>
        <p:spPr bwMode="auto">
          <a:xfrm>
            <a:off x="2741913" y="4567238"/>
            <a:ext cx="1447800" cy="685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Standard I/O 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functions</a:t>
            </a:r>
          </a:p>
        </p:txBody>
      </p:sp>
      <p:sp>
        <p:nvSpPr>
          <p:cNvPr id="671751" name="Text Box 7"/>
          <p:cNvSpPr txBox="1">
            <a:spLocks noChangeAspect="1" noChangeArrowheads="1"/>
          </p:cNvSpPr>
          <p:nvPr/>
        </p:nvSpPr>
        <p:spPr bwMode="auto">
          <a:xfrm>
            <a:off x="3254439" y="3886200"/>
            <a:ext cx="2993961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C application program</a:t>
            </a:r>
          </a:p>
        </p:txBody>
      </p:sp>
      <p:sp>
        <p:nvSpPr>
          <p:cNvPr id="671752" name="Text Box 8"/>
          <p:cNvSpPr txBox="1">
            <a:spLocks noChangeAspect="1" noChangeArrowheads="1"/>
          </p:cNvSpPr>
          <p:nvPr/>
        </p:nvSpPr>
        <p:spPr bwMode="auto">
          <a:xfrm>
            <a:off x="241300" y="3213100"/>
            <a:ext cx="1989138" cy="1816100"/>
          </a:xfrm>
          <a:prstGeom prst="rect">
            <a:avLst/>
          </a:prstGeom>
          <a:solidFill>
            <a:srgbClr val="D5F1CF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fopen</a:t>
            </a: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fdopen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fread</a:t>
            </a: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fwrite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fscanf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fprintf</a:t>
            </a: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sscanf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sprintf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fgets</a:t>
            </a: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fputs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fflush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fseek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fclose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671753" name="Text Box 9"/>
          <p:cNvSpPr txBox="1">
            <a:spLocks noChangeAspect="1" noChangeArrowheads="1"/>
          </p:cNvSpPr>
          <p:nvPr/>
        </p:nvSpPr>
        <p:spPr bwMode="auto">
          <a:xfrm>
            <a:off x="530225" y="5181600"/>
            <a:ext cx="1663700" cy="8382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open   read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write  lseek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stat   close</a:t>
            </a:r>
          </a:p>
        </p:txBody>
      </p:sp>
      <p:sp>
        <p:nvSpPr>
          <p:cNvPr id="671754" name="Line 10"/>
          <p:cNvSpPr>
            <a:spLocks noChangeAspect="1" noChangeShapeType="1"/>
          </p:cNvSpPr>
          <p:nvPr/>
        </p:nvSpPr>
        <p:spPr bwMode="auto">
          <a:xfrm flipH="1" flipV="1">
            <a:off x="2230438" y="5602288"/>
            <a:ext cx="474662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71755" name="Text Box 11"/>
          <p:cNvSpPr txBox="1">
            <a:spLocks noChangeAspect="1" noChangeArrowheads="1"/>
          </p:cNvSpPr>
          <p:nvPr/>
        </p:nvSpPr>
        <p:spPr bwMode="auto">
          <a:xfrm>
            <a:off x="7150100" y="4252913"/>
            <a:ext cx="1841500" cy="1327150"/>
          </a:xfrm>
          <a:prstGeom prst="rect">
            <a:avLst/>
          </a:prstGeom>
          <a:solidFill>
            <a:srgbClr val="F1C7C7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rio_readn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rio_writen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rio_readinitb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rio_readlineb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rio_readnb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671756" name="Rectangle 12"/>
          <p:cNvSpPr>
            <a:spLocks noChangeAspect="1" noChangeArrowheads="1"/>
          </p:cNvSpPr>
          <p:nvPr/>
        </p:nvSpPr>
        <p:spPr bwMode="auto">
          <a:xfrm>
            <a:off x="5334000" y="4567238"/>
            <a:ext cx="1447800" cy="6858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RIO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functions</a:t>
            </a:r>
          </a:p>
        </p:txBody>
      </p:sp>
      <p:sp>
        <p:nvSpPr>
          <p:cNvPr id="671757" name="Line 13"/>
          <p:cNvSpPr>
            <a:spLocks noChangeShapeType="1"/>
          </p:cNvSpPr>
          <p:nvPr/>
        </p:nvSpPr>
        <p:spPr bwMode="auto">
          <a:xfrm flipH="1" flipV="1">
            <a:off x="2260600" y="4102100"/>
            <a:ext cx="482600" cy="7493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71758" name="Line 14"/>
          <p:cNvSpPr>
            <a:spLocks noChangeShapeType="1"/>
          </p:cNvSpPr>
          <p:nvPr/>
        </p:nvSpPr>
        <p:spPr bwMode="auto">
          <a:xfrm>
            <a:off x="6794500" y="4914900"/>
            <a:ext cx="3683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43502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1755" grpId="0" animBg="1"/>
      <p:bldP spid="671756" grpId="0" animBg="1"/>
      <p:bldP spid="671758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381000"/>
            <a:ext cx="7592093" cy="762000"/>
          </a:xfrm>
        </p:spPr>
        <p:txBody>
          <a:bodyPr/>
          <a:lstStyle/>
          <a:p>
            <a:r>
              <a:rPr lang="en-US" dirty="0"/>
              <a:t>Master Class: Process Control and I/O</a:t>
            </a:r>
          </a:p>
        </p:txBody>
      </p:sp>
      <p:sp>
        <p:nvSpPr>
          <p:cNvPr id="73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1174" y="6248400"/>
            <a:ext cx="8307388" cy="533400"/>
          </a:xfrm>
        </p:spPr>
        <p:txBody>
          <a:bodyPr/>
          <a:lstStyle/>
          <a:p>
            <a:r>
              <a:rPr lang="en-US" dirty="0"/>
              <a:t>What would this program print for file containing “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abcde</a:t>
            </a:r>
            <a:r>
              <a:rPr lang="en-US" dirty="0"/>
              <a:t>”?</a:t>
            </a:r>
          </a:p>
        </p:txBody>
      </p:sp>
      <p:sp>
        <p:nvSpPr>
          <p:cNvPr id="739332" name="Text Box 4"/>
          <p:cNvSpPr txBox="1">
            <a:spLocks noChangeArrowheads="1"/>
          </p:cNvSpPr>
          <p:nvPr/>
        </p:nvSpPr>
        <p:spPr bwMode="auto">
          <a:xfrm>
            <a:off x="481914" y="1155442"/>
            <a:ext cx="6634188" cy="501675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#include "csapp.h"</a:t>
            </a:r>
          </a:p>
          <a:p>
            <a:r>
              <a:rPr lang="en-US" sz="1600" dirty="0">
                <a:latin typeface="Courier New" pitchFamily="49" charset="0"/>
              </a:rPr>
              <a:t>int main(int argc, char *argv[])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int fd1;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0070C0"/>
                </a:solidFill>
                <a:latin typeface="Courier New" pitchFamily="49" charset="0"/>
              </a:rPr>
              <a:t>int s = getpid() &amp; 0x1;</a:t>
            </a:r>
          </a:p>
          <a:p>
            <a:r>
              <a:rPr lang="en-US" sz="1600" dirty="0">
                <a:latin typeface="Courier New" pitchFamily="49" charset="0"/>
              </a:rPr>
              <a:t>    char c1, c2;</a:t>
            </a:r>
          </a:p>
          <a:p>
            <a:r>
              <a:rPr lang="en-US" sz="1600" dirty="0">
                <a:latin typeface="Courier New" pitchFamily="49" charset="0"/>
              </a:rPr>
              <a:t>    char *fname = argv[1];</a:t>
            </a:r>
          </a:p>
          <a:p>
            <a:r>
              <a:rPr lang="en-US" sz="1600" dirty="0">
                <a:latin typeface="Courier New" pitchFamily="49" charset="0"/>
              </a:rPr>
              <a:t>    fd1 = Open(fname, O_RDONLY, 0);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Read(fd1, &amp;c1, 1);</a:t>
            </a:r>
          </a:p>
          <a:p>
            <a:r>
              <a:rPr lang="en-US" sz="1600" dirty="0">
                <a:latin typeface="Courier New" pitchFamily="49" charset="0"/>
              </a:rPr>
              <a:t>    if (fork()) {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Parent */</a:t>
            </a:r>
          </a:p>
          <a:p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>
                <a:solidFill>
                  <a:srgbClr val="0070C0"/>
                </a:solidFill>
                <a:latin typeface="Courier New" pitchFamily="49" charset="0"/>
              </a:rPr>
              <a:t>sleep(s);</a:t>
            </a:r>
          </a:p>
          <a:p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Read(fd1, &amp;c2, 1);</a:t>
            </a:r>
          </a:p>
          <a:p>
            <a:r>
              <a:rPr lang="en-US" sz="1600" dirty="0">
                <a:latin typeface="Courier New" pitchFamily="49" charset="0"/>
              </a:rPr>
              <a:t>        printf("Parent: c1 = %c, c2 = %c\n", c1, c2);</a:t>
            </a:r>
          </a:p>
          <a:p>
            <a:r>
              <a:rPr lang="en-US" sz="1600" dirty="0">
                <a:latin typeface="Courier New" pitchFamily="49" charset="0"/>
              </a:rPr>
              <a:t>    } else {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Child */</a:t>
            </a:r>
          </a:p>
          <a:p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>
                <a:solidFill>
                  <a:srgbClr val="0070C0"/>
                </a:solidFill>
                <a:latin typeface="Courier New" pitchFamily="49" charset="0"/>
              </a:rPr>
              <a:t>sleep(1-s);</a:t>
            </a:r>
          </a:p>
          <a:p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Read(fd1, &amp;c2, 1);</a:t>
            </a:r>
          </a:p>
          <a:p>
            <a:r>
              <a:rPr lang="en-US" sz="1600" dirty="0">
                <a:latin typeface="Courier New" pitchFamily="49" charset="0"/>
              </a:rPr>
              <a:t>        printf("Child: c1 = %c, c2 = %c\n", c1, c2);</a:t>
            </a:r>
          </a:p>
          <a:p>
            <a:r>
              <a:rPr lang="en-US" sz="1600" dirty="0">
                <a:latin typeface="Courier New" pitchFamily="49" charset="0"/>
              </a:rPr>
              <a:t>    }</a:t>
            </a:r>
          </a:p>
          <a:p>
            <a:r>
              <a:rPr lang="en-US" sz="1600" dirty="0">
                <a:latin typeface="Courier New" pitchFamily="49" charset="0"/>
              </a:rPr>
              <a:t>    return 0;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84738" y="5802868"/>
            <a:ext cx="1431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ffiles2.c</a:t>
            </a:r>
          </a:p>
        </p:txBody>
      </p:sp>
      <p:sp>
        <p:nvSpPr>
          <p:cNvPr id="2" name="Rectangle 1"/>
          <p:cNvSpPr/>
          <p:nvPr/>
        </p:nvSpPr>
        <p:spPr>
          <a:xfrm>
            <a:off x="5249202" y="1315865"/>
            <a:ext cx="3733800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/>
            </a:solidFill>
          </a:ln>
        </p:spPr>
        <p:txBody>
          <a:bodyPr wrap="square">
            <a:spAutoFit/>
          </a:bodyPr>
          <a:lstStyle/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Child: c1 = a, c2 = b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Parent: c1 = a, c2 = c</a:t>
            </a:r>
          </a:p>
        </p:txBody>
      </p:sp>
      <p:sp>
        <p:nvSpPr>
          <p:cNvPr id="7" name="Rectangle 6"/>
          <p:cNvSpPr/>
          <p:nvPr/>
        </p:nvSpPr>
        <p:spPr>
          <a:xfrm>
            <a:off x="5249202" y="2362200"/>
            <a:ext cx="3733800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/>
            </a:solidFill>
          </a:ln>
        </p:spPr>
        <p:txBody>
          <a:bodyPr wrap="square">
            <a:spAutoFit/>
          </a:bodyPr>
          <a:lstStyle/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Parent: c1 = a, c2 = b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Child: c1 = a, c2 = c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256169" y="3352800"/>
            <a:ext cx="3029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Bonus: Which way does it go?</a:t>
            </a:r>
          </a:p>
        </p:txBody>
      </p:sp>
    </p:spTree>
    <p:extLst>
      <p:ext uri="{BB962C8B-B14F-4D97-AF65-F5344CB8AC3E}">
        <p14:creationId xmlns:p14="http://schemas.microsoft.com/office/powerpoint/2010/main" val="343618943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3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Quiz Time!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B9C05B1-8F6D-754C-9547-33FED72A010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Check out:</a:t>
            </a:r>
          </a:p>
          <a:p>
            <a:endParaRPr lang="en-US" dirty="0" smtClean="0"/>
          </a:p>
          <a:p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canvas.cmu.edu/courses/13182/quizzes/31641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82131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Unix I/O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Metadata, sharing, and redirection</a:t>
            </a:r>
          </a:p>
          <a:p>
            <a:r>
              <a:rPr lang="en-US" dirty="0">
                <a:solidFill>
                  <a:srgbClr val="000000"/>
                </a:solidFill>
              </a:rPr>
              <a:t>Standard I/O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RIO (robust I/O) package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Closing remarks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4193" y="435678"/>
            <a:ext cx="7592093" cy="762000"/>
          </a:xfrm>
        </p:spPr>
        <p:txBody>
          <a:bodyPr/>
          <a:lstStyle/>
          <a:p>
            <a:r>
              <a:rPr lang="en-US" dirty="0"/>
              <a:t>Standard I/O Functions</a:t>
            </a:r>
          </a:p>
        </p:txBody>
      </p:sp>
      <p:sp>
        <p:nvSpPr>
          <p:cNvPr id="784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4861" y="1362075"/>
            <a:ext cx="7896225" cy="4972050"/>
          </a:xfrm>
        </p:spPr>
        <p:txBody>
          <a:bodyPr/>
          <a:lstStyle/>
          <a:p>
            <a:r>
              <a:rPr lang="en-US" dirty="0"/>
              <a:t>The C standard library (</a:t>
            </a:r>
            <a:r>
              <a:rPr lang="en-US" dirty="0" err="1">
                <a:latin typeface="Courier New" pitchFamily="49" charset="0"/>
              </a:rPr>
              <a:t>libc.so</a:t>
            </a:r>
            <a:r>
              <a:rPr lang="en-US" dirty="0"/>
              <a:t>) contains a collection of higher-level </a:t>
            </a:r>
            <a:r>
              <a:rPr lang="en-US" i="1" dirty="0">
                <a:solidFill>
                  <a:srgbClr val="C00000"/>
                </a:solidFill>
              </a:rPr>
              <a:t>standard I/O </a:t>
            </a:r>
            <a:r>
              <a:rPr lang="en-US" dirty="0"/>
              <a:t>functions</a:t>
            </a:r>
          </a:p>
          <a:p>
            <a:pPr lvl="1"/>
            <a:r>
              <a:rPr lang="en-US" dirty="0"/>
              <a:t>Documented in Appendix B of K&amp;R</a:t>
            </a:r>
          </a:p>
          <a:p>
            <a:endParaRPr lang="en-US" dirty="0"/>
          </a:p>
          <a:p>
            <a:r>
              <a:rPr lang="en-US" dirty="0"/>
              <a:t>Examples of standard I/O functions:</a:t>
            </a:r>
          </a:p>
          <a:p>
            <a:pPr lvl="1"/>
            <a:r>
              <a:rPr lang="en-US" dirty="0"/>
              <a:t>Opening and closing files (</a:t>
            </a:r>
            <a:r>
              <a:rPr lang="en-US" b="1" dirty="0" err="1">
                <a:latin typeface="Courier New" pitchFamily="49" charset="0"/>
              </a:rPr>
              <a:t>fopen</a:t>
            </a:r>
            <a:r>
              <a:rPr lang="en-US" dirty="0"/>
              <a:t> and </a:t>
            </a:r>
            <a:r>
              <a:rPr lang="en-US" b="1" dirty="0" err="1">
                <a:latin typeface="Courier New" pitchFamily="49" charset="0"/>
              </a:rPr>
              <a:t>fclose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Reading and writing bytes (</a:t>
            </a:r>
            <a:r>
              <a:rPr lang="en-US" b="1" dirty="0" err="1">
                <a:latin typeface="Courier New" pitchFamily="49" charset="0"/>
              </a:rPr>
              <a:t>fread</a:t>
            </a:r>
            <a:r>
              <a:rPr lang="en-US" dirty="0"/>
              <a:t> and </a:t>
            </a:r>
            <a:r>
              <a:rPr lang="en-US" b="1" dirty="0" err="1">
                <a:latin typeface="Courier New" pitchFamily="49" charset="0"/>
              </a:rPr>
              <a:t>fwrite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Reading and writing text lines (</a:t>
            </a:r>
            <a:r>
              <a:rPr lang="en-US" b="1" dirty="0" err="1">
                <a:latin typeface="Courier New" pitchFamily="49" charset="0"/>
              </a:rPr>
              <a:t>fgets</a:t>
            </a:r>
            <a:r>
              <a:rPr lang="en-US" dirty="0"/>
              <a:t> and </a:t>
            </a:r>
            <a:r>
              <a:rPr lang="en-US" b="1" dirty="0" err="1">
                <a:latin typeface="Courier New" pitchFamily="49" charset="0"/>
              </a:rPr>
              <a:t>fputs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Formatted reading and writing (</a:t>
            </a:r>
            <a:r>
              <a:rPr lang="en-US" b="1" dirty="0" err="1">
                <a:latin typeface="Courier New" pitchFamily="49" charset="0"/>
              </a:rPr>
              <a:t>fscanf</a:t>
            </a:r>
            <a:r>
              <a:rPr lang="en-US" dirty="0"/>
              <a:t> and </a:t>
            </a:r>
            <a:r>
              <a:rPr lang="en-US" b="1" dirty="0" err="1">
                <a:latin typeface="Courier New" pitchFamily="49" charset="0"/>
              </a:rPr>
              <a:t>fprintf</a:t>
            </a:r>
            <a:r>
              <a:rPr lang="en-US" dirty="0"/>
              <a:t>)</a:t>
            </a:r>
          </a:p>
        </p:txBody>
      </p: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Standard I/O Streams</a:t>
            </a:r>
          </a:p>
        </p:txBody>
      </p:sp>
      <p:sp>
        <p:nvSpPr>
          <p:cNvPr id="67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2937" y="1220788"/>
            <a:ext cx="8307387" cy="2970212"/>
          </a:xfrm>
        </p:spPr>
        <p:txBody>
          <a:bodyPr/>
          <a:lstStyle/>
          <a:p>
            <a:r>
              <a:rPr lang="en-US" dirty="0"/>
              <a:t>Standard I/O models open files as </a:t>
            </a:r>
            <a:r>
              <a:rPr lang="en-US" i="1" dirty="0">
                <a:solidFill>
                  <a:srgbClr val="C00000"/>
                </a:solidFill>
              </a:rPr>
              <a:t>streams</a:t>
            </a:r>
          </a:p>
          <a:p>
            <a:pPr lvl="1"/>
            <a:r>
              <a:rPr lang="en-US" dirty="0"/>
              <a:t>Abstraction for a file descriptor and a buffer in memory</a:t>
            </a:r>
          </a:p>
          <a:p>
            <a:pPr lvl="1"/>
            <a:endParaRPr lang="en-US" dirty="0"/>
          </a:p>
          <a:p>
            <a:r>
              <a:rPr lang="en-US" dirty="0"/>
              <a:t>C programs begin life with three open streams </a:t>
            </a:r>
            <a:br>
              <a:rPr lang="en-US" dirty="0"/>
            </a:br>
            <a:r>
              <a:rPr lang="en-US" dirty="0"/>
              <a:t>(defined in </a:t>
            </a:r>
            <a:r>
              <a:rPr lang="en-US" dirty="0" err="1">
                <a:latin typeface="Courier New" pitchFamily="49" charset="0"/>
              </a:rPr>
              <a:t>stdio.h</a:t>
            </a:r>
            <a:r>
              <a:rPr lang="en-US" dirty="0"/>
              <a:t>)</a:t>
            </a:r>
          </a:p>
          <a:p>
            <a:pPr lvl="1"/>
            <a:r>
              <a:rPr lang="en-US" b="1" dirty="0" err="1">
                <a:latin typeface="Courier New" pitchFamily="49" charset="0"/>
              </a:rPr>
              <a:t>stdin</a:t>
            </a:r>
            <a:r>
              <a:rPr lang="en-US" dirty="0"/>
              <a:t>  (standard input)</a:t>
            </a:r>
          </a:p>
          <a:p>
            <a:pPr lvl="1"/>
            <a:r>
              <a:rPr lang="en-US" b="1" dirty="0" err="1">
                <a:latin typeface="Courier New" pitchFamily="49" charset="0"/>
              </a:rPr>
              <a:t>stdout</a:t>
            </a:r>
            <a:r>
              <a:rPr lang="en-US" dirty="0"/>
              <a:t> (standard output)</a:t>
            </a:r>
          </a:p>
          <a:p>
            <a:pPr lvl="1"/>
            <a:r>
              <a:rPr lang="en-US" b="1" dirty="0" err="1">
                <a:latin typeface="Courier New" pitchFamily="49" charset="0"/>
              </a:rPr>
              <a:t>stderr</a:t>
            </a:r>
            <a:r>
              <a:rPr lang="en-US" dirty="0"/>
              <a:t> (standard error)</a:t>
            </a:r>
          </a:p>
          <a:p>
            <a:pPr lvl="1">
              <a:buFont typeface="Wingdings" pitchFamily="2" charset="2"/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674820" name="Text Box 4"/>
          <p:cNvSpPr txBox="1">
            <a:spLocks noChangeArrowheads="1"/>
          </p:cNvSpPr>
          <p:nvPr/>
        </p:nvSpPr>
        <p:spPr bwMode="auto">
          <a:xfrm>
            <a:off x="914400" y="4495800"/>
            <a:ext cx="7164388" cy="2057400"/>
          </a:xfrm>
          <a:prstGeom prst="rect">
            <a:avLst/>
          </a:prstGeom>
          <a:solidFill>
            <a:srgbClr val="F6F5BD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sz="1600" dirty="0">
                <a:latin typeface="Courier New" pitchFamily="49" charset="0"/>
              </a:rPr>
              <a:t>#include &lt;</a:t>
            </a:r>
            <a:r>
              <a:rPr lang="en-US" sz="1600" dirty="0" err="1">
                <a:latin typeface="Courier New" pitchFamily="49" charset="0"/>
              </a:rPr>
              <a:t>stdio.h</a:t>
            </a:r>
            <a:r>
              <a:rPr lang="en-US" sz="1600" dirty="0">
                <a:latin typeface="Courier New" pitchFamily="49" charset="0"/>
              </a:rPr>
              <a:t>&gt;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extern FILE *</a:t>
            </a:r>
            <a:r>
              <a:rPr lang="en-US" sz="1600" dirty="0" err="1">
                <a:latin typeface="Courier New" pitchFamily="49" charset="0"/>
              </a:rPr>
              <a:t>stdin</a:t>
            </a:r>
            <a:r>
              <a:rPr lang="en-US" sz="1600" dirty="0">
                <a:latin typeface="Courier New" pitchFamily="49" charset="0"/>
              </a:rPr>
              <a:t>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standard input  (descriptor 0)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extern FILE *</a:t>
            </a:r>
            <a:r>
              <a:rPr lang="en-US" sz="1600" dirty="0" err="1">
                <a:latin typeface="Courier New" pitchFamily="49" charset="0"/>
              </a:rPr>
              <a:t>stdout</a:t>
            </a:r>
            <a:r>
              <a:rPr lang="en-US" sz="1600" dirty="0">
                <a:latin typeface="Courier New" pitchFamily="49" charset="0"/>
              </a:rPr>
              <a:t>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standard output (descriptor 1)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extern FILE *</a:t>
            </a:r>
            <a:r>
              <a:rPr lang="en-US" sz="1600" dirty="0" err="1">
                <a:latin typeface="Courier New" pitchFamily="49" charset="0"/>
              </a:rPr>
              <a:t>stderr</a:t>
            </a:r>
            <a:r>
              <a:rPr lang="en-US" sz="1600" dirty="0">
                <a:latin typeface="Courier New" pitchFamily="49" charset="0"/>
              </a:rPr>
              <a:t>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standard error  (descriptor 2) */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main() {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fprintf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stdout</a:t>
            </a:r>
            <a:r>
              <a:rPr lang="en-US" sz="1600" dirty="0">
                <a:latin typeface="Courier New" pitchFamily="49" charset="0"/>
              </a:rPr>
              <a:t>, "Hello, world\n");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Buffered I/O: Motivation</a:t>
            </a:r>
          </a:p>
        </p:txBody>
      </p:sp>
      <p:sp>
        <p:nvSpPr>
          <p:cNvPr id="68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2937" y="1220788"/>
            <a:ext cx="8307387" cy="4341812"/>
          </a:xfrm>
        </p:spPr>
        <p:txBody>
          <a:bodyPr/>
          <a:lstStyle/>
          <a:p>
            <a:r>
              <a:rPr lang="en-US" dirty="0"/>
              <a:t>Applications often read/write one character at a time</a:t>
            </a:r>
          </a:p>
          <a:p>
            <a:pPr lvl="1"/>
            <a:r>
              <a:rPr lang="en-US" b="1" dirty="0" err="1">
                <a:latin typeface="Courier New"/>
                <a:cs typeface="Courier New"/>
              </a:rPr>
              <a:t>getc</a:t>
            </a:r>
            <a:r>
              <a:rPr lang="en-US" b="1" dirty="0">
                <a:latin typeface="Courier New"/>
                <a:cs typeface="Courier New"/>
              </a:rPr>
              <a:t>, </a:t>
            </a:r>
            <a:r>
              <a:rPr lang="en-US" b="1" dirty="0" err="1">
                <a:latin typeface="Courier New"/>
                <a:cs typeface="Courier New"/>
              </a:rPr>
              <a:t>putc</a:t>
            </a:r>
            <a:r>
              <a:rPr lang="en-US" b="1" dirty="0">
                <a:latin typeface="Courier New"/>
                <a:cs typeface="Courier New"/>
              </a:rPr>
              <a:t>, </a:t>
            </a:r>
            <a:r>
              <a:rPr lang="en-US" b="1" dirty="0" err="1">
                <a:latin typeface="Courier New"/>
                <a:cs typeface="Courier New"/>
              </a:rPr>
              <a:t>ungetc</a:t>
            </a:r>
            <a:endParaRPr lang="en-US" b="1" dirty="0">
              <a:latin typeface="Courier New"/>
              <a:cs typeface="Courier New"/>
            </a:endParaRPr>
          </a:p>
          <a:p>
            <a:pPr lvl="1"/>
            <a:r>
              <a:rPr lang="en-US" b="1" dirty="0">
                <a:latin typeface="Courier New"/>
                <a:cs typeface="Courier New"/>
              </a:rPr>
              <a:t>gets, </a:t>
            </a:r>
            <a:r>
              <a:rPr lang="en-US" b="1" dirty="0" err="1">
                <a:latin typeface="Courier New"/>
                <a:cs typeface="Courier New"/>
              </a:rPr>
              <a:t>fgets</a:t>
            </a:r>
            <a:endParaRPr lang="en-US" b="1" dirty="0">
              <a:latin typeface="Courier New"/>
              <a:cs typeface="Courier New"/>
            </a:endParaRPr>
          </a:p>
          <a:p>
            <a:pPr lvl="2"/>
            <a:r>
              <a:rPr lang="en-US" dirty="0"/>
              <a:t>Read line of text one character at a time, stopping at newline</a:t>
            </a:r>
          </a:p>
          <a:p>
            <a:r>
              <a:rPr lang="en-US" dirty="0"/>
              <a:t>Implementing as Unix I/O calls expensive</a:t>
            </a:r>
          </a:p>
          <a:p>
            <a:pPr lvl="1"/>
            <a:r>
              <a:rPr lang="en-US" b="1" dirty="0">
                <a:latin typeface="Courier New"/>
                <a:cs typeface="Courier New"/>
              </a:rPr>
              <a:t>read</a:t>
            </a:r>
            <a:r>
              <a:rPr lang="en-US" dirty="0"/>
              <a:t> and </a:t>
            </a:r>
            <a:r>
              <a:rPr lang="en-US" b="1" dirty="0">
                <a:latin typeface="Courier New"/>
                <a:cs typeface="Courier New"/>
              </a:rPr>
              <a:t>write</a:t>
            </a:r>
            <a:r>
              <a:rPr lang="en-US" dirty="0"/>
              <a:t> require Unix kernel calls</a:t>
            </a:r>
          </a:p>
          <a:p>
            <a:pPr lvl="2"/>
            <a:r>
              <a:rPr lang="en-US" dirty="0"/>
              <a:t>&gt; 10,000 clock cycles</a:t>
            </a:r>
          </a:p>
          <a:p>
            <a:r>
              <a:rPr lang="en-US" dirty="0"/>
              <a:t>Solution: Buffered read</a:t>
            </a:r>
          </a:p>
          <a:p>
            <a:pPr lvl="1"/>
            <a:r>
              <a:rPr lang="en-US" dirty="0"/>
              <a:t>Use Unix </a:t>
            </a:r>
            <a:r>
              <a:rPr lang="en-US" b="1" dirty="0">
                <a:latin typeface="Courier New"/>
                <a:cs typeface="Courier New"/>
              </a:rPr>
              <a:t>read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/>
              <a:t>to grab block of bytes</a:t>
            </a:r>
          </a:p>
          <a:p>
            <a:pPr lvl="1"/>
            <a:r>
              <a:rPr lang="en-US" dirty="0"/>
              <a:t>User input functions take one byte at a time from buffer</a:t>
            </a:r>
          </a:p>
          <a:p>
            <a:pPr lvl="2"/>
            <a:r>
              <a:rPr lang="en-US" dirty="0"/>
              <a:t>Refill buffer when empty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826476" y="5807075"/>
            <a:ext cx="2362200" cy="441325"/>
          </a:xfrm>
          <a:prstGeom prst="rect">
            <a:avLst/>
          </a:prstGeom>
          <a:solidFill>
            <a:srgbClr val="F1C7C7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unread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1464276" y="5807075"/>
            <a:ext cx="2362200" cy="441325"/>
          </a:xfrm>
          <a:prstGeom prst="rect">
            <a:avLst/>
          </a:prstGeom>
          <a:solidFill>
            <a:srgbClr val="D5F1C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already read</a:t>
            </a:r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1464276" y="5807075"/>
            <a:ext cx="6096000" cy="44132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609600" y="5831299"/>
            <a:ext cx="84234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Buffer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101" name="Rectangle 29"/>
          <p:cNvSpPr>
            <a:spLocks noGrp="1" noChangeArrowheads="1"/>
          </p:cNvSpPr>
          <p:nvPr>
            <p:ph type="title"/>
          </p:nvPr>
        </p:nvSpPr>
        <p:spPr>
          <a:xfrm>
            <a:off x="381000" y="435678"/>
            <a:ext cx="7592093" cy="762000"/>
          </a:xfrm>
        </p:spPr>
        <p:txBody>
          <a:bodyPr/>
          <a:lstStyle/>
          <a:p>
            <a:r>
              <a:rPr lang="en-US"/>
              <a:t>Buffering in Standard I/O</a:t>
            </a:r>
          </a:p>
        </p:txBody>
      </p:sp>
      <p:sp>
        <p:nvSpPr>
          <p:cNvPr id="643102" name="Rectangle 30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4"/>
            <a:ext cx="7896225" cy="5267325"/>
          </a:xfrm>
        </p:spPr>
        <p:txBody>
          <a:bodyPr/>
          <a:lstStyle/>
          <a:p>
            <a:r>
              <a:rPr lang="en-US" dirty="0"/>
              <a:t>Standard I/O functions use buffered I/O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Buffer flushed to output </a:t>
            </a:r>
            <a:r>
              <a:rPr lang="en-US" dirty="0" err="1"/>
              <a:t>fd</a:t>
            </a:r>
            <a:r>
              <a:rPr lang="en-US" dirty="0"/>
              <a:t> on “\n”, call to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fflush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latin typeface="+mn-lt"/>
                <a:cs typeface="Courier New" pitchFamily="49" charset="0"/>
              </a:rPr>
              <a:t>or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exit</a:t>
            </a:r>
            <a:r>
              <a:rPr lang="en-US" dirty="0">
                <a:latin typeface="+mn-lt"/>
                <a:cs typeface="Courier New" pitchFamily="49" charset="0"/>
              </a:rPr>
              <a:t>,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latin typeface="+mn-lt"/>
                <a:cs typeface="Courier New" pitchFamily="49" charset="0"/>
              </a:rPr>
              <a:t>or return from </a:t>
            </a:r>
            <a:r>
              <a:rPr lang="en-US" dirty="0" smtClean="0">
                <a:latin typeface="Courier New"/>
                <a:cs typeface="Courier New"/>
              </a:rPr>
              <a:t>main</a:t>
            </a:r>
            <a:endParaRPr lang="en-US" dirty="0"/>
          </a:p>
        </p:txBody>
      </p:sp>
      <p:sp>
        <p:nvSpPr>
          <p:cNvPr id="643076" name="Text Box 4"/>
          <p:cNvSpPr txBox="1">
            <a:spLocks noChangeArrowheads="1"/>
          </p:cNvSpPr>
          <p:nvPr/>
        </p:nvSpPr>
        <p:spPr bwMode="auto">
          <a:xfrm>
            <a:off x="2544762" y="1905000"/>
            <a:ext cx="1651000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("h");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643077" name="Rectangle 5"/>
          <p:cNvSpPr>
            <a:spLocks noChangeArrowheads="1"/>
          </p:cNvSpPr>
          <p:nvPr/>
        </p:nvSpPr>
        <p:spPr bwMode="auto">
          <a:xfrm>
            <a:off x="2620962" y="3995737"/>
            <a:ext cx="457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h</a:t>
            </a:r>
          </a:p>
        </p:txBody>
      </p:sp>
      <p:sp>
        <p:nvSpPr>
          <p:cNvPr id="643078" name="Rectangle 6"/>
          <p:cNvSpPr>
            <a:spLocks noChangeArrowheads="1"/>
          </p:cNvSpPr>
          <p:nvPr/>
        </p:nvSpPr>
        <p:spPr bwMode="auto">
          <a:xfrm>
            <a:off x="3078162" y="3995737"/>
            <a:ext cx="457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e</a:t>
            </a:r>
          </a:p>
        </p:txBody>
      </p:sp>
      <p:sp>
        <p:nvSpPr>
          <p:cNvPr id="643079" name="Rectangle 7"/>
          <p:cNvSpPr>
            <a:spLocks noChangeArrowheads="1"/>
          </p:cNvSpPr>
          <p:nvPr/>
        </p:nvSpPr>
        <p:spPr bwMode="auto">
          <a:xfrm>
            <a:off x="3459162" y="3995737"/>
            <a:ext cx="457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l</a:t>
            </a:r>
          </a:p>
        </p:txBody>
      </p:sp>
      <p:sp>
        <p:nvSpPr>
          <p:cNvPr id="643080" name="Rectangle 8"/>
          <p:cNvSpPr>
            <a:spLocks noChangeArrowheads="1"/>
          </p:cNvSpPr>
          <p:nvPr/>
        </p:nvSpPr>
        <p:spPr bwMode="auto">
          <a:xfrm>
            <a:off x="3916362" y="3995737"/>
            <a:ext cx="457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l</a:t>
            </a:r>
          </a:p>
        </p:txBody>
      </p:sp>
      <p:sp>
        <p:nvSpPr>
          <p:cNvPr id="643081" name="Rectangle 9"/>
          <p:cNvSpPr>
            <a:spLocks noChangeArrowheads="1"/>
          </p:cNvSpPr>
          <p:nvPr/>
        </p:nvSpPr>
        <p:spPr bwMode="auto">
          <a:xfrm>
            <a:off x="4373562" y="3995737"/>
            <a:ext cx="457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o</a:t>
            </a:r>
          </a:p>
        </p:txBody>
      </p:sp>
      <p:sp>
        <p:nvSpPr>
          <p:cNvPr id="643082" name="Rectangle 10"/>
          <p:cNvSpPr>
            <a:spLocks noChangeArrowheads="1"/>
          </p:cNvSpPr>
          <p:nvPr/>
        </p:nvSpPr>
        <p:spPr bwMode="auto">
          <a:xfrm>
            <a:off x="4830762" y="3995737"/>
            <a:ext cx="457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\n</a:t>
            </a:r>
          </a:p>
        </p:txBody>
      </p:sp>
      <p:sp>
        <p:nvSpPr>
          <p:cNvPr id="643083" name="Rectangle 11"/>
          <p:cNvSpPr>
            <a:spLocks noChangeArrowheads="1"/>
          </p:cNvSpPr>
          <p:nvPr/>
        </p:nvSpPr>
        <p:spPr bwMode="auto">
          <a:xfrm>
            <a:off x="5287962" y="3995737"/>
            <a:ext cx="457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.</a:t>
            </a:r>
          </a:p>
        </p:txBody>
      </p:sp>
      <p:sp>
        <p:nvSpPr>
          <p:cNvPr id="643084" name="Rectangle 12"/>
          <p:cNvSpPr>
            <a:spLocks noChangeArrowheads="1"/>
          </p:cNvSpPr>
          <p:nvPr/>
        </p:nvSpPr>
        <p:spPr bwMode="auto">
          <a:xfrm>
            <a:off x="5745162" y="3995737"/>
            <a:ext cx="457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.</a:t>
            </a:r>
          </a:p>
        </p:txBody>
      </p:sp>
      <p:sp>
        <p:nvSpPr>
          <p:cNvPr id="643085" name="Line 13"/>
          <p:cNvSpPr>
            <a:spLocks noChangeShapeType="1"/>
          </p:cNvSpPr>
          <p:nvPr/>
        </p:nvSpPr>
        <p:spPr bwMode="auto">
          <a:xfrm>
            <a:off x="2849562" y="2319337"/>
            <a:ext cx="0" cy="1676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43086" name="Text Box 14"/>
          <p:cNvSpPr txBox="1">
            <a:spLocks noChangeArrowheads="1"/>
          </p:cNvSpPr>
          <p:nvPr/>
        </p:nvSpPr>
        <p:spPr bwMode="auto">
          <a:xfrm>
            <a:off x="3001962" y="2133600"/>
            <a:ext cx="1651000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("e");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643087" name="Line 15"/>
          <p:cNvSpPr>
            <a:spLocks noChangeShapeType="1"/>
          </p:cNvSpPr>
          <p:nvPr/>
        </p:nvSpPr>
        <p:spPr bwMode="auto">
          <a:xfrm>
            <a:off x="3306762" y="2471737"/>
            <a:ext cx="0" cy="152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43088" name="Text Box 16"/>
          <p:cNvSpPr txBox="1">
            <a:spLocks noChangeArrowheads="1"/>
          </p:cNvSpPr>
          <p:nvPr/>
        </p:nvSpPr>
        <p:spPr bwMode="auto">
          <a:xfrm>
            <a:off x="3382962" y="2363787"/>
            <a:ext cx="1651000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("l");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643089" name="Line 17"/>
          <p:cNvSpPr>
            <a:spLocks noChangeShapeType="1"/>
          </p:cNvSpPr>
          <p:nvPr/>
        </p:nvSpPr>
        <p:spPr bwMode="auto">
          <a:xfrm>
            <a:off x="5059362" y="3462337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43090" name="Text Box 18"/>
          <p:cNvSpPr txBox="1">
            <a:spLocks noChangeArrowheads="1"/>
          </p:cNvSpPr>
          <p:nvPr/>
        </p:nvSpPr>
        <p:spPr bwMode="auto">
          <a:xfrm>
            <a:off x="3759200" y="2624137"/>
            <a:ext cx="1651000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("l");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643091" name="Line 19"/>
          <p:cNvSpPr>
            <a:spLocks noChangeShapeType="1"/>
          </p:cNvSpPr>
          <p:nvPr/>
        </p:nvSpPr>
        <p:spPr bwMode="auto">
          <a:xfrm>
            <a:off x="4525962" y="3233737"/>
            <a:ext cx="0" cy="762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43092" name="Text Box 20"/>
          <p:cNvSpPr txBox="1">
            <a:spLocks noChangeArrowheads="1"/>
          </p:cNvSpPr>
          <p:nvPr/>
        </p:nvSpPr>
        <p:spPr bwMode="auto">
          <a:xfrm>
            <a:off x="4140200" y="2897187"/>
            <a:ext cx="1651000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("o");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643093" name="Text Box 21"/>
          <p:cNvSpPr txBox="1">
            <a:spLocks noChangeArrowheads="1"/>
          </p:cNvSpPr>
          <p:nvPr/>
        </p:nvSpPr>
        <p:spPr bwMode="auto">
          <a:xfrm>
            <a:off x="4627562" y="3157537"/>
            <a:ext cx="177323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("\n");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643094" name="Line 22"/>
          <p:cNvSpPr>
            <a:spLocks noChangeShapeType="1"/>
          </p:cNvSpPr>
          <p:nvPr/>
        </p:nvSpPr>
        <p:spPr bwMode="auto">
          <a:xfrm>
            <a:off x="3687762" y="2700337"/>
            <a:ext cx="0" cy="1295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43095" name="Line 23"/>
          <p:cNvSpPr>
            <a:spLocks noChangeShapeType="1"/>
          </p:cNvSpPr>
          <p:nvPr/>
        </p:nvSpPr>
        <p:spPr bwMode="auto">
          <a:xfrm>
            <a:off x="4144962" y="2928937"/>
            <a:ext cx="0" cy="1066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43096" name="Line 24"/>
          <p:cNvSpPr>
            <a:spLocks noChangeShapeType="1"/>
          </p:cNvSpPr>
          <p:nvPr/>
        </p:nvSpPr>
        <p:spPr bwMode="auto">
          <a:xfrm>
            <a:off x="3916362" y="4300537"/>
            <a:ext cx="0" cy="82296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43097" name="Text Box 25"/>
          <p:cNvSpPr txBox="1">
            <a:spLocks noChangeArrowheads="1"/>
          </p:cNvSpPr>
          <p:nvPr/>
        </p:nvSpPr>
        <p:spPr bwMode="auto">
          <a:xfrm>
            <a:off x="3992562" y="4510087"/>
            <a:ext cx="22320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fflush(stdout);</a:t>
            </a:r>
          </a:p>
        </p:txBody>
      </p:sp>
      <p:sp>
        <p:nvSpPr>
          <p:cNvPr id="643098" name="Text Box 26"/>
          <p:cNvSpPr txBox="1">
            <a:spLocks noChangeArrowheads="1"/>
          </p:cNvSpPr>
          <p:nvPr/>
        </p:nvSpPr>
        <p:spPr bwMode="auto">
          <a:xfrm>
            <a:off x="1630362" y="3076574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buf</a:t>
            </a:r>
          </a:p>
        </p:txBody>
      </p:sp>
      <p:sp>
        <p:nvSpPr>
          <p:cNvPr id="643099" name="Line 27"/>
          <p:cNvSpPr>
            <a:spLocks noChangeShapeType="1"/>
          </p:cNvSpPr>
          <p:nvPr/>
        </p:nvSpPr>
        <p:spPr bwMode="auto">
          <a:xfrm>
            <a:off x="1935162" y="3394075"/>
            <a:ext cx="685800" cy="6016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43100" name="Text Box 28"/>
          <p:cNvSpPr txBox="1">
            <a:spLocks noChangeArrowheads="1"/>
          </p:cNvSpPr>
          <p:nvPr/>
        </p:nvSpPr>
        <p:spPr bwMode="auto">
          <a:xfrm>
            <a:off x="2659400" y="5195887"/>
            <a:ext cx="252825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write(1, </a:t>
            </a:r>
            <a:r>
              <a:rPr lang="en-US" sz="1800" dirty="0" err="1">
                <a:latin typeface="Courier New" pitchFamily="49" charset="0"/>
              </a:rPr>
              <a:t>buf</a:t>
            </a:r>
            <a:r>
              <a:rPr lang="en-US" sz="1800" dirty="0">
                <a:latin typeface="Courier New" pitchFamily="49" charset="0"/>
              </a:rPr>
              <a:t>, 6);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102" name="Rectangle 6"/>
          <p:cNvSpPr>
            <a:spLocks noGrp="1" noChangeArrowheads="1"/>
          </p:cNvSpPr>
          <p:nvPr>
            <p:ph type="title"/>
          </p:nvPr>
        </p:nvSpPr>
        <p:spPr>
          <a:xfrm>
            <a:off x="357018" y="457200"/>
            <a:ext cx="7592093" cy="762000"/>
          </a:xfrm>
        </p:spPr>
        <p:txBody>
          <a:bodyPr/>
          <a:lstStyle/>
          <a:p>
            <a:r>
              <a:rPr lang="en-US"/>
              <a:t>Standard I/O Buffering in Action</a:t>
            </a:r>
          </a:p>
        </p:txBody>
      </p:sp>
      <p:sp>
        <p:nvSpPr>
          <p:cNvPr id="644103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356286" y="1295400"/>
            <a:ext cx="7896225" cy="4972050"/>
          </a:xfrm>
        </p:spPr>
        <p:txBody>
          <a:bodyPr/>
          <a:lstStyle/>
          <a:p>
            <a:r>
              <a:rPr lang="en-US" dirty="0"/>
              <a:t>You can see this buffering in action for yourself, using the always fascinating Linux </a:t>
            </a:r>
            <a:r>
              <a:rPr lang="en-US" dirty="0" err="1">
                <a:latin typeface="Courier New" pitchFamily="49" charset="0"/>
              </a:rPr>
              <a:t>strace</a:t>
            </a:r>
            <a:r>
              <a:rPr lang="en-US" dirty="0"/>
              <a:t> program:</a:t>
            </a:r>
          </a:p>
        </p:txBody>
      </p:sp>
      <p:sp>
        <p:nvSpPr>
          <p:cNvPr id="644099" name="Rectangle 3"/>
          <p:cNvSpPr>
            <a:spLocks noChangeArrowheads="1"/>
          </p:cNvSpPr>
          <p:nvPr/>
        </p:nvSpPr>
        <p:spPr bwMode="auto">
          <a:xfrm>
            <a:off x="3276600" y="2438400"/>
            <a:ext cx="5638800" cy="1815882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</a:t>
            </a:r>
            <a:r>
              <a:rPr lang="en-US" sz="1600" dirty="0" err="1">
                <a:latin typeface="Courier New" pitchFamily="49" charset="0"/>
              </a:rPr>
              <a:t>strace</a:t>
            </a:r>
            <a:r>
              <a:rPr lang="en-US" sz="1600" dirty="0">
                <a:latin typeface="Courier New" pitchFamily="49" charset="0"/>
              </a:rPr>
              <a:t> ./hello</a:t>
            </a: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execve</a:t>
            </a:r>
            <a:r>
              <a:rPr lang="en-US" sz="1600" dirty="0">
                <a:latin typeface="Courier New" pitchFamily="49" charset="0"/>
              </a:rPr>
              <a:t>("./hello", ["hello"], [/* ... */]).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...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write(1, "hello\n", 6)               = 6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...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exit_group(0)                        = ?</a:t>
            </a:r>
          </a:p>
          <a:p>
            <a:pPr algn="l">
              <a:lnSpc>
                <a:spcPct val="100000"/>
              </a:lnSpc>
            </a:pPr>
            <a:endParaRPr lang="en-US" sz="1600" dirty="0">
              <a:latin typeface="Courier New" pitchFamily="49" charset="0"/>
            </a:endParaRPr>
          </a:p>
        </p:txBody>
      </p:sp>
      <p:sp>
        <p:nvSpPr>
          <p:cNvPr id="644101" name="Rectangle 5"/>
          <p:cNvSpPr>
            <a:spLocks noChangeArrowheads="1"/>
          </p:cNvSpPr>
          <p:nvPr/>
        </p:nvSpPr>
        <p:spPr bwMode="auto">
          <a:xfrm>
            <a:off x="457200" y="2432050"/>
            <a:ext cx="2590800" cy="3282950"/>
          </a:xfrm>
          <a:prstGeom prst="rect">
            <a:avLst/>
          </a:prstGeom>
          <a:solidFill>
            <a:srgbClr val="F6F5BD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#include &lt;stdio.h&gt;</a:t>
            </a:r>
          </a:p>
          <a:p>
            <a:pPr>
              <a:lnSpc>
                <a:spcPct val="100000"/>
              </a:lnSpc>
            </a:pPr>
            <a:endParaRPr lang="en-US" sz="1600" dirty="0">
              <a:latin typeface="Courier New" pitchFamily="49" charset="0"/>
            </a:endParaRP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int main()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printf("h");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printf("e");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printf("l");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printf("l");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printf("o");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printf("\n");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fflush(stdout);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exit(0);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4099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Standard I/O Example</a:t>
            </a:r>
          </a:p>
        </p:txBody>
      </p:sp>
      <p:sp>
        <p:nvSpPr>
          <p:cNvPr id="66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610600" cy="5410200"/>
          </a:xfrm>
        </p:spPr>
        <p:txBody>
          <a:bodyPr/>
          <a:lstStyle/>
          <a:p>
            <a:r>
              <a:rPr lang="en-US" dirty="0"/>
              <a:t>Copying file to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stdout</a:t>
            </a:r>
            <a:r>
              <a:rPr lang="en-US" dirty="0"/>
              <a:t>, line-by-line with </a:t>
            </a:r>
            <a:r>
              <a:rPr lang="en-US" dirty="0" err="1"/>
              <a:t>stdio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Demo:</a:t>
            </a:r>
          </a:p>
          <a:p>
            <a:pPr marL="457200" lvl="1" indent="0">
              <a:buNone/>
            </a:pP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linux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strace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./showfile3_stdio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names.txt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xmlns="" id="{A6B23472-9A36-7A4C-A0F7-1987BFAB2E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1752600"/>
            <a:ext cx="6461125" cy="378565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prstTxWarp prst="textNoShape">
              <a:avLst/>
            </a:prstTxWarp>
            <a:spAutoFit/>
          </a:bodyPr>
          <a:lstStyle/>
          <a:p>
            <a:r>
              <a:rPr lang="en-US" sz="1600" dirty="0">
                <a:solidFill>
                  <a:srgbClr val="92649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csapp.h</a:t>
            </a:r>
            <a:r>
              <a:rPr lang="en-US" sz="1600" dirty="0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r>
              <a:rPr lang="en-US" sz="1600" dirty="0">
                <a:solidFill>
                  <a:srgbClr val="7D7CA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MLINE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1024</a:t>
            </a:r>
          </a:p>
          <a:p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5E34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[])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[MLINE];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FILE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infile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stdin;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== 2)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infile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fopen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[1], </a:t>
            </a:r>
            <a:r>
              <a:rPr lang="en-US" sz="1600" dirty="0">
                <a:solidFill>
                  <a:srgbClr val="AF378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"r"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(!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infile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exit(1);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fgets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MLINE,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infile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!= </a:t>
            </a:r>
            <a:r>
              <a:rPr lang="en-US" sz="1600" dirty="0">
                <a:solidFill>
                  <a:srgbClr val="34A1A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6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fprintf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stdout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exit(0);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634FB4F3-1CAD-1547-9957-C2C8A2BE7A1E}"/>
              </a:ext>
            </a:extLst>
          </p:cNvPr>
          <p:cNvSpPr txBox="1"/>
          <p:nvPr/>
        </p:nvSpPr>
        <p:spPr>
          <a:xfrm>
            <a:off x="5334000" y="5168920"/>
            <a:ext cx="2193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showfile3_stdio.c</a:t>
            </a:r>
          </a:p>
        </p:txBody>
      </p:sp>
    </p:spTree>
    <p:extLst>
      <p:ext uri="{BB962C8B-B14F-4D97-AF65-F5344CB8AC3E}">
        <p14:creationId xmlns:p14="http://schemas.microsoft.com/office/powerpoint/2010/main" val="1728883499"/>
      </p:ext>
    </p:extLst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Unix I/O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Metadata, sharing, and redirection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Standard I/O</a:t>
            </a:r>
          </a:p>
          <a:p>
            <a:r>
              <a:rPr lang="en-US" dirty="0"/>
              <a:t>RIO (robust I/O) package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Closing remarks</a:t>
            </a:r>
          </a:p>
        </p:txBody>
      </p:sp>
    </p:spTree>
    <p:extLst>
      <p:ext uri="{BB962C8B-B14F-4D97-AF65-F5344CB8AC3E}">
        <p14:creationId xmlns:p14="http://schemas.microsoft.com/office/powerpoint/2010/main" val="84931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69913"/>
            <a:ext cx="4953000" cy="573087"/>
          </a:xfrm>
        </p:spPr>
        <p:txBody>
          <a:bodyPr/>
          <a:lstStyle/>
          <a:p>
            <a:r>
              <a:rPr lang="en-US" dirty="0"/>
              <a:t>Unix I/O Overview</a:t>
            </a:r>
          </a:p>
        </p:txBody>
      </p:sp>
      <p:sp>
        <p:nvSpPr>
          <p:cNvPr id="74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670925" cy="4972050"/>
          </a:xfrm>
        </p:spPr>
        <p:txBody>
          <a:bodyPr/>
          <a:lstStyle/>
          <a:p>
            <a:r>
              <a:rPr lang="en-US" dirty="0"/>
              <a:t>A Linux </a:t>
            </a:r>
            <a:r>
              <a:rPr lang="en-US" i="1" dirty="0">
                <a:solidFill>
                  <a:srgbClr val="C00000"/>
                </a:solidFill>
              </a:rPr>
              <a:t>file</a:t>
            </a:r>
            <a:r>
              <a:rPr lang="en-US" dirty="0"/>
              <a:t> is a sequence of </a:t>
            </a:r>
            <a:r>
              <a:rPr lang="en-US" i="1" dirty="0"/>
              <a:t>m</a:t>
            </a:r>
            <a:r>
              <a:rPr lang="en-US" dirty="0"/>
              <a:t> bytes:</a:t>
            </a:r>
          </a:p>
          <a:p>
            <a:pPr lvl="1"/>
            <a:r>
              <a:rPr lang="en-US" i="1" dirty="0"/>
              <a:t>B</a:t>
            </a:r>
            <a:r>
              <a:rPr lang="en-US" i="1" baseline="-25000" dirty="0"/>
              <a:t>0 </a:t>
            </a:r>
            <a:r>
              <a:rPr lang="en-US" i="1" dirty="0"/>
              <a:t>, B</a:t>
            </a:r>
            <a:r>
              <a:rPr lang="en-US" i="1" baseline="-25000" dirty="0"/>
              <a:t>1 </a:t>
            </a:r>
            <a:r>
              <a:rPr lang="en-US" i="1" dirty="0"/>
              <a:t>, .... , </a:t>
            </a:r>
            <a:r>
              <a:rPr lang="en-US" i="1" dirty="0" err="1"/>
              <a:t>B</a:t>
            </a:r>
            <a:r>
              <a:rPr lang="en-US" i="1" baseline="-25000" dirty="0" err="1"/>
              <a:t>k</a:t>
            </a:r>
            <a:r>
              <a:rPr lang="en-US" i="1" dirty="0"/>
              <a:t> , .... , B</a:t>
            </a:r>
            <a:r>
              <a:rPr lang="en-US" i="1" baseline="-25000" dirty="0"/>
              <a:t>m-1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Cool fact: All I/O devices are represented as files:</a:t>
            </a:r>
          </a:p>
          <a:p>
            <a:pPr lvl="1"/>
            <a:r>
              <a:rPr lang="en-US" b="1" dirty="0">
                <a:latin typeface="Courier New" pitchFamily="49" charset="0"/>
              </a:rPr>
              <a:t>/dev/sda2</a:t>
            </a:r>
            <a:r>
              <a:rPr lang="en-US" b="1" dirty="0"/>
              <a:t>    </a:t>
            </a:r>
            <a:r>
              <a:rPr lang="en-US" dirty="0"/>
              <a:t>(</a:t>
            </a:r>
            <a:r>
              <a:rPr lang="en-US" b="1" dirty="0">
                <a:latin typeface="Courier New" pitchFamily="49" charset="0"/>
              </a:rPr>
              <a:t>/</a:t>
            </a:r>
            <a:r>
              <a:rPr lang="en-US" b="1" dirty="0" err="1">
                <a:latin typeface="Courier New" pitchFamily="49" charset="0"/>
              </a:rPr>
              <a:t>usr</a:t>
            </a:r>
            <a:r>
              <a:rPr lang="en-US" b="1" dirty="0"/>
              <a:t> </a:t>
            </a:r>
            <a:r>
              <a:rPr lang="en-US" dirty="0"/>
              <a:t>disk partition)</a:t>
            </a:r>
          </a:p>
          <a:p>
            <a:pPr lvl="1"/>
            <a:r>
              <a:rPr lang="en-US" b="1" dirty="0">
                <a:latin typeface="Courier New" pitchFamily="49" charset="0"/>
              </a:rPr>
              <a:t>/dev/tty2</a:t>
            </a:r>
            <a:r>
              <a:rPr lang="en-US" b="1" dirty="0"/>
              <a:t>    </a:t>
            </a:r>
            <a:r>
              <a:rPr lang="en-US" dirty="0"/>
              <a:t>(terminal)</a:t>
            </a:r>
          </a:p>
          <a:p>
            <a:endParaRPr lang="en-US" dirty="0"/>
          </a:p>
          <a:p>
            <a:r>
              <a:rPr lang="en-US" dirty="0"/>
              <a:t>Even the kernel is represented as a file:</a:t>
            </a:r>
          </a:p>
          <a:p>
            <a:pPr lvl="1"/>
            <a:r>
              <a:rPr lang="en-US" b="1" dirty="0">
                <a:latin typeface="Courier New" pitchFamily="49" charset="0"/>
              </a:rPr>
              <a:t>/boot/</a:t>
            </a:r>
            <a:r>
              <a:rPr lang="en-US" b="1" dirty="0">
                <a:latin typeface="Courier New"/>
                <a:cs typeface="Courier New"/>
              </a:rPr>
              <a:t>vmlinuz-3.13.0-55-generic </a:t>
            </a:r>
            <a:r>
              <a:rPr lang="en-US" dirty="0"/>
              <a:t>(kernel image) </a:t>
            </a:r>
          </a:p>
          <a:p>
            <a:pPr lvl="1"/>
            <a:r>
              <a:rPr lang="en-US" b="1" dirty="0">
                <a:latin typeface="Courier New" pitchFamily="49" charset="0"/>
              </a:rPr>
              <a:t>/proc</a:t>
            </a:r>
            <a:r>
              <a:rPr lang="en-US" b="1" dirty="0"/>
              <a:t>             	                                                  </a:t>
            </a:r>
            <a:r>
              <a:rPr lang="en-US" dirty="0"/>
              <a:t>(kernel data structures)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423714"/>
            <a:ext cx="8101182" cy="762000"/>
          </a:xfrm>
        </p:spPr>
        <p:txBody>
          <a:bodyPr/>
          <a:lstStyle/>
          <a:p>
            <a:r>
              <a:rPr lang="en-US" dirty="0"/>
              <a:t>Today: Unix I/O, C Standard I/O, and RIO</a:t>
            </a:r>
          </a:p>
        </p:txBody>
      </p:sp>
      <p:sp>
        <p:nvSpPr>
          <p:cNvPr id="67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4769" y="1295400"/>
            <a:ext cx="8750300" cy="1371600"/>
          </a:xfrm>
        </p:spPr>
        <p:txBody>
          <a:bodyPr/>
          <a:lstStyle/>
          <a:p>
            <a:r>
              <a:rPr lang="en-US" dirty="0"/>
              <a:t>Two </a:t>
            </a:r>
            <a:r>
              <a:rPr lang="en-US" i="1" dirty="0"/>
              <a:t>incompatible</a:t>
            </a:r>
            <a:r>
              <a:rPr lang="en-US" dirty="0"/>
              <a:t> libraries building on Unix I/O</a:t>
            </a:r>
          </a:p>
          <a:p>
            <a:r>
              <a:rPr lang="en-US" dirty="0"/>
              <a:t>Robust I/O (RIO): </a:t>
            </a:r>
            <a:r>
              <a:rPr lang="en-US" dirty="0" smtClean="0"/>
              <a:t>213 </a:t>
            </a:r>
            <a:r>
              <a:rPr lang="en-US" dirty="0"/>
              <a:t>special wrappers</a:t>
            </a:r>
            <a:br>
              <a:rPr lang="en-US" dirty="0"/>
            </a:br>
            <a:r>
              <a:rPr lang="en-US" dirty="0"/>
              <a:t>good coding practice: </a:t>
            </a:r>
            <a:r>
              <a:rPr lang="en-US" b="0" dirty="0"/>
              <a:t>handles error checking, signals, and </a:t>
            </a:r>
            <a:br>
              <a:rPr lang="en-US" b="0" dirty="0"/>
            </a:br>
            <a:r>
              <a:rPr lang="en-US" b="0" dirty="0"/>
              <a:t>“short counts”</a:t>
            </a:r>
          </a:p>
        </p:txBody>
      </p:sp>
      <p:sp>
        <p:nvSpPr>
          <p:cNvPr id="671748" name="Rectangle 4"/>
          <p:cNvSpPr>
            <a:spLocks noChangeAspect="1" noChangeArrowheads="1"/>
          </p:cNvSpPr>
          <p:nvPr/>
        </p:nvSpPr>
        <p:spPr bwMode="auto">
          <a:xfrm>
            <a:off x="2740025" y="3675063"/>
            <a:ext cx="4041775" cy="157797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671749" name="Rectangle 5"/>
          <p:cNvSpPr>
            <a:spLocks noChangeAspect="1" noChangeArrowheads="1"/>
          </p:cNvSpPr>
          <p:nvPr/>
        </p:nvSpPr>
        <p:spPr bwMode="auto">
          <a:xfrm>
            <a:off x="2740025" y="5253038"/>
            <a:ext cx="4041775" cy="685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Unix I/O functions 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(accessed via system calls)</a:t>
            </a:r>
          </a:p>
        </p:txBody>
      </p:sp>
      <p:sp>
        <p:nvSpPr>
          <p:cNvPr id="671750" name="Rectangle 6"/>
          <p:cNvSpPr>
            <a:spLocks noChangeAspect="1" noChangeArrowheads="1"/>
          </p:cNvSpPr>
          <p:nvPr/>
        </p:nvSpPr>
        <p:spPr bwMode="auto">
          <a:xfrm>
            <a:off x="2741913" y="4567238"/>
            <a:ext cx="1447800" cy="685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Standard I/O 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functions</a:t>
            </a:r>
          </a:p>
        </p:txBody>
      </p:sp>
      <p:sp>
        <p:nvSpPr>
          <p:cNvPr id="671751" name="Text Box 7"/>
          <p:cNvSpPr txBox="1">
            <a:spLocks noChangeAspect="1" noChangeArrowheads="1"/>
          </p:cNvSpPr>
          <p:nvPr/>
        </p:nvSpPr>
        <p:spPr bwMode="auto">
          <a:xfrm>
            <a:off x="3254439" y="3886200"/>
            <a:ext cx="2993961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C application program</a:t>
            </a:r>
          </a:p>
        </p:txBody>
      </p:sp>
      <p:sp>
        <p:nvSpPr>
          <p:cNvPr id="671752" name="Text Box 8"/>
          <p:cNvSpPr txBox="1">
            <a:spLocks noChangeAspect="1" noChangeArrowheads="1"/>
          </p:cNvSpPr>
          <p:nvPr/>
        </p:nvSpPr>
        <p:spPr bwMode="auto">
          <a:xfrm>
            <a:off x="241300" y="3213100"/>
            <a:ext cx="1989138" cy="1816100"/>
          </a:xfrm>
          <a:prstGeom prst="rect">
            <a:avLst/>
          </a:prstGeom>
          <a:solidFill>
            <a:srgbClr val="D5F1CF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fopen</a:t>
            </a: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fdopen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fread</a:t>
            </a: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fwrite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fscanf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fprintf</a:t>
            </a: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sscanf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sprintf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fgets</a:t>
            </a: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fputs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fflush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fseek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fclose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671753" name="Text Box 9"/>
          <p:cNvSpPr txBox="1">
            <a:spLocks noChangeAspect="1" noChangeArrowheads="1"/>
          </p:cNvSpPr>
          <p:nvPr/>
        </p:nvSpPr>
        <p:spPr bwMode="auto">
          <a:xfrm>
            <a:off x="530225" y="5181600"/>
            <a:ext cx="1663700" cy="8382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open   read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write  lseek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stat   close</a:t>
            </a:r>
          </a:p>
        </p:txBody>
      </p:sp>
      <p:sp>
        <p:nvSpPr>
          <p:cNvPr id="671754" name="Line 10"/>
          <p:cNvSpPr>
            <a:spLocks noChangeAspect="1" noChangeShapeType="1"/>
          </p:cNvSpPr>
          <p:nvPr/>
        </p:nvSpPr>
        <p:spPr bwMode="auto">
          <a:xfrm flipH="1" flipV="1">
            <a:off x="2230438" y="5602288"/>
            <a:ext cx="474662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71755" name="Text Box 11"/>
          <p:cNvSpPr txBox="1">
            <a:spLocks noChangeAspect="1" noChangeArrowheads="1"/>
          </p:cNvSpPr>
          <p:nvPr/>
        </p:nvSpPr>
        <p:spPr bwMode="auto">
          <a:xfrm>
            <a:off x="7150100" y="4252913"/>
            <a:ext cx="1841500" cy="1327150"/>
          </a:xfrm>
          <a:prstGeom prst="rect">
            <a:avLst/>
          </a:prstGeom>
          <a:solidFill>
            <a:srgbClr val="F1C7C7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rio_readn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rio_writen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rio_readinitb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rio_readlineb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rio_readnb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671756" name="Rectangle 12"/>
          <p:cNvSpPr>
            <a:spLocks noChangeAspect="1" noChangeArrowheads="1"/>
          </p:cNvSpPr>
          <p:nvPr/>
        </p:nvSpPr>
        <p:spPr bwMode="auto">
          <a:xfrm>
            <a:off x="5334000" y="4567238"/>
            <a:ext cx="1447800" cy="6858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RIO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functions</a:t>
            </a:r>
          </a:p>
        </p:txBody>
      </p:sp>
      <p:sp>
        <p:nvSpPr>
          <p:cNvPr id="671757" name="Line 13"/>
          <p:cNvSpPr>
            <a:spLocks noChangeShapeType="1"/>
          </p:cNvSpPr>
          <p:nvPr/>
        </p:nvSpPr>
        <p:spPr bwMode="auto">
          <a:xfrm flipH="1" flipV="1">
            <a:off x="2260600" y="4102100"/>
            <a:ext cx="482600" cy="7493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71758" name="Line 14"/>
          <p:cNvSpPr>
            <a:spLocks noChangeShapeType="1"/>
          </p:cNvSpPr>
          <p:nvPr/>
        </p:nvSpPr>
        <p:spPr bwMode="auto">
          <a:xfrm>
            <a:off x="6794500" y="4914900"/>
            <a:ext cx="3683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48846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1755" grpId="0" animBg="1"/>
      <p:bldP spid="671756" grpId="0" animBg="1"/>
      <p:bldP spid="671758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932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592093" cy="762000"/>
          </a:xfrm>
        </p:spPr>
        <p:txBody>
          <a:bodyPr/>
          <a:lstStyle/>
          <a:p>
            <a:r>
              <a:rPr lang="en-US" dirty="0"/>
              <a:t>Unix I/O Recap</a:t>
            </a:r>
          </a:p>
        </p:txBody>
      </p:sp>
      <p:sp>
        <p:nvSpPr>
          <p:cNvPr id="63693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3429000"/>
            <a:ext cx="7896225" cy="2000250"/>
          </a:xfrm>
        </p:spPr>
        <p:txBody>
          <a:bodyPr/>
          <a:lstStyle/>
          <a:p>
            <a:r>
              <a:rPr lang="en-US" dirty="0"/>
              <a:t>Short counts can occur in these situations:</a:t>
            </a:r>
          </a:p>
          <a:p>
            <a:pPr lvl="1"/>
            <a:r>
              <a:rPr lang="en-US" dirty="0"/>
              <a:t>Encountering (end-of-file) EOF on reads</a:t>
            </a:r>
          </a:p>
          <a:p>
            <a:pPr lvl="1"/>
            <a:r>
              <a:rPr lang="en-US" dirty="0"/>
              <a:t>Reading text lines from a terminal</a:t>
            </a:r>
          </a:p>
          <a:p>
            <a:pPr lvl="1"/>
            <a:r>
              <a:rPr lang="en-US" dirty="0"/>
              <a:t>Reading and writing network sockets</a:t>
            </a:r>
          </a:p>
          <a:p>
            <a:r>
              <a:rPr lang="en-US" dirty="0"/>
              <a:t>Short counts never occur in these situations:</a:t>
            </a:r>
          </a:p>
          <a:p>
            <a:pPr lvl="1"/>
            <a:r>
              <a:rPr lang="en-US" dirty="0"/>
              <a:t>Reading from disk files (except for EOF)</a:t>
            </a:r>
          </a:p>
          <a:p>
            <a:pPr lvl="1"/>
            <a:r>
              <a:rPr lang="en-US" dirty="0"/>
              <a:t>Writing to disk files</a:t>
            </a:r>
          </a:p>
          <a:p>
            <a:r>
              <a:rPr lang="en-US" dirty="0"/>
              <a:t>Best practice is to always allow for short </a:t>
            </a:r>
            <a:r>
              <a:rPr lang="en-US" dirty="0" smtClean="0"/>
              <a:t>counts </a:t>
            </a:r>
            <a:endParaRPr lang="en-US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457200" y="1447800"/>
            <a:ext cx="7014176" cy="83099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solidFill>
                  <a:srgbClr val="800000"/>
                </a:solidFill>
                <a:latin typeface="Courier New" pitchFamily="49" charset="0"/>
              </a:rPr>
              <a:t>/* Read at most </a:t>
            </a:r>
            <a:r>
              <a:rPr lang="en-US" sz="1600" dirty="0" err="1">
                <a:solidFill>
                  <a:srgbClr val="800000"/>
                </a:solidFill>
                <a:latin typeface="Courier New" pitchFamily="49" charset="0"/>
              </a:rPr>
              <a:t>max_count</a:t>
            </a:r>
            <a:r>
              <a:rPr lang="en-US" sz="1600" dirty="0">
                <a:solidFill>
                  <a:srgbClr val="800000"/>
                </a:solidFill>
                <a:latin typeface="Courier New" pitchFamily="49" charset="0"/>
              </a:rPr>
              <a:t> bytes from file into buffer.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solidFill>
                  <a:srgbClr val="800000"/>
                </a:solidFill>
                <a:latin typeface="Courier New" pitchFamily="49" charset="0"/>
              </a:rPr>
              <a:t>   Return number bytes read, or error value */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ssize_t</a:t>
            </a:r>
            <a:r>
              <a:rPr lang="en-US" sz="1600" dirty="0">
                <a:latin typeface="Courier New" pitchFamily="49" charset="0"/>
              </a:rPr>
              <a:t> read(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fd</a:t>
            </a:r>
            <a:r>
              <a:rPr lang="en-US" sz="1600" dirty="0">
                <a:latin typeface="Courier New" pitchFamily="49" charset="0"/>
              </a:rPr>
              <a:t>, void *buffer,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max_count</a:t>
            </a:r>
            <a:r>
              <a:rPr lang="en-US" sz="1600" dirty="0">
                <a:latin typeface="Courier New" pitchFamily="49" charset="0"/>
              </a:rPr>
              <a:t>); 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57200" y="2409074"/>
            <a:ext cx="7014176" cy="83099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solidFill>
                  <a:srgbClr val="800000"/>
                </a:solidFill>
                <a:latin typeface="Courier New" pitchFamily="49" charset="0"/>
              </a:rPr>
              <a:t>/* Write at most </a:t>
            </a:r>
            <a:r>
              <a:rPr lang="en-US" sz="1600" dirty="0" err="1">
                <a:solidFill>
                  <a:srgbClr val="800000"/>
                </a:solidFill>
                <a:latin typeface="Courier New" pitchFamily="49" charset="0"/>
              </a:rPr>
              <a:t>max_count</a:t>
            </a:r>
            <a:r>
              <a:rPr lang="en-US" sz="1600" dirty="0">
                <a:solidFill>
                  <a:srgbClr val="800000"/>
                </a:solidFill>
                <a:latin typeface="Courier New" pitchFamily="49" charset="0"/>
              </a:rPr>
              <a:t> bytes from buffer to file.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solidFill>
                  <a:srgbClr val="800000"/>
                </a:solidFill>
                <a:latin typeface="Courier New" pitchFamily="49" charset="0"/>
              </a:rPr>
              <a:t>   Return number bytes written, or error value */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ssize_t</a:t>
            </a:r>
            <a:r>
              <a:rPr lang="en-US" sz="1600" dirty="0">
                <a:latin typeface="Courier New" pitchFamily="49" charset="0"/>
              </a:rPr>
              <a:t> write(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fd</a:t>
            </a:r>
            <a:r>
              <a:rPr lang="en-US" sz="1600" dirty="0">
                <a:latin typeface="Courier New" pitchFamily="49" charset="0"/>
              </a:rPr>
              <a:t>, void *buffer,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max_count</a:t>
            </a:r>
            <a:r>
              <a:rPr lang="en-US" sz="1600" dirty="0">
                <a:latin typeface="Courier New" pitchFamily="49" charset="0"/>
              </a:rPr>
              <a:t>); </a:t>
            </a:r>
          </a:p>
        </p:txBody>
      </p:sp>
    </p:spTree>
    <p:extLst>
      <p:ext uri="{BB962C8B-B14F-4D97-AF65-F5344CB8AC3E}">
        <p14:creationId xmlns:p14="http://schemas.microsoft.com/office/powerpoint/2010/main" val="153116079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710782" cy="762000"/>
          </a:xfrm>
        </p:spPr>
        <p:txBody>
          <a:bodyPr/>
          <a:lstStyle/>
          <a:p>
            <a:r>
              <a:rPr lang="en-US" dirty="0"/>
              <a:t>The RIO Package </a:t>
            </a:r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(213/CS:APP </a:t>
            </a:r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Package)</a:t>
            </a:r>
          </a:p>
        </p:txBody>
      </p:sp>
      <p:sp>
        <p:nvSpPr>
          <p:cNvPr id="67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</p:spPr>
        <p:txBody>
          <a:bodyPr/>
          <a:lstStyle/>
          <a:p>
            <a:r>
              <a:rPr lang="en-US" dirty="0"/>
              <a:t>RIO is a set of wrappers that provide efficient and robust I/O in apps, such as network programs that are subject to short counts</a:t>
            </a:r>
          </a:p>
          <a:p>
            <a:r>
              <a:rPr lang="en-US" dirty="0"/>
              <a:t>RIO provides two different kinds of functions</a:t>
            </a:r>
          </a:p>
          <a:p>
            <a:pPr lvl="1"/>
            <a:r>
              <a:rPr lang="en-US" dirty="0" err="1"/>
              <a:t>Unbuffered</a:t>
            </a:r>
            <a:r>
              <a:rPr lang="en-US" dirty="0"/>
              <a:t> input and output of binary data</a:t>
            </a:r>
          </a:p>
          <a:p>
            <a:pPr lvl="2"/>
            <a:r>
              <a:rPr lang="en-US" b="1" dirty="0" err="1">
                <a:latin typeface="Courier New"/>
                <a:cs typeface="Courier New"/>
              </a:rPr>
              <a:t>rio_readn</a:t>
            </a:r>
            <a:r>
              <a:rPr lang="en-US" dirty="0"/>
              <a:t> and </a:t>
            </a:r>
            <a:r>
              <a:rPr lang="en-US" b="1" dirty="0" err="1">
                <a:latin typeface="Courier New"/>
                <a:cs typeface="Courier New"/>
              </a:rPr>
              <a:t>rio_writen</a:t>
            </a:r>
            <a:endParaRPr lang="en-US" b="1" dirty="0">
              <a:latin typeface="Courier New"/>
              <a:cs typeface="Courier New"/>
            </a:endParaRPr>
          </a:p>
          <a:p>
            <a:pPr lvl="1"/>
            <a:r>
              <a:rPr lang="en-US" dirty="0"/>
              <a:t>Buffered input of text lines and binary data</a:t>
            </a:r>
          </a:p>
          <a:p>
            <a:pPr lvl="2"/>
            <a:r>
              <a:rPr lang="en-US" b="1" dirty="0" err="1">
                <a:latin typeface="Courier New"/>
                <a:cs typeface="Courier New"/>
              </a:rPr>
              <a:t>rio_readlineb</a:t>
            </a:r>
            <a:r>
              <a:rPr lang="en-US" dirty="0"/>
              <a:t> and </a:t>
            </a:r>
            <a:r>
              <a:rPr lang="en-US" b="1" dirty="0" err="1">
                <a:latin typeface="Courier New"/>
                <a:cs typeface="Courier New"/>
              </a:rPr>
              <a:t>rio_readnb</a:t>
            </a:r>
            <a:endParaRPr lang="en-US" b="1" dirty="0">
              <a:latin typeface="Courier New"/>
              <a:cs typeface="Courier New"/>
            </a:endParaRPr>
          </a:p>
          <a:p>
            <a:pPr lvl="2"/>
            <a:r>
              <a:rPr lang="en-US" dirty="0"/>
              <a:t>Buffered RIO routines are thread-safe and can be interleaved arbitrarily on the same descriptor</a:t>
            </a:r>
          </a:p>
          <a:p>
            <a:pPr lvl="2"/>
            <a:endParaRPr lang="en-US" dirty="0"/>
          </a:p>
          <a:p>
            <a:r>
              <a:rPr lang="en-US" dirty="0"/>
              <a:t>Download from </a:t>
            </a:r>
            <a:r>
              <a:rPr lang="en-US" dirty="0">
                <a:hlinkClick r:id="rId3"/>
              </a:rPr>
              <a:t>http://csapp.cs.cmu.edu/3e/code.html</a:t>
            </a:r>
            <a:r>
              <a:rPr lang="en-US" dirty="0"/>
              <a:t>  </a:t>
            </a:r>
          </a:p>
          <a:p>
            <a:pPr lvl="1">
              <a:buNone/>
            </a:pPr>
            <a:r>
              <a:rPr lang="en-US" dirty="0" err="1">
                <a:sym typeface="Wingdings"/>
              </a:rPr>
              <a:t></a:t>
            </a:r>
            <a:r>
              <a:rPr lang="en-US" dirty="0">
                <a:sym typeface="Wingdings"/>
              </a:rPr>
              <a:t>   </a:t>
            </a:r>
            <a:r>
              <a:rPr lang="en-US" b="1" dirty="0" err="1">
                <a:latin typeface="Courier New"/>
                <a:cs typeface="Courier New"/>
              </a:rPr>
              <a:t>src/csapp.c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dirty="0"/>
              <a:t>and </a:t>
            </a:r>
            <a:r>
              <a:rPr lang="en-US" b="1" dirty="0">
                <a:latin typeface="Courier New"/>
                <a:cs typeface="Courier New"/>
              </a:rPr>
              <a:t>include/</a:t>
            </a:r>
            <a:r>
              <a:rPr lang="en-US" b="1" dirty="0" err="1">
                <a:latin typeface="Courier New"/>
                <a:cs typeface="Courier New"/>
              </a:rPr>
              <a:t>csapp.h</a:t>
            </a:r>
            <a:endParaRPr lang="en-US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9561473"/>
      </p:ext>
    </p:extLst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Unbuffered RIO Input and Output</a:t>
            </a:r>
          </a:p>
        </p:txBody>
      </p:sp>
      <p:sp>
        <p:nvSpPr>
          <p:cNvPr id="758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6713" y="1220788"/>
            <a:ext cx="8701087" cy="5180012"/>
          </a:xfrm>
        </p:spPr>
        <p:txBody>
          <a:bodyPr/>
          <a:lstStyle/>
          <a:p>
            <a:r>
              <a:rPr lang="en-US" dirty="0"/>
              <a:t>Same interface as Unix </a:t>
            </a:r>
            <a:r>
              <a:rPr lang="en-US" dirty="0">
                <a:latin typeface="Courier New" pitchFamily="49" charset="0"/>
              </a:rPr>
              <a:t>read</a:t>
            </a:r>
            <a:r>
              <a:rPr lang="en-US" dirty="0"/>
              <a:t> and </a:t>
            </a:r>
            <a:r>
              <a:rPr lang="en-US" dirty="0">
                <a:latin typeface="Courier New" pitchFamily="49" charset="0"/>
              </a:rPr>
              <a:t>write</a:t>
            </a:r>
          </a:p>
          <a:p>
            <a:r>
              <a:rPr lang="en-US" dirty="0"/>
              <a:t>Especially useful for transferring data on network sockets</a:t>
            </a:r>
          </a:p>
          <a:p>
            <a:pPr lvl="1"/>
            <a:endParaRPr lang="en-US" dirty="0">
              <a:latin typeface="Courier New" pitchFamily="49" charset="0"/>
            </a:endParaRPr>
          </a:p>
          <a:p>
            <a:pPr lvl="1"/>
            <a:endParaRPr lang="en-US" dirty="0">
              <a:latin typeface="Courier New" pitchFamily="49" charset="0"/>
            </a:endParaRPr>
          </a:p>
          <a:p>
            <a:pPr lvl="1"/>
            <a:endParaRPr lang="en-US" dirty="0">
              <a:latin typeface="Courier New" pitchFamily="49" charset="0"/>
            </a:endParaRPr>
          </a:p>
          <a:p>
            <a:pPr lvl="1"/>
            <a:endParaRPr lang="en-US" dirty="0">
              <a:latin typeface="Courier New" pitchFamily="49" charset="0"/>
            </a:endParaRPr>
          </a:p>
          <a:p>
            <a:pPr lvl="1"/>
            <a:endParaRPr lang="en-US" dirty="0">
              <a:latin typeface="Courier New" pitchFamily="49" charset="0"/>
            </a:endParaRPr>
          </a:p>
          <a:p>
            <a:pPr lvl="1"/>
            <a:endParaRPr lang="en-US" dirty="0">
              <a:latin typeface="Courier New" pitchFamily="49" charset="0"/>
            </a:endParaRPr>
          </a:p>
          <a:p>
            <a:pPr lvl="1"/>
            <a:r>
              <a:rPr lang="en-US" b="1" dirty="0" err="1">
                <a:latin typeface="Courier New" pitchFamily="49" charset="0"/>
              </a:rPr>
              <a:t>rio_readn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/>
              <a:t>returns short count only if it encounters EOF</a:t>
            </a:r>
          </a:p>
          <a:p>
            <a:pPr lvl="2"/>
            <a:r>
              <a:rPr lang="en-US" dirty="0"/>
              <a:t>Only use it when you know how many bytes to read</a:t>
            </a:r>
          </a:p>
          <a:p>
            <a:pPr lvl="1"/>
            <a:r>
              <a:rPr lang="en-US" b="1" dirty="0" err="1">
                <a:latin typeface="Courier New" pitchFamily="49" charset="0"/>
              </a:rPr>
              <a:t>rio_writen</a:t>
            </a:r>
            <a:r>
              <a:rPr lang="en-US" b="1" dirty="0">
                <a:latin typeface="Courier New" pitchFamily="49" charset="0"/>
              </a:rPr>
              <a:t> </a:t>
            </a:r>
            <a:r>
              <a:rPr lang="en-US" dirty="0"/>
              <a:t>never returns a short count</a:t>
            </a:r>
          </a:p>
          <a:p>
            <a:pPr lvl="1"/>
            <a:r>
              <a:rPr lang="en-US" dirty="0"/>
              <a:t>Calls to </a:t>
            </a:r>
            <a:r>
              <a:rPr lang="en-US" b="1" dirty="0" err="1">
                <a:latin typeface="Courier New" pitchFamily="49" charset="0"/>
              </a:rPr>
              <a:t>rio_readn</a:t>
            </a:r>
            <a:r>
              <a:rPr lang="en-US" b="1" dirty="0"/>
              <a:t> </a:t>
            </a:r>
            <a:r>
              <a:rPr lang="en-US" dirty="0"/>
              <a:t>and </a:t>
            </a:r>
            <a:r>
              <a:rPr lang="en-US" b="1" dirty="0" err="1">
                <a:latin typeface="Courier New" pitchFamily="49" charset="0"/>
              </a:rPr>
              <a:t>rio_writen</a:t>
            </a:r>
            <a:r>
              <a:rPr lang="en-US" b="1" dirty="0"/>
              <a:t> </a:t>
            </a:r>
            <a:r>
              <a:rPr lang="en-US" dirty="0"/>
              <a:t>can be interleaved arbitrarily on the same descriptor</a:t>
            </a:r>
          </a:p>
        </p:txBody>
      </p:sp>
      <p:sp>
        <p:nvSpPr>
          <p:cNvPr id="758788" name="Text Box 4"/>
          <p:cNvSpPr txBox="1">
            <a:spLocks noChangeArrowheads="1"/>
          </p:cNvSpPr>
          <p:nvPr/>
        </p:nvSpPr>
        <p:spPr bwMode="auto">
          <a:xfrm>
            <a:off x="818592" y="2316540"/>
            <a:ext cx="7478970" cy="15696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sz="1600" dirty="0">
                <a:latin typeface="Courier New" pitchFamily="49" charset="0"/>
              </a:rPr>
              <a:t>#include "</a:t>
            </a:r>
            <a:r>
              <a:rPr lang="en-US" sz="1600" dirty="0" err="1">
                <a:latin typeface="Courier New" pitchFamily="49" charset="0"/>
              </a:rPr>
              <a:t>csapp.h</a:t>
            </a:r>
            <a:r>
              <a:rPr lang="en-US" sz="1600" dirty="0">
                <a:latin typeface="Courier New" pitchFamily="49" charset="0"/>
              </a:rPr>
              <a:t>"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 err="1">
                <a:latin typeface="Courier New" pitchFamily="49" charset="0"/>
              </a:rPr>
              <a:t>ssize_t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rio_readn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fd</a:t>
            </a:r>
            <a:r>
              <a:rPr lang="en-US" sz="1600" dirty="0">
                <a:latin typeface="Courier New" pitchFamily="49" charset="0"/>
              </a:rPr>
              <a:t>, void *</a:t>
            </a:r>
            <a:r>
              <a:rPr lang="en-US" sz="1600" dirty="0" err="1">
                <a:latin typeface="Courier New" pitchFamily="49" charset="0"/>
              </a:rPr>
              <a:t>usrbuf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n);</a:t>
            </a:r>
          </a:p>
          <a:p>
            <a:pPr algn="l"/>
            <a:r>
              <a:rPr lang="en-US" sz="1600" dirty="0" err="1">
                <a:latin typeface="Courier New" pitchFamily="49" charset="0"/>
              </a:rPr>
              <a:t>ssize_t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rio_writen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fd</a:t>
            </a:r>
            <a:r>
              <a:rPr lang="en-US" sz="1600" dirty="0">
                <a:latin typeface="Courier New" pitchFamily="49" charset="0"/>
              </a:rPr>
              <a:t>, void *</a:t>
            </a:r>
            <a:r>
              <a:rPr lang="en-US" sz="1600" dirty="0" err="1">
                <a:latin typeface="Courier New" pitchFamily="49" charset="0"/>
              </a:rPr>
              <a:t>usrbuf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n);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     </a:t>
            </a:r>
            <a:r>
              <a:rPr lang="en-US" sz="1600" dirty="0">
                <a:solidFill>
                  <a:srgbClr val="990000"/>
                </a:solidFill>
                <a:latin typeface="Calibri" pitchFamily="34" charset="0"/>
              </a:rPr>
              <a:t>Return: num. bytes transferred if OK,</a:t>
            </a:r>
            <a:r>
              <a:rPr lang="en-US" sz="1600" i="1" dirty="0">
                <a:solidFill>
                  <a:srgbClr val="990000"/>
                </a:solidFill>
                <a:latin typeface="Calibri" pitchFamily="34" charset="0"/>
              </a:rPr>
              <a:t>  </a:t>
            </a:r>
            <a:r>
              <a:rPr lang="en-US" sz="1600" dirty="0">
                <a:solidFill>
                  <a:srgbClr val="990000"/>
                </a:solidFill>
                <a:latin typeface="Calibri" pitchFamily="34" charset="0"/>
              </a:rPr>
              <a:t>0 on EOF (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rio_readn</a:t>
            </a:r>
            <a:r>
              <a:rPr lang="en-US" sz="1600" dirty="0">
                <a:solidFill>
                  <a:srgbClr val="990000"/>
                </a:solidFill>
                <a:latin typeface="Calibri" pitchFamily="34" charset="0"/>
              </a:rPr>
              <a:t> only), -1 on error</a:t>
            </a:r>
            <a:r>
              <a:rPr lang="en-US" sz="1600" i="1" dirty="0">
                <a:solidFill>
                  <a:srgbClr val="990000"/>
                </a:solidFill>
                <a:latin typeface="Calibri" pitchFamily="34" charset="0"/>
              </a:rPr>
              <a:t> 	</a:t>
            </a:r>
          </a:p>
        </p:txBody>
      </p:sp>
    </p:spTree>
    <p:extLst>
      <p:ext uri="{BB962C8B-B14F-4D97-AF65-F5344CB8AC3E}">
        <p14:creationId xmlns:p14="http://schemas.microsoft.com/office/powerpoint/2010/main" val="2145424533"/>
      </p:ext>
    </p:extLst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7592093" cy="762000"/>
          </a:xfrm>
        </p:spPr>
        <p:txBody>
          <a:bodyPr/>
          <a:lstStyle/>
          <a:p>
            <a:r>
              <a:rPr lang="en-US"/>
              <a:t>Implementation of </a:t>
            </a:r>
            <a:r>
              <a:rPr lang="en-US">
                <a:latin typeface="Courier New" pitchFamily="49" charset="0"/>
              </a:rPr>
              <a:t>rio_readn</a:t>
            </a:r>
          </a:p>
        </p:txBody>
      </p:sp>
      <p:sp>
        <p:nvSpPr>
          <p:cNvPr id="760835" name="Text Box 3"/>
          <p:cNvSpPr txBox="1">
            <a:spLocks noChangeArrowheads="1"/>
          </p:cNvSpPr>
          <p:nvPr/>
        </p:nvSpPr>
        <p:spPr bwMode="auto">
          <a:xfrm>
            <a:off x="357018" y="990600"/>
            <a:ext cx="8710782" cy="575542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l"/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</a:t>
            </a:r>
          </a:p>
          <a:p>
            <a:pPr algn="l"/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rio_readn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- Robustly read n bytes (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unbuffered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)</a:t>
            </a:r>
          </a:p>
          <a:p>
            <a:pPr algn="l"/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*/</a:t>
            </a:r>
          </a:p>
          <a:p>
            <a:pPr algn="l"/>
            <a:r>
              <a:rPr lang="en-US" sz="1600" dirty="0" err="1">
                <a:latin typeface="Courier New" pitchFamily="49" charset="0"/>
              </a:rPr>
              <a:t>ssize_t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rio_readn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fd</a:t>
            </a:r>
            <a:r>
              <a:rPr lang="en-US" sz="1600" dirty="0">
                <a:latin typeface="Courier New" pitchFamily="49" charset="0"/>
              </a:rPr>
              <a:t>, void *</a:t>
            </a:r>
            <a:r>
              <a:rPr lang="en-US" sz="1600" dirty="0" err="1">
                <a:latin typeface="Courier New" pitchFamily="49" charset="0"/>
              </a:rPr>
              <a:t>usrbuf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n) 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{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nleft</a:t>
            </a:r>
            <a:r>
              <a:rPr lang="en-US" sz="1600" dirty="0">
                <a:latin typeface="Courier New" pitchFamily="49" charset="0"/>
              </a:rPr>
              <a:t> = n;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nread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char *</a:t>
            </a:r>
            <a:r>
              <a:rPr lang="en-US" sz="1600" dirty="0" err="1">
                <a:latin typeface="Courier New" pitchFamily="49" charset="0"/>
              </a:rPr>
              <a:t>bufp</a:t>
            </a:r>
            <a:r>
              <a:rPr lang="en-US" sz="1600" dirty="0">
                <a:latin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</a:rPr>
              <a:t>usrbuf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0070C0"/>
                </a:solidFill>
                <a:latin typeface="Courier New" pitchFamily="49" charset="0"/>
              </a:rPr>
              <a:t>while (</a:t>
            </a:r>
            <a:r>
              <a:rPr lang="en-US" sz="1600" dirty="0" err="1">
                <a:solidFill>
                  <a:srgbClr val="0070C0"/>
                </a:solidFill>
                <a:latin typeface="Courier New" pitchFamily="49" charset="0"/>
              </a:rPr>
              <a:t>nleft</a:t>
            </a:r>
            <a:r>
              <a:rPr lang="en-US" sz="1600" dirty="0">
                <a:solidFill>
                  <a:srgbClr val="0070C0"/>
                </a:solidFill>
                <a:latin typeface="Courier New" pitchFamily="49" charset="0"/>
              </a:rPr>
              <a:t> &gt; 0) </a:t>
            </a:r>
            <a:r>
              <a:rPr lang="en-US" sz="1600" dirty="0">
                <a:latin typeface="Courier New" pitchFamily="49" charset="0"/>
              </a:rPr>
              <a:t>{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	if ((</a:t>
            </a:r>
            <a:r>
              <a:rPr lang="en-US" sz="1600" dirty="0" err="1">
                <a:latin typeface="Courier New" pitchFamily="49" charset="0"/>
              </a:rPr>
              <a:t>nread</a:t>
            </a:r>
            <a:r>
              <a:rPr lang="en-US" sz="1600" dirty="0">
                <a:latin typeface="Courier New" pitchFamily="49" charset="0"/>
              </a:rPr>
              <a:t> = 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read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fd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bufp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nleft</a:t>
            </a:r>
            <a:r>
              <a:rPr lang="en-US" sz="1600" dirty="0">
                <a:latin typeface="Courier New" pitchFamily="49" charset="0"/>
              </a:rPr>
              <a:t>)) &lt; 0) {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	    </a:t>
            </a:r>
            <a:r>
              <a:rPr lang="en-US" sz="1600" dirty="0">
                <a:solidFill>
                  <a:srgbClr val="0070C0"/>
                </a:solidFill>
                <a:latin typeface="Courier New" pitchFamily="49" charset="0"/>
              </a:rPr>
              <a:t>if (</a:t>
            </a:r>
            <a:r>
              <a:rPr lang="en-US" sz="1600" dirty="0" err="1">
                <a:solidFill>
                  <a:srgbClr val="0070C0"/>
                </a:solidFill>
                <a:latin typeface="Courier New" pitchFamily="49" charset="0"/>
              </a:rPr>
              <a:t>errno</a:t>
            </a:r>
            <a:r>
              <a:rPr lang="en-US" sz="1600" dirty="0">
                <a:solidFill>
                  <a:srgbClr val="0070C0"/>
                </a:solidFill>
                <a:latin typeface="Courier New" pitchFamily="49" charset="0"/>
              </a:rPr>
              <a:t> == EINTR)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Interrupted by sig handler return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		</a:t>
            </a:r>
            <a:r>
              <a:rPr lang="en-US" sz="1600" dirty="0" err="1">
                <a:latin typeface="Courier New" pitchFamily="49" charset="0"/>
              </a:rPr>
              <a:t>nread</a:t>
            </a:r>
            <a:r>
              <a:rPr lang="en-US" sz="1600" dirty="0">
                <a:latin typeface="Courier New" pitchFamily="49" charset="0"/>
              </a:rPr>
              <a:t> = 0;   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and call read() again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	    else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		return -1;   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errno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set by read() */ 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	} 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>
                <a:solidFill>
                  <a:srgbClr val="0070C0"/>
                </a:solidFill>
                <a:latin typeface="Courier New" pitchFamily="49" charset="0"/>
              </a:rPr>
              <a:t>else if (</a:t>
            </a:r>
            <a:r>
              <a:rPr lang="en-US" sz="1600" dirty="0" err="1">
                <a:solidFill>
                  <a:srgbClr val="0070C0"/>
                </a:solidFill>
                <a:latin typeface="Courier New" pitchFamily="49" charset="0"/>
              </a:rPr>
              <a:t>nread</a:t>
            </a:r>
            <a:r>
              <a:rPr lang="en-US" sz="1600" dirty="0">
                <a:solidFill>
                  <a:srgbClr val="0070C0"/>
                </a:solidFill>
                <a:latin typeface="Courier New" pitchFamily="49" charset="0"/>
              </a:rPr>
              <a:t> == 0)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	    break;          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EOF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nleft</a:t>
            </a:r>
            <a:r>
              <a:rPr lang="en-US" sz="1600" dirty="0">
                <a:latin typeface="Courier New" pitchFamily="49" charset="0"/>
              </a:rPr>
              <a:t> -= </a:t>
            </a:r>
            <a:r>
              <a:rPr lang="en-US" sz="1600" dirty="0" err="1">
                <a:latin typeface="Courier New" pitchFamily="49" charset="0"/>
              </a:rPr>
              <a:t>nread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bufp</a:t>
            </a:r>
            <a:r>
              <a:rPr lang="en-US" sz="1600" dirty="0">
                <a:latin typeface="Courier New" pitchFamily="49" charset="0"/>
              </a:rPr>
              <a:t> += </a:t>
            </a:r>
            <a:r>
              <a:rPr lang="en-US" sz="1600" dirty="0" err="1">
                <a:latin typeface="Courier New" pitchFamily="49" charset="0"/>
              </a:rPr>
              <a:t>nread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}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return (n - </a:t>
            </a:r>
            <a:r>
              <a:rPr lang="en-US" sz="1600" dirty="0" err="1">
                <a:latin typeface="Courier New" pitchFamily="49" charset="0"/>
              </a:rPr>
              <a:t>nleft</a:t>
            </a:r>
            <a:r>
              <a:rPr lang="en-US" sz="1600" dirty="0">
                <a:latin typeface="Courier New" pitchFamily="49" charset="0"/>
              </a:rPr>
              <a:t>);     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Return &gt;= 0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913480" y="6376690"/>
            <a:ext cx="1154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csapp.c</a:t>
            </a:r>
            <a:endParaRPr lang="en-US" sz="1800" dirty="0">
              <a:solidFill>
                <a:schemeClr val="bg1">
                  <a:lumMod val="50000"/>
                </a:schemeClr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482034890"/>
      </p:ext>
    </p:extLst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Buffered RIO Input Functions</a:t>
            </a:r>
          </a:p>
        </p:txBody>
      </p:sp>
      <p:sp>
        <p:nvSpPr>
          <p:cNvPr id="766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2936" y="1219200"/>
            <a:ext cx="8307388" cy="533400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Efficiently read text lines and binary data from a file partially cached in an internal memory buffer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en-US" dirty="0"/>
          </a:p>
          <a:p>
            <a:pPr lvl="1">
              <a:spcBef>
                <a:spcPct val="0"/>
              </a:spcBef>
            </a:pPr>
            <a:endParaRPr lang="en-US" dirty="0">
              <a:latin typeface="Courier New" pitchFamily="49" charset="0"/>
            </a:endParaRPr>
          </a:p>
          <a:p>
            <a:pPr lvl="1">
              <a:spcBef>
                <a:spcPct val="0"/>
              </a:spcBef>
            </a:pPr>
            <a:r>
              <a:rPr lang="en-US" b="1" dirty="0" err="1">
                <a:solidFill>
                  <a:srgbClr val="0070C0"/>
                </a:solidFill>
                <a:latin typeface="Courier New" pitchFamily="49" charset="0"/>
              </a:rPr>
              <a:t>rio_readlineb</a:t>
            </a:r>
            <a:r>
              <a:rPr lang="en-US" dirty="0"/>
              <a:t> reads a </a:t>
            </a:r>
            <a:r>
              <a:rPr lang="en-US" b="1" i="1" dirty="0">
                <a:solidFill>
                  <a:srgbClr val="0070C0"/>
                </a:solidFill>
              </a:rPr>
              <a:t>text line</a:t>
            </a:r>
            <a:r>
              <a:rPr lang="en-US" dirty="0"/>
              <a:t> of up to </a:t>
            </a:r>
            <a:r>
              <a:rPr lang="en-US" b="1" dirty="0" err="1">
                <a:latin typeface="Courier New" pitchFamily="49" charset="0"/>
              </a:rPr>
              <a:t>maxlen</a:t>
            </a:r>
            <a:r>
              <a:rPr lang="en-US" dirty="0"/>
              <a:t> bytes from file </a:t>
            </a:r>
            <a:r>
              <a:rPr lang="en-US" b="1" dirty="0" err="1">
                <a:latin typeface="Courier New" pitchFamily="49" charset="0"/>
              </a:rPr>
              <a:t>fd</a:t>
            </a:r>
            <a:r>
              <a:rPr lang="en-US" dirty="0"/>
              <a:t> and stores the line in </a:t>
            </a:r>
            <a:r>
              <a:rPr lang="en-US" b="1" dirty="0" err="1">
                <a:latin typeface="Courier New" pitchFamily="49" charset="0"/>
              </a:rPr>
              <a:t>usrbuf</a:t>
            </a:r>
            <a:endParaRPr lang="en-US" b="1" dirty="0"/>
          </a:p>
          <a:p>
            <a:pPr lvl="2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Especially useful for reading text lines from network sockets</a:t>
            </a:r>
          </a:p>
          <a:p>
            <a:pPr lvl="1">
              <a:spcBef>
                <a:spcPct val="0"/>
              </a:spcBef>
            </a:pPr>
            <a:r>
              <a:rPr lang="en-US" dirty="0"/>
              <a:t>Stopping conditions</a:t>
            </a:r>
          </a:p>
          <a:p>
            <a:pPr lvl="2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 </a:t>
            </a:r>
            <a:r>
              <a:rPr lang="en-US" b="1" dirty="0" err="1">
                <a:latin typeface="Courier New" pitchFamily="49" charset="0"/>
              </a:rPr>
              <a:t>maxlen</a:t>
            </a:r>
            <a:r>
              <a:rPr lang="en-US" dirty="0"/>
              <a:t> bytes read</a:t>
            </a:r>
          </a:p>
          <a:p>
            <a:pPr lvl="2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EOF encountered</a:t>
            </a:r>
          </a:p>
          <a:p>
            <a:pPr lvl="2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Newline (‘</a:t>
            </a:r>
            <a:r>
              <a:rPr lang="en-US" b="1" dirty="0">
                <a:latin typeface="Courier New" pitchFamily="49" charset="0"/>
              </a:rPr>
              <a:t>\n</a:t>
            </a:r>
            <a:r>
              <a:rPr lang="en-US" dirty="0"/>
              <a:t>’) encountered</a:t>
            </a:r>
          </a:p>
          <a:p>
            <a:pPr lvl="2">
              <a:lnSpc>
                <a:spcPct val="100000"/>
              </a:lnSpc>
              <a:spcBef>
                <a:spcPct val="0"/>
              </a:spcBef>
            </a:pPr>
            <a:endParaRPr lang="en-US" dirty="0"/>
          </a:p>
        </p:txBody>
      </p:sp>
      <p:sp>
        <p:nvSpPr>
          <p:cNvPr id="766980" name="Text Box 4"/>
          <p:cNvSpPr txBox="1">
            <a:spLocks noChangeArrowheads="1"/>
          </p:cNvSpPr>
          <p:nvPr/>
        </p:nvSpPr>
        <p:spPr bwMode="auto">
          <a:xfrm>
            <a:off x="106363" y="4132263"/>
            <a:ext cx="92075" cy="420687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endParaRPr lang="en-US" sz="2400">
              <a:latin typeface="Courier New" pitchFamily="49" charset="0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81914" y="2057400"/>
            <a:ext cx="7745069" cy="206210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sz="1600" dirty="0">
                <a:latin typeface="Courier New" pitchFamily="49" charset="0"/>
              </a:rPr>
              <a:t>#include "</a:t>
            </a:r>
            <a:r>
              <a:rPr lang="en-US" sz="1600" dirty="0" err="1">
                <a:latin typeface="Courier New" pitchFamily="49" charset="0"/>
              </a:rPr>
              <a:t>csapp.h</a:t>
            </a:r>
            <a:r>
              <a:rPr lang="en-US" sz="1600" dirty="0">
                <a:latin typeface="Courier New" pitchFamily="49" charset="0"/>
              </a:rPr>
              <a:t>"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void </a:t>
            </a:r>
            <a:r>
              <a:rPr lang="en-US" sz="1600" dirty="0" err="1">
                <a:latin typeface="Courier New" pitchFamily="49" charset="0"/>
              </a:rPr>
              <a:t>rio_readinitb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rio_t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rp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fd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 err="1">
                <a:latin typeface="Courier New" pitchFamily="49" charset="0"/>
              </a:rPr>
              <a:t>ssize_t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rio_readlineb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rio_t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rp</a:t>
            </a:r>
            <a:r>
              <a:rPr lang="en-US" sz="1600" dirty="0">
                <a:latin typeface="Courier New" pitchFamily="49" charset="0"/>
              </a:rPr>
              <a:t>, void *</a:t>
            </a:r>
            <a:r>
              <a:rPr lang="en-US" sz="1600" dirty="0" err="1">
                <a:latin typeface="Courier New" pitchFamily="49" charset="0"/>
              </a:rPr>
              <a:t>usrbuf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 algn="l"/>
            <a:r>
              <a:rPr lang="en-US" sz="1600" dirty="0" err="1">
                <a:latin typeface="Courier New" pitchFamily="49" charset="0"/>
              </a:rPr>
              <a:t>ssize_t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rio_readnb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rio_t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rp</a:t>
            </a:r>
            <a:r>
              <a:rPr lang="en-US" sz="1600" dirty="0">
                <a:latin typeface="Courier New" pitchFamily="49" charset="0"/>
              </a:rPr>
              <a:t>, void *</a:t>
            </a:r>
            <a:r>
              <a:rPr lang="en-US" sz="1600" dirty="0" err="1">
                <a:latin typeface="Courier New" pitchFamily="49" charset="0"/>
              </a:rPr>
              <a:t>usrbuf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n);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                          </a:t>
            </a:r>
            <a:r>
              <a:rPr lang="en-US" sz="1600" dirty="0">
                <a:solidFill>
                  <a:srgbClr val="990000"/>
                </a:solidFill>
                <a:latin typeface="Calibri" pitchFamily="34" charset="0"/>
              </a:rPr>
              <a:t>Return: num. bytes read if OK, 0 on EOF, -1 on error</a:t>
            </a:r>
            <a:endParaRPr lang="en-US" sz="1600" i="1" dirty="0">
              <a:solidFill>
                <a:srgbClr val="99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4118798"/>
      </p:ext>
    </p:extLst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Buffered RIO Input Functions (</a:t>
            </a:r>
            <a:r>
              <a:rPr lang="en-US" dirty="0" smtClean="0"/>
              <a:t>cont.)</a:t>
            </a:r>
            <a:endParaRPr lang="en-US" dirty="0"/>
          </a:p>
        </p:txBody>
      </p:sp>
      <p:sp>
        <p:nvSpPr>
          <p:cNvPr id="769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3429000"/>
            <a:ext cx="8307388" cy="2895600"/>
          </a:xfrm>
        </p:spPr>
        <p:txBody>
          <a:bodyPr/>
          <a:lstStyle/>
          <a:p>
            <a:pPr lvl="1">
              <a:lnSpc>
                <a:spcPct val="90000"/>
              </a:lnSpc>
              <a:buNone/>
            </a:pPr>
            <a:endParaRPr lang="en-US" dirty="0">
              <a:latin typeface="Courier New" pitchFamily="49" charset="0"/>
            </a:endParaRPr>
          </a:p>
          <a:p>
            <a:pPr lvl="1">
              <a:lnSpc>
                <a:spcPct val="90000"/>
              </a:lnSpc>
            </a:pPr>
            <a:r>
              <a:rPr lang="en-US" b="1" dirty="0" err="1">
                <a:solidFill>
                  <a:srgbClr val="0070C0"/>
                </a:solidFill>
                <a:latin typeface="Courier New" pitchFamily="49" charset="0"/>
              </a:rPr>
              <a:t>rio_readnb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reads up to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</a:rPr>
              <a:t>n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b="1" i="1" dirty="0">
                <a:solidFill>
                  <a:srgbClr val="0070C0"/>
                </a:solidFill>
              </a:rPr>
              <a:t>bytes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from file </a:t>
            </a:r>
            <a:r>
              <a:rPr lang="en-US" b="1" dirty="0" err="1">
                <a:latin typeface="Courier New" pitchFamily="49" charset="0"/>
              </a:rPr>
              <a:t>fd</a:t>
            </a:r>
            <a:endParaRPr lang="en-US" b="1" dirty="0"/>
          </a:p>
          <a:p>
            <a:pPr lvl="1">
              <a:lnSpc>
                <a:spcPct val="90000"/>
              </a:lnSpc>
            </a:pPr>
            <a:r>
              <a:rPr lang="en-US" dirty="0"/>
              <a:t>Stopping conditions</a:t>
            </a:r>
          </a:p>
          <a:p>
            <a:pPr lvl="2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 </a:t>
            </a:r>
            <a:r>
              <a:rPr lang="en-US" b="1" dirty="0" err="1">
                <a:latin typeface="Courier New" pitchFamily="49" charset="0"/>
              </a:rPr>
              <a:t>maxlen</a:t>
            </a:r>
            <a:r>
              <a:rPr lang="en-US" dirty="0"/>
              <a:t> bytes read</a:t>
            </a:r>
          </a:p>
          <a:p>
            <a:pPr lvl="2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EOF encountered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Calls to </a:t>
            </a:r>
            <a:r>
              <a:rPr lang="en-US" b="1" dirty="0" err="1">
                <a:latin typeface="Courier New" pitchFamily="49" charset="0"/>
              </a:rPr>
              <a:t>rio_readlineb</a:t>
            </a:r>
            <a:r>
              <a:rPr lang="en-US" dirty="0"/>
              <a:t> and </a:t>
            </a:r>
            <a:r>
              <a:rPr lang="en-US" b="1" dirty="0" err="1">
                <a:latin typeface="Courier New" pitchFamily="49" charset="0"/>
              </a:rPr>
              <a:t>rio_readnb</a:t>
            </a:r>
            <a:r>
              <a:rPr lang="en-US" dirty="0"/>
              <a:t> can be interleaved arbitrarily on the same descriptor</a:t>
            </a:r>
          </a:p>
          <a:p>
            <a:pPr lvl="2">
              <a:lnSpc>
                <a:spcPct val="97000"/>
              </a:lnSpc>
            </a:pPr>
            <a:r>
              <a:rPr lang="en-US" b="1" kern="1200" dirty="0">
                <a:solidFill>
                  <a:srgbClr val="990000"/>
                </a:solidFill>
                <a:ea typeface="+mn-ea"/>
                <a:cs typeface="+mn-cs"/>
              </a:rPr>
              <a:t>Warning: </a:t>
            </a:r>
            <a:r>
              <a:rPr lang="en-US" dirty="0"/>
              <a:t>Don’t interleave with calls to </a:t>
            </a:r>
            <a:r>
              <a:rPr lang="en-US" b="1" dirty="0" err="1">
                <a:latin typeface="Courier New" pitchFamily="49" charset="0"/>
              </a:rPr>
              <a:t>rio_readn</a:t>
            </a:r>
            <a:endParaRPr lang="en-US" b="1" dirty="0">
              <a:latin typeface="Courier New" pitchFamily="49" charset="0"/>
            </a:endParaRPr>
          </a:p>
        </p:txBody>
      </p:sp>
      <p:sp>
        <p:nvSpPr>
          <p:cNvPr id="769028" name="Text Box 4"/>
          <p:cNvSpPr txBox="1">
            <a:spLocks noChangeArrowheads="1"/>
          </p:cNvSpPr>
          <p:nvPr/>
        </p:nvSpPr>
        <p:spPr bwMode="auto">
          <a:xfrm>
            <a:off x="106363" y="4132263"/>
            <a:ext cx="92075" cy="420687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endParaRPr lang="en-US" sz="2400">
              <a:latin typeface="Courier New" pitchFamily="49" charset="0"/>
            </a:endParaRPr>
          </a:p>
        </p:txBody>
      </p:sp>
      <p:sp>
        <p:nvSpPr>
          <p:cNvPr id="769029" name="Text Box 5"/>
          <p:cNvSpPr txBox="1">
            <a:spLocks noChangeArrowheads="1"/>
          </p:cNvSpPr>
          <p:nvPr/>
        </p:nvSpPr>
        <p:spPr bwMode="auto">
          <a:xfrm>
            <a:off x="533400" y="1366897"/>
            <a:ext cx="7745069" cy="206210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sz="1600" dirty="0">
                <a:latin typeface="Courier New" pitchFamily="49" charset="0"/>
              </a:rPr>
              <a:t>#include "</a:t>
            </a:r>
            <a:r>
              <a:rPr lang="en-US" sz="1600" dirty="0" err="1">
                <a:latin typeface="Courier New" pitchFamily="49" charset="0"/>
              </a:rPr>
              <a:t>csapp.h</a:t>
            </a:r>
            <a:r>
              <a:rPr lang="en-US" sz="1600" dirty="0">
                <a:latin typeface="Courier New" pitchFamily="49" charset="0"/>
              </a:rPr>
              <a:t>"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void </a:t>
            </a:r>
            <a:r>
              <a:rPr lang="en-US" sz="1600" dirty="0" err="1">
                <a:latin typeface="Courier New" pitchFamily="49" charset="0"/>
              </a:rPr>
              <a:t>rio_readinitb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rio_t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rp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fd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 err="1">
                <a:latin typeface="Courier New" pitchFamily="49" charset="0"/>
              </a:rPr>
              <a:t>ssize_t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rio_readlineb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rio_t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rp</a:t>
            </a:r>
            <a:r>
              <a:rPr lang="en-US" sz="1600" dirty="0">
                <a:latin typeface="Courier New" pitchFamily="49" charset="0"/>
              </a:rPr>
              <a:t>, void *</a:t>
            </a:r>
            <a:r>
              <a:rPr lang="en-US" sz="1600" dirty="0" err="1">
                <a:latin typeface="Courier New" pitchFamily="49" charset="0"/>
              </a:rPr>
              <a:t>usrbuf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maxlen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 algn="l"/>
            <a:r>
              <a:rPr lang="en-US" sz="1600" dirty="0" err="1">
                <a:latin typeface="Courier New" pitchFamily="49" charset="0"/>
              </a:rPr>
              <a:t>ssize_t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rio_readnb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rio_t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rp</a:t>
            </a:r>
            <a:r>
              <a:rPr lang="en-US" sz="1600" dirty="0">
                <a:latin typeface="Courier New" pitchFamily="49" charset="0"/>
              </a:rPr>
              <a:t>, void *</a:t>
            </a:r>
            <a:r>
              <a:rPr lang="en-US" sz="1600" dirty="0" err="1">
                <a:latin typeface="Courier New" pitchFamily="49" charset="0"/>
              </a:rPr>
              <a:t>usrbuf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n);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                          </a:t>
            </a:r>
            <a:r>
              <a:rPr lang="en-US" sz="1600" dirty="0">
                <a:solidFill>
                  <a:srgbClr val="990000"/>
                </a:solidFill>
                <a:latin typeface="Calibri" pitchFamily="34" charset="0"/>
              </a:rPr>
              <a:t>Return: num. bytes read if OK, 0 on EOF, -1 on error</a:t>
            </a:r>
            <a:endParaRPr lang="en-US" sz="1600" i="1" dirty="0">
              <a:solidFill>
                <a:srgbClr val="99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6245778"/>
      </p:ext>
    </p:extLst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2882" name="Rectangle 2"/>
          <p:cNvSpPr>
            <a:spLocks noChangeArrowheads="1"/>
          </p:cNvSpPr>
          <p:nvPr/>
        </p:nvSpPr>
        <p:spPr bwMode="auto">
          <a:xfrm>
            <a:off x="4724400" y="3040062"/>
            <a:ext cx="2362200" cy="441325"/>
          </a:xfrm>
          <a:prstGeom prst="rect">
            <a:avLst/>
          </a:prstGeom>
          <a:solidFill>
            <a:srgbClr val="F1C7C7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unread</a:t>
            </a:r>
          </a:p>
        </p:txBody>
      </p:sp>
      <p:sp>
        <p:nvSpPr>
          <p:cNvPr id="76288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Buffered I/O: Implementation</a:t>
            </a:r>
          </a:p>
        </p:txBody>
      </p:sp>
      <p:sp>
        <p:nvSpPr>
          <p:cNvPr id="76288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3960812"/>
          </a:xfrm>
        </p:spPr>
        <p:txBody>
          <a:bodyPr/>
          <a:lstStyle/>
          <a:p>
            <a:r>
              <a:rPr lang="en-US" dirty="0"/>
              <a:t>For reading from file</a:t>
            </a:r>
          </a:p>
          <a:p>
            <a:r>
              <a:rPr lang="en-US" dirty="0"/>
              <a:t>File has associated buffer to hold bytes that have been read from file but not yet read by user code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r>
              <a:rPr lang="en-US" dirty="0"/>
              <a:t>Layered on Unix file:</a:t>
            </a:r>
          </a:p>
        </p:txBody>
      </p:sp>
      <p:sp>
        <p:nvSpPr>
          <p:cNvPr id="762885" name="Rectangle 5"/>
          <p:cNvSpPr>
            <a:spLocks noChangeArrowheads="1"/>
          </p:cNvSpPr>
          <p:nvPr/>
        </p:nvSpPr>
        <p:spPr bwMode="auto">
          <a:xfrm>
            <a:off x="2362200" y="3040062"/>
            <a:ext cx="2362200" cy="441325"/>
          </a:xfrm>
          <a:prstGeom prst="rect">
            <a:avLst/>
          </a:prstGeom>
          <a:solidFill>
            <a:srgbClr val="D5F1C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already read</a:t>
            </a:r>
          </a:p>
        </p:txBody>
      </p:sp>
      <p:sp>
        <p:nvSpPr>
          <p:cNvPr id="762886" name="Rectangle 6"/>
          <p:cNvSpPr>
            <a:spLocks noChangeArrowheads="1"/>
          </p:cNvSpPr>
          <p:nvPr/>
        </p:nvSpPr>
        <p:spPr bwMode="auto">
          <a:xfrm>
            <a:off x="2362200" y="3040062"/>
            <a:ext cx="6096000" cy="44132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62887" name="Text Box 7"/>
          <p:cNvSpPr txBox="1">
            <a:spLocks noChangeArrowheads="1"/>
          </p:cNvSpPr>
          <p:nvPr/>
        </p:nvSpPr>
        <p:spPr bwMode="auto">
          <a:xfrm>
            <a:off x="1498697" y="3056538"/>
            <a:ext cx="84702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Buffer</a:t>
            </a:r>
          </a:p>
        </p:txBody>
      </p:sp>
      <p:sp>
        <p:nvSpPr>
          <p:cNvPr id="762888" name="Arc 8"/>
          <p:cNvSpPr>
            <a:spLocks/>
          </p:cNvSpPr>
          <p:nvPr/>
        </p:nvSpPr>
        <p:spPr bwMode="auto">
          <a:xfrm rot="-5400000" flipH="1" flipV="1">
            <a:off x="1978110" y="3418829"/>
            <a:ext cx="304800" cy="46166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62889" name="Arc 9"/>
          <p:cNvSpPr>
            <a:spLocks/>
          </p:cNvSpPr>
          <p:nvPr/>
        </p:nvSpPr>
        <p:spPr bwMode="auto">
          <a:xfrm rot="-5400000" flipH="1" flipV="1">
            <a:off x="4264110" y="3495029"/>
            <a:ext cx="457200" cy="46166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62890" name="Rectangle 10"/>
          <p:cNvSpPr>
            <a:spLocks noChangeArrowheads="1"/>
          </p:cNvSpPr>
          <p:nvPr/>
        </p:nvSpPr>
        <p:spPr bwMode="auto">
          <a:xfrm>
            <a:off x="720810" y="3649662"/>
            <a:ext cx="1039813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latin typeface="Courier New" pitchFamily="49" charset="0"/>
              </a:rPr>
              <a:t>rio_buf</a:t>
            </a:r>
          </a:p>
        </p:txBody>
      </p:sp>
      <p:sp>
        <p:nvSpPr>
          <p:cNvPr id="762891" name="Rectangle 11"/>
          <p:cNvSpPr>
            <a:spLocks noChangeArrowheads="1"/>
          </p:cNvSpPr>
          <p:nvPr/>
        </p:nvSpPr>
        <p:spPr bwMode="auto">
          <a:xfrm>
            <a:off x="2702010" y="3802062"/>
            <a:ext cx="16002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latin typeface="Courier New" pitchFamily="49" charset="0"/>
              </a:rPr>
              <a:t>rio_bufptr</a:t>
            </a:r>
          </a:p>
        </p:txBody>
      </p:sp>
      <p:sp>
        <p:nvSpPr>
          <p:cNvPr id="762892" name="Line 12"/>
          <p:cNvSpPr>
            <a:spLocks noChangeShapeType="1"/>
          </p:cNvSpPr>
          <p:nvPr/>
        </p:nvSpPr>
        <p:spPr bwMode="auto">
          <a:xfrm flipV="1">
            <a:off x="4724400" y="2659062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62893" name="Line 13"/>
          <p:cNvSpPr>
            <a:spLocks noChangeShapeType="1"/>
          </p:cNvSpPr>
          <p:nvPr/>
        </p:nvSpPr>
        <p:spPr bwMode="auto">
          <a:xfrm flipV="1">
            <a:off x="7086600" y="2659062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62894" name="Line 14"/>
          <p:cNvSpPr>
            <a:spLocks noChangeShapeType="1"/>
          </p:cNvSpPr>
          <p:nvPr/>
        </p:nvSpPr>
        <p:spPr bwMode="auto">
          <a:xfrm>
            <a:off x="4724400" y="2811462"/>
            <a:ext cx="2362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762895" name="Rectangle 15"/>
          <p:cNvSpPr>
            <a:spLocks noChangeArrowheads="1"/>
          </p:cNvSpPr>
          <p:nvPr/>
        </p:nvSpPr>
        <p:spPr bwMode="auto">
          <a:xfrm>
            <a:off x="5257800" y="2659062"/>
            <a:ext cx="1219200" cy="3127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latin typeface="Courier New" pitchFamily="49" charset="0"/>
              </a:rPr>
              <a:t>rio_cnt</a:t>
            </a:r>
          </a:p>
        </p:txBody>
      </p:sp>
      <p:sp>
        <p:nvSpPr>
          <p:cNvPr id="762896" name="Rectangle 16"/>
          <p:cNvSpPr>
            <a:spLocks noChangeArrowheads="1"/>
          </p:cNvSpPr>
          <p:nvPr/>
        </p:nvSpPr>
        <p:spPr bwMode="auto">
          <a:xfrm>
            <a:off x="5105400" y="5452646"/>
            <a:ext cx="2362200" cy="441325"/>
          </a:xfrm>
          <a:prstGeom prst="rect">
            <a:avLst/>
          </a:prstGeom>
          <a:solidFill>
            <a:srgbClr val="F1C7C7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unread</a:t>
            </a:r>
          </a:p>
        </p:txBody>
      </p:sp>
      <p:sp>
        <p:nvSpPr>
          <p:cNvPr id="762897" name="Rectangle 17"/>
          <p:cNvSpPr>
            <a:spLocks noChangeArrowheads="1"/>
          </p:cNvSpPr>
          <p:nvPr/>
        </p:nvSpPr>
        <p:spPr bwMode="auto">
          <a:xfrm>
            <a:off x="2743200" y="5452646"/>
            <a:ext cx="2362200" cy="441325"/>
          </a:xfrm>
          <a:prstGeom prst="rect">
            <a:avLst/>
          </a:prstGeom>
          <a:solidFill>
            <a:srgbClr val="D5F1C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already read</a:t>
            </a:r>
          </a:p>
        </p:txBody>
      </p:sp>
      <p:sp>
        <p:nvSpPr>
          <p:cNvPr id="762898" name="Rectangle 18"/>
          <p:cNvSpPr>
            <a:spLocks noChangeArrowheads="1"/>
          </p:cNvSpPr>
          <p:nvPr/>
        </p:nvSpPr>
        <p:spPr bwMode="auto">
          <a:xfrm>
            <a:off x="762000" y="5452646"/>
            <a:ext cx="8229600" cy="44132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762899" name="Rectangle 19"/>
          <p:cNvSpPr>
            <a:spLocks noChangeArrowheads="1"/>
          </p:cNvSpPr>
          <p:nvPr/>
        </p:nvSpPr>
        <p:spPr bwMode="auto">
          <a:xfrm>
            <a:off x="290513" y="5452646"/>
            <a:ext cx="2452687" cy="4413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no longer in buffer</a:t>
            </a:r>
          </a:p>
        </p:txBody>
      </p:sp>
      <p:sp>
        <p:nvSpPr>
          <p:cNvPr id="762900" name="Rectangle 20"/>
          <p:cNvSpPr>
            <a:spLocks noChangeArrowheads="1"/>
          </p:cNvSpPr>
          <p:nvPr/>
        </p:nvSpPr>
        <p:spPr bwMode="auto">
          <a:xfrm>
            <a:off x="7467600" y="5452646"/>
            <a:ext cx="1524000" cy="4413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unseen</a:t>
            </a:r>
          </a:p>
        </p:txBody>
      </p:sp>
      <p:sp>
        <p:nvSpPr>
          <p:cNvPr id="762901" name="Arc 21"/>
          <p:cNvSpPr>
            <a:spLocks/>
          </p:cNvSpPr>
          <p:nvPr/>
        </p:nvSpPr>
        <p:spPr bwMode="auto">
          <a:xfrm rot="-5400000" flipH="1" flipV="1">
            <a:off x="7007310" y="5907613"/>
            <a:ext cx="457200" cy="46166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62902" name="Rectangle 22"/>
          <p:cNvSpPr>
            <a:spLocks noChangeArrowheads="1"/>
          </p:cNvSpPr>
          <p:nvPr/>
        </p:nvSpPr>
        <p:spPr bwMode="auto">
          <a:xfrm>
            <a:off x="4378410" y="6214646"/>
            <a:ext cx="25908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1600" dirty="0">
                <a:latin typeface="Calibri" pitchFamily="34" charset="0"/>
              </a:rPr>
              <a:t>Current File Position</a:t>
            </a:r>
          </a:p>
        </p:txBody>
      </p:sp>
      <p:sp>
        <p:nvSpPr>
          <p:cNvPr id="762903" name="Line 23"/>
          <p:cNvSpPr>
            <a:spLocks noChangeShapeType="1"/>
          </p:cNvSpPr>
          <p:nvPr/>
        </p:nvSpPr>
        <p:spPr bwMode="auto">
          <a:xfrm flipV="1">
            <a:off x="2743200" y="5029200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62904" name="Line 24"/>
          <p:cNvSpPr>
            <a:spLocks noChangeShapeType="1"/>
          </p:cNvSpPr>
          <p:nvPr/>
        </p:nvSpPr>
        <p:spPr bwMode="auto">
          <a:xfrm flipV="1">
            <a:off x="7467600" y="5029200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62905" name="Line 25"/>
          <p:cNvSpPr>
            <a:spLocks noChangeShapeType="1"/>
          </p:cNvSpPr>
          <p:nvPr/>
        </p:nvSpPr>
        <p:spPr bwMode="auto">
          <a:xfrm flipV="1">
            <a:off x="2743200" y="5181600"/>
            <a:ext cx="4724400" cy="79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62906" name="Rectangle 26"/>
          <p:cNvSpPr>
            <a:spLocks noChangeArrowheads="1"/>
          </p:cNvSpPr>
          <p:nvPr/>
        </p:nvSpPr>
        <p:spPr bwMode="auto">
          <a:xfrm>
            <a:off x="3886200" y="5029200"/>
            <a:ext cx="2667000" cy="33855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Buffered Portion</a:t>
            </a:r>
          </a:p>
        </p:txBody>
      </p:sp>
    </p:spTree>
    <p:extLst>
      <p:ext uri="{BB962C8B-B14F-4D97-AF65-F5344CB8AC3E}">
        <p14:creationId xmlns:p14="http://schemas.microsoft.com/office/powerpoint/2010/main" val="1416481143"/>
      </p:ext>
    </p:extLst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493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Buffered I/O: Declaration</a:t>
            </a:r>
          </a:p>
        </p:txBody>
      </p:sp>
      <p:sp>
        <p:nvSpPr>
          <p:cNvPr id="76493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79413" y="1296988"/>
            <a:ext cx="8307387" cy="608012"/>
          </a:xfrm>
        </p:spPr>
        <p:txBody>
          <a:bodyPr/>
          <a:lstStyle/>
          <a:p>
            <a:r>
              <a:rPr lang="en-US" dirty="0"/>
              <a:t>All information contained in </a:t>
            </a:r>
            <a:r>
              <a:rPr lang="en-US" dirty="0" err="1">
                <a:latin typeface="Courier New"/>
                <a:cs typeface="Courier New"/>
              </a:rPr>
              <a:t>struct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764934" name="Text Box 6"/>
          <p:cNvSpPr txBox="1">
            <a:spLocks noChangeArrowheads="1"/>
          </p:cNvSpPr>
          <p:nvPr/>
        </p:nvSpPr>
        <p:spPr bwMode="auto">
          <a:xfrm>
            <a:off x="452437" y="4267200"/>
            <a:ext cx="8539163" cy="16002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l"/>
            <a:r>
              <a:rPr lang="en-US" sz="1600" dirty="0" err="1">
                <a:latin typeface="Courier New" pitchFamily="49" charset="0"/>
              </a:rPr>
              <a:t>typedef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struct</a:t>
            </a:r>
            <a:r>
              <a:rPr lang="en-US" sz="1600" dirty="0">
                <a:latin typeface="Courier New" pitchFamily="49" charset="0"/>
              </a:rPr>
              <a:t> {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rio_fd</a:t>
            </a:r>
            <a:r>
              <a:rPr lang="en-US" sz="1600" dirty="0">
                <a:latin typeface="Courier New" pitchFamily="49" charset="0"/>
              </a:rPr>
              <a:t>;            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descriptor for this internal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buf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rio_cnt</a:t>
            </a:r>
            <a:r>
              <a:rPr lang="en-US" sz="1600" dirty="0">
                <a:latin typeface="Courier New" pitchFamily="49" charset="0"/>
              </a:rPr>
              <a:t>;           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unread bytes in internal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buf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char *</a:t>
            </a:r>
            <a:r>
              <a:rPr lang="en-US" sz="1600" dirty="0" err="1">
                <a:latin typeface="Courier New" pitchFamily="49" charset="0"/>
              </a:rPr>
              <a:t>rio_bufptr</a:t>
            </a:r>
            <a:r>
              <a:rPr lang="en-US" sz="1600" dirty="0">
                <a:latin typeface="Courier New" pitchFamily="49" charset="0"/>
              </a:rPr>
              <a:t>;      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next unread byte in internal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buf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char </a:t>
            </a:r>
            <a:r>
              <a:rPr lang="en-US" sz="1600" dirty="0" err="1">
                <a:latin typeface="Courier New" pitchFamily="49" charset="0"/>
              </a:rPr>
              <a:t>rio_buf</a:t>
            </a:r>
            <a:r>
              <a:rPr lang="en-US" sz="1600" dirty="0">
                <a:latin typeface="Courier New" pitchFamily="49" charset="0"/>
              </a:rPr>
              <a:t>[RIO_BUFSIZE];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internal buffer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} </a:t>
            </a:r>
            <a:r>
              <a:rPr lang="en-US" sz="1600" dirty="0" err="1">
                <a:latin typeface="Courier New" pitchFamily="49" charset="0"/>
              </a:rPr>
              <a:t>rio_t</a:t>
            </a:r>
            <a:r>
              <a:rPr lang="en-US" sz="1600" dirty="0">
                <a:latin typeface="Courier New" pitchFamily="49" charset="0"/>
              </a:rPr>
              <a:t>;</a:t>
            </a:r>
          </a:p>
        </p:txBody>
      </p:sp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4724400" y="2430462"/>
            <a:ext cx="2362200" cy="441325"/>
          </a:xfrm>
          <a:prstGeom prst="rect">
            <a:avLst/>
          </a:prstGeom>
          <a:solidFill>
            <a:srgbClr val="F1C7C7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unread</a:t>
            </a: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2362200" y="2430462"/>
            <a:ext cx="2362200" cy="441325"/>
          </a:xfrm>
          <a:prstGeom prst="rect">
            <a:avLst/>
          </a:prstGeom>
          <a:solidFill>
            <a:srgbClr val="D5F1C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already read</a:t>
            </a:r>
          </a:p>
        </p:txBody>
      </p:sp>
      <p:sp>
        <p:nvSpPr>
          <p:cNvPr id="19" name="Rectangle 6"/>
          <p:cNvSpPr>
            <a:spLocks noChangeArrowheads="1"/>
          </p:cNvSpPr>
          <p:nvPr/>
        </p:nvSpPr>
        <p:spPr bwMode="auto">
          <a:xfrm>
            <a:off x="2362200" y="2430462"/>
            <a:ext cx="6096000" cy="44132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0" name="Text Box 7"/>
          <p:cNvSpPr txBox="1">
            <a:spLocks noChangeArrowheads="1"/>
          </p:cNvSpPr>
          <p:nvPr/>
        </p:nvSpPr>
        <p:spPr bwMode="auto">
          <a:xfrm>
            <a:off x="1498697" y="2452994"/>
            <a:ext cx="84702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Buffer</a:t>
            </a:r>
          </a:p>
        </p:txBody>
      </p:sp>
      <p:sp>
        <p:nvSpPr>
          <p:cNvPr id="21" name="Arc 8"/>
          <p:cNvSpPr>
            <a:spLocks/>
          </p:cNvSpPr>
          <p:nvPr/>
        </p:nvSpPr>
        <p:spPr bwMode="auto">
          <a:xfrm rot="16200000" flipH="1" flipV="1">
            <a:off x="1978110" y="2809229"/>
            <a:ext cx="304800" cy="46166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2" name="Arc 9"/>
          <p:cNvSpPr>
            <a:spLocks/>
          </p:cNvSpPr>
          <p:nvPr/>
        </p:nvSpPr>
        <p:spPr bwMode="auto">
          <a:xfrm rot="16200000" flipH="1" flipV="1">
            <a:off x="4264110" y="2885429"/>
            <a:ext cx="457200" cy="46166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3" name="Rectangle 10"/>
          <p:cNvSpPr>
            <a:spLocks noChangeArrowheads="1"/>
          </p:cNvSpPr>
          <p:nvPr/>
        </p:nvSpPr>
        <p:spPr bwMode="auto">
          <a:xfrm>
            <a:off x="720810" y="3040062"/>
            <a:ext cx="1039813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latin typeface="Courier New" pitchFamily="49" charset="0"/>
              </a:rPr>
              <a:t>rio_buf</a:t>
            </a:r>
          </a:p>
        </p:txBody>
      </p:sp>
      <p:sp>
        <p:nvSpPr>
          <p:cNvPr id="24" name="Rectangle 11"/>
          <p:cNvSpPr>
            <a:spLocks noChangeArrowheads="1"/>
          </p:cNvSpPr>
          <p:nvPr/>
        </p:nvSpPr>
        <p:spPr bwMode="auto">
          <a:xfrm>
            <a:off x="2702010" y="3192462"/>
            <a:ext cx="16002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latin typeface="Courier New" pitchFamily="49" charset="0"/>
              </a:rPr>
              <a:t>rio_bufptr</a:t>
            </a:r>
          </a:p>
        </p:txBody>
      </p:sp>
      <p:sp>
        <p:nvSpPr>
          <p:cNvPr id="25" name="Line 12"/>
          <p:cNvSpPr>
            <a:spLocks noChangeShapeType="1"/>
          </p:cNvSpPr>
          <p:nvPr/>
        </p:nvSpPr>
        <p:spPr bwMode="auto">
          <a:xfrm flipV="1">
            <a:off x="4724400" y="2049462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6" name="Line 13"/>
          <p:cNvSpPr>
            <a:spLocks noChangeShapeType="1"/>
          </p:cNvSpPr>
          <p:nvPr/>
        </p:nvSpPr>
        <p:spPr bwMode="auto">
          <a:xfrm flipV="1">
            <a:off x="7086600" y="2049462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7" name="Line 14"/>
          <p:cNvSpPr>
            <a:spLocks noChangeShapeType="1"/>
          </p:cNvSpPr>
          <p:nvPr/>
        </p:nvSpPr>
        <p:spPr bwMode="auto">
          <a:xfrm>
            <a:off x="4724400" y="2201862"/>
            <a:ext cx="2362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28" name="Rectangle 15"/>
          <p:cNvSpPr>
            <a:spLocks noChangeArrowheads="1"/>
          </p:cNvSpPr>
          <p:nvPr/>
        </p:nvSpPr>
        <p:spPr bwMode="auto">
          <a:xfrm>
            <a:off x="5257800" y="2049462"/>
            <a:ext cx="1219200" cy="3127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latin typeface="Courier New" pitchFamily="49" charset="0"/>
              </a:rPr>
              <a:t>rio_cnt</a:t>
            </a:r>
          </a:p>
        </p:txBody>
      </p:sp>
    </p:spTree>
    <p:extLst>
      <p:ext uri="{BB962C8B-B14F-4D97-AF65-F5344CB8AC3E}">
        <p14:creationId xmlns:p14="http://schemas.microsoft.com/office/powerpoint/2010/main" val="3635339387"/>
      </p:ext>
    </p:extLst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Standard I/O Example</a:t>
            </a:r>
          </a:p>
        </p:txBody>
      </p:sp>
      <p:sp>
        <p:nvSpPr>
          <p:cNvPr id="66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610600" cy="5410200"/>
          </a:xfrm>
        </p:spPr>
        <p:txBody>
          <a:bodyPr/>
          <a:lstStyle/>
          <a:p>
            <a:r>
              <a:rPr lang="en-US" dirty="0"/>
              <a:t>Copying file to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stdout</a:t>
            </a:r>
            <a:r>
              <a:rPr lang="en-US" dirty="0"/>
              <a:t>, line-by-line with </a:t>
            </a:r>
            <a:r>
              <a:rPr lang="en-US" dirty="0" err="1"/>
              <a:t>rio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Demo:</a:t>
            </a:r>
          </a:p>
          <a:p>
            <a:pPr marL="457200" lvl="1" indent="0">
              <a:buNone/>
            </a:pP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linux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strace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./showfile4_rio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names.txt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xmlns="" id="{A6B23472-9A36-7A4C-A0F7-1987BFAB2E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6311" y="1600200"/>
            <a:ext cx="7162800" cy="427809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prstTxWarp prst="textNoShape">
              <a:avLst/>
            </a:prstTxWarp>
            <a:spAutoFit/>
          </a:bodyPr>
          <a:lstStyle/>
          <a:p>
            <a:r>
              <a:rPr lang="en-US" sz="1600" dirty="0">
                <a:solidFill>
                  <a:srgbClr val="92649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csapp.h</a:t>
            </a:r>
            <a:r>
              <a:rPr lang="en-US" sz="1600" dirty="0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r>
              <a:rPr lang="en-US" sz="1600" dirty="0">
                <a:solidFill>
                  <a:srgbClr val="7D7CA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MLINE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1024</a:t>
            </a:r>
          </a:p>
          <a:p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5E34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[])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rio_t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rio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[MLINE];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infd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STDIN_FILENO;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nread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0;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== 2)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infd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Open(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[1], O_RDONLY, 0);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Rio_readinitb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(&amp;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rio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infd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nread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Rio_readlineb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(&amp;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rio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MLINE)) != 0)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6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Rio_writen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(STDOUT_FILENO,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nread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exit(0);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634FB4F3-1CAD-1547-9957-C2C8A2BE7A1E}"/>
              </a:ext>
            </a:extLst>
          </p:cNvPr>
          <p:cNvSpPr txBox="1"/>
          <p:nvPr/>
        </p:nvSpPr>
        <p:spPr>
          <a:xfrm>
            <a:off x="5738910" y="5508962"/>
            <a:ext cx="2193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showfile4_stdio.c</a:t>
            </a:r>
          </a:p>
        </p:txBody>
      </p:sp>
    </p:spTree>
    <p:extLst>
      <p:ext uri="{BB962C8B-B14F-4D97-AF65-F5344CB8AC3E}">
        <p14:creationId xmlns:p14="http://schemas.microsoft.com/office/powerpoint/2010/main" val="1105222147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7" y="438150"/>
            <a:ext cx="8716963" cy="781050"/>
          </a:xfrm>
        </p:spPr>
        <p:txBody>
          <a:bodyPr/>
          <a:lstStyle/>
          <a:p>
            <a:r>
              <a:rPr lang="en-US" dirty="0"/>
              <a:t>Unix I/O Overview</a:t>
            </a:r>
          </a:p>
        </p:txBody>
      </p:sp>
      <p:sp>
        <p:nvSpPr>
          <p:cNvPr id="75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27150"/>
            <a:ext cx="8307387" cy="4997450"/>
          </a:xfrm>
        </p:spPr>
        <p:txBody>
          <a:bodyPr/>
          <a:lstStyle/>
          <a:p>
            <a:r>
              <a:rPr lang="en-US" dirty="0"/>
              <a:t>Elegant mapping of files to devices allows kernel to export simple interface called </a:t>
            </a:r>
            <a:r>
              <a:rPr lang="en-US" i="1" dirty="0"/>
              <a:t>Unix I/O:</a:t>
            </a:r>
          </a:p>
          <a:p>
            <a:pPr lvl="1"/>
            <a:r>
              <a:rPr lang="en-US" dirty="0"/>
              <a:t>Opening and closing files</a:t>
            </a:r>
          </a:p>
          <a:p>
            <a:pPr lvl="2"/>
            <a:r>
              <a:rPr lang="en-US" b="1" dirty="0">
                <a:latin typeface="Courier New" pitchFamily="49" charset="0"/>
              </a:rPr>
              <a:t>open()</a:t>
            </a:r>
            <a:r>
              <a:rPr lang="en-US" dirty="0"/>
              <a:t>and </a:t>
            </a:r>
            <a:r>
              <a:rPr lang="en-US" b="1" dirty="0">
                <a:latin typeface="Courier New" pitchFamily="49" charset="0"/>
              </a:rPr>
              <a:t>close()</a:t>
            </a:r>
          </a:p>
          <a:p>
            <a:pPr lvl="1"/>
            <a:r>
              <a:rPr lang="en-US" dirty="0"/>
              <a:t>Reading and writing a file</a:t>
            </a:r>
          </a:p>
          <a:p>
            <a:pPr lvl="2"/>
            <a:r>
              <a:rPr lang="en-US" b="1" dirty="0">
                <a:latin typeface="Courier New" pitchFamily="49" charset="0"/>
              </a:rPr>
              <a:t>read()</a:t>
            </a:r>
            <a:r>
              <a:rPr lang="en-US" b="1" dirty="0"/>
              <a:t> </a:t>
            </a:r>
            <a:r>
              <a:rPr lang="en-US" dirty="0"/>
              <a:t>and  </a:t>
            </a:r>
            <a:r>
              <a:rPr lang="en-US" b="1" dirty="0">
                <a:latin typeface="Courier New" pitchFamily="49" charset="0"/>
              </a:rPr>
              <a:t>write()</a:t>
            </a:r>
          </a:p>
          <a:p>
            <a:pPr lvl="1"/>
            <a:r>
              <a:rPr lang="en-US" dirty="0"/>
              <a:t>Changing the </a:t>
            </a:r>
            <a:r>
              <a:rPr lang="en-US" b="1" i="1" dirty="0">
                <a:solidFill>
                  <a:srgbClr val="C00000"/>
                </a:solidFill>
              </a:rPr>
              <a:t>current file position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dirty="0"/>
              <a:t>(seek)</a:t>
            </a:r>
          </a:p>
          <a:p>
            <a:pPr lvl="2"/>
            <a:r>
              <a:rPr lang="en-US" dirty="0"/>
              <a:t>indicates next offset into file to read or write</a:t>
            </a:r>
          </a:p>
          <a:p>
            <a:pPr lvl="2"/>
            <a:r>
              <a:rPr lang="en-US" b="1" dirty="0" err="1">
                <a:latin typeface="Courier New" pitchFamily="49" charset="0"/>
              </a:rPr>
              <a:t>lseek</a:t>
            </a:r>
            <a:r>
              <a:rPr lang="en-US" b="1" dirty="0">
                <a:latin typeface="Courier New" pitchFamily="49" charset="0"/>
              </a:rPr>
              <a:t>()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1480752" y="4837710"/>
            <a:ext cx="4767648" cy="1258290"/>
            <a:chOff x="3048000" y="5561999"/>
            <a:chExt cx="4767648" cy="1258290"/>
          </a:xfrm>
        </p:grpSpPr>
        <p:sp>
          <p:nvSpPr>
            <p:cNvPr id="750597" name="Rectangle 5"/>
            <p:cNvSpPr>
              <a:spLocks noChangeArrowheads="1"/>
            </p:cNvSpPr>
            <p:nvPr/>
          </p:nvSpPr>
          <p:spPr bwMode="auto">
            <a:xfrm>
              <a:off x="3048000" y="5562600"/>
              <a:ext cx="433388" cy="441325"/>
            </a:xfrm>
            <a:prstGeom prst="rect">
              <a:avLst/>
            </a:prstGeom>
            <a:solidFill>
              <a:srgbClr val="D5F1C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800" dirty="0">
                  <a:latin typeface="Calibri" pitchFamily="34" charset="0"/>
                </a:rPr>
                <a:t>B</a:t>
              </a:r>
              <a:r>
                <a:rPr lang="en-US" sz="1800" baseline="-250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750598" name="Rectangle 6"/>
            <p:cNvSpPr>
              <a:spLocks noChangeArrowheads="1"/>
            </p:cNvSpPr>
            <p:nvPr/>
          </p:nvSpPr>
          <p:spPr bwMode="auto">
            <a:xfrm>
              <a:off x="3481388" y="5562600"/>
              <a:ext cx="433388" cy="441325"/>
            </a:xfrm>
            <a:prstGeom prst="rect">
              <a:avLst/>
            </a:prstGeom>
            <a:solidFill>
              <a:srgbClr val="D5F1C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800" dirty="0">
                  <a:latin typeface="Calibri" pitchFamily="34" charset="0"/>
                </a:rPr>
                <a:t>B</a:t>
              </a:r>
              <a:r>
                <a:rPr lang="en-US" sz="1800" baseline="-250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750599" name="Rectangle 7"/>
            <p:cNvSpPr>
              <a:spLocks noChangeArrowheads="1"/>
            </p:cNvSpPr>
            <p:nvPr/>
          </p:nvSpPr>
          <p:spPr bwMode="auto">
            <a:xfrm>
              <a:off x="3914775" y="5562600"/>
              <a:ext cx="1319213" cy="441325"/>
            </a:xfrm>
            <a:prstGeom prst="rect">
              <a:avLst/>
            </a:prstGeom>
            <a:solidFill>
              <a:srgbClr val="D5F1C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800" dirty="0">
                  <a:latin typeface="Calibri" pitchFamily="34" charset="0"/>
                </a:rPr>
                <a:t>• • •</a:t>
              </a:r>
            </a:p>
          </p:txBody>
        </p:sp>
        <p:sp>
          <p:nvSpPr>
            <p:cNvPr id="750600" name="Rectangle 8"/>
            <p:cNvSpPr>
              <a:spLocks noChangeArrowheads="1"/>
            </p:cNvSpPr>
            <p:nvPr/>
          </p:nvSpPr>
          <p:spPr bwMode="auto">
            <a:xfrm>
              <a:off x="5214938" y="5562600"/>
              <a:ext cx="433388" cy="441325"/>
            </a:xfrm>
            <a:prstGeom prst="rect">
              <a:avLst/>
            </a:prstGeom>
            <a:solidFill>
              <a:srgbClr val="D5F1C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 anchorCtr="1"/>
            <a:lstStyle/>
            <a:p>
              <a:r>
                <a:rPr lang="en-US" sz="1800" dirty="0">
                  <a:latin typeface="Calibri" pitchFamily="34" charset="0"/>
                </a:rPr>
                <a:t>B</a:t>
              </a:r>
              <a:r>
                <a:rPr lang="en-US" sz="1800" baseline="-25000" dirty="0">
                  <a:latin typeface="Calibri" pitchFamily="34" charset="0"/>
                </a:rPr>
                <a:t>k-1</a:t>
              </a:r>
            </a:p>
          </p:txBody>
        </p:sp>
        <p:sp>
          <p:nvSpPr>
            <p:cNvPr id="750601" name="Rectangle 9"/>
            <p:cNvSpPr>
              <a:spLocks noChangeArrowheads="1"/>
            </p:cNvSpPr>
            <p:nvPr/>
          </p:nvSpPr>
          <p:spPr bwMode="auto">
            <a:xfrm>
              <a:off x="5638800" y="5562600"/>
              <a:ext cx="433388" cy="441325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 anchorCtr="1"/>
            <a:lstStyle/>
            <a:p>
              <a:r>
                <a:rPr lang="en-US" sz="1800" dirty="0" err="1">
                  <a:latin typeface="Calibri" pitchFamily="34" charset="0"/>
                </a:rPr>
                <a:t>B</a:t>
              </a:r>
              <a:r>
                <a:rPr lang="en-US" sz="1800" baseline="-25000" dirty="0" err="1">
                  <a:latin typeface="Calibri" pitchFamily="34" charset="0"/>
                </a:rPr>
                <a:t>k</a:t>
              </a:r>
              <a:endParaRPr lang="en-US" sz="1800" baseline="-25000" dirty="0">
                <a:latin typeface="Calibri" pitchFamily="34" charset="0"/>
              </a:endParaRPr>
            </a:p>
          </p:txBody>
        </p:sp>
        <p:sp>
          <p:nvSpPr>
            <p:cNvPr id="750602" name="Rectangle 10"/>
            <p:cNvSpPr>
              <a:spLocks noChangeArrowheads="1"/>
            </p:cNvSpPr>
            <p:nvPr/>
          </p:nvSpPr>
          <p:spPr bwMode="auto">
            <a:xfrm>
              <a:off x="6070384" y="5561999"/>
              <a:ext cx="433388" cy="441325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 anchorCtr="1"/>
            <a:lstStyle/>
            <a:p>
              <a:r>
                <a:rPr lang="en-US" sz="1800" dirty="0">
                  <a:latin typeface="Calibri" pitchFamily="34" charset="0"/>
                </a:rPr>
                <a:t>B</a:t>
              </a:r>
              <a:r>
                <a:rPr lang="en-US" sz="1800" baseline="-25000" dirty="0" err="1">
                  <a:latin typeface="Calibri" pitchFamily="34" charset="0"/>
                </a:rPr>
                <a:t>k+1</a:t>
              </a:r>
            </a:p>
          </p:txBody>
        </p:sp>
        <p:sp>
          <p:nvSpPr>
            <p:cNvPr id="750603" name="Rectangle 11"/>
            <p:cNvSpPr>
              <a:spLocks noChangeArrowheads="1"/>
            </p:cNvSpPr>
            <p:nvPr/>
          </p:nvSpPr>
          <p:spPr bwMode="auto">
            <a:xfrm>
              <a:off x="6496435" y="5562600"/>
              <a:ext cx="1319213" cy="441325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800" dirty="0">
                  <a:latin typeface="Calibri" pitchFamily="34" charset="0"/>
                </a:rPr>
                <a:t>• • •</a:t>
              </a:r>
            </a:p>
          </p:txBody>
        </p:sp>
        <p:sp>
          <p:nvSpPr>
            <p:cNvPr id="750604" name="Line 12"/>
            <p:cNvSpPr>
              <a:spLocks noChangeShapeType="1"/>
            </p:cNvSpPr>
            <p:nvPr/>
          </p:nvSpPr>
          <p:spPr bwMode="auto">
            <a:xfrm flipV="1">
              <a:off x="5851826" y="6011562"/>
              <a:ext cx="0" cy="38100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0605" name="Text Box 13"/>
            <p:cNvSpPr txBox="1">
              <a:spLocks noChangeArrowheads="1"/>
            </p:cNvSpPr>
            <p:nvPr/>
          </p:nvSpPr>
          <p:spPr bwMode="auto">
            <a:xfrm>
              <a:off x="4258962" y="6358624"/>
              <a:ext cx="3175934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dirty="0">
                  <a:latin typeface="Calibri" pitchFamily="34" charset="0"/>
                </a:rPr>
                <a:t>Current file position = k</a:t>
              </a:r>
            </a:p>
          </p:txBody>
        </p:sp>
      </p:grpSp>
    </p:spTree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Unix I/O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Metadata, sharing, and redirection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Standard I/O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RIO (robust I/O) package</a:t>
            </a:r>
          </a:p>
          <a:p>
            <a:r>
              <a:rPr lang="en-US" dirty="0"/>
              <a:t>Closing remarks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Standard I/O Example</a:t>
            </a:r>
          </a:p>
        </p:txBody>
      </p:sp>
      <p:sp>
        <p:nvSpPr>
          <p:cNvPr id="66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610600" cy="5410200"/>
          </a:xfrm>
        </p:spPr>
        <p:txBody>
          <a:bodyPr/>
          <a:lstStyle/>
          <a:p>
            <a:r>
              <a:rPr lang="en-US" dirty="0"/>
              <a:t>Copying file to </a:t>
            </a:r>
            <a:r>
              <a:rPr lang="en-US" dirty="0" err="1"/>
              <a:t>stdout</a:t>
            </a:r>
            <a:r>
              <a:rPr lang="en-US" dirty="0"/>
              <a:t>, loading entire file with </a:t>
            </a:r>
            <a:r>
              <a:rPr lang="en-US" dirty="0" err="1"/>
              <a:t>mmap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Demo:</a:t>
            </a:r>
          </a:p>
          <a:p>
            <a:pPr marL="457200" lvl="1" indent="0">
              <a:buNone/>
            </a:pP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linux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strace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./showfile5_mmap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names.txt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xmlns="" id="{A6B23472-9A36-7A4C-A0F7-1987BFAB2E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6311" y="1600200"/>
            <a:ext cx="7162800" cy="378565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prstTxWarp prst="textNoShape">
              <a:avLst/>
            </a:prstTxWarp>
            <a:spAutoFit/>
          </a:bodyPr>
          <a:lstStyle/>
          <a:p>
            <a:r>
              <a:rPr lang="en-US" sz="1600" dirty="0">
                <a:solidFill>
                  <a:srgbClr val="7D7CA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AF378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AF378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csapp.h</a:t>
            </a:r>
            <a:r>
              <a:rPr lang="en-US" sz="1600" dirty="0">
                <a:solidFill>
                  <a:srgbClr val="AF378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5E34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**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600" dirty="0">
              <a:solidFill>
                <a:srgbClr val="34A327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!= 2) exit(1);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infd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Open(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[1], O_RDONLY, 0);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Fstat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infd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&amp;stat);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stat.st_size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bufp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Mmap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34A1A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size, PROT_READ,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  MAP_PRIVATE,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infd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0);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(1,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bufp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size);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exit(0);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634FB4F3-1CAD-1547-9957-C2C8A2BE7A1E}"/>
              </a:ext>
            </a:extLst>
          </p:cNvPr>
          <p:cNvSpPr txBox="1"/>
          <p:nvPr/>
        </p:nvSpPr>
        <p:spPr>
          <a:xfrm>
            <a:off x="5740390" y="5038714"/>
            <a:ext cx="2193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showfile5_mmap.c</a:t>
            </a:r>
          </a:p>
        </p:txBody>
      </p:sp>
    </p:spTree>
    <p:extLst>
      <p:ext uri="{BB962C8B-B14F-4D97-AF65-F5344CB8AC3E}">
        <p14:creationId xmlns:p14="http://schemas.microsoft.com/office/powerpoint/2010/main" val="3386754114"/>
      </p:ext>
    </p:extLst>
  </p:cSld>
  <p:clrMapOvr>
    <a:masterClrMapping/>
  </p:clrMapOvr>
  <p:transition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Unix I/O vs. Standard I/O vs. RIO</a:t>
            </a:r>
          </a:p>
        </p:txBody>
      </p:sp>
      <p:sp>
        <p:nvSpPr>
          <p:cNvPr id="67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1300" y="1600200"/>
            <a:ext cx="8750300" cy="4876800"/>
          </a:xfrm>
        </p:spPr>
        <p:txBody>
          <a:bodyPr/>
          <a:lstStyle/>
          <a:p>
            <a:r>
              <a:rPr lang="en-US" dirty="0"/>
              <a:t>Standard I/O and RIO are implemented using low-level Unix I/O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Which ones should you use in your programs?</a:t>
            </a:r>
          </a:p>
        </p:txBody>
      </p:sp>
      <p:sp>
        <p:nvSpPr>
          <p:cNvPr id="671748" name="Rectangle 4"/>
          <p:cNvSpPr>
            <a:spLocks noChangeAspect="1" noChangeArrowheads="1"/>
          </p:cNvSpPr>
          <p:nvPr/>
        </p:nvSpPr>
        <p:spPr bwMode="auto">
          <a:xfrm>
            <a:off x="2740025" y="2913063"/>
            <a:ext cx="4041775" cy="157797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671749" name="Rectangle 5"/>
          <p:cNvSpPr>
            <a:spLocks noChangeAspect="1" noChangeArrowheads="1"/>
          </p:cNvSpPr>
          <p:nvPr/>
        </p:nvSpPr>
        <p:spPr bwMode="auto">
          <a:xfrm>
            <a:off x="2740025" y="4491038"/>
            <a:ext cx="4041775" cy="685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Unix I/O functions 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(accessed via system calls)</a:t>
            </a:r>
          </a:p>
        </p:txBody>
      </p:sp>
      <p:sp>
        <p:nvSpPr>
          <p:cNvPr id="671750" name="Rectangle 6"/>
          <p:cNvSpPr>
            <a:spLocks noChangeAspect="1" noChangeArrowheads="1"/>
          </p:cNvSpPr>
          <p:nvPr/>
        </p:nvSpPr>
        <p:spPr bwMode="auto">
          <a:xfrm>
            <a:off x="2741913" y="3805238"/>
            <a:ext cx="1447800" cy="685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 Standard I/O 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functions</a:t>
            </a:r>
          </a:p>
        </p:txBody>
      </p:sp>
      <p:sp>
        <p:nvSpPr>
          <p:cNvPr id="671751" name="Text Box 7"/>
          <p:cNvSpPr txBox="1">
            <a:spLocks noChangeAspect="1" noChangeArrowheads="1"/>
          </p:cNvSpPr>
          <p:nvPr/>
        </p:nvSpPr>
        <p:spPr bwMode="auto">
          <a:xfrm>
            <a:off x="3254439" y="3124200"/>
            <a:ext cx="2993961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C application program</a:t>
            </a:r>
          </a:p>
        </p:txBody>
      </p:sp>
      <p:sp>
        <p:nvSpPr>
          <p:cNvPr id="671752" name="Text Box 8"/>
          <p:cNvSpPr txBox="1">
            <a:spLocks noChangeAspect="1" noChangeArrowheads="1"/>
          </p:cNvSpPr>
          <p:nvPr/>
        </p:nvSpPr>
        <p:spPr bwMode="auto">
          <a:xfrm>
            <a:off x="241300" y="2451100"/>
            <a:ext cx="1989138" cy="18161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fopen  fdopen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fread  fwrite fscanf fprintf  sscanf sprintf fgets  fputs fflush fseek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fclose</a:t>
            </a:r>
          </a:p>
        </p:txBody>
      </p:sp>
      <p:sp>
        <p:nvSpPr>
          <p:cNvPr id="671753" name="Text Box 9"/>
          <p:cNvSpPr txBox="1">
            <a:spLocks noChangeAspect="1" noChangeArrowheads="1"/>
          </p:cNvSpPr>
          <p:nvPr/>
        </p:nvSpPr>
        <p:spPr bwMode="auto">
          <a:xfrm>
            <a:off x="530225" y="4419600"/>
            <a:ext cx="1663700" cy="8382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open   read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write  lseek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stat   close</a:t>
            </a:r>
          </a:p>
        </p:txBody>
      </p:sp>
      <p:sp>
        <p:nvSpPr>
          <p:cNvPr id="671754" name="Line 10"/>
          <p:cNvSpPr>
            <a:spLocks noChangeAspect="1" noChangeShapeType="1"/>
          </p:cNvSpPr>
          <p:nvPr/>
        </p:nvSpPr>
        <p:spPr bwMode="auto">
          <a:xfrm flipH="1" flipV="1">
            <a:off x="2230438" y="4840288"/>
            <a:ext cx="474662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71755" name="Text Box 11"/>
          <p:cNvSpPr txBox="1">
            <a:spLocks noChangeAspect="1" noChangeArrowheads="1"/>
          </p:cNvSpPr>
          <p:nvPr/>
        </p:nvSpPr>
        <p:spPr bwMode="auto">
          <a:xfrm>
            <a:off x="7150100" y="3490913"/>
            <a:ext cx="1841500" cy="132715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rio_readn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rio_writen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rio_readinitb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rio_readlineb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rio_readnb</a:t>
            </a:r>
          </a:p>
        </p:txBody>
      </p:sp>
      <p:sp>
        <p:nvSpPr>
          <p:cNvPr id="671756" name="Rectangle 12"/>
          <p:cNvSpPr>
            <a:spLocks noChangeAspect="1" noChangeArrowheads="1"/>
          </p:cNvSpPr>
          <p:nvPr/>
        </p:nvSpPr>
        <p:spPr bwMode="auto">
          <a:xfrm>
            <a:off x="5334000" y="3805238"/>
            <a:ext cx="1447800" cy="6858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 RIO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functions</a:t>
            </a:r>
          </a:p>
        </p:txBody>
      </p:sp>
      <p:sp>
        <p:nvSpPr>
          <p:cNvPr id="671757" name="Line 13"/>
          <p:cNvSpPr>
            <a:spLocks noChangeShapeType="1"/>
          </p:cNvSpPr>
          <p:nvPr/>
        </p:nvSpPr>
        <p:spPr bwMode="auto">
          <a:xfrm flipH="1" flipV="1">
            <a:off x="2260600" y="3340100"/>
            <a:ext cx="482600" cy="7493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71758" name="Line 14"/>
          <p:cNvSpPr>
            <a:spLocks noChangeShapeType="1"/>
          </p:cNvSpPr>
          <p:nvPr/>
        </p:nvSpPr>
        <p:spPr bwMode="auto">
          <a:xfrm>
            <a:off x="6794500" y="4152900"/>
            <a:ext cx="3683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ransition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4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389970" y="435678"/>
            <a:ext cx="7592093" cy="762000"/>
          </a:xfrm>
        </p:spPr>
        <p:txBody>
          <a:bodyPr/>
          <a:lstStyle/>
          <a:p>
            <a:r>
              <a:rPr lang="en-US" dirty="0"/>
              <a:t>Pros and Cons of Unix I/O</a:t>
            </a:r>
          </a:p>
        </p:txBody>
      </p:sp>
      <p:sp>
        <p:nvSpPr>
          <p:cNvPr id="67584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518525" cy="4972050"/>
          </a:xfrm>
        </p:spPr>
        <p:txBody>
          <a:bodyPr/>
          <a:lstStyle/>
          <a:p>
            <a:r>
              <a:rPr lang="en-US" dirty="0"/>
              <a:t>Pros</a:t>
            </a:r>
          </a:p>
          <a:p>
            <a:pPr lvl="1"/>
            <a:r>
              <a:rPr lang="en-US" dirty="0"/>
              <a:t>Unix I/O is the most general and lowest overhead form of I/O</a:t>
            </a:r>
          </a:p>
          <a:p>
            <a:pPr lvl="2"/>
            <a:r>
              <a:rPr lang="en-US" dirty="0"/>
              <a:t>All other I/O packages are implemented using Unix I/O functions</a:t>
            </a:r>
          </a:p>
          <a:p>
            <a:pPr lvl="1"/>
            <a:r>
              <a:rPr lang="en-US" dirty="0"/>
              <a:t>Unix I/O provides functions for accessing file metadata</a:t>
            </a:r>
          </a:p>
          <a:p>
            <a:pPr lvl="1"/>
            <a:r>
              <a:rPr lang="en-US" dirty="0"/>
              <a:t>Unix I/O functions are </a:t>
            </a:r>
            <a:r>
              <a:rPr lang="en-US" dirty="0" err="1"/>
              <a:t>async</a:t>
            </a:r>
            <a:r>
              <a:rPr lang="en-US" dirty="0"/>
              <a:t>-signal-safe and can be used safely in signal handlers</a:t>
            </a:r>
          </a:p>
          <a:p>
            <a:endParaRPr lang="en-US" dirty="0"/>
          </a:p>
          <a:p>
            <a:r>
              <a:rPr lang="en-US" dirty="0"/>
              <a:t>Cons</a:t>
            </a:r>
          </a:p>
          <a:p>
            <a:pPr lvl="1"/>
            <a:r>
              <a:rPr lang="en-US" dirty="0"/>
              <a:t>Dealing with short counts is tricky and error prone</a:t>
            </a:r>
          </a:p>
          <a:p>
            <a:pPr lvl="1"/>
            <a:r>
              <a:rPr lang="en-US" dirty="0"/>
              <a:t>Efficient reading of text lines requires some form of buffering, also tricky and error prone</a:t>
            </a:r>
          </a:p>
          <a:p>
            <a:pPr lvl="1"/>
            <a:r>
              <a:rPr lang="en-US" dirty="0"/>
              <a:t>Both of these issues are addressed by the standard I/O and RIO packages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75955" y="435678"/>
            <a:ext cx="7592093" cy="762000"/>
          </a:xfrm>
        </p:spPr>
        <p:txBody>
          <a:bodyPr/>
          <a:lstStyle/>
          <a:p>
            <a:r>
              <a:rPr lang="en-US"/>
              <a:t>Pros and Cons of Standard I/O</a:t>
            </a:r>
          </a:p>
        </p:txBody>
      </p:sp>
      <p:sp>
        <p:nvSpPr>
          <p:cNvPr id="67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1" y="1362075"/>
            <a:ext cx="8458200" cy="4972050"/>
          </a:xfrm>
        </p:spPr>
        <p:txBody>
          <a:bodyPr/>
          <a:lstStyle/>
          <a:p>
            <a:r>
              <a:rPr lang="en-US" dirty="0"/>
              <a:t>Pros:</a:t>
            </a:r>
          </a:p>
          <a:p>
            <a:pPr lvl="1"/>
            <a:r>
              <a:rPr lang="en-US" dirty="0"/>
              <a:t>Buffering increases efficiency by decreasing the number of </a:t>
            </a:r>
            <a:r>
              <a:rPr lang="en-US" b="1" dirty="0">
                <a:latin typeface="Courier New" pitchFamily="49" charset="0"/>
              </a:rPr>
              <a:t>read</a:t>
            </a:r>
            <a:r>
              <a:rPr lang="en-US" dirty="0"/>
              <a:t> and </a:t>
            </a:r>
            <a:r>
              <a:rPr lang="en-US" b="1" dirty="0">
                <a:latin typeface="Courier New" pitchFamily="49" charset="0"/>
              </a:rPr>
              <a:t>write</a:t>
            </a:r>
            <a:r>
              <a:rPr lang="en-US" dirty="0"/>
              <a:t> system calls</a:t>
            </a:r>
          </a:p>
          <a:p>
            <a:pPr lvl="1"/>
            <a:r>
              <a:rPr lang="en-US" dirty="0"/>
              <a:t>Short counts are handled automatically</a:t>
            </a:r>
          </a:p>
          <a:p>
            <a:r>
              <a:rPr lang="en-US" dirty="0"/>
              <a:t>Cons:</a:t>
            </a:r>
          </a:p>
          <a:p>
            <a:pPr lvl="1"/>
            <a:r>
              <a:rPr lang="en-US" dirty="0"/>
              <a:t>Provides no function for accessing file metadata</a:t>
            </a:r>
          </a:p>
          <a:p>
            <a:pPr lvl="1"/>
            <a:r>
              <a:rPr lang="en-US" dirty="0"/>
              <a:t>Standard I/O functions are not </a:t>
            </a:r>
            <a:r>
              <a:rPr lang="en-US" dirty="0" err="1"/>
              <a:t>async</a:t>
            </a:r>
            <a:r>
              <a:rPr lang="en-US" dirty="0"/>
              <a:t>-signal-safe, and not appropriate for signal handlers</a:t>
            </a:r>
          </a:p>
          <a:p>
            <a:pPr lvl="1"/>
            <a:r>
              <a:rPr lang="en-US" dirty="0"/>
              <a:t>Standard I/O is not appropriate for input and output on network sockets</a:t>
            </a:r>
          </a:p>
          <a:p>
            <a:pPr lvl="2"/>
            <a:r>
              <a:rPr lang="en-US" dirty="0"/>
              <a:t>There are poorly documented restrictions on streams that interact badly with restrictions on sockets (CS:APP3e, Sec 10.11)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76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6878638" cy="573087"/>
          </a:xfrm>
        </p:spPr>
        <p:txBody>
          <a:bodyPr/>
          <a:lstStyle/>
          <a:p>
            <a:r>
              <a:rPr lang="en-US"/>
              <a:t>Choosing I/O Functions</a:t>
            </a:r>
          </a:p>
        </p:txBody>
      </p:sp>
      <p:sp>
        <p:nvSpPr>
          <p:cNvPr id="629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52538"/>
            <a:ext cx="8472487" cy="5224462"/>
          </a:xfrm>
        </p:spPr>
        <p:txBody>
          <a:bodyPr/>
          <a:lstStyle/>
          <a:p>
            <a:r>
              <a:rPr lang="en-US" dirty="0"/>
              <a:t>General rule: use the highest-level I/O functions you can</a:t>
            </a:r>
          </a:p>
          <a:p>
            <a:pPr lvl="1"/>
            <a:r>
              <a:rPr lang="en-US" dirty="0"/>
              <a:t>Many C programmers are able to do all of their work using the standard I/O functions</a:t>
            </a:r>
          </a:p>
          <a:p>
            <a:pPr lvl="1"/>
            <a:r>
              <a:rPr lang="en-US" dirty="0"/>
              <a:t>But, be sure to understand the functions you use!</a:t>
            </a:r>
          </a:p>
          <a:p>
            <a:pPr lvl="1">
              <a:buFont typeface="Wingdings" pitchFamily="2" charset="2"/>
              <a:buNone/>
            </a:pPr>
            <a:endParaRPr lang="en-US" dirty="0"/>
          </a:p>
          <a:p>
            <a:r>
              <a:rPr lang="en-US" dirty="0"/>
              <a:t>When to use standard I/O</a:t>
            </a:r>
          </a:p>
          <a:p>
            <a:pPr lvl="1"/>
            <a:r>
              <a:rPr lang="en-US" dirty="0"/>
              <a:t>When working with disk or terminal files</a:t>
            </a:r>
          </a:p>
          <a:p>
            <a:r>
              <a:rPr lang="en-US" dirty="0"/>
              <a:t>When to use raw Unix I/O </a:t>
            </a:r>
          </a:p>
          <a:p>
            <a:pPr lvl="1"/>
            <a:r>
              <a:rPr lang="en-US" i="1" dirty="0">
                <a:solidFill>
                  <a:srgbClr val="C00000"/>
                </a:solidFill>
              </a:rPr>
              <a:t>Inside signal handlers, because Unix I/O is </a:t>
            </a:r>
            <a:r>
              <a:rPr lang="en-US" i="1" dirty="0" err="1">
                <a:solidFill>
                  <a:srgbClr val="C00000"/>
                </a:solidFill>
              </a:rPr>
              <a:t>async</a:t>
            </a:r>
            <a:r>
              <a:rPr lang="en-US" i="1" dirty="0">
                <a:solidFill>
                  <a:srgbClr val="C00000"/>
                </a:solidFill>
              </a:rPr>
              <a:t>-signal-safe</a:t>
            </a:r>
          </a:p>
          <a:p>
            <a:pPr lvl="1"/>
            <a:r>
              <a:rPr lang="en-US" dirty="0"/>
              <a:t>In rare cases when you need absolute highest performance</a:t>
            </a:r>
          </a:p>
          <a:p>
            <a:r>
              <a:rPr lang="en-US" dirty="0"/>
              <a:t>When to use RIO</a:t>
            </a:r>
          </a:p>
          <a:p>
            <a:pPr lvl="1"/>
            <a:r>
              <a:rPr lang="en-US" i="1" dirty="0">
                <a:solidFill>
                  <a:srgbClr val="C00000"/>
                </a:solidFill>
              </a:rPr>
              <a:t>When you are reading and writing network sockets</a:t>
            </a:r>
          </a:p>
          <a:p>
            <a:pPr lvl="1"/>
            <a:r>
              <a:rPr lang="en-US" dirty="0"/>
              <a:t>Avoid using standard I/O on sockets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-304249" y="3082544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96875" y="435678"/>
            <a:ext cx="7592093" cy="762000"/>
          </a:xfrm>
        </p:spPr>
        <p:txBody>
          <a:bodyPr/>
          <a:lstStyle/>
          <a:p>
            <a:r>
              <a:rPr lang="en-US" dirty="0"/>
              <a:t>Aside: Working with Binary Files</a:t>
            </a:r>
          </a:p>
        </p:txBody>
      </p:sp>
      <p:sp>
        <p:nvSpPr>
          <p:cNvPr id="777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362074"/>
            <a:ext cx="9067800" cy="5495925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Binary File</a:t>
            </a:r>
          </a:p>
          <a:p>
            <a:pPr lvl="1"/>
            <a:r>
              <a:rPr lang="en-US" dirty="0"/>
              <a:t>Sequence of arbitrary bytes</a:t>
            </a:r>
          </a:p>
          <a:p>
            <a:pPr lvl="1"/>
            <a:r>
              <a:rPr lang="en-US" dirty="0"/>
              <a:t>Including byte value 0x00</a:t>
            </a:r>
          </a:p>
          <a:p>
            <a:r>
              <a:rPr lang="en-US" dirty="0">
                <a:solidFill>
                  <a:srgbClr val="C00000"/>
                </a:solidFill>
              </a:rPr>
              <a:t>Functions you should </a:t>
            </a:r>
            <a:r>
              <a:rPr lang="en-US" i="1" dirty="0">
                <a:solidFill>
                  <a:srgbClr val="C00000"/>
                </a:solidFill>
              </a:rPr>
              <a:t>never</a:t>
            </a:r>
            <a:r>
              <a:rPr lang="en-US" dirty="0">
                <a:solidFill>
                  <a:srgbClr val="C00000"/>
                </a:solidFill>
              </a:rPr>
              <a:t> use on binary files</a:t>
            </a:r>
          </a:p>
          <a:p>
            <a:pPr lvl="1"/>
            <a:r>
              <a:rPr lang="en-US" b="1" dirty="0">
                <a:solidFill>
                  <a:srgbClr val="C00000"/>
                </a:solidFill>
              </a:rPr>
              <a:t>Text-oriented I/O: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/>
              <a:t>such as </a:t>
            </a:r>
            <a:r>
              <a:rPr lang="en-US" b="1" dirty="0" err="1">
                <a:latin typeface="Courier New"/>
                <a:cs typeface="Courier New"/>
              </a:rPr>
              <a:t>fgets</a:t>
            </a:r>
            <a:r>
              <a:rPr lang="en-US" b="1" dirty="0">
                <a:latin typeface="Courier New"/>
                <a:cs typeface="Courier New"/>
              </a:rPr>
              <a:t>, </a:t>
            </a:r>
            <a:r>
              <a:rPr lang="en-US" b="1" dirty="0" err="1">
                <a:latin typeface="Courier New"/>
                <a:cs typeface="Courier New"/>
              </a:rPr>
              <a:t>scanf</a:t>
            </a:r>
            <a:r>
              <a:rPr lang="en-US" b="1" dirty="0">
                <a:latin typeface="Courier New"/>
                <a:cs typeface="Courier New"/>
              </a:rPr>
              <a:t>, </a:t>
            </a:r>
            <a:r>
              <a:rPr lang="en-US" b="1" dirty="0" err="1">
                <a:latin typeface="Courier New"/>
                <a:cs typeface="Courier New"/>
              </a:rPr>
              <a:t>rio_readlineb</a:t>
            </a:r>
            <a:endParaRPr lang="en-US" b="1" dirty="0">
              <a:latin typeface="Courier New"/>
              <a:cs typeface="Courier New"/>
            </a:endParaRPr>
          </a:p>
          <a:p>
            <a:pPr lvl="2"/>
            <a:r>
              <a:rPr lang="en-US" dirty="0"/>
              <a:t>Interpret EOL characters. </a:t>
            </a:r>
          </a:p>
          <a:p>
            <a:pPr lvl="2"/>
            <a:r>
              <a:rPr lang="en-US" dirty="0"/>
              <a:t>Use functions like </a:t>
            </a:r>
            <a:r>
              <a:rPr lang="en-US" b="1" dirty="0" err="1">
                <a:latin typeface="Courier New"/>
                <a:cs typeface="Courier New"/>
              </a:rPr>
              <a:t>rio_readn</a:t>
            </a:r>
            <a:r>
              <a:rPr lang="en-US" dirty="0"/>
              <a:t> or </a:t>
            </a:r>
            <a:r>
              <a:rPr lang="en-US" b="1" dirty="0" err="1">
                <a:latin typeface="Courier New"/>
                <a:cs typeface="Courier New"/>
              </a:rPr>
              <a:t>rio_readnb</a:t>
            </a:r>
            <a:r>
              <a:rPr lang="en-US" dirty="0"/>
              <a:t> instead</a:t>
            </a:r>
          </a:p>
          <a:p>
            <a:pPr lvl="3"/>
            <a:endParaRPr lang="en-US" dirty="0"/>
          </a:p>
          <a:p>
            <a:pPr lvl="1"/>
            <a:r>
              <a:rPr lang="en-US" b="1" dirty="0">
                <a:solidFill>
                  <a:srgbClr val="C00000"/>
                </a:solidFill>
              </a:rPr>
              <a:t>String functions</a:t>
            </a:r>
          </a:p>
          <a:p>
            <a:pPr lvl="2"/>
            <a:r>
              <a:rPr lang="en-US" b="1" dirty="0" err="1">
                <a:latin typeface="Courier New"/>
                <a:cs typeface="Courier New"/>
              </a:rPr>
              <a:t>strlen</a:t>
            </a:r>
            <a:r>
              <a:rPr lang="en-US" b="1" dirty="0">
                <a:latin typeface="Courier New"/>
                <a:cs typeface="Courier New"/>
              </a:rPr>
              <a:t>, </a:t>
            </a:r>
            <a:r>
              <a:rPr lang="en-US" b="1" dirty="0" err="1">
                <a:latin typeface="Courier New"/>
                <a:cs typeface="Courier New"/>
              </a:rPr>
              <a:t>strcpy</a:t>
            </a:r>
            <a:r>
              <a:rPr lang="en-US" b="1" dirty="0">
                <a:latin typeface="Courier New"/>
                <a:cs typeface="Courier New"/>
              </a:rPr>
              <a:t>, </a:t>
            </a:r>
            <a:r>
              <a:rPr lang="en-US" b="1" dirty="0" err="1">
                <a:latin typeface="Courier New"/>
                <a:cs typeface="Courier New"/>
              </a:rPr>
              <a:t>strcat</a:t>
            </a:r>
            <a:endParaRPr lang="en-US" b="1" dirty="0">
              <a:latin typeface="Courier New"/>
              <a:cs typeface="Courier New"/>
            </a:endParaRPr>
          </a:p>
          <a:p>
            <a:pPr lvl="2"/>
            <a:r>
              <a:rPr lang="en-US" dirty="0"/>
              <a:t>Interprets byte value 0 (end of string) as special</a:t>
            </a:r>
          </a:p>
        </p:txBody>
      </p:sp>
    </p:spTree>
  </p:cSld>
  <p:clrMapOvr>
    <a:masterClrMapping/>
  </p:clrMapOvr>
  <p:transition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Extra Slides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02612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Fun with File Descriptors (3)</a:t>
            </a:r>
          </a:p>
        </p:txBody>
      </p:sp>
      <p:sp>
        <p:nvSpPr>
          <p:cNvPr id="73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1174" y="5029200"/>
            <a:ext cx="8307388" cy="533400"/>
          </a:xfrm>
        </p:spPr>
        <p:txBody>
          <a:bodyPr/>
          <a:lstStyle/>
          <a:p>
            <a:r>
              <a:rPr lang="en-US" dirty="0"/>
              <a:t>What would be the contents of the resulting file?</a:t>
            </a:r>
          </a:p>
          <a:p>
            <a:endParaRPr lang="en-US" dirty="0"/>
          </a:p>
        </p:txBody>
      </p:sp>
      <p:sp>
        <p:nvSpPr>
          <p:cNvPr id="737284" name="Text Box 4"/>
          <p:cNvSpPr txBox="1">
            <a:spLocks noChangeArrowheads="1"/>
          </p:cNvSpPr>
          <p:nvPr/>
        </p:nvSpPr>
        <p:spPr bwMode="auto">
          <a:xfrm>
            <a:off x="473676" y="1261170"/>
            <a:ext cx="7960834" cy="353943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#include "csapp.h"</a:t>
            </a:r>
          </a:p>
          <a:p>
            <a:r>
              <a:rPr lang="en-US" sz="1600" dirty="0">
                <a:latin typeface="Courier New" pitchFamily="49" charset="0"/>
              </a:rPr>
              <a:t>int main(int argc, char *argv[])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int fd1, fd2, fd3;</a:t>
            </a:r>
          </a:p>
          <a:p>
            <a:r>
              <a:rPr lang="en-US" sz="1600" dirty="0">
                <a:latin typeface="Courier New" pitchFamily="49" charset="0"/>
              </a:rPr>
              <a:t>    char *fname = argv[1];</a:t>
            </a:r>
          </a:p>
          <a:p>
            <a:r>
              <a:rPr lang="en-US" sz="1600" dirty="0">
                <a:latin typeface="Courier New" pitchFamily="49" charset="0"/>
              </a:rPr>
              <a:t>    fd1 = Open(fname, O_CREAT|O_TRUNC|O_RDWR, S_IRUSR|S_IWUSR);</a:t>
            </a:r>
          </a:p>
          <a:p>
            <a:r>
              <a:rPr lang="en-US" sz="1600" dirty="0">
                <a:latin typeface="Courier New" pitchFamily="49" charset="0"/>
              </a:rPr>
              <a:t>    Write(fd1, "pqrs", 4);</a:t>
            </a:r>
          </a:p>
          <a:p>
            <a:r>
              <a:rPr lang="en-US" sz="1600" dirty="0">
                <a:latin typeface="Courier New" pitchFamily="49" charset="0"/>
              </a:rPr>
              <a:t>    fd3 = Open(fname, O_APPEND|O_WRONLY, 0);</a:t>
            </a:r>
          </a:p>
          <a:p>
            <a:r>
              <a:rPr lang="en-US" sz="1600" dirty="0">
                <a:latin typeface="Courier New" pitchFamily="49" charset="0"/>
              </a:rPr>
              <a:t>    Write(fd3, "jklmn", 5);</a:t>
            </a:r>
          </a:p>
          <a:p>
            <a:r>
              <a:rPr lang="en-US" sz="1600" dirty="0">
                <a:latin typeface="Courier New" pitchFamily="49" charset="0"/>
              </a:rPr>
              <a:t>    fd2 = dup(fd1);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Allocates descriptor */</a:t>
            </a:r>
          </a:p>
          <a:p>
            <a:r>
              <a:rPr lang="en-US" sz="1600" dirty="0">
                <a:latin typeface="Courier New" pitchFamily="49" charset="0"/>
              </a:rPr>
              <a:t>    Write(fd2, "wxyz", 4);</a:t>
            </a:r>
          </a:p>
          <a:p>
            <a:r>
              <a:rPr lang="en-US" sz="1600" dirty="0">
                <a:latin typeface="Courier New" pitchFamily="49" charset="0"/>
              </a:rPr>
              <a:t>    Write(fd3, "ef", 2);</a:t>
            </a:r>
          </a:p>
          <a:p>
            <a:r>
              <a:rPr lang="en-US" sz="1600" dirty="0">
                <a:latin typeface="Courier New" pitchFamily="49" charset="0"/>
              </a:rPr>
              <a:t>    return 0;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003146" y="4431268"/>
            <a:ext cx="1431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ffiles3.c</a:t>
            </a:r>
          </a:p>
        </p:txBody>
      </p:sp>
    </p:spTree>
  </p:cSld>
  <p:clrMapOvr>
    <a:masterClrMapping/>
  </p:clrMapOvr>
  <p:transition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304800"/>
            <a:ext cx="7592093" cy="762000"/>
          </a:xfrm>
        </p:spPr>
        <p:txBody>
          <a:bodyPr/>
          <a:lstStyle/>
          <a:p>
            <a:r>
              <a:rPr lang="en-US"/>
              <a:t>Accessing Directories</a:t>
            </a:r>
          </a:p>
        </p:txBody>
      </p:sp>
      <p:sp>
        <p:nvSpPr>
          <p:cNvPr id="68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9851" y="1066800"/>
            <a:ext cx="8565549" cy="4972050"/>
          </a:xfrm>
        </p:spPr>
        <p:txBody>
          <a:bodyPr/>
          <a:lstStyle/>
          <a:p>
            <a:r>
              <a:rPr lang="en-US" dirty="0"/>
              <a:t>Only recommended operation on a directory: read its entries</a:t>
            </a:r>
          </a:p>
          <a:p>
            <a:pPr lvl="1"/>
            <a:r>
              <a:rPr lang="en-US" b="1" dirty="0" err="1">
                <a:latin typeface="Courier New"/>
                <a:cs typeface="Courier New"/>
              </a:rPr>
              <a:t>dirent</a:t>
            </a:r>
            <a:r>
              <a:rPr lang="en-US" dirty="0"/>
              <a:t> structure contains information about a directory entry</a:t>
            </a:r>
          </a:p>
          <a:p>
            <a:pPr lvl="1"/>
            <a:r>
              <a:rPr lang="en-US" dirty="0"/>
              <a:t>DIR structure contains information about directory while stepping through its entries</a:t>
            </a:r>
          </a:p>
        </p:txBody>
      </p:sp>
      <p:sp>
        <p:nvSpPr>
          <p:cNvPr id="685060" name="Text Box 4"/>
          <p:cNvSpPr txBox="1">
            <a:spLocks noChangeArrowheads="1"/>
          </p:cNvSpPr>
          <p:nvPr/>
        </p:nvSpPr>
        <p:spPr bwMode="auto">
          <a:xfrm>
            <a:off x="939114" y="2607276"/>
            <a:ext cx="5646739" cy="403187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#include &lt;sys/types.h&gt;</a:t>
            </a:r>
          </a:p>
          <a:p>
            <a:r>
              <a:rPr lang="en-US" sz="1600" dirty="0">
                <a:latin typeface="Courier New" pitchFamily="49" charset="0"/>
              </a:rPr>
              <a:t>#include &lt;dirent.h&gt;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DIR *directory;</a:t>
            </a:r>
          </a:p>
          <a:p>
            <a:r>
              <a:rPr lang="en-US" sz="1600" dirty="0">
                <a:latin typeface="Courier New" pitchFamily="49" charset="0"/>
              </a:rPr>
              <a:t>  struct dirent *de;</a:t>
            </a:r>
          </a:p>
          <a:p>
            <a:r>
              <a:rPr lang="en-US" sz="1600" dirty="0">
                <a:latin typeface="Courier New" pitchFamily="49" charset="0"/>
              </a:rPr>
              <a:t>  ...</a:t>
            </a:r>
          </a:p>
          <a:p>
            <a:r>
              <a:rPr lang="en-US" sz="1600" dirty="0">
                <a:latin typeface="Courier New" pitchFamily="49" charset="0"/>
              </a:rPr>
              <a:t>  if (!(directory = opendir(dir_name)))</a:t>
            </a:r>
          </a:p>
          <a:p>
            <a:r>
              <a:rPr lang="en-US" sz="1600" dirty="0">
                <a:latin typeface="Courier New" pitchFamily="49" charset="0"/>
              </a:rPr>
              <a:t>      error("Failed to open directory");</a:t>
            </a:r>
          </a:p>
          <a:p>
            <a:r>
              <a:rPr lang="en-US" sz="1600" dirty="0">
                <a:latin typeface="Courier New" pitchFamily="49" charset="0"/>
              </a:rPr>
              <a:t>  ...</a:t>
            </a:r>
          </a:p>
          <a:p>
            <a:r>
              <a:rPr lang="en-US" sz="1600" dirty="0">
                <a:latin typeface="Courier New" pitchFamily="49" charset="0"/>
              </a:rPr>
              <a:t>  while (0 != (de = readdir(directory))) {</a:t>
            </a:r>
          </a:p>
          <a:p>
            <a:r>
              <a:rPr lang="en-US" sz="1600" dirty="0">
                <a:latin typeface="Courier New" pitchFamily="49" charset="0"/>
              </a:rPr>
              <a:t>      printf("Found file: %s\n", de-&gt;d_name);</a:t>
            </a:r>
          </a:p>
          <a:p>
            <a:r>
              <a:rPr lang="en-US" sz="1600" dirty="0">
                <a:latin typeface="Courier New" pitchFamily="49" charset="0"/>
              </a:rPr>
              <a:t>  }</a:t>
            </a:r>
          </a:p>
          <a:p>
            <a:r>
              <a:rPr lang="en-US" sz="1600" dirty="0">
                <a:latin typeface="Courier New" pitchFamily="49" charset="0"/>
              </a:rPr>
              <a:t>  ...</a:t>
            </a:r>
          </a:p>
          <a:p>
            <a:r>
              <a:rPr lang="en-US" sz="1600" dirty="0">
                <a:latin typeface="Courier New" pitchFamily="49" charset="0"/>
              </a:rPr>
              <a:t>  closedir(directory);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Types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file has a </a:t>
            </a:r>
            <a:r>
              <a:rPr lang="en-US" i="1" dirty="0"/>
              <a:t>type</a:t>
            </a:r>
            <a:r>
              <a:rPr lang="en-US" dirty="0"/>
              <a:t> indicating its role in the system</a:t>
            </a:r>
          </a:p>
          <a:p>
            <a:pPr lvl="1"/>
            <a:r>
              <a:rPr lang="en-US" i="1" dirty="0"/>
              <a:t>Regular file: </a:t>
            </a:r>
            <a:r>
              <a:rPr lang="en-US" dirty="0"/>
              <a:t>Contains arbitrary data</a:t>
            </a:r>
          </a:p>
          <a:p>
            <a:pPr lvl="1"/>
            <a:r>
              <a:rPr lang="en-US" i="1" dirty="0"/>
              <a:t>Directory:  </a:t>
            </a:r>
            <a:r>
              <a:rPr lang="en-US" dirty="0"/>
              <a:t>Index for a related group of files</a:t>
            </a:r>
          </a:p>
          <a:p>
            <a:pPr lvl="1"/>
            <a:r>
              <a:rPr lang="en-US" i="1" dirty="0"/>
              <a:t>Socket:</a:t>
            </a:r>
            <a:r>
              <a:rPr lang="en-US" dirty="0"/>
              <a:t> For communicating with a process on another machine</a:t>
            </a:r>
          </a:p>
          <a:p>
            <a:endParaRPr lang="en-US" dirty="0"/>
          </a:p>
          <a:p>
            <a:r>
              <a:rPr lang="en-US" dirty="0"/>
              <a:t>Other file types beyond our scope</a:t>
            </a:r>
          </a:p>
          <a:p>
            <a:pPr lvl="1"/>
            <a:r>
              <a:rPr lang="en-US" i="1" dirty="0"/>
              <a:t>Named pipes (FIFOs)</a:t>
            </a:r>
          </a:p>
          <a:p>
            <a:pPr lvl="1"/>
            <a:r>
              <a:rPr lang="en-US" i="1" dirty="0"/>
              <a:t>Symbolic links</a:t>
            </a:r>
          </a:p>
          <a:p>
            <a:pPr lvl="1"/>
            <a:r>
              <a:rPr lang="en-US" i="1" dirty="0"/>
              <a:t>Character and block devices</a:t>
            </a:r>
          </a:p>
        </p:txBody>
      </p:sp>
    </p:spTree>
    <p:extLst>
      <p:ext uri="{BB962C8B-B14F-4D97-AF65-F5344CB8AC3E}">
        <p14:creationId xmlns:p14="http://schemas.microsoft.com/office/powerpoint/2010/main" val="520229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332707" y="304800"/>
            <a:ext cx="7592093" cy="762000"/>
          </a:xfrm>
        </p:spPr>
        <p:txBody>
          <a:bodyPr/>
          <a:lstStyle/>
          <a:p>
            <a:r>
              <a:rPr lang="en-US"/>
              <a:t>Example of Accessing File Metadata</a:t>
            </a:r>
          </a:p>
        </p:txBody>
      </p:sp>
      <p:sp>
        <p:nvSpPr>
          <p:cNvPr id="663556" name="Text Box 4"/>
          <p:cNvSpPr txBox="1">
            <a:spLocks noChangeArrowheads="1"/>
          </p:cNvSpPr>
          <p:nvPr/>
        </p:nvSpPr>
        <p:spPr bwMode="auto">
          <a:xfrm>
            <a:off x="152400" y="1371600"/>
            <a:ext cx="8153400" cy="501675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stat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stat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type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readok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Stat(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[1], &amp;stat);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(S_ISREG(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stat.st_mode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))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Determine file type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	type =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"regular"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else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(S_ISDIR(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stat.st_mode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	type =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"directory"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hu-HU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hu-HU" sz="1600" dirty="0">
                <a:solidFill>
                  <a:srgbClr val="C200FF"/>
                </a:solidFill>
                <a:latin typeface="Courier New"/>
                <a:cs typeface="Courier New"/>
              </a:rPr>
              <a:t>else</a:t>
            </a:r>
            <a:endParaRPr lang="hu-HU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type =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"other"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stat.st_mode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&amp; S_IRUSR))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Check read access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readok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"yes"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hu-HU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hu-HU" sz="1600" dirty="0">
                <a:solidFill>
                  <a:srgbClr val="C200FF"/>
                </a:solidFill>
                <a:latin typeface="Courier New"/>
                <a:cs typeface="Courier New"/>
              </a:rPr>
              <a:t>else</a:t>
            </a:r>
            <a:endParaRPr lang="hu-HU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readok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s-ES_tradnl" sz="1600" dirty="0">
                <a:solidFill>
                  <a:srgbClr val="9D206F"/>
                </a:solidFill>
                <a:latin typeface="Courier New"/>
                <a:cs typeface="Courier New"/>
              </a:rPr>
              <a:t>"no"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es-ES_trad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s-ES_tradnl" sz="16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s-ES_tradnl" sz="1600" dirty="0" err="1">
                <a:solidFill>
                  <a:srgbClr val="9D206F"/>
                </a:solidFill>
                <a:latin typeface="Courier New"/>
                <a:cs typeface="Courier New"/>
              </a:rPr>
              <a:t>type</a:t>
            </a:r>
            <a:r>
              <a:rPr lang="es-ES_tradnl" sz="1600" dirty="0">
                <a:solidFill>
                  <a:srgbClr val="9D206F"/>
                </a:solidFill>
                <a:latin typeface="Courier New"/>
                <a:cs typeface="Courier New"/>
              </a:rPr>
              <a:t>: %s, </a:t>
            </a:r>
            <a:r>
              <a:rPr lang="es-ES_tradnl" sz="1600" dirty="0" err="1">
                <a:solidFill>
                  <a:srgbClr val="9D206F"/>
                </a:solidFill>
                <a:latin typeface="Courier New"/>
                <a:cs typeface="Courier New"/>
              </a:rPr>
              <a:t>read</a:t>
            </a:r>
            <a:r>
              <a:rPr lang="es-ES_tradnl" sz="1600" dirty="0">
                <a:solidFill>
                  <a:srgbClr val="9D206F"/>
                </a:solidFill>
                <a:latin typeface="Courier New"/>
                <a:cs typeface="Courier New"/>
              </a:rPr>
              <a:t>: %s\n"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type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readok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exit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(0);</a:t>
            </a:r>
          </a:p>
          <a:p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663557" name="Text Box 5"/>
          <p:cNvSpPr txBox="1">
            <a:spLocks noChangeArrowheads="1"/>
          </p:cNvSpPr>
          <p:nvPr/>
        </p:nvSpPr>
        <p:spPr bwMode="auto">
          <a:xfrm>
            <a:off x="4876801" y="1143000"/>
            <a:ext cx="4114800" cy="1815882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l"/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./</a:t>
            </a:r>
            <a:r>
              <a:rPr lang="en-US" sz="1600" dirty="0" err="1">
                <a:latin typeface="Courier New" pitchFamily="49" charset="0"/>
              </a:rPr>
              <a:t>statcheck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statcheck.c</a:t>
            </a:r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type: regular, read: yes</a:t>
            </a:r>
          </a:p>
          <a:p>
            <a:pPr algn="l"/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</a:t>
            </a:r>
            <a:r>
              <a:rPr lang="en-US" sz="1600" dirty="0" err="1">
                <a:latin typeface="Courier New" pitchFamily="49" charset="0"/>
              </a:rPr>
              <a:t>chmod</a:t>
            </a:r>
            <a:r>
              <a:rPr lang="en-US" sz="1600" dirty="0">
                <a:latin typeface="Courier New" pitchFamily="49" charset="0"/>
              </a:rPr>
              <a:t> 000 </a:t>
            </a:r>
            <a:r>
              <a:rPr lang="en-US" sz="1600" dirty="0" err="1">
                <a:latin typeface="Courier New" pitchFamily="49" charset="0"/>
              </a:rPr>
              <a:t>statcheck.c</a:t>
            </a:r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./</a:t>
            </a:r>
            <a:r>
              <a:rPr lang="en-US" sz="1600" dirty="0" err="1">
                <a:latin typeface="Courier New" pitchFamily="49" charset="0"/>
              </a:rPr>
              <a:t>statcheck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statcheck.c</a:t>
            </a:r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type: regular, read: no</a:t>
            </a:r>
          </a:p>
          <a:p>
            <a:pPr algn="l"/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./</a:t>
            </a:r>
            <a:r>
              <a:rPr lang="en-US" sz="1600" dirty="0" err="1">
                <a:latin typeface="Courier New" pitchFamily="49" charset="0"/>
              </a:rPr>
              <a:t>statcheck</a:t>
            </a:r>
            <a:r>
              <a:rPr lang="en-US" sz="1600" dirty="0">
                <a:latin typeface="Courier New" pitchFamily="49" charset="0"/>
              </a:rPr>
              <a:t> ..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type: directory, read: yes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53200" y="6019800"/>
            <a:ext cx="1708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dirty="0" err="1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statcheck.c</a:t>
            </a:r>
            <a:endParaRPr lang="en-US" sz="1800" dirty="0">
              <a:solidFill>
                <a:schemeClr val="bg1">
                  <a:lumMod val="50000"/>
                </a:schemeClr>
              </a:solidFill>
              <a:latin typeface="Courier New"/>
              <a:cs typeface="Courier New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3557" grpId="0" animBg="1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244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435678"/>
            <a:ext cx="7592093" cy="762000"/>
          </a:xfrm>
        </p:spPr>
        <p:txBody>
          <a:bodyPr/>
          <a:lstStyle/>
          <a:p>
            <a:r>
              <a:rPr lang="en-US"/>
              <a:t>For Further Information</a:t>
            </a:r>
          </a:p>
        </p:txBody>
      </p:sp>
      <p:sp>
        <p:nvSpPr>
          <p:cNvPr id="65024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96875" y="1143000"/>
            <a:ext cx="8518525" cy="4972050"/>
          </a:xfrm>
        </p:spPr>
        <p:txBody>
          <a:bodyPr/>
          <a:lstStyle/>
          <a:p>
            <a:r>
              <a:rPr lang="en-US" dirty="0"/>
              <a:t>The Unix bible:</a:t>
            </a:r>
          </a:p>
          <a:p>
            <a:pPr lvl="1"/>
            <a:r>
              <a:rPr lang="en-US" dirty="0"/>
              <a:t>W. Richard  Stevens &amp; Stephen A. Rago, </a:t>
            </a:r>
            <a:r>
              <a:rPr lang="en-US" b="1" i="1" dirty="0"/>
              <a:t>Advanced Programming in the Unix Environment</a:t>
            </a:r>
            <a:r>
              <a:rPr lang="en-US" dirty="0"/>
              <a:t>, 3</a:t>
            </a:r>
            <a:r>
              <a:rPr lang="en-US" baseline="30000" dirty="0"/>
              <a:t>rd</a:t>
            </a:r>
            <a:r>
              <a:rPr lang="en-US" dirty="0"/>
              <a:t> Edition, Addison Wesley, 2013</a:t>
            </a:r>
          </a:p>
          <a:p>
            <a:pPr lvl="2"/>
            <a:r>
              <a:rPr lang="en-US" dirty="0"/>
              <a:t>Updated from </a:t>
            </a:r>
            <a:r>
              <a:rPr lang="en-US" dirty="0" err="1"/>
              <a:t>Stevens’s</a:t>
            </a:r>
            <a:r>
              <a:rPr lang="en-US" dirty="0"/>
              <a:t> 1993 classic text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The Linux bible:</a:t>
            </a:r>
          </a:p>
          <a:p>
            <a:pPr lvl="1"/>
            <a:r>
              <a:rPr lang="en-US" dirty="0"/>
              <a:t>Michael </a:t>
            </a:r>
            <a:r>
              <a:rPr lang="en-US" dirty="0" err="1"/>
              <a:t>Kerrisk</a:t>
            </a:r>
            <a:r>
              <a:rPr lang="en-US" dirty="0"/>
              <a:t>, The Linux Programming Interface, No Starch Press, 2010</a:t>
            </a:r>
          </a:p>
          <a:p>
            <a:pPr lvl="2"/>
            <a:r>
              <a:rPr lang="en-US" dirty="0"/>
              <a:t>Encyclopedic and authoritative</a:t>
            </a:r>
          </a:p>
          <a:p>
            <a:pPr marL="91440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29911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Regular Files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4"/>
            <a:ext cx="7896225" cy="526732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 regular file contains arbitrary data</a:t>
            </a:r>
          </a:p>
          <a:p>
            <a:r>
              <a:rPr lang="en-US" dirty="0"/>
              <a:t>Applications often distinguish between </a:t>
            </a:r>
            <a:r>
              <a:rPr lang="en-US" i="1" dirty="0"/>
              <a:t>text files </a:t>
            </a:r>
            <a:r>
              <a:rPr lang="en-US" dirty="0"/>
              <a:t>and </a:t>
            </a:r>
            <a:r>
              <a:rPr lang="en-US" i="1" dirty="0"/>
              <a:t>binary files</a:t>
            </a:r>
          </a:p>
          <a:p>
            <a:pPr lvl="1"/>
            <a:r>
              <a:rPr lang="en-US" dirty="0"/>
              <a:t>Text files are regular files with only ASCII or Unicode characters</a:t>
            </a:r>
          </a:p>
          <a:p>
            <a:pPr lvl="1"/>
            <a:r>
              <a:rPr lang="en-US" dirty="0"/>
              <a:t>Binary files are everything else</a:t>
            </a:r>
          </a:p>
          <a:p>
            <a:pPr lvl="2"/>
            <a:r>
              <a:rPr lang="en-US" dirty="0"/>
              <a:t>e.g., object files, JPEG images</a:t>
            </a:r>
          </a:p>
          <a:p>
            <a:pPr lvl="1"/>
            <a:r>
              <a:rPr lang="en-US" dirty="0"/>
              <a:t>Kernel </a:t>
            </a:r>
            <a:r>
              <a:rPr lang="en-US" dirty="0" err="1"/>
              <a:t>doesn</a:t>
            </a:r>
            <a:r>
              <a:rPr lang="fr-FR" dirty="0"/>
              <a:t>’</a:t>
            </a:r>
            <a:r>
              <a:rPr lang="en-US" dirty="0"/>
              <a:t>t know the difference!</a:t>
            </a:r>
          </a:p>
          <a:p>
            <a:r>
              <a:rPr lang="en-US" dirty="0"/>
              <a:t>Text file is sequence of </a:t>
            </a:r>
            <a:r>
              <a:rPr lang="en-US" i="1" dirty="0"/>
              <a:t>text lines</a:t>
            </a:r>
          </a:p>
          <a:p>
            <a:pPr lvl="1"/>
            <a:r>
              <a:rPr lang="en-US" dirty="0"/>
              <a:t>Text line is sequence of chars terminated by </a:t>
            </a:r>
            <a:r>
              <a:rPr lang="en-US" i="1" dirty="0"/>
              <a:t>newline char </a:t>
            </a:r>
            <a:r>
              <a:rPr lang="en-US" dirty="0"/>
              <a:t>(</a:t>
            </a:r>
            <a:r>
              <a:rPr lang="en-US" b="1" dirty="0"/>
              <a:t>‘</a:t>
            </a:r>
            <a:r>
              <a:rPr lang="en-US" b="1" dirty="0">
                <a:latin typeface="Courier New"/>
                <a:cs typeface="Courier New"/>
              </a:rPr>
              <a:t>\n</a:t>
            </a:r>
            <a:r>
              <a:rPr lang="en-US" b="1" dirty="0"/>
              <a:t>’)</a:t>
            </a:r>
            <a:r>
              <a:rPr lang="en-US" dirty="0"/>
              <a:t>	</a:t>
            </a:r>
          </a:p>
          <a:p>
            <a:pPr lvl="2"/>
            <a:r>
              <a:rPr lang="en-US" dirty="0"/>
              <a:t>Newline is </a:t>
            </a:r>
            <a:r>
              <a:rPr lang="en-US" b="1" dirty="0">
                <a:latin typeface="Courier New"/>
                <a:cs typeface="Courier New"/>
              </a:rPr>
              <a:t>0xa</a:t>
            </a:r>
            <a:r>
              <a:rPr lang="en-US" dirty="0"/>
              <a:t>, same as ASCII line feed character (LF)</a:t>
            </a:r>
          </a:p>
          <a:p>
            <a:r>
              <a:rPr lang="en-US" dirty="0"/>
              <a:t>End of line (EOL) indicators in other systems</a:t>
            </a:r>
          </a:p>
          <a:p>
            <a:pPr lvl="1"/>
            <a:r>
              <a:rPr lang="en-US" dirty="0"/>
              <a:t>Linux and Mac OS: </a:t>
            </a:r>
            <a:r>
              <a:rPr lang="en-US" b="1" dirty="0"/>
              <a:t>‘</a:t>
            </a:r>
            <a:r>
              <a:rPr lang="en-US" b="1" dirty="0">
                <a:latin typeface="Courier New"/>
                <a:cs typeface="Courier New"/>
              </a:rPr>
              <a:t>\n</a:t>
            </a:r>
            <a:r>
              <a:rPr lang="en-US" b="1" dirty="0"/>
              <a:t>’</a:t>
            </a:r>
            <a:r>
              <a:rPr lang="en-US" dirty="0"/>
              <a:t> (</a:t>
            </a:r>
            <a:r>
              <a:rPr lang="en-US" b="1" dirty="0">
                <a:latin typeface="Courier New"/>
                <a:cs typeface="Courier New"/>
              </a:rPr>
              <a:t>0xa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line feed (LF)</a:t>
            </a:r>
          </a:p>
          <a:p>
            <a:pPr lvl="1"/>
            <a:r>
              <a:rPr lang="en-US" dirty="0"/>
              <a:t>Windows and Internet protocols: </a:t>
            </a:r>
            <a:r>
              <a:rPr lang="en-US" b="1" dirty="0"/>
              <a:t>‘</a:t>
            </a:r>
            <a:r>
              <a:rPr lang="en-US" b="1" dirty="0">
                <a:latin typeface="Courier New"/>
                <a:cs typeface="Courier New"/>
              </a:rPr>
              <a:t>\r\n</a:t>
            </a:r>
            <a:r>
              <a:rPr lang="en-US" b="1" dirty="0"/>
              <a:t>’ </a:t>
            </a:r>
            <a:r>
              <a:rPr lang="en-US" dirty="0"/>
              <a:t>(</a:t>
            </a:r>
            <a:r>
              <a:rPr lang="en-US" b="1" dirty="0">
                <a:latin typeface="Courier New"/>
                <a:cs typeface="Courier New"/>
              </a:rPr>
              <a:t>0xd 0xa</a:t>
            </a:r>
            <a:r>
              <a:rPr lang="en-US" dirty="0"/>
              <a:t>) </a:t>
            </a:r>
          </a:p>
          <a:p>
            <a:pPr lvl="2"/>
            <a:r>
              <a:rPr lang="en-US" dirty="0"/>
              <a:t>Carriage return (CR) followed by line feed (LF)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7000" y="4707457"/>
            <a:ext cx="2590800" cy="194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522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Directories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Directory consists of an array of </a:t>
            </a:r>
            <a:r>
              <a:rPr lang="en-US" i="1" dirty="0"/>
              <a:t>links</a:t>
            </a:r>
          </a:p>
          <a:p>
            <a:pPr lvl="1"/>
            <a:r>
              <a:rPr lang="en-US" dirty="0"/>
              <a:t>Each link maps a </a:t>
            </a:r>
            <a:r>
              <a:rPr lang="en-US" i="1" dirty="0"/>
              <a:t>filenam</a:t>
            </a:r>
            <a:r>
              <a:rPr lang="en-US" dirty="0"/>
              <a:t>e to a file</a:t>
            </a:r>
          </a:p>
          <a:p>
            <a:r>
              <a:rPr lang="en-US" dirty="0"/>
              <a:t>Each directory contains at least two entries</a:t>
            </a:r>
          </a:p>
          <a:p>
            <a:pPr lvl="1"/>
            <a:r>
              <a:rPr lang="en-US" b="1" dirty="0">
                <a:latin typeface="Courier New"/>
                <a:cs typeface="Courier New"/>
              </a:rPr>
              <a:t>.</a:t>
            </a:r>
            <a:r>
              <a:rPr lang="en-US" dirty="0"/>
              <a:t> (dot) is  a link to itself</a:t>
            </a:r>
          </a:p>
          <a:p>
            <a:pPr lvl="1"/>
            <a:r>
              <a:rPr lang="en-US" b="1" dirty="0">
                <a:latin typeface="Courier New"/>
                <a:cs typeface="Courier New"/>
              </a:rPr>
              <a:t>..</a:t>
            </a:r>
            <a:r>
              <a:rPr lang="en-US" dirty="0"/>
              <a:t> (dot dot) is a link to </a:t>
            </a:r>
            <a:r>
              <a:rPr lang="en-US" i="1" dirty="0"/>
              <a:t>the parent directory </a:t>
            </a:r>
            <a:r>
              <a:rPr lang="en-US" dirty="0"/>
              <a:t>in the </a:t>
            </a:r>
            <a:r>
              <a:rPr lang="en-US" i="1" dirty="0"/>
              <a:t>directory hierarchy</a:t>
            </a:r>
            <a:r>
              <a:rPr lang="en-US" dirty="0"/>
              <a:t> (next slide)</a:t>
            </a:r>
          </a:p>
          <a:p>
            <a:r>
              <a:rPr lang="en-US" dirty="0"/>
              <a:t>Commands for manipulating directories</a:t>
            </a:r>
          </a:p>
          <a:p>
            <a:pPr lvl="1"/>
            <a:r>
              <a:rPr lang="en-US" b="1" dirty="0" err="1">
                <a:latin typeface="Courier New"/>
                <a:cs typeface="Courier New"/>
              </a:rPr>
              <a:t>mkdir</a:t>
            </a:r>
            <a:r>
              <a:rPr lang="en-US" dirty="0"/>
              <a:t>: create empty directory</a:t>
            </a:r>
          </a:p>
          <a:p>
            <a:pPr lvl="1"/>
            <a:r>
              <a:rPr lang="en-US" b="1" dirty="0" err="1">
                <a:latin typeface="Courier New"/>
                <a:cs typeface="Courier New"/>
              </a:rPr>
              <a:t>ls</a:t>
            </a:r>
            <a:r>
              <a:rPr lang="en-US" dirty="0"/>
              <a:t>: view directory contents</a:t>
            </a:r>
          </a:p>
          <a:p>
            <a:pPr lvl="1"/>
            <a:r>
              <a:rPr lang="en-US" b="1" dirty="0" err="1">
                <a:latin typeface="Courier New"/>
                <a:cs typeface="Courier New"/>
              </a:rPr>
              <a:t>rmdir</a:t>
            </a:r>
            <a:r>
              <a:rPr lang="en-US" dirty="0"/>
              <a:t>: delete empty directory</a:t>
            </a:r>
          </a:p>
        </p:txBody>
      </p:sp>
    </p:spTree>
    <p:extLst>
      <p:ext uri="{BB962C8B-B14F-4D97-AF65-F5344CB8AC3E}">
        <p14:creationId xmlns:p14="http://schemas.microsoft.com/office/powerpoint/2010/main" val="3464487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Directory Hierarchy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62075"/>
            <a:ext cx="8899525" cy="5267325"/>
          </a:xfrm>
        </p:spPr>
        <p:txBody>
          <a:bodyPr/>
          <a:lstStyle/>
          <a:p>
            <a:r>
              <a:rPr lang="en-US" dirty="0"/>
              <a:t>All files are organized as a hierarchy anchored by root directory named </a:t>
            </a:r>
            <a:r>
              <a:rPr lang="en-US" dirty="0">
                <a:latin typeface="Courier New"/>
                <a:cs typeface="Courier New"/>
              </a:rPr>
              <a:t>/</a:t>
            </a:r>
            <a:r>
              <a:rPr lang="en-US" dirty="0"/>
              <a:t> (slash)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Kernel maintains </a:t>
            </a:r>
            <a:r>
              <a:rPr lang="en-US" i="1" dirty="0"/>
              <a:t>current working directory (</a:t>
            </a:r>
            <a:r>
              <a:rPr lang="en-US" i="1" dirty="0" err="1"/>
              <a:t>cwd</a:t>
            </a:r>
            <a:r>
              <a:rPr lang="en-US" i="1" dirty="0"/>
              <a:t>) </a:t>
            </a:r>
            <a:r>
              <a:rPr lang="en-US" dirty="0"/>
              <a:t>for each process</a:t>
            </a:r>
          </a:p>
          <a:p>
            <a:pPr lvl="1"/>
            <a:r>
              <a:rPr lang="en-US" dirty="0"/>
              <a:t>Modified using the </a:t>
            </a:r>
            <a:r>
              <a:rPr lang="en-US" b="1" dirty="0">
                <a:latin typeface="Courier New"/>
                <a:cs typeface="Courier New"/>
              </a:rPr>
              <a:t>cd</a:t>
            </a:r>
            <a:r>
              <a:rPr lang="en-US" dirty="0"/>
              <a:t> command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3962400" y="2209800"/>
            <a:ext cx="3077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/>
                <a:cs typeface="Courier New"/>
              </a:rPr>
              <a:t>/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174353" y="2933700"/>
            <a:ext cx="6771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/>
                <a:cs typeface="Courier New"/>
              </a:rPr>
              <a:t>bin/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1143000" y="2933700"/>
            <a:ext cx="6771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latin typeface="Courier New"/>
                <a:cs typeface="Courier New"/>
              </a:rPr>
              <a:t>dev</a:t>
            </a:r>
            <a:r>
              <a:rPr lang="en-US" sz="1600" dirty="0">
                <a:latin typeface="Courier New"/>
                <a:cs typeface="Courier New"/>
              </a:rPr>
              <a:t>/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2376835" y="2933700"/>
            <a:ext cx="6771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latin typeface="Courier New"/>
                <a:cs typeface="Courier New"/>
              </a:rPr>
              <a:t>etc</a:t>
            </a:r>
            <a:r>
              <a:rPr lang="en-US" sz="1600" dirty="0">
                <a:latin typeface="Courier New"/>
                <a:cs typeface="Courier New"/>
              </a:rPr>
              <a:t>/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4457480" y="2933700"/>
            <a:ext cx="8003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/>
                <a:cs typeface="Courier New"/>
              </a:rPr>
              <a:t>home/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7095211" y="2933700"/>
            <a:ext cx="6771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latin typeface="Courier New"/>
                <a:cs typeface="Courier New"/>
              </a:rPr>
              <a:t>usr</a:t>
            </a:r>
            <a:r>
              <a:rPr lang="en-US" sz="1600" dirty="0">
                <a:latin typeface="Courier New"/>
                <a:cs typeface="Courier New"/>
              </a:rPr>
              <a:t>/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174353" y="3581400"/>
            <a:ext cx="6771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/>
                <a:cs typeface="Courier New"/>
              </a:rPr>
              <a:t>bash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1143000" y="3581400"/>
            <a:ext cx="6771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/>
                <a:cs typeface="Courier New"/>
              </a:rPr>
              <a:t>tty1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1957514" y="3581400"/>
            <a:ext cx="8003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/>
                <a:cs typeface="Courier New"/>
              </a:rPr>
              <a:t>group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2734150" y="3581400"/>
            <a:ext cx="9234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latin typeface="Courier New"/>
                <a:cs typeface="Courier New"/>
              </a:rPr>
              <a:t>passwd</a:t>
            </a:r>
            <a:endParaRPr lang="en-US" sz="1600" dirty="0">
              <a:latin typeface="Courier New"/>
              <a:cs typeface="Courier New"/>
            </a:endParaRPr>
          </a:p>
        </p:txBody>
      </p:sp>
      <p:sp>
        <p:nvSpPr>
          <p:cNvPr id="125" name="TextBox 124"/>
          <p:cNvSpPr txBox="1"/>
          <p:nvPr/>
        </p:nvSpPr>
        <p:spPr>
          <a:xfrm>
            <a:off x="4029550" y="3581400"/>
            <a:ext cx="8003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latin typeface="Courier New"/>
                <a:cs typeface="Courier New"/>
              </a:rPr>
              <a:t>droh</a:t>
            </a:r>
            <a:r>
              <a:rPr lang="en-US" sz="1600" dirty="0">
                <a:latin typeface="Courier New"/>
                <a:cs typeface="Courier New"/>
              </a:rPr>
              <a:t>/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4897019" y="3581400"/>
            <a:ext cx="10465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latin typeface="Courier New"/>
                <a:cs typeface="Courier New"/>
              </a:rPr>
              <a:t>bryant</a:t>
            </a:r>
            <a:r>
              <a:rPr lang="en-US" sz="1600" dirty="0">
                <a:latin typeface="Courier New"/>
                <a:cs typeface="Courier New"/>
              </a:rPr>
              <a:t>/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6096000" y="3581400"/>
            <a:ext cx="11697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/>
                <a:cs typeface="Courier New"/>
              </a:rPr>
              <a:t>include/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7781011" y="3581400"/>
            <a:ext cx="6771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/>
                <a:cs typeface="Courier New"/>
              </a:rPr>
              <a:t>bin/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5638800" y="4419600"/>
            <a:ext cx="10465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latin typeface="Courier New"/>
                <a:cs typeface="Courier New"/>
              </a:rPr>
              <a:t>stdio.h</a:t>
            </a:r>
            <a:endParaRPr lang="en-US" sz="1600" dirty="0">
              <a:latin typeface="Courier New"/>
              <a:cs typeface="Courier New"/>
            </a:endParaRPr>
          </a:p>
        </p:txBody>
      </p:sp>
      <p:sp>
        <p:nvSpPr>
          <p:cNvPr id="130" name="TextBox 129"/>
          <p:cNvSpPr txBox="1"/>
          <p:nvPr/>
        </p:nvSpPr>
        <p:spPr>
          <a:xfrm>
            <a:off x="7842576" y="4419600"/>
            <a:ext cx="5540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/>
                <a:cs typeface="Courier New"/>
              </a:rPr>
              <a:t>vim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6875661" y="4419600"/>
            <a:ext cx="6771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/>
                <a:cs typeface="Courier New"/>
              </a:rPr>
              <a:t>sys/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6629400" y="5300246"/>
            <a:ext cx="11697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latin typeface="Courier New"/>
                <a:cs typeface="Courier New"/>
              </a:rPr>
              <a:t>unistd.h</a:t>
            </a:r>
            <a:endParaRPr lang="en-US" sz="1600" dirty="0">
              <a:latin typeface="Courier New"/>
              <a:cs typeface="Courier New"/>
            </a:endParaRPr>
          </a:p>
        </p:txBody>
      </p:sp>
      <p:cxnSp>
        <p:nvCxnSpPr>
          <p:cNvPr id="133" name="Straight Connector 132"/>
          <p:cNvCxnSpPr>
            <a:stCxn id="115" idx="2"/>
            <a:endCxn id="116" idx="0"/>
          </p:cNvCxnSpPr>
          <p:nvPr/>
        </p:nvCxnSpPr>
        <p:spPr bwMode="auto">
          <a:xfrm flipH="1">
            <a:off x="512948" y="2548354"/>
            <a:ext cx="3603351" cy="3853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4" name="Straight Connector 133"/>
          <p:cNvCxnSpPr>
            <a:stCxn id="115" idx="2"/>
            <a:endCxn id="117" idx="0"/>
          </p:cNvCxnSpPr>
          <p:nvPr/>
        </p:nvCxnSpPr>
        <p:spPr bwMode="auto">
          <a:xfrm flipH="1">
            <a:off x="1481595" y="2548354"/>
            <a:ext cx="2634704" cy="3853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5" name="Straight Connector 134"/>
          <p:cNvCxnSpPr>
            <a:stCxn id="115" idx="2"/>
            <a:endCxn id="118" idx="0"/>
          </p:cNvCxnSpPr>
          <p:nvPr/>
        </p:nvCxnSpPr>
        <p:spPr bwMode="auto">
          <a:xfrm flipH="1">
            <a:off x="2715430" y="2548354"/>
            <a:ext cx="1400869" cy="3853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6" name="Straight Connector 135"/>
          <p:cNvCxnSpPr>
            <a:stCxn id="115" idx="2"/>
            <a:endCxn id="119" idx="0"/>
          </p:cNvCxnSpPr>
          <p:nvPr/>
        </p:nvCxnSpPr>
        <p:spPr bwMode="auto">
          <a:xfrm>
            <a:off x="4116299" y="2548354"/>
            <a:ext cx="741341" cy="3853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7" name="Straight Connector 136"/>
          <p:cNvCxnSpPr>
            <a:stCxn id="115" idx="2"/>
            <a:endCxn id="120" idx="0"/>
          </p:cNvCxnSpPr>
          <p:nvPr/>
        </p:nvCxnSpPr>
        <p:spPr bwMode="auto">
          <a:xfrm>
            <a:off x="4116299" y="2548354"/>
            <a:ext cx="3317507" cy="3853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8" name="Straight Connector 137"/>
          <p:cNvCxnSpPr>
            <a:stCxn id="119" idx="2"/>
            <a:endCxn id="125" idx="0"/>
          </p:cNvCxnSpPr>
          <p:nvPr/>
        </p:nvCxnSpPr>
        <p:spPr bwMode="auto">
          <a:xfrm flipH="1">
            <a:off x="4429710" y="3272254"/>
            <a:ext cx="427930" cy="3091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9" name="Straight Connector 138"/>
          <p:cNvCxnSpPr>
            <a:stCxn id="119" idx="2"/>
            <a:endCxn id="126" idx="0"/>
          </p:cNvCxnSpPr>
          <p:nvPr/>
        </p:nvCxnSpPr>
        <p:spPr bwMode="auto">
          <a:xfrm>
            <a:off x="4857640" y="3272254"/>
            <a:ext cx="562670" cy="3091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0" name="Straight Connector 139"/>
          <p:cNvCxnSpPr>
            <a:stCxn id="125" idx="2"/>
          </p:cNvCxnSpPr>
          <p:nvPr/>
        </p:nvCxnSpPr>
        <p:spPr bwMode="auto">
          <a:xfrm>
            <a:off x="4429710" y="3919954"/>
            <a:ext cx="0" cy="5377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1" name="Straight Connector 140"/>
          <p:cNvCxnSpPr>
            <a:stCxn id="116" idx="2"/>
            <a:endCxn id="121" idx="0"/>
          </p:cNvCxnSpPr>
          <p:nvPr/>
        </p:nvCxnSpPr>
        <p:spPr bwMode="auto">
          <a:xfrm>
            <a:off x="512948" y="3272254"/>
            <a:ext cx="0" cy="3091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2" name="Straight Connector 141"/>
          <p:cNvCxnSpPr>
            <a:stCxn id="117" idx="2"/>
            <a:endCxn id="122" idx="0"/>
          </p:cNvCxnSpPr>
          <p:nvPr/>
        </p:nvCxnSpPr>
        <p:spPr bwMode="auto">
          <a:xfrm>
            <a:off x="1481595" y="3272254"/>
            <a:ext cx="0" cy="3091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3" name="Straight Connector 142"/>
          <p:cNvCxnSpPr>
            <a:stCxn id="118" idx="2"/>
            <a:endCxn id="123" idx="0"/>
          </p:cNvCxnSpPr>
          <p:nvPr/>
        </p:nvCxnSpPr>
        <p:spPr bwMode="auto">
          <a:xfrm flipH="1">
            <a:off x="2357674" y="3272254"/>
            <a:ext cx="357756" cy="3091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4" name="Straight Connector 143"/>
          <p:cNvCxnSpPr>
            <a:stCxn id="118" idx="2"/>
            <a:endCxn id="124" idx="0"/>
          </p:cNvCxnSpPr>
          <p:nvPr/>
        </p:nvCxnSpPr>
        <p:spPr bwMode="auto">
          <a:xfrm>
            <a:off x="2715430" y="3272254"/>
            <a:ext cx="480445" cy="3091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5" name="Straight Connector 144"/>
          <p:cNvCxnSpPr>
            <a:stCxn id="120" idx="2"/>
            <a:endCxn id="127" idx="0"/>
          </p:cNvCxnSpPr>
          <p:nvPr/>
        </p:nvCxnSpPr>
        <p:spPr bwMode="auto">
          <a:xfrm flipH="1">
            <a:off x="6680856" y="3272254"/>
            <a:ext cx="752950" cy="3091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6" name="Straight Connector 145"/>
          <p:cNvCxnSpPr>
            <a:stCxn id="120" idx="2"/>
            <a:endCxn id="128" idx="0"/>
          </p:cNvCxnSpPr>
          <p:nvPr/>
        </p:nvCxnSpPr>
        <p:spPr bwMode="auto">
          <a:xfrm>
            <a:off x="7433806" y="3272254"/>
            <a:ext cx="685800" cy="3091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7" name="Straight Connector 146"/>
          <p:cNvCxnSpPr>
            <a:stCxn id="127" idx="2"/>
            <a:endCxn id="129" idx="0"/>
          </p:cNvCxnSpPr>
          <p:nvPr/>
        </p:nvCxnSpPr>
        <p:spPr bwMode="auto">
          <a:xfrm flipH="1">
            <a:off x="6162091" y="3919954"/>
            <a:ext cx="518765" cy="4996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8" name="Straight Connector 147"/>
          <p:cNvCxnSpPr>
            <a:stCxn id="127" idx="2"/>
            <a:endCxn id="131" idx="0"/>
          </p:cNvCxnSpPr>
          <p:nvPr/>
        </p:nvCxnSpPr>
        <p:spPr bwMode="auto">
          <a:xfrm>
            <a:off x="6680856" y="3919954"/>
            <a:ext cx="533400" cy="4996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9" name="Straight Connector 148"/>
          <p:cNvCxnSpPr>
            <a:stCxn id="128" idx="2"/>
            <a:endCxn id="130" idx="0"/>
          </p:cNvCxnSpPr>
          <p:nvPr/>
        </p:nvCxnSpPr>
        <p:spPr bwMode="auto">
          <a:xfrm flipH="1">
            <a:off x="8119605" y="3919954"/>
            <a:ext cx="1" cy="499646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0" name="Straight Connector 149"/>
          <p:cNvCxnSpPr>
            <a:stCxn id="131" idx="2"/>
            <a:endCxn id="132" idx="0"/>
          </p:cNvCxnSpPr>
          <p:nvPr/>
        </p:nvCxnSpPr>
        <p:spPr bwMode="auto">
          <a:xfrm>
            <a:off x="7214256" y="4758154"/>
            <a:ext cx="0" cy="542092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1" name="TextBox 150"/>
          <p:cNvSpPr txBox="1"/>
          <p:nvPr/>
        </p:nvSpPr>
        <p:spPr>
          <a:xfrm>
            <a:off x="3906419" y="4419600"/>
            <a:ext cx="10465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latin typeface="Courier New"/>
                <a:cs typeface="Courier New"/>
              </a:rPr>
              <a:t>hello.c</a:t>
            </a:r>
            <a:endParaRPr lang="en-US" sz="16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47046479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>
          <a:solidFill>
            <a:schemeClr val="tx1"/>
          </a:solidFill>
          <a:round/>
          <a:headEnd/>
          <a:tailEnd type="triangle" w="med" len="med"/>
        </a:ln>
        <a:effectLst/>
      </a:spPr>
      <a:bodyPr wrap="none" anchor="ctr"/>
      <a:lstStyle>
        <a:defPPr>
          <a:defRPr dirty="0">
            <a:latin typeface="Calibri" pitchFamily="34" charset="0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18657</TotalTime>
  <Words>4733</Words>
  <Application>Microsoft Office PowerPoint</Application>
  <PresentationFormat>On-screen Show (4:3)</PresentationFormat>
  <Paragraphs>1179</Paragraphs>
  <Slides>61</Slides>
  <Notes>55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70" baseType="lpstr">
      <vt:lpstr>ＭＳ Ｐゴシック</vt:lpstr>
      <vt:lpstr>Arial</vt:lpstr>
      <vt:lpstr>Arial Narrow</vt:lpstr>
      <vt:lpstr>Calibri</vt:lpstr>
      <vt:lpstr>Courier New</vt:lpstr>
      <vt:lpstr>Times New Roman</vt:lpstr>
      <vt:lpstr>Wingdings</vt:lpstr>
      <vt:lpstr>Wingdings 2</vt:lpstr>
      <vt:lpstr>template2007</vt:lpstr>
      <vt:lpstr>System-Level I/O  15-213/18-213/15-513/18-613: Introduction to Computer Systems  21st Lecture, April 2, 2020</vt:lpstr>
      <vt:lpstr>Today</vt:lpstr>
      <vt:lpstr>Today: Unix I/O and C Standard I/O</vt:lpstr>
      <vt:lpstr>Unix I/O Overview</vt:lpstr>
      <vt:lpstr>Unix I/O Overview</vt:lpstr>
      <vt:lpstr>File Types </vt:lpstr>
      <vt:lpstr>Regular Files</vt:lpstr>
      <vt:lpstr>Directories </vt:lpstr>
      <vt:lpstr>Directory Hierarchy </vt:lpstr>
      <vt:lpstr>Pathnames </vt:lpstr>
      <vt:lpstr>Opening Files</vt:lpstr>
      <vt:lpstr>Closing Files</vt:lpstr>
      <vt:lpstr>Reading Files</vt:lpstr>
      <vt:lpstr>Writing Files</vt:lpstr>
      <vt:lpstr>Simple Unix I/O example</vt:lpstr>
      <vt:lpstr>On Short Counts</vt:lpstr>
      <vt:lpstr>Home-Grown Buffered I/O Code</vt:lpstr>
      <vt:lpstr>Today</vt:lpstr>
      <vt:lpstr>File Metadata</vt:lpstr>
      <vt:lpstr>How the Unix Kernel Represents Open Files</vt:lpstr>
      <vt:lpstr>File Sharing</vt:lpstr>
      <vt:lpstr>How Processes Share Files: fork</vt:lpstr>
      <vt:lpstr>How Processes Share Files: fork</vt:lpstr>
      <vt:lpstr>I/O Redirection</vt:lpstr>
      <vt:lpstr>I/O Redirection Example</vt:lpstr>
      <vt:lpstr>I/O Redirection Example (cont.)</vt:lpstr>
      <vt:lpstr>Warm-Up: I/O and Redirection Example </vt:lpstr>
      <vt:lpstr>Warm-Up: I/O and Redirection Example </vt:lpstr>
      <vt:lpstr>Master Class: Process Control and I/O</vt:lpstr>
      <vt:lpstr>Master Class: Process Control and I/O</vt:lpstr>
      <vt:lpstr>Quiz Time!</vt:lpstr>
      <vt:lpstr>Today</vt:lpstr>
      <vt:lpstr>Standard I/O Functions</vt:lpstr>
      <vt:lpstr>Standard I/O Streams</vt:lpstr>
      <vt:lpstr>Buffered I/O: Motivation</vt:lpstr>
      <vt:lpstr>Buffering in Standard I/O</vt:lpstr>
      <vt:lpstr>Standard I/O Buffering in Action</vt:lpstr>
      <vt:lpstr>Standard I/O Example</vt:lpstr>
      <vt:lpstr>Today</vt:lpstr>
      <vt:lpstr>Today: Unix I/O, C Standard I/O, and RIO</vt:lpstr>
      <vt:lpstr>Unix I/O Recap</vt:lpstr>
      <vt:lpstr>The RIO Package (213/CS:APP Package)</vt:lpstr>
      <vt:lpstr>Unbuffered RIO Input and Output</vt:lpstr>
      <vt:lpstr>Implementation of rio_readn</vt:lpstr>
      <vt:lpstr>Buffered RIO Input Functions</vt:lpstr>
      <vt:lpstr>Buffered RIO Input Functions (cont.)</vt:lpstr>
      <vt:lpstr>Buffered I/O: Implementation</vt:lpstr>
      <vt:lpstr>Buffered I/O: Declaration</vt:lpstr>
      <vt:lpstr>Standard I/O Example</vt:lpstr>
      <vt:lpstr>Today</vt:lpstr>
      <vt:lpstr>Standard I/O Example</vt:lpstr>
      <vt:lpstr>Unix I/O vs. Standard I/O vs. RIO</vt:lpstr>
      <vt:lpstr>Pros and Cons of Unix I/O</vt:lpstr>
      <vt:lpstr>Pros and Cons of Standard I/O</vt:lpstr>
      <vt:lpstr>Choosing I/O Functions</vt:lpstr>
      <vt:lpstr>Aside: Working with Binary Files</vt:lpstr>
      <vt:lpstr>Extra Slides</vt:lpstr>
      <vt:lpstr>Fun with File Descriptors (3)</vt:lpstr>
      <vt:lpstr>Accessing Directories</vt:lpstr>
      <vt:lpstr>Example of Accessing File Metadata</vt:lpstr>
      <vt:lpstr>For Further Information</vt:lpstr>
    </vt:vector>
  </TitlesOfParts>
  <Company> 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Saugata Ghose</cp:lastModifiedBy>
  <cp:revision>810</cp:revision>
  <cp:lastPrinted>2016-10-19T22:41:27Z</cp:lastPrinted>
  <dcterms:created xsi:type="dcterms:W3CDTF">2012-10-18T16:33:38Z</dcterms:created>
  <dcterms:modified xsi:type="dcterms:W3CDTF">2020-04-02T15:57:21Z</dcterms:modified>
</cp:coreProperties>
</file>