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6"/>
  </p:notesMasterIdLst>
  <p:handoutMasterIdLst>
    <p:handoutMasterId r:id="rId77"/>
  </p:handoutMasterIdLst>
  <p:sldIdLst>
    <p:sldId id="542" r:id="rId2"/>
    <p:sldId id="1286" r:id="rId3"/>
    <p:sldId id="1287" r:id="rId4"/>
    <p:sldId id="1283" r:id="rId5"/>
    <p:sldId id="1204" r:id="rId6"/>
    <p:sldId id="1282" r:id="rId7"/>
    <p:sldId id="1202" r:id="rId8"/>
    <p:sldId id="1252" r:id="rId9"/>
    <p:sldId id="1213" r:id="rId10"/>
    <p:sldId id="1310" r:id="rId11"/>
    <p:sldId id="1309" r:id="rId12"/>
    <p:sldId id="1289" r:id="rId13"/>
    <p:sldId id="1292" r:id="rId14"/>
    <p:sldId id="1293" r:id="rId15"/>
    <p:sldId id="1294" r:id="rId16"/>
    <p:sldId id="1295" r:id="rId17"/>
    <p:sldId id="1296" r:id="rId18"/>
    <p:sldId id="1299" r:id="rId19"/>
    <p:sldId id="1297" r:id="rId20"/>
    <p:sldId id="1216" r:id="rId21"/>
    <p:sldId id="1217" r:id="rId22"/>
    <p:sldId id="1249" r:id="rId23"/>
    <p:sldId id="1218" r:id="rId24"/>
    <p:sldId id="1219" r:id="rId25"/>
    <p:sldId id="1300" r:id="rId26"/>
    <p:sldId id="1302" r:id="rId27"/>
    <p:sldId id="1301" r:id="rId28"/>
    <p:sldId id="1303" r:id="rId29"/>
    <p:sldId id="1306" r:id="rId30"/>
    <p:sldId id="1220" r:id="rId31"/>
    <p:sldId id="1221" r:id="rId32"/>
    <p:sldId id="1222" r:id="rId33"/>
    <p:sldId id="1307" r:id="rId34"/>
    <p:sldId id="1223" r:id="rId35"/>
    <p:sldId id="1224" r:id="rId36"/>
    <p:sldId id="1253" r:id="rId37"/>
    <p:sldId id="1254" r:id="rId38"/>
    <p:sldId id="1225" r:id="rId39"/>
    <p:sldId id="1226" r:id="rId40"/>
    <p:sldId id="1261" r:id="rId41"/>
    <p:sldId id="1227" r:id="rId42"/>
    <p:sldId id="1228" r:id="rId43"/>
    <p:sldId id="1229" r:id="rId44"/>
    <p:sldId id="1230" r:id="rId45"/>
    <p:sldId id="1247" r:id="rId46"/>
    <p:sldId id="1266" r:id="rId47"/>
    <p:sldId id="1268" r:id="rId48"/>
    <p:sldId id="1269" r:id="rId49"/>
    <p:sldId id="1267" r:id="rId50"/>
    <p:sldId id="1270" r:id="rId51"/>
    <p:sldId id="1260" r:id="rId52"/>
    <p:sldId id="1272" r:id="rId53"/>
    <p:sldId id="1314" r:id="rId54"/>
    <p:sldId id="1255" r:id="rId55"/>
    <p:sldId id="1256" r:id="rId56"/>
    <p:sldId id="1273" r:id="rId57"/>
    <p:sldId id="1274" r:id="rId58"/>
    <p:sldId id="1275" r:id="rId59"/>
    <p:sldId id="1313" r:id="rId60"/>
    <p:sldId id="1277" r:id="rId61"/>
    <p:sldId id="1276" r:id="rId62"/>
    <p:sldId id="1278" r:id="rId63"/>
    <p:sldId id="1279" r:id="rId64"/>
    <p:sldId id="1280" r:id="rId65"/>
    <p:sldId id="1250" r:id="rId66"/>
    <p:sldId id="1238" r:id="rId67"/>
    <p:sldId id="1265" r:id="rId68"/>
    <p:sldId id="1232" r:id="rId69"/>
    <p:sldId id="1233" r:id="rId70"/>
    <p:sldId id="1281" r:id="rId71"/>
    <p:sldId id="1234" r:id="rId72"/>
    <p:sldId id="1235" r:id="rId73"/>
    <p:sldId id="1236" r:id="rId74"/>
    <p:sldId id="1237" r:id="rId75"/>
  </p:sldIdLst>
  <p:sldSz cx="9144000" cy="6858000" type="screen4x3"/>
  <p:notesSz cx="6985000" cy="9283700"/>
  <p:custDataLst>
    <p:tags r:id="rId7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E9E1C9"/>
    <a:srgbClr val="E7DDBB"/>
    <a:srgbClr val="FF0000"/>
    <a:srgbClr val="990000"/>
    <a:srgbClr val="F6F5BD"/>
    <a:srgbClr val="BFBFBF"/>
    <a:srgbClr val="D5F1CF"/>
    <a:srgbClr val="DED8C4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4" autoAdjust="0"/>
    <p:restoredTop sz="84360" autoAdjust="0"/>
  </p:normalViewPr>
  <p:slideViewPr>
    <p:cSldViewPr snapToGrid="0" snapToObjects="1">
      <p:cViewPr varScale="1">
        <p:scale>
          <a:sx n="94" d="100"/>
          <a:sy n="94" d="100"/>
        </p:scale>
        <p:origin x="1464" y="90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6928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gs" Target="tags/tag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0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71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9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18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0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39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02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67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7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54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reaping background jobs, only </a:t>
            </a:r>
            <a:r>
              <a:rPr lang="en-US" dirty="0" err="1"/>
              <a:t>fg</a:t>
            </a:r>
            <a:r>
              <a:rPr lang="en-US" dirty="0"/>
              <a:t> ones via </a:t>
            </a:r>
            <a:r>
              <a:rPr lang="en-US" dirty="0" err="1"/>
              <a:t>waitpid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41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11159" y="703032"/>
            <a:ext cx="4565716" cy="34675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7934" tIns="43967" rIns="87934" bIns="4396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r>
              <a:rPr lang="en-US" dirty="0"/>
              <a:t>./</a:t>
            </a:r>
            <a:r>
              <a:rPr lang="en-US" dirty="0" err="1"/>
              <a:t>shellex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10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ps</a:t>
            </a:r>
            <a:endParaRPr lang="en-US" baseline="0" dirty="0"/>
          </a:p>
          <a:p>
            <a:r>
              <a:rPr lang="en-US" baseline="0" dirty="0"/>
              <a:t>...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ps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23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96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11159" y="703032"/>
            <a:ext cx="4565716" cy="34675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7934" tIns="43967" rIns="87934" bIns="4396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36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3147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591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71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555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86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191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501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397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68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492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122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60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355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389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./delay 100 &amp;</a:t>
            </a:r>
          </a:p>
          <a:p>
            <a:endParaRPr lang="en-US" dirty="0"/>
          </a:p>
          <a:p>
            <a:r>
              <a:rPr lang="en-US" dirty="0" err="1"/>
              <a:t>ps</a:t>
            </a:r>
            <a:endParaRPr lang="en-US" dirty="0"/>
          </a:p>
          <a:p>
            <a:endParaRPr lang="en-US" dirty="0"/>
          </a:p>
          <a:p>
            <a:r>
              <a:rPr lang="en-US" dirty="0"/>
              <a:t>kill -9</a:t>
            </a:r>
            <a:r>
              <a:rPr lang="en-US" baseline="0" dirty="0"/>
              <a:t> XXX</a:t>
            </a:r>
          </a:p>
          <a:p>
            <a:endParaRPr lang="en-US" baseline="0" dirty="0"/>
          </a:p>
          <a:p>
            <a:r>
              <a:rPr lang="en-US" baseline="0" dirty="0" err="1"/>
              <a:t>ps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12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08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also use kill command:</a:t>
            </a:r>
          </a:p>
          <a:p>
            <a:endParaRPr lang="en-US" dirty="0"/>
          </a:p>
          <a:p>
            <a:r>
              <a:rPr lang="en-US" dirty="0"/>
              <a:t>./forks 17</a:t>
            </a:r>
            <a:r>
              <a:rPr lang="en-US" baseline="0" dirty="0"/>
              <a:t> &amp;</a:t>
            </a:r>
          </a:p>
          <a:p>
            <a:r>
              <a:rPr lang="en-US" baseline="0" dirty="0"/>
              <a:t>kill  (parent)  (Only kills parent)</a:t>
            </a:r>
          </a:p>
          <a:p>
            <a:endParaRPr lang="en-US" baseline="0" dirty="0"/>
          </a:p>
          <a:p>
            <a:r>
              <a:rPr lang="en-US" baseline="0" dirty="0"/>
              <a:t>./forks 17 &amp;</a:t>
            </a:r>
          </a:p>
          <a:p>
            <a:r>
              <a:rPr lang="en-US" baseline="0" dirty="0"/>
              <a:t>kill  (child) (Child becomes a zombie)</a:t>
            </a:r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9630978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Interesting to use </a:t>
            </a:r>
            <a:r>
              <a:rPr lang="en-US" dirty="0" err="1"/>
              <a:t>interpositioning</a:t>
            </a:r>
            <a:r>
              <a:rPr lang="en-US" baseline="0" dirty="0"/>
              <a:t>  code</a:t>
            </a:r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LD_PRELOAD ./</a:t>
            </a:r>
            <a:r>
              <a:rPr lang="en-US" baseline="0" dirty="0" err="1"/>
              <a:t>myfork.so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CHILD</a:t>
            </a:r>
          </a:p>
          <a:p>
            <a:endParaRPr lang="en-US" baseline="0" dirty="0"/>
          </a:p>
          <a:p>
            <a:r>
              <a:rPr lang="en-US" baseline="0" dirty="0"/>
              <a:t>./forks 12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591809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5500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92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229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183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1765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 running: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sigint</a:t>
            </a:r>
            <a:endParaRPr lang="en-US" dirty="0"/>
          </a:p>
          <a:p>
            <a:r>
              <a:rPr lang="en-US" dirty="0"/>
              <a:t>ctrl-C</a:t>
            </a:r>
          </a:p>
          <a:p>
            <a:endParaRPr lang="en-US" dirty="0"/>
          </a:p>
          <a:p>
            <a:r>
              <a:rPr lang="en-US" dirty="0"/>
              <a:t>Code not entirely reliable,</a:t>
            </a:r>
            <a:r>
              <a:rPr lang="en-US" baseline="0" dirty="0"/>
              <a:t> if there’s a delay in pause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249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761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Delivered whenever.  Received on next context switch into A (or some future one)</a:t>
            </a:r>
          </a:p>
        </p:txBody>
      </p:sp>
    </p:spTree>
    <p:extLst>
      <p:ext uri="{BB962C8B-B14F-4D97-AF65-F5344CB8AC3E}">
        <p14:creationId xmlns:p14="http://schemas.microsoft.com/office/powerpoint/2010/main" val="1162346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./forks 14</a:t>
            </a:r>
          </a:p>
          <a:p>
            <a:endParaRPr lang="en-US" dirty="0"/>
          </a:p>
          <a:p>
            <a:r>
              <a:rPr lang="en-US" dirty="0"/>
              <a:t>Hangs.</a:t>
            </a:r>
          </a:p>
          <a:p>
            <a:endParaRPr lang="en-US" dirty="0"/>
          </a:p>
          <a:p>
            <a:r>
              <a:rPr lang="en-US" dirty="0"/>
              <a:t>Multiple children signal before handler runs once.  Children waiting to be reaped are dropped because handler only gets one per invocation.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645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with delays for both child &amp; parent</a:t>
            </a:r>
          </a:p>
        </p:txBody>
      </p:sp>
    </p:spTree>
    <p:extLst>
      <p:ext uri="{BB962C8B-B14F-4D97-AF65-F5344CB8AC3E}">
        <p14:creationId xmlns:p14="http://schemas.microsoft.com/office/powerpoint/2010/main" val="267068142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Procmask</a:t>
            </a:r>
            <a:r>
              <a:rPr lang="en-US" dirty="0"/>
              <a:t> save, restore.  Man for first </a:t>
            </a:r>
            <a:r>
              <a:rPr lang="en-US" dirty="0" err="1"/>
              <a:t>arg</a:t>
            </a:r>
            <a:r>
              <a:rPr lang="en-US" dirty="0"/>
              <a:t> meaning.  Typical use here.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8350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still busted; date finishes before </a:t>
            </a:r>
            <a:r>
              <a:rPr lang="en-US" dirty="0" err="1"/>
              <a:t>addjob</a:t>
            </a:r>
            <a:r>
              <a:rPr lang="en-US" dirty="0"/>
              <a:t> runs.  </a:t>
            </a:r>
            <a:r>
              <a:rPr lang="en-US" dirty="0" err="1"/>
              <a:t>Sigchildhandler</a:t>
            </a:r>
            <a:r>
              <a:rPr lang="en-US" dirty="0"/>
              <a:t> runs </a:t>
            </a:r>
            <a:r>
              <a:rPr lang="en-US" dirty="0" err="1"/>
              <a:t>deletejob</a:t>
            </a:r>
            <a:r>
              <a:rPr lang="en-US" dirty="0"/>
              <a:t> before </a:t>
            </a:r>
            <a:r>
              <a:rPr lang="en-US" dirty="0" err="1"/>
              <a:t>addjob</a:t>
            </a:r>
            <a:r>
              <a:rPr lang="en-US" dirty="0"/>
              <a:t> completes.    (due to not yet blocked.</a:t>
            </a:r>
          </a:p>
          <a:p>
            <a:endParaRPr lang="en-US" dirty="0"/>
          </a:p>
          <a:p>
            <a:r>
              <a:rPr lang="en-US" dirty="0"/>
              <a:t>./procmask1</a:t>
            </a:r>
          </a:p>
          <a:p>
            <a:endParaRPr lang="en-US" dirty="0"/>
          </a:p>
          <a:p>
            <a:r>
              <a:rPr lang="en-US" dirty="0" err="1"/>
              <a:t>setenv</a:t>
            </a:r>
            <a:r>
              <a:rPr lang="en-US" baseline="0" dirty="0"/>
              <a:t> CHILD</a:t>
            </a:r>
          </a:p>
          <a:p>
            <a:endParaRPr lang="en-US" baseline="0" dirty="0"/>
          </a:p>
          <a:p>
            <a:r>
              <a:rPr lang="en-US" baseline="0" dirty="0"/>
              <a:t>./procmask1</a:t>
            </a:r>
          </a:p>
          <a:p>
            <a:endParaRPr lang="en-US" baseline="0" dirty="0"/>
          </a:p>
          <a:p>
            <a:r>
              <a:rPr lang="en-US" baseline="0" dirty="0" err="1"/>
              <a:t>Cntl</a:t>
            </a:r>
            <a:r>
              <a:rPr lang="en-US" baseline="0" dirty="0"/>
              <a:t>-C to stop infinite loop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1877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./procmask2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26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243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9462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996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Pause race case – can deadlock if we start waiting in pause after the handler has already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2759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2326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6588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2067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423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6506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045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6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0040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55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pstree</a:t>
            </a:r>
            <a:r>
              <a:rPr lang="en-US" dirty="0"/>
              <a:t> command.</a:t>
            </a:r>
          </a:p>
        </p:txBody>
      </p:sp>
    </p:spTree>
    <p:extLst>
      <p:ext uri="{BB962C8B-B14F-4D97-AF65-F5344CB8AC3E}">
        <p14:creationId xmlns:p14="http://schemas.microsoft.com/office/powerpoint/2010/main" val="3423099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50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46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/quizzes/31644" TargetMode="Externa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799" y="1295400"/>
            <a:ext cx="8119153" cy="2133600"/>
          </a:xfrm>
        </p:spPr>
        <p:txBody>
          <a:bodyPr/>
          <a:lstStyle/>
          <a:p>
            <a:pPr marL="0" indent="0"/>
            <a:r>
              <a:rPr lang="en-US" dirty="0"/>
              <a:t>Exceptional Control Flow: </a:t>
            </a:r>
            <a:br>
              <a:rPr lang="en-US" dirty="0"/>
            </a:br>
            <a:r>
              <a:rPr lang="en-US" dirty="0"/>
              <a:t>Signals and Nonlocal Jumps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15-213/18-213/14-513/15-513/18-613: Introduction to Computer Systems</a:t>
            </a:r>
            <a:br>
              <a:rPr lang="en-US" sz="2000" b="0" dirty="0"/>
            </a:br>
            <a:r>
              <a:rPr lang="en-US" sz="2000" b="0" dirty="0"/>
              <a:t>20</a:t>
            </a:r>
            <a:r>
              <a:rPr lang="en-US" sz="2000" b="0" baseline="30000" dirty="0"/>
              <a:t>th</a:t>
            </a:r>
            <a:r>
              <a:rPr lang="en-US" sz="2000" b="0" dirty="0"/>
              <a:t> Lecture, </a:t>
            </a:r>
            <a:r>
              <a:rPr lang="en-US" sz="2000" b="0" dirty="0" smtClean="0"/>
              <a:t>March </a:t>
            </a:r>
            <a:r>
              <a:rPr lang="en-US" sz="2000" b="0" dirty="0"/>
              <a:t>31, </a:t>
            </a:r>
            <a:r>
              <a:rPr lang="en-US" sz="2000" b="0" dirty="0" smtClean="0"/>
              <a:t>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0276" y="392386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Shell Example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57762" y="1207070"/>
            <a:ext cx="6587461" cy="452431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./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shellex</a:t>
            </a:r>
            <a:endParaRPr lang="en-US" sz="1600" dirty="0">
              <a:solidFill>
                <a:srgbClr val="3366FF"/>
              </a:solidFill>
              <a:latin typeface="Courier New" pitchFamily="49" charset="0"/>
            </a:endParaRPr>
          </a:p>
          <a:p>
            <a:r>
              <a:rPr lang="hu-HU" sz="1600" dirty="0">
                <a:latin typeface="Courier New" pitchFamily="49" charset="0"/>
              </a:rPr>
              <a:t>&gt; /bin/ls -l csapp.c</a:t>
            </a:r>
          </a:p>
          <a:p>
            <a:r>
              <a:rPr lang="hu-HU" sz="1600" dirty="0">
                <a:latin typeface="Courier New" pitchFamily="49" charset="0"/>
              </a:rPr>
              <a:t>-rw-r--r-- 1 bryant users 23053 Jun 15  2015 csapp.c</a:t>
            </a:r>
          </a:p>
          <a:p>
            <a:r>
              <a:rPr lang="hu-HU" sz="1600" dirty="0">
                <a:latin typeface="Courier New" pitchFamily="49" charset="0"/>
              </a:rPr>
              <a:t>&gt; </a:t>
            </a:r>
            <a:r>
              <a:rPr lang="hu-HU" sz="1600" dirty="0">
                <a:solidFill>
                  <a:srgbClr val="3366FF"/>
                </a:solidFill>
                <a:latin typeface="Courier New" pitchFamily="49" charset="0"/>
              </a:rPr>
              <a:t>/bin/ps</a:t>
            </a:r>
          </a:p>
          <a:p>
            <a:r>
              <a:rPr lang="hu-HU" sz="1600" dirty="0">
                <a:latin typeface="Courier New" pitchFamily="49" charset="0"/>
              </a:rPr>
              <a:t>  PID TTY          TIME CMD</a:t>
            </a:r>
          </a:p>
          <a:p>
            <a:r>
              <a:rPr lang="hu-HU" sz="1600" dirty="0">
                <a:latin typeface="Courier New" pitchFamily="49" charset="0"/>
              </a:rPr>
              <a:t>31542 pts/2    00:00:01 tcsh</a:t>
            </a:r>
          </a:p>
          <a:p>
            <a:r>
              <a:rPr lang="hu-HU" sz="1600" dirty="0">
                <a:latin typeface="Courier New" pitchFamily="49" charset="0"/>
              </a:rPr>
              <a:t>32017 pts/2    00:00:00 shellex</a:t>
            </a:r>
          </a:p>
          <a:p>
            <a:r>
              <a:rPr lang="hu-HU" sz="1600" dirty="0">
                <a:latin typeface="Courier New" pitchFamily="49" charset="0"/>
              </a:rPr>
              <a:t>32019 pts/2    00:00:00 ps</a:t>
            </a:r>
          </a:p>
          <a:p>
            <a:r>
              <a:rPr lang="hu-HU" sz="1600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/bin/sleep 10 &amp;</a:t>
            </a:r>
          </a:p>
          <a:p>
            <a:r>
              <a:rPr lang="en-US" sz="1600" dirty="0">
                <a:latin typeface="Courier New" pitchFamily="49" charset="0"/>
              </a:rPr>
              <a:t>32031 /bin/sleep 10 &amp;</a:t>
            </a:r>
          </a:p>
          <a:p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/bin/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ps</a:t>
            </a:r>
            <a:endParaRPr lang="en-US" sz="1600" dirty="0">
              <a:solidFill>
                <a:srgbClr val="3366FF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PID TTY          TIME CMD</a:t>
            </a:r>
          </a:p>
          <a:p>
            <a:r>
              <a:rPr lang="en-US" sz="1600" dirty="0">
                <a:latin typeface="Courier New" pitchFamily="49" charset="0"/>
              </a:rPr>
              <a:t>31542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00:00:01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32024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emacs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32030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shellex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32031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sleep</a:t>
            </a:r>
          </a:p>
          <a:p>
            <a:r>
              <a:rPr lang="en-US" sz="1600" dirty="0">
                <a:latin typeface="Courier New" pitchFamily="49" charset="0"/>
              </a:rPr>
              <a:t>32033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r>
              <a:rPr lang="hu-HU" sz="1600" dirty="0">
                <a:latin typeface="Courier New" pitchFamily="49" charset="0"/>
              </a:rPr>
              <a:t>&gt; </a:t>
            </a:r>
            <a:r>
              <a:rPr lang="hu-HU" sz="1600" dirty="0">
                <a:solidFill>
                  <a:srgbClr val="3366FF"/>
                </a:solidFill>
                <a:latin typeface="Courier New" pitchFamily="49" charset="0"/>
              </a:rPr>
              <a:t>quit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28766" y="1394575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Must give full pathnames for programs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63658" y="3167995"/>
            <a:ext cx="2855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Run program in background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1223" y="4849502"/>
            <a:ext cx="1897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Sleep is running</a:t>
            </a:r>
          </a:p>
          <a:p>
            <a:pPr marL="63500" indent="287338"/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in background</a:t>
            </a:r>
          </a:p>
        </p:txBody>
      </p:sp>
    </p:spTree>
    <p:extLst>
      <p:ext uri="{BB962C8B-B14F-4D97-AF65-F5344CB8AC3E}">
        <p14:creationId xmlns:p14="http://schemas.microsoft.com/office/powerpoint/2010/main" val="3784411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Shell Implementation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2" y="1143000"/>
            <a:ext cx="8475897" cy="1828800"/>
          </a:xfrm>
        </p:spPr>
        <p:txBody>
          <a:bodyPr/>
          <a:lstStyle/>
          <a:p>
            <a:r>
              <a:rPr lang="en-US" dirty="0"/>
              <a:t>Basic loop</a:t>
            </a:r>
          </a:p>
          <a:p>
            <a:pPr lvl="1"/>
            <a:r>
              <a:rPr lang="en-US" sz="1400" dirty="0"/>
              <a:t>Read line from command line</a:t>
            </a:r>
          </a:p>
          <a:p>
            <a:pPr lvl="1"/>
            <a:r>
              <a:rPr lang="en-US" sz="1400" dirty="0"/>
              <a:t>Execute the requested operation</a:t>
            </a:r>
          </a:p>
          <a:p>
            <a:pPr lvl="2"/>
            <a:r>
              <a:rPr lang="en-US" sz="1400" dirty="0"/>
              <a:t>Built-in command (only one implemented is </a:t>
            </a:r>
            <a:r>
              <a:rPr lang="en-US" sz="1400" b="1" dirty="0">
                <a:latin typeface="Courier New"/>
                <a:cs typeface="Courier New"/>
              </a:rPr>
              <a:t>quit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Load and execute program from file</a:t>
            </a:r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363303" y="3048000"/>
            <a:ext cx="5726798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"&gt; 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Fgets(cmdline, MAXLINE, stdin);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evaluate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sv-SE" sz="1600" dirty="0" err="1">
                <a:solidFill>
                  <a:srgbClr val="000000"/>
                </a:solidFill>
                <a:latin typeface="Courier New"/>
                <a:cs typeface="Courier New"/>
              </a:rPr>
              <a:t>eval</a:t>
            </a:r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sv-SE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6324600" y="3200400"/>
            <a:ext cx="224519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of read/evaluate steps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9340" y="61193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19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if ((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= Fork()) == 0) {   /* Child runs user job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if 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("%s: Command not found.\n",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/* Parent waits for foreground job to terminate */</a:t>
            </a:r>
          </a:p>
          <a:p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F6F5BD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F6F5BD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F6F5BD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F6F5BD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if 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("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error");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F6F5BD"/>
                </a:solidFill>
                <a:latin typeface="Courier New"/>
                <a:cs typeface="Courier New"/>
              </a:rPr>
              <a:t>        else</a:t>
            </a:r>
          </a:p>
          <a:p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printf("%d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%s",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F6F5BD"/>
                </a:solidFill>
                <a:latin typeface="Courier New"/>
                <a:cs typeface="Courier New"/>
              </a:rPr>
              <a:t>    return;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2598645"/>
            <a:ext cx="8340725" cy="4183155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92013" y="2810493"/>
            <a:ext cx="4800600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parseline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b="0" dirty="0">
                <a:latin typeface="Calibri" pitchFamily="34" charset="0"/>
              </a:rPr>
              <a:t>will parse ‘</a:t>
            </a:r>
            <a:r>
              <a:rPr lang="en-US" b="0" dirty="0" err="1">
                <a:latin typeface="Calibri" pitchFamily="34" charset="0"/>
              </a:rPr>
              <a:t>buf</a:t>
            </a:r>
            <a:r>
              <a:rPr lang="en-US" b="0" dirty="0">
                <a:latin typeface="Calibri" pitchFamily="34" charset="0"/>
              </a:rPr>
              <a:t>’ into ‘</a:t>
            </a:r>
            <a:r>
              <a:rPr lang="en-US" b="0" dirty="0" err="1">
                <a:latin typeface="Calibri" pitchFamily="34" charset="0"/>
              </a:rPr>
              <a:t>argv</a:t>
            </a:r>
            <a:r>
              <a:rPr lang="en-US" b="0" dirty="0">
                <a:latin typeface="Calibri" pitchFamily="34" charset="0"/>
              </a:rPr>
              <a:t>’ and return whether or not input line ended in ‘&amp;’</a:t>
            </a:r>
          </a:p>
        </p:txBody>
      </p:sp>
    </p:spTree>
    <p:extLst>
      <p:ext uri="{BB962C8B-B14F-4D97-AF65-F5344CB8AC3E}">
        <p14:creationId xmlns:p14="http://schemas.microsoft.com/office/powerpoint/2010/main" val="1663261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048000"/>
            <a:ext cx="8340725" cy="3733800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65791" y="2586335"/>
            <a:ext cx="2736309" cy="46166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Ignore empty lines.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906743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345180"/>
            <a:ext cx="8340725" cy="3436619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1400" y="4086135"/>
            <a:ext cx="4800600" cy="1569660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it is a ‘built in’ command, then handle it here in this program.  Otherwise fork/exec the program specified in </a:t>
            </a:r>
            <a:r>
              <a:rPr lang="en-US" b="0" dirty="0" err="1">
                <a:latin typeface="+mn-lt"/>
                <a:cs typeface="Courier New" panose="02070309020205020404" pitchFamily="49" charset="0"/>
              </a:rPr>
              <a:t>argv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[0]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444577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505200"/>
            <a:ext cx="8340725" cy="3276599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1400" y="4086135"/>
            <a:ext cx="4800600" cy="46166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Create child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596737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4547801"/>
            <a:ext cx="8340725" cy="2233998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16287" y="5203134"/>
            <a:ext cx="4800600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Start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.</a:t>
            </a:r>
          </a:p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Remember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 only returns on error.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601895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5734050"/>
            <a:ext cx="8340725" cy="1047748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22584" y="5581471"/>
            <a:ext cx="2979391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running child in foreground, wait until it is done.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868168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78880" y="4925815"/>
            <a:ext cx="2865120" cy="1569660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running child in background, print </a:t>
            </a:r>
            <a:r>
              <a:rPr lang="en-US" b="0" dirty="0" err="1">
                <a:latin typeface="+mn-lt"/>
                <a:cs typeface="Courier New" panose="02070309020205020404" pitchFamily="49" charset="0"/>
              </a:rPr>
              <a:t>pid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 and continue doing other stuff.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1878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37099" y="5088078"/>
            <a:ext cx="2615951" cy="138499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Calibri" pitchFamily="34" charset="0"/>
              </a:rPr>
              <a:t>Oops.  </a:t>
            </a:r>
            <a:r>
              <a:rPr lang="en-US" sz="2800" b="0" i="1" dirty="0">
                <a:latin typeface="Calibri" pitchFamily="34" charset="0"/>
              </a:rPr>
              <a:t>There is a problem with this code.</a:t>
            </a:r>
          </a:p>
        </p:txBody>
      </p:sp>
    </p:spTree>
    <p:extLst>
      <p:ext uri="{BB962C8B-B14F-4D97-AF65-F5344CB8AC3E}">
        <p14:creationId xmlns:p14="http://schemas.microsoft.com/office/powerpoint/2010/main" val="13359636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from last lecture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Events that require nonstandard control flow</a:t>
            </a:r>
          </a:p>
          <a:p>
            <a:pPr lvl="1"/>
            <a:r>
              <a:rPr lang="en-US" dirty="0"/>
              <a:t>Generated externally (interrupts) or internally (traps and faults)</a:t>
            </a:r>
          </a:p>
          <a:p>
            <a:endParaRPr lang="en-US" dirty="0"/>
          </a:p>
          <a:p>
            <a:r>
              <a:rPr lang="en-US" dirty="0"/>
              <a:t>Processes</a:t>
            </a:r>
          </a:p>
          <a:p>
            <a:pPr lvl="1"/>
            <a:r>
              <a:rPr lang="en-US" dirty="0"/>
              <a:t>At any given time, system has multiple active processes</a:t>
            </a:r>
          </a:p>
          <a:p>
            <a:pPr lvl="1"/>
            <a:r>
              <a:rPr lang="en-US" dirty="0"/>
              <a:t>Only one can execute at a time on any single core</a:t>
            </a:r>
          </a:p>
          <a:p>
            <a:pPr lvl="1"/>
            <a:r>
              <a:rPr lang="en-US" dirty="0"/>
              <a:t>Each process appears to have total control of </a:t>
            </a:r>
            <a:br>
              <a:rPr lang="en-US" dirty="0"/>
            </a:br>
            <a:r>
              <a:rPr lang="en-US" dirty="0"/>
              <a:t>processor + private memory space</a:t>
            </a:r>
          </a:p>
        </p:txBody>
      </p:sp>
    </p:spTree>
    <p:extLst>
      <p:ext uri="{BB962C8B-B14F-4D97-AF65-F5344CB8AC3E}">
        <p14:creationId xmlns:p14="http://schemas.microsoft.com/office/powerpoint/2010/main" val="393400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Shell designed to run indefinitely</a:t>
            </a:r>
          </a:p>
          <a:p>
            <a:pPr marL="684213" lvl="1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Should not accumulate unneeded resources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Child processes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File descriptors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 run the kernel out of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/>
              <a:t>Signals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Nonlocal jumps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473370"/>
              </p:ext>
            </p:extLst>
          </p:nvPr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94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21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2003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User typed ctrl-c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dirty="0"/>
              <a:t>Kernel </a:t>
            </a:r>
            <a:r>
              <a:rPr lang="en-US" i="1" dirty="0">
                <a:solidFill>
                  <a:srgbClr val="C00000"/>
                </a:solidFill>
              </a:rPr>
              <a:t>sends</a:t>
            </a:r>
            <a:r>
              <a:rPr lang="en-US" dirty="0"/>
              <a:t> (delivers) a signal to a </a:t>
            </a:r>
            <a:r>
              <a:rPr lang="en-US" i="1" dirty="0">
                <a:solidFill>
                  <a:srgbClr val="C00000"/>
                </a:solidFill>
              </a:rPr>
              <a:t>destination process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by updating some state in the context of the destination process</a:t>
            </a:r>
          </a:p>
          <a:p>
            <a:endParaRPr lang="en-US" dirty="0"/>
          </a:p>
          <a:p>
            <a:r>
              <a:rPr lang="en-US" dirty="0"/>
              <a:t>Kernel sends a signal for one of the following reasons:</a:t>
            </a:r>
          </a:p>
          <a:p>
            <a:pPr lvl="1"/>
            <a:r>
              <a:rPr lang="en-US" dirty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dirty="0"/>
              <a:t>Another process has invoked the </a:t>
            </a:r>
            <a:r>
              <a:rPr lang="en-US" b="1" dirty="0">
                <a:latin typeface="Courier New" pitchFamily="49" charset="0"/>
              </a:rPr>
              <a:t>kill</a:t>
            </a:r>
            <a:r>
              <a:rPr lang="en-US" dirty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9" y="4817576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5730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7805650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9" y="485646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7259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9" name="Right Arrow 8"/>
          <p:cNvSpPr/>
          <p:nvPr/>
        </p:nvSpPr>
        <p:spPr bwMode="auto">
          <a:xfrm rot="5233810">
            <a:off x="703166" y="4570333"/>
            <a:ext cx="2847712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Sends to C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563343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197678"/>
            <a:ext cx="9144001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53424" y="4821793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7635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170448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43571" y="4749284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99117" y="1290473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ight Arrow 27"/>
          <p:cNvSpPr/>
          <p:nvPr/>
        </p:nvSpPr>
        <p:spPr bwMode="auto">
          <a:xfrm rot="20015907">
            <a:off x="1987298" y="4960167"/>
            <a:ext cx="4593911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Received by C</a:t>
            </a:r>
          </a:p>
        </p:txBody>
      </p:sp>
    </p:spTree>
    <p:extLst>
      <p:ext uri="{BB962C8B-B14F-4D97-AF65-F5344CB8AC3E}">
        <p14:creationId xmlns:p14="http://schemas.microsoft.com/office/powerpoint/2010/main" val="238381181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197678"/>
            <a:ext cx="9144001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53424" y="486022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8970" y="1290473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1404087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(cont.)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Spawning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/>
              <a:t>One call, two returns</a:t>
            </a:r>
          </a:p>
          <a:p>
            <a:r>
              <a:rPr lang="en-US" dirty="0"/>
              <a:t>Process completion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/>
              <a:t>One call, no return</a:t>
            </a:r>
          </a:p>
          <a:p>
            <a:r>
              <a:rPr lang="en-US" dirty="0"/>
              <a:t>Reaping and waiting for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Loading and running programs</a:t>
            </a:r>
          </a:p>
          <a:p>
            <a:pPr lvl="1"/>
            <a:r>
              <a:rPr lang="en-US" dirty="0"/>
              <a:t>Call </a:t>
            </a:r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(or variant)</a:t>
            </a:r>
          </a:p>
          <a:p>
            <a:pPr lvl="1"/>
            <a:r>
              <a:rPr lang="en-US" dirty="0"/>
              <a:t>One call, (normally) no return</a:t>
            </a:r>
          </a:p>
        </p:txBody>
      </p:sp>
    </p:spTree>
    <p:extLst>
      <p:ext uri="{BB962C8B-B14F-4D97-AF65-F5344CB8AC3E}">
        <p14:creationId xmlns:p14="http://schemas.microsoft.com/office/powerpoint/2010/main" val="161727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Receiving a Signal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366125" cy="4972050"/>
          </a:xfrm>
        </p:spPr>
        <p:txBody>
          <a:bodyPr/>
          <a:lstStyle/>
          <a:p>
            <a:r>
              <a:rPr lang="en-US" dirty="0"/>
              <a:t>A 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/>
          </a:p>
          <a:p>
            <a:r>
              <a:rPr lang="en-US" dirty="0"/>
              <a:t>Some 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called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/>
              <a:t>Akin to a hardware exception handler being called in response to an asynchronous interrupt: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3424238" y="4810118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3430588" y="5414956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5"/>
          <p:cNvSpPr>
            <a:spLocks noChangeShapeType="1"/>
          </p:cNvSpPr>
          <p:nvPr/>
        </p:nvSpPr>
        <p:spPr bwMode="auto">
          <a:xfrm flipH="1">
            <a:off x="5829300" y="542130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6"/>
          <p:cNvSpPr>
            <a:spLocks noChangeShapeType="1"/>
          </p:cNvSpPr>
          <p:nvPr/>
        </p:nvSpPr>
        <p:spPr bwMode="auto">
          <a:xfrm flipH="1" flipV="1">
            <a:off x="3427413" y="5541956"/>
            <a:ext cx="2352675" cy="38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7"/>
          <p:cNvSpPr>
            <a:spLocks noChangeShapeType="1"/>
          </p:cNvSpPr>
          <p:nvPr/>
        </p:nvSpPr>
        <p:spPr bwMode="auto">
          <a:xfrm>
            <a:off x="3425825" y="5549893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Rectangle 98"/>
          <p:cNvSpPr>
            <a:spLocks noChangeArrowheads="1"/>
          </p:cNvSpPr>
          <p:nvPr/>
        </p:nvSpPr>
        <p:spPr bwMode="auto">
          <a:xfrm>
            <a:off x="3613150" y="4813293"/>
            <a:ext cx="201636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(2) Control passes </a:t>
            </a:r>
          </a:p>
          <a:p>
            <a:r>
              <a:rPr lang="en-US" sz="1600" i="1">
                <a:latin typeface="Helvetica" charset="0"/>
              </a:rPr>
              <a:t>to signal handler </a:t>
            </a:r>
          </a:p>
        </p:txBody>
      </p:sp>
      <p:sp>
        <p:nvSpPr>
          <p:cNvPr id="10" name="Rectangle 99"/>
          <p:cNvSpPr>
            <a:spLocks noChangeArrowheads="1"/>
          </p:cNvSpPr>
          <p:nvPr/>
        </p:nvSpPr>
        <p:spPr bwMode="auto">
          <a:xfrm>
            <a:off x="5899150" y="5397493"/>
            <a:ext cx="149225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(3) Signal  handler runs</a:t>
            </a:r>
          </a:p>
        </p:txBody>
      </p:sp>
      <p:sp>
        <p:nvSpPr>
          <p:cNvPr id="11" name="Rectangle 100"/>
          <p:cNvSpPr>
            <a:spLocks noChangeArrowheads="1"/>
          </p:cNvSpPr>
          <p:nvPr/>
        </p:nvSpPr>
        <p:spPr bwMode="auto">
          <a:xfrm>
            <a:off x="3671888" y="5861043"/>
            <a:ext cx="1947832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(4) Signal handler</a:t>
            </a:r>
          </a:p>
          <a:p>
            <a:r>
              <a:rPr lang="en-US" sz="1600" i="1">
                <a:latin typeface="Helvetica" charset="0"/>
              </a:rPr>
              <a:t>returns to </a:t>
            </a:r>
          </a:p>
          <a:p>
            <a:r>
              <a:rPr lang="en-US" sz="1600" i="1">
                <a:latin typeface="Helvetica" charset="0"/>
              </a:rPr>
              <a:t>next instruction</a:t>
            </a:r>
          </a:p>
        </p:txBody>
      </p:sp>
      <p:sp>
        <p:nvSpPr>
          <p:cNvPr id="12" name="Text Box 101"/>
          <p:cNvSpPr txBox="1">
            <a:spLocks noChangeArrowheads="1"/>
          </p:cNvSpPr>
          <p:nvPr/>
        </p:nvSpPr>
        <p:spPr bwMode="auto">
          <a:xfrm>
            <a:off x="2921000" y="5132381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3" name="Text Box 102"/>
          <p:cNvSpPr txBox="1">
            <a:spLocks noChangeArrowheads="1"/>
          </p:cNvSpPr>
          <p:nvPr/>
        </p:nvSpPr>
        <p:spPr bwMode="auto">
          <a:xfrm>
            <a:off x="2921000" y="5329231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14" name="Rectangle 105"/>
          <p:cNvSpPr>
            <a:spLocks noChangeArrowheads="1"/>
          </p:cNvSpPr>
          <p:nvPr/>
        </p:nvSpPr>
        <p:spPr bwMode="auto">
          <a:xfrm>
            <a:off x="965200" y="4787893"/>
            <a:ext cx="1979613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r"/>
            <a:r>
              <a:rPr lang="en-US" sz="1600" i="1" dirty="0">
                <a:latin typeface="Helvetica" charset="0"/>
              </a:rPr>
              <a:t>(1) Signal received by process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35678"/>
            <a:ext cx="8915400" cy="762000"/>
          </a:xfrm>
        </p:spPr>
        <p:txBody>
          <a:bodyPr/>
          <a:lstStyle/>
          <a:p>
            <a:r>
              <a:rPr lang="en-US" dirty="0"/>
              <a:t>Signal Concepts: Pending and Blocked Signals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8548687" cy="46148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/>
          </a:p>
          <a:p>
            <a:r>
              <a:rPr lang="en-US" dirty="0"/>
              <a:t>A 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/>
          </a:p>
          <a:p>
            <a:r>
              <a:rPr lang="en-US" dirty="0"/>
              <a:t>A 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Pending/Blocked Bits	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676400"/>
            <a:ext cx="8419883" cy="3700462"/>
          </a:xfrm>
        </p:spPr>
        <p:txBody>
          <a:bodyPr/>
          <a:lstStyle/>
          <a:p>
            <a:r>
              <a:rPr lang="en-US" dirty="0"/>
              <a:t>Kernel maintains </a:t>
            </a:r>
            <a:r>
              <a:rPr lang="en-US" dirty="0">
                <a:latin typeface="Courier New" pitchFamily="49" charset="0"/>
              </a:rPr>
              <a:t>pending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blocked</a:t>
            </a:r>
            <a:r>
              <a:rPr lang="en-US" dirty="0"/>
              <a:t> bit vectors in the context of each process</a:t>
            </a:r>
          </a:p>
          <a:p>
            <a:pPr lvl="1"/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: represents the set of pending signals</a:t>
            </a:r>
          </a:p>
          <a:p>
            <a:pPr lvl="2"/>
            <a:r>
              <a:rPr lang="en-US" dirty="0"/>
              <a:t>Kernel sets bit </a:t>
            </a:r>
            <a:r>
              <a:rPr lang="en-US" dirty="0" err="1"/>
              <a:t>k</a:t>
            </a:r>
            <a:r>
              <a:rPr lang="en-US" dirty="0"/>
              <a:t>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</a:t>
            </a:r>
            <a:r>
              <a:rPr lang="en-US" dirty="0" err="1"/>
              <a:t>k</a:t>
            </a:r>
            <a:r>
              <a:rPr lang="en-US" dirty="0"/>
              <a:t> is delivered</a:t>
            </a:r>
          </a:p>
          <a:p>
            <a:pPr lvl="2"/>
            <a:r>
              <a:rPr lang="en-US" dirty="0"/>
              <a:t>Kernel clears bit </a:t>
            </a:r>
            <a:r>
              <a:rPr lang="en-US" dirty="0" err="1"/>
              <a:t>k</a:t>
            </a:r>
            <a:r>
              <a:rPr lang="en-US" dirty="0"/>
              <a:t>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</a:t>
            </a:r>
            <a:r>
              <a:rPr lang="en-US" dirty="0" err="1"/>
              <a:t>k</a:t>
            </a:r>
            <a:r>
              <a:rPr lang="en-US" dirty="0"/>
              <a:t> is received </a:t>
            </a:r>
          </a:p>
          <a:p>
            <a:pPr lvl="1"/>
            <a:endParaRPr lang="en-US" b="1" dirty="0">
              <a:latin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</a:rPr>
              <a:t>blocked</a:t>
            </a:r>
            <a:r>
              <a:rPr lang="en-US" dirty="0"/>
              <a:t>: represents the set of blocked signals</a:t>
            </a:r>
          </a:p>
          <a:p>
            <a:pPr lvl="2"/>
            <a:r>
              <a:rPr lang="en-US" dirty="0"/>
              <a:t>Can be set and cleared by using the </a:t>
            </a:r>
            <a:r>
              <a:rPr lang="en-US" b="1" dirty="0" err="1">
                <a:latin typeface="Courier New" pitchFamily="49" charset="0"/>
              </a:rPr>
              <a:t>sigprocmask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Also referred to as the </a:t>
            </a:r>
            <a:r>
              <a:rPr lang="en-US" i="1" dirty="0"/>
              <a:t>signal mask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8" y="486022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4" y="127635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ight Arrow 27"/>
          <p:cNvSpPr/>
          <p:nvPr/>
        </p:nvSpPr>
        <p:spPr bwMode="auto">
          <a:xfrm rot="6894845" flipV="1">
            <a:off x="901998" y="3871557"/>
            <a:ext cx="4422714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Sends to C</a:t>
            </a:r>
          </a:p>
        </p:txBody>
      </p:sp>
    </p:spTree>
    <p:extLst>
      <p:ext uri="{BB962C8B-B14F-4D97-AF65-F5344CB8AC3E}">
        <p14:creationId xmlns:p14="http://schemas.microsoft.com/office/powerpoint/2010/main" val="122032086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 dirty="0"/>
              <a:t>Sending Signals: 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55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/>
                <a:cs typeface="Courier New"/>
              </a:rPr>
              <a:t>getpgrp</a:t>
            </a:r>
            <a:r>
              <a:rPr lang="en-US" sz="1800" b="1" dirty="0">
                <a:solidFill>
                  <a:schemeClr val="tx2"/>
                </a:solidFill>
                <a:latin typeface="Courier New"/>
                <a:cs typeface="Courier New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ourier New"/>
                <a:cs typeface="Courier New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Return 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Change process group of a process (see text for details)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/>
              <a:t>Sending Signals with </a:t>
            </a:r>
            <a:r>
              <a:rPr lang="en-US" dirty="0">
                <a:latin typeface="Courier New"/>
                <a:cs typeface="Courier New"/>
              </a:rPr>
              <a:t>/bin/kill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/bin/kill –9 24818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process 24818</a:t>
            </a:r>
          </a:p>
          <a:p>
            <a:pPr lvl="1"/>
            <a:endParaRPr lang="en-US" b="1" dirty="0">
              <a:latin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</a:rPr>
              <a:t>/bin/kill –9 –24817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every process in process group 24817</a:t>
            </a: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Child1: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/bin/kill 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 dirty="0"/>
              <a:t>Typing ctrl-c (ctrl-z) causes the kernel to send a SIGINT (SIGTSTP) to every job in the foreground process </a:t>
            </a:r>
            <a:r>
              <a:rPr lang="en-US" sz="2000" dirty="0" smtClean="0"/>
              <a:t>group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197678"/>
            <a:ext cx="7696200" cy="531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 lnSpcReduction="10000"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fork12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4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Child: Infinite Loop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(1)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"Killing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process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[i]);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kill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[i], SIGINT);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da-DK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4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"Child %d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with exit status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4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4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"Child %d terminated abnormally\n"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7584" y="61722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 kernel is returning from an exception handler and is ready to pass control to process </a:t>
            </a:r>
            <a:r>
              <a:rPr lang="en-US" i="1" dirty="0" err="1"/>
              <a:t>p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7593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q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p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(char *filename,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[])</a:t>
            </a:r>
            <a:endParaRPr lang="en-US" dirty="0"/>
          </a:p>
          <a:p>
            <a:r>
              <a:rPr lang="en-US" dirty="0"/>
              <a:t>Loads and runs in the current process:</a:t>
            </a:r>
          </a:p>
          <a:p>
            <a:pPr lvl="1"/>
            <a:r>
              <a:rPr lang="en-US" dirty="0"/>
              <a:t>Executable  file 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>
                <a:latin typeface="Calibri"/>
                <a:ea typeface="+mn-ea"/>
                <a:cs typeface="Calibri"/>
              </a:rPr>
              <a:t>(e.g., </a:t>
            </a:r>
            <a:r>
              <a:rPr lang="en-US" dirty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>
                <a:latin typeface="Calibri"/>
                <a:ea typeface="+mn-ea"/>
                <a:cs typeface="Calibri"/>
              </a:rPr>
              <a:t>)</a:t>
            </a:r>
            <a:endParaRPr lang="en-US" dirty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/>
              <a:t>…with argument list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/>
              <a:t>…and  environment variable </a:t>
            </a:r>
            <a:r>
              <a:rPr lang="en-US" dirty="0">
                <a:latin typeface="Calibri"/>
                <a:ea typeface="+mn-ea"/>
                <a:cs typeface="Calibri"/>
              </a:rPr>
              <a:t>list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“name=value” strings (e.g., </a:t>
            </a:r>
            <a:r>
              <a:rPr lang="en-US" dirty="0">
                <a:latin typeface="Courier New"/>
                <a:cs typeface="Courier New"/>
              </a:rPr>
              <a:t>USER=</a:t>
            </a:r>
            <a:r>
              <a:rPr lang="en-US" dirty="0" err="1">
                <a:latin typeface="Courier New"/>
                <a:cs typeface="Courier New"/>
              </a:rPr>
              <a:t>droh</a:t>
            </a:r>
            <a:r>
              <a:rPr lang="en-US" dirty="0"/>
              <a:t>)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getenv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printenv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Retains PID, open files and signal context</a:t>
            </a:r>
          </a:p>
          <a:p>
            <a:r>
              <a:rPr lang="en-US" dirty="0"/>
              <a:t>Called </a:t>
            </a:r>
            <a:r>
              <a:rPr lang="en-US" dirty="0">
                <a:solidFill>
                  <a:srgbClr val="FF0000"/>
                </a:solidFill>
              </a:rPr>
              <a:t>once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never </a:t>
            </a:r>
            <a:r>
              <a:rPr lang="en-US" dirty="0"/>
              <a:t>returns</a:t>
            </a:r>
          </a:p>
          <a:p>
            <a:pPr lvl="1"/>
            <a:r>
              <a:rPr lang="en-US" dirty="0"/>
              <a:t>…except if there is an error</a:t>
            </a:r>
          </a:p>
        </p:txBody>
      </p:sp>
    </p:spTree>
    <p:extLst>
      <p:ext uri="{BB962C8B-B14F-4D97-AF65-F5344CB8AC3E}">
        <p14:creationId xmlns:p14="http://schemas.microsoft.com/office/powerpoint/2010/main" val="311776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/>
          </a:p>
          <a:p>
            <a:r>
              <a:rPr lang="en-US" dirty="0"/>
              <a:t>Kernel 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/>
          </a:p>
          <a:p>
            <a:r>
              <a:rPr lang="en-US" dirty="0"/>
              <a:t>If  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/>
              <a:t>The </a:t>
            </a:r>
            <a:r>
              <a:rPr lang="en-US" dirty="0"/>
              <a:t>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/>
          </a:p>
          <a:p>
            <a:r>
              <a:rPr lang="en-US" dirty="0"/>
              <a:t>Different 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user-level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5181600" cy="573087"/>
          </a:xfrm>
        </p:spPr>
        <p:txBody>
          <a:bodyPr/>
          <a:lstStyle/>
          <a:p>
            <a:r>
              <a:rPr lang="en-US" dirty="0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76200" y="967799"/>
            <a:ext cx="8991600" cy="550920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SIGINT handler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Courier New"/>
                <a:cs typeface="Courier New"/>
              </a:rPr>
              <a:t>"So you think you can stop the bomb with ctrl-c, do you?\n"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sleep(2);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Courier New"/>
                <a:cs typeface="Courier New"/>
              </a:rPr>
              <a:t>"Well..."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 dirty="0">
                <a:solidFill>
                  <a:srgbClr val="B7898A"/>
                </a:solidFill>
                <a:latin typeface="Courier New"/>
                <a:cs typeface="Courier New"/>
              </a:rPr>
              <a:t>"OK. :-)\n"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ro-RO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Install the SIGINT handler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(signal(SIGINT, sigint_handler) == SIG_ERR)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unix_error(</a:t>
            </a:r>
            <a:r>
              <a:rPr lang="ro-RO" sz="1600" dirty="0">
                <a:solidFill>
                  <a:srgbClr val="B7898A"/>
                </a:solidFill>
                <a:latin typeface="Courier New"/>
                <a:cs typeface="Courier New"/>
              </a:rPr>
              <a:t>"signal error"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Wait for the receipt of a signal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pause();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06078" y="6096000"/>
            <a:ext cx="86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(not process) that runs concurrently with the main program</a:t>
            </a:r>
          </a:p>
          <a:p>
            <a:r>
              <a:rPr lang="en-US" dirty="0"/>
              <a:t>But, this flow exists only until returns to main program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1528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  <a:p>
            <a:r>
              <a:rPr lang="en-US" sz="1800" dirty="0">
                <a:latin typeface="Calibri" pitchFamily="34" charset="0"/>
              </a:rPr>
              <a:t>to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3131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  <a:p>
            <a:r>
              <a:rPr lang="en-US" sz="1800" dirty="0">
                <a:latin typeface="Calibri" pitchFamily="34" charset="0"/>
              </a:rPr>
              <a:t>by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(handler)</a:t>
            </a: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Signal Handlers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Handlers can be interrupted by other handlers</a:t>
            </a:r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2844290" y="28225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2850640" y="34274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6"/>
          <p:cNvSpPr>
            <a:spLocks noChangeShapeType="1"/>
          </p:cNvSpPr>
          <p:nvPr/>
        </p:nvSpPr>
        <p:spPr bwMode="auto">
          <a:xfrm flipH="1" flipV="1">
            <a:off x="5198533" y="4116924"/>
            <a:ext cx="2355340" cy="5317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7"/>
          <p:cNvSpPr>
            <a:spLocks noChangeShapeType="1"/>
          </p:cNvSpPr>
          <p:nvPr/>
        </p:nvSpPr>
        <p:spPr bwMode="auto">
          <a:xfrm>
            <a:off x="2845877" y="4108440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Rectangle 98"/>
          <p:cNvSpPr>
            <a:spLocks noChangeArrowheads="1"/>
          </p:cNvSpPr>
          <p:nvPr/>
        </p:nvSpPr>
        <p:spPr bwMode="auto">
          <a:xfrm>
            <a:off x="3033202" y="2825740"/>
            <a:ext cx="2051032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(2) Control passes to handler S</a:t>
            </a:r>
          </a:p>
        </p:txBody>
      </p:sp>
      <p:sp>
        <p:nvSpPr>
          <p:cNvPr id="9" name="Rectangle 99"/>
          <p:cNvSpPr>
            <a:spLocks noChangeArrowheads="1"/>
          </p:cNvSpPr>
          <p:nvPr/>
        </p:nvSpPr>
        <p:spPr bwMode="auto">
          <a:xfrm>
            <a:off x="2017189" y="2286000"/>
            <a:ext cx="1644643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Main program</a:t>
            </a:r>
          </a:p>
        </p:txBody>
      </p:sp>
      <p:sp>
        <p:nvSpPr>
          <p:cNvPr id="10" name="Rectangle 100"/>
          <p:cNvSpPr>
            <a:spLocks noChangeArrowheads="1"/>
          </p:cNvSpPr>
          <p:nvPr/>
        </p:nvSpPr>
        <p:spPr bwMode="auto">
          <a:xfrm>
            <a:off x="5612346" y="4571994"/>
            <a:ext cx="1478488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(5) Handler T</a:t>
            </a:r>
          </a:p>
          <a:p>
            <a:r>
              <a:rPr lang="en-US" sz="1600" i="1" dirty="0">
                <a:latin typeface="Helvetica" charset="0"/>
              </a:rPr>
              <a:t>returns to handler S</a:t>
            </a: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2341052" y="3144828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2" name="Text Box 102"/>
          <p:cNvSpPr txBox="1">
            <a:spLocks noChangeArrowheads="1"/>
          </p:cNvSpPr>
          <p:nvPr/>
        </p:nvSpPr>
        <p:spPr bwMode="auto">
          <a:xfrm>
            <a:off x="2341052" y="3849678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 dirty="0" err="1">
                <a:latin typeface="Helvetica" charset="0"/>
              </a:rPr>
              <a:t>I</a:t>
            </a:r>
            <a:r>
              <a:rPr lang="en-US" sz="1600" i="1" baseline="-25000" dirty="0" err="1">
                <a:latin typeface="Helvetica" charset="0"/>
              </a:rPr>
              <a:t>next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3" name="Rectangle 105"/>
          <p:cNvSpPr>
            <a:spLocks noChangeArrowheads="1"/>
          </p:cNvSpPr>
          <p:nvPr/>
        </p:nvSpPr>
        <p:spPr bwMode="auto">
          <a:xfrm>
            <a:off x="436033" y="31051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(1) Program catches signal s</a:t>
            </a:r>
          </a:p>
        </p:txBody>
      </p:sp>
      <p:sp>
        <p:nvSpPr>
          <p:cNvPr id="14" name="Rectangle 99"/>
          <p:cNvSpPr>
            <a:spLocks noChangeArrowheads="1"/>
          </p:cNvSpPr>
          <p:nvPr/>
        </p:nvSpPr>
        <p:spPr bwMode="auto">
          <a:xfrm>
            <a:off x="4595290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Handler S</a:t>
            </a:r>
          </a:p>
        </p:txBody>
      </p:sp>
      <p:sp>
        <p:nvSpPr>
          <p:cNvPr id="15" name="Rectangle 99"/>
          <p:cNvSpPr>
            <a:spLocks noChangeArrowheads="1"/>
          </p:cNvSpPr>
          <p:nvPr/>
        </p:nvSpPr>
        <p:spPr bwMode="auto">
          <a:xfrm>
            <a:off x="6949024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Handler T</a:t>
            </a:r>
          </a:p>
        </p:txBody>
      </p:sp>
      <p:sp>
        <p:nvSpPr>
          <p:cNvPr id="16" name="Rectangle 105"/>
          <p:cNvSpPr>
            <a:spLocks noChangeArrowheads="1"/>
          </p:cNvSpPr>
          <p:nvPr/>
        </p:nvSpPr>
        <p:spPr bwMode="auto">
          <a:xfrm>
            <a:off x="3369734" y="3600457"/>
            <a:ext cx="185420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(3) Program catches signal t</a:t>
            </a:r>
          </a:p>
        </p:txBody>
      </p:sp>
      <p:sp>
        <p:nvSpPr>
          <p:cNvPr id="17" name="Line 93"/>
          <p:cNvSpPr>
            <a:spLocks noChangeShapeType="1"/>
          </p:cNvSpPr>
          <p:nvPr/>
        </p:nvSpPr>
        <p:spPr bwMode="auto">
          <a:xfrm>
            <a:off x="5231890" y="34321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" name="Line 94"/>
          <p:cNvSpPr>
            <a:spLocks noChangeShapeType="1"/>
          </p:cNvSpPr>
          <p:nvPr/>
        </p:nvSpPr>
        <p:spPr bwMode="auto">
          <a:xfrm>
            <a:off x="5225540" y="40243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" name="Rectangle 98"/>
          <p:cNvSpPr>
            <a:spLocks noChangeArrowheads="1"/>
          </p:cNvSpPr>
          <p:nvPr/>
        </p:nvSpPr>
        <p:spPr bwMode="auto">
          <a:xfrm>
            <a:off x="5357301" y="3409940"/>
            <a:ext cx="211453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(4)  Control passes to handler T</a:t>
            </a:r>
          </a:p>
        </p:txBody>
      </p:sp>
      <p:sp>
        <p:nvSpPr>
          <p:cNvPr id="20" name="Line 93"/>
          <p:cNvSpPr>
            <a:spLocks noChangeShapeType="1"/>
          </p:cNvSpPr>
          <p:nvPr/>
        </p:nvSpPr>
        <p:spPr bwMode="auto">
          <a:xfrm>
            <a:off x="7606790" y="4079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1" name="Line 93"/>
          <p:cNvSpPr>
            <a:spLocks noChangeShapeType="1"/>
          </p:cNvSpPr>
          <p:nvPr/>
        </p:nvSpPr>
        <p:spPr bwMode="auto">
          <a:xfrm>
            <a:off x="5231890" y="4206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" name="Line 96"/>
          <p:cNvSpPr>
            <a:spLocks noChangeShapeType="1"/>
          </p:cNvSpPr>
          <p:nvPr/>
        </p:nvSpPr>
        <p:spPr bwMode="auto">
          <a:xfrm flipH="1" flipV="1">
            <a:off x="2836333" y="4040723"/>
            <a:ext cx="2342640" cy="7095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3" name="Rectangle 100"/>
          <p:cNvSpPr>
            <a:spLocks noChangeArrowheads="1"/>
          </p:cNvSpPr>
          <p:nvPr/>
        </p:nvSpPr>
        <p:spPr bwMode="auto">
          <a:xfrm>
            <a:off x="3529546" y="4698994"/>
            <a:ext cx="1478488" cy="107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(6) Handler S</a:t>
            </a:r>
          </a:p>
          <a:p>
            <a:r>
              <a:rPr lang="en-US" sz="1600" i="1" dirty="0">
                <a:latin typeface="Helvetica" charset="0"/>
              </a:rPr>
              <a:t>returns to main program</a:t>
            </a:r>
          </a:p>
        </p:txBody>
      </p:sp>
      <p:sp>
        <p:nvSpPr>
          <p:cNvPr id="24" name="Rectangle 105"/>
          <p:cNvSpPr>
            <a:spLocks noChangeArrowheads="1"/>
          </p:cNvSpPr>
          <p:nvPr/>
        </p:nvSpPr>
        <p:spPr bwMode="auto">
          <a:xfrm>
            <a:off x="436033" y="39306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(7) Main program resumes </a:t>
            </a:r>
          </a:p>
        </p:txBody>
      </p:sp>
    </p:spTree>
    <p:extLst>
      <p:ext uri="{BB962C8B-B14F-4D97-AF65-F5344CB8AC3E}">
        <p14:creationId xmlns:p14="http://schemas.microsoft.com/office/powerpoint/2010/main" val="394459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and Unblocking Signals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Implicit blocking mechanism	</a:t>
            </a:r>
          </a:p>
          <a:p>
            <a:pPr lvl="1"/>
            <a:r>
              <a:rPr lang="en-US" dirty="0"/>
              <a:t>Kernel blocks any pending signals of type currently being </a:t>
            </a:r>
            <a:r>
              <a:rPr lang="en-US" dirty="0" smtClean="0"/>
              <a:t>handled</a:t>
            </a:r>
            <a:endParaRPr lang="en-US" dirty="0"/>
          </a:p>
          <a:p>
            <a:pPr lvl="1"/>
            <a:r>
              <a:rPr lang="en-US" dirty="0" smtClean="0"/>
              <a:t>e.g</a:t>
            </a:r>
            <a:r>
              <a:rPr lang="en-US" dirty="0"/>
              <a:t>., </a:t>
            </a:r>
            <a:r>
              <a:rPr lang="en-US" dirty="0" smtClean="0"/>
              <a:t>a </a:t>
            </a:r>
            <a:r>
              <a:rPr lang="en-US" dirty="0"/>
              <a:t>SIGINT handler can’t be interrupted by another SIGINT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Explicit blocking and unblocking mechanism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sigprocmask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function</a:t>
            </a:r>
          </a:p>
          <a:p>
            <a:pPr lvl="1"/>
            <a:endParaRPr lang="en-US" dirty="0"/>
          </a:p>
          <a:p>
            <a:r>
              <a:rPr lang="en-US" dirty="0"/>
              <a:t>Supporting functions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sigemptyset</a:t>
            </a:r>
            <a:r>
              <a:rPr lang="en-US" dirty="0"/>
              <a:t> – Create empty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sigfillset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– Add every signal number to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sigaddset</a:t>
            </a:r>
            <a:r>
              <a:rPr lang="en-US" dirty="0"/>
              <a:t> – Add signal number to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sigdelset</a:t>
            </a:r>
            <a:r>
              <a:rPr lang="en-US" dirty="0"/>
              <a:t> – Delete signal number from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6119982" cy="762000"/>
          </a:xfrm>
        </p:spPr>
        <p:txBody>
          <a:bodyPr/>
          <a:lstStyle/>
          <a:p>
            <a:r>
              <a:rPr lang="en-US" dirty="0"/>
              <a:t>Temporarily Blocking Signals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(&amp;mask, SIGINT);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Block SIGINT and save previous blocked set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/* Code region that will not be interrupted by SIGINT */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Restore previous blocked set, unblocking SIGINT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513666" y="344873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69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 Signal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62075"/>
            <a:ext cx="7896225" cy="4972050"/>
          </a:xfrm>
        </p:spPr>
        <p:txBody>
          <a:bodyPr/>
          <a:lstStyle/>
          <a:p>
            <a:r>
              <a:rPr lang="en-US" dirty="0"/>
              <a:t>Handlers are tricky because they are concurrent with main program and share the same global data </a:t>
            </a:r>
            <a:r>
              <a:rPr lang="en-US" dirty="0" smtClean="0"/>
              <a:t>structures</a:t>
            </a:r>
            <a:endParaRPr lang="en-US" dirty="0"/>
          </a:p>
          <a:p>
            <a:pPr lvl="1"/>
            <a:r>
              <a:rPr lang="en-US" dirty="0"/>
              <a:t>Shared data structures can become corrupted.</a:t>
            </a:r>
          </a:p>
          <a:p>
            <a:pPr lvl="1"/>
            <a:endParaRPr lang="en-US" dirty="0"/>
          </a:p>
          <a:p>
            <a:r>
              <a:rPr lang="en-US" dirty="0"/>
              <a:t>We’ll explore concurrency issues later in the </a:t>
            </a:r>
            <a:r>
              <a:rPr lang="en-US" dirty="0" smtClean="0"/>
              <a:t>term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 now here are some guidelines to help you avoid trouble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7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ECF Exists at All Levels of a System</a:t>
            </a:r>
            <a:endParaRPr lang="en-US" dirty="0"/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285875"/>
            <a:ext cx="7896225" cy="4972050"/>
          </a:xfrm>
        </p:spPr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Hardware and operating system kernel software</a:t>
            </a:r>
          </a:p>
          <a:p>
            <a:r>
              <a:rPr lang="en-US" dirty="0"/>
              <a:t>Process Context Switch</a:t>
            </a:r>
          </a:p>
          <a:p>
            <a:pPr lvl="1"/>
            <a:r>
              <a:rPr lang="en-US" dirty="0"/>
              <a:t>Hardware timer and kernel software</a:t>
            </a:r>
          </a:p>
          <a:p>
            <a:r>
              <a:rPr lang="en-US" dirty="0"/>
              <a:t>Signals</a:t>
            </a:r>
          </a:p>
          <a:p>
            <a:pPr lvl="1"/>
            <a:r>
              <a:rPr lang="en-US" dirty="0"/>
              <a:t>Kernel software and application software</a:t>
            </a:r>
          </a:p>
          <a:p>
            <a:r>
              <a:rPr lang="en-US" dirty="0"/>
              <a:t>Nonlocal jumps</a:t>
            </a:r>
          </a:p>
          <a:p>
            <a:pPr lvl="1"/>
            <a:r>
              <a:rPr lang="en-US" dirty="0"/>
              <a:t>Application code</a:t>
            </a:r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6239933" y="1481435"/>
            <a:ext cx="228600" cy="1295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6480490" y="1900535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6248399" y="31242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477000" y="3119735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This Lecture</a:t>
            </a:r>
          </a:p>
        </p:txBody>
      </p:sp>
      <p:sp>
        <p:nvSpPr>
          <p:cNvPr id="11" name="Text Box 1030"/>
          <p:cNvSpPr txBox="1">
            <a:spLocks noChangeArrowheads="1"/>
          </p:cNvSpPr>
          <p:nvPr/>
        </p:nvSpPr>
        <p:spPr bwMode="auto">
          <a:xfrm>
            <a:off x="6477000" y="3664803"/>
            <a:ext cx="2632241" cy="8309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Textbook and </a:t>
            </a:r>
          </a:p>
          <a:p>
            <a:r>
              <a:rPr lang="en-US" dirty="0">
                <a:latin typeface="Calibri" pitchFamily="34" charset="0"/>
              </a:rPr>
              <a:t>supplemental slides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2" name="AutoShape 1029"/>
          <p:cNvSpPr>
            <a:spLocks/>
          </p:cNvSpPr>
          <p:nvPr/>
        </p:nvSpPr>
        <p:spPr bwMode="auto">
          <a:xfrm>
            <a:off x="6248399" y="37719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Guidelines for Writing Safe Handlers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19200"/>
            <a:ext cx="8442325" cy="52673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G0: Keep your handlers as simple as possible</a:t>
            </a:r>
          </a:p>
          <a:p>
            <a:pPr lvl="1"/>
            <a:r>
              <a:rPr lang="en-US" dirty="0"/>
              <a:t>e.g., </a:t>
            </a:r>
            <a:r>
              <a:rPr lang="en-US" dirty="0" smtClean="0"/>
              <a:t>set </a:t>
            </a:r>
            <a:r>
              <a:rPr lang="en-US" dirty="0"/>
              <a:t>a global flag and return</a:t>
            </a:r>
          </a:p>
          <a:p>
            <a:r>
              <a:rPr lang="en-US" dirty="0"/>
              <a:t>G1: Call only </a:t>
            </a:r>
            <a:r>
              <a:rPr lang="en-US" dirty="0" err="1"/>
              <a:t>async</a:t>
            </a:r>
            <a:r>
              <a:rPr lang="en-US" dirty="0"/>
              <a:t>-signal-safe functions in your handlers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sprintf</a:t>
            </a:r>
            <a:r>
              <a:rPr lang="en-US" dirty="0"/>
              <a:t>, 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/>
              <a:t>, and </a:t>
            </a:r>
            <a:r>
              <a:rPr lang="en-US" dirty="0">
                <a:latin typeface="Courier New"/>
                <a:cs typeface="Courier New"/>
              </a:rPr>
              <a:t>exit</a:t>
            </a:r>
            <a:r>
              <a:rPr lang="en-US" dirty="0"/>
              <a:t> are not safe!</a:t>
            </a:r>
          </a:p>
          <a:p>
            <a:r>
              <a:rPr lang="en-US" dirty="0"/>
              <a:t>G2: Save and restore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 on entry and exit</a:t>
            </a:r>
          </a:p>
          <a:p>
            <a:pPr lvl="1"/>
            <a:r>
              <a:rPr lang="en-US" dirty="0"/>
              <a:t>So that other handlers don’t overwrite your value of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	</a:t>
            </a:r>
          </a:p>
          <a:p>
            <a:r>
              <a:rPr lang="en-US" dirty="0"/>
              <a:t>G3: Protect accesses to shared data structures by temporarily blocking all </a:t>
            </a:r>
            <a:r>
              <a:rPr lang="en-US" dirty="0" smtClean="0"/>
              <a:t>signals</a:t>
            </a:r>
            <a:endParaRPr lang="en-US" dirty="0"/>
          </a:p>
          <a:p>
            <a:pPr lvl="1"/>
            <a:r>
              <a:rPr lang="en-US" dirty="0"/>
              <a:t>To prevent possible corruption</a:t>
            </a:r>
          </a:p>
          <a:p>
            <a:r>
              <a:rPr lang="en-US" dirty="0"/>
              <a:t>G4: Declare global variables as </a:t>
            </a:r>
            <a:r>
              <a:rPr lang="en-US" dirty="0">
                <a:latin typeface="Courier New"/>
                <a:cs typeface="Courier New"/>
              </a:rPr>
              <a:t>volatile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To prevent compiler from storing them in a register</a:t>
            </a:r>
          </a:p>
          <a:p>
            <a:r>
              <a:rPr lang="en-US" dirty="0">
                <a:latin typeface="+mn-lt"/>
                <a:cs typeface="Courier New"/>
              </a:rPr>
              <a:t>G5: Declare global flags as </a:t>
            </a:r>
            <a:r>
              <a:rPr lang="en-US" dirty="0">
                <a:latin typeface="Courier New"/>
                <a:cs typeface="Courier New"/>
              </a:rPr>
              <a:t>volatile </a:t>
            </a:r>
            <a:r>
              <a:rPr lang="en-US" dirty="0" err="1">
                <a:latin typeface="Courier New"/>
                <a:cs typeface="Courier New"/>
              </a:rPr>
              <a:t>sig_atomic_t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i="1" dirty="0">
                <a:latin typeface="+mn-lt"/>
                <a:cs typeface="Courier New"/>
              </a:rPr>
              <a:t>flag</a:t>
            </a:r>
            <a:r>
              <a:rPr lang="en-US" dirty="0">
                <a:latin typeface="+mn-lt"/>
                <a:cs typeface="Courier New"/>
              </a:rPr>
              <a:t>: variable that is only read or written (e.g. flag = 1, not flag++)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Flag declared this way does not need to be protected  like other </a:t>
            </a:r>
            <a:r>
              <a:rPr lang="en-US" dirty="0" err="1">
                <a:latin typeface="+mn-lt"/>
                <a:cs typeface="Courier New"/>
              </a:rPr>
              <a:t>globals</a:t>
            </a:r>
            <a:endParaRPr lang="en-US" dirty="0"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514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</a:t>
            </a:r>
            <a:r>
              <a:rPr lang="en-US" dirty="0"/>
              <a:t>-Signal-Safety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3743325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Function is </a:t>
            </a:r>
            <a:r>
              <a:rPr lang="en-US" i="1" dirty="0" err="1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>
                <a:latin typeface="Calibri"/>
                <a:cs typeface="Calibri"/>
              </a:rPr>
              <a:t>if either reentrant (e.g., all variables stored on stack frame, CS:APP3e 12.7.2) or non-interruptible by </a:t>
            </a:r>
            <a:r>
              <a:rPr lang="en-US" dirty="0" smtClean="0">
                <a:latin typeface="Calibri"/>
                <a:cs typeface="Calibri"/>
              </a:rPr>
              <a:t>signals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 err="1">
                <a:latin typeface="Calibri"/>
                <a:cs typeface="Calibri"/>
              </a:rPr>
              <a:t>Posix</a:t>
            </a:r>
            <a:r>
              <a:rPr lang="en-US" dirty="0">
                <a:latin typeface="Calibri"/>
                <a:cs typeface="Calibri"/>
              </a:rPr>
              <a:t> guarantees 117 functions to be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 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Source: “</a:t>
            </a:r>
            <a:r>
              <a:rPr lang="en-US" dirty="0">
                <a:latin typeface="Courier New"/>
                <a:cs typeface="Courier New"/>
              </a:rPr>
              <a:t>man 7 signal-safety</a:t>
            </a:r>
            <a:r>
              <a:rPr lang="en-US" dirty="0">
                <a:latin typeface="Calibri"/>
                <a:cs typeface="Calibri"/>
              </a:rPr>
              <a:t>”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Popular functions on the list: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_exit, write, wait,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r>
              <a:rPr lang="en-US" dirty="0">
                <a:latin typeface="Courier New"/>
                <a:cs typeface="Courier New"/>
              </a:rPr>
              <a:t>, sleep, kill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Popular functions that are </a:t>
            </a:r>
            <a:r>
              <a:rPr lang="en-US" b="1" dirty="0">
                <a:solidFill>
                  <a:srgbClr val="FF0000"/>
                </a:solidFill>
                <a:latin typeface="+mn-lt"/>
                <a:cs typeface="Courier New"/>
              </a:rPr>
              <a:t>not</a:t>
            </a:r>
            <a:r>
              <a:rPr lang="en-US" dirty="0">
                <a:latin typeface="+mn-lt"/>
                <a:cs typeface="Courier New"/>
              </a:rPr>
              <a:t> on the list: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+mn-lt"/>
                <a:cs typeface="Courier New"/>
              </a:rPr>
              <a:t>,  </a:t>
            </a:r>
            <a:r>
              <a:rPr lang="en-US" dirty="0" err="1">
                <a:latin typeface="Courier New"/>
                <a:cs typeface="Courier New"/>
              </a:rPr>
              <a:t>sprintf</a:t>
            </a:r>
            <a:r>
              <a:rPr lang="en-US" dirty="0">
                <a:latin typeface="+mn-lt"/>
                <a:cs typeface="Courier New"/>
              </a:rPr>
              <a:t>,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>
                <a:latin typeface="Courier New"/>
                <a:cs typeface="Courier New"/>
              </a:rPr>
              <a:t>, exit 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Unfortunate fact: </a:t>
            </a:r>
            <a:r>
              <a:rPr lang="en-US" dirty="0">
                <a:latin typeface="Courier New"/>
                <a:cs typeface="Courier New"/>
              </a:rPr>
              <a:t>write</a:t>
            </a:r>
            <a:r>
              <a:rPr lang="en-US" dirty="0">
                <a:latin typeface="Calibri"/>
                <a:cs typeface="Calibri"/>
              </a:rPr>
              <a:t> is the only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 output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Safe Formatted Output: Option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345006" cy="2057400"/>
          </a:xfrm>
        </p:spPr>
        <p:txBody>
          <a:bodyPr/>
          <a:lstStyle/>
          <a:p>
            <a:r>
              <a:rPr lang="en-US" dirty="0"/>
              <a:t>Use the reentrant SIO (Safe I/O library) from </a:t>
            </a:r>
            <a:r>
              <a:rPr lang="en-US" dirty="0" err="1">
                <a:latin typeface="Courier New"/>
                <a:cs typeface="Courier New"/>
              </a:rPr>
              <a:t>csapp.c</a:t>
            </a:r>
            <a:r>
              <a:rPr lang="en-US" dirty="0"/>
              <a:t> in your </a:t>
            </a:r>
            <a:r>
              <a:rPr lang="en-US" dirty="0" smtClean="0"/>
              <a:t>handlers</a:t>
            </a:r>
            <a:endParaRPr lang="en-US" dirty="0"/>
          </a:p>
          <a:p>
            <a:pPr lvl="1"/>
            <a:r>
              <a:rPr lang="en-US" dirty="0" err="1">
                <a:latin typeface="Courier New"/>
                <a:cs typeface="Courier New"/>
              </a:rPr>
              <a:t>ssize_t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sio_puts</a:t>
            </a:r>
            <a:r>
              <a:rPr lang="en-US" dirty="0">
                <a:latin typeface="Courier New"/>
                <a:cs typeface="Courier New"/>
              </a:rPr>
              <a:t>(char s[]) /* Put string */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ssize_t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sio_putl</a:t>
            </a:r>
            <a:r>
              <a:rPr lang="en-US" dirty="0">
                <a:latin typeface="Courier New"/>
                <a:cs typeface="Courier New"/>
              </a:rPr>
              <a:t>(long v)   /* Put long */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void </a:t>
            </a:r>
            <a:r>
              <a:rPr lang="en-US" dirty="0" err="1">
                <a:latin typeface="Courier New"/>
                <a:cs typeface="Courier New"/>
              </a:rPr>
              <a:t>sio_error</a:t>
            </a:r>
            <a:r>
              <a:rPr lang="en-US" dirty="0">
                <a:latin typeface="Courier New"/>
                <a:cs typeface="Courier New"/>
              </a:rPr>
              <a:t>(char s[])   /* Put </a:t>
            </a:r>
            <a:r>
              <a:rPr lang="en-US" dirty="0" err="1">
                <a:latin typeface="Courier New"/>
                <a:cs typeface="Courier New"/>
              </a:rPr>
              <a:t>msg</a:t>
            </a:r>
            <a:r>
              <a:rPr lang="en-US" dirty="0">
                <a:latin typeface="Courier New"/>
                <a:cs typeface="Courier New"/>
              </a:rPr>
              <a:t> &amp; exit */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5119" y="3581400"/>
            <a:ext cx="8466761" cy="28194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Safe SIGINT handler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"So you think you can stop the bomb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800" dirty="0">
              <a:solidFill>
                <a:srgbClr val="9D206F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             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 with ctrl-c, do you?\n"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sleep(2);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e-DE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e-DE" sz="1800" dirty="0" err="1">
                <a:solidFill>
                  <a:srgbClr val="9D206F"/>
                </a:solidFill>
                <a:latin typeface="Courier New"/>
                <a:cs typeface="Courier New"/>
              </a:rPr>
              <a:t>Well</a:t>
            </a:r>
            <a:r>
              <a:rPr lang="de-DE" sz="1800" dirty="0">
                <a:solidFill>
                  <a:srgbClr val="9D206F"/>
                </a:solidFill>
                <a:latin typeface="Courier New"/>
                <a:cs typeface="Courier New"/>
              </a:rPr>
              <a:t>..."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800" dirty="0">
                <a:solidFill>
                  <a:srgbClr val="9D206F"/>
                </a:solidFill>
                <a:latin typeface="Courier New"/>
                <a:cs typeface="Courier New"/>
              </a:rPr>
              <a:t>"OK. :-)\n"</a:t>
            </a:r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_exit(0);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6000" y="6031468"/>
            <a:ext cx="125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sigintsafe.c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94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Safe Formatted Output: Option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7928418" cy="547577"/>
          </a:xfrm>
        </p:spPr>
        <p:txBody>
          <a:bodyPr/>
          <a:lstStyle/>
          <a:p>
            <a:r>
              <a:rPr lang="en-US" dirty="0"/>
              <a:t>Use the new &amp; improved reentrant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sio_printf</a:t>
            </a:r>
            <a:r>
              <a:rPr lang="en-US" dirty="0" smtClean="0"/>
              <a:t>!</a:t>
            </a:r>
            <a:endParaRPr lang="en-US" dirty="0"/>
          </a:p>
          <a:p>
            <a:pPr lvl="1"/>
            <a:r>
              <a:rPr lang="en-US" dirty="0"/>
              <a:t>Handles restricted class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/>
              <a:t> format strings</a:t>
            </a:r>
          </a:p>
          <a:p>
            <a:pPr lvl="2"/>
            <a:r>
              <a:rPr lang="en-US" dirty="0"/>
              <a:t>Recognizes: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%c %s %d %u %x %%</a:t>
            </a:r>
          </a:p>
          <a:p>
            <a:pPr lvl="2"/>
            <a:r>
              <a:rPr lang="en-US" dirty="0"/>
              <a:t>Size designators ‘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dirty="0"/>
              <a:t>’ and ‘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dirty="0"/>
              <a:t>’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44945" y="2837120"/>
            <a:ext cx="8466761" cy="31383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sigint_handler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Safe SIGINT handler */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Sio_printf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"So you think you can stop the bomb"</a:t>
            </a:r>
          </a:p>
          <a:p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" (process %d) with ctrl-%c, do you?\n"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endParaRPr lang="en-US" sz="1800" dirty="0">
              <a:solidFill>
                <a:srgbClr val="AF378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(</a:t>
            </a:r>
            <a:r>
              <a:rPr lang="en-US" sz="18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'c'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sleep(2);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"Well..."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sleep(1);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"OK. :-)\n"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_exit(0);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6000" y="6031468"/>
            <a:ext cx="125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sigintsafe.c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9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2200" y="1113504"/>
            <a:ext cx="2971800" cy="3763296"/>
          </a:xfrm>
        </p:spPr>
        <p:txBody>
          <a:bodyPr/>
          <a:lstStyle/>
          <a:p>
            <a:pPr marL="230188" indent="-230188"/>
            <a:r>
              <a:rPr lang="en-US" sz="2200" dirty="0"/>
              <a:t>Pending signals are not queued</a:t>
            </a:r>
          </a:p>
          <a:p>
            <a:pPr marL="401638" lvl="1" indent="-171450"/>
            <a:r>
              <a:rPr lang="en-US" sz="1800" dirty="0"/>
              <a:t>For each signal type, one bit indicates whether or not signal is pending…</a:t>
            </a:r>
          </a:p>
          <a:p>
            <a:pPr marL="401638" lvl="1" indent="-171450"/>
            <a:r>
              <a:rPr lang="en-US" sz="1800" dirty="0"/>
              <a:t>…thus at most one pending signal of any particular type. </a:t>
            </a:r>
          </a:p>
          <a:p>
            <a:pPr marL="1588" indent="-171450"/>
            <a:r>
              <a:rPr lang="en-US" sz="2200" dirty="0"/>
              <a:t> You can’t use signals to count events, such as children terminating.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63500" y="522513"/>
            <a:ext cx="5867400" cy="62592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volatile 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Courier New"/>
                <a:cs typeface="Courier New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wait(</a:t>
            </a:r>
            <a:r>
              <a:rPr lang="en-US" sz="14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"wait error"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--;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"Handler reaped child 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Sio_putl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 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nl-NL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fork14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N;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] = Fork()) == 0) {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        Sleep(1);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&gt; 0)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Parent spins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18622" y="6412468"/>
            <a:ext cx="824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forks.c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257800"/>
            <a:ext cx="3581400" cy="107721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./forks 14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23240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23241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90000"/>
                </a:solidFill>
                <a:latin typeface="+mn-lt"/>
                <a:cs typeface="Courier New"/>
              </a:rPr>
              <a:t>. . .(hangs)</a:t>
            </a:r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417512"/>
            <a:ext cx="4648200" cy="57308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Correct Signal Handling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331" y="4027750"/>
            <a:ext cx="1023262" cy="33855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N == 5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7560" y="3165650"/>
            <a:ext cx="2966527" cy="461665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This code is incorrect!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 dirty="0"/>
              <a:t>Correct Signal Handling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wait for all terminated child processes</a:t>
            </a:r>
          </a:p>
          <a:p>
            <a:pPr lvl="1"/>
            <a:r>
              <a:rPr lang="en-US" dirty="0"/>
              <a:t>Put  </a:t>
            </a:r>
            <a:r>
              <a:rPr lang="en-US" dirty="0">
                <a:latin typeface="Courier New" pitchFamily="49" charset="0"/>
              </a:rPr>
              <a:t>wait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>
                <a:latin typeface="+mn-lt"/>
              </a:rPr>
              <a:t>in a loop to reap all terminated children</a:t>
            </a: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457200" y="2260600"/>
            <a:ext cx="8263467" cy="31242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20000"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child_handler2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wait(</a:t>
            </a:r>
            <a:r>
              <a:rPr lang="en-US" sz="18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 &gt; 0)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--;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"Handler reaped child 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 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!= ECHILD)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"wait error"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4800600"/>
            <a:ext cx="44958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./forks 15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23246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23247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23248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23249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23250</a:t>
            </a:r>
          </a:p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Flows to Avoid Races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5124" y="2133600"/>
            <a:ext cx="8090676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handler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(-1,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0)) &gt;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Reap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deletejob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Delete the child from the job list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!= ECHILD)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SIGCHLD handler for a simple shell</a:t>
            </a:r>
          </a:p>
          <a:p>
            <a:pPr lvl="1"/>
            <a:r>
              <a:rPr lang="en-US" dirty="0"/>
              <a:t>Blocks all signals while running critical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57912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377435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Flows to Avoid Races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6661" y="2011263"/>
            <a:ext cx="8337739" cy="477053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n = N;  /* N = 5 */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Signal(SIGCHLD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handler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initjobs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job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list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"/bin/date"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addjob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Add the child to the job list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801588"/>
          </a:xfrm>
        </p:spPr>
        <p:txBody>
          <a:bodyPr/>
          <a:lstStyle/>
          <a:p>
            <a:r>
              <a:rPr lang="en-US" dirty="0"/>
              <a:t>Simple shell with a subtle synchronization error because it assumes parent runs before </a:t>
            </a:r>
            <a:r>
              <a:rPr lang="en-US" dirty="0" smtClean="0"/>
              <a:t>child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43274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172897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Corrected Shell Program </a:t>
            </a:r>
            <a:r>
              <a:rPr lang="en-US" dirty="0" smtClean="0"/>
              <a:t>Without </a:t>
            </a:r>
            <a:r>
              <a:rPr lang="en-US" dirty="0"/>
              <a:t>Race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" y="1380321"/>
            <a:ext cx="8986279" cy="540147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prev_one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5 */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Sigemptyset(&amp;mask_one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Sigaddset(&amp;mask_one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SIGCHLD);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Signal(SIGCHLD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handler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initjobs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Initialize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job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list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mask_one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Fork()) == 0) {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process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Courier New"/>
                <a:cs typeface="Courier New"/>
              </a:rPr>
              <a:t>"/bin/date"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Parent process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addjob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Add the child to the job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33253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procmask2.c</a:t>
            </a:r>
          </a:p>
        </p:txBody>
      </p:sp>
    </p:spTree>
    <p:extLst>
      <p:ext uri="{BB962C8B-B14F-4D97-AF65-F5344CB8AC3E}">
        <p14:creationId xmlns:p14="http://schemas.microsoft.com/office/powerpoint/2010/main" val="230573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234680" cy="1752600"/>
          </a:xfrm>
        </p:spPr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canvas.cmu.edu/courses/13182/quizzes/31644</a:t>
            </a:r>
            <a:r>
              <a:rPr lang="en-US" sz="2800" dirty="0" smtClean="0"/>
              <a:t>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911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(partial) Taxonomy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95600"/>
            <a:ext cx="2362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Asynchronous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3048000"/>
            <a:ext cx="22098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Synchronous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Interrupts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Traps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97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Faults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04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Aborts</a:t>
            </a:r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 bwMode="auto">
          <a:xfrm flipH="1">
            <a:off x="876300" y="3357265"/>
            <a:ext cx="1066800" cy="10231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7" idx="0"/>
          </p:cNvCxnSpPr>
          <p:nvPr/>
        </p:nvCxnSpPr>
        <p:spPr bwMode="auto">
          <a:xfrm flipH="1">
            <a:off x="4229100" y="3509665"/>
            <a:ext cx="16764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8" idx="0"/>
          </p:cNvCxnSpPr>
          <p:nvPr/>
        </p:nvCxnSpPr>
        <p:spPr bwMode="auto">
          <a:xfrm>
            <a:off x="5905500" y="3509665"/>
            <a:ext cx="1143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5" idx="2"/>
            <a:endCxn id="9" idx="0"/>
          </p:cNvCxnSpPr>
          <p:nvPr/>
        </p:nvCxnSpPr>
        <p:spPr bwMode="auto">
          <a:xfrm>
            <a:off x="5905500" y="3509665"/>
            <a:ext cx="19050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394435" y="1215560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ECF</a:t>
            </a:r>
          </a:p>
        </p:txBody>
      </p:sp>
      <p:cxnSp>
        <p:nvCxnSpPr>
          <p:cNvPr id="20" name="Straight Connector 19"/>
          <p:cNvCxnSpPr>
            <a:stCxn id="18" idx="2"/>
            <a:endCxn id="4" idx="0"/>
          </p:cNvCxnSpPr>
          <p:nvPr/>
        </p:nvCxnSpPr>
        <p:spPr bwMode="auto">
          <a:xfrm flipH="1">
            <a:off x="1943100" y="1677225"/>
            <a:ext cx="2251435" cy="12183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5" idx="0"/>
          </p:cNvCxnSpPr>
          <p:nvPr/>
        </p:nvCxnSpPr>
        <p:spPr bwMode="auto">
          <a:xfrm>
            <a:off x="4194535" y="1677225"/>
            <a:ext cx="1710965" cy="13707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803760" y="5029200"/>
            <a:ext cx="1600200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Signals</a:t>
            </a:r>
          </a:p>
        </p:txBody>
      </p:sp>
      <p:cxnSp>
        <p:nvCxnSpPr>
          <p:cNvPr id="21" name="Straight Connector 20"/>
          <p:cNvCxnSpPr>
            <a:stCxn id="4" idx="2"/>
            <a:endCxn id="19" idx="0"/>
          </p:cNvCxnSpPr>
          <p:nvPr/>
        </p:nvCxnSpPr>
        <p:spPr bwMode="auto">
          <a:xfrm>
            <a:off x="1943100" y="3357265"/>
            <a:ext cx="660760" cy="167193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574241" y="729139"/>
            <a:ext cx="245650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Handled in user process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62800" y="304800"/>
            <a:ext cx="1867947" cy="369332"/>
          </a:xfrm>
          <a:prstGeom prst="rect">
            <a:avLst/>
          </a:prstGeom>
          <a:solidFill>
            <a:srgbClr val="E7DDBB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Handled in kernel</a:t>
            </a:r>
          </a:p>
        </p:txBody>
      </p:sp>
    </p:spTree>
    <p:extLst>
      <p:ext uri="{BB962C8B-B14F-4D97-AF65-F5344CB8AC3E}">
        <p14:creationId xmlns:p14="http://schemas.microsoft.com/office/powerpoint/2010/main" val="14809548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1500" y="2514600"/>
            <a:ext cx="826770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sig_atomic_t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Waitpid(-1,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0); 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/* Main is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waiting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for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nonzero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ro-RO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8442325" cy="801588"/>
          </a:xfrm>
        </p:spPr>
        <p:txBody>
          <a:bodyPr/>
          <a:lstStyle/>
          <a:p>
            <a:r>
              <a:rPr lang="en-US" dirty="0"/>
              <a:t>Handlers for program explicitly waiting for SIGCHLD to </a:t>
            </a:r>
            <a:r>
              <a:rPr lang="en-US" dirty="0" smtClean="0"/>
              <a:t>arrive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48688" y="5486400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72540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5784" y="994856"/>
            <a:ext cx="8034095" cy="586314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10 */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(&amp;mask, SIGCHLD);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Unblock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Wait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for SIGCHLD to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be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received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(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wasteful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!)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           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Do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some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work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after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receiving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34200" y="6336268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9138" y="1143000"/>
            <a:ext cx="2531462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sz="1800" dirty="0">
                <a:latin typeface="Calibri" pitchFamily="34" charset="0"/>
              </a:rPr>
              <a:t>Similar to a shell waiting</a:t>
            </a:r>
          </a:p>
          <a:p>
            <a:r>
              <a:rPr lang="en-US" sz="1800" dirty="0">
                <a:latin typeface="Calibri" pitchFamily="34" charset="0"/>
              </a:rPr>
              <a:t>for a foreground job to </a:t>
            </a:r>
          </a:p>
          <a:p>
            <a:r>
              <a:rPr lang="en-US" sz="1800" dirty="0">
                <a:latin typeface="Calibri" pitchFamily="34" charset="0"/>
              </a:rPr>
              <a:t>terminate. </a:t>
            </a:r>
          </a:p>
        </p:txBody>
      </p:sp>
    </p:spTree>
    <p:extLst>
      <p:ext uri="{BB962C8B-B14F-4D97-AF65-F5344CB8AC3E}">
        <p14:creationId xmlns:p14="http://schemas.microsoft.com/office/powerpoint/2010/main" val="385179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392933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Program is correct, but very wasteful</a:t>
            </a:r>
          </a:p>
          <a:p>
            <a:pPr lvl="1"/>
            <a:r>
              <a:rPr lang="en-US" dirty="0"/>
              <a:t>Program in busy-wait loop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Possible race condition</a:t>
            </a:r>
          </a:p>
          <a:p>
            <a:pPr lvl="1"/>
            <a:r>
              <a:rPr lang="en-US" dirty="0"/>
              <a:t>Between checking </a:t>
            </a:r>
            <a:r>
              <a:rPr lang="en-US" dirty="0" err="1"/>
              <a:t>pid</a:t>
            </a:r>
            <a:r>
              <a:rPr lang="en-US" dirty="0"/>
              <a:t> and starting pause, might receive signal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Safe, but slow</a:t>
            </a:r>
          </a:p>
          <a:p>
            <a:pPr lvl="1"/>
            <a:r>
              <a:rPr lang="en-US" dirty="0"/>
              <a:t>Will take up to one second to respond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Solution: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5416" y="2814752"/>
            <a:ext cx="33147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Race!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pause();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43517" y="4601020"/>
            <a:ext cx="38100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Too slow!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55C4C11-D3FB-184A-ABB0-B6B45C9C9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308472"/>
            <a:ext cx="38100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459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Waiting for Signals with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" y="3055203"/>
            <a:ext cx="5410200" cy="83099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pause();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496788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const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sigset_t</a:t>
            </a:r>
            <a:r>
              <a:rPr lang="en-US" dirty="0">
                <a:latin typeface="Courier New"/>
                <a:cs typeface="Courier New"/>
              </a:rPr>
              <a:t> *mask)</a:t>
            </a:r>
          </a:p>
          <a:p>
            <a:endParaRPr lang="en-US" dirty="0"/>
          </a:p>
          <a:p>
            <a:r>
              <a:rPr lang="en-US" dirty="0"/>
              <a:t>Equivalent to atomic (uninterruptable) version of:</a:t>
            </a:r>
          </a:p>
        </p:txBody>
      </p:sp>
    </p:spTree>
    <p:extLst>
      <p:ext uri="{BB962C8B-B14F-4D97-AF65-F5344CB8AC3E}">
        <p14:creationId xmlns:p14="http://schemas.microsoft.com/office/powerpoint/2010/main" val="12360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Waiting for Signals with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49489"/>
            <a:ext cx="8534400" cy="563231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10 */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(&amp;mask, SIGCHLD);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Wait for SIGCHLD to be received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Sigsuspend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Optionally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unblock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e-DE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Do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some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work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after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receiving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6013" y="6400800"/>
            <a:ext cx="139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sigsuspend.c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92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/>
              <a:t>Portable signal handling</a:t>
            </a:r>
          </a:p>
          <a:p>
            <a:pPr lvl="1"/>
            <a:r>
              <a:rPr lang="en-US" dirty="0"/>
              <a:t>Consult textbook</a:t>
            </a:r>
          </a:p>
          <a:p>
            <a:r>
              <a:rPr lang="en-US" dirty="0"/>
              <a:t>Nonlocal jumps</a:t>
            </a:r>
          </a:p>
          <a:p>
            <a:pPr lvl="1"/>
            <a:r>
              <a:rPr lang="en-US" dirty="0"/>
              <a:t>Consult your textbook and additional slides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pPr lvl="1"/>
            <a:r>
              <a:rPr lang="en-US" dirty="0"/>
              <a:t>Be very careful when writing signal handlers</a:t>
            </a:r>
          </a:p>
          <a:p>
            <a:endParaRPr lang="en-US" dirty="0"/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6662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34400" cy="914400"/>
          </a:xfrm>
        </p:spPr>
        <p:txBody>
          <a:bodyPr/>
          <a:lstStyle/>
          <a:p>
            <a:r>
              <a:rPr lang="en-US"/>
              <a:t>Nonlocal Jumps: </a:t>
            </a:r>
            <a:r>
              <a:rPr lang="en-US">
                <a:latin typeface="Courier New" pitchFamily="49" charset="0"/>
              </a:rPr>
              <a:t>setjmp/longjmp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444625"/>
            <a:ext cx="8307387" cy="4498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Powerful (but dangerous) user-level mechanism for transferring control to an arbitrary location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Controlled to way to break the procedure call / return discipline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Useful for error recovery and signal handling</a:t>
            </a:r>
          </a:p>
          <a:p>
            <a:pPr>
              <a:lnSpc>
                <a:spcPct val="85000"/>
              </a:lnSpc>
            </a:pPr>
            <a:endParaRPr lang="en-US" sz="2000" dirty="0"/>
          </a:p>
          <a:p>
            <a:pPr>
              <a:lnSpc>
                <a:spcPct val="85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Must be called before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Identifies a return site for a subsequent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returns </a:t>
            </a:r>
            <a:r>
              <a:rPr lang="en-US" b="1" dirty="0">
                <a:solidFill>
                  <a:srgbClr val="FF0000"/>
                </a:solidFill>
              </a:rPr>
              <a:t>one or more </a:t>
            </a:r>
            <a:r>
              <a:rPr lang="en-US" dirty="0"/>
              <a:t>times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Implementation: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Remember where you are by storing  the current </a:t>
            </a:r>
            <a:r>
              <a:rPr lang="en-US" b="1" i="1" dirty="0">
                <a:solidFill>
                  <a:srgbClr val="990000"/>
                </a:solidFill>
              </a:rPr>
              <a:t>register context</a:t>
            </a:r>
            <a:r>
              <a:rPr lang="en-US" dirty="0"/>
              <a:t>, </a:t>
            </a:r>
            <a:r>
              <a:rPr lang="en-US" b="1" i="1" dirty="0">
                <a:solidFill>
                  <a:srgbClr val="990000"/>
                </a:solidFill>
              </a:rPr>
              <a:t>stack pointer</a:t>
            </a:r>
            <a:r>
              <a:rPr lang="en-US" dirty="0"/>
              <a:t>,  and</a:t>
            </a:r>
            <a:r>
              <a:rPr lang="en-US" b="1" i="1" dirty="0">
                <a:solidFill>
                  <a:srgbClr val="990000"/>
                </a:solidFill>
              </a:rPr>
              <a:t> PC value </a:t>
            </a:r>
            <a:r>
              <a:rPr lang="en-US" dirty="0"/>
              <a:t>in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jmp_buf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421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setjmp/longjmp</a:t>
            </a:r>
            <a:r>
              <a:rPr lang="en-US"/>
              <a:t> (cont)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42595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j,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Meaning:</a:t>
            </a:r>
          </a:p>
          <a:p>
            <a:pPr lvl="2"/>
            <a:r>
              <a:rPr lang="en-US" dirty="0"/>
              <a:t>return from the </a:t>
            </a:r>
            <a:r>
              <a:rPr lang="en-US" b="1" dirty="0" err="1">
                <a:latin typeface="Courier New" pitchFamily="49" charset="0"/>
              </a:rPr>
              <a:t>setjmp</a:t>
            </a:r>
            <a:r>
              <a:rPr lang="en-US" dirty="0"/>
              <a:t> remembered by jump buffer </a:t>
            </a:r>
            <a:r>
              <a:rPr lang="en-US" b="1" dirty="0">
                <a:latin typeface="Courier New" pitchFamily="49" charset="0"/>
              </a:rPr>
              <a:t>j</a:t>
            </a:r>
            <a:r>
              <a:rPr lang="en-US" dirty="0"/>
              <a:t> again ... </a:t>
            </a:r>
          </a:p>
          <a:p>
            <a:pPr lvl="2"/>
            <a:r>
              <a:rPr lang="en-US" dirty="0"/>
              <a:t>… this time returning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dirty="0"/>
              <a:t> instead of 0</a:t>
            </a:r>
          </a:p>
          <a:p>
            <a:pPr lvl="1"/>
            <a:r>
              <a:rPr lang="en-US" dirty="0"/>
              <a:t>Called after </a:t>
            </a:r>
            <a:r>
              <a:rPr lang="en-US" b="1" dirty="0" err="1">
                <a:latin typeface="Courier New" pitchFamily="49" charset="0"/>
              </a:rPr>
              <a:t>setjmp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but </a:t>
            </a:r>
            <a:r>
              <a:rPr lang="en-US" b="1" dirty="0">
                <a:solidFill>
                  <a:srgbClr val="FF0000"/>
                </a:solidFill>
              </a:rPr>
              <a:t>never</a:t>
            </a:r>
            <a:r>
              <a:rPr lang="en-US" dirty="0"/>
              <a:t> returns</a:t>
            </a:r>
          </a:p>
          <a:p>
            <a:endParaRPr lang="en-US" dirty="0"/>
          </a:p>
          <a:p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Implementation:</a:t>
            </a:r>
          </a:p>
          <a:p>
            <a:pPr lvl="1"/>
            <a:r>
              <a:rPr lang="en-US" dirty="0"/>
              <a:t>Restore register context (stack pointer, base pointer, PC value) from jump buffer </a:t>
            </a:r>
            <a:r>
              <a:rPr lang="en-US" b="1" dirty="0">
                <a:latin typeface="Courier New" pitchFamily="49" charset="0"/>
              </a:rPr>
              <a:t>j</a:t>
            </a:r>
          </a:p>
          <a:p>
            <a:pPr lvl="1"/>
            <a:r>
              <a:rPr lang="en-US" dirty="0"/>
              <a:t>Set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r>
              <a:rPr lang="en-US" b="1" dirty="0"/>
              <a:t> </a:t>
            </a:r>
            <a:r>
              <a:rPr lang="en-US" dirty="0"/>
              <a:t>(the return value) to </a:t>
            </a:r>
            <a:r>
              <a:rPr lang="en-US" b="1" dirty="0" err="1">
                <a:latin typeface="Courier New" pitchFamily="49" charset="0"/>
              </a:rPr>
              <a:t>i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Jump to the location indicated by the PC stored in jump </a:t>
            </a:r>
            <a:r>
              <a:rPr lang="en-US" dirty="0" err="1"/>
              <a:t>buf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</a:rPr>
              <a:t>j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Shells</a:t>
            </a:r>
          </a:p>
          <a:p>
            <a:r>
              <a:rPr lang="en-US" dirty="0">
                <a:solidFill>
                  <a:srgbClr val="7F7F7F"/>
                </a:solidFill>
              </a:rPr>
              <a:t>Signals</a:t>
            </a:r>
          </a:p>
          <a:p>
            <a:r>
              <a:rPr lang="en-US" dirty="0">
                <a:solidFill>
                  <a:srgbClr val="7F7F7F"/>
                </a:solidFill>
              </a:rPr>
              <a:t>Nonlocal jumps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setjmp</a:t>
            </a:r>
            <a:r>
              <a:rPr lang="en-US" dirty="0"/>
              <a:t>/</a:t>
            </a:r>
            <a:r>
              <a:rPr lang="en-US" dirty="0" err="1">
                <a:latin typeface="Courier New"/>
                <a:cs typeface="Courier New"/>
              </a:rPr>
              <a:t>longjmp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7936082" cy="923925"/>
          </a:xfrm>
        </p:spPr>
        <p:txBody>
          <a:bodyPr/>
          <a:lstStyle/>
          <a:p>
            <a:r>
              <a:rPr lang="en-US" dirty="0"/>
              <a:t>Goal: return directly to original caller from a deeply-nested function</a:t>
            </a:r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558800" y="2438400"/>
            <a:ext cx="41148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Deeply nested function foo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(error1)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longjmp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bar();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bar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(error2)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longjmp(buf, 2);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05781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1660525" y="24320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7086600" cy="61128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jmp_buf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error1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error2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4A00FF"/>
                </a:solidFill>
                <a:latin typeface="Courier New"/>
                <a:cs typeface="Courier New"/>
              </a:rPr>
              <a:t>foo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),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bar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C200FF"/>
                </a:solidFill>
                <a:latin typeface="Courier New"/>
                <a:cs typeface="Courier New"/>
              </a:rPr>
              <a:t>switch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setjmp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0: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"Detected an error1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2: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"Detected an error2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default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"Unknown error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457200"/>
            <a:ext cx="4191000" cy="1219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/>
              <a:t>/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Example (</a:t>
            </a:r>
            <a:r>
              <a:rPr lang="en-US" dirty="0" err="1"/>
              <a:t>cont</a:t>
            </a:r>
            <a:r>
              <a:rPr lang="en-US" dirty="0"/>
              <a:t>)</a:t>
            </a:r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175500" cy="573088"/>
          </a:xfrm>
        </p:spPr>
        <p:txBody>
          <a:bodyPr/>
          <a:lstStyle/>
          <a:p>
            <a:r>
              <a:rPr lang="en-US"/>
              <a:t>Limitations of Nonlocal Jumps</a:t>
            </a:r>
          </a:p>
        </p:txBody>
      </p:sp>
      <p:sp>
        <p:nvSpPr>
          <p:cNvPr id="533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8210" y="1066800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3508" name="Rectangle 1028"/>
          <p:cNvSpPr>
            <a:spLocks noChangeArrowheads="1"/>
          </p:cNvSpPr>
          <p:nvPr/>
        </p:nvSpPr>
        <p:spPr bwMode="auto">
          <a:xfrm>
            <a:off x="873107" y="2245194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else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P2();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  . . . P2(); . . . P3(); 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8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893" y="29718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893" y="36576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893" y="43434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893" y="50292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P3</a:t>
            </a:r>
          </a:p>
        </p:txBody>
      </p:sp>
      <p:sp>
        <p:nvSpPr>
          <p:cNvPr id="533514" name="Line 1034"/>
          <p:cNvSpPr>
            <a:spLocks noChangeShapeType="1"/>
          </p:cNvSpPr>
          <p:nvPr/>
        </p:nvSpPr>
        <p:spPr bwMode="auto">
          <a:xfrm>
            <a:off x="5559493" y="2590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3515" name="Rectangle 1035"/>
          <p:cNvSpPr>
            <a:spLocks noChangeArrowheads="1"/>
          </p:cNvSpPr>
          <p:nvPr/>
        </p:nvSpPr>
        <p:spPr bwMode="auto">
          <a:xfrm>
            <a:off x="5254693" y="2209800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30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7" name="Text Box 1037"/>
          <p:cNvSpPr txBox="1">
            <a:spLocks noChangeArrowheads="1"/>
          </p:cNvSpPr>
          <p:nvPr/>
        </p:nvSpPr>
        <p:spPr bwMode="auto">
          <a:xfrm>
            <a:off x="5984406" y="1981200"/>
            <a:ext cx="149387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Before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33518" name="Text Box 1038"/>
          <p:cNvSpPr txBox="1">
            <a:spLocks noChangeArrowheads="1"/>
          </p:cNvSpPr>
          <p:nvPr/>
        </p:nvSpPr>
        <p:spPr bwMode="auto">
          <a:xfrm>
            <a:off x="7585125" y="1981200"/>
            <a:ext cx="136518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After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937500" cy="573088"/>
          </a:xfrm>
        </p:spPr>
        <p:txBody>
          <a:bodyPr/>
          <a:lstStyle/>
          <a:p>
            <a:r>
              <a:rPr lang="en-US"/>
              <a:t>Limitations of Long Jumps (cont.)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6809" y="1049337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896703" y="2286000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P2(); P3();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81600" y="1990725"/>
            <a:ext cx="1981200" cy="1666875"/>
            <a:chOff x="3264" y="1056"/>
            <a:chExt cx="1248" cy="1050"/>
          </a:xfrm>
        </p:grpSpPr>
        <p:sp>
          <p:nvSpPr>
            <p:cNvPr id="534534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0"/>
              <a:chOff x="3408" y="1056"/>
              <a:chExt cx="1056" cy="1050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P2</a:t>
                </a:r>
              </a:p>
            </p:txBody>
          </p:sp>
          <p:sp>
            <p:nvSpPr>
              <p:cNvPr id="534538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4539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33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1" dirty="0">
                    <a:latin typeface="Calibri" pitchFamily="34" charset="0"/>
                  </a:rPr>
                  <a:t>At </a:t>
                </a:r>
                <a:r>
                  <a:rPr lang="en-US" sz="1600" b="1" dirty="0" err="1">
                    <a:latin typeface="Calibri" pitchFamily="34" charset="0"/>
                  </a:rPr>
                  <a:t>setjmp</a:t>
                </a:r>
                <a:endParaRPr lang="en-US" sz="1600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000" y="5038725"/>
            <a:ext cx="1981200" cy="1666875"/>
            <a:chOff x="3264" y="2976"/>
            <a:chExt cx="1248" cy="1050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P3</a:t>
              </a:r>
            </a:p>
          </p:txBody>
        </p:sp>
        <p:sp>
          <p:nvSpPr>
            <p:cNvPr id="534543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44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45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05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At </a:t>
              </a:r>
              <a:r>
                <a:rPr lang="en-US" sz="1600" b="1" dirty="0" err="1">
                  <a:latin typeface="Calibri" pitchFamily="34" charset="0"/>
                </a:rPr>
                <a:t>longjmp</a:t>
              </a:r>
              <a:endParaRPr lang="en-US" sz="1600" b="1" dirty="0">
                <a:latin typeface="Calibri" pitchFamily="34" charset="0"/>
              </a:endParaRPr>
            </a:p>
          </p:txBody>
        </p:sp>
        <p:sp>
          <p:nvSpPr>
            <p:cNvPr id="534546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4000" y="3819525"/>
            <a:ext cx="1828800" cy="1666875"/>
            <a:chOff x="4608" y="1440"/>
            <a:chExt cx="1152" cy="1050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P2</a:t>
              </a:r>
            </a:p>
          </p:txBody>
        </p:sp>
        <p:sp>
          <p:nvSpPr>
            <p:cNvPr id="534550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51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70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P2 returns</a:t>
              </a:r>
            </a:p>
          </p:txBody>
        </p:sp>
        <p:sp>
          <p:nvSpPr>
            <p:cNvPr id="534552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53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A Program </a:t>
            </a:r>
            <a:br>
              <a:rPr lang="en-US" dirty="0"/>
            </a:br>
            <a:r>
              <a:rPr lang="en-US" dirty="0"/>
              <a:t>That Restarts Itself When </a:t>
            </a:r>
            <a:r>
              <a:rPr lang="en-US" dirty="0">
                <a:latin typeface="Courier New" pitchFamily="49" charset="0"/>
              </a:rPr>
              <a:t>ctrl-</a:t>
            </a:r>
            <a:r>
              <a:rPr lang="en-US" dirty="0" err="1">
                <a:latin typeface="Courier New" pitchFamily="49" charset="0"/>
              </a:rPr>
              <a:t>c</a:t>
            </a:r>
            <a:r>
              <a:rPr lang="en-US" dirty="0" err="1"/>
              <a:t>’d</a:t>
            </a:r>
            <a:endParaRPr lang="en-US" dirty="0"/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457200" y="1524000"/>
            <a:ext cx="5048716" cy="526297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sigjmp_buf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siglongjmp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1);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sigsetjmp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1))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Signal(SIGINT, handler);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"starting\n"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hu-HU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4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"restarting\n"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(1) {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	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400" dirty="0">
                <a:solidFill>
                  <a:srgbClr val="9D206F"/>
                </a:solidFill>
                <a:latin typeface="Courier New"/>
                <a:cs typeface="Courier New"/>
              </a:rPr>
              <a:t>"processing...\n"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exit(0); 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/* Control never </a:t>
            </a:r>
            <a:r>
              <a:rPr lang="nl-NL" sz="1400" dirty="0" err="1">
                <a:solidFill>
                  <a:srgbClr val="CB2418"/>
                </a:solidFill>
                <a:latin typeface="Courier New"/>
                <a:cs typeface="Courier New"/>
              </a:rPr>
              <a:t>reaches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Courier New"/>
                <a:cs typeface="Courier New"/>
              </a:rPr>
              <a:t>here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6412468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restart.c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1063" y="2101840"/>
            <a:ext cx="3351431" cy="3046988"/>
            <a:chOff x="2563812" y="2101840"/>
            <a:chExt cx="3351431" cy="3046988"/>
          </a:xfrm>
        </p:grpSpPr>
        <p:sp>
          <p:nvSpPr>
            <p:cNvPr id="22" name="Rectangle 21"/>
            <p:cNvSpPr/>
            <p:nvPr/>
          </p:nvSpPr>
          <p:spPr>
            <a:xfrm>
              <a:off x="2563812" y="2101840"/>
              <a:ext cx="3303588" cy="3046988"/>
            </a:xfrm>
            <a:prstGeom prst="rect">
              <a:avLst/>
            </a:prstGeom>
            <a:solidFill>
              <a:srgbClr val="E0E0E0"/>
            </a:solidFill>
          </p:spPr>
          <p:txBody>
            <a:bodyPr wrap="square">
              <a:spAutoFit/>
            </a:bodyPr>
            <a:lstStyle/>
            <a:p>
              <a:r>
                <a:rPr lang="en-US" sz="1600" dirty="0" err="1">
                  <a:latin typeface="Courier New"/>
                  <a:cs typeface="Courier New"/>
                </a:rPr>
                <a:t>greatwhite</a:t>
              </a:r>
              <a:r>
                <a:rPr lang="en-US" sz="1600" dirty="0">
                  <a:latin typeface="Courier New"/>
                  <a:cs typeface="Courier New"/>
                </a:rPr>
                <a:t>&gt; ./restart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025897" y="3440113"/>
              <a:ext cx="1878013" cy="338138"/>
              <a:chOff x="3592" y="2524"/>
              <a:chExt cx="1183" cy="213"/>
            </a:xfrm>
          </p:grpSpPr>
          <p:sp>
            <p:nvSpPr>
              <p:cNvPr id="566278" name="Text Box 6"/>
              <p:cNvSpPr txBox="1">
                <a:spLocks noChangeArrowheads="1"/>
              </p:cNvSpPr>
              <p:nvPr/>
            </p:nvSpPr>
            <p:spPr bwMode="auto">
              <a:xfrm>
                <a:off x="4368" y="2524"/>
                <a:ext cx="407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C00000"/>
                    </a:solidFill>
                    <a:latin typeface="Calibri" pitchFamily="34" charset="0"/>
                  </a:rPr>
                  <a:t>Ctrl-c</a:t>
                </a:r>
              </a:p>
            </p:txBody>
          </p:sp>
          <p:sp>
            <p:nvSpPr>
              <p:cNvPr id="566279" name="Line 7"/>
              <p:cNvSpPr>
                <a:spLocks noChangeShapeType="1"/>
              </p:cNvSpPr>
              <p:nvPr/>
            </p:nvSpPr>
            <p:spPr bwMode="auto">
              <a:xfrm>
                <a:off x="3592" y="2668"/>
                <a:ext cx="824" cy="0"/>
              </a:xfrm>
              <a:prstGeom prst="line">
                <a:avLst/>
              </a:prstGeom>
              <a:noFill/>
              <a:ln w="25400">
                <a:solidFill>
                  <a:srgbClr val="C0000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66297" name="Line 25"/>
            <p:cNvSpPr>
              <a:spLocks noChangeShapeType="1"/>
            </p:cNvSpPr>
            <p:nvPr/>
          </p:nvSpPr>
          <p:spPr bwMode="auto">
            <a:xfrm>
              <a:off x="4026344" y="4511675"/>
              <a:ext cx="124256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66296" name="Text Box 24"/>
            <p:cNvSpPr txBox="1">
              <a:spLocks noChangeArrowheads="1"/>
            </p:cNvSpPr>
            <p:nvPr/>
          </p:nvSpPr>
          <p:spPr bwMode="auto">
            <a:xfrm>
              <a:off x="5268912" y="4354512"/>
              <a:ext cx="64633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solidFill>
                    <a:srgbClr val="C00000"/>
                  </a:solidFill>
                  <a:latin typeface="Calibri" pitchFamily="34" charset="0"/>
                </a:rPr>
                <a:t>Ctrl-c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Process Hierarchy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28956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28956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838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9624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7526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209800" y="4038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n>
                <a:solidFill>
                  <a:schemeClr val="tx1"/>
                </a:solidFill>
                <a:prstDash val="dot"/>
              </a:ln>
            </a:endParaRPr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038600" y="29718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37338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3886200" y="51054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2667000" y="51054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1981200" y="2819400"/>
            <a:ext cx="1752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76200" y="3352800"/>
            <a:ext cx="2133600" cy="76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  <p:sp>
        <p:nvSpPr>
          <p:cNvPr id="20" name="Oval 3"/>
          <p:cNvSpPr>
            <a:spLocks noChangeArrowheads="1"/>
          </p:cNvSpPr>
          <p:nvPr/>
        </p:nvSpPr>
        <p:spPr bwMode="auto">
          <a:xfrm>
            <a:off x="56388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4914900" y="2959100"/>
            <a:ext cx="402019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664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 flipH="1">
            <a:off x="65024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4876800" y="3276600"/>
            <a:ext cx="440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 rot="13380000">
            <a:off x="5216566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…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H="1">
            <a:off x="3581400" y="3416300"/>
            <a:ext cx="228600" cy="165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9" name="TextBox 28"/>
          <p:cNvSpPr txBox="1"/>
          <p:nvPr/>
        </p:nvSpPr>
        <p:spPr>
          <a:xfrm rot="8700000" flipH="1">
            <a:off x="3807148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…</a:t>
            </a:r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5562600" y="3450570"/>
            <a:ext cx="304800" cy="2098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6248400" y="5715000"/>
            <a:ext cx="279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Note: you can view the hierarchy using the Linux </a:t>
            </a:r>
            <a:r>
              <a:rPr lang="en-US" sz="1800" b="0" dirty="0" err="1">
                <a:latin typeface="Courier New"/>
                <a:cs typeface="Courier New"/>
              </a:rPr>
              <a:t>pstree</a:t>
            </a:r>
            <a:r>
              <a:rPr lang="en-US" sz="1800" dirty="0">
                <a:latin typeface="Calibri" pitchFamily="34" charset="0"/>
              </a:rPr>
              <a:t> command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2" y="1143000"/>
            <a:ext cx="8475897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</a:t>
            </a:r>
            <a:r>
              <a:rPr lang="en-US" dirty="0" smtClean="0"/>
              <a:t>user</a:t>
            </a:r>
            <a:endParaRPr lang="en-US" dirty="0"/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sh</a:t>
            </a:r>
            <a:r>
              <a:rPr lang="en-US" sz="1800" dirty="0"/>
              <a:t> 			Original 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csh</a:t>
            </a:r>
            <a:r>
              <a:rPr lang="en-US" sz="1800" b="1" dirty="0">
                <a:latin typeface="Courier New" pitchFamily="49" charset="0"/>
              </a:rPr>
              <a:t>/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/>
              <a:t>BSD Unix C shell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>
                <a:latin typeface="Courier New" pitchFamily="49" charset="0"/>
              </a:rPr>
              <a:t>bash</a:t>
            </a:r>
            <a:r>
              <a:rPr lang="en-US" sz="1800" dirty="0">
                <a:latin typeface="Courier New" pitchFamily="49" charset="0"/>
              </a:rPr>
              <a:t> 		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+mn-lt"/>
              </a:rPr>
              <a:t>(default Linux shell)</a:t>
            </a:r>
          </a:p>
          <a:p>
            <a:pPr>
              <a:tabLst>
                <a:tab pos="1485900" algn="l"/>
              </a:tabLst>
            </a:pPr>
            <a:r>
              <a:rPr lang="en-US" sz="2200" dirty="0">
                <a:latin typeface="+mn-lt"/>
              </a:rPr>
              <a:t>Simple shell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Described in the textbook, starting at p. 753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Implementation of a very elementary shell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Purpose</a:t>
            </a:r>
          </a:p>
          <a:p>
            <a:pPr lvl="2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Understand what happens when you type commands</a:t>
            </a:r>
          </a:p>
          <a:p>
            <a:pPr lvl="2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Understand use and operation of process control operations</a:t>
            </a:r>
          </a:p>
          <a:p>
            <a:pPr lvl="2">
              <a:tabLst>
                <a:tab pos="1485900" algn="l"/>
              </a:tabLst>
            </a:pPr>
            <a:endParaRPr lang="en-US" sz="1800" dirty="0">
              <a:latin typeface="+mn-lt"/>
            </a:endParaRPr>
          </a:p>
          <a:p>
            <a:pPr lvl="2">
              <a:tabLst>
                <a:tab pos="1485900" algn="l"/>
              </a:tabLst>
            </a:pP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20179</TotalTime>
  <Words>6276</Words>
  <Application>Microsoft Office PowerPoint</Application>
  <PresentationFormat>On-screen Show (4:3)</PresentationFormat>
  <Paragraphs>1464</Paragraphs>
  <Slides>74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7" baseType="lpstr">
      <vt:lpstr>ＭＳ Ｐゴシック</vt:lpstr>
      <vt:lpstr>Arial</vt:lpstr>
      <vt:lpstr>Arial Narrow</vt:lpstr>
      <vt:lpstr>Calibri</vt:lpstr>
      <vt:lpstr>Courier</vt:lpstr>
      <vt:lpstr>Courier New</vt:lpstr>
      <vt:lpstr>Helvetica</vt:lpstr>
      <vt:lpstr>Menlo-Regular</vt:lpstr>
      <vt:lpstr>msgothic</vt:lpstr>
      <vt:lpstr>Times New Roman</vt:lpstr>
      <vt:lpstr>Wingdings</vt:lpstr>
      <vt:lpstr>Wingdings 2</vt:lpstr>
      <vt:lpstr>template2007</vt:lpstr>
      <vt:lpstr>Exceptional Control Flow:  Signals and Nonlocal Jumps  15-213/18-213/14-513/15-513/18-613: Introduction to Computer Systems 20th Lecture, March 31, 2020</vt:lpstr>
      <vt:lpstr>Review from last lecture</vt:lpstr>
      <vt:lpstr>Review (cont.)</vt:lpstr>
      <vt:lpstr>execve: Loading and Running Programs</vt:lpstr>
      <vt:lpstr>ECF Exists at All Levels of a System</vt:lpstr>
      <vt:lpstr> (partial) Taxonomy</vt:lpstr>
      <vt:lpstr>Today</vt:lpstr>
      <vt:lpstr>Linux Process Hierarchy</vt:lpstr>
      <vt:lpstr>Shell Programs</vt:lpstr>
      <vt:lpstr>Simple Shell Example</vt:lpstr>
      <vt:lpstr>Simple Shell Implementation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Problem with Simple Shell Example</vt:lpstr>
      <vt:lpstr>ECF to the Rescue!</vt:lpstr>
      <vt:lpstr>Today</vt:lpstr>
      <vt:lpstr>Signals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Receiving a Signal</vt:lpstr>
      <vt:lpstr>Signal Concepts: Pending and Blocked Signals</vt:lpstr>
      <vt:lpstr>Signal Concepts: Pending/Blocked Bits </vt:lpstr>
      <vt:lpstr>Signal Concepts: Sending a Signal</vt:lpstr>
      <vt:lpstr>Sending Signals: 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Receiving Signals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Nested Signal Handlers </vt:lpstr>
      <vt:lpstr>Blocking and Unblocking Signals </vt:lpstr>
      <vt:lpstr>Temporarily Blocking Signals</vt:lpstr>
      <vt:lpstr>Safe Signal Handling</vt:lpstr>
      <vt:lpstr>Guidelines for Writing Safe Handlers </vt:lpstr>
      <vt:lpstr>Async-Signal-Safety </vt:lpstr>
      <vt:lpstr>Safe Formatted Output: Option #1</vt:lpstr>
      <vt:lpstr>Safe Formatted Output: Option #2</vt:lpstr>
      <vt:lpstr>Correct Signal Handling</vt:lpstr>
      <vt:lpstr>Correct Signal Handling</vt:lpstr>
      <vt:lpstr>Synchronizing Flows to Avoid Races</vt:lpstr>
      <vt:lpstr>Synchronizing Flows to Avoid Races</vt:lpstr>
      <vt:lpstr>Corrected Shell Program Without Race</vt:lpstr>
      <vt:lpstr>Quiz Time!</vt:lpstr>
      <vt:lpstr>Explicitly Waiting for Signals</vt:lpstr>
      <vt:lpstr>Explicitly Waiting for Signals</vt:lpstr>
      <vt:lpstr>Explicitly Waiting for Signals</vt:lpstr>
      <vt:lpstr>Waiting for Signals with sigsuspend</vt:lpstr>
      <vt:lpstr>Waiting for Signals with sigsuspend</vt:lpstr>
      <vt:lpstr>Today</vt:lpstr>
      <vt:lpstr>Summary</vt:lpstr>
      <vt:lpstr>Additional slides</vt:lpstr>
      <vt:lpstr>Nonlocal Jumps: setjmp/longjmp</vt:lpstr>
      <vt:lpstr>setjmp/longjmp (cont)</vt:lpstr>
      <vt:lpstr>setjmp/longjmp Example</vt:lpstr>
      <vt:lpstr>setjmp/longjmp Example (cont)</vt:lpstr>
      <vt:lpstr>Limitations of Nonlocal Jumps</vt:lpstr>
      <vt:lpstr>Limitations of Long Jumps (cont.)</vt:lpstr>
      <vt:lpstr>Putting It All Together: A Program  That Restarts Itself When ctrl-c’d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subject/>
  <dc:creator>Markus Pueschel</dc:creator>
  <cp:keywords/>
  <dc:description>Redesign of slides created by Randal E. Bryant and David R. O'Hallaron</dc:description>
  <cp:lastModifiedBy>Saugata Ghose</cp:lastModifiedBy>
  <cp:revision>700</cp:revision>
  <cp:lastPrinted>2013-10-10T00:06:34Z</cp:lastPrinted>
  <dcterms:created xsi:type="dcterms:W3CDTF">2011-10-13T14:55:16Z</dcterms:created>
  <dcterms:modified xsi:type="dcterms:W3CDTF">2020-03-31T15:17:29Z</dcterms:modified>
  <cp:category/>
</cp:coreProperties>
</file>