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542" r:id="rId2"/>
    <p:sldId id="1411" r:id="rId3"/>
    <p:sldId id="1432" r:id="rId4"/>
    <p:sldId id="1262" r:id="rId5"/>
    <p:sldId id="1286" r:id="rId6"/>
    <p:sldId id="1285" r:id="rId7"/>
    <p:sldId id="1264" r:id="rId8"/>
    <p:sldId id="1412" r:id="rId9"/>
    <p:sldId id="1265" r:id="rId10"/>
    <p:sldId id="1266" r:id="rId11"/>
    <p:sldId id="1268" r:id="rId12"/>
    <p:sldId id="1289" r:id="rId13"/>
    <p:sldId id="1290" r:id="rId14"/>
    <p:sldId id="1212" r:id="rId15"/>
    <p:sldId id="1291" r:id="rId16"/>
    <p:sldId id="1292" r:id="rId17"/>
    <p:sldId id="1293" r:id="rId18"/>
    <p:sldId id="1294" r:id="rId19"/>
    <p:sldId id="1435" r:id="rId20"/>
    <p:sldId id="1430" r:id="rId21"/>
    <p:sldId id="1273" r:id="rId22"/>
    <p:sldId id="1414" r:id="rId23"/>
    <p:sldId id="1274" r:id="rId24"/>
    <p:sldId id="1295" r:id="rId25"/>
    <p:sldId id="1277" r:id="rId26"/>
    <p:sldId id="1415" r:id="rId27"/>
    <p:sldId id="1278" r:id="rId28"/>
    <p:sldId id="1249" r:id="rId29"/>
    <p:sldId id="1416" r:id="rId30"/>
    <p:sldId id="1427" r:id="rId31"/>
    <p:sldId id="1428" r:id="rId32"/>
    <p:sldId id="1417" r:id="rId33"/>
    <p:sldId id="1418" r:id="rId34"/>
    <p:sldId id="1419" r:id="rId35"/>
    <p:sldId id="1420" r:id="rId36"/>
    <p:sldId id="1421" r:id="rId37"/>
    <p:sldId id="1433" r:id="rId38"/>
    <p:sldId id="1431" r:id="rId39"/>
    <p:sldId id="1422" r:id="rId40"/>
    <p:sldId id="1423" r:id="rId41"/>
    <p:sldId id="1424" r:id="rId42"/>
    <p:sldId id="1425" r:id="rId43"/>
    <p:sldId id="1429" r:id="rId44"/>
    <p:sldId id="1426" r:id="rId45"/>
    <p:sldId id="1436" r:id="rId46"/>
    <p:sldId id="1437" r:id="rId47"/>
    <p:sldId id="1438" r:id="rId48"/>
  </p:sldIdLst>
  <p:sldSz cx="9144000" cy="6858000" type="screen4x3"/>
  <p:notesSz cx="7302500" cy="9586913"/>
  <p:custDataLst>
    <p:tags r:id="rId5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EBEBEB"/>
    <a:srgbClr val="DEDFF5"/>
    <a:srgbClr val="F5F5F5"/>
    <a:srgbClr val="FFFFFF"/>
    <a:srgbClr val="DBF2DA"/>
    <a:srgbClr val="F6D2D2"/>
    <a:srgbClr val="990000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02" autoAdjust="0"/>
    <p:restoredTop sz="94649" autoAdjust="0"/>
  </p:normalViewPr>
  <p:slideViewPr>
    <p:cSldViewPr snapToObjects="1">
      <p:cViewPr varScale="1">
        <p:scale>
          <a:sx n="113" d="100"/>
          <a:sy n="113" d="100"/>
        </p:scale>
        <p:origin x="438" y="78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96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AFC48501-E47C-44F6-A365-7851BD642F42}"/>
    <pc:docChg chg="custSel modSld">
      <pc:chgData name="Phil Gibbons" userId="f619c6e5d38ed7a7" providerId="LiveId" clId="{AFC48501-E47C-44F6-A365-7851BD642F42}" dt="2018-10-23T05:25:00.592" v="0" actId="478"/>
      <pc:docMkLst>
        <pc:docMk/>
      </pc:docMkLst>
      <pc:sldChg chg="delSp">
        <pc:chgData name="Phil Gibbons" userId="f619c6e5d38ed7a7" providerId="LiveId" clId="{AFC48501-E47C-44F6-A365-7851BD642F42}" dt="2018-10-23T05:25:00.592" v="0" actId="478"/>
        <pc:sldMkLst>
          <pc:docMk/>
          <pc:sldMk cId="95829684" sldId="1434"/>
        </pc:sldMkLst>
        <pc:spChg chg="del">
          <ac:chgData name="Phil Gibbons" userId="f619c6e5d38ed7a7" providerId="LiveId" clId="{AFC48501-E47C-44F6-A365-7851BD642F42}" dt="2018-10-23T05:25:00.592" v="0" actId="478"/>
          <ac:spMkLst>
            <pc:docMk/>
            <pc:sldMk cId="95829684" sldId="1434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48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7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7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88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96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77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2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93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42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11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1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40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82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391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781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917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74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99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43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31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762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2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372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54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619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518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707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18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23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14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04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50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02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415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-96" charset="-128"/>
                <a:cs typeface="Courier New" panose="02070309020205020404" pitchFamily="49" charset="0"/>
              </a:rPr>
              <a:pPr/>
              <a:t>‹#›</a:t>
            </a:fld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3182/quizzes/31648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13182/quizzes/31648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101850"/>
          </a:xfrm>
        </p:spPr>
        <p:txBody>
          <a:bodyPr/>
          <a:lstStyle/>
          <a:p>
            <a:pPr marL="0" indent="0"/>
            <a:r>
              <a:rPr lang="en-US" dirty="0"/>
              <a:t>Virtual Memory: Concepts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 smtClean="0"/>
              <a:t>15-213/18-213/15-513/18-613</a:t>
            </a:r>
            <a:r>
              <a:rPr lang="en-US" sz="2000" b="0" dirty="0"/>
              <a:t>: </a:t>
            </a:r>
            <a:br>
              <a:rPr lang="en-US" sz="2000" b="0" dirty="0"/>
            </a:br>
            <a:r>
              <a:rPr lang="en-US" sz="2000" b="0" dirty="0"/>
              <a:t>Introduction to Computer Systems	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17</a:t>
            </a:r>
            <a:r>
              <a:rPr lang="en-US" sz="2000" b="0" baseline="30000" dirty="0"/>
              <a:t>th</a:t>
            </a:r>
            <a:r>
              <a:rPr lang="en-US" sz="2000" b="0" dirty="0"/>
              <a:t> Lecture, </a:t>
            </a:r>
            <a:r>
              <a:rPr lang="en-US" sz="2000" b="0" dirty="0" smtClean="0"/>
              <a:t>March 19, 2020</a:t>
            </a:r>
            <a:endParaRPr lang="en-US" sz="2000" b="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Time to load block from disk &gt; 1ms (&gt; 1 million clock cycles)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CPU can do a lot of computation during that time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 KB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“huge pages” are 2 MB (default) to 1 GB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cache memories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7C47B0-E212-4A68-B855-967644CE386F}"/>
              </a:ext>
            </a:extLst>
          </p:cNvPr>
          <p:cNvSpPr/>
          <p:nvPr/>
        </p:nvSpPr>
        <p:spPr bwMode="auto">
          <a:xfrm>
            <a:off x="6553200" y="2971800"/>
            <a:ext cx="1341852" cy="1717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F9F85F3B-3CD5-4B91-9CAD-E929E9ABE051}"/>
              </a:ext>
            </a:extLst>
          </p:cNvPr>
          <p:cNvSpPr/>
          <p:nvPr/>
        </p:nvSpPr>
        <p:spPr bwMode="auto">
          <a:xfrm>
            <a:off x="2888165" y="3529466"/>
            <a:ext cx="1896973" cy="2287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" grpId="0" animBg="1"/>
      <p:bldP spid="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80CF6A43-CE96-42B8-9EAD-99B2A750EB9A}"/>
              </a:ext>
            </a:extLst>
          </p:cNvPr>
          <p:cNvSpPr/>
          <p:nvPr/>
        </p:nvSpPr>
        <p:spPr bwMode="auto">
          <a:xfrm>
            <a:off x="2951084" y="3773369"/>
            <a:ext cx="1896973" cy="2287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A4801DB-4638-465A-BFF9-63B468A9B6A3}"/>
              </a:ext>
            </a:extLst>
          </p:cNvPr>
          <p:cNvSpPr/>
          <p:nvPr/>
        </p:nvSpPr>
        <p:spPr bwMode="auto">
          <a:xfrm>
            <a:off x="6621462" y="5390831"/>
            <a:ext cx="1379538" cy="21812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Triggering a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pPr lvl="1"/>
            <a:endParaRPr lang="en-US" sz="1600" b="0" dirty="0"/>
          </a:p>
          <a:p>
            <a:pPr lvl="2"/>
            <a:endParaRPr lang="en-US" sz="1600" b="0" dirty="0"/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r>
              <a:rPr lang="en-US" sz="2000" b="0" dirty="0"/>
              <a:t>MMU triggers page fault exception</a:t>
            </a:r>
          </a:p>
          <a:p>
            <a:pPr lvl="1"/>
            <a:r>
              <a:rPr lang="en-US" sz="1600" dirty="0"/>
              <a:t>(More details in later lecture)</a:t>
            </a:r>
          </a:p>
          <a:p>
            <a:pPr lvl="1"/>
            <a:r>
              <a:rPr lang="en-US" sz="1600" b="0" dirty="0"/>
              <a:t>Raise privilege level to supervisor mode</a:t>
            </a:r>
          </a:p>
          <a:p>
            <a:pPr lvl="1"/>
            <a:r>
              <a:rPr lang="en-US" sz="1600" dirty="0"/>
              <a:t>Causes procedure call to software page fault handler</a:t>
            </a:r>
            <a:endParaRPr lang="en-US" sz="16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400800" y="2318227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780289" y="1789058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80483b7:	c7 05 10 9d 04 08 0d 	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$0xd,0x8049d10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1215D1B-18E0-DC44-8F0A-4FC9D0B18F81}"/>
              </a:ext>
            </a:extLst>
          </p:cNvPr>
          <p:cNvGrpSpPr/>
          <p:nvPr/>
        </p:nvGrpSpPr>
        <p:grpSpPr>
          <a:xfrm>
            <a:off x="1066800" y="4191000"/>
            <a:ext cx="5715000" cy="2286000"/>
            <a:chOff x="762000" y="3581400"/>
            <a:chExt cx="5715000" cy="22860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762000" y="3581400"/>
              <a:ext cx="5715000" cy="2286000"/>
            </a:xfrm>
            <a:prstGeom prst="rect">
              <a:avLst/>
            </a:prstGeom>
            <a:solidFill>
              <a:srgbClr val="E9E1C9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838200" y="3633951"/>
              <a:ext cx="1511126" cy="4590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581400" y="3633951"/>
              <a:ext cx="1746317" cy="4590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Kernel code</a:t>
              </a: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1652588" y="4156238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1658938" y="4761076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471988" y="4767426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124964" y="4395951"/>
              <a:ext cx="2213116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Exception: page fault</a:t>
              </a: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4502150" y="4740166"/>
              <a:ext cx="1974850" cy="6437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Execute page fault handler</a:t>
              </a: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1098332" y="4595649"/>
              <a:ext cx="544573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b="0" dirty="0" err="1">
                  <a:latin typeface="Calibri" pitchFamily="34" charset="0"/>
                </a:rPr>
                <a:t>movl</a:t>
              </a:r>
              <a:endParaRPr lang="en-US" sz="1400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580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Completing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1783394"/>
          </a:xfrm>
        </p:spPr>
        <p:txBody>
          <a:bodyPr/>
          <a:lstStyle/>
          <a:p>
            <a:r>
              <a:rPr lang="en-US" sz="2000" b="0" dirty="0"/>
              <a:t>Page fault handler executes return from interrupt (</a:t>
            </a:r>
            <a:r>
              <a:rPr lang="en-US" sz="2000" dirty="0" err="1">
                <a:latin typeface="Courier" pitchFamily="2" charset="0"/>
              </a:rPr>
              <a:t>iret</a:t>
            </a:r>
            <a:r>
              <a:rPr lang="en-US" sz="2000" b="0" dirty="0"/>
              <a:t>) instruction</a:t>
            </a:r>
          </a:p>
          <a:p>
            <a:pPr lvl="1"/>
            <a:r>
              <a:rPr lang="en-US" sz="1600" dirty="0"/>
              <a:t>Like </a:t>
            </a:r>
            <a:r>
              <a:rPr lang="en-US" sz="1600" b="1" dirty="0">
                <a:latin typeface="Courier" pitchFamily="2" charset="0"/>
              </a:rPr>
              <a:t>ret</a:t>
            </a:r>
            <a:r>
              <a:rPr lang="en-US" sz="1600" dirty="0"/>
              <a:t> instruction, but also restores privilege level</a:t>
            </a:r>
          </a:p>
          <a:p>
            <a:pPr lvl="1"/>
            <a:r>
              <a:rPr lang="en-US" sz="1600" b="0" dirty="0"/>
              <a:t>Return to instruction that caused fault</a:t>
            </a:r>
          </a:p>
          <a:p>
            <a:pPr lvl="1"/>
            <a:r>
              <a:rPr lang="en-US" sz="1600" dirty="0"/>
              <a:t>But, this time there is no page fault</a:t>
            </a:r>
            <a:endParaRPr lang="en-US" sz="1600" b="0" dirty="0"/>
          </a:p>
          <a:p>
            <a:pPr lvl="1"/>
            <a:endParaRPr lang="en-US" sz="16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30166" y="2995776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53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  <p:bldP spid="25" grpId="0" animBg="1"/>
      <p:bldP spid="26" grpId="0" animBg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Hmmm, How Does This Work?!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2"/>
          <a:stretch/>
        </p:blipFill>
        <p:spPr bwMode="auto">
          <a:xfrm>
            <a:off x="4114800" y="1611212"/>
            <a:ext cx="1151406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722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4008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8082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7070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632549" y="6143017"/>
            <a:ext cx="49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Solution: Virtual Memory (today and next lecture)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4" grpId="0"/>
      <p:bldP spid="25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Subsequent miss will bring it into memory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(after cold misses)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multiple processes run at the same time, thrashing occurs if</a:t>
            </a:r>
            <a:br>
              <a:rPr lang="en-GB" dirty="0"/>
            </a:br>
            <a:r>
              <a:rPr lang="en-GB" dirty="0"/>
              <a:t>their total working set size &gt; main memory size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data, and heap always start at the same addresses.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 checks these bits on each access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D8EA605-9119-4E68-913D-788743B2D274}"/>
              </a:ext>
            </a:extLst>
          </p:cNvPr>
          <p:cNvSpPr txBox="1"/>
          <p:nvPr/>
        </p:nvSpPr>
        <p:spPr>
          <a:xfrm>
            <a:off x="5714999" y="6520934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SUP: requires kernel mode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canvas.cmu.edu/courses/13182/quizzes/31648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23677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357762" y="1633336"/>
            <a:ext cx="1740959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 (PTBR)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(CR3 in x86)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70345" y="1710296"/>
            <a:ext cx="859668" cy="2143874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TLBI</a:t>
            </a:r>
            <a:r>
              <a:rPr lang="en-US" i="1" dirty="0">
                <a:solidFill>
                  <a:srgbClr val="FF0000"/>
                </a:solidFill>
              </a:rPr>
              <a:t>: TLB index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TLBT</a:t>
            </a:r>
            <a:r>
              <a:rPr lang="en-US" i="1" dirty="0">
                <a:solidFill>
                  <a:srgbClr val="FF0000"/>
                </a:solidFill>
              </a:rPr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>
                <a:latin typeface="+mj-lt"/>
              </a:rPr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95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j-lt"/>
            </a:endParaRP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96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j-lt"/>
              </a:rPr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6351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+mj-lt"/>
              </a:rPr>
              <a:t>p+t</a:t>
            </a:r>
            <a:endParaRPr lang="en-US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 = 2</a:t>
            </a:r>
            <a:r>
              <a:rPr lang="en-US" sz="1800" baseline="30000" dirty="0">
                <a:latin typeface="+mj-lt"/>
              </a:rPr>
              <a:t>t</a:t>
            </a:r>
            <a:r>
              <a:rPr lang="en-US" sz="1800" dirty="0">
                <a:latin typeface="+mj-lt"/>
              </a:rPr>
              <a:t> sets</a:t>
            </a:r>
            <a:endParaRPr lang="en-US" sz="1800" baseline="30000" dirty="0">
              <a:latin typeface="+mj-l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VA</a:t>
              </a: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Data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cache/memory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8243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cache/memory access (the PTE)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endParaRPr lang="en-GB" dirty="0"/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table: each PTE points to a page table (always memory resident)</a:t>
            </a:r>
          </a:p>
          <a:p>
            <a:pPr lvl="1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05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64 bit addresses, 8KB pages, 8-byte PTEs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+mn-lt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+mn-lt"/>
              </a:rPr>
            </a:br>
            <a:r>
              <a:rPr lang="en-US" sz="1600" dirty="0">
                <a:solidFill>
                  <a:srgbClr val="000000"/>
                </a:solidFill>
                <a:latin typeface="+mn-lt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+mn-lt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2915" y="2692986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47077" y="26929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11527" y="26548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2915" y="5101809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47077" y="5101809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34004" y="5098634"/>
            <a:ext cx="5180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143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826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14800" y="3371562"/>
            <a:ext cx="1102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the Level 1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48236" y="3362037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2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53311" y="3352512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k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Implemented via combination of hardware &amp; software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MMU, TLB, exception handling mechanisms part of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handlers, TLB management performed in software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Virtualized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a 2-level page table, with 4 kB pages, and a total virtual </a:t>
            </a:r>
            <a:r>
              <a:rPr lang="en-US" i="1" dirty="0" smtClean="0"/>
              <a:t>and </a:t>
            </a:r>
            <a:r>
              <a:rPr lang="en-US" dirty="0" smtClean="0"/>
              <a:t>physical address space of 1 MB</a:t>
            </a:r>
          </a:p>
          <a:p>
            <a:endParaRPr lang="en-US" dirty="0" smtClean="0"/>
          </a:p>
          <a:p>
            <a:r>
              <a:rPr lang="en-US" dirty="0" smtClean="0"/>
              <a:t>If I try to make the page tables for each level the same size, how many bits do I use for each of the following?</a:t>
            </a:r>
          </a:p>
          <a:p>
            <a:pPr lvl="1"/>
            <a:r>
              <a:rPr lang="en-US" dirty="0"/>
              <a:t>VPO</a:t>
            </a:r>
          </a:p>
          <a:p>
            <a:pPr lvl="1"/>
            <a:r>
              <a:rPr lang="en-US" dirty="0" smtClean="0"/>
              <a:t>VPN1</a:t>
            </a:r>
          </a:p>
          <a:p>
            <a:pPr lvl="1"/>
            <a:r>
              <a:rPr lang="en-US" dirty="0" smtClean="0"/>
              <a:t>VPN2</a:t>
            </a:r>
          </a:p>
          <a:p>
            <a:pPr lvl="1"/>
            <a:r>
              <a:rPr lang="en-US" dirty="0"/>
              <a:t>PPO</a:t>
            </a:r>
          </a:p>
          <a:p>
            <a:pPr lvl="1"/>
            <a:r>
              <a:rPr lang="en-US" dirty="0" smtClean="0"/>
              <a:t>PPN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137" y="2181255"/>
            <a:ext cx="5489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Total address bits (both for virtual and physical): 20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4159" y="3402512"/>
            <a:ext cx="87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12 bits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4159" y="4494712"/>
            <a:ext cx="87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12 bits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4003" y="484716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8 bits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4003" y="3760319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4 bits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14003" y="4111686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4 bits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3373" y="6134070"/>
            <a:ext cx="5343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Is this an efficient use of multi-level page tables?</a:t>
            </a:r>
            <a:endParaRPr lang="en-US" sz="200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44360" y="5323801"/>
            <a:ext cx="6201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Is there a point to virtualization when both</a:t>
            </a:r>
            <a:b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the virtual and physical address space are the same size?</a:t>
            </a:r>
            <a:endParaRPr lang="en-US" sz="200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6" grpId="0"/>
      <p:bldP spid="26" grpId="0"/>
      <p:bldP spid="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Virtualized Memory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a 2-level page table, with 4 kB pages, and a total virtual </a:t>
            </a:r>
            <a:r>
              <a:rPr lang="en-US" i="1" dirty="0" smtClean="0"/>
              <a:t>and </a:t>
            </a:r>
            <a:r>
              <a:rPr lang="en-US" dirty="0" smtClean="0"/>
              <a:t>physical address space of 1 MB</a:t>
            </a:r>
          </a:p>
          <a:p>
            <a:r>
              <a:rPr lang="en-US" dirty="0" smtClean="0"/>
              <a:t>For the following page table, which of the following requests are page hits, and which are page faults?</a:t>
            </a:r>
          </a:p>
          <a:p>
            <a:pPr lvl="1"/>
            <a:r>
              <a:rPr lang="en-US" dirty="0" smtClean="0"/>
              <a:t>00000</a:t>
            </a:r>
          </a:p>
          <a:p>
            <a:pPr lvl="1"/>
            <a:r>
              <a:rPr lang="en-US" dirty="0" smtClean="0"/>
              <a:t>10A32</a:t>
            </a:r>
          </a:p>
          <a:p>
            <a:pPr lvl="1"/>
            <a:r>
              <a:rPr lang="en-US" dirty="0" smtClean="0"/>
              <a:t>15213</a:t>
            </a:r>
          </a:p>
          <a:p>
            <a:pPr lvl="1"/>
            <a:r>
              <a:rPr lang="en-US" dirty="0" smtClean="0"/>
              <a:t>20000</a:t>
            </a:r>
          </a:p>
          <a:p>
            <a:pPr lvl="1"/>
            <a:r>
              <a:rPr lang="en-US" dirty="0" smtClean="0"/>
              <a:t>2FFFF</a:t>
            </a:r>
          </a:p>
          <a:p>
            <a:pPr lvl="1"/>
            <a:r>
              <a:rPr lang="en-US" dirty="0" smtClean="0"/>
              <a:t>89999</a:t>
            </a:r>
          </a:p>
          <a:p>
            <a:pPr lvl="1"/>
            <a:r>
              <a:rPr lang="en-US" dirty="0" smtClean="0"/>
              <a:t>90210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962400" y="2887315"/>
            <a:ext cx="840998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1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8666"/>
              </p:ext>
            </p:extLst>
          </p:nvPr>
        </p:nvGraphicFramePr>
        <p:xfrm>
          <a:off x="3724098" y="3157247"/>
          <a:ext cx="1000302" cy="35112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0702"/>
                <a:gridCol w="228600"/>
                <a:gridCol w="381000"/>
              </a:tblGrid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0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2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3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4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5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6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7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8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9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10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11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12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13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14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b="0" dirty="0" smtClean="0"/>
                        <a:t>15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</a:tbl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1962248" y="2957192"/>
            <a:ext cx="1242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page fault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962248" y="3318382"/>
            <a:ext cx="1242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page fault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62248" y="3679573"/>
            <a:ext cx="1242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page fault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372649" y="4040764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??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72649" y="4401954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??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962248" y="4763144"/>
            <a:ext cx="1242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page fault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372649" y="5124335"/>
            <a:ext cx="421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??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904465"/>
              </p:ext>
            </p:extLst>
          </p:nvPr>
        </p:nvGraphicFramePr>
        <p:xfrm>
          <a:off x="5569305" y="3157247"/>
          <a:ext cx="1000302" cy="351129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390702"/>
                <a:gridCol w="228600"/>
                <a:gridCol w="381000"/>
              </a:tblGrid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0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2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3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4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5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6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7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8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9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10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11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12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13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14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/>
                    </a:p>
                  </a:txBody>
                  <a:tcPr marL="45720" marR="45720" marT="18288" marB="18288"/>
                </a:tc>
              </a:tr>
              <a:tr h="18288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1200" dirty="0" smtClean="0"/>
                        <a:t>15</a:t>
                      </a:r>
                      <a:endParaRPr lang="en-US" sz="1200" b="0" dirty="0"/>
                    </a:p>
                  </a:txBody>
                  <a:tcPr marL="45720" marR="45720"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200" b="1" dirty="0"/>
                    </a:p>
                  </a:txBody>
                  <a:tcPr marL="45720" marR="45720" marT="18288" marB="18288"/>
                </a:tc>
              </a:tr>
            </a:tbl>
          </a:graphicData>
        </a:graphic>
      </p:graphicFrame>
      <p:sp>
        <p:nvSpPr>
          <p:cNvPr id="90" name="Text Box 2"/>
          <p:cNvSpPr txBox="1">
            <a:spLocks noChangeArrowheads="1"/>
          </p:cNvSpPr>
          <p:nvPr/>
        </p:nvSpPr>
        <p:spPr bwMode="auto">
          <a:xfrm>
            <a:off x="5842000" y="2887315"/>
            <a:ext cx="840998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2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>
            <a:endCxn id="89" idx="1"/>
          </p:cNvCxnSpPr>
          <p:nvPr/>
        </p:nvCxnSpPr>
        <p:spPr bwMode="auto">
          <a:xfrm>
            <a:off x="4495800" y="3718492"/>
            <a:ext cx="1073505" cy="119440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lg" len="lg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986462" y="4054899"/>
            <a:ext cx="178057" cy="184666"/>
          </a:xfrm>
          <a:prstGeom prst="rect">
            <a:avLst/>
          </a:prstGeom>
          <a:solidFill>
            <a:srgbClr val="CBCBCB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US" sz="12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059921" y="4422511"/>
            <a:ext cx="103586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page hit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82402" y="5615912"/>
            <a:ext cx="30626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How does the table change</a:t>
            </a:r>
          </a:p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when </a:t>
            </a:r>
            <a:r>
              <a:rPr lang="en-US" sz="2000" dirty="0" err="1" smtClean="0">
                <a:solidFill>
                  <a:srgbClr val="C00000"/>
                </a:solidFill>
                <a:latin typeface="Courier" pitchFamily="49" charset="0"/>
              </a:rPr>
              <a:t>malloc</a:t>
            </a:r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 allocates</a:t>
            </a:r>
          </a:p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the virtual page at 24000?</a:t>
            </a:r>
            <a:endParaRPr lang="en-US" sz="200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56495" y="4061320"/>
            <a:ext cx="124271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0070C0"/>
                </a:solidFill>
                <a:latin typeface="Calibri" pitchFamily="34" charset="0"/>
              </a:rPr>
              <a:t>page fault</a:t>
            </a:r>
            <a:endParaRPr lang="en-US" sz="2000" b="0" i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95" name="Straight Arrow Connector 94"/>
          <p:cNvCxnSpPr>
            <a:endCxn id="98" idx="1"/>
          </p:cNvCxnSpPr>
          <p:nvPr/>
        </p:nvCxnSpPr>
        <p:spPr bwMode="auto">
          <a:xfrm>
            <a:off x="6366934" y="4147232"/>
            <a:ext cx="558621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lg" len="lg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925555" y="3947177"/>
            <a:ext cx="2109104" cy="400110"/>
          </a:xfrm>
          <a:prstGeom prst="rect">
            <a:avLst/>
          </a:prstGeom>
          <a:noFill/>
        </p:spPr>
        <p:txBody>
          <a:bodyPr wrap="none" lIns="91440" rIns="0" rtlCol="0">
            <a:spAutoFit/>
          </a:bodyPr>
          <a:lstStyle/>
          <a:p>
            <a:pPr algn="ctr"/>
            <a:r>
              <a:rPr lang="en-US" sz="2000" b="0" i="1" dirty="0" smtClean="0">
                <a:solidFill>
                  <a:srgbClr val="C00000"/>
                </a:solidFill>
                <a:latin typeface="Calibri" pitchFamily="34" charset="0"/>
              </a:rPr>
              <a:t>some physical page</a:t>
            </a:r>
            <a:endParaRPr lang="en-US" sz="2000" b="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3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85" grpId="0"/>
      <p:bldP spid="86" grpId="0"/>
      <p:bldP spid="87" grpId="0"/>
      <p:bldP spid="88" grpId="0"/>
      <p:bldP spid="90" grpId="0"/>
      <p:bldP spid="91" grpId="0" animBg="1"/>
      <p:bldP spid="92" grpId="0" animBg="1"/>
      <p:bldP spid="93" grpId="0"/>
      <p:bldP spid="94" grpId="0" animBg="1"/>
      <p:bldP spid="9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canvas.cmu.edu/courses/13182/quizzes/31648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 marL="0" indent="0">
              <a:buNone/>
            </a:pP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cannot access privileged kernel information and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20044</TotalTime>
  <Words>3271</Words>
  <Application>Microsoft Office PowerPoint</Application>
  <PresentationFormat>On-screen Show (4:3)</PresentationFormat>
  <Paragraphs>1122</Paragraphs>
  <Slides>47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9" baseType="lpstr">
      <vt:lpstr>ＭＳ Ｐゴシック</vt:lpstr>
      <vt:lpstr>Arial</vt:lpstr>
      <vt:lpstr>Arial Narrow</vt:lpstr>
      <vt:lpstr>Calibri</vt:lpstr>
      <vt:lpstr>Courier</vt:lpstr>
      <vt:lpstr>Courier New</vt:lpstr>
      <vt:lpstr>msgothic</vt:lpstr>
      <vt:lpstr>Symbol</vt:lpstr>
      <vt:lpstr>Times New Roman</vt:lpstr>
      <vt:lpstr>Wingdings</vt:lpstr>
      <vt:lpstr>Wingdings 2</vt:lpstr>
      <vt:lpstr>template2007</vt:lpstr>
      <vt:lpstr>Virtual Memory: Concepts  15-213/18-213/15-513/18-613:  Introduction to Computer Systems  17th Lecture, March 19, 2020</vt:lpstr>
      <vt:lpstr>Hmmm, How Does This Work?!  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Triggering a Page Fault</vt:lpstr>
      <vt:lpstr>Handling Page Fault</vt:lpstr>
      <vt:lpstr>Handling Page Fault</vt:lpstr>
      <vt:lpstr>Handling Page Fault</vt:lpstr>
      <vt:lpstr>Handling Page Fault</vt:lpstr>
      <vt:lpstr>Completing page fault</vt:lpstr>
      <vt:lpstr>Allocating Pages</vt:lpstr>
      <vt:lpstr>Locality to the Rescue Again!</vt:lpstr>
      <vt:lpstr>Today  </vt:lpstr>
      <vt:lpstr>VM as a Tool for Memory Management</vt:lpstr>
      <vt:lpstr>VM as a Tool for Memory Management</vt:lpstr>
      <vt:lpstr>Simplifying Linking and Loading</vt:lpstr>
      <vt:lpstr>Today  </vt:lpstr>
      <vt:lpstr>VM as a Tool for Memory Protection</vt:lpstr>
      <vt:lpstr>Quiz Time!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Summary of Address Translation Symbols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  <vt:lpstr>Activity: Virtualized Memory Accesses</vt:lpstr>
      <vt:lpstr>Activity: Virtualized Memory Accesses</vt:lpstr>
      <vt:lpstr>Quiz Time!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Saugata Ghose</cp:lastModifiedBy>
  <cp:revision>610</cp:revision>
  <cp:lastPrinted>2019-10-21T18:08:37Z</cp:lastPrinted>
  <dcterms:created xsi:type="dcterms:W3CDTF">2011-01-05T23:17:11Z</dcterms:created>
  <dcterms:modified xsi:type="dcterms:W3CDTF">2020-03-19T15:24:47Z</dcterms:modified>
</cp:coreProperties>
</file>