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90" r:id="rId2"/>
    <p:sldMasterId id="2147483662" r:id="rId3"/>
    <p:sldMasterId id="2147483676" r:id="rId4"/>
  </p:sldMasterIdLst>
  <p:notesMasterIdLst>
    <p:notesMasterId r:id="rId22"/>
  </p:notesMasterIdLst>
  <p:handoutMasterIdLst>
    <p:handoutMasterId r:id="rId23"/>
  </p:handoutMasterIdLst>
  <p:sldIdLst>
    <p:sldId id="1473" r:id="rId5"/>
    <p:sldId id="1538" r:id="rId6"/>
    <p:sldId id="1540" r:id="rId7"/>
    <p:sldId id="1539" r:id="rId8"/>
    <p:sldId id="1536" r:id="rId9"/>
    <p:sldId id="1530" r:id="rId10"/>
    <p:sldId id="1531" r:id="rId11"/>
    <p:sldId id="1532" r:id="rId12"/>
    <p:sldId id="1533" r:id="rId13"/>
    <p:sldId id="1537" r:id="rId14"/>
    <p:sldId id="1542" r:id="rId15"/>
    <p:sldId id="1534" r:id="rId16"/>
    <p:sldId id="1541" r:id="rId17"/>
    <p:sldId id="1545" r:id="rId18"/>
    <p:sldId id="1543" r:id="rId19"/>
    <p:sldId id="1544" r:id="rId20"/>
    <p:sldId id="1535" r:id="rId21"/>
  </p:sldIdLst>
  <p:sldSz cx="9144000" cy="6858000" type="screen4x3"/>
  <p:notesSz cx="7302500" cy="9586913"/>
  <p:custDataLst>
    <p:tags r:id="rId2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00"/>
    <a:srgbClr val="00AC00"/>
    <a:srgbClr val="00FF00"/>
    <a:srgbClr val="990000"/>
    <a:srgbClr val="F6F5BD"/>
    <a:srgbClr val="F1C7C7"/>
    <a:srgbClr val="EBAFAF"/>
    <a:srgbClr val="ACE3A1"/>
    <a:srgbClr val="D5F1C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2" autoAdjust="0"/>
    <p:restoredTop sz="94649" autoAdjust="0"/>
  </p:normalViewPr>
  <p:slideViewPr>
    <p:cSldViewPr snapToObjects="1">
      <p:cViewPr varScale="1">
        <p:scale>
          <a:sx n="113" d="100"/>
          <a:sy n="113" d="100"/>
        </p:scale>
        <p:origin x="14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6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6BC9BD61-126B-4150-993C-F6D0D6DCD30D}"/>
    <pc:docChg chg="undo modSld">
      <pc:chgData name="Phil Gibbons" userId="f619c6e5d38ed7a7" providerId="LiveId" clId="{6BC9BD61-126B-4150-993C-F6D0D6DCD30D}" dt="2019-10-16T18:44:02.731" v="25" actId="14100"/>
      <pc:docMkLst>
        <pc:docMk/>
      </pc:docMkLst>
      <pc:sldChg chg="modSp">
        <pc:chgData name="Phil Gibbons" userId="f619c6e5d38ed7a7" providerId="LiveId" clId="{6BC9BD61-126B-4150-993C-F6D0D6DCD30D}" dt="2019-10-16T18:44:02.731" v="25" actId="14100"/>
        <pc:sldMkLst>
          <pc:docMk/>
          <pc:sldMk cId="0" sldId="1446"/>
        </pc:sldMkLst>
        <pc:spChg chg="mod">
          <ac:chgData name="Phil Gibbons" userId="f619c6e5d38ed7a7" providerId="LiveId" clId="{6BC9BD61-126B-4150-993C-F6D0D6DCD30D}" dt="2019-10-16T18:40:50.286" v="0" actId="14100"/>
          <ac:spMkLst>
            <pc:docMk/>
            <pc:sldMk cId="0" sldId="1446"/>
            <ac:spMk id="24582" creationId="{00000000-0000-0000-0000-000000000000}"/>
          </ac:spMkLst>
        </pc:spChg>
        <pc:spChg chg="mod">
          <ac:chgData name="Phil Gibbons" userId="f619c6e5d38ed7a7" providerId="LiveId" clId="{6BC9BD61-126B-4150-993C-F6D0D6DCD30D}" dt="2019-10-16T18:41:26.177" v="6" actId="1076"/>
          <ac:spMkLst>
            <pc:docMk/>
            <pc:sldMk cId="0" sldId="1446"/>
            <ac:spMk id="24583" creationId="{00000000-0000-0000-0000-000000000000}"/>
          </ac:spMkLst>
        </pc:spChg>
        <pc:spChg chg="mod">
          <ac:chgData name="Phil Gibbons" userId="f619c6e5d38ed7a7" providerId="LiveId" clId="{6BC9BD61-126B-4150-993C-F6D0D6DCD30D}" dt="2019-10-16T18:44:02.731" v="25" actId="14100"/>
          <ac:spMkLst>
            <pc:docMk/>
            <pc:sldMk cId="0" sldId="1446"/>
            <ac:spMk id="24584" creationId="{00000000-0000-0000-0000-000000000000}"/>
          </ac:spMkLst>
        </pc:spChg>
        <pc:spChg chg="mod">
          <ac:chgData name="Phil Gibbons" userId="f619c6e5d38ed7a7" providerId="LiveId" clId="{6BC9BD61-126B-4150-993C-F6D0D6DCD30D}" dt="2019-10-16T18:42:14.550" v="11" actId="14100"/>
          <ac:spMkLst>
            <pc:docMk/>
            <pc:sldMk cId="0" sldId="1446"/>
            <ac:spMk id="24604" creationId="{00000000-0000-0000-0000-000000000000}"/>
          </ac:spMkLst>
        </pc:spChg>
        <pc:spChg chg="mod">
          <ac:chgData name="Phil Gibbons" userId="f619c6e5d38ed7a7" providerId="LiveId" clId="{6BC9BD61-126B-4150-993C-F6D0D6DCD30D}" dt="2019-10-16T18:42:40.289" v="16" actId="1076"/>
          <ac:spMkLst>
            <pc:docMk/>
            <pc:sldMk cId="0" sldId="1446"/>
            <ac:spMk id="24605" creationId="{00000000-0000-0000-0000-000000000000}"/>
          </ac:spMkLst>
        </pc:spChg>
        <pc:spChg chg="mod">
          <ac:chgData name="Phil Gibbons" userId="f619c6e5d38ed7a7" providerId="LiveId" clId="{6BC9BD61-126B-4150-993C-F6D0D6DCD30D}" dt="2019-10-16T18:43:42.457" v="24" actId="14100"/>
          <ac:spMkLst>
            <pc:docMk/>
            <pc:sldMk cId="0" sldId="1446"/>
            <ac:spMk id="24606" creationId="{00000000-0000-0000-0000-000000000000}"/>
          </ac:spMkLst>
        </pc:spChg>
        <pc:spChg chg="mod">
          <ac:chgData name="Phil Gibbons" userId="f619c6e5d38ed7a7" providerId="LiveId" clId="{6BC9BD61-126B-4150-993C-F6D0D6DCD30D}" dt="2019-10-16T18:42:56.848" v="17" actId="14100"/>
          <ac:spMkLst>
            <pc:docMk/>
            <pc:sldMk cId="0" sldId="1446"/>
            <ac:spMk id="24626" creationId="{00000000-0000-0000-0000-000000000000}"/>
          </ac:spMkLst>
        </pc:spChg>
        <pc:spChg chg="mod">
          <ac:chgData name="Phil Gibbons" userId="f619c6e5d38ed7a7" providerId="LiveId" clId="{6BC9BD61-126B-4150-993C-F6D0D6DCD30D}" dt="2019-10-16T18:43:05.457" v="19" actId="14100"/>
          <ac:spMkLst>
            <pc:docMk/>
            <pc:sldMk cId="0" sldId="1446"/>
            <ac:spMk id="24627" creationId="{00000000-0000-0000-0000-000000000000}"/>
          </ac:spMkLst>
        </pc:spChg>
        <pc:spChg chg="mod">
          <ac:chgData name="Phil Gibbons" userId="f619c6e5d38ed7a7" providerId="LiveId" clId="{6BC9BD61-126B-4150-993C-F6D0D6DCD30D}" dt="2019-10-16T18:43:30.874" v="23" actId="14100"/>
          <ac:spMkLst>
            <pc:docMk/>
            <pc:sldMk cId="0" sldId="1446"/>
            <ac:spMk id="24628" creationId="{00000000-0000-0000-0000-000000000000}"/>
          </ac:spMkLst>
        </pc:spChg>
        <pc:grpChg chg="mod">
          <ac:chgData name="Phil Gibbons" userId="f619c6e5d38ed7a7" providerId="LiveId" clId="{6BC9BD61-126B-4150-993C-F6D0D6DCD30D}" dt="2019-10-16T18:42:29.686" v="14" actId="1076"/>
          <ac:grpSpMkLst>
            <pc:docMk/>
            <pc:sldMk cId="0" sldId="1446"/>
            <ac:grpSpMk id="78" creationId="{00000000-0000-0000-0000-000000000000}"/>
          </ac:grpSpMkLst>
        </pc:grpChg>
      </pc:sldChg>
    </pc:docChg>
  </pc:docChgLst>
  <pc:docChgLst>
    <pc:chgData name="Phil Gibbons" userId="f619c6e5d38ed7a7" providerId="LiveId" clId="{007CA93A-0069-46BC-AC88-DD81EBDC48CE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26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09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037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iazza.com/class/k4x5uvxc2mnit?cid=198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gMC4grHp10" TargetMode="External"/><Relationship Id="rId2" Type="http://schemas.openxmlformats.org/officeDocument/2006/relationships/hyperlink" Target="https://piazza.com/class/k4x5uvxc2mnit?cid=198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gis.com/apps/opsdashboard/index.html#/bda7594740fd40299423467b48e9ecf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about/coping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 smtClean="0"/>
              <a:t>COVID-19, Online Instruction, and You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000" b="0" dirty="0" smtClean="0"/>
              <a:t>15-213/18-213/15-513/18-613</a:t>
            </a:r>
            <a:r>
              <a:rPr lang="en-US" sz="2000" b="0" dirty="0"/>
              <a:t>:</a:t>
            </a:r>
            <a:br>
              <a:rPr lang="en-US" sz="2000" b="0" dirty="0"/>
            </a:br>
            <a:r>
              <a:rPr lang="en-US" sz="2000" b="0" dirty="0"/>
              <a:t>Introduction to Computer Systems	</a:t>
            </a:r>
            <a:r>
              <a:rPr lang="en-US" b="0" dirty="0"/>
              <a:t/>
            </a:r>
            <a:br>
              <a:rPr lang="en-US" b="0" dirty="0"/>
            </a:br>
            <a:r>
              <a:rPr lang="en-US" sz="2000" b="0" dirty="0" smtClean="0"/>
              <a:t>16.5</a:t>
            </a:r>
            <a:r>
              <a:rPr lang="en-US" sz="2000" b="0" baseline="30000" dirty="0" smtClean="0"/>
              <a:t>th</a:t>
            </a:r>
            <a:r>
              <a:rPr lang="en-US" sz="2000" b="0" dirty="0" smtClean="0"/>
              <a:t> </a:t>
            </a:r>
            <a:r>
              <a:rPr lang="en-US" sz="2000" b="0" dirty="0"/>
              <a:t>Lecture, </a:t>
            </a:r>
            <a:r>
              <a:rPr lang="en-US" sz="2000" b="0" dirty="0" smtClean="0"/>
              <a:t>March 17, 2020</a:t>
            </a:r>
            <a:endParaRPr lang="en-US" sz="20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Zoom Tips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COVID-19/Coronavirus Context</a:t>
            </a:r>
          </a:p>
          <a:p>
            <a:r>
              <a:rPr lang="en-US" dirty="0" smtClean="0"/>
              <a:t>How 213/613 Will Handle Online Instruction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87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Zoom for 213/613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 discussions, recitations, OH through Zoom</a:t>
            </a:r>
          </a:p>
          <a:p>
            <a:endParaRPr lang="en-US" dirty="0" smtClean="0"/>
          </a:p>
          <a:p>
            <a:r>
              <a:rPr lang="en-US" dirty="0" smtClean="0"/>
              <a:t>Recommended: Download the Zoom app</a:t>
            </a:r>
          </a:p>
          <a:p>
            <a:pPr lvl="1"/>
            <a:r>
              <a:rPr lang="en-US" dirty="0" smtClean="0"/>
              <a:t>Quick install for all platforms (Linux build a little wonky…)</a:t>
            </a:r>
          </a:p>
          <a:p>
            <a:pPr lvl="1"/>
            <a:r>
              <a:rPr lang="en-US" dirty="0" smtClean="0"/>
              <a:t>Log in using “Sign in with SSO” – goes through CMU login</a:t>
            </a:r>
          </a:p>
          <a:p>
            <a:endParaRPr lang="en-US" dirty="0" smtClean="0"/>
          </a:p>
          <a:p>
            <a:r>
              <a:rPr lang="en-US" dirty="0" smtClean="0"/>
              <a:t>Go </a:t>
            </a:r>
            <a:r>
              <a:rPr lang="en-US" dirty="0"/>
              <a:t>to our Zoom </a:t>
            </a:r>
            <a:r>
              <a:rPr lang="en-US" dirty="0" smtClean="0"/>
              <a:t>hub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piazza.com/class/k4x5uvxc2mnit?cid=1983</a:t>
            </a:r>
            <a:endParaRPr lang="en-US" dirty="0" smtClean="0"/>
          </a:p>
          <a:p>
            <a:pPr lvl="1"/>
            <a:r>
              <a:rPr lang="en-US" dirty="0" smtClean="0"/>
              <a:t>All Zoom links will be posted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07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transitioning to flipped lectures</a:t>
            </a:r>
          </a:p>
          <a:p>
            <a:pPr lvl="1"/>
            <a:r>
              <a:rPr lang="en-US" dirty="0" smtClean="0"/>
              <a:t>You are responsible for watching videos before class starts</a:t>
            </a:r>
          </a:p>
          <a:p>
            <a:pPr lvl="1"/>
            <a:r>
              <a:rPr lang="en-US" dirty="0" smtClean="0"/>
              <a:t>We will have a (shorter) discussion during class time</a:t>
            </a:r>
          </a:p>
          <a:p>
            <a:r>
              <a:rPr lang="en-US" dirty="0" smtClean="0"/>
              <a:t>Videos/slides will be posted 24 hours before class</a:t>
            </a:r>
          </a:p>
          <a:p>
            <a:r>
              <a:rPr lang="en-US" dirty="0" smtClean="0"/>
              <a:t>In class</a:t>
            </a:r>
          </a:p>
          <a:p>
            <a:pPr lvl="1"/>
            <a:r>
              <a:rPr lang="en-US" dirty="0" smtClean="0"/>
              <a:t>Start with a short summary of key points from lecture</a:t>
            </a:r>
          </a:p>
          <a:p>
            <a:pPr lvl="1"/>
            <a:r>
              <a:rPr lang="en-US" dirty="0" smtClean="0"/>
              <a:t>One activity to do in breakout rooms</a:t>
            </a:r>
          </a:p>
          <a:p>
            <a:pPr lvl="1"/>
            <a:r>
              <a:rPr lang="en-US" dirty="0" smtClean="0"/>
              <a:t>Take the quiz</a:t>
            </a:r>
          </a:p>
          <a:p>
            <a:pPr lvl="1"/>
            <a:r>
              <a:rPr lang="en-US" dirty="0" smtClean="0"/>
              <a:t>Discuss the quiz</a:t>
            </a:r>
          </a:p>
          <a:p>
            <a:pPr lvl="1"/>
            <a:r>
              <a:rPr lang="en-US" dirty="0" smtClean="0"/>
              <a:t>Handle any remaining questions (similar to conceptual OH)</a:t>
            </a:r>
          </a:p>
        </p:txBody>
      </p:sp>
    </p:spTree>
    <p:extLst>
      <p:ext uri="{BB962C8B-B14F-4D97-AF65-F5344CB8AC3E}">
        <p14:creationId xmlns:p14="http://schemas.microsoft.com/office/powerpoint/2010/main" val="32860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Scheduled at normal times (all times Eastern)</a:t>
            </a:r>
          </a:p>
          <a:p>
            <a:pPr lvl="1"/>
            <a:r>
              <a:rPr lang="en-US" dirty="0" smtClean="0"/>
              <a:t>Try to attend your regular recitation session if possible</a:t>
            </a:r>
          </a:p>
          <a:p>
            <a:pPr lvl="1"/>
            <a:r>
              <a:rPr lang="en-US" dirty="0" smtClean="0"/>
              <a:t>If not, pick any one that’s convenient: we offer recitations as early as 9:30 AM Eastern and as late as 8:00 PM Eastern</a:t>
            </a:r>
          </a:p>
          <a:p>
            <a:pPr lvl="1"/>
            <a:r>
              <a:rPr lang="en-US" dirty="0" smtClean="0"/>
              <a:t>Will provide a recording by Thursday morning for those with connectivity issues</a:t>
            </a:r>
          </a:p>
          <a:p>
            <a:r>
              <a:rPr lang="en-US" dirty="0" smtClean="0"/>
              <a:t>Will work much the same as usual</a:t>
            </a:r>
          </a:p>
          <a:p>
            <a:pPr lvl="1"/>
            <a:r>
              <a:rPr lang="en-US" dirty="0" smtClean="0"/>
              <a:t>TAs will lead discussion</a:t>
            </a:r>
          </a:p>
          <a:p>
            <a:pPr lvl="1"/>
            <a:r>
              <a:rPr lang="en-US" dirty="0" smtClean="0"/>
              <a:t>Will involve frequent interaction with students, so participate!</a:t>
            </a:r>
          </a:p>
          <a:p>
            <a:pPr lvl="1"/>
            <a:r>
              <a:rPr lang="en-US" dirty="0" smtClean="0"/>
              <a:t>Will try to use breakout rooms for small group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94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 videos will be posted online</a:t>
            </a:r>
          </a:p>
          <a:p>
            <a:r>
              <a:rPr lang="en-US" dirty="0" smtClean="0"/>
              <a:t>Flipped lecture discussions in class are not recorded</a:t>
            </a:r>
          </a:p>
          <a:p>
            <a:r>
              <a:rPr lang="en-US" dirty="0" smtClean="0"/>
              <a:t>One recitation will be recorded/posted each week</a:t>
            </a:r>
          </a:p>
          <a:p>
            <a:endParaRPr lang="en-US" dirty="0" smtClean="0"/>
          </a:p>
          <a:p>
            <a:r>
              <a:rPr lang="en-US" dirty="0" smtClean="0"/>
              <a:t>HOWEVER, we strongly encourage you to attend live as much as possible</a:t>
            </a:r>
          </a:p>
          <a:p>
            <a:pPr lvl="1"/>
            <a:r>
              <a:rPr lang="en-US" dirty="0" smtClean="0"/>
              <a:t>Recitations and discussions are meant to facilitate you asking questions – can’t ask a recording!</a:t>
            </a:r>
          </a:p>
          <a:p>
            <a:pPr lvl="1"/>
            <a:r>
              <a:rPr lang="en-US" dirty="0" smtClean="0"/>
              <a:t>Helps build and maintain our sense of community with each other</a:t>
            </a:r>
          </a:p>
          <a:p>
            <a:pPr lvl="1"/>
            <a:r>
              <a:rPr lang="en-US" dirty="0" smtClean="0"/>
              <a:t>Will keep you on track</a:t>
            </a:r>
          </a:p>
          <a:p>
            <a:pPr lvl="1"/>
            <a:r>
              <a:rPr lang="en-US" dirty="0" smtClean="0"/>
              <a:t>Reduces everyone’s sense of isolation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9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office hours</a:t>
            </a:r>
          </a:p>
          <a:p>
            <a:pPr lvl="1"/>
            <a:r>
              <a:rPr lang="en-US" dirty="0" smtClean="0"/>
              <a:t>YOU need to add your Zoom link to the description on the office hours queue</a:t>
            </a:r>
          </a:p>
          <a:p>
            <a:pPr lvl="1"/>
            <a:r>
              <a:rPr lang="en-US" dirty="0" smtClean="0"/>
              <a:t>TA will connect to you when your turn is up</a:t>
            </a:r>
          </a:p>
          <a:p>
            <a:pPr lvl="1"/>
            <a:r>
              <a:rPr lang="en-US" dirty="0"/>
              <a:t>Details: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piazza.com/class/k4x5uvxc2mnit?cid=1984</a:t>
            </a:r>
            <a:endParaRPr lang="en-US" dirty="0" smtClean="0"/>
          </a:p>
          <a:p>
            <a:pPr lvl="1"/>
            <a:r>
              <a:rPr lang="en-US" dirty="0" smtClean="0"/>
              <a:t>Video </a:t>
            </a:r>
            <a:r>
              <a:rPr lang="en-US" dirty="0"/>
              <a:t>of what to do: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youtu.be/kgMC4grHp10</a:t>
            </a:r>
            <a:endParaRPr lang="en-US" dirty="0" smtClean="0"/>
          </a:p>
          <a:p>
            <a:r>
              <a:rPr lang="en-US" dirty="0" smtClean="0"/>
              <a:t>Conceptual/faculty OH</a:t>
            </a:r>
          </a:p>
          <a:p>
            <a:pPr lvl="1"/>
            <a:r>
              <a:rPr lang="en-US" dirty="0" smtClean="0"/>
              <a:t>Zoom links will be posted online</a:t>
            </a:r>
          </a:p>
          <a:p>
            <a:pPr lvl="1"/>
            <a:r>
              <a:rPr lang="en-US" dirty="0" smtClean="0"/>
              <a:t>Public discussions that anyone can drop in on</a:t>
            </a:r>
          </a:p>
          <a:p>
            <a:pPr lvl="1"/>
            <a:r>
              <a:rPr lang="en-US" dirty="0" smtClean="0"/>
              <a:t>For private discussions with </a:t>
            </a:r>
            <a:r>
              <a:rPr lang="en-US" dirty="0" smtClean="0"/>
              <a:t>faculty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ontact </a:t>
            </a:r>
            <a:r>
              <a:rPr lang="en-US" dirty="0" smtClean="0"/>
              <a:t>us on Piazza or </a:t>
            </a:r>
            <a:r>
              <a:rPr lang="en-US" dirty="0" smtClean="0"/>
              <a:t>with a private chat message during </a:t>
            </a:r>
            <a:r>
              <a:rPr lang="en-US" dirty="0" smtClean="0"/>
              <a:t>OH</a:t>
            </a:r>
          </a:p>
          <a:p>
            <a:pPr lvl="2"/>
            <a:r>
              <a:rPr lang="en-US" dirty="0" smtClean="0"/>
              <a:t>We </a:t>
            </a:r>
            <a:r>
              <a:rPr lang="en-US" dirty="0" smtClean="0"/>
              <a:t>will work out a time and set up a private Zoom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76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Malloc</a:t>
            </a:r>
            <a:r>
              <a:rPr lang="en-US" dirty="0" smtClean="0"/>
              <a:t> lab</a:t>
            </a:r>
          </a:p>
          <a:p>
            <a:pPr lvl="1"/>
            <a:r>
              <a:rPr lang="en-US" dirty="0" smtClean="0"/>
              <a:t>We want to ensure that you have enough time for the main assignment</a:t>
            </a:r>
          </a:p>
          <a:p>
            <a:pPr lvl="1"/>
            <a:r>
              <a:rPr lang="en-US" dirty="0" err="1" smtClean="0"/>
              <a:t>Malloc</a:t>
            </a:r>
            <a:r>
              <a:rPr lang="en-US" dirty="0" smtClean="0"/>
              <a:t> traces are now for extra credit</a:t>
            </a:r>
          </a:p>
          <a:p>
            <a:pPr lvl="1"/>
            <a:r>
              <a:rPr lang="en-US" dirty="0" smtClean="0"/>
              <a:t>Other </a:t>
            </a:r>
            <a:r>
              <a:rPr lang="en-US" dirty="0" err="1" smtClean="0"/>
              <a:t>malloc</a:t>
            </a:r>
            <a:r>
              <a:rPr lang="en-US" dirty="0" smtClean="0"/>
              <a:t> deadlines remain the same</a:t>
            </a:r>
          </a:p>
          <a:p>
            <a:pPr lvl="1"/>
            <a:r>
              <a:rPr lang="en-US" dirty="0" err="1" smtClean="0"/>
              <a:t>Malloc</a:t>
            </a:r>
            <a:r>
              <a:rPr lang="en-US" dirty="0" smtClean="0"/>
              <a:t> </a:t>
            </a:r>
            <a:r>
              <a:rPr lang="en-US" dirty="0" err="1" smtClean="0"/>
              <a:t>bootcamp</a:t>
            </a:r>
            <a:r>
              <a:rPr lang="en-US" dirty="0" smtClean="0"/>
              <a:t>: this Thursday</a:t>
            </a:r>
          </a:p>
          <a:p>
            <a:endParaRPr lang="en-US" dirty="0" smtClean="0"/>
          </a:p>
          <a:p>
            <a:r>
              <a:rPr lang="en-US" dirty="0" smtClean="0"/>
              <a:t>Exams</a:t>
            </a:r>
          </a:p>
          <a:p>
            <a:pPr lvl="1"/>
            <a:r>
              <a:rPr lang="en-US" dirty="0" smtClean="0"/>
              <a:t>Will be administered online</a:t>
            </a:r>
          </a:p>
          <a:p>
            <a:pPr lvl="1"/>
            <a:r>
              <a:rPr lang="en-US" dirty="0" smtClean="0"/>
              <a:t>Still working out the logistics – more details </a:t>
            </a:r>
            <a:r>
              <a:rPr lang="en-US" dirty="0" smtClean="0"/>
              <a:t>forthcoming</a:t>
            </a:r>
          </a:p>
          <a:p>
            <a:pPr lvl="1"/>
            <a:r>
              <a:rPr lang="en-US" dirty="0" smtClean="0"/>
              <a:t>Also still working out makeup/regrade logistics – sit tight, please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In-class quizzes</a:t>
            </a:r>
          </a:p>
          <a:p>
            <a:pPr lvl="1"/>
            <a:r>
              <a:rPr lang="en-US" dirty="0" smtClean="0"/>
              <a:t>New quizzes do not count for credit – only for discussion now</a:t>
            </a:r>
          </a:p>
        </p:txBody>
      </p:sp>
    </p:spTree>
    <p:extLst>
      <p:ext uri="{BB962C8B-B14F-4D97-AF65-F5344CB8AC3E}">
        <p14:creationId xmlns:p14="http://schemas.microsoft.com/office/powerpoint/2010/main" val="139074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i="1" dirty="0" smtClean="0">
                <a:solidFill>
                  <a:srgbClr val="C00000"/>
                </a:solidFill>
              </a:rPr>
              <a:t>Take care of yourself!</a:t>
            </a:r>
          </a:p>
          <a:p>
            <a:endParaRPr lang="en-US" dirty="0"/>
          </a:p>
          <a:p>
            <a:r>
              <a:rPr lang="en-US" dirty="0" smtClean="0"/>
              <a:t>All classes remote for the rest of the semester</a:t>
            </a:r>
          </a:p>
          <a:p>
            <a:r>
              <a:rPr lang="en-US" dirty="0" smtClean="0"/>
              <a:t>213/613 lectures are now </a:t>
            </a:r>
            <a:r>
              <a:rPr lang="en-US" i="1" dirty="0" smtClean="0"/>
              <a:t>flipped</a:t>
            </a:r>
            <a:endParaRPr lang="en-US" dirty="0" smtClean="0"/>
          </a:p>
          <a:p>
            <a:pPr lvl="1"/>
            <a:r>
              <a:rPr lang="en-US" dirty="0" smtClean="0"/>
              <a:t>Videos released 24 hours before class</a:t>
            </a:r>
          </a:p>
          <a:p>
            <a:pPr lvl="1"/>
            <a:r>
              <a:rPr lang="en-US" dirty="0" smtClean="0"/>
              <a:t>You MUST watch before class time</a:t>
            </a:r>
          </a:p>
          <a:p>
            <a:pPr lvl="1"/>
            <a:r>
              <a:rPr lang="en-US" dirty="0" smtClean="0"/>
              <a:t>During class: summary, discussion, quiz, questions</a:t>
            </a:r>
          </a:p>
          <a:p>
            <a:r>
              <a:rPr lang="en-US" dirty="0" smtClean="0"/>
              <a:t>213/613 recitations as usual, but online</a:t>
            </a:r>
          </a:p>
          <a:p>
            <a:r>
              <a:rPr lang="en-US" dirty="0" smtClean="0"/>
              <a:t>OH will be done online – require your cooperation</a:t>
            </a:r>
          </a:p>
          <a:p>
            <a:r>
              <a:rPr lang="en-US" dirty="0" err="1" smtClean="0"/>
              <a:t>Malloc</a:t>
            </a:r>
            <a:r>
              <a:rPr lang="en-US" dirty="0" smtClean="0"/>
              <a:t> traces are now for extra credit</a:t>
            </a:r>
          </a:p>
          <a:p>
            <a:endParaRPr lang="en-US" dirty="0"/>
          </a:p>
          <a:p>
            <a:r>
              <a:rPr lang="en-US" dirty="0" smtClean="0"/>
              <a:t>Fill out feedback form on Piazza, please!</a:t>
            </a:r>
          </a:p>
        </p:txBody>
      </p:sp>
    </p:spTree>
    <p:extLst>
      <p:ext uri="{BB962C8B-B14F-4D97-AF65-F5344CB8AC3E}">
        <p14:creationId xmlns:p14="http://schemas.microsoft.com/office/powerpoint/2010/main" val="74938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Zoom Tips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COVID-19/Coronavirus Context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How 213/613 Will Handle Online Instruction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0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Zoom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5038"/>
            <a:ext cx="9144000" cy="4626123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 bwMode="auto">
          <a:xfrm>
            <a:off x="2819400" y="5715000"/>
            <a:ext cx="762000" cy="619125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+mn-lt"/>
            </a:endParaRPr>
          </a:p>
        </p:txBody>
      </p:sp>
      <p:cxnSp>
        <p:nvCxnSpPr>
          <p:cNvPr id="10" name="Straight Arrow Connector 9"/>
          <p:cNvCxnSpPr>
            <a:stCxn id="8" idx="7"/>
            <a:endCxn id="11" idx="1"/>
          </p:cNvCxnSpPr>
          <p:nvPr/>
        </p:nvCxnSpPr>
        <p:spPr bwMode="auto">
          <a:xfrm flipV="1">
            <a:off x="3469808" y="2977319"/>
            <a:ext cx="3388192" cy="2828350"/>
          </a:xfrm>
          <a:prstGeom prst="straightConnector1">
            <a:avLst/>
          </a:prstGeom>
          <a:noFill/>
          <a:ln w="12700">
            <a:solidFill>
              <a:srgbClr val="0070C0"/>
            </a:solidFill>
            <a:miter lim="800000"/>
            <a:headEnd type="none" w="med" len="med"/>
            <a:tailEnd type="triangle" w="lg" len="lg"/>
          </a:ln>
          <a:effectLst/>
        </p:spPr>
      </p:cxnSp>
      <p:sp>
        <p:nvSpPr>
          <p:cNvPr id="11" name="Rounded Rectangle 10"/>
          <p:cNvSpPr/>
          <p:nvPr/>
        </p:nvSpPr>
        <p:spPr bwMode="auto">
          <a:xfrm>
            <a:off x="6858000" y="1535038"/>
            <a:ext cx="2286000" cy="2884562"/>
          </a:xfrm>
          <a:prstGeom prst="roundRect">
            <a:avLst>
              <a:gd name="adj" fmla="val 5219"/>
            </a:avLst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+mn-lt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6934200" y="3810000"/>
            <a:ext cx="1143000" cy="381000"/>
          </a:xfrm>
          <a:prstGeom prst="roundRect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+mn-lt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45392" y="5715000"/>
            <a:ext cx="762000" cy="619125"/>
          </a:xfrm>
          <a:prstGeom prst="ellipse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+mn-lt"/>
            </a:endParaRPr>
          </a:p>
        </p:txBody>
      </p:sp>
      <p:cxnSp>
        <p:nvCxnSpPr>
          <p:cNvPr id="15" name="Straight Arrow Connector 14"/>
          <p:cNvCxnSpPr>
            <a:stCxn id="14" idx="7"/>
            <a:endCxn id="16" idx="1"/>
          </p:cNvCxnSpPr>
          <p:nvPr/>
        </p:nvCxnSpPr>
        <p:spPr bwMode="auto">
          <a:xfrm flipV="1">
            <a:off x="4495800" y="5334000"/>
            <a:ext cx="2362200" cy="471669"/>
          </a:xfrm>
          <a:prstGeom prst="straightConnector1">
            <a:avLst/>
          </a:prstGeom>
          <a:noFill/>
          <a:ln w="12700">
            <a:solidFill>
              <a:srgbClr val="00B050"/>
            </a:solidFill>
            <a:miter lim="800000"/>
            <a:headEnd type="none" w="med" len="med"/>
            <a:tailEnd type="triangle" w="lg" len="lg"/>
          </a:ln>
          <a:effectLst/>
        </p:spPr>
      </p:cxnSp>
      <p:sp>
        <p:nvSpPr>
          <p:cNvPr id="16" name="Rounded Rectangle 15"/>
          <p:cNvSpPr/>
          <p:nvPr/>
        </p:nvSpPr>
        <p:spPr bwMode="auto">
          <a:xfrm>
            <a:off x="6858000" y="4419600"/>
            <a:ext cx="2286000" cy="1828800"/>
          </a:xfrm>
          <a:prstGeom prst="roundRect">
            <a:avLst>
              <a:gd name="adj" fmla="val 5219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804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Zoom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you are listening</a:t>
            </a:r>
          </a:p>
          <a:p>
            <a:pPr lvl="1"/>
            <a:r>
              <a:rPr lang="en-US" dirty="0" smtClean="0"/>
              <a:t>Keep your video off (Zoom doesn’t handle all that bandwidth well)</a:t>
            </a:r>
          </a:p>
          <a:p>
            <a:pPr lvl="1"/>
            <a:r>
              <a:rPr lang="en-US" dirty="0" smtClean="0"/>
              <a:t>Keep your mic muted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Please ask questions and interact!</a:t>
            </a:r>
          </a:p>
          <a:p>
            <a:pPr lvl="2"/>
            <a:r>
              <a:rPr lang="en-US" dirty="0" smtClean="0"/>
              <a:t>Use the </a:t>
            </a:r>
            <a:r>
              <a:rPr lang="en-US" b="1" dirty="0" smtClean="0"/>
              <a:t>Chat</a:t>
            </a:r>
            <a:r>
              <a:rPr lang="en-US" dirty="0" smtClean="0"/>
              <a:t> feature – we will look for questions there</a:t>
            </a:r>
          </a:p>
          <a:p>
            <a:pPr lvl="2"/>
            <a:r>
              <a:rPr lang="en-US" dirty="0" smtClean="0"/>
              <a:t>Under the Participants tab, </a:t>
            </a:r>
            <a:r>
              <a:rPr lang="en-US" b="1" dirty="0" smtClean="0"/>
              <a:t>raise your hand</a:t>
            </a:r>
          </a:p>
          <a:p>
            <a:pPr lvl="2"/>
            <a:r>
              <a:rPr lang="en-US" dirty="0" smtClean="0"/>
              <a:t>Click Yes/No when prompted, and then click again to clear your response</a:t>
            </a:r>
          </a:p>
          <a:p>
            <a:r>
              <a:rPr lang="en-US" dirty="0" smtClean="0"/>
              <a:t>When asking questions</a:t>
            </a:r>
          </a:p>
          <a:p>
            <a:pPr lvl="1"/>
            <a:r>
              <a:rPr lang="en-US" dirty="0" smtClean="0"/>
              <a:t>Unmute your mic</a:t>
            </a:r>
          </a:p>
          <a:p>
            <a:pPr lvl="1"/>
            <a:r>
              <a:rPr lang="en-US" dirty="0" smtClean="0"/>
              <a:t>If you can, show your video – we miss seeing you!</a:t>
            </a:r>
          </a:p>
          <a:p>
            <a:pPr lvl="1"/>
            <a:r>
              <a:rPr lang="en-US" dirty="0" smtClean="0"/>
              <a:t>Mute your mic and turn off your video after your question has been answered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34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Zoom Tips</a:t>
            </a:r>
          </a:p>
          <a:p>
            <a:r>
              <a:rPr lang="en-US" dirty="0" smtClean="0"/>
              <a:t>COVID-19/Coronavirus Context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How 213/613 Will Handle Online Instruction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20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5CEA8C-B309-124D-A953-DDBB6573A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All This? To Flatten the Curve!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62075"/>
            <a:ext cx="5896059" cy="4972050"/>
          </a:xfrm>
        </p:spPr>
      </p:pic>
    </p:spTree>
    <p:extLst>
      <p:ext uri="{BB962C8B-B14F-4D97-AF65-F5344CB8AC3E}">
        <p14:creationId xmlns:p14="http://schemas.microsoft.com/office/powerpoint/2010/main" val="77051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EFF7669-1A86-4548-95D6-280485FC6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004" y="1336203"/>
            <a:ext cx="5524500" cy="2276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0A471A-686B-EE4F-9E7B-C66DE46BF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 smtClean="0"/>
              <a:t>Infection Spread Increases Exponentially</a:t>
            </a:r>
            <a:br>
              <a:rPr lang="en-US" dirty="0" smtClean="0"/>
            </a:br>
            <a:r>
              <a:rPr lang="en-US" sz="2800" dirty="0" smtClean="0"/>
              <a:t>(at least initially)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9A91E1-CA39-FE4C-BEC8-15E17E211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3751202"/>
            <a:ext cx="8594725" cy="280199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Our healthcare system can’t easily absorb a new large-scale disease</a:t>
            </a:r>
          </a:p>
          <a:p>
            <a:r>
              <a:rPr lang="en-US" dirty="0" smtClean="0"/>
              <a:t>With uncontrolled transmission, more people will die</a:t>
            </a:r>
          </a:p>
          <a:p>
            <a:r>
              <a:rPr lang="en-US" dirty="0" smtClean="0"/>
              <a:t>Lowering the exponent is our best hope to not overwhelm the system</a:t>
            </a:r>
          </a:p>
          <a:p>
            <a:r>
              <a:rPr lang="en-US" dirty="0" smtClean="0"/>
              <a:t>Hence social distancing: these measures seem radical, but are necessary</a:t>
            </a:r>
          </a:p>
          <a:p>
            <a:r>
              <a:rPr lang="en-US" dirty="0" smtClean="0"/>
              <a:t>Early interventions are key</a:t>
            </a:r>
          </a:p>
          <a:p>
            <a:pPr lvl="1"/>
            <a:r>
              <a:rPr lang="en-US" dirty="0" smtClean="0"/>
              <a:t>This requires a change in behavior from all of us</a:t>
            </a:r>
          </a:p>
          <a:p>
            <a:pPr lvl="1"/>
            <a:r>
              <a:rPr lang="en-US" dirty="0" smtClean="0"/>
              <a:t>See </a:t>
            </a:r>
            <a:r>
              <a:rPr lang="en-US" dirty="0"/>
              <a:t>for </a:t>
            </a:r>
            <a:r>
              <a:rPr lang="en-US" dirty="0" smtClean="0"/>
              <a:t>yourself:</a:t>
            </a:r>
            <a:br>
              <a:rPr lang="en-US" dirty="0" smtClean="0"/>
            </a:br>
            <a:r>
              <a:rPr lang="en-US" dirty="0" smtClean="0"/>
              <a:t>https</a:t>
            </a:r>
            <a:r>
              <a:rPr lang="en-US" dirty="0"/>
              <a:t>://www.washingtonpost.com/graphics/2020/world/corona-simulator/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4612C8-B08B-4F45-95C8-9AE82AA85D88}"/>
              </a:ext>
            </a:extLst>
          </p:cNvPr>
          <p:cNvSpPr txBox="1"/>
          <p:nvPr/>
        </p:nvSpPr>
        <p:spPr>
          <a:xfrm>
            <a:off x="1944532" y="1606881"/>
            <a:ext cx="52822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Number of coronavirus cases outside of China over time</a:t>
            </a:r>
          </a:p>
          <a:p>
            <a:r>
              <a:rPr lang="en-US" sz="1800" dirty="0">
                <a:solidFill>
                  <a:srgbClr val="FFFF00"/>
                </a:solidFill>
              </a:rPr>
              <a:t>(source: JHU coronavirus database</a:t>
            </a:r>
          </a:p>
          <a:p>
            <a:r>
              <a:rPr lang="en-US" sz="900" dirty="0">
                <a:hlinkClick r:id="rId3"/>
              </a:rPr>
              <a:t>https://www.arcgis.com/apps/opsdashboard/index.html#/bda7594740fd40299423467b48e9ecf6</a:t>
            </a:r>
            <a:r>
              <a:rPr lang="en-US" sz="900" dirty="0"/>
              <a:t> </a:t>
            </a:r>
            <a:r>
              <a:rPr lang="en-US" sz="1800" dirty="0">
                <a:solidFill>
                  <a:srgbClr val="FFFF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8940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AADB24-F1D0-3E4D-AAD2-3E23CD585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Am Young, Should I Still Worry?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AE3FB9-4C60-F64C-B8D9-D67ABA58D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People of all ages can be infected by the new coronavirus (2019-nCoV). Older people, and people with pre-existing medical conditions (such as asthma, diabetes, heart disease) appear to be more vulnerable to becoming severely ill with the virus.  [WHO]</a:t>
            </a:r>
          </a:p>
          <a:p>
            <a:endParaRPr lang="en-US" dirty="0" smtClean="0"/>
          </a:p>
          <a:p>
            <a:r>
              <a:rPr lang="en-US" dirty="0" smtClean="0"/>
              <a:t>But it is easy, even for asymptomatic people with COVID-19, to spread the illness.</a:t>
            </a:r>
          </a:p>
          <a:p>
            <a:endParaRPr lang="en-US" dirty="0" smtClean="0"/>
          </a:p>
          <a:p>
            <a:r>
              <a:rPr lang="en-US" dirty="0" smtClean="0"/>
              <a:t>So, if you get sick, you increase the exponent. Especially if you get sick early.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So, stay safe, hang out in small sets of people, and, despite everything, try to not worry too much.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60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 During Distancing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care of yourself and others around you</a:t>
            </a:r>
          </a:p>
          <a:p>
            <a:pPr lvl="1"/>
            <a:r>
              <a:rPr lang="en-US" dirty="0" smtClean="0"/>
              <a:t>Single most important thing you can do now</a:t>
            </a:r>
          </a:p>
          <a:p>
            <a:pPr lvl="1"/>
            <a:r>
              <a:rPr lang="en-US" dirty="0" smtClean="0"/>
              <a:t>Remember: COVID-19 can be asymptomatic</a:t>
            </a:r>
          </a:p>
          <a:p>
            <a:r>
              <a:rPr lang="en-US" dirty="0" smtClean="0"/>
              <a:t>Watch your mental health as well</a:t>
            </a:r>
          </a:p>
          <a:p>
            <a:pPr lvl="1"/>
            <a:r>
              <a:rPr lang="en-US" dirty="0" smtClean="0"/>
              <a:t>Social distancing can be lonely</a:t>
            </a:r>
          </a:p>
          <a:p>
            <a:pPr lvl="1"/>
            <a:r>
              <a:rPr lang="en-US" dirty="0" smtClean="0"/>
              <a:t>Make time to Skype/Zoom with friends, play games, and distract yourself with hobbies</a:t>
            </a:r>
          </a:p>
          <a:p>
            <a:pPr lvl="1"/>
            <a:r>
              <a:rPr lang="en-US" dirty="0"/>
              <a:t>CDC pointers: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www.cdc.gov/coronavirus/2019-ncov/about/coping.html</a:t>
            </a:r>
            <a:endParaRPr lang="en-US" dirty="0" smtClean="0"/>
          </a:p>
          <a:p>
            <a:pPr lvl="1"/>
            <a:r>
              <a:rPr lang="en-US" dirty="0" smtClean="0"/>
              <a:t>There is </a:t>
            </a:r>
            <a:r>
              <a:rPr lang="en-US" b="1" dirty="0" smtClean="0"/>
              <a:t>always</a:t>
            </a:r>
            <a:r>
              <a:rPr lang="en-US" dirty="0" smtClean="0"/>
              <a:t> someone who wants to talk with you, no matter what it’s about</a:t>
            </a:r>
          </a:p>
          <a:p>
            <a:r>
              <a:rPr lang="en-US" dirty="0" smtClean="0"/>
              <a:t>Don’t stress out about courses</a:t>
            </a:r>
          </a:p>
          <a:p>
            <a:pPr lvl="1"/>
            <a:r>
              <a:rPr lang="en-US" dirty="0" smtClean="0"/>
              <a:t>We’re all wading through this experiment together</a:t>
            </a:r>
          </a:p>
          <a:p>
            <a:pPr lvl="1"/>
            <a:r>
              <a:rPr lang="en-US" dirty="0" smtClean="0"/>
              <a:t>It’s fine to retune your expectations – you’ll be fine in the long 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5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14977</TotalTime>
  <Words>916</Words>
  <Application>Microsoft Office PowerPoint</Application>
  <PresentationFormat>On-screen Show (4:3)</PresentationFormat>
  <Paragraphs>137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ＭＳ Ｐゴシック</vt:lpstr>
      <vt:lpstr>Arial</vt:lpstr>
      <vt:lpstr>Arial Narrow</vt:lpstr>
      <vt:lpstr>Calibri</vt:lpstr>
      <vt:lpstr>Times New Roman</vt:lpstr>
      <vt:lpstr>Wingdings</vt:lpstr>
      <vt:lpstr>Wingdings 2</vt:lpstr>
      <vt:lpstr>template2007</vt:lpstr>
      <vt:lpstr>3_template2007</vt:lpstr>
      <vt:lpstr>1_template2007</vt:lpstr>
      <vt:lpstr>2_template2007</vt:lpstr>
      <vt:lpstr>COVID-19, Online Instruction, and You  15-213/18-213/15-513/18-613: Introduction to Computer Systems  16.5th Lecture, March 17, 2020</vt:lpstr>
      <vt:lpstr>Today’s Agenda</vt:lpstr>
      <vt:lpstr>Zoom Interface</vt:lpstr>
      <vt:lpstr>General Zoom Interactions</vt:lpstr>
      <vt:lpstr>Today’s Agenda</vt:lpstr>
      <vt:lpstr>Why All This? To Flatten the Curve!</vt:lpstr>
      <vt:lpstr>Infection Spread Increases Exponentially (at least initially)</vt:lpstr>
      <vt:lpstr>I Am Young, Should I Still Worry? </vt:lpstr>
      <vt:lpstr>Things to Remember During Distancing</vt:lpstr>
      <vt:lpstr>Today’s Agenda</vt:lpstr>
      <vt:lpstr>Using Zoom for 213/613</vt:lpstr>
      <vt:lpstr>Lectures</vt:lpstr>
      <vt:lpstr>Recitations</vt:lpstr>
      <vt:lpstr>Recordings</vt:lpstr>
      <vt:lpstr>Office Hours</vt:lpstr>
      <vt:lpstr>Assessments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Saugata Ghose</cp:lastModifiedBy>
  <cp:revision>732</cp:revision>
  <cp:lastPrinted>2016-11-01T18:34:42Z</cp:lastPrinted>
  <dcterms:created xsi:type="dcterms:W3CDTF">2012-11-01T14:52:42Z</dcterms:created>
  <dcterms:modified xsi:type="dcterms:W3CDTF">2020-03-17T15:38:45Z</dcterms:modified>
</cp:coreProperties>
</file>