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68"/>
  </p:notesMasterIdLst>
  <p:handoutMasterIdLst>
    <p:handoutMasterId r:id="rId69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249" r:id="rId26"/>
    <p:sldId id="1497" r:id="rId27"/>
    <p:sldId id="1441" r:id="rId28"/>
    <p:sldId id="1442" r:id="rId29"/>
    <p:sldId id="1443" r:id="rId30"/>
    <p:sldId id="1444" r:id="rId31"/>
    <p:sldId id="1446" r:id="rId32"/>
    <p:sldId id="1445" r:id="rId33"/>
    <p:sldId id="1505" r:id="rId34"/>
    <p:sldId id="1506" r:id="rId35"/>
    <p:sldId id="1507" r:id="rId36"/>
    <p:sldId id="1508" r:id="rId37"/>
    <p:sldId id="1509" r:id="rId38"/>
    <p:sldId id="1510" r:id="rId39"/>
    <p:sldId id="1511" r:id="rId40"/>
    <p:sldId id="1512" r:id="rId41"/>
    <p:sldId id="1513" r:id="rId42"/>
    <p:sldId id="1514" r:id="rId43"/>
    <p:sldId id="1515" r:id="rId44"/>
    <p:sldId id="1516" r:id="rId45"/>
    <p:sldId id="1498" r:id="rId46"/>
    <p:sldId id="1475" r:id="rId47"/>
    <p:sldId id="1476" r:id="rId48"/>
    <p:sldId id="1477" r:id="rId49"/>
    <p:sldId id="1478" r:id="rId50"/>
    <p:sldId id="1479" r:id="rId51"/>
    <p:sldId id="1480" r:id="rId52"/>
    <p:sldId id="1481" r:id="rId53"/>
    <p:sldId id="1491" r:id="rId54"/>
    <p:sldId id="1493" r:id="rId55"/>
    <p:sldId id="1528" r:id="rId56"/>
    <p:sldId id="1482" r:id="rId57"/>
    <p:sldId id="1483" r:id="rId58"/>
    <p:sldId id="1484" r:id="rId59"/>
    <p:sldId id="1485" r:id="rId60"/>
    <p:sldId id="1486" r:id="rId61"/>
    <p:sldId id="1487" r:id="rId62"/>
    <p:sldId id="1523" r:id="rId63"/>
    <p:sldId id="1448" r:id="rId64"/>
    <p:sldId id="1495" r:id="rId65"/>
    <p:sldId id="1525" r:id="rId66"/>
    <p:sldId id="1524" r:id="rId67"/>
  </p:sldIdLst>
  <p:sldSz cx="9144000" cy="6858000" type="screen4x3"/>
  <p:notesSz cx="7302500" cy="9586913"/>
  <p:custDataLst>
    <p:tags r:id="rId7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88" d="100"/>
          <a:sy n="88" d="100"/>
        </p:scale>
        <p:origin x="8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notesMaster" Target="notesMasters/notesMaster1.xml"/><Relationship Id="rId76" Type="http://schemas.microsoft.com/office/2016/11/relationships/changesInfo" Target="changesInfos/changesInfo1.xml"/><Relationship Id="rId7" Type="http://schemas.openxmlformats.org/officeDocument/2006/relationships/slide" Target="slides/slide3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6BC9BD61-126B-4150-993C-F6D0D6DCD30D}"/>
    <pc:docChg chg="undo modSld">
      <pc:chgData name="Phil Gibbons" userId="f619c6e5d38ed7a7" providerId="LiveId" clId="{6BC9BD61-126B-4150-993C-F6D0D6DCD30D}" dt="2019-10-16T18:44:02.731" v="25" actId="14100"/>
      <pc:docMkLst>
        <pc:docMk/>
      </pc:docMkLst>
      <pc:sldChg chg="modSp">
        <pc:chgData name="Phil Gibbons" userId="f619c6e5d38ed7a7" providerId="LiveId" clId="{6BC9BD61-126B-4150-993C-F6D0D6DCD30D}" dt="2019-10-16T18:44:02.731" v="25" actId="14100"/>
        <pc:sldMkLst>
          <pc:docMk/>
          <pc:sldMk cId="0" sldId="1446"/>
        </pc:sldMkLst>
        <pc:spChg chg="mod">
          <ac:chgData name="Phil Gibbons" userId="f619c6e5d38ed7a7" providerId="LiveId" clId="{6BC9BD61-126B-4150-993C-F6D0D6DCD30D}" dt="2019-10-16T18:40:50.286" v="0" actId="14100"/>
          <ac:spMkLst>
            <pc:docMk/>
            <pc:sldMk cId="0" sldId="1446"/>
            <ac:spMk id="24582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1:26.177" v="6" actId="1076"/>
          <ac:spMkLst>
            <pc:docMk/>
            <pc:sldMk cId="0" sldId="1446"/>
            <ac:spMk id="24583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4:02.731" v="25" actId="14100"/>
          <ac:spMkLst>
            <pc:docMk/>
            <pc:sldMk cId="0" sldId="1446"/>
            <ac:spMk id="24584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14.550" v="11" actId="14100"/>
          <ac:spMkLst>
            <pc:docMk/>
            <pc:sldMk cId="0" sldId="1446"/>
            <ac:spMk id="24604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40.289" v="16" actId="1076"/>
          <ac:spMkLst>
            <pc:docMk/>
            <pc:sldMk cId="0" sldId="1446"/>
            <ac:spMk id="24605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42.457" v="24" actId="14100"/>
          <ac:spMkLst>
            <pc:docMk/>
            <pc:sldMk cId="0" sldId="1446"/>
            <ac:spMk id="24606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56.848" v="17" actId="14100"/>
          <ac:spMkLst>
            <pc:docMk/>
            <pc:sldMk cId="0" sldId="1446"/>
            <ac:spMk id="24626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05.457" v="19" actId="14100"/>
          <ac:spMkLst>
            <pc:docMk/>
            <pc:sldMk cId="0" sldId="1446"/>
            <ac:spMk id="24627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30.874" v="23" actId="14100"/>
          <ac:spMkLst>
            <pc:docMk/>
            <pc:sldMk cId="0" sldId="1446"/>
            <ac:spMk id="24628" creationId="{00000000-0000-0000-0000-000000000000}"/>
          </ac:spMkLst>
        </pc:spChg>
        <pc:grpChg chg="mod">
          <ac:chgData name="Phil Gibbons" userId="f619c6e5d38ed7a7" providerId="LiveId" clId="{6BC9BD61-126B-4150-993C-F6D0D6DCD30D}" dt="2019-10-16T18:42:29.686" v="14" actId="1076"/>
          <ac:grpSpMkLst>
            <pc:docMk/>
            <pc:sldMk cId="0" sldId="1446"/>
            <ac:grpSpMk id="78" creationId="{00000000-0000-0000-0000-000000000000}"/>
          </ac:grpSpMkLst>
        </pc:grpChg>
      </pc:sldChg>
    </pc:docChg>
  </pc:docChgLst>
  <pc:docChgLst>
    <pc:chgData name="Phil Gibbons" userId="f619c6e5d38ed7a7" providerId="LiveId" clId="{007CA93A-0069-46BC-AC88-DD81EBDC48CE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00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02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59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</a:t>
            </a:r>
            <a:br>
              <a:rPr lang="en-US" sz="2000" b="0" dirty="0"/>
            </a:br>
            <a:r>
              <a:rPr lang="en-US" sz="2000" b="0" dirty="0"/>
              <a:t>Introduction to Computer Systems	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16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March 5, 2020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because 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 has its own free list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Often have separate classes for each small size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For larger sizes: One class for each size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153" t="-120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 </a:t>
            </a:r>
            <a:r>
              <a:rPr lang="en-GB" dirty="0"/>
              <a:t>(i.e., first fit)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>
                <a:latin typeface="Courier New" pitchFamily="49" charset="0"/>
              </a:rPr>
              <a:t>sbrk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appropriate size class.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</a:t>
            </a:r>
            <a:r>
              <a:rPr lang="en-US" dirty="0" smtClean="0"/>
              <a:t>runtime</a:t>
            </a:r>
            <a:endParaRPr lang="en-US" dirty="0"/>
          </a:p>
          <a:p>
            <a:pPr lvl="1"/>
            <a:r>
              <a:rPr lang="en-US" dirty="0" smtClean="0"/>
              <a:t>For </a:t>
            </a:r>
            <a:r>
              <a:rPr lang="en-US" dirty="0"/>
              <a:t>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canvas.cmu.edu/courses/13182/quizzes/31659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095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/>
              <a:t>Garbage collection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storage—application never has to explicitly free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Common in many dynamic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Python, Ruby, Java, Perl, ML, Lisp, </a:t>
            </a:r>
            <a:r>
              <a:rPr lang="en-GB" dirty="0" err="1">
                <a:ea typeface="msgothic" charset="0"/>
                <a:cs typeface="msgothic" charset="0"/>
              </a:rPr>
              <a:t>Mathematica</a:t>
            </a:r>
            <a:endParaRPr lang="en-GB" dirty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the memory 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br>
              <a:rPr lang="en-GB" dirty="0"/>
            </a:br>
            <a:r>
              <a:rPr lang="en-GB" dirty="0"/>
              <a:t>(e.g.,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information: </a:t>
            </a:r>
            <a:br>
              <a:rPr lang="en-GB" dirty="0"/>
            </a:br>
            <a:r>
              <a:rPr lang="en-GB" dirty="0"/>
              <a:t>Jones 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7825" y="4690650"/>
            <a:ext cx="8551679" cy="1024350"/>
            <a:chOff x="377825" y="4690650"/>
            <a:chExt cx="8551679" cy="102435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330575" y="4749800"/>
              <a:ext cx="1012825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32325" y="4690650"/>
              <a:ext cx="14478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103592" y="5283200"/>
              <a:ext cx="1630208" cy="4318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82588" y="5796643"/>
            <a:ext cx="6551612" cy="1008743"/>
            <a:chOff x="382588" y="5796643"/>
            <a:chExt cx="6551612" cy="1008743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103592" y="6400800"/>
              <a:ext cx="1646984" cy="404586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82588" y="5796643"/>
              <a:ext cx="6551612" cy="808043"/>
              <a:chOff x="382588" y="5796643"/>
              <a:chExt cx="6551612" cy="808043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352800" y="5867400"/>
                <a:ext cx="9906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796643"/>
                <a:ext cx="1427161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79413" y="3461952"/>
            <a:ext cx="8764587" cy="1186248"/>
            <a:chOff x="379413" y="3461952"/>
            <a:chExt cx="8764587" cy="118624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1030307"/>
              <a:chOff x="379413" y="3617893"/>
              <a:chExt cx="8764587" cy="103030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352800" y="3689350"/>
                <a:ext cx="9906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43993"/>
                <a:ext cx="14478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103592" y="4216400"/>
                <a:ext cx="1625444" cy="4318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>
                    <a:latin typeface="Calibri" pitchFamily="34" charset="0"/>
                  </a:rPr>
                  <a:t>ptrs</a:t>
                </a:r>
                <a:r>
                  <a:rPr lang="en-US" sz="1400" b="0" i="1" dirty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Assumptions For a Simple Implementation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 </a:t>
            </a:r>
            <a:r>
              <a:rPr lang="en-GB" dirty="0"/>
              <a:t>returns 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 </a:t>
            </a:r>
            <a:r>
              <a:rPr lang="en-GB" dirty="0">
                <a:solidFill>
                  <a:srgbClr val="990000"/>
                </a:solidFill>
              </a:rPr>
              <a:t>returns 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 </a:t>
            </a:r>
            <a:r>
              <a:rPr lang="en-GB" dirty="0"/>
              <a:t>returns all the roots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</a:t>
            </a:r>
            <a:r>
              <a:rPr lang="en-GB" dirty="0" smtClean="0"/>
              <a:t>., </a:t>
            </a:r>
            <a:r>
              <a:rPr lang="en-GB" dirty="0"/>
              <a:t>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1828800"/>
            <a:ext cx="4572000" cy="1524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4502478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133600"/>
            <a:ext cx="4572000" cy="13716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9429950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362200"/>
            <a:ext cx="4572000" cy="1143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1890570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625458"/>
            <a:ext cx="4572000" cy="879742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8678122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250272123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728615783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</a:t>
            </a:r>
            <a:b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523491322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676323619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523310956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274262068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663635289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next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140687909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64146" cy="16949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ru-RU" sz="2000" dirty="0"/>
              <a:t>"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%d</a:t>
            </a:r>
            <a:r>
              <a:rPr lang="ru-RU" sz="2000" dirty="0"/>
              <a:t>"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16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garbage collector”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memory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pointers can point to the middle of a block</a:t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mark header, need to find the beginning of the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binary tree 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ata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eft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ight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ize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Left:</a:t>
            </a:r>
            <a:r>
              <a:rPr lang="en-US" sz="1800" b="0" dirty="0">
                <a:latin typeface="Calibri" pitchFamily="34" charset="0"/>
              </a:rPr>
              <a:t> smaller addresses</a:t>
            </a:r>
          </a:p>
          <a:p>
            <a:r>
              <a:rPr lang="en-US" sz="1800" dirty="0">
                <a:latin typeface="Calibri" pitchFamily="34" charset="0"/>
              </a:rPr>
              <a:t>Right:</a:t>
            </a:r>
            <a:r>
              <a:rPr lang="en-US" sz="1800" b="0" dirty="0">
                <a:latin typeface="Calibri" pitchFamily="34" charset="0"/>
              </a:rPr>
              <a:t> larger addresses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2B81B0-2CCE-45AA-8957-642236833C70}"/>
              </a:ext>
            </a:extLst>
          </p:cNvPr>
          <p:cNvSpPr txBox="1"/>
          <p:nvPr/>
        </p:nvSpPr>
        <p:spPr>
          <a:xfrm>
            <a:off x="6115519" y="2819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Assumes </a:t>
            </a:r>
            <a:r>
              <a:rPr lang="en-US" sz="1800" b="0" dirty="0" err="1">
                <a:latin typeface="Calibri" pitchFamily="34" charset="0"/>
              </a:rPr>
              <a:t>ptr</a:t>
            </a:r>
            <a:r>
              <a:rPr lang="en-US" sz="1800" b="0" dirty="0">
                <a:latin typeface="Calibri" pitchFamily="34" charset="0"/>
              </a:rPr>
              <a:t> in middle can be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used to reach anywhere in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the block, but no other block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  <p:bldP spid="2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solidFill>
                  <a:srgbClr val="0070C0"/>
                </a:solidFill>
                <a:latin typeface="+mn-lt"/>
              </a:rPr>
              <a:t>p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 pointer to an array[13] of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function returning a pointer to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pointer to a function returning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70501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402533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6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55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5761166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f is a function returning </a:t>
            </a:r>
            <a:r>
              <a:rPr lang="en-US" sz="1800" b="0" dirty="0" err="1">
                <a:latin typeface="+mn-lt"/>
              </a:rPr>
              <a:t>ptr</a:t>
            </a:r>
            <a:r>
              <a:rPr lang="en-US" sz="1800" b="0" dirty="0">
                <a:latin typeface="+mn-lt"/>
              </a:rPr>
              <a:t>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of pointers to functions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32362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93583797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Parsing: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(*(*f())[13])()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0" y="1143000"/>
            <a:ext cx="3928646" cy="400110"/>
            <a:chOff x="1176754" y="1143000"/>
            <a:chExt cx="3928646" cy="400110"/>
          </a:xfrm>
        </p:grpSpPr>
        <p:sp>
          <p:nvSpPr>
            <p:cNvPr id="4" name="TextBox 3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())[13])()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766846" y="1143000"/>
              <a:ext cx="3385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79585" y="2260096"/>
            <a:ext cx="6544747" cy="707886"/>
            <a:chOff x="1176754" y="2807622"/>
            <a:chExt cx="6544747" cy="707886"/>
          </a:xfrm>
        </p:grpSpPr>
        <p:sp>
          <p:nvSpPr>
            <p:cNvPr id="8" name="TextBox 7"/>
            <p:cNvSpPr txBox="1"/>
            <p:nvPr/>
          </p:nvSpPr>
          <p:spPr>
            <a:xfrm>
              <a:off x="1176754" y="2807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[13])()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66846" y="2807622"/>
              <a:ext cx="2954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91308" y="4300521"/>
            <a:ext cx="8083630" cy="707886"/>
            <a:chOff x="1176754" y="3569622"/>
            <a:chExt cx="8083630" cy="707886"/>
          </a:xfrm>
        </p:grpSpPr>
        <p:sp>
          <p:nvSpPr>
            <p:cNvPr id="10" name="TextBox 9"/>
            <p:cNvSpPr txBox="1"/>
            <p:nvPr/>
          </p:nvSpPr>
          <p:spPr>
            <a:xfrm>
              <a:off x="1176754" y="3569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(*f())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66846" y="3569622"/>
              <a:ext cx="449353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73723" y="3126420"/>
            <a:ext cx="7621965" cy="1015663"/>
            <a:chOff x="1176754" y="4407822"/>
            <a:chExt cx="7621965" cy="1015663"/>
          </a:xfrm>
        </p:grpSpPr>
        <p:sp>
          <p:nvSpPr>
            <p:cNvPr id="12" name="TextBox 11"/>
            <p:cNvSpPr txBox="1"/>
            <p:nvPr/>
          </p:nvSpPr>
          <p:spPr>
            <a:xfrm>
              <a:off x="1176754" y="44078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*(*f())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)()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66846" y="4407822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to an </a:t>
              </a:r>
              <a:b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array of 13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2000" y="5474622"/>
            <a:ext cx="8237518" cy="1015663"/>
            <a:chOff x="1176754" y="5474622"/>
            <a:chExt cx="8237518" cy="1015663"/>
          </a:xfrm>
        </p:grpSpPr>
        <p:sp>
          <p:nvSpPr>
            <p:cNvPr id="14" name="TextBox 13"/>
            <p:cNvSpPr txBox="1"/>
            <p:nvPr/>
          </p:nvSpPr>
          <p:spPr>
            <a:xfrm>
              <a:off x="1176754" y="5474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(*(*f())[13])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66846" y="5474622"/>
              <a:ext cx="464742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/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to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functions returning an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62000" y="1701548"/>
            <a:ext cx="6083082" cy="400110"/>
            <a:chOff x="1176754" y="1143000"/>
            <a:chExt cx="6083082" cy="400110"/>
          </a:xfrm>
        </p:grpSpPr>
        <p:sp>
          <p:nvSpPr>
            <p:cNvPr id="22" name="TextBox 21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)[13])()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66846" y="1143000"/>
              <a:ext cx="24929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is a function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62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14896</TotalTime>
  <Words>4748</Words>
  <Application>Microsoft Office PowerPoint</Application>
  <PresentationFormat>On-screen Show (4:3)</PresentationFormat>
  <Paragraphs>861</Paragraphs>
  <Slides>63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63</vt:i4>
      </vt:variant>
    </vt:vector>
  </HeadingPairs>
  <TitlesOfParts>
    <vt:vector size="78" baseType="lpstr">
      <vt:lpstr>ＭＳ Ｐゴシック</vt:lpstr>
      <vt:lpstr>Arial</vt:lpstr>
      <vt:lpstr>Arial Narrow</vt:lpstr>
      <vt:lpstr>Calibri</vt:lpstr>
      <vt:lpstr>Cambria Math</vt:lpstr>
      <vt:lpstr>Courier New</vt:lpstr>
      <vt:lpstr>Helvetica</vt:lpstr>
      <vt:lpstr>msgothic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15-213/18-213/15-513/18-613: Introduction to Computer Systems  16th Lecture, March 5, 2020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 Time!</vt:lpstr>
      <vt:lpstr>Today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  <vt:lpstr>Assumptions For a Simple Implementation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  <vt:lpstr>Supplemental slides</vt:lpstr>
      <vt:lpstr>Conservative Mark &amp; Sweep in C</vt:lpstr>
      <vt:lpstr>C Pointer Declarations: Test Yourself!</vt:lpstr>
      <vt:lpstr>C Pointer Declarations: Test Yourself!</vt:lpstr>
      <vt:lpstr>Parsing:  int (*(*f())[13])()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Saugata Ghose</cp:lastModifiedBy>
  <cp:revision>722</cp:revision>
  <cp:lastPrinted>2016-11-01T18:34:42Z</cp:lastPrinted>
  <dcterms:created xsi:type="dcterms:W3CDTF">2012-11-01T14:52:42Z</dcterms:created>
  <dcterms:modified xsi:type="dcterms:W3CDTF">2020-03-05T05:57:04Z</dcterms:modified>
</cp:coreProperties>
</file>