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483" r:id="rId8"/>
    <p:sldId id="1393" r:id="rId9"/>
    <p:sldId id="1394" r:id="rId10"/>
    <p:sldId id="1395" r:id="rId11"/>
    <p:sldId id="1396" r:id="rId12"/>
    <p:sldId id="1397" r:id="rId13"/>
    <p:sldId id="1501" r:id="rId14"/>
    <p:sldId id="1502" r:id="rId15"/>
    <p:sldId id="1476" r:id="rId16"/>
    <p:sldId id="1418" r:id="rId17"/>
    <p:sldId id="1398" r:id="rId18"/>
    <p:sldId id="1495" r:id="rId19"/>
    <p:sldId id="1419" r:id="rId20"/>
    <p:sldId id="1496" r:id="rId21"/>
    <p:sldId id="1428" r:id="rId22"/>
    <p:sldId id="1499" r:id="rId23"/>
    <p:sldId id="1421" r:id="rId24"/>
    <p:sldId id="1430" r:id="rId25"/>
    <p:sldId id="1403" r:id="rId26"/>
    <p:sldId id="1429" r:id="rId27"/>
    <p:sldId id="1500" r:id="rId28"/>
    <p:sldId id="1485" r:id="rId29"/>
    <p:sldId id="1486" r:id="rId30"/>
    <p:sldId id="1404" r:id="rId31"/>
    <p:sldId id="1479" r:id="rId32"/>
    <p:sldId id="1497" r:id="rId33"/>
    <p:sldId id="1424" r:id="rId34"/>
    <p:sldId id="1487" r:id="rId35"/>
    <p:sldId id="1407" r:id="rId36"/>
    <p:sldId id="1408" r:id="rId37"/>
    <p:sldId id="1482" r:id="rId38"/>
    <p:sldId id="1409" r:id="rId39"/>
    <p:sldId id="1249" r:id="rId40"/>
    <p:sldId id="1489" r:id="rId41"/>
    <p:sldId id="1498" r:id="rId42"/>
    <p:sldId id="1491" r:id="rId43"/>
    <p:sldId id="1410" r:id="rId44"/>
    <p:sldId id="1411" r:id="rId45"/>
    <p:sldId id="1412" r:id="rId46"/>
    <p:sldId id="1413" r:id="rId47"/>
    <p:sldId id="1414" r:id="rId48"/>
    <p:sldId id="1494" r:id="rId49"/>
    <p:sldId id="1492" r:id="rId50"/>
    <p:sldId id="1493" r:id="rId51"/>
    <p:sldId id="1425" r:id="rId52"/>
    <p:sldId id="1436" r:id="rId53"/>
    <p:sldId id="1431" r:id="rId54"/>
    <p:sldId id="1432" r:id="rId55"/>
    <p:sldId id="1434" r:id="rId56"/>
    <p:sldId id="1435" r:id="rId57"/>
    <p:sldId id="1415" r:id="rId58"/>
    <p:sldId id="1416" r:id="rId59"/>
  </p:sldIdLst>
  <p:sldSz cx="9144000" cy="6858000" type="screen4x3"/>
  <p:notesSz cx="7302500" cy="9586913"/>
  <p:custDataLst>
    <p:tags r:id="rId6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00000"/>
    <a:srgbClr val="E6E6E6"/>
    <a:srgbClr val="F7F5CD"/>
    <a:srgbClr val="DEDFF5"/>
    <a:srgbClr val="DBF2DA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02" autoAdjust="0"/>
    <p:restoredTop sz="96327" autoAdjust="0"/>
  </p:normalViewPr>
  <p:slideViewPr>
    <p:cSldViewPr snapToObjects="1">
      <p:cViewPr varScale="1">
        <p:scale>
          <a:sx n="113" d="100"/>
          <a:sy n="113" d="100"/>
        </p:scale>
        <p:origin x="438" y="96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343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57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 </a:t>
            </a:r>
            <a:br>
              <a:rPr lang="en-US" sz="2000" b="0" dirty="0"/>
            </a:br>
            <a:r>
              <a:rPr lang="en-US" sz="2000" b="0" dirty="0"/>
              <a:t>Introduction to Computer Systems	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15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March 3, 2020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5,000 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operations/second</a:t>
            </a:r>
          </a:p>
        </p:txBody>
      </p:sp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Minimize Overhead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Current heap size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dirty="0"/>
              <a:t> is monotonically </a:t>
            </a:r>
            <a:r>
              <a:rPr lang="en-GB" dirty="0" err="1"/>
              <a:t>nondecreasing</a:t>
            </a:r>
            <a:endParaRPr lang="en-GB" dirty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i.e., heap only grows when allocator uses </a:t>
            </a:r>
            <a:r>
              <a:rPr lang="en-GB" b="1" dirty="0" err="1">
                <a:latin typeface="Courier New" pitchFamily="49" charset="0"/>
              </a:rPr>
              <a:t>sbrk</a:t>
            </a:r>
            <a:endParaRPr lang="en-GB" b="1" dirty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Overhead after k</a:t>
            </a:r>
            <a:r>
              <a:rPr lang="en-GB" dirty="0"/>
              <a:t>+1</a:t>
            </a:r>
            <a:r>
              <a:rPr lang="en-GB" i="1" dirty="0"/>
              <a:t> requests</a:t>
            </a:r>
          </a:p>
          <a:p>
            <a:pPr lvl="1"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Fraction of heap space </a:t>
            </a:r>
            <a:r>
              <a:rPr lang="en-GB" i="1" dirty="0"/>
              <a:t>NOT </a:t>
            </a:r>
            <a:r>
              <a:rPr lang="en-GB" dirty="0"/>
              <a:t>used for program data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/>
              <a:t>O</a:t>
            </a:r>
            <a:r>
              <a:rPr lang="en-GB" i="1" baseline="-25000" dirty="0"/>
              <a:t>k</a:t>
            </a:r>
            <a:r>
              <a:rPr lang="en-GB" i="1" dirty="0"/>
              <a:t> </a:t>
            </a:r>
            <a:r>
              <a:rPr lang="en-GB" dirty="0"/>
              <a:t>=</a:t>
            </a:r>
            <a:r>
              <a:rPr lang="en-GB" i="1" dirty="0"/>
              <a:t>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i="1" dirty="0"/>
              <a:t> </a:t>
            </a:r>
            <a:r>
              <a:rPr lang="en-GB" dirty="0"/>
              <a:t>/ (</a:t>
            </a:r>
            <a:r>
              <a:rPr lang="en-GB" dirty="0" err="1"/>
              <a:t>max</a:t>
            </a:r>
            <a:r>
              <a:rPr lang="en-GB" i="1" baseline="-25000" dirty="0" err="1"/>
              <a:t>i</a:t>
            </a:r>
            <a:r>
              <a:rPr lang="en-GB" baseline="-25000" dirty="0" err="1"/>
              <a:t>≤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dirty="0"/>
              <a:t>)  – 1.0</a:t>
            </a:r>
            <a:endParaRPr lang="en-GB" baseline="-25000" dirty="0"/>
          </a:p>
        </p:txBody>
      </p:sp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xmlns="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xmlns="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xmlns="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xmlns="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xmlns="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800" y="5187518"/>
            <a:ext cx="5410200" cy="1365682"/>
          </a:xfrm>
        </p:spPr>
        <p:txBody>
          <a:bodyPr/>
          <a:lstStyle/>
          <a:p>
            <a:pPr lvl="1"/>
            <a:r>
              <a:rPr lang="en-US" dirty="0"/>
              <a:t>Data line shows total allocated data ( </a:t>
            </a:r>
            <a:r>
              <a:rPr lang="en-GB" i="1" dirty="0"/>
              <a:t>P</a:t>
            </a:r>
            <a:r>
              <a:rPr lang="en-GB" i="1" baseline="-25000" dirty="0"/>
              <a:t>i</a:t>
            </a:r>
            <a:r>
              <a:rPr lang="en-GB" dirty="0"/>
              <a:t> </a:t>
            </a:r>
            <a:r>
              <a:rPr lang="en-GB" i="1" baseline="-25000" dirty="0"/>
              <a:t> </a:t>
            </a:r>
            <a:r>
              <a:rPr lang="en-GB" dirty="0"/>
              <a:t>)</a:t>
            </a:r>
            <a:endParaRPr lang="en-US" dirty="0"/>
          </a:p>
          <a:p>
            <a:pPr lvl="1"/>
            <a:r>
              <a:rPr lang="en-US" dirty="0"/>
              <a:t>Data Fit line shows peak of total (</a:t>
            </a:r>
            <a:r>
              <a:rPr lang="en-GB" dirty="0" err="1"/>
              <a:t>max</a:t>
            </a:r>
            <a:r>
              <a:rPr lang="en-GB" i="1" baseline="-25000" dirty="0" err="1"/>
              <a:t>i</a:t>
            </a:r>
            <a:r>
              <a:rPr lang="en-GB" baseline="-25000" dirty="0" err="1"/>
              <a:t>≤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</a:t>
            </a:r>
            <a:r>
              <a:rPr lang="en-US" dirty="0"/>
              <a:t> )</a:t>
            </a:r>
          </a:p>
          <a:p>
            <a:pPr lvl="1"/>
            <a:r>
              <a:rPr lang="en-US" dirty="0"/>
              <a:t>Normalized in X &amp; 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045516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xmlns="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xmlns="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xmlns="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xmlns="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2712187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7D0CE96-06DA-2B48-85AE-6F38D71125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8452" y="1128545"/>
            <a:ext cx="4889348" cy="382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267200"/>
            <a:ext cx="7896225" cy="1838325"/>
          </a:xfrm>
        </p:spPr>
        <p:txBody>
          <a:bodyPr/>
          <a:lstStyle/>
          <a:p>
            <a:r>
              <a:rPr lang="en-US" dirty="0"/>
              <a:t>Given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Manage space for all allocated blocks</a:t>
            </a:r>
          </a:p>
          <a:p>
            <a:r>
              <a:rPr lang="en-US" dirty="0"/>
              <a:t>Metrics</a:t>
            </a:r>
          </a:p>
          <a:p>
            <a:pPr lvl="1"/>
            <a:r>
              <a:rPr lang="en-US" dirty="0"/>
              <a:t>Data: </a:t>
            </a:r>
            <a:r>
              <a:rPr lang="en-GB" i="1" dirty="0"/>
              <a:t>P</a:t>
            </a:r>
            <a:r>
              <a:rPr lang="en-GB" i="1" baseline="-25000" dirty="0"/>
              <a:t>i </a:t>
            </a:r>
          </a:p>
          <a:p>
            <a:pPr lvl="1"/>
            <a:r>
              <a:rPr lang="en-US" dirty="0"/>
              <a:t>Data fit: </a:t>
            </a:r>
            <a:r>
              <a:rPr lang="en-GB" dirty="0" err="1"/>
              <a:t>max</a:t>
            </a:r>
            <a:r>
              <a:rPr lang="en-GB" i="1" baseline="-25000" dirty="0" err="1"/>
              <a:t>i</a:t>
            </a:r>
            <a:r>
              <a:rPr lang="en-GB" baseline="-25000" dirty="0" err="1"/>
              <a:t>≤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 smtClean="0"/>
              <a:t> </a:t>
            </a:r>
            <a:r>
              <a:rPr lang="en-GB" dirty="0"/>
              <a:t>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 smtClean="0"/>
              <a:t> </a:t>
            </a:r>
            <a:r>
              <a:rPr lang="en-GB" dirty="0"/>
              <a:t>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Perfect Fit: Only requires space for allocated data, data structures, and unused space due to alignment constraints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2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Amount of external fragmentation</a:t>
            </a:r>
            <a:br>
              <a:rPr lang="en-GB" dirty="0"/>
            </a:b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malloc(7*SIZ)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2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766072" cy="359010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size_t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0201"/>
            <a:ext cx="5486400" cy="309446"/>
            <a:chOff x="2992437" y="4272080"/>
            <a:chExt cx="5486400" cy="309446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403520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malloc(4*SIZ)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xmlns="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xmlns="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</a:t>
            </a:r>
            <a:r>
              <a:rPr lang="en-GB" dirty="0" smtClean="0"/>
              <a:t>., </a:t>
            </a:r>
            <a:r>
              <a:rPr lang="en-GB" dirty="0"/>
              <a:t>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xmlns="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xmlns="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xmlns="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xmlns="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xmlns="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xmlns="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xmlns="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xmlns="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xmlns="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xmlns="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xmlns="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xmlns="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xmlns="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xmlns="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xmlns="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xmlns="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xmlns="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xmlns="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xmlns="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xmlns="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xmlns="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xmlns="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xmlns="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xmlns="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xmlns="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xmlns="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xmlns="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xmlns="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xmlns="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xmlns="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xmlns="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xmlns="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xmlns="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xmlns="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xmlns="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xmlns="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xmlns="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xmlns="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xmlns="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xmlns="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xmlns="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xmlns="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xmlns="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xmlns="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xmlns="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xmlns="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xmlns="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xmlns="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xmlns="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xmlns="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</a:t>
            </a:r>
            <a:r>
              <a:rPr lang="en-US" dirty="0" smtClean="0"/>
              <a:t>runtime</a:t>
            </a:r>
            <a:endParaRPr lang="en-US" dirty="0"/>
          </a:p>
          <a:p>
            <a:pPr lvl="1"/>
            <a:r>
              <a:rPr lang="en-US" dirty="0" smtClean="0"/>
              <a:t>For </a:t>
            </a:r>
            <a:r>
              <a:rPr lang="en-US" dirty="0"/>
              <a:t>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xmlns="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xmlns="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xmlns="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xmlns="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xmlns="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xmlns="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xmlns="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xmlns="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xmlns="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xmlns="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xmlns="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xmlns="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xmlns="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xmlns="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xmlns="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xmlns="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xmlns="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xmlns="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xmlns="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xmlns="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xmlns="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xmlns="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xmlns="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xmlns="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xmlns="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xmlns="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xmlns="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xmlns="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xmlns="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xmlns="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xmlns="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xmlns="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xmlns="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xmlns="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xmlns="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xmlns="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xmlns="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xmlns="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xmlns="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xmlns="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xmlns="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xmlns="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xmlns="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xmlns="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xmlns="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xmlns="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xmlns="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xmlns="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xmlns="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xmlns="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xmlns="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xmlns="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xmlns="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xmlns="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xmlns="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xmlns="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xmlns="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xmlns="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xmlns="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xmlns="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xmlns="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xmlns="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xmlns="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xmlns="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xmlns="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xmlns="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xmlns="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xmlns="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xmlns="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xmlns="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xmlns="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xmlns="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canvas.cmu.edu/courses/13182/quizzes/31657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20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 smtClean="0"/>
              <a:t>e.g</a:t>
            </a:r>
            <a:r>
              <a:rPr lang="en-US" dirty="0"/>
              <a:t>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 smtClean="0"/>
              <a:t>e.g</a:t>
            </a:r>
            <a:r>
              <a:rPr lang="en-US" dirty="0"/>
              <a:t>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xmlns="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xmlns="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xmlns="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xmlns="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xmlns="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xmlns="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xmlns="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xmlns="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xmlns="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xmlns="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xmlns="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xmlns="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xmlns="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xmlns="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xmlns="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xmlns="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xmlns="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xmlns="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xmlns="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xmlns="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xmlns="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xmlns="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xmlns="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xmlns="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xmlns="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xmlns="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xmlns="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xmlns="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xmlns="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xmlns="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xmlns="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xmlns="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xmlns="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xmlns="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xmlns="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xmlns="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xmlns="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xmlns="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xmlns="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xmlns="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xmlns="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xmlns="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xmlns="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xmlns="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xmlns="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xmlns="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xmlns="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xmlns="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xmlns="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xmlns="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xmlns="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xmlns="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xmlns="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xmlns="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xmlns="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xmlns="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xmlns="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xmlns="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xmlns="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xmlns="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xmlns="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xmlns="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xmlns="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xmlns="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xmlns="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xmlns="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xmlns="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xmlns="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xmlns="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xmlns="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xmlns="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xmlns="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xmlns="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xmlns="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xmlns="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xmlns="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xmlns="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xmlns="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r>
              <a:rPr lang="en-GB" b="1" dirty="0">
                <a:latin typeface="Courier New"/>
                <a:cs typeface="Courier New"/>
              </a:rPr>
              <a:t> </a:t>
            </a:r>
            <a:r>
              <a:rPr lang="en-GB" dirty="0">
                <a:latin typeface="+mn-lt"/>
                <a:cs typeface="Courier New"/>
              </a:rPr>
              <a:t>to</a:t>
            </a:r>
            <a:r>
              <a:rPr lang="en-GB" b="1" dirty="0">
                <a:latin typeface="Courier New"/>
                <a:cs typeface="Courier New"/>
              </a:rPr>
              <a:t> </a:t>
            </a:r>
            <a:r>
              <a:rPr lang="en-GB" dirty="0">
                <a:latin typeface="+mn-lt"/>
                <a:cs typeface="Courier New"/>
              </a:rPr>
              <a:t>ENOMEM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</a:t>
            </a:r>
            <a:r>
              <a:rPr lang="en-GB" dirty="0" smtClean="0"/>
              <a:t>zero </a:t>
            </a:r>
            <a:endParaRPr lang="en-GB" dirty="0"/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</a:t>
            </a:r>
            <a:r>
              <a:rPr lang="en-GB" dirty="0" smtClean="0"/>
              <a:t>block</a:t>
            </a:r>
            <a:endParaRPr lang="en-GB" dirty="0"/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xmlns="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xmlns="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xmlns="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xmlns="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C255E-6881-3849-B0EE-465B4567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9BDE92-69BD-1646-BA5B-4E66DFD01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</a:t>
            </a:r>
          </a:p>
          <a:p>
            <a:pPr lvl="1"/>
            <a:r>
              <a:rPr lang="en-US" dirty="0"/>
              <a:t>File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mm-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reference.c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Manages fixed size heap</a:t>
            </a:r>
          </a:p>
          <a:p>
            <a:pPr lvl="1"/>
            <a:r>
              <a:rPr lang="en-US" dirty="0"/>
              <a:t>Functions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dirty="0"/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Based on </a:t>
            </a:r>
            <a:r>
              <a:rPr lang="en-US" i="1" dirty="0"/>
              <a:t>words</a:t>
            </a:r>
            <a:r>
              <a:rPr lang="en-US" dirty="0"/>
              <a:t> of 8-bytes each</a:t>
            </a:r>
          </a:p>
          <a:p>
            <a:pPr lvl="1"/>
            <a:r>
              <a:rPr lang="en-US" dirty="0"/>
              <a:t>Pointers returned by malloc are double-word aligned</a:t>
            </a:r>
          </a:p>
          <a:p>
            <a:pPr lvl="2"/>
            <a:r>
              <a:rPr lang="en-US" dirty="0"/>
              <a:t>Double word = 2 words</a:t>
            </a:r>
          </a:p>
          <a:p>
            <a:pPr lvl="1"/>
            <a:r>
              <a:rPr lang="en-US" dirty="0"/>
              <a:t>Compile and run tests with command interpreter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8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Visualization Conventions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8-byte words as squares</a:t>
            </a:r>
          </a:p>
          <a:p>
            <a:r>
              <a:rPr lang="en-GB" dirty="0"/>
              <a:t>Allocations are double-word </a:t>
            </a:r>
            <a:r>
              <a:rPr lang="en-GB" dirty="0" smtClean="0"/>
              <a:t>aligned</a:t>
            </a: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663206" cy="354906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malloc(4*SIZ)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663206" cy="3549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malloc(5*SIZ)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663206" cy="354906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malloc(6*SIZ)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663206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malloc(2*SIZ)</a:t>
            </a:r>
          </a:p>
        </p:txBody>
      </p:sp>
      <p:sp>
        <p:nvSpPr>
          <p:cNvPr id="99" name="Text Box 19"/>
          <p:cNvSpPr txBox="1">
            <a:spLocks noChangeArrowheads="1"/>
          </p:cNvSpPr>
          <p:nvPr/>
        </p:nvSpPr>
        <p:spPr bwMode="auto">
          <a:xfrm>
            <a:off x="5278437" y="500547"/>
            <a:ext cx="3766072" cy="359010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#define SIZ </a:t>
            </a:r>
            <a:r>
              <a:rPr lang="en-GB" sz="1800" b="1" dirty="0" err="1">
                <a:latin typeface="Courier New" pitchFamily="49" charset="0"/>
              </a:rPr>
              <a:t>sizeof</a:t>
            </a:r>
            <a:r>
              <a:rPr lang="en-GB" sz="1800" b="1" dirty="0">
                <a:latin typeface="Courier New" pitchFamily="49" charset="0"/>
              </a:rPr>
              <a:t>(</a:t>
            </a:r>
            <a:r>
              <a:rPr lang="en-GB" sz="1800" b="1" dirty="0" err="1">
                <a:latin typeface="Courier New" pitchFamily="49" charset="0"/>
              </a:rPr>
              <a:t>size_t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26885</TotalTime>
  <Words>2965</Words>
  <Application>Microsoft Office PowerPoint</Application>
  <PresentationFormat>On-screen Show (4:3)</PresentationFormat>
  <Paragraphs>1146</Paragraphs>
  <Slides>58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8" baseType="lpstr">
      <vt:lpstr>ＭＳ Ｐゴシック</vt:lpstr>
      <vt:lpstr>Arial</vt:lpstr>
      <vt:lpstr>Arial Narrow</vt:lpstr>
      <vt:lpstr>Calibri</vt:lpstr>
      <vt:lpstr>Courier New</vt:lpstr>
      <vt:lpstr>msgothic</vt:lpstr>
      <vt:lpstr>Times New Roman</vt:lpstr>
      <vt:lpstr>Wingdings</vt:lpstr>
      <vt:lpstr>Wingdings 2</vt:lpstr>
      <vt:lpstr>template2007</vt:lpstr>
      <vt:lpstr>Dynamic Memory Allocation:  Basic Concepts  15-213/18-213/15-513/18-613:  Introduction to Computer Systems  15th Lecture, March 3, 2020</vt:lpstr>
      <vt:lpstr>Today</vt:lpstr>
      <vt:lpstr>Dynamic Memory Allocation </vt:lpstr>
      <vt:lpstr>Dynamic Memory Allocation</vt:lpstr>
      <vt:lpstr>The malloc Package</vt:lpstr>
      <vt:lpstr>malloc Example</vt:lpstr>
      <vt:lpstr>Sample Implementation</vt:lpstr>
      <vt:lpstr>Visualization Conventions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Full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 Time!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Saugata Ghose</cp:lastModifiedBy>
  <cp:revision>704</cp:revision>
  <cp:lastPrinted>2019-10-16T16:43:26Z</cp:lastPrinted>
  <dcterms:created xsi:type="dcterms:W3CDTF">2012-10-04T19:17:13Z</dcterms:created>
  <dcterms:modified xsi:type="dcterms:W3CDTF">2020-03-03T15:29:41Z</dcterms:modified>
</cp:coreProperties>
</file>