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42" r:id="rId9"/>
    <p:sldId id="1205" r:id="rId10"/>
    <p:sldId id="1206" r:id="rId11"/>
    <p:sldId id="1207" r:id="rId12"/>
    <p:sldId id="1168" r:id="rId13"/>
    <p:sldId id="1169" r:id="rId14"/>
    <p:sldId id="1170" r:id="rId15"/>
    <p:sldId id="1196" r:id="rId16"/>
    <p:sldId id="1241" r:id="rId17"/>
    <p:sldId id="1235" r:id="rId18"/>
    <p:sldId id="1178" r:id="rId19"/>
    <p:sldId id="1179" r:id="rId20"/>
    <p:sldId id="1180" r:id="rId21"/>
    <p:sldId id="1245" r:id="rId22"/>
    <p:sldId id="1199" r:id="rId23"/>
    <p:sldId id="1240" r:id="rId24"/>
    <p:sldId id="1247" r:id="rId25"/>
    <p:sldId id="1250" r:id="rId26"/>
    <p:sldId id="1172" r:id="rId27"/>
    <p:sldId id="1173" r:id="rId28"/>
    <p:sldId id="1176" r:id="rId29"/>
    <p:sldId id="1187" r:id="rId30"/>
    <p:sldId id="1249" r:id="rId31"/>
    <p:sldId id="1181" r:id="rId32"/>
    <p:sldId id="1182" r:id="rId33"/>
    <p:sldId id="1183" r:id="rId34"/>
    <p:sldId id="1184" r:id="rId35"/>
    <p:sldId id="1236" r:id="rId36"/>
    <p:sldId id="1185" r:id="rId37"/>
    <p:sldId id="1186" r:id="rId38"/>
    <p:sldId id="1208" r:id="rId39"/>
    <p:sldId id="1209" r:id="rId40"/>
    <p:sldId id="1238" r:id="rId41"/>
    <p:sldId id="1246" r:id="rId42"/>
    <p:sldId id="1210" r:id="rId43"/>
    <p:sldId id="1211" r:id="rId44"/>
    <p:sldId id="1212" r:id="rId45"/>
    <p:sldId id="1244" r:id="rId46"/>
    <p:sldId id="1231" r:id="rId47"/>
    <p:sldId id="1223" r:id="rId48"/>
    <p:sldId id="1224" r:id="rId49"/>
    <p:sldId id="1225" r:id="rId50"/>
    <p:sldId id="1233" r:id="rId51"/>
    <p:sldId id="1215" r:id="rId52"/>
    <p:sldId id="1216" r:id="rId53"/>
    <p:sldId id="1218" r:id="rId54"/>
    <p:sldId id="1219" r:id="rId55"/>
    <p:sldId id="1220" r:id="rId56"/>
    <p:sldId id="1221" r:id="rId57"/>
    <p:sldId id="1234" r:id="rId58"/>
    <p:sldId id="1222" r:id="rId59"/>
    <p:sldId id="1230" r:id="rId60"/>
    <p:sldId id="1243" r:id="rId61"/>
  </p:sldIdLst>
  <p:sldSz cx="9144000" cy="6858000" type="screen4x3"/>
  <p:notesSz cx="7302500" cy="9586913"/>
  <p:custDataLst>
    <p:tags r:id="rId6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02" autoAdjust="0"/>
    <p:restoredTop sz="87322" autoAdjust="0"/>
  </p:normalViewPr>
  <p:slideViewPr>
    <p:cSldViewPr snapToObjects="1">
      <p:cViewPr varScale="1">
        <p:scale>
          <a:sx n="98" d="100"/>
          <a:sy n="98" d="100"/>
        </p:scale>
        <p:origin x="858" y="60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06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6833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518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67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The convention</a:t>
            </a:r>
            <a:r>
              <a:rPr lang="en-US" baseline="0"/>
              <a:t> is that libraries are always prefixed with “lib”</a:t>
            </a:r>
          </a:p>
          <a:p>
            <a:r>
              <a:rPr lang="en-US"/>
              <a:t> $(CC) $(CFLAGS) -o </a:t>
            </a:r>
            <a:r>
              <a:rPr lang="en-US" err="1"/>
              <a:t>csim</a:t>
            </a:r>
            <a:r>
              <a:rPr lang="en-US"/>
              <a:t> </a:t>
            </a:r>
            <a:r>
              <a:rPr lang="en-US" err="1"/>
              <a:t>csim.c</a:t>
            </a:r>
            <a:r>
              <a:rPr lang="en-US"/>
              <a:t> </a:t>
            </a:r>
            <a:r>
              <a:rPr lang="en-US" err="1"/>
              <a:t>cachelab.c</a:t>
            </a:r>
            <a:r>
              <a:rPr lang="en-US"/>
              <a:t> -lm</a:t>
            </a:r>
          </a:p>
        </p:txBody>
      </p:sp>
    </p:spTree>
    <p:extLst>
      <p:ext uri="{BB962C8B-B14F-4D97-AF65-F5344CB8AC3E}">
        <p14:creationId xmlns:p14="http://schemas.microsoft.com/office/powerpoint/2010/main" val="59657694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Try</a:t>
            </a:r>
            <a:r>
              <a:rPr lang="en-US" baseline="0" dirty="0"/>
              <a:t>:</a:t>
            </a:r>
          </a:p>
          <a:p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750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21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2205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0448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1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Partially linked still has relocatable entries</a:t>
            </a:r>
          </a:p>
          <a:p>
            <a:r>
              <a:rPr lang="en-US" dirty="0"/>
              <a:t>Loader</a:t>
            </a:r>
            <a:r>
              <a:rPr lang="en-US" baseline="0" dirty="0"/>
              <a:t> (i.e., the </a:t>
            </a:r>
            <a:r>
              <a:rPr lang="en-US" baseline="0" dirty="0" err="1"/>
              <a:t>execve</a:t>
            </a:r>
            <a:r>
              <a:rPr lang="en-US" baseline="0" dirty="0"/>
              <a:t> </a:t>
            </a:r>
            <a:r>
              <a:rPr lang="en-US" baseline="0" dirty="0" err="1"/>
              <a:t>syscall</a:t>
            </a:r>
            <a:r>
              <a:rPr lang="en-US" baseline="0" dirty="0"/>
              <a:t>, which we will cover later)</a:t>
            </a:r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prog2l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libvector.so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libvector.so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RTLD_LAZY – don’t resolve references until requested</a:t>
            </a:r>
          </a:p>
        </p:txBody>
      </p:sp>
    </p:spTree>
    <p:extLst>
      <p:ext uri="{BB962C8B-B14F-4D97-AF65-F5344CB8AC3E}">
        <p14:creationId xmlns:p14="http://schemas.microsoft.com/office/powerpoint/2010/main" val="15763616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893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Linker</a:t>
            </a:r>
            <a:r>
              <a:rPr lang="en-US" baseline="0" dirty="0"/>
              <a:t> has no information about vector library</a:t>
            </a:r>
            <a:endParaRPr lang="en-US" dirty="0"/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0030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technique is used to create the trace that you will use in the </a:t>
            </a:r>
            <a:r>
              <a:rPr lang="en-US" err="1"/>
              <a:t>malloc</a:t>
            </a:r>
            <a:r>
              <a:rPr lang="en-US"/>
              <a:t> lab.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46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 for </a:t>
            </a:r>
            <a:r>
              <a:rPr lang="en-US" dirty="0" err="1"/>
              <a:t>interpositioning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Putting </a:t>
            </a:r>
            <a:r>
              <a:rPr lang="en-US" dirty="0" err="1"/>
              <a:t>malloc.h</a:t>
            </a:r>
            <a:r>
              <a:rPr lang="en-US" baseline="0" dirty="0"/>
              <a:t> in angle brackets is important.  Also, calling it </a:t>
            </a:r>
            <a:r>
              <a:rPr lang="en-US" baseline="0" dirty="0" err="1"/>
              <a:t>malloc.h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537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Here are the wrapper</a:t>
            </a:r>
            <a:r>
              <a:rPr lang="en-US" baseline="0"/>
              <a:t> functions.</a:t>
            </a:r>
          </a:p>
          <a:p>
            <a:endParaRPr lang="en-US" baseline="0"/>
          </a:p>
          <a:p>
            <a:r>
              <a:rPr lang="en-US" baseline="0"/>
              <a:t>Now, we want the application to call the wrappers, rather than the library functions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8767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Compile-time flags</a:t>
            </a:r>
            <a:r>
              <a:rPr lang="en-US" baseline="0"/>
              <a:t> are important</a:t>
            </a:r>
          </a:p>
          <a:p>
            <a:endParaRPr lang="en-US" baseline="0"/>
          </a:p>
          <a:p>
            <a:r>
              <a:rPr lang="en-US" baseline="0" err="1"/>
              <a:t>mymalloc.c</a:t>
            </a:r>
            <a:r>
              <a:rPr lang="en-US" baseline="0"/>
              <a:t> will use library version of </a:t>
            </a:r>
            <a:r>
              <a:rPr lang="en-US" baseline="0" err="1"/>
              <a:t>malloc.h</a:t>
            </a:r>
            <a:endParaRPr lang="en-US" baseline="0"/>
          </a:p>
          <a:p>
            <a:r>
              <a:rPr lang="en-US" baseline="0" err="1"/>
              <a:t>int.c</a:t>
            </a:r>
            <a:r>
              <a:rPr lang="en-US" baseline="0"/>
              <a:t> will use custom version, which redefines </a:t>
            </a:r>
            <a:r>
              <a:rPr lang="en-US" baseline="0" err="1"/>
              <a:t>malloc</a:t>
            </a:r>
            <a:r>
              <a:rPr lang="en-US" baseline="0"/>
              <a:t>/free to by </a:t>
            </a:r>
            <a:r>
              <a:rPr lang="en-US" baseline="0" err="1"/>
              <a:t>mymalloc</a:t>
            </a:r>
            <a:r>
              <a:rPr lang="en-US" baseline="0"/>
              <a:t>/</a:t>
            </a:r>
            <a:r>
              <a:rPr lang="en-US" baseline="0" err="1"/>
              <a:t>myfree</a:t>
            </a:r>
            <a:endParaRPr lang="en-US" baseline="0"/>
          </a:p>
          <a:p>
            <a:endParaRPr lang="en-US"/>
          </a:p>
          <a:p>
            <a:r>
              <a:rPr lang="en-US"/>
              <a:t>Try disassembling main when</a:t>
            </a:r>
            <a:r>
              <a:rPr lang="en-US" baseline="0"/>
              <a:t> </a:t>
            </a:r>
            <a:r>
              <a:rPr lang="en-US" baseline="0" err="1"/>
              <a:t>gdb</a:t>
            </a:r>
            <a:r>
              <a:rPr lang="en-US" baseline="0"/>
              <a:t> </a:t>
            </a:r>
            <a:r>
              <a:rPr lang="en-US" baseline="0" err="1"/>
              <a:t>intc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Run </a:t>
            </a:r>
            <a:r>
              <a:rPr lang="en-US" baseline="0" err="1"/>
              <a:t>intc</a:t>
            </a:r>
            <a:r>
              <a:rPr lang="en-US" baseline="0"/>
              <a:t> multiple times and see how heap gets randomized as a security precaution</a:t>
            </a:r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16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Both </a:t>
            </a:r>
            <a:r>
              <a:rPr lang="en-US" err="1"/>
              <a:t>mymalloc.c</a:t>
            </a:r>
            <a:r>
              <a:rPr lang="en-US" baseline="0"/>
              <a:t> &amp; </a:t>
            </a:r>
            <a:r>
              <a:rPr lang="en-US" baseline="0" err="1"/>
              <a:t>int.c</a:t>
            </a:r>
            <a:r>
              <a:rPr lang="en-US" baseline="0"/>
              <a:t> will get library version of </a:t>
            </a:r>
            <a:r>
              <a:rPr lang="en-US" baseline="0" err="1"/>
              <a:t>malloc.h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But, </a:t>
            </a:r>
            <a:r>
              <a:rPr lang="en-US" baseline="0" err="1"/>
              <a:t>interpositioning</a:t>
            </a:r>
            <a:r>
              <a:rPr lang="en-US" baseline="0"/>
              <a:t> trick causes nonstandard symbol resolution</a:t>
            </a:r>
          </a:p>
          <a:p>
            <a:endParaRPr lang="en-US" baseline="0"/>
          </a:p>
          <a:p>
            <a:r>
              <a:rPr lang="en-US" baseline="0"/>
              <a:t>Try disassembling main from within </a:t>
            </a:r>
            <a:r>
              <a:rPr lang="en-US" baseline="0" err="1"/>
              <a:t>gdb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746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code includes &lt;</a:t>
            </a:r>
            <a:r>
              <a:rPr lang="en-US" err="1"/>
              <a:t>stdlib.h</a:t>
            </a:r>
            <a:r>
              <a:rPr lang="en-US"/>
              <a:t>&gt;, which defines</a:t>
            </a:r>
            <a:r>
              <a:rPr lang="en-US" baseline="0"/>
              <a:t> </a:t>
            </a:r>
            <a:r>
              <a:rPr lang="en-US" baseline="0" err="1"/>
              <a:t>malloc</a:t>
            </a:r>
            <a:r>
              <a:rPr lang="en-US" baseline="0"/>
              <a:t> &amp; free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022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227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Disassemble main from within</a:t>
            </a:r>
            <a:r>
              <a:rPr lang="en-US" baseline="0" dirty="0"/>
              <a:t> intr.</a:t>
            </a:r>
          </a:p>
          <a:p>
            <a:endParaRPr lang="en-US" baseline="0" dirty="0"/>
          </a:p>
          <a:p>
            <a:r>
              <a:rPr lang="en-US" baseline="0" dirty="0"/>
              <a:t>See that will have to call dynamic linker to find it.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2006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</a:t>
            </a:r>
            <a:r>
              <a:rPr lang="en-US" baseline="0"/>
              <a:t> to trace other programs, including </a:t>
            </a:r>
            <a:r>
              <a:rPr lang="en-US" baseline="0" err="1"/>
              <a:t>gcc</a:t>
            </a:r>
            <a:r>
              <a:rPr lang="en-US" baseline="0"/>
              <a:t>.</a:t>
            </a:r>
          </a:p>
          <a:p>
            <a:endParaRPr lang="en-US" baseline="0"/>
          </a:p>
          <a:p>
            <a:r>
              <a:rPr lang="en-US" baseline="0"/>
              <a:t>Need to </a:t>
            </a:r>
          </a:p>
          <a:p>
            <a:endParaRPr lang="en-US" baseline="0"/>
          </a:p>
          <a:p>
            <a:r>
              <a:rPr lang="en-US" baseline="0" err="1"/>
              <a:t>setenv</a:t>
            </a:r>
            <a:r>
              <a:rPr lang="en-US" baseline="0"/>
              <a:t> LD_PRELOAD</a:t>
            </a:r>
          </a:p>
          <a:p>
            <a:endParaRPr lang="en-US" baseline="0"/>
          </a:p>
          <a:p>
            <a:r>
              <a:rPr lang="en-US" baseline="0"/>
              <a:t>to turn off feature.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5981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50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.googleblog.com/2016/02/cve-2015-7547-glibc-getaddrinfo-stack.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</a:t>
            </a:r>
            <a:br>
              <a:rPr lang="en-US" sz="2000" b="0" dirty="0"/>
            </a:br>
            <a:r>
              <a:rPr lang="en-US" sz="2000" b="0" dirty="0"/>
              <a:t>Introduction to Computer Systems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February 27,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</a:t>
            </a:r>
            <a:r>
              <a:rPr lang="en-GB" sz="1800" dirty="0" smtClean="0"/>
              <a:t>modifying</a:t>
            </a:r>
            <a:endParaRPr lang="en-GB" sz="1800" dirty="0"/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e.g.,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 smtClean="0"/>
              <a:t>e.g</a:t>
            </a:r>
            <a:r>
              <a:rPr lang="en-GB" dirty="0" smtClean="0"/>
              <a:t>, C </a:t>
            </a:r>
            <a:r>
              <a:rPr lang="en-GB" dirty="0"/>
              <a:t>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 smtClean="0"/>
              <a:t>Local </a:t>
            </a:r>
            <a:r>
              <a:rPr lang="en-US" dirty="0"/>
              <a:t>non-static C variables: stored on the stack </a:t>
            </a:r>
          </a:p>
          <a:p>
            <a:pPr lvl="1"/>
            <a:r>
              <a:rPr lang="en-US" dirty="0" smtClean="0"/>
              <a:t>Local </a:t>
            </a:r>
            <a:r>
              <a:rPr lang="en-US" dirty="0"/>
              <a:t>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bss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Dynamic linking</a:t>
            </a:r>
          </a:p>
          <a:p>
            <a:r>
              <a:rPr lang="en-US" dirty="0"/>
              <a:t>Case study: Library </a:t>
            </a:r>
            <a:r>
              <a:rPr lang="en-US" dirty="0" err="1"/>
              <a:t>interpositioning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canvas.cmu.edu/courses/13182/quizzes/31650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40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Libraries: Packaging a Set of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Awkward,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>
                <a:solidFill>
                  <a:srgbClr val="990000"/>
                </a:solidFill>
              </a:rPr>
              <a:t>Option 1:</a:t>
            </a:r>
            <a:r>
              <a:rPr lang="en-GB"/>
              <a:t> Put all functions into 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>
                <a:solidFill>
                  <a:srgbClr val="990000"/>
                </a:solidFill>
              </a:rPr>
              <a:t>Option 2:</a:t>
            </a:r>
            <a:r>
              <a:rPr lang="en-GB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More efficient, but burdensome on the programmer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Old-Fashioned </a:t>
            </a:r>
            <a:r>
              <a:rPr lang="en-GB" dirty="0"/>
              <a:t>Solution: Static 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>
                <a:solidFill>
                  <a:srgbClr val="990000"/>
                </a:solidFill>
              </a:rPr>
              <a:t>Static libraries </a:t>
            </a:r>
            <a:r>
              <a:rPr lang="en-GB"/>
              <a:t>(.</a:t>
            </a:r>
            <a:r>
              <a:rPr lang="en-GB">
                <a:latin typeface="Courier New" pitchFamily="49" charset="0"/>
              </a:rPr>
              <a:t>a</a:t>
            </a:r>
            <a:r>
              <a:rPr lang="en-GB"/>
              <a:t> </a:t>
            </a:r>
            <a:r>
              <a:rPr lang="en-GB">
                <a:solidFill>
                  <a:srgbClr val="000004"/>
                </a:solidFill>
              </a:rPr>
              <a:t>archive files</a:t>
            </a:r>
            <a:r>
              <a:rPr lang="en-GB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Concatenate related </a:t>
            </a:r>
            <a:r>
              <a:rPr lang="en-GB" err="1"/>
              <a:t>relocatable</a:t>
            </a:r>
            <a:r>
              <a:rPr lang="en-GB"/>
              <a:t> object files into a single file with an index (called an </a:t>
            </a:r>
            <a:r>
              <a:rPr lang="en-GB" i="1"/>
              <a:t>archive</a:t>
            </a:r>
            <a:r>
              <a:rPr lang="en-GB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If an archive member file resolves reference, link it  into the executable.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err="1">
                <a:latin typeface="Calibri" pitchFamily="34" charset="0"/>
              </a:rPr>
              <a:t>Archiver</a:t>
            </a:r>
            <a:r>
              <a:rPr lang="en-GB" sz="2000" ker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err="1">
                <a:latin typeface="Courier New" pitchFamily="49" charset="0"/>
              </a:rPr>
              <a:t>libc.a</a:t>
            </a:r>
            <a:r>
              <a:rPr lang="en-GB" sz="200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4.6 MB archive of 1496 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err="1">
                <a:latin typeface="Courier New" pitchFamily="49" charset="0"/>
              </a:rPr>
              <a:t>libm.a</a:t>
            </a:r>
            <a:r>
              <a:rPr lang="en-GB" sz="200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2 MB archive of 444 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floating point math (sin, </a:t>
            </a:r>
            <a:r>
              <a:rPr lang="en-GB" sz="1800" err="1"/>
              <a:t>cos</a:t>
            </a:r>
            <a:r>
              <a:rPr lang="en-GB" sz="1800"/>
              <a:t>, tan, log, exp, </a:t>
            </a:r>
            <a:r>
              <a:rPr lang="en-GB" sz="1800" err="1"/>
              <a:t>sqrt</a:t>
            </a:r>
            <a:r>
              <a:rPr lang="en-GB" sz="180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28600" y="3657600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962400" y="838200"/>
            <a:ext cx="4876800" cy="53340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noAutofit/>
          </a:bodyPr>
          <a:lstStyle/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3452982" cy="1240722"/>
          </a:xfrm>
        </p:spPr>
        <p:txBody>
          <a:bodyPr/>
          <a:lstStyle/>
          <a:p>
            <a:r>
              <a:rPr lang="en-US"/>
              <a:t>Linking with Static Libraries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6694" y="2020989"/>
            <a:ext cx="3517106" cy="378783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vector.h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%d]\n”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       z[0], z[1]);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04184" y="5257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69138" y="1817132"/>
            <a:ext cx="4441462" cy="181806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+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169138" y="3774995"/>
            <a:ext cx="4441462" cy="206428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multvec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    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*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203940" y="5527595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342462" y="3341132"/>
            <a:ext cx="134433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1200" y="914400"/>
            <a:ext cx="1762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libvector.a</a:t>
            </a:r>
            <a:endParaRPr lang="en-US" sz="1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776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84162"/>
            <a:ext cx="5614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519593" y="5518150"/>
            <a:ext cx="1012890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prog2c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648251" y="5378450"/>
            <a:ext cx="2210134" cy="9089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(861,232 bytes)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5600" y="6347379"/>
            <a:ext cx="21755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>
                <a:latin typeface="Calibri" pitchFamily="34" charset="0"/>
              </a:rPr>
              <a:t>“c” for “compile-time”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5487134" y="4724400"/>
            <a:ext cx="3761264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prog2c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-L.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Scan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files and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 each new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or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file, </a:t>
            </a:r>
            <a:r>
              <a:rPr lang="en-GB" i="1" err="1"/>
              <a:t>obj</a:t>
            </a:r>
            <a:r>
              <a:rPr lang="en-GB"/>
              <a:t>, is encountered, try to resolve each unresolved reference in the list against the symbols defined in </a:t>
            </a:r>
            <a:r>
              <a:rPr lang="en-GB" i="1"/>
              <a:t>obj</a:t>
            </a:r>
            <a:r>
              <a:rPr lang="en-GB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Problem: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4995736"/>
            <a:ext cx="6723613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-static -o prog2c -L. -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main2.o 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main2.o: In function `main':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main2.c:(.text+0x19): undefined reference to `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'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collect2: error: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returned 1 exit status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Modern Solution: 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Duplication in the stored executables (every function needs </a:t>
            </a:r>
            <a:r>
              <a:rPr lang="en-GB" dirty="0" err="1"/>
              <a:t>libc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Duplication in the running executables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relink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Rebuild everything with </a:t>
            </a:r>
            <a:r>
              <a:rPr lang="en-GB" dirty="0" err="1"/>
              <a:t>glibc</a:t>
            </a:r>
            <a:r>
              <a:rPr lang="en-GB" dirty="0"/>
              <a:t>?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hlinkClick r:id="rId3"/>
              </a:rPr>
              <a:t>https://security.googleblog.com/2016/02/cve-2015-7547-glibc-getaddrinfo-stack.html</a:t>
            </a:r>
            <a:endParaRPr lang="en-GB" dirty="0"/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solidFill>
                  <a:srgbClr val="000004"/>
                </a:solidFill>
              </a:rPr>
              <a:t>Modern solution: </a:t>
            </a:r>
            <a:r>
              <a:rPr lang="en-GB" dirty="0" smtClean="0">
                <a:solidFill>
                  <a:srgbClr val="C00000"/>
                </a:solidFill>
              </a:rPr>
              <a:t>shared libraries 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Shared Libraries (cont.)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 smtClean="0">
                <a:latin typeface="Courier New" pitchFamily="49" charset="0"/>
              </a:rPr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>
                <a:latin typeface="Courier New" pitchFamily="49" charset="0"/>
              </a:rPr>
              <a:t>libc.so</a:t>
            </a:r>
            <a:r>
              <a:rPr lang="en-GB" dirty="0"/>
              <a:t>) usually dynamically </a:t>
            </a:r>
            <a:r>
              <a:rPr lang="en-GB" dirty="0" smtClean="0"/>
              <a:t>linked</a:t>
            </a:r>
            <a:endParaRPr lang="en-GB" dirty="0"/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br>
              <a:rPr lang="en-GB" dirty="0"/>
            </a:br>
            <a:r>
              <a:rPr lang="en-GB" dirty="0"/>
              <a:t>(run-time linking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Linux, 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 interface</a:t>
            </a:r>
            <a:endParaRPr lang="en-GB" dirty="0">
              <a:latin typeface="Courier New" pitchFamily="49" charset="0"/>
            </a:endParaRP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Distributing </a:t>
            </a:r>
            <a:r>
              <a:rPr lang="en-GB" dirty="0" smtClean="0"/>
              <a:t>software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High-performance web </a:t>
            </a:r>
            <a:r>
              <a:rPr lang="en-GB" dirty="0" smtClean="0"/>
              <a:t>servers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Runtime library </a:t>
            </a:r>
            <a:r>
              <a:rPr lang="en-GB" dirty="0" err="1" smtClean="0"/>
              <a:t>interpositioning</a:t>
            </a:r>
            <a:endParaRPr lang="en-GB" dirty="0"/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Shared library routines can be shared by multiple </a:t>
            </a:r>
            <a:r>
              <a:rPr lang="en-GB" dirty="0" smtClean="0"/>
              <a:t>processes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dynamic libraries are required?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interp</a:t>
            </a:r>
            <a:r>
              <a:rPr lang="en-US" dirty="0"/>
              <a:t> section</a:t>
            </a:r>
          </a:p>
          <a:p>
            <a:pPr lvl="1"/>
            <a:r>
              <a:rPr lang="en-US" dirty="0"/>
              <a:t>Specifies the dynamic linker to use (i.e., </a:t>
            </a:r>
            <a:r>
              <a:rPr lang="en-GB" b="1" dirty="0" err="1">
                <a:latin typeface="Courier New" pitchFamily="49" charset="0"/>
              </a:rPr>
              <a:t>ld-linux.so</a:t>
            </a:r>
            <a:r>
              <a:rPr lang="en-US" dirty="0"/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.dynamic</a:t>
            </a:r>
            <a:r>
              <a:rPr lang="en-US" dirty="0"/>
              <a:t> section</a:t>
            </a:r>
          </a:p>
          <a:p>
            <a:pPr lvl="1"/>
            <a:r>
              <a:rPr lang="en-US" dirty="0"/>
              <a:t>Specifies the names, </a:t>
            </a:r>
            <a:r>
              <a:rPr lang="en-US" dirty="0" err="1"/>
              <a:t>etc</a:t>
            </a:r>
            <a:r>
              <a:rPr lang="en-US" dirty="0"/>
              <a:t> of the dynamic libraries to use</a:t>
            </a:r>
          </a:p>
          <a:p>
            <a:pPr lvl="1"/>
            <a:r>
              <a:rPr lang="en-US" dirty="0"/>
              <a:t>Follow an example of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prog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(NEEDED)             Shared library: [libm.so.6]</a:t>
            </a:r>
          </a:p>
          <a:p>
            <a:r>
              <a:rPr lang="en-US" dirty="0"/>
              <a:t>Where are the libraries found?</a:t>
            </a:r>
          </a:p>
          <a:p>
            <a:pPr lvl="1"/>
            <a:r>
              <a:rPr lang="en-US" dirty="0"/>
              <a:t>Use “</a:t>
            </a:r>
            <a:r>
              <a:rPr lang="en-US" b="1" dirty="0" err="1">
                <a:latin typeface="Courier New"/>
                <a:cs typeface="Courier New"/>
              </a:rPr>
              <a:t>ldd</a:t>
            </a:r>
            <a:r>
              <a:rPr lang="en-US" dirty="0"/>
              <a:t>” to find out: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5181600"/>
            <a:ext cx="8451650" cy="1020409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prog</a:t>
            </a:r>
            <a:endParaRPr lang="en-GB" sz="16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 linux-vdso.so.1 =&gt;  (0x00007ffcf2998000)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 libc.so.6 =&gt; /lib/x86_64-linux-gnu/libc.so.6 (0x00007f99ad927000)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 /lib64/ld-linux-x86-64.so.2 (0x00007f99adcef000)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6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Library Example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071942" y="4724400"/>
            <a:ext cx="183605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10000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962400" y="3276600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4343400" y="4648200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Dynamic v</a:t>
            </a: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ector library</a:t>
            </a:r>
          </a:p>
        </p:txBody>
      </p:sp>
      <p:sp>
        <p:nvSpPr>
          <p:cNvPr id="2" name="Rectangle 1"/>
          <p:cNvSpPr/>
          <p:nvPr/>
        </p:nvSpPr>
        <p:spPr>
          <a:xfrm>
            <a:off x="3200400" y="1905000"/>
            <a:ext cx="5867400" cy="352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Og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c 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8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8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800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795691" y="3974825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prog2l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(8488 bytes)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724400" y="3581400"/>
            <a:ext cx="3638473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prog2l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./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04800" y="1323975"/>
            <a:ext cx="86868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nl-NL" sz="1600">
                <a:solidFill>
                  <a:srgbClr val="C1651C"/>
                </a:solidFill>
                <a:latin typeface="Courier New"/>
                <a:cs typeface="Courier New"/>
              </a:rPr>
              <a:t>handle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addvec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Dynamically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load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shared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library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that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contains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handle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dlopen(</a:t>
            </a:r>
            <a:r>
              <a:rPr lang="fi-FI" sz="1600" err="1">
                <a:solidFill>
                  <a:srgbClr val="9D206F"/>
                </a:solidFill>
                <a:latin typeface="Courier New"/>
                <a:cs typeface="Courier New"/>
              </a:rPr>
              <a:t>"./libvector.so</a:t>
            </a:r>
            <a:r>
              <a:rPr lang="fi-FI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, RTLD_LAZY);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(!handle)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. . 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910428" y="6198631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 (</a:t>
            </a:r>
            <a:r>
              <a:rPr lang="en-GB" dirty="0" smtClean="0"/>
              <a:t>cont’d)</a:t>
            </a:r>
            <a:endParaRPr lang="en-GB" dirty="0"/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10981" y="1371600"/>
            <a:ext cx="7964237" cy="500416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/>
                <a:ea typeface="msgothic" charset="0"/>
                <a:cs typeface="Courier New"/>
              </a:rPr>
              <a:t>    ...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 pointer to the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function we just loaded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error);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Now we can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just like any other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%d]\n"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 z[0], z[1]);</a:t>
            </a:r>
          </a:p>
          <a:p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>
                <a:solidFill>
                  <a:srgbClr val="CB2418"/>
                </a:solidFill>
                <a:latin typeface="Courier New"/>
                <a:cs typeface="Courier New"/>
              </a:rPr>
              <a:t>/* Unload the shared library */</a:t>
            </a:r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dlclose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(handle) &lt; 0)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05628" y="6019800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Run-time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205396" y="1010963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881671" y="2568300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668906" y="2132047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795691" y="3822586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prog2r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0" cy="2003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151010"/>
            <a:ext cx="0" cy="19239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5112485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3292475" y="4941777"/>
            <a:ext cx="1588" cy="168299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645052" y="4114800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455111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443046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52400" y="4191000"/>
            <a:ext cx="2133600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(8784 bytes)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098830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343400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7543799" y="2362200"/>
            <a:ext cx="0" cy="3276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454274" y="5454479"/>
            <a:ext cx="3200401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Call to dynamic linker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via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5654675" y="5638800"/>
            <a:ext cx="188912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6693050" y="2033776"/>
            <a:ext cx="1659326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3581400" y="3581400"/>
            <a:ext cx="4008126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rdynamic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prog2r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ldl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544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Summary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Linking is a technique that allows programs to be constructed from multiple object </a:t>
            </a:r>
            <a:r>
              <a:rPr lang="en-US" dirty="0" smtClean="0"/>
              <a:t>files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Linking can happen at different times in a program’s lifetime:</a:t>
            </a:r>
          </a:p>
          <a:p>
            <a:pPr lvl="1"/>
            <a:r>
              <a:rPr lang="en-US" dirty="0"/>
              <a:t>Compile time (when a program is compiled)</a:t>
            </a:r>
          </a:p>
          <a:p>
            <a:pPr lvl="1"/>
            <a:r>
              <a:rPr lang="en-US" dirty="0"/>
              <a:t>Load time (when a program is loaded into memory)</a:t>
            </a:r>
          </a:p>
          <a:p>
            <a:pPr lvl="1"/>
            <a:r>
              <a:rPr lang="en-US" dirty="0"/>
              <a:t>Run time (while a program is executing)</a:t>
            </a:r>
          </a:p>
          <a:p>
            <a:pPr lvl="1"/>
            <a:endParaRPr lang="en-US" dirty="0"/>
          </a:p>
          <a:p>
            <a:r>
              <a:rPr lang="en-US" dirty="0"/>
              <a:t>Understanding linking can help you avoid nasty errors and make you a better </a:t>
            </a:r>
            <a:r>
              <a:rPr lang="en-US" dirty="0" smtClean="0"/>
              <a:t>programmer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4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75000"/>
                  </a:schemeClr>
                </a:solidFill>
              </a:rPr>
              <a:t>Linking</a:t>
            </a:r>
          </a:p>
          <a:p>
            <a:r>
              <a:rPr lang="en-US"/>
              <a:t>Case study: Library </a:t>
            </a:r>
            <a:r>
              <a:rPr lang="en-US" err="1"/>
              <a:t>interpositioning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 Study: Library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Documented in Section 7.13 of book</a:t>
            </a:r>
          </a:p>
          <a:p>
            <a:r>
              <a:rPr lang="en-GB" dirty="0"/>
              <a:t>Library </a:t>
            </a:r>
            <a:r>
              <a:rPr lang="en-GB" dirty="0" err="1" smtClean="0"/>
              <a:t>interpositioning</a:t>
            </a:r>
            <a:r>
              <a:rPr lang="en-GB" dirty="0" smtClean="0"/>
              <a:t>: </a:t>
            </a:r>
            <a:r>
              <a:rPr lang="en-GB" dirty="0"/>
              <a:t>powerful linking technique that allows programmers to intercept calls to arbitrary functions</a:t>
            </a:r>
          </a:p>
          <a:p>
            <a:r>
              <a:rPr lang="en-GB" dirty="0" err="1"/>
              <a:t>Interpositioning</a:t>
            </a:r>
            <a:r>
              <a:rPr lang="en-GB" dirty="0"/>
              <a:t> can occur at:</a:t>
            </a:r>
          </a:p>
          <a:p>
            <a:pPr lvl="1"/>
            <a:r>
              <a:rPr lang="en-GB" dirty="0"/>
              <a:t>Compile time: When the source code is compiled	</a:t>
            </a:r>
          </a:p>
          <a:p>
            <a:pPr lvl="1"/>
            <a:r>
              <a:rPr lang="en-GB" dirty="0"/>
              <a:t>Link time: When the relocatable object files are statically linked to form an executable object file</a:t>
            </a:r>
          </a:p>
          <a:p>
            <a:pPr lvl="1"/>
            <a:r>
              <a:rPr lang="en-GB" dirty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Security</a:t>
            </a:r>
          </a:p>
          <a:p>
            <a:pPr lvl="1"/>
            <a:r>
              <a:rPr lang="en-GB"/>
              <a:t>Confinement (sandboxing)</a:t>
            </a:r>
          </a:p>
          <a:p>
            <a:pPr lvl="1"/>
            <a:r>
              <a:rPr lang="en-GB"/>
              <a:t>Behind the scenes encryption</a:t>
            </a:r>
          </a:p>
          <a:p>
            <a:r>
              <a:rPr lang="en-US"/>
              <a:t>Debugging</a:t>
            </a:r>
          </a:p>
          <a:p>
            <a:pPr lvl="1"/>
            <a:r>
              <a:rPr lang="en-US"/>
              <a:t>In 2014, two Facebook engineers debugged a treacherous 1-year old bug in their iPhone app using </a:t>
            </a:r>
            <a:r>
              <a:rPr lang="en-US" err="1"/>
              <a:t>interpositioning</a:t>
            </a:r>
            <a:endParaRPr lang="en-US"/>
          </a:p>
          <a:p>
            <a:pPr lvl="1"/>
            <a:r>
              <a:rPr lang="en-US"/>
              <a:t>Code in the SPDY networking stack was writing to the wrong location</a:t>
            </a:r>
          </a:p>
          <a:p>
            <a:pPr lvl="1"/>
            <a:r>
              <a:rPr lang="en-US"/>
              <a:t>Solved by intercepting calls to </a:t>
            </a:r>
            <a:r>
              <a:rPr lang="en-US" err="1"/>
              <a:t>Posix</a:t>
            </a:r>
            <a:r>
              <a:rPr lang="en-US"/>
              <a:t> write functions (write, </a:t>
            </a:r>
            <a:r>
              <a:rPr lang="en-US" err="1"/>
              <a:t>writev</a:t>
            </a:r>
            <a:r>
              <a:rPr lang="en-US"/>
              <a:t>, </a:t>
            </a:r>
            <a:r>
              <a:rPr lang="en-US" err="1"/>
              <a:t>pwrite</a:t>
            </a:r>
            <a:r>
              <a:rPr lang="en-US"/>
              <a:t>)</a:t>
            </a:r>
          </a:p>
          <a:p>
            <a:pPr marL="457200" lvl="1" indent="0">
              <a:buNone/>
            </a:pPr>
            <a:endParaRPr lang="en-US"/>
          </a:p>
          <a:p>
            <a:pPr marL="457200" lvl="1" indent="0">
              <a:buNone/>
            </a:pPr>
            <a:r>
              <a:rPr lang="en-US" sz="1600"/>
              <a:t>Source:  Facebook engineering blog post at: </a:t>
            </a:r>
          </a:p>
          <a:p>
            <a:pPr marL="457200" lvl="1" indent="0">
              <a:buNone/>
            </a:pPr>
            <a:r>
              <a:rPr lang="en-US" sz="1600" u="sng">
                <a:solidFill>
                  <a:srgbClr val="C00000"/>
                </a:solidFill>
                <a:latin typeface="Calibri"/>
                <a:cs typeface="Calibri"/>
              </a:rPr>
              <a:t>https://</a:t>
            </a:r>
            <a:r>
              <a:rPr lang="en-US" sz="1600" u="sng" err="1">
                <a:solidFill>
                  <a:srgbClr val="C00000"/>
                </a:solidFill>
                <a:latin typeface="Calibri"/>
                <a:cs typeface="Calibri"/>
              </a:rPr>
              <a:t>code.facebook.com</a:t>
            </a:r>
            <a:r>
              <a:rPr lang="en-US" sz="1600" u="sng">
                <a:solidFill>
                  <a:srgbClr val="C00000"/>
                </a:solidFill>
                <a:latin typeface="Calibri"/>
                <a:cs typeface="Calibri"/>
              </a:rPr>
              <a:t>/posts/313033472212144/debugging-file-corruption-on-</a:t>
            </a:r>
            <a:r>
              <a:rPr lang="en-US" sz="1600" u="sng" err="1">
                <a:solidFill>
                  <a:srgbClr val="C00000"/>
                </a:solidFill>
                <a:latin typeface="Calibri"/>
                <a:cs typeface="Calibri"/>
              </a:rPr>
              <a:t>ios</a:t>
            </a:r>
            <a:r>
              <a:rPr lang="en-US" sz="1600" u="sng">
                <a:solidFill>
                  <a:srgbClr val="C00000"/>
                </a:solidFill>
                <a:latin typeface="Calibri"/>
                <a:cs typeface="Calibri"/>
              </a:rPr>
              <a:t>/</a:t>
            </a: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Reason 1: Modularity</a:t>
            </a:r>
          </a:p>
          <a:p>
            <a:endParaRPr lang="en-US"/>
          </a:p>
          <a:p>
            <a:pPr lvl="1"/>
            <a:r>
              <a:rPr lang="en-US"/>
              <a:t>Program can be written as a collection of smaller source files, rather than one monolithic mass.</a:t>
            </a:r>
          </a:p>
          <a:p>
            <a:pPr lvl="1"/>
            <a:endParaRPr lang="en-US"/>
          </a:p>
          <a:p>
            <a:pPr lvl="1"/>
            <a:r>
              <a:rPr lang="en-US"/>
              <a:t>Can build libraries of common functions (more on this later)</a:t>
            </a:r>
          </a:p>
          <a:p>
            <a:pPr lvl="2"/>
            <a:r>
              <a:rPr lang="en-US"/>
              <a:t>e.g., Math library, standard C library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GB" dirty="0"/>
              <a:t>Monitoring and Profiling</a:t>
            </a:r>
          </a:p>
          <a:p>
            <a:pPr lvl="1"/>
            <a:r>
              <a:rPr lang="en-GB" dirty="0"/>
              <a:t>Count number of calls to functions</a:t>
            </a:r>
          </a:p>
          <a:p>
            <a:pPr lvl="1"/>
            <a:r>
              <a:rPr lang="en-GB" dirty="0"/>
              <a:t>Characterize call sites and arguments to functions</a:t>
            </a:r>
          </a:p>
          <a:p>
            <a:pPr lvl="1"/>
            <a:r>
              <a:rPr lang="en-GB" dirty="0" err="1"/>
              <a:t>Malloc</a:t>
            </a:r>
            <a:r>
              <a:rPr lang="en-GB" dirty="0"/>
              <a:t> tracing</a:t>
            </a:r>
          </a:p>
          <a:p>
            <a:pPr lvl="2"/>
            <a:r>
              <a:rPr lang="en-GB" dirty="0"/>
              <a:t>Detecting memory leaks</a:t>
            </a:r>
          </a:p>
          <a:p>
            <a:pPr lvl="2"/>
            <a:r>
              <a:rPr lang="en-GB" b="1" dirty="0">
                <a:solidFill>
                  <a:srgbClr val="C00000"/>
                </a:solidFill>
              </a:rPr>
              <a:t>Generating address traces</a:t>
            </a:r>
          </a:p>
          <a:p>
            <a:r>
              <a:rPr lang="en-GB" dirty="0"/>
              <a:t>Error Checking</a:t>
            </a:r>
          </a:p>
          <a:p>
            <a:pPr lvl="1"/>
            <a:r>
              <a:rPr lang="en-GB" dirty="0"/>
              <a:t>C Programming Lab used customized versions of malloc/free to do careful error checking</a:t>
            </a:r>
          </a:p>
          <a:p>
            <a:pPr lvl="1"/>
            <a:r>
              <a:rPr lang="en-GB" dirty="0"/>
              <a:t>Other labs (malloc, shell, proxy) also use </a:t>
            </a:r>
            <a:r>
              <a:rPr lang="en-GB" dirty="0" err="1"/>
              <a:t>interpositioning</a:t>
            </a:r>
            <a:r>
              <a:rPr lang="en-GB" dirty="0"/>
              <a:t> to enhance checking capabilities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4056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program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10522"/>
            <a:ext cx="4114800" cy="2323278"/>
          </a:xfrm>
        </p:spPr>
        <p:txBody>
          <a:bodyPr/>
          <a:lstStyle/>
          <a:p>
            <a:r>
              <a:rPr lang="en-US"/>
              <a:t>Goal: trace the addresses and sizes of the allocated and freed blocks, without breaking the program, and without modifying the source code. </a:t>
            </a:r>
          </a:p>
          <a:p>
            <a:endParaRPr lang="en-US"/>
          </a:p>
          <a:p>
            <a:r>
              <a:rPr lang="en-US"/>
              <a:t>Three solutions: interpose on the library </a:t>
            </a:r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/>
              <a:t> and </a:t>
            </a:r>
            <a:r>
              <a:rPr lang="en-US">
                <a:latin typeface="Courier New"/>
                <a:cs typeface="Courier New"/>
              </a:rPr>
              <a:t>free</a:t>
            </a:r>
            <a:r>
              <a:rPr lang="en-US"/>
              <a:t> functions at compile time, link time, and load/run time.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" y="1197678"/>
            <a:ext cx="4648199" cy="4249498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stdlib.h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</a:t>
            </a:r>
          </a:p>
          <a:p>
            <a:r>
              <a:rPr lang="en-US" sz="1800">
                <a:latin typeface="Courier New"/>
                <a:cs typeface="Courier New"/>
              </a:rPr>
              <a:t>         char *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[])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;</a:t>
            </a:r>
          </a:p>
          <a:p>
            <a:r>
              <a:rPr lang="en-US" sz="1800">
                <a:latin typeface="Courier New"/>
                <a:cs typeface="Courier New"/>
              </a:rPr>
              <a:t>  for (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 = 1; 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 &lt;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; 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++) {</a:t>
            </a:r>
          </a:p>
          <a:p>
            <a:r>
              <a:rPr lang="en-US" sz="1800">
                <a:latin typeface="Courier New"/>
                <a:cs typeface="Courier New"/>
              </a:rPr>
              <a:t>    void *p = </a:t>
            </a:r>
          </a:p>
          <a:p>
            <a:r>
              <a:rPr lang="en-US" sz="1800">
                <a:latin typeface="Courier New"/>
                <a:cs typeface="Courier New"/>
              </a:rPr>
              <a:t>          </a:t>
            </a:r>
            <a:r>
              <a:rPr lang="en-US" sz="1800" err="1">
                <a:latin typeface="Courier New"/>
                <a:cs typeface="Courier New"/>
              </a:rPr>
              <a:t>malloc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atoi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[</a:t>
            </a:r>
            <a:r>
              <a:rPr lang="en-US" sz="1800" err="1">
                <a:latin typeface="Courier New"/>
                <a:cs typeface="Courier New"/>
              </a:rPr>
              <a:t>i</a:t>
            </a:r>
            <a:r>
              <a:rPr lang="en-US" sz="1800">
                <a:latin typeface="Courier New"/>
                <a:cs typeface="Courier New"/>
              </a:rPr>
              <a:t>]));</a:t>
            </a:r>
          </a:p>
          <a:p>
            <a:r>
              <a:rPr lang="en-US" sz="1800">
                <a:latin typeface="Courier New"/>
                <a:cs typeface="Courier New"/>
              </a:rPr>
              <a:t>    free(p);</a:t>
            </a:r>
          </a:p>
          <a:p>
            <a:r>
              <a:rPr lang="en-US" sz="1800">
                <a:latin typeface="Courier New"/>
                <a:cs typeface="Courier New"/>
              </a:rPr>
              <a:t>  }</a:t>
            </a:r>
          </a:p>
          <a:p>
            <a:r>
              <a:rPr lang="en-US" sz="1800">
                <a:latin typeface="Courier New"/>
                <a:cs typeface="Courier New"/>
              </a:rPr>
              <a:t>  return(0); 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3324" y="5077844"/>
            <a:ext cx="87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int.c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Compile-time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7018" y="1149488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COMPILETIME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(size);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(%d)=%p\n"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size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8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t-IT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/* free </a:t>
            </a:r>
            <a:r>
              <a:rPr lang="it-IT" sz="1800" dirty="0" err="1">
                <a:solidFill>
                  <a:srgbClr val="CB2418"/>
                </a:solidFill>
                <a:latin typeface="Courier New"/>
                <a:cs typeface="Courier New"/>
              </a:rPr>
              <a:t>wrapper</a:t>
            </a:r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CB2418"/>
                </a:solidFill>
                <a:latin typeface="Courier New"/>
                <a:cs typeface="Courier New"/>
              </a:rPr>
              <a:t>function</a:t>
            </a:r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it-IT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it-IT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32024" y="612841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Compile-time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7018" y="1219200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mymalloc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(size)</a:t>
            </a:r>
          </a:p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myfree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2558" y="2603601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017" y="3048000"/>
            <a:ext cx="7592093" cy="3693319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intc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-DCOMPILETIME -c </a:t>
            </a:r>
            <a:r>
              <a:rPr lang="en-US" sz="1800" b="0" err="1">
                <a:latin typeface="Courier New"/>
                <a:cs typeface="Courier New"/>
              </a:rPr>
              <a:t>mymalloc.c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</a:t>
            </a:r>
            <a:r>
              <a:rPr lang="en-US" sz="1800" b="0">
                <a:solidFill>
                  <a:srgbClr val="C00000"/>
                </a:solidFill>
                <a:latin typeface="Courier New"/>
                <a:cs typeface="Courier New"/>
              </a:rPr>
              <a:t>-I.</a:t>
            </a:r>
            <a:r>
              <a:rPr lang="en-US" sz="1800" b="0">
                <a:latin typeface="Courier New"/>
                <a:cs typeface="Courier New"/>
              </a:rPr>
              <a:t> -o </a:t>
            </a:r>
            <a:r>
              <a:rPr lang="en-US" sz="1800" b="0" err="1">
                <a:latin typeface="Courier New"/>
                <a:cs typeface="Courier New"/>
              </a:rPr>
              <a:t>intc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int.c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mymalloc.o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runc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>
                <a:latin typeface="Courier New"/>
                <a:cs typeface="Courier New"/>
              </a:rPr>
              <a:t>./</a:t>
            </a:r>
            <a:r>
              <a:rPr lang="en-US" sz="1800" b="0" err="1">
                <a:latin typeface="Courier New"/>
                <a:cs typeface="Courier New"/>
              </a:rPr>
              <a:t>intc</a:t>
            </a:r>
            <a:r>
              <a:rPr lang="en-US" sz="1800" b="0">
                <a:latin typeface="Courier New"/>
                <a:cs typeface="Courier New"/>
              </a:rPr>
              <a:t> 10 100 1000</a:t>
            </a:r>
          </a:p>
          <a:p>
            <a:r>
              <a:rPr lang="en-US" sz="1800" b="0" err="1">
                <a:latin typeface="Courier New"/>
                <a:cs typeface="Courier New"/>
              </a:rPr>
              <a:t>malloc</a:t>
            </a:r>
            <a:r>
              <a:rPr lang="en-US" sz="1800" b="0">
                <a:latin typeface="Courier New"/>
                <a:cs typeface="Courier New"/>
              </a:rPr>
              <a:t>(10)=0x1ba7010</a:t>
            </a:r>
          </a:p>
          <a:p>
            <a:r>
              <a:rPr lang="en-US" sz="1800" b="0">
                <a:latin typeface="Courier New"/>
                <a:cs typeface="Courier New"/>
              </a:rPr>
              <a:t>free(0x1ba7010)</a:t>
            </a:r>
          </a:p>
          <a:p>
            <a:r>
              <a:rPr lang="en-US" sz="1800" b="0" err="1">
                <a:latin typeface="Courier New"/>
                <a:cs typeface="Courier New"/>
              </a:rPr>
              <a:t>malloc</a:t>
            </a:r>
            <a:r>
              <a:rPr lang="en-US" sz="1800" b="0">
                <a:latin typeface="Courier New"/>
                <a:cs typeface="Courier New"/>
              </a:rPr>
              <a:t>(100)=0x1ba7030</a:t>
            </a:r>
          </a:p>
          <a:p>
            <a:r>
              <a:rPr lang="en-US" sz="1800" b="0">
                <a:latin typeface="Courier New"/>
                <a:cs typeface="Courier New"/>
              </a:rPr>
              <a:t>free(0x1ba7030)</a:t>
            </a:r>
          </a:p>
          <a:p>
            <a:r>
              <a:rPr lang="en-US" sz="1800" b="0" err="1">
                <a:latin typeface="Courier New"/>
                <a:cs typeface="Courier New"/>
              </a:rPr>
              <a:t>malloc</a:t>
            </a:r>
            <a:r>
              <a:rPr lang="en-US" sz="1800" b="0">
                <a:latin typeface="Courier New"/>
                <a:cs typeface="Courier New"/>
              </a:rPr>
              <a:t>(1000)=0x1ba70a0</a:t>
            </a:r>
          </a:p>
          <a:p>
            <a:r>
              <a:rPr lang="en-US" sz="1800" b="0">
                <a:latin typeface="Courier New"/>
                <a:cs typeface="Courier New"/>
              </a:rPr>
              <a:t>free(0x1ba70a0)</a:t>
            </a: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1789" y="5791200"/>
            <a:ext cx="3406514" cy="369332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362200" y="3886200"/>
            <a:ext cx="1529589" cy="19050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7298303" y="2973528"/>
            <a:ext cx="1007497" cy="281767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4114800" y="426720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362200" y="3657600"/>
            <a:ext cx="1752600" cy="6096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152400"/>
            <a:ext cx="7592093" cy="762000"/>
          </a:xfrm>
        </p:spPr>
        <p:txBody>
          <a:bodyPr/>
          <a:lstStyle/>
          <a:p>
            <a:r>
              <a:rPr lang="en-US"/>
              <a:t>Link-time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7018" y="838200"/>
            <a:ext cx="8558382" cy="5909311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LINKTIME</a:t>
            </a:r>
          </a:p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real_malloc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real_free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wrap_malloc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= __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real_malloc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8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err="1">
                <a:solidFill>
                  <a:srgbClr val="4A00FF"/>
                </a:solidFill>
                <a:latin typeface="Courier New"/>
                <a:cs typeface="Courier New"/>
              </a:rPr>
              <a:t>wrap_free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__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real_free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8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8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8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5514" y="6336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91000"/>
            <a:ext cx="8305799" cy="2438400"/>
          </a:xfrm>
        </p:spPr>
        <p:txBody>
          <a:bodyPr/>
          <a:lstStyle/>
          <a:p>
            <a:r>
              <a:rPr lang="en-US"/>
              <a:t>The “</a:t>
            </a:r>
            <a:r>
              <a:rPr lang="en-US">
                <a:latin typeface="Courier New" pitchFamily="49" charset="0"/>
                <a:cs typeface="Courier New" pitchFamily="49" charset="0"/>
              </a:rPr>
              <a:t>-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Wl</a:t>
            </a:r>
            <a:r>
              <a:rPr lang="en-US"/>
              <a:t>” flag passes argument to linker, replacing each comma with a space. </a:t>
            </a:r>
          </a:p>
          <a:p>
            <a:r>
              <a:rPr lang="en-US"/>
              <a:t>The  “</a:t>
            </a:r>
            <a:r>
              <a:rPr lang="en-US">
                <a:latin typeface="Courier New"/>
                <a:cs typeface="Courier New"/>
              </a:rPr>
              <a:t>--</a:t>
            </a:r>
            <a:r>
              <a:rPr lang="en-US" err="1">
                <a:latin typeface="Courier New"/>
                <a:cs typeface="Courier New"/>
              </a:rPr>
              <a:t>wrap,malloc</a:t>
            </a:r>
            <a:r>
              <a:rPr lang="en-US"/>
              <a:t> ”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arg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/>
              <a:t>instructs linker to resolve references in a special way:</a:t>
            </a:r>
          </a:p>
          <a:p>
            <a:pPr lvl="1"/>
            <a:r>
              <a:rPr lang="en-US"/>
              <a:t>Refs to </a:t>
            </a:r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/>
              <a:t> should be resolved as </a:t>
            </a:r>
            <a:r>
              <a:rPr lang="en-US">
                <a:latin typeface="Courier New"/>
                <a:cs typeface="Courier New"/>
              </a:rPr>
              <a:t>__</a:t>
            </a:r>
            <a:r>
              <a:rPr lang="en-US" err="1">
                <a:latin typeface="Courier New"/>
                <a:cs typeface="Courier New"/>
              </a:rPr>
              <a:t>wrap_malloc</a:t>
            </a:r>
            <a:endParaRPr lang="en-US">
              <a:latin typeface="Courier New"/>
              <a:cs typeface="Courier New"/>
            </a:endParaRPr>
          </a:p>
          <a:p>
            <a:pPr lvl="1"/>
            <a:r>
              <a:rPr lang="en-US">
                <a:latin typeface="Calibri"/>
                <a:cs typeface="Calibri"/>
              </a:rPr>
              <a:t>Refs to </a:t>
            </a:r>
            <a:r>
              <a:rPr lang="en-US">
                <a:cs typeface="Courier New"/>
              </a:rPr>
              <a:t> </a:t>
            </a:r>
            <a:r>
              <a:rPr lang="en-US"/>
              <a:t> </a:t>
            </a:r>
            <a:r>
              <a:rPr lang="en-US">
                <a:latin typeface="Courier New"/>
                <a:cs typeface="Courier New"/>
              </a:rPr>
              <a:t>__</a:t>
            </a:r>
            <a:r>
              <a:rPr lang="en-US" err="1">
                <a:latin typeface="Courier New"/>
                <a:cs typeface="Courier New"/>
              </a:rPr>
              <a:t>real_malloc</a:t>
            </a:r>
            <a:r>
              <a:rPr lang="en-US"/>
              <a:t> should be resolved as </a:t>
            </a:r>
            <a:r>
              <a:rPr lang="en-US" err="1">
                <a:latin typeface="Courier New"/>
                <a:cs typeface="Courier New"/>
              </a:rPr>
              <a:t>malloc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7018" y="1300877"/>
            <a:ext cx="8710782" cy="2862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intl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-DLINKTIME -c </a:t>
            </a:r>
            <a:r>
              <a:rPr lang="en-US" sz="1800" b="0" err="1">
                <a:latin typeface="Courier New"/>
                <a:cs typeface="Courier New"/>
              </a:rPr>
              <a:t>mymalloc.c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-c </a:t>
            </a:r>
            <a:r>
              <a:rPr lang="en-US" sz="1800" b="0" err="1">
                <a:latin typeface="Courier New"/>
                <a:cs typeface="Courier New"/>
              </a:rPr>
              <a:t>int.c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</a:t>
            </a:r>
            <a:r>
              <a:rPr lang="en-US" sz="1800" b="0" err="1">
                <a:latin typeface="Courier New"/>
                <a:cs typeface="Courier New"/>
              </a:rPr>
              <a:t>Wl</a:t>
            </a:r>
            <a:r>
              <a:rPr lang="en-US" sz="1800" b="0">
                <a:latin typeface="Courier New"/>
                <a:cs typeface="Courier New"/>
              </a:rPr>
              <a:t>,--</a:t>
            </a:r>
            <a:r>
              <a:rPr lang="en-US" sz="1800" b="0" err="1">
                <a:latin typeface="Courier New"/>
                <a:cs typeface="Courier New"/>
              </a:rPr>
              <a:t>wrap,malloc</a:t>
            </a:r>
            <a:r>
              <a:rPr lang="en-US" sz="1800" b="0">
                <a:latin typeface="Courier New"/>
                <a:cs typeface="Courier New"/>
              </a:rPr>
              <a:t> -</a:t>
            </a:r>
            <a:r>
              <a:rPr lang="en-US" sz="1800" b="0" err="1">
                <a:latin typeface="Courier New"/>
                <a:cs typeface="Courier New"/>
              </a:rPr>
              <a:t>Wl</a:t>
            </a:r>
            <a:r>
              <a:rPr lang="en-US" sz="1800" b="0">
                <a:latin typeface="Courier New"/>
                <a:cs typeface="Courier New"/>
              </a:rPr>
              <a:t>,--</a:t>
            </a:r>
            <a:r>
              <a:rPr lang="en-US" sz="1800" b="0" err="1">
                <a:latin typeface="Courier New"/>
                <a:cs typeface="Courier New"/>
              </a:rPr>
              <a:t>wrap,free</a:t>
            </a:r>
            <a:r>
              <a:rPr lang="en-US" sz="1800" b="0">
                <a:latin typeface="Courier New"/>
                <a:cs typeface="Courier New"/>
              </a:rPr>
              <a:t> -o </a:t>
            </a:r>
            <a:r>
              <a:rPr lang="en-US" sz="1800" b="0" err="1">
                <a:latin typeface="Courier New"/>
                <a:cs typeface="Courier New"/>
              </a:rPr>
              <a:t>intl</a:t>
            </a:r>
            <a:r>
              <a:rPr lang="en-US" sz="1800" b="0">
                <a:latin typeface="Courier New"/>
                <a:cs typeface="Courier New"/>
              </a:rPr>
              <a:t> \</a:t>
            </a:r>
          </a:p>
          <a:p>
            <a:r>
              <a:rPr lang="en-US" sz="1800" b="0">
                <a:latin typeface="Courier New"/>
                <a:cs typeface="Courier New"/>
              </a:rPr>
              <a:t>    </a:t>
            </a:r>
            <a:r>
              <a:rPr lang="en-US" sz="1800" b="0" err="1">
                <a:latin typeface="Courier New"/>
                <a:cs typeface="Courier New"/>
              </a:rPr>
              <a:t>int.o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mymalloc.o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runl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>
                <a:latin typeface="Courier New"/>
                <a:cs typeface="Courier New"/>
              </a:rPr>
              <a:t>./</a:t>
            </a:r>
            <a:r>
              <a:rPr lang="en-US" sz="1800" b="0" err="1">
                <a:latin typeface="Courier New"/>
                <a:cs typeface="Courier New"/>
              </a:rPr>
              <a:t>intl</a:t>
            </a:r>
            <a:r>
              <a:rPr lang="en-US" sz="1800" b="0">
                <a:latin typeface="Courier New"/>
                <a:cs typeface="Courier New"/>
              </a:rPr>
              <a:t> 10 100 1000</a:t>
            </a:r>
          </a:p>
          <a:p>
            <a:r>
              <a:rPr lang="fi-FI" sz="1800" b="0">
                <a:latin typeface="Courier New"/>
                <a:cs typeface="Courier New"/>
              </a:rPr>
              <a:t>malloc(10) = 0x91a010</a:t>
            </a:r>
          </a:p>
          <a:p>
            <a:r>
              <a:rPr lang="en-US" sz="1800" b="0">
                <a:latin typeface="Courier New"/>
                <a:cs typeface="Courier New"/>
              </a:rPr>
              <a:t>free(0x91a010)</a:t>
            </a:r>
          </a:p>
          <a:p>
            <a:r>
              <a:rPr lang="en-US" sz="1800">
                <a:latin typeface="Courier New"/>
                <a:cs typeface="Courier New"/>
              </a:rPr>
              <a:t>. .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5780" y="134676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3048000" y="19812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048000" y="15240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" y="914400"/>
            <a:ext cx="8915401" cy="5262980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RUNTIME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_GNU_SOURCE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*(*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3048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en-US"/>
              <a:t>Load/Run-time </a:t>
            </a:r>
            <a:br>
              <a:rPr lang="en-US"/>
            </a:br>
            <a:r>
              <a:rPr lang="en-US" err="1"/>
              <a:t>Interpositioning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66627" y="5766890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1669924"/>
            <a:ext cx="2816584" cy="646331"/>
          </a:xfrm>
          <a:prstGeom prst="rect">
            <a:avLst/>
          </a:prstGeom>
          <a:solidFill>
            <a:srgbClr val="DEDFF5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Observe that DON’T have 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#include 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Load/Run-time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1524000"/>
            <a:ext cx="8763000" cy="4524316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freep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*) = </a:t>
            </a:r>
            <a:r>
              <a:rPr lang="fi-FI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address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2114" y="5955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5704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Load/Run-time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14800"/>
            <a:ext cx="8991599" cy="23622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The LD_PRELOAD </a:t>
            </a:r>
            <a:r>
              <a:rPr lang="en-US" dirty="0"/>
              <a:t>environment variable tells the dynamic linker to resolve unresolved refs (e.g., to </a:t>
            </a:r>
            <a:r>
              <a:rPr lang="en-US" dirty="0">
                <a:latin typeface="Courier New"/>
                <a:cs typeface="Courier New"/>
              </a:rPr>
              <a:t>malloc)</a:t>
            </a:r>
            <a:r>
              <a:rPr lang="en-US" dirty="0"/>
              <a:t>by looking in </a:t>
            </a:r>
            <a:r>
              <a:rPr lang="en-US" dirty="0" err="1">
                <a:latin typeface="Courier New"/>
                <a:cs typeface="Courier New"/>
              </a:rPr>
              <a:t>mymalloc.so</a:t>
            </a:r>
            <a:r>
              <a:rPr lang="en-US" dirty="0"/>
              <a:t> first.</a:t>
            </a:r>
          </a:p>
          <a:p>
            <a:r>
              <a:rPr lang="en-US" dirty="0"/>
              <a:t>Type into (some) shells as:</a:t>
            </a:r>
          </a:p>
          <a:p>
            <a:pPr marL="57150" indent="0">
              <a:buNone/>
            </a:pPr>
            <a:r>
              <a:rPr lang="en-US" sz="2000" b="0" dirty="0">
                <a:latin typeface="Courier New"/>
                <a:cs typeface="Courier New"/>
              </a:rPr>
              <a:t>env LD_PRELOAD=./</a:t>
            </a:r>
            <a:r>
              <a:rPr lang="en-US" sz="2000" b="0" dirty="0" err="1">
                <a:latin typeface="Courier New"/>
                <a:cs typeface="Courier New"/>
              </a:rPr>
              <a:t>mymalloc.so</a:t>
            </a:r>
            <a:r>
              <a:rPr lang="en-US" sz="2000" b="0" dirty="0">
                <a:latin typeface="Courier New"/>
                <a:cs typeface="Courier New"/>
              </a:rPr>
              <a:t> ./</a:t>
            </a:r>
            <a:r>
              <a:rPr lang="en-US" sz="2000" b="0" dirty="0" err="1">
                <a:latin typeface="Courier New"/>
                <a:cs typeface="Courier New"/>
              </a:rPr>
              <a:t>intr</a:t>
            </a:r>
            <a:r>
              <a:rPr lang="en-US" sz="2000" b="0" dirty="0">
                <a:latin typeface="Courier New"/>
                <a:cs typeface="Courier New"/>
              </a:rPr>
              <a:t> 10 100 1000)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2" y="1300877"/>
            <a:ext cx="8991598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intr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-DRUNTIME -shared -</a:t>
            </a:r>
            <a:r>
              <a:rPr lang="en-US" sz="1800" b="0" err="1">
                <a:latin typeface="Courier New"/>
                <a:cs typeface="Courier New"/>
              </a:rPr>
              <a:t>fpic</a:t>
            </a:r>
            <a:r>
              <a:rPr lang="en-US" sz="1800" b="0">
                <a:latin typeface="Courier New"/>
                <a:cs typeface="Courier New"/>
              </a:rPr>
              <a:t> -o </a:t>
            </a:r>
            <a:r>
              <a:rPr lang="en-US" sz="1800" b="0" err="1">
                <a:latin typeface="Courier New"/>
                <a:cs typeface="Courier New"/>
              </a:rPr>
              <a:t>mymalloc.so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mymalloc.c</a:t>
            </a:r>
            <a:r>
              <a:rPr lang="en-US" sz="1800" b="0">
                <a:latin typeface="Courier New"/>
                <a:cs typeface="Courier New"/>
              </a:rPr>
              <a:t> -</a:t>
            </a:r>
            <a:r>
              <a:rPr lang="en-US" sz="1800" b="0" err="1">
                <a:latin typeface="Courier New"/>
                <a:cs typeface="Courier New"/>
              </a:rPr>
              <a:t>ldl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b="0" err="1">
                <a:latin typeface="Courier New"/>
                <a:cs typeface="Courier New"/>
              </a:rPr>
              <a:t>gcc</a:t>
            </a:r>
            <a:r>
              <a:rPr lang="en-US" sz="1800" b="0">
                <a:latin typeface="Courier New"/>
                <a:cs typeface="Courier New"/>
              </a:rPr>
              <a:t> -Wall -o </a:t>
            </a:r>
            <a:r>
              <a:rPr lang="en-US" sz="1800" b="0" err="1">
                <a:latin typeface="Courier New"/>
                <a:cs typeface="Courier New"/>
              </a:rPr>
              <a:t>intr</a:t>
            </a:r>
            <a:r>
              <a:rPr lang="en-US" sz="1800" b="0">
                <a:latin typeface="Courier New"/>
                <a:cs typeface="Courier New"/>
              </a:rPr>
              <a:t> </a:t>
            </a:r>
            <a:r>
              <a:rPr lang="en-US" sz="1800" b="0" err="1">
                <a:latin typeface="Courier New"/>
                <a:cs typeface="Courier New"/>
              </a:rPr>
              <a:t>int.c</a:t>
            </a:r>
            <a:endParaRPr lang="en-US" sz="1800" b="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 make </a:t>
            </a:r>
            <a:r>
              <a:rPr lang="en-US" sz="1800" err="1">
                <a:latin typeface="Courier New"/>
                <a:cs typeface="Courier New"/>
              </a:rPr>
              <a:t>runr</a:t>
            </a:r>
            <a:endParaRPr lang="en-US" sz="1800">
              <a:latin typeface="Courier New"/>
              <a:cs typeface="Courier New"/>
            </a:endParaRPr>
          </a:p>
          <a:p>
            <a:r>
              <a:rPr lang="en-US" sz="1800" b="0">
                <a:latin typeface="Courier New"/>
                <a:cs typeface="Courier New"/>
              </a:rPr>
              <a:t>(LD_PRELOAD="./</a:t>
            </a:r>
            <a:r>
              <a:rPr lang="en-US" sz="1800" b="0" err="1">
                <a:latin typeface="Courier New"/>
                <a:cs typeface="Courier New"/>
              </a:rPr>
              <a:t>mymalloc.so</a:t>
            </a:r>
            <a:r>
              <a:rPr lang="en-US" sz="1800" b="0">
                <a:latin typeface="Courier New"/>
                <a:cs typeface="Courier New"/>
              </a:rPr>
              <a:t>" ./</a:t>
            </a:r>
            <a:r>
              <a:rPr lang="en-US" sz="1800" b="0" err="1">
                <a:latin typeface="Courier New"/>
                <a:cs typeface="Courier New"/>
              </a:rPr>
              <a:t>intr</a:t>
            </a:r>
            <a:r>
              <a:rPr lang="en-US" sz="1800" b="0">
                <a:latin typeface="Courier New"/>
                <a:cs typeface="Courier New"/>
              </a:rPr>
              <a:t> 10 100 1000)</a:t>
            </a:r>
          </a:p>
          <a:p>
            <a:r>
              <a:rPr lang="fi-FI" sz="1800" b="0">
                <a:latin typeface="Courier New"/>
                <a:cs typeface="Courier New"/>
              </a:rPr>
              <a:t>malloc(10) = 0x91a010</a:t>
            </a:r>
          </a:p>
          <a:p>
            <a:r>
              <a:rPr lang="en-US" sz="1800" b="0">
                <a:latin typeface="Courier New"/>
                <a:cs typeface="Courier New"/>
              </a:rPr>
              <a:t>free(0x91a010)</a:t>
            </a:r>
          </a:p>
          <a:p>
            <a:r>
              <a:rPr lang="en-US" sz="1800">
                <a:latin typeface="Courier New"/>
                <a:cs typeface="Courier New"/>
              </a:rPr>
              <a:t>. . . </a:t>
            </a:r>
          </a:p>
          <a:p>
            <a:r>
              <a:rPr lang="en-US" sz="1800" err="1">
                <a:latin typeface="Courier New"/>
                <a:cs typeface="Courier New"/>
              </a:rPr>
              <a:t>linux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53000" y="289560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581400" y="2057400"/>
            <a:ext cx="1371600" cy="8382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Interpositioning</a:t>
            </a:r>
            <a:r>
              <a:rPr lang="en-US"/>
              <a:t>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 Time</a:t>
            </a:r>
          </a:p>
          <a:p>
            <a:pPr lvl="1"/>
            <a:r>
              <a:rPr lang="en-US" dirty="0"/>
              <a:t>Apparent calls to </a:t>
            </a:r>
            <a:r>
              <a:rPr lang="en-US" b="1" dirty="0">
                <a:latin typeface="Courier New"/>
                <a:cs typeface="Courier New"/>
              </a:rPr>
              <a:t>mallo</a:t>
            </a:r>
            <a:r>
              <a:rPr lang="en-US" dirty="0"/>
              <a:t>c/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get macro-expanded into calls to </a:t>
            </a:r>
            <a:r>
              <a:rPr lang="en-US" b="1" dirty="0" err="1">
                <a:latin typeface="Courier New"/>
                <a:cs typeface="Courier New"/>
              </a:rPr>
              <a:t>mymalloc</a:t>
            </a:r>
            <a:r>
              <a:rPr lang="en-US" dirty="0"/>
              <a:t>/</a:t>
            </a:r>
            <a:r>
              <a:rPr lang="en-US" b="1" dirty="0" err="1">
                <a:latin typeface="Courier New"/>
                <a:cs typeface="Courier New"/>
              </a:rPr>
              <a:t>myfree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Simple approach.  Must have access to source &amp; recompile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dirty="0"/>
              <a:t>Link Time</a:t>
            </a:r>
          </a:p>
          <a:p>
            <a:pPr lvl="1"/>
            <a:r>
              <a:rPr lang="en-US" dirty="0"/>
              <a:t>Use linker trick to have special name resolutions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malloc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wrap_malloc</a:t>
            </a:r>
            <a:endParaRPr lang="en-US" b="1" dirty="0">
              <a:latin typeface="Courier New"/>
              <a:cs typeface="Courier New"/>
              <a:sym typeface="Wingdings" pitchFamily="2" charset="2"/>
            </a:endParaRPr>
          </a:p>
          <a:p>
            <a:pPr lvl="2"/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real_malloc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</a:p>
          <a:p>
            <a:r>
              <a:rPr lang="en-US" dirty="0">
                <a:sym typeface="Wingdings" pitchFamily="2" charset="2"/>
              </a:rPr>
              <a:t>Load/Run Time</a:t>
            </a:r>
          </a:p>
          <a:p>
            <a:pPr lvl="1"/>
            <a:r>
              <a:rPr lang="en-US" dirty="0">
                <a:sym typeface="Wingdings" pitchFamily="2" charset="2"/>
              </a:rPr>
              <a:t>Implement custom version of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that use dynamic linking to load library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under different names</a:t>
            </a:r>
          </a:p>
          <a:p>
            <a:pPr lvl="1"/>
            <a:r>
              <a:rPr lang="en-US" dirty="0">
                <a:sym typeface="Wingdings" pitchFamily="2" charset="2"/>
              </a:rPr>
              <a:t>Can use with ANY dynamically linked binary</a:t>
            </a:r>
          </a:p>
          <a:p>
            <a:pPr marL="57150" indent="0">
              <a:buNone/>
            </a:pPr>
            <a:r>
              <a:rPr lang="en-US" sz="1800" b="0" dirty="0">
                <a:latin typeface="Courier New"/>
                <a:cs typeface="Courier New"/>
              </a:rPr>
              <a:t>env LD_PRELOAD=./</a:t>
            </a:r>
            <a:r>
              <a:rPr lang="en-US" sz="1800" b="0" dirty="0" err="1">
                <a:latin typeface="Courier New"/>
                <a:cs typeface="Courier New"/>
              </a:rPr>
              <a:t>mymalloc.so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–c </a:t>
            </a:r>
            <a:r>
              <a:rPr lang="en-US" sz="1800" b="0" dirty="0" err="1">
                <a:latin typeface="Courier New"/>
                <a:cs typeface="Courier New"/>
              </a:rPr>
              <a:t>int.c</a:t>
            </a:r>
            <a:r>
              <a:rPr lang="en-US" sz="1800" b="0" dirty="0">
                <a:latin typeface="Courier New"/>
                <a:cs typeface="Courier New"/>
              </a:rPr>
              <a:t>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</a:t>
            </a:r>
            <a:r>
              <a:rPr lang="en-US" dirty="0" smtClean="0"/>
              <a:t>processes</a:t>
            </a:r>
            <a:endParaRPr lang="en-US" dirty="0"/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Usually: Just happens, no big deal</a:t>
            </a:r>
          </a:p>
          <a:p>
            <a:r>
              <a:rPr lang="en-US"/>
              <a:t>Sometimes: Strange errors</a:t>
            </a:r>
          </a:p>
          <a:p>
            <a:pPr lvl="1"/>
            <a:r>
              <a:rPr lang="en-US"/>
              <a:t>Bad symbol resolution</a:t>
            </a:r>
          </a:p>
          <a:p>
            <a:pPr lvl="1"/>
            <a:r>
              <a:rPr lang="en-US"/>
              <a:t>Ordering dependence of linked .o, .a, and .so files</a:t>
            </a:r>
          </a:p>
          <a:p>
            <a:r>
              <a:rPr lang="en-US"/>
              <a:t>For power users:</a:t>
            </a:r>
          </a:p>
          <a:p>
            <a:pPr lvl="1"/>
            <a:r>
              <a:rPr lang="en-US" err="1"/>
              <a:t>Interpositioning</a:t>
            </a:r>
            <a:r>
              <a:rPr lang="en-US"/>
              <a:t> to trace programs with &amp; without source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</a:t>
            </a:r>
            <a:r>
              <a:rPr lang="en-US" dirty="0" smtClean="0"/>
              <a:t>cont’d)</a:t>
            </a:r>
            <a:endParaRPr lang="en-US" dirty="0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26534</TotalTime>
  <Words>5528</Words>
  <Application>Microsoft Office PowerPoint</Application>
  <PresentationFormat>On-screen Show (4:3)</PresentationFormat>
  <Paragraphs>1187</Paragraphs>
  <Slides>60</Slides>
  <Notes>55</Notes>
  <HiddenSlides>1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2" baseType="lpstr">
      <vt:lpstr>ＭＳ Ｐゴシック</vt:lpstr>
      <vt:lpstr>Arial</vt:lpstr>
      <vt:lpstr>Arial Narrow</vt:lpstr>
      <vt:lpstr>Calibri</vt:lpstr>
      <vt:lpstr>Century Gothic</vt:lpstr>
      <vt:lpstr>Courier</vt:lpstr>
      <vt:lpstr>Courier New</vt:lpstr>
      <vt:lpstr>msgothic</vt:lpstr>
      <vt:lpstr>Times New Roman</vt:lpstr>
      <vt:lpstr>Wingdings</vt:lpstr>
      <vt:lpstr>Wingdings 2</vt:lpstr>
      <vt:lpstr>template2007</vt:lpstr>
      <vt:lpstr>Linking  15-213/18-213/15-513/18-613: Introduction to Computer Systems 14th Lecture, February 27, 2020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Quiz Time!</vt:lpstr>
      <vt:lpstr>Libraries: Packaging a Set of Functions</vt:lpstr>
      <vt:lpstr>Old-Fashioned Solution: Static Libraries</vt:lpstr>
      <vt:lpstr>Creating Static Libraries</vt:lpstr>
      <vt:lpstr>Commonly Used Libraries</vt:lpstr>
      <vt:lpstr>Linking with Static Libraries</vt:lpstr>
      <vt:lpstr>Linking with Static Libraries</vt:lpstr>
      <vt:lpstr>Using Static Libraries</vt:lpstr>
      <vt:lpstr>Modern Solution: Shared Libraries</vt:lpstr>
      <vt:lpstr>Shared Libraries (cont.)</vt:lpstr>
      <vt:lpstr>What dynamic libraries are required?</vt:lpstr>
      <vt:lpstr>Dynamic Library Example</vt:lpstr>
      <vt:lpstr>Dynamic Linking at Load-time</vt:lpstr>
      <vt:lpstr>Dynamic Linking at Run-time</vt:lpstr>
      <vt:lpstr>Dynamic Linking at Run-time (cont’d)</vt:lpstr>
      <vt:lpstr>Dynamic Linking at Run-time</vt:lpstr>
      <vt:lpstr>Linking Summary </vt:lpstr>
      <vt:lpstr>Today</vt:lpstr>
      <vt:lpstr>Case Study: Library Interpositioning</vt:lpstr>
      <vt:lpstr>Some Interpositioning Applications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Load/Run-time Interpositioning</vt:lpstr>
      <vt:lpstr>Interpositioning Recap</vt:lpstr>
      <vt:lpstr>Linking Recap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Saugata Ghose</cp:lastModifiedBy>
  <cp:revision>671</cp:revision>
  <cp:lastPrinted>2017-10-10T16:05:23Z</cp:lastPrinted>
  <dcterms:created xsi:type="dcterms:W3CDTF">2012-10-04T19:17:13Z</dcterms:created>
  <dcterms:modified xsi:type="dcterms:W3CDTF">2020-02-27T13:52:24Z</dcterms:modified>
</cp:coreProperties>
</file>