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931" r:id="rId5"/>
    <p:sldId id="934" r:id="rId6"/>
    <p:sldId id="951" r:id="rId7"/>
    <p:sldId id="950" r:id="rId8"/>
    <p:sldId id="933" r:id="rId9"/>
    <p:sldId id="932" r:id="rId10"/>
    <p:sldId id="935" r:id="rId11"/>
    <p:sldId id="941" r:id="rId12"/>
    <p:sldId id="996" r:id="rId13"/>
    <p:sldId id="990" r:id="rId14"/>
    <p:sldId id="991" r:id="rId15"/>
    <p:sldId id="992" r:id="rId16"/>
    <p:sldId id="993" r:id="rId17"/>
    <p:sldId id="994" r:id="rId18"/>
    <p:sldId id="997" r:id="rId19"/>
    <p:sldId id="982" r:id="rId20"/>
    <p:sldId id="940" r:id="rId21"/>
    <p:sldId id="945" r:id="rId22"/>
    <p:sldId id="936" r:id="rId23"/>
    <p:sldId id="952" r:id="rId24"/>
    <p:sldId id="947" r:id="rId25"/>
    <p:sldId id="995" r:id="rId26"/>
    <p:sldId id="948" r:id="rId27"/>
    <p:sldId id="949" r:id="rId28"/>
    <p:sldId id="938" r:id="rId29"/>
    <p:sldId id="942" r:id="rId30"/>
    <p:sldId id="944" r:id="rId31"/>
    <p:sldId id="987" r:id="rId32"/>
    <p:sldId id="983" r:id="rId33"/>
    <p:sldId id="998" r:id="rId34"/>
    <p:sldId id="930" r:id="rId35"/>
    <p:sldId id="976" r:id="rId36"/>
    <p:sldId id="977" r:id="rId37"/>
    <p:sldId id="978" r:id="rId38"/>
    <p:sldId id="984" r:id="rId39"/>
    <p:sldId id="979" r:id="rId40"/>
    <p:sldId id="986" r:id="rId41"/>
    <p:sldId id="974" r:id="rId42"/>
    <p:sldId id="999" r:id="rId43"/>
    <p:sldId id="98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94" autoAdjust="0"/>
    <p:restoredTop sz="83886" autoAdjust="0"/>
  </p:normalViewPr>
  <p:slideViewPr>
    <p:cSldViewPr snapToObjects="1">
      <p:cViewPr varScale="1">
        <p:scale>
          <a:sx n="73" d="100"/>
          <a:sy n="73" d="100"/>
        </p:scale>
        <p:origin x="6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  <dgm:t>
        <a:bodyPr/>
        <a:lstStyle/>
        <a:p>
          <a:endParaRPr lang="en-US"/>
        </a:p>
      </dgm:t>
    </dgm:pt>
    <dgm:pt modelId="{261851E7-9C77-4EFB-9E6C-4E7A9B85EB80}" type="pres">
      <dgm:prSet presAssocID="{5E54B266-98DF-4CCD-914E-FC92C62E62A2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193D8-8D20-46E0-9FA7-09AAF6B93190}" type="pres">
      <dgm:prSet presAssocID="{05C4E09D-0D0F-4A71-BFC9-2A30DCEC586A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61B8B-9B1A-4C4C-8EEB-7656458940F6}" type="pres">
      <dgm:prSet presAssocID="{103267B1-4163-424F-8E2E-D03C4A590A8F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AF0AB-DAC4-4649-BB90-B7DC4EB3DB4F}" type="pres">
      <dgm:prSet presAssocID="{0A369A4C-D3C3-4A0F-A84D-DEB4F75CF4E4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  <dgm:t>
        <a:bodyPr/>
        <a:lstStyle/>
        <a:p>
          <a:endParaRPr lang="en-US"/>
        </a:p>
      </dgm:t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  <dgm:t>
        <a:bodyPr/>
        <a:lstStyle/>
        <a:p>
          <a:endParaRPr lang="en-US"/>
        </a:p>
      </dgm:t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  <dgm:t>
        <a:bodyPr/>
        <a:lstStyle/>
        <a:p>
          <a:endParaRPr lang="en-US"/>
        </a:p>
      </dgm:t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A784009-4654-48B1-A74C-B541B9F7090D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EB7A84EE-7D98-42F8-ACA2-2D23F51FB23F}" type="parTrans" cxnId="{AD9965E6-45DA-4015-916C-4960BFCAA586}">
      <dgm:prSet/>
      <dgm:spPr/>
      <dgm:t>
        <a:bodyPr/>
        <a:lstStyle/>
        <a:p>
          <a:endParaRPr lang="en-US"/>
        </a:p>
      </dgm:t>
    </dgm:pt>
    <dgm:pt modelId="{5D26B598-3A69-4C8F-8EBF-F07A417F04D9}" type="sibTrans" cxnId="{AD9965E6-45DA-4015-916C-4960BFCAA586}">
      <dgm:prSet/>
      <dgm:spPr/>
      <dgm:t>
        <a:bodyPr/>
        <a:lstStyle/>
        <a:p>
          <a:endParaRPr lang="en-US"/>
        </a:p>
      </dgm:t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435D636D-A50A-4DB1-8286-CEBAEB678BEF}" type="pres">
      <dgm:prSet presAssocID="{8A784009-4654-48B1-A74C-B541B9F709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C6B8B-1244-4F78-A68A-40FCAB975AFC}" type="pres">
      <dgm:prSet presAssocID="{5D26B598-3A69-4C8F-8EBF-F07A417F04D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73E43059-7997-41FD-B78C-17AF19FF105F}" type="pres">
      <dgm:prSet presAssocID="{5D26B598-3A69-4C8F-8EBF-F07A417F04D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1390E147-5BEE-4406-8AAA-D26C013CBA90}" type="pres">
      <dgm:prSet presAssocID="{88BD2142-FF7E-4F6E-98E5-F2FD1418FED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7662A-2752-44B8-B345-70467CB84C78}" type="pres">
      <dgm:prSet presAssocID="{C3110675-CAF0-4BA8-9E2A-651C8916FCD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29A926B6-FD75-43F5-B255-D915B58D14A7}" type="pres">
      <dgm:prSet presAssocID="{C3110675-CAF0-4BA8-9E2A-651C8916FCD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0BCCF512-112F-423B-900B-92286B770D63}" type="pres">
      <dgm:prSet presAssocID="{7BFB21BC-2764-4AB8-81EB-27C04FE6F6D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E8BE0B-537A-4FB5-9AA4-1EBC8012B522}" type="pres">
      <dgm:prSet presAssocID="{2D08B362-8F53-47C3-B392-774FFD08A6A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1F6B4041-02E9-45D5-9760-0A26A87702CC}" type="pres">
      <dgm:prSet presAssocID="{2D08B362-8F53-47C3-B392-774FFD08A6A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B57917D2-2644-4146-945E-0CBB588CB608}" type="pres">
      <dgm:prSet presAssocID="{34D81B59-81EF-4851-86C8-E6AF8185BCE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E91214-AD88-44BC-85FA-DC8E49D33D8E}" srcId="{20F37DC8-7B55-4E72-898F-BDF4902DABEB}" destId="{88BD2142-FF7E-4F6E-98E5-F2FD1418FED0}" srcOrd="1" destOrd="0" parTransId="{C3A2DFE8-E5D4-4077-8BBC-32988414BB47}" sibTransId="{C3110675-CAF0-4BA8-9E2A-651C8916FCDE}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7877AC3E-73F8-42AC-BE35-DDC1313CAD19}" srcId="{20F37DC8-7B55-4E72-898F-BDF4902DABEB}" destId="{34D81B59-81EF-4851-86C8-E6AF8185BCED}" srcOrd="3" destOrd="0" parTransId="{F5E86122-3893-4A8B-B277-BDE1D8491EAB}" sibTransId="{90045430-D236-4C66-A7C3-3D094DFFA878}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2" destOrd="0" parTransId="{0493BEF1-0C8C-4024-BB6C-DCB86804CBBB}" sibTransId="{2D08B362-8F53-47C3-B392-774FFD08A6A6}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0F5640E4-32B7-41EC-887B-8A59E2BD8E95}" type="presOf" srcId="{5D26B598-3A69-4C8F-8EBF-F07A417F04D9}" destId="{73E43059-7997-41FD-B78C-17AF19FF105F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4DED2090-6CF5-4916-927B-0981946C76D7}" type="presOf" srcId="{5D26B598-3A69-4C8F-8EBF-F07A417F04D9}" destId="{94EC6B8B-1244-4F78-A68A-40FCAB975AFC}" srcOrd="0" destOrd="0" presId="urn:microsoft.com/office/officeart/2005/8/layout/process1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98E67DBD-13B6-486F-B6ED-1915401CE987}" type="presOf" srcId="{8A784009-4654-48B1-A74C-B541B9F7090D}" destId="{435D636D-A50A-4DB1-8286-CEBAEB678BEF}" srcOrd="0" destOrd="0" presId="urn:microsoft.com/office/officeart/2005/8/layout/process1"/>
    <dgm:cxn modelId="{AD9965E6-45DA-4015-916C-4960BFCAA586}" srcId="{20F37DC8-7B55-4E72-898F-BDF4902DABEB}" destId="{8A784009-4654-48B1-A74C-B541B9F7090D}" srcOrd="0" destOrd="0" parTransId="{EB7A84EE-7D98-42F8-ACA2-2D23F51FB23F}" sibTransId="{5D26B598-3A69-4C8F-8EBF-F07A417F04D9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4B4AB932-8E8E-4109-845F-93A1A24F711E}" type="presParOf" srcId="{4DA7E88D-CCA5-4E96-B818-23DCC5E44054}" destId="{435D636D-A50A-4DB1-8286-CEBAEB678BEF}" srcOrd="0" destOrd="0" presId="urn:microsoft.com/office/officeart/2005/8/layout/process1"/>
    <dgm:cxn modelId="{12014D7B-CA3B-4C18-94D2-DECA81D90A2A}" type="presParOf" srcId="{4DA7E88D-CCA5-4E96-B818-23DCC5E44054}" destId="{94EC6B8B-1244-4F78-A68A-40FCAB975AFC}" srcOrd="1" destOrd="0" presId="urn:microsoft.com/office/officeart/2005/8/layout/process1"/>
    <dgm:cxn modelId="{8C61D47C-499F-436A-BE54-28288794B832}" type="presParOf" srcId="{94EC6B8B-1244-4F78-A68A-40FCAB975AFC}" destId="{73E43059-7997-41FD-B78C-17AF19FF105F}" srcOrd="0" destOrd="0" presId="urn:microsoft.com/office/officeart/2005/8/layout/process1"/>
    <dgm:cxn modelId="{4F98B44B-A455-4C12-8CA8-52134CD1C693}" type="presParOf" srcId="{4DA7E88D-CCA5-4E96-B818-23DCC5E44054}" destId="{1390E147-5BEE-4406-8AAA-D26C013CBA90}" srcOrd="2" destOrd="0" presId="urn:microsoft.com/office/officeart/2005/8/layout/process1"/>
    <dgm:cxn modelId="{BAF1C0CC-FD88-491B-B7D0-A3B735D99C02}" type="presParOf" srcId="{4DA7E88D-CCA5-4E96-B818-23DCC5E44054}" destId="{CF07662A-2752-44B8-B345-70467CB84C78}" srcOrd="3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4" destOrd="0" presId="urn:microsoft.com/office/officeart/2005/8/layout/process1"/>
    <dgm:cxn modelId="{70923E82-A5B8-4F96-A0DC-88AFFC8FE649}" type="presParOf" srcId="{4DA7E88D-CCA5-4E96-B818-23DCC5E44054}" destId="{2BE8BE0B-537A-4FB5-9AA4-1EBC8012B522}" srcOrd="5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D636D-A50A-4DB1-8286-CEBAEB678BEF}">
      <dsp:nvSpPr>
        <dsp:cNvPr id="0" name=""/>
        <dsp:cNvSpPr/>
      </dsp:nvSpPr>
      <dsp:spPr>
        <a:xfrm>
          <a:off x="3470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Conclusion</a:t>
          </a:r>
        </a:p>
      </dsp:txBody>
      <dsp:txXfrm>
        <a:off x="30132" y="627508"/>
        <a:ext cx="1463846" cy="856978"/>
      </dsp:txXfrm>
    </dsp:sp>
    <dsp:sp modelId="{94EC6B8B-1244-4F78-A68A-40FCAB975AFC}">
      <dsp:nvSpPr>
        <dsp:cNvPr id="0" name=""/>
        <dsp:cNvSpPr/>
      </dsp:nvSpPr>
      <dsp:spPr>
        <a:xfrm>
          <a:off x="1672357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672357" y="943120"/>
        <a:ext cx="225148" cy="225754"/>
      </dsp:txXfrm>
    </dsp:sp>
    <dsp:sp modelId="{1390E147-5BEE-4406-8AAA-D26C013CBA90}">
      <dsp:nvSpPr>
        <dsp:cNvPr id="0" name=""/>
        <dsp:cNvSpPr/>
      </dsp:nvSpPr>
      <dsp:spPr>
        <a:xfrm>
          <a:off x="2127508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Diagnosis</a:t>
          </a:r>
        </a:p>
      </dsp:txBody>
      <dsp:txXfrm>
        <a:off x="2154170" y="627508"/>
        <a:ext cx="1463846" cy="856978"/>
      </dsp:txXfrm>
    </dsp:sp>
    <dsp:sp modelId="{CF07662A-2752-44B8-B345-70467CB84C78}">
      <dsp:nvSpPr>
        <dsp:cNvPr id="0" name=""/>
        <dsp:cNvSpPr/>
      </dsp:nvSpPr>
      <dsp:spPr>
        <a:xfrm>
          <a:off x="3796395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3796395" y="943120"/>
        <a:ext cx="225148" cy="225754"/>
      </dsp:txXfrm>
    </dsp:sp>
    <dsp:sp modelId="{0BCCF512-112F-423B-900B-92286B770D63}">
      <dsp:nvSpPr>
        <dsp:cNvPr id="0" name=""/>
        <dsp:cNvSpPr/>
      </dsp:nvSpPr>
      <dsp:spPr>
        <a:xfrm>
          <a:off x="4251546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Fix</a:t>
          </a:r>
        </a:p>
      </dsp:txBody>
      <dsp:txXfrm>
        <a:off x="4278208" y="627508"/>
        <a:ext cx="1463846" cy="856978"/>
      </dsp:txXfrm>
    </dsp:sp>
    <dsp:sp modelId="{2BE8BE0B-537A-4FB5-9AA4-1EBC8012B522}">
      <dsp:nvSpPr>
        <dsp:cNvPr id="0" name=""/>
        <dsp:cNvSpPr/>
      </dsp:nvSpPr>
      <dsp:spPr>
        <a:xfrm>
          <a:off x="5920433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920433" y="943120"/>
        <a:ext cx="225148" cy="225754"/>
      </dsp:txXfrm>
    </dsp:sp>
    <dsp:sp modelId="{B57917D2-2644-4146-945E-0CBB588CB608}">
      <dsp:nvSpPr>
        <dsp:cNvPr id="0" name=""/>
        <dsp:cNvSpPr/>
      </dsp:nvSpPr>
      <dsp:spPr>
        <a:xfrm>
          <a:off x="6375584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Confirm</a:t>
          </a:r>
        </a:p>
      </dsp:txBody>
      <dsp:txXfrm>
        <a:off x="6402246" y="627508"/>
        <a:ext cx="1463846" cy="856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45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/>
            </a:r>
            <a:br>
              <a:rPr lang="en-US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15-213/18-213/14-513/15-513/18-613: Introduction to Computer Systems</a:t>
            </a:r>
            <a:r>
              <a:rPr lang="en-US" b="0" dirty="0">
                <a:latin typeface="Calibri" pitchFamily="-96" charset="0"/>
              </a:rPr>
              <a:t/>
            </a:r>
            <a:br>
              <a:rPr lang="en-US" b="0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12</a:t>
            </a:r>
            <a:r>
              <a:rPr lang="en-US" sz="2000" b="0" baseline="30000" dirty="0">
                <a:latin typeface="Calibri" pitchFamily="-96" charset="0"/>
              </a:rPr>
              <a:t>th</a:t>
            </a:r>
            <a:r>
              <a:rPr lang="en-US" sz="2000" b="0" dirty="0">
                <a:latin typeface="Calibri" pitchFamily="-96" charset="0"/>
              </a:rPr>
              <a:t> Lecture, </a:t>
            </a:r>
            <a:r>
              <a:rPr lang="en-US" sz="2000" b="0" dirty="0" smtClean="0">
                <a:latin typeface="Calibri" pitchFamily="-96" charset="0"/>
              </a:rPr>
              <a:t>February 20, 2020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536221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dirty="0"/>
              <a:t>, compilation </a:t>
            </a:r>
            <a:r>
              <a:rPr lang="en-US" dirty="0" smtClean="0"/>
              <a:t>flags </a:t>
            </a:r>
          </a:p>
          <a:p>
            <a:pPr lvl="1"/>
            <a:r>
              <a:rPr lang="en-US" dirty="0" smtClean="0"/>
              <a:t>MUST include “</a:t>
            </a:r>
            <a:r>
              <a:rPr lang="en-US" dirty="0"/>
              <a:t>-</a:t>
            </a:r>
            <a:r>
              <a:rPr lang="en-US" dirty="0" smtClean="0"/>
              <a:t>Wall”</a:t>
            </a:r>
          </a:p>
          <a:p>
            <a:pPr lvl="1"/>
            <a:r>
              <a:rPr lang="en-US" dirty="0" smtClean="0"/>
              <a:t>Should include “</a:t>
            </a:r>
            <a:r>
              <a:rPr lang="en-US" dirty="0"/>
              <a:t>-</a:t>
            </a:r>
            <a:r>
              <a:rPr lang="en-US" dirty="0" err="1" smtClean="0"/>
              <a:t>Werror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dirty="0"/>
              <a:t>, compilation </a:t>
            </a:r>
            <a:r>
              <a:rPr lang="en-US" dirty="0" smtClean="0"/>
              <a:t>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 smtClean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 smtClean="0"/>
              <a:t>MUST include “</a:t>
            </a:r>
            <a:r>
              <a:rPr lang="en-US" dirty="0"/>
              <a:t>-</a:t>
            </a:r>
            <a:r>
              <a:rPr lang="en-US" dirty="0" smtClean="0"/>
              <a:t>Wall”</a:t>
            </a:r>
          </a:p>
          <a:p>
            <a:pPr lvl="1"/>
            <a:r>
              <a:rPr lang="en-US" dirty="0" smtClean="0"/>
              <a:t>Should include “</a:t>
            </a:r>
            <a:r>
              <a:rPr lang="en-US" dirty="0"/>
              <a:t>-</a:t>
            </a:r>
            <a:r>
              <a:rPr lang="en-US" dirty="0" err="1" smtClean="0"/>
              <a:t>Werror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Second, other optimization levels</a:t>
            </a:r>
          </a:p>
          <a:p>
            <a:pPr lvl="1"/>
            <a:r>
              <a:rPr lang="en-US" dirty="0" smtClean="0"/>
              <a:t>Try at least –O3 and –O0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dirty="0"/>
              <a:t>, compilation </a:t>
            </a:r>
            <a:r>
              <a:rPr lang="en-US" dirty="0" smtClean="0"/>
              <a:t>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 smtClean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 smtClean="0"/>
              <a:t>MUST include “</a:t>
            </a:r>
            <a:r>
              <a:rPr lang="en-US" dirty="0"/>
              <a:t>-</a:t>
            </a:r>
            <a:r>
              <a:rPr lang="en-US" dirty="0" smtClean="0"/>
              <a:t>Wall”</a:t>
            </a:r>
          </a:p>
          <a:p>
            <a:pPr lvl="1"/>
            <a:r>
              <a:rPr lang="en-US" dirty="0" smtClean="0"/>
              <a:t>Should include “</a:t>
            </a:r>
            <a:r>
              <a:rPr lang="en-US" dirty="0"/>
              <a:t>-</a:t>
            </a:r>
            <a:r>
              <a:rPr lang="en-US" dirty="0" err="1" smtClean="0"/>
              <a:t>Werror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Second, other optimization levels</a:t>
            </a:r>
          </a:p>
          <a:p>
            <a:pPr lvl="1"/>
            <a:r>
              <a:rPr lang="en-US" dirty="0" smtClean="0"/>
              <a:t>Try at least –O3 and –O0</a:t>
            </a:r>
          </a:p>
          <a:p>
            <a:r>
              <a:rPr lang="en-US" dirty="0" err="1" smtClean="0"/>
              <a:t>Valgrind</a:t>
            </a:r>
            <a:r>
              <a:rPr lang="en-US" dirty="0" smtClean="0"/>
              <a:t> (even if your program appears to be working!)</a:t>
            </a:r>
          </a:p>
          <a:p>
            <a:pPr lvl="1"/>
            <a:r>
              <a:rPr lang="en-US" dirty="0" smtClean="0"/>
              <a:t>Run on both –O3 and –O0</a:t>
            </a:r>
          </a:p>
          <a:p>
            <a:pPr lvl="1"/>
            <a:r>
              <a:rPr lang="en-US" dirty="0" smtClean="0"/>
              <a:t>Only run after all warnings are gone!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Calibri" pitchFamily="34" charset="0"/>
              </a:rPr>
              <a:t>Valgrind</a:t>
            </a:r>
            <a:r>
              <a:rPr lang="en-US" sz="2800" dirty="0" smtClean="0">
                <a:latin typeface="Calibri" pitchFamily="34" charset="0"/>
              </a:rPr>
              <a:t> is not perfect.  On –O3 it finds no errors!</a:t>
            </a:r>
            <a:endParaRPr lang="en-US" sz="2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Calibri" pitchFamily="34" charset="0"/>
              </a:rPr>
              <a:t>Valgrind</a:t>
            </a:r>
            <a:r>
              <a:rPr lang="en-US" sz="2800" dirty="0" smtClean="0">
                <a:latin typeface="Calibri" pitchFamily="34" charset="0"/>
              </a:rPr>
              <a:t> is not perfect, but pretty darn good.</a:t>
            </a:r>
            <a:endParaRPr lang="en-US" sz="2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</p:spTree>
    <p:extLst>
      <p:ext uri="{BB962C8B-B14F-4D97-AF65-F5344CB8AC3E}">
        <p14:creationId xmlns:p14="http://schemas.microsoft.com/office/powerpoint/2010/main" val="1018849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</a:t>
            </a:r>
            <a:r>
              <a:rPr lang="en-US" dirty="0" smtClean="0"/>
              <a:t>change</a:t>
            </a:r>
          </a:p>
          <a:p>
            <a:pPr lvl="1"/>
            <a:endParaRPr lang="en-US" dirty="0"/>
          </a:p>
          <a:p>
            <a:r>
              <a:rPr lang="en-US" dirty="0" smtClean="0"/>
              <a:t>Do NOT ever proceed past first bug.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r>
              <a:rPr lang="en-US" dirty="0"/>
              <a:t>, compilation </a:t>
            </a:r>
            <a:r>
              <a:rPr lang="en-US" dirty="0" smtClean="0"/>
              <a:t>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 smtClean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 smtClean="0"/>
              <a:t>MUST include “</a:t>
            </a:r>
            <a:r>
              <a:rPr lang="en-US" dirty="0"/>
              <a:t>-</a:t>
            </a:r>
            <a:r>
              <a:rPr lang="en-US" dirty="0" smtClean="0"/>
              <a:t>Wall”</a:t>
            </a:r>
          </a:p>
          <a:p>
            <a:pPr lvl="1"/>
            <a:r>
              <a:rPr lang="en-US" dirty="0" smtClean="0"/>
              <a:t>Should include “</a:t>
            </a:r>
            <a:r>
              <a:rPr lang="en-US" dirty="0"/>
              <a:t>-</a:t>
            </a:r>
            <a:r>
              <a:rPr lang="en-US" dirty="0" err="1" smtClean="0"/>
              <a:t>Werror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Second, other optimization levels</a:t>
            </a:r>
          </a:p>
          <a:p>
            <a:pPr lvl="1"/>
            <a:r>
              <a:rPr lang="en-US" dirty="0" smtClean="0"/>
              <a:t>Try at least –O3 and –O0</a:t>
            </a:r>
          </a:p>
          <a:p>
            <a:r>
              <a:rPr lang="en-US" dirty="0" err="1" smtClean="0"/>
              <a:t>Valgrind</a:t>
            </a:r>
            <a:r>
              <a:rPr lang="en-US" dirty="0" smtClean="0"/>
              <a:t> (even if your program appears to be working!)</a:t>
            </a:r>
          </a:p>
          <a:p>
            <a:pPr lvl="1"/>
            <a:r>
              <a:rPr lang="en-US" dirty="0" smtClean="0"/>
              <a:t>Run on both –O3 and –O1</a:t>
            </a:r>
          </a:p>
          <a:p>
            <a:pPr lvl="1"/>
            <a:r>
              <a:rPr lang="en-US" dirty="0" smtClean="0"/>
              <a:t>Only run after all warnings are gone!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02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0 minutes</a:t>
            </a:r>
            <a:r>
              <a:rPr lang="en-US" dirty="0"/>
              <a:t> – </a:t>
            </a:r>
            <a:r>
              <a:rPr lang="en-US" dirty="0" smtClean="0"/>
              <a:t>-Wall, </a:t>
            </a:r>
            <a:r>
              <a:rPr lang="en-US" dirty="0" err="1" smtClean="0"/>
              <a:t>valgrind</a:t>
            </a:r>
            <a:endParaRPr lang="en-US" dirty="0"/>
          </a:p>
          <a:p>
            <a:pPr lvl="2"/>
            <a:r>
              <a:rPr lang="en-US" dirty="0"/>
              <a:t>1</a:t>
            </a:r>
            <a:r>
              <a:rPr lang="en-US" dirty="0" smtClean="0"/>
              <a:t> </a:t>
            </a:r>
            <a:r>
              <a:rPr lang="en-US" dirty="0"/>
              <a:t>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743E4-BC3E-4E79-BED6-D0B2C67B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FFBEA-5F34-45B1-810C-F86150972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smtClean="0"/>
              <a:t>canvas.cmu.edu/courses/13182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146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But above all else: it must be readable</a:t>
            </a:r>
            <a:endParaRPr lang="en-US" sz="2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and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defect </a:t>
            </a:r>
          </a:p>
          <a:p>
            <a:pPr marL="0" indent="0">
              <a:buNone/>
            </a:pPr>
            <a:r>
              <a:rPr lang="en-US" dirty="0"/>
              <a:t>2. The defect causes an infection </a:t>
            </a:r>
          </a:p>
          <a:p>
            <a:pPr marL="0" indent="0">
              <a:buNone/>
            </a:pPr>
            <a:r>
              <a:rPr lang="en-US" dirty="0"/>
              <a:t>3. The infection propagates </a:t>
            </a:r>
          </a:p>
          <a:p>
            <a:pPr marL="0" indent="0">
              <a:buNone/>
            </a:pPr>
            <a:r>
              <a:rPr lang="en-US" dirty="0"/>
              <a:t>4. The infection causes a failure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</a:t>
            </a:r>
            <a:r>
              <a:rPr lang="en-US" dirty="0" smtClean="0"/>
              <a:t>documentation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</a:t>
            </a:r>
            <a:r>
              <a:rPr lang="en-US" dirty="0" smtClean="0"/>
              <a:t>documentation: </a:t>
            </a:r>
            <a:r>
              <a:rPr lang="en-US" dirty="0" smtClean="0">
                <a:solidFill>
                  <a:srgbClr val="FF0000"/>
                </a:solidFill>
              </a:rPr>
              <a:t>executable documentation!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the Compiler!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plenty of temporary variables</a:t>
            </a:r>
          </a:p>
          <a:p>
            <a:r>
              <a:rPr lang="en-US" dirty="0" smtClean="0"/>
              <a:t>Use plenty of functions</a:t>
            </a:r>
          </a:p>
          <a:p>
            <a:r>
              <a:rPr lang="en-US" dirty="0" smtClean="0"/>
              <a:t>Let compiler do the math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errors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eight</a:t>
            </a:r>
          </a:p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ubTreeNumNodes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or “infected” state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“infected”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</a:t>
            </a:r>
            <a:r>
              <a:rPr lang="en-US" dirty="0" smtClean="0"/>
              <a:t>…”</a:t>
            </a:r>
            <a:endParaRPr lang="en-US" dirty="0"/>
          </a:p>
          <a:p>
            <a:r>
              <a:rPr lang="en-US" dirty="0" smtClean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652410"/>
              </p:ext>
            </p:extLst>
          </p:nvPr>
        </p:nvGraphicFramePr>
        <p:xfrm>
          <a:off x="352813" y="3429000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/>
            <a:r>
              <a:rPr lang="en-US" dirty="0"/>
              <a:t>Propose a possible defect and why it explains the failure conditions</a:t>
            </a:r>
          </a:p>
          <a:p>
            <a:r>
              <a:rPr lang="en-US" dirty="0"/>
              <a:t>Ockham’s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37049</TotalTime>
  <Words>4178</Words>
  <Application>Microsoft Office PowerPoint</Application>
  <PresentationFormat>On-screen Show (4:3)</PresentationFormat>
  <Paragraphs>758</Paragraphs>
  <Slides>69</Slides>
  <Notes>34</Notes>
  <HiddenSlides>3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Design and Debugging  15-213/18-213/14-513/15-513/18-613: Introduction to Computer Systems 12th Lecture, February 20, 2020</vt:lpstr>
      <vt:lpstr>After this lecture</vt:lpstr>
      <vt:lpstr>Outline</vt:lpstr>
      <vt:lpstr>Defects and Infections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Code with a Bug</vt:lpstr>
      <vt:lpstr>Constructing a Hypothesis</vt:lpstr>
      <vt:lpstr>Prediction</vt:lpstr>
      <vt:lpstr>Experiment</vt:lpstr>
      <vt:lpstr>Observation</vt:lpstr>
      <vt:lpstr>Debugging Tools</vt:lpstr>
      <vt:lpstr>Diagnosis</vt:lpstr>
      <vt:lpstr>Brute Force Approach</vt:lpstr>
      <vt:lpstr>Fix and Confirm</vt:lpstr>
      <vt:lpstr>Learn</vt:lpstr>
      <vt:lpstr>Quick and Dirty</vt:lpstr>
      <vt:lpstr>Code Smells</vt:lpstr>
      <vt:lpstr>Quiz Time!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813</cp:revision>
  <cp:lastPrinted>2019-10-03T14:18:44Z</cp:lastPrinted>
  <dcterms:created xsi:type="dcterms:W3CDTF">2012-09-20T14:26:38Z</dcterms:created>
  <dcterms:modified xsi:type="dcterms:W3CDTF">2020-02-20T16:15:42Z</dcterms:modified>
</cp:coreProperties>
</file>