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1372" r:id="rId2"/>
    <p:sldId id="1308" r:id="rId3"/>
    <p:sldId id="1344" r:id="rId4"/>
    <p:sldId id="1350" r:id="rId5"/>
    <p:sldId id="1351" r:id="rId6"/>
    <p:sldId id="1352" r:id="rId7"/>
    <p:sldId id="1353" r:id="rId8"/>
    <p:sldId id="1354" r:id="rId9"/>
    <p:sldId id="1243" r:id="rId10"/>
    <p:sldId id="1355" r:id="rId11"/>
    <p:sldId id="1373" r:id="rId12"/>
    <p:sldId id="1374" r:id="rId13"/>
    <p:sldId id="1290" r:id="rId14"/>
    <p:sldId id="1291" r:id="rId15"/>
    <p:sldId id="1292" r:id="rId16"/>
    <p:sldId id="1293" r:id="rId17"/>
    <p:sldId id="1294" r:id="rId18"/>
    <p:sldId id="1375" r:id="rId19"/>
    <p:sldId id="1376" r:id="rId20"/>
    <p:sldId id="1300" r:id="rId21"/>
    <p:sldId id="1301" r:id="rId22"/>
    <p:sldId id="1369" r:id="rId23"/>
    <p:sldId id="1370" r:id="rId24"/>
    <p:sldId id="1257" r:id="rId25"/>
    <p:sldId id="1303" r:id="rId26"/>
    <p:sldId id="1356" r:id="rId27"/>
    <p:sldId id="1357" r:id="rId28"/>
    <p:sldId id="1358" r:id="rId29"/>
    <p:sldId id="1359" r:id="rId30"/>
    <p:sldId id="1305" r:id="rId31"/>
    <p:sldId id="1345" r:id="rId32"/>
    <p:sldId id="1347" r:id="rId33"/>
    <p:sldId id="1309" r:id="rId34"/>
    <p:sldId id="1323" r:id="rId35"/>
    <p:sldId id="1264" r:id="rId36"/>
    <p:sldId id="427" r:id="rId37"/>
    <p:sldId id="1330" r:id="rId38"/>
    <p:sldId id="1331" r:id="rId39"/>
    <p:sldId id="1332" r:id="rId40"/>
    <p:sldId id="1335" r:id="rId41"/>
    <p:sldId id="1313" r:id="rId42"/>
    <p:sldId id="1273" r:id="rId43"/>
    <p:sldId id="1274" r:id="rId44"/>
    <p:sldId id="1275" r:id="rId45"/>
    <p:sldId id="1276" r:id="rId46"/>
    <p:sldId id="1377" r:id="rId47"/>
    <p:sldId id="1378" r:id="rId48"/>
    <p:sldId id="1278" r:id="rId49"/>
    <p:sldId id="1280" r:id="rId50"/>
    <p:sldId id="1379" r:id="rId51"/>
    <p:sldId id="1282" r:id="rId52"/>
    <p:sldId id="1314" r:id="rId53"/>
    <p:sldId id="1322" r:id="rId54"/>
    <p:sldId id="1315" r:id="rId55"/>
    <p:sldId id="1316" r:id="rId56"/>
    <p:sldId id="1317" r:id="rId57"/>
    <p:sldId id="1318" r:id="rId58"/>
    <p:sldId id="1319" r:id="rId59"/>
    <p:sldId id="1320" r:id="rId60"/>
    <p:sldId id="1321" r:id="rId61"/>
    <p:sldId id="1336" r:id="rId62"/>
    <p:sldId id="1364" r:id="rId63"/>
    <p:sldId id="1360" r:id="rId64"/>
    <p:sldId id="1361" r:id="rId65"/>
    <p:sldId id="1362" r:id="rId66"/>
    <p:sldId id="1363" r:id="rId67"/>
    <p:sldId id="1365" r:id="rId68"/>
    <p:sldId id="1366" r:id="rId69"/>
    <p:sldId id="1367" r:id="rId70"/>
    <p:sldId id="1368" r:id="rId71"/>
  </p:sldIdLst>
  <p:sldSz cx="9144000" cy="6858000" type="screen4x3"/>
  <p:notesSz cx="7302500" cy="9586913"/>
  <p:custDataLst>
    <p:tags r:id="rId7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90282-6FAD-4B77-8F72-03AEE064100A}" v="747" dt="2018-10-04T04:17:44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91124" autoAdjust="0"/>
  </p:normalViewPr>
  <p:slideViewPr>
    <p:cSldViewPr snapToObjects="1">
      <p:cViewPr varScale="1">
        <p:scale>
          <a:sx n="80" d="100"/>
          <a:sy n="80" d="100"/>
        </p:scale>
        <p:origin x="774" y="78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ountains:corei7mountain4x4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i5mountain4x4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haswell-mountain4x4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Office%20HD:Users:bryant:ics3:ncode:mem:mountain:haswell-mountain4x4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Mini%20HD:Users:bryant:ics3:ncode:mem:mountain:core2duo-mountain4x4.xlsx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8350</c:v>
                </c:pt>
                <c:pt idx="1">
                  <c:v>4750</c:v>
                </c:pt>
                <c:pt idx="2">
                  <c:v>3096</c:v>
                </c:pt>
                <c:pt idx="3">
                  <c:v>2286</c:v>
                </c:pt>
                <c:pt idx="4">
                  <c:v>1817</c:v>
                </c:pt>
                <c:pt idx="5">
                  <c:v>1512</c:v>
                </c:pt>
                <c:pt idx="6">
                  <c:v>1293</c:v>
                </c:pt>
                <c:pt idx="7">
                  <c:v>1131</c:v>
                </c:pt>
                <c:pt idx="8">
                  <c:v>1055</c:v>
                </c:pt>
                <c:pt idx="9">
                  <c:v>995</c:v>
                </c:pt>
                <c:pt idx="10">
                  <c:v>945</c:v>
                </c:pt>
                <c:pt idx="11">
                  <c:v>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2-4E0A-8C6A-69F78D8CD3CC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8352</c:v>
                </c:pt>
                <c:pt idx="1">
                  <c:v>4750</c:v>
                </c:pt>
                <c:pt idx="2">
                  <c:v>3092</c:v>
                </c:pt>
                <c:pt idx="3">
                  <c:v>2287</c:v>
                </c:pt>
                <c:pt idx="4">
                  <c:v>1816</c:v>
                </c:pt>
                <c:pt idx="5">
                  <c:v>1510</c:v>
                </c:pt>
                <c:pt idx="6">
                  <c:v>1291</c:v>
                </c:pt>
                <c:pt idx="7">
                  <c:v>1129</c:v>
                </c:pt>
                <c:pt idx="8">
                  <c:v>1051</c:v>
                </c:pt>
                <c:pt idx="9">
                  <c:v>989</c:v>
                </c:pt>
                <c:pt idx="10">
                  <c:v>938</c:v>
                </c:pt>
                <c:pt idx="1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62-4E0A-8C6A-69F78D8CD3CC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8406</c:v>
                </c:pt>
                <c:pt idx="1">
                  <c:v>4787</c:v>
                </c:pt>
                <c:pt idx="2">
                  <c:v>3098</c:v>
                </c:pt>
                <c:pt idx="3">
                  <c:v>2289</c:v>
                </c:pt>
                <c:pt idx="4">
                  <c:v>1823</c:v>
                </c:pt>
                <c:pt idx="5">
                  <c:v>1512</c:v>
                </c:pt>
                <c:pt idx="6">
                  <c:v>1295</c:v>
                </c:pt>
                <c:pt idx="7">
                  <c:v>1133</c:v>
                </c:pt>
                <c:pt idx="8">
                  <c:v>1052</c:v>
                </c:pt>
                <c:pt idx="9">
                  <c:v>989</c:v>
                </c:pt>
                <c:pt idx="10">
                  <c:v>938</c:v>
                </c:pt>
                <c:pt idx="11">
                  <c:v>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62-4E0A-8C6A-69F78D8CD3CC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8556</c:v>
                </c:pt>
                <c:pt idx="1">
                  <c:v>4990</c:v>
                </c:pt>
                <c:pt idx="2">
                  <c:v>3204</c:v>
                </c:pt>
                <c:pt idx="3">
                  <c:v>2376</c:v>
                </c:pt>
                <c:pt idx="4">
                  <c:v>1891</c:v>
                </c:pt>
                <c:pt idx="5">
                  <c:v>1579</c:v>
                </c:pt>
                <c:pt idx="6">
                  <c:v>1356</c:v>
                </c:pt>
                <c:pt idx="7">
                  <c:v>1198</c:v>
                </c:pt>
                <c:pt idx="8">
                  <c:v>1127</c:v>
                </c:pt>
                <c:pt idx="9">
                  <c:v>1070</c:v>
                </c:pt>
                <c:pt idx="10">
                  <c:v>1028</c:v>
                </c:pt>
                <c:pt idx="11">
                  <c:v>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62-4E0A-8C6A-69F78D8CD3CC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8998</c:v>
                </c:pt>
                <c:pt idx="1">
                  <c:v>5447</c:v>
                </c:pt>
                <c:pt idx="2">
                  <c:v>3570</c:v>
                </c:pt>
                <c:pt idx="3">
                  <c:v>2643</c:v>
                </c:pt>
                <c:pt idx="4">
                  <c:v>2104</c:v>
                </c:pt>
                <c:pt idx="5">
                  <c:v>1743</c:v>
                </c:pt>
                <c:pt idx="6">
                  <c:v>1477</c:v>
                </c:pt>
                <c:pt idx="7">
                  <c:v>1300</c:v>
                </c:pt>
                <c:pt idx="8">
                  <c:v>1217</c:v>
                </c:pt>
                <c:pt idx="9">
                  <c:v>1158</c:v>
                </c:pt>
                <c:pt idx="10">
                  <c:v>1128</c:v>
                </c:pt>
                <c:pt idx="11">
                  <c:v>1096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62-4E0A-8C6A-69F78D8CD3CC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11494</c:v>
                </c:pt>
                <c:pt idx="1">
                  <c:v>7921</c:v>
                </c:pt>
                <c:pt idx="2">
                  <c:v>5664</c:v>
                </c:pt>
                <c:pt idx="3">
                  <c:v>4319</c:v>
                </c:pt>
                <c:pt idx="4">
                  <c:v>3524</c:v>
                </c:pt>
                <c:pt idx="5">
                  <c:v>2991</c:v>
                </c:pt>
                <c:pt idx="6">
                  <c:v>2592</c:v>
                </c:pt>
                <c:pt idx="7">
                  <c:v>2298</c:v>
                </c:pt>
                <c:pt idx="8">
                  <c:v>2208</c:v>
                </c:pt>
                <c:pt idx="9">
                  <c:v>2148</c:v>
                </c:pt>
                <c:pt idx="10">
                  <c:v>2117</c:v>
                </c:pt>
                <c:pt idx="1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62-4E0A-8C6A-69F78D8CD3CC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12297</c:v>
                </c:pt>
                <c:pt idx="1">
                  <c:v>8417</c:v>
                </c:pt>
                <c:pt idx="2">
                  <c:v>5940</c:v>
                </c:pt>
                <c:pt idx="3">
                  <c:v>4573</c:v>
                </c:pt>
                <c:pt idx="4">
                  <c:v>3734</c:v>
                </c:pt>
                <c:pt idx="5">
                  <c:v>3174</c:v>
                </c:pt>
                <c:pt idx="6">
                  <c:v>2763</c:v>
                </c:pt>
                <c:pt idx="7">
                  <c:v>2446</c:v>
                </c:pt>
                <c:pt idx="8">
                  <c:v>2349</c:v>
                </c:pt>
                <c:pt idx="9">
                  <c:v>2272</c:v>
                </c:pt>
                <c:pt idx="10">
                  <c:v>2213</c:v>
                </c:pt>
                <c:pt idx="11">
                  <c:v>2160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62-4E0A-8C6A-69F78D8CD3CC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12422</c:v>
                </c:pt>
                <c:pt idx="1">
                  <c:v>8398</c:v>
                </c:pt>
                <c:pt idx="2">
                  <c:v>5971</c:v>
                </c:pt>
                <c:pt idx="3">
                  <c:v>4569</c:v>
                </c:pt>
                <c:pt idx="4">
                  <c:v>3740</c:v>
                </c:pt>
                <c:pt idx="5">
                  <c:v>3172</c:v>
                </c:pt>
                <c:pt idx="6">
                  <c:v>2756</c:v>
                </c:pt>
                <c:pt idx="7">
                  <c:v>2446</c:v>
                </c:pt>
                <c:pt idx="8">
                  <c:v>2351</c:v>
                </c:pt>
                <c:pt idx="9">
                  <c:v>2271</c:v>
                </c:pt>
                <c:pt idx="10">
                  <c:v>2209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62-4E0A-8C6A-69F78D8CD3CC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12432</c:v>
                </c:pt>
                <c:pt idx="1">
                  <c:v>8472</c:v>
                </c:pt>
                <c:pt idx="2">
                  <c:v>5950</c:v>
                </c:pt>
                <c:pt idx="3">
                  <c:v>4573</c:v>
                </c:pt>
                <c:pt idx="4">
                  <c:v>3726</c:v>
                </c:pt>
                <c:pt idx="5">
                  <c:v>3165</c:v>
                </c:pt>
                <c:pt idx="6">
                  <c:v>2758</c:v>
                </c:pt>
                <c:pt idx="7">
                  <c:v>2447</c:v>
                </c:pt>
                <c:pt idx="8">
                  <c:v>2341</c:v>
                </c:pt>
                <c:pt idx="9">
                  <c:v>2267</c:v>
                </c:pt>
                <c:pt idx="10">
                  <c:v>2210</c:v>
                </c:pt>
                <c:pt idx="11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62-4E0A-8C6A-69F78D8CD3CC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12564</c:v>
                </c:pt>
                <c:pt idx="1">
                  <c:v>10037</c:v>
                </c:pt>
                <c:pt idx="2">
                  <c:v>8679</c:v>
                </c:pt>
                <c:pt idx="3">
                  <c:v>7175</c:v>
                </c:pt>
                <c:pt idx="4">
                  <c:v>5915</c:v>
                </c:pt>
                <c:pt idx="5">
                  <c:v>5022</c:v>
                </c:pt>
                <c:pt idx="6">
                  <c:v>4345</c:v>
                </c:pt>
                <c:pt idx="7">
                  <c:v>3856</c:v>
                </c:pt>
                <c:pt idx="8">
                  <c:v>3895</c:v>
                </c:pt>
                <c:pt idx="9">
                  <c:v>3981</c:v>
                </c:pt>
                <c:pt idx="10">
                  <c:v>4001</c:v>
                </c:pt>
                <c:pt idx="11">
                  <c:v>4404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62-4E0A-8C6A-69F78D8CD3CC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12711</c:v>
                </c:pt>
                <c:pt idx="1">
                  <c:v>10750</c:v>
                </c:pt>
                <c:pt idx="2">
                  <c:v>10271</c:v>
                </c:pt>
                <c:pt idx="3">
                  <c:v>8649</c:v>
                </c:pt>
                <c:pt idx="4">
                  <c:v>7525</c:v>
                </c:pt>
                <c:pt idx="5">
                  <c:v>6374</c:v>
                </c:pt>
                <c:pt idx="6">
                  <c:v>5482</c:v>
                </c:pt>
                <c:pt idx="7">
                  <c:v>4854</c:v>
                </c:pt>
                <c:pt idx="8">
                  <c:v>4901</c:v>
                </c:pt>
                <c:pt idx="9">
                  <c:v>4933</c:v>
                </c:pt>
                <c:pt idx="10">
                  <c:v>4917</c:v>
                </c:pt>
                <c:pt idx="11">
                  <c:v>4924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C62-4E0A-8C6A-69F78D8CD3CC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12687</c:v>
                </c:pt>
                <c:pt idx="1">
                  <c:v>10689</c:v>
                </c:pt>
                <c:pt idx="2">
                  <c:v>10208</c:v>
                </c:pt>
                <c:pt idx="3">
                  <c:v>8768</c:v>
                </c:pt>
                <c:pt idx="4">
                  <c:v>7570</c:v>
                </c:pt>
                <c:pt idx="5">
                  <c:v>6352</c:v>
                </c:pt>
                <c:pt idx="6">
                  <c:v>5460</c:v>
                </c:pt>
                <c:pt idx="7">
                  <c:v>4830</c:v>
                </c:pt>
                <c:pt idx="8">
                  <c:v>4885</c:v>
                </c:pt>
                <c:pt idx="9">
                  <c:v>4885</c:v>
                </c:pt>
                <c:pt idx="10">
                  <c:v>4823</c:v>
                </c:pt>
                <c:pt idx="11">
                  <c:v>4868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62-4E0A-8C6A-69F78D8CD3CC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14101</c:v>
                </c:pt>
                <c:pt idx="1">
                  <c:v>13686</c:v>
                </c:pt>
                <c:pt idx="2">
                  <c:v>13524</c:v>
                </c:pt>
                <c:pt idx="3">
                  <c:v>13092</c:v>
                </c:pt>
                <c:pt idx="4">
                  <c:v>13144</c:v>
                </c:pt>
                <c:pt idx="5">
                  <c:v>12771</c:v>
                </c:pt>
                <c:pt idx="6">
                  <c:v>12783</c:v>
                </c:pt>
                <c:pt idx="7">
                  <c:v>12466</c:v>
                </c:pt>
                <c:pt idx="8">
                  <c:v>12230</c:v>
                </c:pt>
                <c:pt idx="9">
                  <c:v>12716</c:v>
                </c:pt>
                <c:pt idx="10">
                  <c:v>12238</c:v>
                </c:pt>
                <c:pt idx="11">
                  <c:v>12409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C62-4E0A-8C6A-69F78D8CD3CC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1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13958</c:v>
                </c:pt>
                <c:pt idx="1">
                  <c:v>13986</c:v>
                </c:pt>
                <c:pt idx="2">
                  <c:v>13366</c:v>
                </c:pt>
                <c:pt idx="3">
                  <c:v>13033</c:v>
                </c:pt>
                <c:pt idx="4">
                  <c:v>12835</c:v>
                </c:pt>
                <c:pt idx="5">
                  <c:v>12409</c:v>
                </c:pt>
                <c:pt idx="6">
                  <c:v>11784</c:v>
                </c:pt>
                <c:pt idx="7">
                  <c:v>10833</c:v>
                </c:pt>
                <c:pt idx="8">
                  <c:v>10414</c:v>
                </c:pt>
                <c:pt idx="9">
                  <c:v>11543</c:v>
                </c:pt>
                <c:pt idx="10">
                  <c:v>10857</c:v>
                </c:pt>
                <c:pt idx="11">
                  <c:v>10129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62-4E0A-8C6A-69F78D8CD3CC}"/>
            </c:ext>
          </c:extLst>
        </c:ser>
        <c:bandFmts/>
        <c:axId val="71080960"/>
        <c:axId val="71099520"/>
        <c:axId val="71095168"/>
      </c:surface3DChart>
      <c:catAx>
        <c:axId val="71080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auto val="1"/>
        <c:lblAlgn val="ctr"/>
        <c:lblOffset val="100"/>
        <c:noMultiLvlLbl val="0"/>
      </c:catAx>
      <c:valAx>
        <c:axId val="71099520"/>
        <c:scaling>
          <c:orientation val="minMax"/>
          <c:max val="17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80960"/>
        <c:crosses val="autoZero"/>
        <c:crossBetween val="midCat"/>
        <c:majorUnit val="2000"/>
        <c:minorUnit val="500"/>
      </c:valAx>
      <c:serAx>
        <c:axId val="7109516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71099520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16636</c:v>
                </c:pt>
                <c:pt idx="1">
                  <c:v>8966</c:v>
                </c:pt>
                <c:pt idx="2">
                  <c:v>5846</c:v>
                </c:pt>
                <c:pt idx="3">
                  <c:v>4298</c:v>
                </c:pt>
                <c:pt idx="4">
                  <c:v>3403</c:v>
                </c:pt>
                <c:pt idx="5">
                  <c:v>2789</c:v>
                </c:pt>
                <c:pt idx="6">
                  <c:v>2348</c:v>
                </c:pt>
                <c:pt idx="7">
                  <c:v>2055</c:v>
                </c:pt>
                <c:pt idx="8">
                  <c:v>1904</c:v>
                </c:pt>
                <c:pt idx="9">
                  <c:v>1786</c:v>
                </c:pt>
                <c:pt idx="10">
                  <c:v>1693</c:v>
                </c:pt>
                <c:pt idx="11">
                  <c:v>1607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6-4934-AFC4-CBB2F28AB7DE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16925</c:v>
                </c:pt>
                <c:pt idx="1">
                  <c:v>9080</c:v>
                </c:pt>
                <c:pt idx="2">
                  <c:v>5860</c:v>
                </c:pt>
                <c:pt idx="3">
                  <c:v>4307</c:v>
                </c:pt>
                <c:pt idx="4">
                  <c:v>3408</c:v>
                </c:pt>
                <c:pt idx="5">
                  <c:v>2795</c:v>
                </c:pt>
                <c:pt idx="6">
                  <c:v>2352</c:v>
                </c:pt>
                <c:pt idx="7">
                  <c:v>2058</c:v>
                </c:pt>
                <c:pt idx="8">
                  <c:v>1912</c:v>
                </c:pt>
                <c:pt idx="9">
                  <c:v>1791</c:v>
                </c:pt>
                <c:pt idx="10">
                  <c:v>1695</c:v>
                </c:pt>
                <c:pt idx="11">
                  <c:v>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66-4934-AFC4-CBB2F28AB7DE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17168</c:v>
                </c:pt>
                <c:pt idx="1">
                  <c:v>9212</c:v>
                </c:pt>
                <c:pt idx="2">
                  <c:v>5897</c:v>
                </c:pt>
                <c:pt idx="3">
                  <c:v>4331</c:v>
                </c:pt>
                <c:pt idx="4">
                  <c:v>3431</c:v>
                </c:pt>
                <c:pt idx="5">
                  <c:v>2822</c:v>
                </c:pt>
                <c:pt idx="6">
                  <c:v>2375</c:v>
                </c:pt>
                <c:pt idx="7">
                  <c:v>2078</c:v>
                </c:pt>
                <c:pt idx="8">
                  <c:v>1924</c:v>
                </c:pt>
                <c:pt idx="9">
                  <c:v>1809</c:v>
                </c:pt>
                <c:pt idx="10">
                  <c:v>1713</c:v>
                </c:pt>
                <c:pt idx="11">
                  <c:v>1628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66-4934-AFC4-CBB2F28AB7DE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17405</c:v>
                </c:pt>
                <c:pt idx="1">
                  <c:v>9559</c:v>
                </c:pt>
                <c:pt idx="2">
                  <c:v>6027</c:v>
                </c:pt>
                <c:pt idx="3">
                  <c:v>4458</c:v>
                </c:pt>
                <c:pt idx="4">
                  <c:v>3520</c:v>
                </c:pt>
                <c:pt idx="5">
                  <c:v>2899</c:v>
                </c:pt>
                <c:pt idx="6">
                  <c:v>2465</c:v>
                </c:pt>
                <c:pt idx="7">
                  <c:v>2179</c:v>
                </c:pt>
                <c:pt idx="8">
                  <c:v>2049</c:v>
                </c:pt>
                <c:pt idx="9">
                  <c:v>1952</c:v>
                </c:pt>
                <c:pt idx="10">
                  <c:v>1883</c:v>
                </c:pt>
                <c:pt idx="11">
                  <c:v>1825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66-4934-AFC4-CBB2F28AB7DE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19339</c:v>
                </c:pt>
                <c:pt idx="1">
                  <c:v>11837</c:v>
                </c:pt>
                <c:pt idx="2">
                  <c:v>8045</c:v>
                </c:pt>
                <c:pt idx="3">
                  <c:v>6079</c:v>
                </c:pt>
                <c:pt idx="4">
                  <c:v>4927</c:v>
                </c:pt>
                <c:pt idx="5">
                  <c:v>4246</c:v>
                </c:pt>
                <c:pt idx="6">
                  <c:v>3745</c:v>
                </c:pt>
                <c:pt idx="7">
                  <c:v>3289</c:v>
                </c:pt>
                <c:pt idx="8">
                  <c:v>3131</c:v>
                </c:pt>
                <c:pt idx="9">
                  <c:v>3026</c:v>
                </c:pt>
                <c:pt idx="10">
                  <c:v>2899</c:v>
                </c:pt>
                <c:pt idx="11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66-4934-AFC4-CBB2F28AB7DE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20728</c:v>
                </c:pt>
                <c:pt idx="1">
                  <c:v>16852</c:v>
                </c:pt>
                <c:pt idx="2">
                  <c:v>13212</c:v>
                </c:pt>
                <c:pt idx="3">
                  <c:v>10371</c:v>
                </c:pt>
                <c:pt idx="4">
                  <c:v>8542</c:v>
                </c:pt>
                <c:pt idx="5">
                  <c:v>7259</c:v>
                </c:pt>
                <c:pt idx="6">
                  <c:v>6345</c:v>
                </c:pt>
                <c:pt idx="7">
                  <c:v>5627</c:v>
                </c:pt>
                <c:pt idx="8">
                  <c:v>5396</c:v>
                </c:pt>
                <c:pt idx="9">
                  <c:v>5228</c:v>
                </c:pt>
                <c:pt idx="10">
                  <c:v>5090</c:v>
                </c:pt>
                <c:pt idx="11">
                  <c:v>4977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66-4934-AFC4-CBB2F28AB7DE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29025</c:v>
                </c:pt>
                <c:pt idx="1">
                  <c:v>19350</c:v>
                </c:pt>
                <c:pt idx="2">
                  <c:v>13735</c:v>
                </c:pt>
                <c:pt idx="3">
                  <c:v>10550</c:v>
                </c:pt>
                <c:pt idx="4">
                  <c:v>8610</c:v>
                </c:pt>
                <c:pt idx="5">
                  <c:v>7308</c:v>
                </c:pt>
                <c:pt idx="6">
                  <c:v>6361</c:v>
                </c:pt>
                <c:pt idx="7">
                  <c:v>5648</c:v>
                </c:pt>
                <c:pt idx="8">
                  <c:v>5417</c:v>
                </c:pt>
                <c:pt idx="9">
                  <c:v>5241</c:v>
                </c:pt>
                <c:pt idx="10">
                  <c:v>5094</c:v>
                </c:pt>
                <c:pt idx="11">
                  <c:v>4978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66-4934-AFC4-CBB2F28AB7DE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29291</c:v>
                </c:pt>
                <c:pt idx="1">
                  <c:v>19543</c:v>
                </c:pt>
                <c:pt idx="2">
                  <c:v>13689</c:v>
                </c:pt>
                <c:pt idx="3">
                  <c:v>10508</c:v>
                </c:pt>
                <c:pt idx="4">
                  <c:v>8597</c:v>
                </c:pt>
                <c:pt idx="5">
                  <c:v>7281</c:v>
                </c:pt>
                <c:pt idx="6">
                  <c:v>6354</c:v>
                </c:pt>
                <c:pt idx="7">
                  <c:v>5628</c:v>
                </c:pt>
                <c:pt idx="8">
                  <c:v>5388</c:v>
                </c:pt>
                <c:pt idx="9">
                  <c:v>5218</c:v>
                </c:pt>
                <c:pt idx="10">
                  <c:v>5071</c:v>
                </c:pt>
                <c:pt idx="11">
                  <c:v>4956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366-4934-AFC4-CBB2F28AB7DE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29290</c:v>
                </c:pt>
                <c:pt idx="1">
                  <c:v>19411</c:v>
                </c:pt>
                <c:pt idx="2">
                  <c:v>13779</c:v>
                </c:pt>
                <c:pt idx="3">
                  <c:v>10594</c:v>
                </c:pt>
                <c:pt idx="4">
                  <c:v>8667</c:v>
                </c:pt>
                <c:pt idx="5">
                  <c:v>7390</c:v>
                </c:pt>
                <c:pt idx="6">
                  <c:v>6438</c:v>
                </c:pt>
                <c:pt idx="7">
                  <c:v>5684</c:v>
                </c:pt>
                <c:pt idx="8">
                  <c:v>5453</c:v>
                </c:pt>
                <c:pt idx="9">
                  <c:v>5325</c:v>
                </c:pt>
                <c:pt idx="10">
                  <c:v>5213</c:v>
                </c:pt>
                <c:pt idx="11">
                  <c:v>5128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366-4934-AFC4-CBB2F28AB7DE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29762</c:v>
                </c:pt>
                <c:pt idx="1">
                  <c:v>21456</c:v>
                </c:pt>
                <c:pt idx="2">
                  <c:v>16905</c:v>
                </c:pt>
                <c:pt idx="3">
                  <c:v>13504</c:v>
                </c:pt>
                <c:pt idx="4">
                  <c:v>11044</c:v>
                </c:pt>
                <c:pt idx="5">
                  <c:v>9359</c:v>
                </c:pt>
                <c:pt idx="6">
                  <c:v>8175</c:v>
                </c:pt>
                <c:pt idx="7">
                  <c:v>7240</c:v>
                </c:pt>
                <c:pt idx="8">
                  <c:v>7082</c:v>
                </c:pt>
                <c:pt idx="9">
                  <c:v>6889</c:v>
                </c:pt>
                <c:pt idx="10">
                  <c:v>6858</c:v>
                </c:pt>
                <c:pt idx="11">
                  <c:v>6835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366-4934-AFC4-CBB2F28AB7DE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30042</c:v>
                </c:pt>
                <c:pt idx="1">
                  <c:v>23953</c:v>
                </c:pt>
                <c:pt idx="2">
                  <c:v>22661</c:v>
                </c:pt>
                <c:pt idx="3">
                  <c:v>18952</c:v>
                </c:pt>
                <c:pt idx="4">
                  <c:v>15706</c:v>
                </c:pt>
                <c:pt idx="5">
                  <c:v>13602</c:v>
                </c:pt>
                <c:pt idx="6">
                  <c:v>11761</c:v>
                </c:pt>
                <c:pt idx="7">
                  <c:v>10409</c:v>
                </c:pt>
                <c:pt idx="8">
                  <c:v>10184</c:v>
                </c:pt>
                <c:pt idx="9">
                  <c:v>10137</c:v>
                </c:pt>
                <c:pt idx="10">
                  <c:v>10158</c:v>
                </c:pt>
                <c:pt idx="11">
                  <c:v>9875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366-4934-AFC4-CBB2F28AB7DE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29468</c:v>
                </c:pt>
                <c:pt idx="1">
                  <c:v>23044</c:v>
                </c:pt>
                <c:pt idx="2">
                  <c:v>21501</c:v>
                </c:pt>
                <c:pt idx="3">
                  <c:v>19208</c:v>
                </c:pt>
                <c:pt idx="4">
                  <c:v>15955</c:v>
                </c:pt>
                <c:pt idx="5">
                  <c:v>13551</c:v>
                </c:pt>
                <c:pt idx="6">
                  <c:v>11784</c:v>
                </c:pt>
                <c:pt idx="7">
                  <c:v>10516</c:v>
                </c:pt>
                <c:pt idx="8">
                  <c:v>10364</c:v>
                </c:pt>
                <c:pt idx="9">
                  <c:v>10320</c:v>
                </c:pt>
                <c:pt idx="10">
                  <c:v>10262</c:v>
                </c:pt>
                <c:pt idx="11">
                  <c:v>10132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366-4934-AFC4-CBB2F28AB7DE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28870</c:v>
                </c:pt>
                <c:pt idx="1">
                  <c:v>28719</c:v>
                </c:pt>
                <c:pt idx="2">
                  <c:v>29106</c:v>
                </c:pt>
                <c:pt idx="3">
                  <c:v>27888</c:v>
                </c:pt>
                <c:pt idx="4">
                  <c:v>26884</c:v>
                </c:pt>
                <c:pt idx="5">
                  <c:v>28059</c:v>
                </c:pt>
                <c:pt idx="6">
                  <c:v>26335</c:v>
                </c:pt>
                <c:pt idx="7">
                  <c:v>26110</c:v>
                </c:pt>
                <c:pt idx="8">
                  <c:v>26305</c:v>
                </c:pt>
                <c:pt idx="9">
                  <c:v>29201</c:v>
                </c:pt>
                <c:pt idx="10">
                  <c:v>29054</c:v>
                </c:pt>
                <c:pt idx="11">
                  <c:v>28530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366-4934-AFC4-CBB2F28AB7DE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30341</c:v>
                </c:pt>
                <c:pt idx="1">
                  <c:v>29871</c:v>
                </c:pt>
                <c:pt idx="2">
                  <c:v>30402</c:v>
                </c:pt>
                <c:pt idx="3">
                  <c:v>28973</c:v>
                </c:pt>
                <c:pt idx="4">
                  <c:v>29464</c:v>
                </c:pt>
                <c:pt idx="5">
                  <c:v>28643</c:v>
                </c:pt>
                <c:pt idx="6">
                  <c:v>29046</c:v>
                </c:pt>
                <c:pt idx="7">
                  <c:v>27746</c:v>
                </c:pt>
                <c:pt idx="8">
                  <c:v>26070</c:v>
                </c:pt>
                <c:pt idx="9">
                  <c:v>27955</c:v>
                </c:pt>
                <c:pt idx="10">
                  <c:v>27259</c:v>
                </c:pt>
                <c:pt idx="11">
                  <c:v>25816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366-4934-AFC4-CBB2F28AB7DE}"/>
            </c:ext>
          </c:extLst>
        </c:ser>
        <c:bandFmts/>
        <c:axId val="2085835592"/>
        <c:axId val="2085825864"/>
        <c:axId val="2085623160"/>
      </c:surface3DChart>
      <c:catAx>
        <c:axId val="2085835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auto val="1"/>
        <c:lblAlgn val="ctr"/>
        <c:lblOffset val="100"/>
        <c:noMultiLvlLbl val="0"/>
      </c:catAx>
      <c:valAx>
        <c:axId val="2085825864"/>
        <c:scaling>
          <c:orientation val="minMax"/>
          <c:max val="3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35592"/>
        <c:crosses val="autoZero"/>
        <c:crossBetween val="midCat"/>
        <c:majorUnit val="4000"/>
        <c:minorUnit val="500"/>
      </c:valAx>
      <c:serAx>
        <c:axId val="2085623160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825864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data!$I$1</c:f>
              <c:strCache>
                <c:ptCount val="1"/>
                <c:pt idx="0">
                  <c:v>s8</c:v>
                </c:pt>
              </c:strCache>
            </c:strRef>
          </c:tx>
          <c:invertIfNegative val="0"/>
          <c:cat>
            <c:strRef>
              <c:f>data!$A$2:$A$16</c:f>
              <c:strCache>
                <c:ptCount val="14"/>
                <c:pt idx="0">
                  <c:v>128m</c:v>
                </c:pt>
                <c:pt idx="1">
                  <c:v>64m</c:v>
                </c:pt>
                <c:pt idx="2">
                  <c:v>32m</c:v>
                </c:pt>
                <c:pt idx="3">
                  <c:v>16m</c:v>
                </c:pt>
                <c:pt idx="4">
                  <c:v>8m</c:v>
                </c:pt>
                <c:pt idx="5">
                  <c:v>4m</c:v>
                </c:pt>
                <c:pt idx="6">
                  <c:v>2m</c:v>
                </c:pt>
                <c:pt idx="7">
                  <c:v>1024k</c:v>
                </c:pt>
                <c:pt idx="8">
                  <c:v>512k</c:v>
                </c:pt>
                <c:pt idx="9">
                  <c:v>256k</c:v>
                </c:pt>
                <c:pt idx="10">
                  <c:v>128k</c:v>
                </c:pt>
                <c:pt idx="11">
                  <c:v>64k</c:v>
                </c:pt>
                <c:pt idx="12">
                  <c:v>32k</c:v>
                </c:pt>
                <c:pt idx="13">
                  <c:v>16k</c:v>
                </c:pt>
              </c:strCache>
            </c:strRef>
          </c:cat>
          <c:val>
            <c:numRef>
              <c:f>data!$I$2:$I$16</c:f>
              <c:numCache>
                <c:formatCode>General</c:formatCode>
                <c:ptCount val="15"/>
                <c:pt idx="0">
                  <c:v>2055</c:v>
                </c:pt>
                <c:pt idx="1">
                  <c:v>2058</c:v>
                </c:pt>
                <c:pt idx="2">
                  <c:v>2078</c:v>
                </c:pt>
                <c:pt idx="3">
                  <c:v>2179</c:v>
                </c:pt>
                <c:pt idx="4">
                  <c:v>3289</c:v>
                </c:pt>
                <c:pt idx="5">
                  <c:v>5627</c:v>
                </c:pt>
                <c:pt idx="6">
                  <c:v>5648</c:v>
                </c:pt>
                <c:pt idx="7">
                  <c:v>5628</c:v>
                </c:pt>
                <c:pt idx="8">
                  <c:v>5684</c:v>
                </c:pt>
                <c:pt idx="9">
                  <c:v>7240</c:v>
                </c:pt>
                <c:pt idx="10">
                  <c:v>10409</c:v>
                </c:pt>
                <c:pt idx="11">
                  <c:v>10516</c:v>
                </c:pt>
                <c:pt idx="12">
                  <c:v>26110</c:v>
                </c:pt>
                <c:pt idx="13">
                  <c:v>27746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6B-4F2D-9549-5F1667D7AE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85658424"/>
        <c:axId val="2085643048"/>
      </c:barChart>
      <c:catAx>
        <c:axId val="2085658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Working</a:t>
                </a:r>
                <a:r>
                  <a:rPr lang="en-US" sz="1200" baseline="0">
                    <a:latin typeface="Arial"/>
                  </a:rPr>
                  <a:t> set size (bytes)</a:t>
                </a:r>
                <a:endParaRPr lang="en-US" sz="1200">
                  <a:latin typeface="Arial"/>
                </a:endParaRP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43048"/>
        <c:crosses val="autoZero"/>
        <c:auto val="1"/>
        <c:lblAlgn val="ctr"/>
        <c:lblOffset val="100"/>
        <c:noMultiLvlLbl val="0"/>
      </c:catAx>
      <c:valAx>
        <c:axId val="2085643048"/>
        <c:scaling>
          <c:orientation val="minMax"/>
        </c:scaling>
        <c:delete val="0"/>
        <c:axPos val="l"/>
        <c:majorGridlines>
          <c:spPr>
            <a:ln w="9525" cmpd="sng"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 baseline="0">
                    <a:latin typeface="Arial"/>
                  </a:defRPr>
                </a:pPr>
                <a:r>
                  <a:rPr lang="en-US" sz="1200" baseline="0">
                    <a:latin typeface="Arial"/>
                  </a:rPr>
                  <a:t>Read throughput (MB/s)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08565842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D4F-4BF9-8AD1-A7A5BFFF7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5144488"/>
        <c:axId val="-2053180024"/>
      </c:lineChart>
      <c:catAx>
        <c:axId val="-20551444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180024"/>
        <c:crosses val="autoZero"/>
        <c:auto val="1"/>
        <c:lblAlgn val="ctr"/>
        <c:lblOffset val="100"/>
        <c:noMultiLvlLbl val="0"/>
      </c:catAx>
      <c:valAx>
        <c:axId val="-20531800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5514448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/>
              <a:t>Throughput for size = 128K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'stride 128k'!$A$26</c:f>
              <c:strCache>
                <c:ptCount val="1"/>
                <c:pt idx="0">
                  <c:v>Measured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128k'!$B$26:$M$26</c:f>
              <c:numCache>
                <c:formatCode>General</c:formatCode>
                <c:ptCount val="12"/>
                <c:pt idx="0">
                  <c:v>30896</c:v>
                </c:pt>
                <c:pt idx="1">
                  <c:v>25024</c:v>
                </c:pt>
                <c:pt idx="2">
                  <c:v>24135</c:v>
                </c:pt>
                <c:pt idx="3">
                  <c:v>20391</c:v>
                </c:pt>
                <c:pt idx="4">
                  <c:v>17199</c:v>
                </c:pt>
                <c:pt idx="5">
                  <c:v>14634</c:v>
                </c:pt>
                <c:pt idx="6">
                  <c:v>12670</c:v>
                </c:pt>
                <c:pt idx="7">
                  <c:v>11274</c:v>
                </c:pt>
                <c:pt idx="8">
                  <c:v>11248</c:v>
                </c:pt>
                <c:pt idx="9">
                  <c:v>11262</c:v>
                </c:pt>
                <c:pt idx="10">
                  <c:v>11294</c:v>
                </c:pt>
                <c:pt idx="11">
                  <c:v>11251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4F-45F1-8B61-8060EBD7A3B5}"/>
            </c:ext>
          </c:extLst>
        </c:ser>
        <c:ser>
          <c:idx val="1"/>
          <c:order val="1"/>
          <c:tx>
            <c:strRef>
              <c:f>'stride 128k'!$A$27</c:f>
              <c:strCache>
                <c:ptCount val="1"/>
                <c:pt idx="0">
                  <c:v>Model</c:v>
                </c:pt>
              </c:strCache>
            </c:strRef>
          </c:tx>
          <c:cat>
            <c:strRef>
              <c:f>'stride 128k'!$B$25:$M$25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'stride 128k'!$B$27:$M$27</c:f>
              <c:numCache>
                <c:formatCode>0</c:formatCode>
                <c:ptCount val="12"/>
                <c:pt idx="0">
                  <c:v>30896</c:v>
                </c:pt>
                <c:pt idx="1">
                  <c:v>24743.76423787294</c:v>
                </c:pt>
                <c:pt idx="2">
                  <c:v>20634.810920600521</c:v>
                </c:pt>
                <c:pt idx="3">
                  <c:v>17696.180456366488</c:v>
                </c:pt>
                <c:pt idx="4">
                  <c:v>15490.200678500179</c:v>
                </c:pt>
                <c:pt idx="5">
                  <c:v>13773.24789298868</c:v>
                </c:pt>
                <c:pt idx="6">
                  <c:v>12398.934797864231</c:v>
                </c:pt>
                <c:pt idx="7">
                  <c:v>11274</c:v>
                </c:pt>
                <c:pt idx="8">
                  <c:v>11274</c:v>
                </c:pt>
                <c:pt idx="9">
                  <c:v>11274</c:v>
                </c:pt>
                <c:pt idx="10">
                  <c:v>11274</c:v>
                </c:pt>
                <c:pt idx="11">
                  <c:v>11274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4F-45F1-8B61-8060EBD7A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4711960"/>
        <c:axId val="-2053502504"/>
      </c:lineChart>
      <c:catAx>
        <c:axId val="2064711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053502504"/>
        <c:crosses val="autoZero"/>
        <c:auto val="1"/>
        <c:lblAlgn val="ctr"/>
        <c:lblOffset val="100"/>
        <c:noMultiLvlLbl val="0"/>
      </c:catAx>
      <c:valAx>
        <c:axId val="-205350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MB/sec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647119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45"/>
      <c:rAngAx val="0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98920968212"/>
          <c:y val="2.8386075383512899E-2"/>
          <c:w val="0.69976389617964396"/>
          <c:h val="0.921287118521949"/>
        </c:manualLayout>
      </c:layout>
      <c:surface3DChart>
        <c:wireframe val="0"/>
        <c:ser>
          <c:idx val="0"/>
          <c:order val="0"/>
          <c:tx>
            <c:strRef>
              <c:f>data!$A$2</c:f>
              <c:strCache>
                <c:ptCount val="1"/>
                <c:pt idx="0">
                  <c:v>128m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data!$B$2:$M$2</c:f>
              <c:numCache>
                <c:formatCode>General</c:formatCode>
                <c:ptCount val="12"/>
                <c:pt idx="0">
                  <c:v>5427</c:v>
                </c:pt>
                <c:pt idx="1">
                  <c:v>2757</c:v>
                </c:pt>
                <c:pt idx="2">
                  <c:v>1939</c:v>
                </c:pt>
                <c:pt idx="3">
                  <c:v>1455</c:v>
                </c:pt>
                <c:pt idx="4">
                  <c:v>1151</c:v>
                </c:pt>
                <c:pt idx="5">
                  <c:v>951</c:v>
                </c:pt>
                <c:pt idx="6">
                  <c:v>803</c:v>
                </c:pt>
                <c:pt idx="7">
                  <c:v>701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83-424D-9EA1-E456D5662717}"/>
            </c:ext>
          </c:extLst>
        </c:ser>
        <c:ser>
          <c:idx val="1"/>
          <c:order val="1"/>
          <c:tx>
            <c:strRef>
              <c:f>data!$A$3</c:f>
              <c:strCache>
                <c:ptCount val="1"/>
                <c:pt idx="0">
                  <c:v>64m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data!$B$3:$M$3</c:f>
              <c:numCache>
                <c:formatCode>General</c:formatCode>
                <c:ptCount val="12"/>
                <c:pt idx="0">
                  <c:v>5496</c:v>
                </c:pt>
                <c:pt idx="1">
                  <c:v>2760</c:v>
                </c:pt>
                <c:pt idx="2">
                  <c:v>1936</c:v>
                </c:pt>
                <c:pt idx="3">
                  <c:v>1459</c:v>
                </c:pt>
                <c:pt idx="4">
                  <c:v>1149</c:v>
                </c:pt>
                <c:pt idx="5">
                  <c:v>949</c:v>
                </c:pt>
                <c:pt idx="6">
                  <c:v>803</c:v>
                </c:pt>
                <c:pt idx="7">
                  <c:v>703</c:v>
                </c:pt>
                <c:pt idx="8">
                  <c:v>666</c:v>
                </c:pt>
                <c:pt idx="9">
                  <c:v>644</c:v>
                </c:pt>
                <c:pt idx="10">
                  <c:v>621</c:v>
                </c:pt>
                <c:pt idx="11">
                  <c:v>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83-424D-9EA1-E456D5662717}"/>
            </c:ext>
          </c:extLst>
        </c:ser>
        <c:ser>
          <c:idx val="2"/>
          <c:order val="2"/>
          <c:tx>
            <c:strRef>
              <c:f>data!$A$4</c:f>
              <c:strCache>
                <c:ptCount val="1"/>
                <c:pt idx="0">
                  <c:v>32m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data!$B$4:$M$4</c:f>
              <c:numCache>
                <c:formatCode>General</c:formatCode>
                <c:ptCount val="12"/>
                <c:pt idx="0">
                  <c:v>5498</c:v>
                </c:pt>
                <c:pt idx="1">
                  <c:v>2758</c:v>
                </c:pt>
                <c:pt idx="2">
                  <c:v>1938</c:v>
                </c:pt>
                <c:pt idx="3">
                  <c:v>1454</c:v>
                </c:pt>
                <c:pt idx="4">
                  <c:v>1151</c:v>
                </c:pt>
                <c:pt idx="5">
                  <c:v>934</c:v>
                </c:pt>
                <c:pt idx="6">
                  <c:v>811</c:v>
                </c:pt>
                <c:pt idx="7">
                  <c:v>704</c:v>
                </c:pt>
                <c:pt idx="8">
                  <c:v>671</c:v>
                </c:pt>
                <c:pt idx="9">
                  <c:v>645</c:v>
                </c:pt>
                <c:pt idx="10">
                  <c:v>625</c:v>
                </c:pt>
                <c:pt idx="11">
                  <c:v>611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83-424D-9EA1-E456D5662717}"/>
            </c:ext>
          </c:extLst>
        </c:ser>
        <c:ser>
          <c:idx val="3"/>
          <c:order val="3"/>
          <c:tx>
            <c:strRef>
              <c:f>data!$A$5</c:f>
              <c:strCache>
                <c:ptCount val="1"/>
                <c:pt idx="0">
                  <c:v>16m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data!$B$5:$M$5</c:f>
              <c:numCache>
                <c:formatCode>General</c:formatCode>
                <c:ptCount val="12"/>
                <c:pt idx="0">
                  <c:v>5506</c:v>
                </c:pt>
                <c:pt idx="1">
                  <c:v>2769</c:v>
                </c:pt>
                <c:pt idx="2">
                  <c:v>1941</c:v>
                </c:pt>
                <c:pt idx="3">
                  <c:v>1460</c:v>
                </c:pt>
                <c:pt idx="4">
                  <c:v>1153</c:v>
                </c:pt>
                <c:pt idx="5">
                  <c:v>953</c:v>
                </c:pt>
                <c:pt idx="6">
                  <c:v>811</c:v>
                </c:pt>
                <c:pt idx="7">
                  <c:v>705</c:v>
                </c:pt>
                <c:pt idx="8">
                  <c:v>672</c:v>
                </c:pt>
                <c:pt idx="9">
                  <c:v>646</c:v>
                </c:pt>
                <c:pt idx="10">
                  <c:v>626</c:v>
                </c:pt>
                <c:pt idx="11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83-424D-9EA1-E456D5662717}"/>
            </c:ext>
          </c:extLst>
        </c:ser>
        <c:ser>
          <c:idx val="4"/>
          <c:order val="4"/>
          <c:tx>
            <c:strRef>
              <c:f>data!$A$6</c:f>
              <c:strCache>
                <c:ptCount val="1"/>
                <c:pt idx="0">
                  <c:v>8m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data!$B$6:$M$6</c:f>
              <c:numCache>
                <c:formatCode>General</c:formatCode>
                <c:ptCount val="12"/>
                <c:pt idx="0">
                  <c:v>5657</c:v>
                </c:pt>
                <c:pt idx="1">
                  <c:v>2977</c:v>
                </c:pt>
                <c:pt idx="2">
                  <c:v>2090</c:v>
                </c:pt>
                <c:pt idx="3">
                  <c:v>1586</c:v>
                </c:pt>
                <c:pt idx="4">
                  <c:v>1251</c:v>
                </c:pt>
                <c:pt idx="5">
                  <c:v>1035</c:v>
                </c:pt>
                <c:pt idx="6">
                  <c:v>882</c:v>
                </c:pt>
                <c:pt idx="7">
                  <c:v>766</c:v>
                </c:pt>
                <c:pt idx="8">
                  <c:v>777</c:v>
                </c:pt>
                <c:pt idx="9">
                  <c:v>836</c:v>
                </c:pt>
                <c:pt idx="10">
                  <c:v>1018</c:v>
                </c:pt>
                <c:pt idx="11">
                  <c:v>1365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83-424D-9EA1-E456D5662717}"/>
            </c:ext>
          </c:extLst>
        </c:ser>
        <c:ser>
          <c:idx val="5"/>
          <c:order val="5"/>
          <c:tx>
            <c:strRef>
              <c:f>data!$A$7</c:f>
              <c:strCache>
                <c:ptCount val="1"/>
                <c:pt idx="0">
                  <c:v>4m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data!$B$7:$M$7</c:f>
              <c:numCache>
                <c:formatCode>General</c:formatCode>
                <c:ptCount val="12"/>
                <c:pt idx="0">
                  <c:v>10401</c:v>
                </c:pt>
                <c:pt idx="1">
                  <c:v>8422</c:v>
                </c:pt>
                <c:pt idx="2">
                  <c:v>7522</c:v>
                </c:pt>
                <c:pt idx="3">
                  <c:v>6468</c:v>
                </c:pt>
                <c:pt idx="4">
                  <c:v>5469</c:v>
                </c:pt>
                <c:pt idx="5">
                  <c:v>4809</c:v>
                </c:pt>
                <c:pt idx="6">
                  <c:v>4284</c:v>
                </c:pt>
                <c:pt idx="7">
                  <c:v>3894</c:v>
                </c:pt>
                <c:pt idx="8">
                  <c:v>3900</c:v>
                </c:pt>
                <c:pt idx="9">
                  <c:v>3899</c:v>
                </c:pt>
                <c:pt idx="10">
                  <c:v>3898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783-424D-9EA1-E456D5662717}"/>
            </c:ext>
          </c:extLst>
        </c:ser>
        <c:ser>
          <c:idx val="6"/>
          <c:order val="6"/>
          <c:tx>
            <c:strRef>
              <c:f>data!$A$8</c:f>
              <c:strCache>
                <c:ptCount val="1"/>
                <c:pt idx="0">
                  <c:v>2m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data!$B$8:$M$8</c:f>
              <c:numCache>
                <c:formatCode>General</c:formatCode>
                <c:ptCount val="12"/>
                <c:pt idx="0">
                  <c:v>10401</c:v>
                </c:pt>
                <c:pt idx="1">
                  <c:v>8418</c:v>
                </c:pt>
                <c:pt idx="2">
                  <c:v>7517</c:v>
                </c:pt>
                <c:pt idx="3">
                  <c:v>6468</c:v>
                </c:pt>
                <c:pt idx="4">
                  <c:v>5465</c:v>
                </c:pt>
                <c:pt idx="5">
                  <c:v>4804</c:v>
                </c:pt>
                <c:pt idx="6">
                  <c:v>4284</c:v>
                </c:pt>
                <c:pt idx="7">
                  <c:v>3898</c:v>
                </c:pt>
                <c:pt idx="8">
                  <c:v>3896</c:v>
                </c:pt>
                <c:pt idx="9">
                  <c:v>3897</c:v>
                </c:pt>
                <c:pt idx="10">
                  <c:v>3893</c:v>
                </c:pt>
                <c:pt idx="11">
                  <c:v>3897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783-424D-9EA1-E456D5662717}"/>
            </c:ext>
          </c:extLst>
        </c:ser>
        <c:ser>
          <c:idx val="7"/>
          <c:order val="7"/>
          <c:tx>
            <c:strRef>
              <c:f>data!$A$9</c:f>
              <c:strCache>
                <c:ptCount val="1"/>
                <c:pt idx="0">
                  <c:v>1024k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data!$B$9:$M$9</c:f>
              <c:numCache>
                <c:formatCode>General</c:formatCode>
                <c:ptCount val="12"/>
                <c:pt idx="0">
                  <c:v>10479</c:v>
                </c:pt>
                <c:pt idx="1">
                  <c:v>8469</c:v>
                </c:pt>
                <c:pt idx="2">
                  <c:v>7578</c:v>
                </c:pt>
                <c:pt idx="3">
                  <c:v>6508</c:v>
                </c:pt>
                <c:pt idx="4">
                  <c:v>5510</c:v>
                </c:pt>
                <c:pt idx="5">
                  <c:v>4854</c:v>
                </c:pt>
                <c:pt idx="6">
                  <c:v>4326</c:v>
                </c:pt>
                <c:pt idx="7">
                  <c:v>3935</c:v>
                </c:pt>
                <c:pt idx="8">
                  <c:v>3939</c:v>
                </c:pt>
                <c:pt idx="9">
                  <c:v>3945</c:v>
                </c:pt>
                <c:pt idx="10">
                  <c:v>3951</c:v>
                </c:pt>
                <c:pt idx="11">
                  <c:v>3963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783-424D-9EA1-E456D5662717}"/>
            </c:ext>
          </c:extLst>
        </c:ser>
        <c:ser>
          <c:idx val="8"/>
          <c:order val="8"/>
          <c:tx>
            <c:strRef>
              <c:f>data!$A$10</c:f>
              <c:strCache>
                <c:ptCount val="1"/>
                <c:pt idx="0">
                  <c:v>512k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data!$B$10:$M$10</c:f>
              <c:numCache>
                <c:formatCode>General</c:formatCode>
                <c:ptCount val="12"/>
                <c:pt idx="0">
                  <c:v>10486</c:v>
                </c:pt>
                <c:pt idx="1">
                  <c:v>8465</c:v>
                </c:pt>
                <c:pt idx="2">
                  <c:v>7578</c:v>
                </c:pt>
                <c:pt idx="3">
                  <c:v>6508</c:v>
                </c:pt>
                <c:pt idx="4">
                  <c:v>5514</c:v>
                </c:pt>
                <c:pt idx="5">
                  <c:v>4854</c:v>
                </c:pt>
                <c:pt idx="6">
                  <c:v>4330</c:v>
                </c:pt>
                <c:pt idx="7">
                  <c:v>3938</c:v>
                </c:pt>
                <c:pt idx="8">
                  <c:v>3945</c:v>
                </c:pt>
                <c:pt idx="9">
                  <c:v>3952</c:v>
                </c:pt>
                <c:pt idx="10">
                  <c:v>3956</c:v>
                </c:pt>
                <c:pt idx="11">
                  <c:v>3969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83-424D-9EA1-E456D5662717}"/>
            </c:ext>
          </c:extLst>
        </c:ser>
        <c:ser>
          <c:idx val="9"/>
          <c:order val="9"/>
          <c:tx>
            <c:strRef>
              <c:f>data!$A$11</c:f>
              <c:strCache>
                <c:ptCount val="1"/>
                <c:pt idx="0">
                  <c:v>256k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data!$B$11:$M$11</c:f>
              <c:numCache>
                <c:formatCode>General</c:formatCode>
                <c:ptCount val="12"/>
                <c:pt idx="0">
                  <c:v>10479</c:v>
                </c:pt>
                <c:pt idx="1">
                  <c:v>8456</c:v>
                </c:pt>
                <c:pt idx="2">
                  <c:v>7578</c:v>
                </c:pt>
                <c:pt idx="3">
                  <c:v>6503</c:v>
                </c:pt>
                <c:pt idx="4">
                  <c:v>5510</c:v>
                </c:pt>
                <c:pt idx="5">
                  <c:v>4850</c:v>
                </c:pt>
                <c:pt idx="6">
                  <c:v>4322</c:v>
                </c:pt>
                <c:pt idx="7">
                  <c:v>3931</c:v>
                </c:pt>
                <c:pt idx="8">
                  <c:v>3935</c:v>
                </c:pt>
                <c:pt idx="9">
                  <c:v>3938</c:v>
                </c:pt>
                <c:pt idx="10">
                  <c:v>3944</c:v>
                </c:pt>
                <c:pt idx="11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783-424D-9EA1-E456D5662717}"/>
            </c:ext>
          </c:extLst>
        </c:ser>
        <c:ser>
          <c:idx val="10"/>
          <c:order val="10"/>
          <c:tx>
            <c:strRef>
              <c:f>data!$A$12</c:f>
              <c:strCache>
                <c:ptCount val="1"/>
                <c:pt idx="0">
                  <c:v>128k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data!$B$12:$M$12</c:f>
              <c:numCache>
                <c:formatCode>General</c:formatCode>
                <c:ptCount val="12"/>
                <c:pt idx="0">
                  <c:v>10473</c:v>
                </c:pt>
                <c:pt idx="1">
                  <c:v>8443</c:v>
                </c:pt>
                <c:pt idx="2">
                  <c:v>7552</c:v>
                </c:pt>
                <c:pt idx="3">
                  <c:v>6488</c:v>
                </c:pt>
                <c:pt idx="4">
                  <c:v>5496</c:v>
                </c:pt>
                <c:pt idx="5">
                  <c:v>4833</c:v>
                </c:pt>
                <c:pt idx="6">
                  <c:v>4307</c:v>
                </c:pt>
                <c:pt idx="7">
                  <c:v>3920</c:v>
                </c:pt>
                <c:pt idx="8">
                  <c:v>3912</c:v>
                </c:pt>
                <c:pt idx="9">
                  <c:v>3922</c:v>
                </c:pt>
                <c:pt idx="10">
                  <c:v>3923</c:v>
                </c:pt>
                <c:pt idx="11">
                  <c:v>3938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83-424D-9EA1-E456D5662717}"/>
            </c:ext>
          </c:extLst>
        </c:ser>
        <c:ser>
          <c:idx val="11"/>
          <c:order val="11"/>
          <c:tx>
            <c:strRef>
              <c:f>data!$A$13</c:f>
              <c:strCache>
                <c:ptCount val="1"/>
                <c:pt idx="0">
                  <c:v>64k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data!$B$13:$M$13</c:f>
              <c:numCache>
                <c:formatCode>General</c:formatCode>
                <c:ptCount val="12"/>
                <c:pt idx="0">
                  <c:v>10460</c:v>
                </c:pt>
                <c:pt idx="1">
                  <c:v>8414</c:v>
                </c:pt>
                <c:pt idx="2">
                  <c:v>7537</c:v>
                </c:pt>
                <c:pt idx="3">
                  <c:v>6463</c:v>
                </c:pt>
                <c:pt idx="4">
                  <c:v>5474</c:v>
                </c:pt>
                <c:pt idx="5">
                  <c:v>4817</c:v>
                </c:pt>
                <c:pt idx="6">
                  <c:v>4295</c:v>
                </c:pt>
                <c:pt idx="7">
                  <c:v>3902</c:v>
                </c:pt>
                <c:pt idx="8">
                  <c:v>3897</c:v>
                </c:pt>
                <c:pt idx="9">
                  <c:v>3899</c:v>
                </c:pt>
                <c:pt idx="10">
                  <c:v>3893</c:v>
                </c:pt>
                <c:pt idx="11">
                  <c:v>3905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83-424D-9EA1-E456D5662717}"/>
            </c:ext>
          </c:extLst>
        </c:ser>
        <c:ser>
          <c:idx val="12"/>
          <c:order val="12"/>
          <c:tx>
            <c:strRef>
              <c:f>data!$A$14</c:f>
              <c:strCache>
                <c:ptCount val="1"/>
                <c:pt idx="0">
                  <c:v>32k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data!$B$14:$M$14</c:f>
              <c:numCache>
                <c:formatCode>General</c:formatCode>
                <c:ptCount val="12"/>
                <c:pt idx="0">
                  <c:v>17485</c:v>
                </c:pt>
                <c:pt idx="1">
                  <c:v>16744</c:v>
                </c:pt>
                <c:pt idx="2">
                  <c:v>16268</c:v>
                </c:pt>
                <c:pt idx="3">
                  <c:v>15798</c:v>
                </c:pt>
                <c:pt idx="4">
                  <c:v>15242</c:v>
                </c:pt>
                <c:pt idx="5">
                  <c:v>15321</c:v>
                </c:pt>
                <c:pt idx="6">
                  <c:v>14692</c:v>
                </c:pt>
                <c:pt idx="7">
                  <c:v>14158</c:v>
                </c:pt>
                <c:pt idx="8">
                  <c:v>17489</c:v>
                </c:pt>
                <c:pt idx="9">
                  <c:v>17381</c:v>
                </c:pt>
                <c:pt idx="10">
                  <c:v>17327</c:v>
                </c:pt>
                <c:pt idx="11">
                  <c:v>17059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783-424D-9EA1-E456D5662717}"/>
            </c:ext>
          </c:extLst>
        </c:ser>
        <c:ser>
          <c:idx val="13"/>
          <c:order val="13"/>
          <c:tx>
            <c:strRef>
              <c:f>data!$A$15</c:f>
              <c:strCache>
                <c:ptCount val="1"/>
                <c:pt idx="0">
                  <c:v>16k</c:v>
                </c:pt>
              </c:strCache>
            </c:strRef>
          </c:tx>
          <c:cat>
            <c:strRef>
              <c:f>data!$B$1:$M$1</c:f>
              <c:strCache>
                <c:ptCount val="12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</c:strCache>
            </c:strRef>
          </c:cat>
          <c:val>
            <c:numRef>
              <c:f>data!$B$15:$M$15</c:f>
              <c:numCache>
                <c:formatCode>General</c:formatCode>
                <c:ptCount val="12"/>
                <c:pt idx="0">
                  <c:v>18756</c:v>
                </c:pt>
                <c:pt idx="1">
                  <c:v>18386</c:v>
                </c:pt>
                <c:pt idx="2">
                  <c:v>17852</c:v>
                </c:pt>
                <c:pt idx="3">
                  <c:v>17688</c:v>
                </c:pt>
                <c:pt idx="4">
                  <c:v>17370</c:v>
                </c:pt>
                <c:pt idx="5">
                  <c:v>17059</c:v>
                </c:pt>
                <c:pt idx="6">
                  <c:v>16919</c:v>
                </c:pt>
                <c:pt idx="7">
                  <c:v>18206</c:v>
                </c:pt>
                <c:pt idx="8">
                  <c:v>18028</c:v>
                </c:pt>
                <c:pt idx="9">
                  <c:v>17773</c:v>
                </c:pt>
                <c:pt idx="10">
                  <c:v>17717</c:v>
                </c:pt>
                <c:pt idx="11">
                  <c:v>17735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783-424D-9EA1-E456D5662717}"/>
            </c:ext>
          </c:extLst>
        </c:ser>
        <c:bandFmts/>
        <c:axId val="2127064360"/>
        <c:axId val="2127052712"/>
        <c:axId val="2127049608"/>
      </c:surface3DChart>
      <c:catAx>
        <c:axId val="21270643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Stride (x8 bytes)</a:t>
                </a:r>
              </a:p>
            </c:rich>
          </c:tx>
          <c:layout>
            <c:manualLayout>
              <c:xMode val="edge"/>
              <c:yMode val="edge"/>
              <c:x val="0.13657770709015099"/>
              <c:y val="0.84909405264439197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 rot="0" vert="horz" anchor="b" anchorCtr="1"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auto val="1"/>
        <c:lblAlgn val="ctr"/>
        <c:lblOffset val="100"/>
        <c:noMultiLvlLbl val="0"/>
      </c:catAx>
      <c:valAx>
        <c:axId val="2127052712"/>
        <c:scaling>
          <c:orientation val="minMax"/>
          <c:max val="2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Read throughput (MB/s)</a:t>
                </a:r>
              </a:p>
              <a:p>
                <a:pPr>
                  <a:defRPr sz="1200">
                    <a:latin typeface="Arial"/>
                  </a:defRPr>
                </a:pPr>
                <a:endParaRPr lang="en-US" sz="1200">
                  <a:latin typeface="Arial"/>
                </a:endParaRPr>
              </a:p>
            </c:rich>
          </c:tx>
          <c:layout>
            <c:manualLayout>
              <c:xMode val="edge"/>
              <c:yMode val="edge"/>
              <c:x val="2.9427050902444098E-2"/>
              <c:y val="0.261701562111001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64360"/>
        <c:crosses val="autoZero"/>
        <c:crossBetween val="midCat"/>
        <c:majorUnit val="2000"/>
        <c:minorUnit val="500"/>
      </c:valAx>
      <c:serAx>
        <c:axId val="2127049608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200">
                    <a:latin typeface="Arial"/>
                  </a:defRPr>
                </a:pPr>
                <a:r>
                  <a:rPr lang="en-US" sz="1200">
                    <a:latin typeface="Arial"/>
                  </a:rPr>
                  <a:t>Size (bytes)</a:t>
                </a:r>
              </a:p>
            </c:rich>
          </c:tx>
          <c:layout>
            <c:manualLayout>
              <c:xMode val="edge"/>
              <c:yMode val="edge"/>
              <c:x val="0.64497276173811602"/>
              <c:y val="0.855644760091263"/>
            </c:manualLayout>
          </c:layout>
          <c:overlay val="0"/>
        </c:title>
        <c:majorTickMark val="out"/>
        <c:minorTickMark val="none"/>
        <c:tickLblPos val="nextTo"/>
        <c:txPr>
          <a:bodyPr rot="0" vert="horz" lIns="2">
            <a:spAutoFit/>
          </a:bodyPr>
          <a:lstStyle/>
          <a:p>
            <a:pPr>
              <a:defRPr sz="1200">
                <a:latin typeface="Arial"/>
              </a:defRPr>
            </a:pPr>
            <a:endParaRPr lang="en-US"/>
          </a:p>
        </c:txPr>
        <c:crossAx val="2127052712"/>
        <c:crosses val="autoZero"/>
        <c:tickLblSkip val="2"/>
        <c:tickMarkSkip val="1"/>
      </c:serAx>
    </c:plotArea>
    <c:plotVisOnly val="1"/>
    <c:dispBlanksAs val="zero"/>
    <c:showDLblsOverMax val="0"/>
  </c:chart>
  <c:spPr>
    <a:ln w="9525">
      <a:solidFill>
        <a:schemeClr val="tx1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4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14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Gill Sans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Slopes of spatial locality – increase stride, degrade throughput because burn through blocks faster</a:t>
            </a:r>
          </a:p>
          <a:p>
            <a:r>
              <a:rPr lang="en-US" dirty="0"/>
              <a:t>Ridges of temporal – if after warm up, whole dataset in cache, every thing’s a hit.</a:t>
            </a:r>
          </a:p>
          <a:p>
            <a:r>
              <a:rPr lang="en-US" dirty="0"/>
              <a:t>Prefetching – do better than we expect.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29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</a:t>
            </a:r>
            <a:r>
              <a:rPr lang="en-US" dirty="0" err="1"/>
              <a:t>tha</a:t>
            </a:r>
            <a:r>
              <a:rPr lang="en-US" dirty="0"/>
              <a:t>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000" b="0" dirty="0"/>
              <a:t>15-213/18-213/14-513/15-513/18-613: Introduction to Computer Systems</a:t>
            </a:r>
            <a:r>
              <a:rPr lang="en-US" b="0" dirty="0"/>
              <a:t/>
            </a:r>
            <a:br>
              <a:rPr lang="en-US" b="0" dirty="0"/>
            </a:br>
            <a:r>
              <a:rPr lang="en-US" sz="2000" b="0" dirty="0"/>
              <a:t>11</a:t>
            </a:r>
            <a:r>
              <a:rPr lang="en-US" sz="2000" b="0" baseline="30000" dirty="0"/>
              <a:t>th</a:t>
            </a:r>
            <a:r>
              <a:rPr lang="en-US" sz="2000" b="0" dirty="0"/>
              <a:t> Lecture, </a:t>
            </a:r>
            <a:r>
              <a:rPr lang="en-US" sz="2000" b="0" dirty="0" smtClean="0"/>
              <a:t>February 18, 2020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21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88130822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350343132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coming together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581400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foo: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subq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$24,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make space for `b`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(%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# dereference a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$2,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 + *a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12(%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	# store into `b`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leaq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12(%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# compute &amp;b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call	foo	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call `foo`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addq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$24,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reclaim stack space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ret</a:t>
            </a:r>
          </a:p>
          <a:p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447800"/>
            <a:ext cx="4495800" cy="16312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foo(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 a)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b = 2 + *a;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return foo(&amp;b);</a:t>
            </a: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76826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coming together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581400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foo: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subq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$24,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make space for `b`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(%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# dereference a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$2,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2 + *a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12(%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	# store into `b`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leaq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12(%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# compute &amp;b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call	foo	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call `foo`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addq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$24, 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#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reclaim stack space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	ret</a:t>
            </a:r>
          </a:p>
          <a:p>
            <a:endParaRPr lang="en-US" sz="20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600200"/>
            <a:ext cx="2516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Why is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%rsp-24</a:t>
            </a:r>
            <a:r>
              <a:rPr lang="en-US" b="0" dirty="0" smtClean="0">
                <a:latin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02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memory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(address space size 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S=4 sets, E=1 Blocks/set, B=2 bytes/block</a:t>
            </a: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C00000"/>
                </a:solidFill>
                <a:latin typeface="Calibri"/>
                <a:cs typeface="Calibri"/>
              </a:rPr>
              <a:t>x</a:t>
            </a:r>
            <a:endParaRPr lang="en-US" sz="2000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t</a:t>
            </a:r>
            <a:r>
              <a:rPr lang="en-US" sz="2000" b="0" dirty="0">
                <a:latin typeface="Calibri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 err="1">
                <a:latin typeface="Calibri"/>
                <a:cs typeface="Calibri"/>
              </a:rPr>
              <a:t>s</a:t>
            </a:r>
            <a:r>
              <a:rPr lang="en-US" sz="2000" b="0" dirty="0">
                <a:latin typeface="Calibri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b="0" dirty="0">
                <a:latin typeface="Calibri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220788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Memory, Disk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differs from memory)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691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420843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7242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86661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425"/>
          <p:cNvSpPr>
            <a:spLocks noChangeArrowheads="1"/>
          </p:cNvSpPr>
          <p:nvPr/>
        </p:nvSpPr>
        <p:spPr bwMode="auto"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1" name="Rectangle 404"/>
          <p:cNvSpPr>
            <a:spLocks noChangeArrowheads="1"/>
          </p:cNvSpPr>
          <p:nvPr/>
        </p:nvSpPr>
        <p:spPr bwMode="auto"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0" name="Rectangle 413"/>
          <p:cNvSpPr>
            <a:spLocks noChangeArrowheads="1"/>
          </p:cNvSpPr>
          <p:nvPr/>
        </p:nvSpPr>
        <p:spPr bwMode="auto"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Intel Core i7 Cache Hierarchy</a:t>
            </a:r>
          </a:p>
        </p:txBody>
      </p:sp>
      <p:sp>
        <p:nvSpPr>
          <p:cNvPr id="4" name="Rectangle 396"/>
          <p:cNvSpPr>
            <a:spLocks noChangeArrowheads="1"/>
          </p:cNvSpPr>
          <p:nvPr/>
        </p:nvSpPr>
        <p:spPr bwMode="auto">
          <a:xfrm>
            <a:off x="5461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 err="1">
                <a:latin typeface="Calibri" panose="020F0502020204030204" pitchFamily="34" charset="0"/>
              </a:rPr>
              <a:t>Regs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Rectangle 397"/>
          <p:cNvSpPr>
            <a:spLocks noChangeArrowheads="1"/>
          </p:cNvSpPr>
          <p:nvPr/>
        </p:nvSpPr>
        <p:spPr bwMode="auto"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</a:rPr>
              <a:t>d-cache</a:t>
            </a:r>
          </a:p>
        </p:txBody>
      </p:sp>
      <p:sp>
        <p:nvSpPr>
          <p:cNvPr id="6" name="Rectangle 399"/>
          <p:cNvSpPr>
            <a:spLocks noChangeArrowheads="1"/>
          </p:cNvSpPr>
          <p:nvPr/>
        </p:nvSpPr>
        <p:spPr bwMode="auto"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i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7" name="Rectangle 400"/>
          <p:cNvSpPr>
            <a:spLocks noChangeArrowheads="1"/>
          </p:cNvSpPr>
          <p:nvPr/>
        </p:nvSpPr>
        <p:spPr bwMode="auto"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8" name="Line 401"/>
          <p:cNvSpPr>
            <a:spLocks noChangeShapeType="1"/>
          </p:cNvSpPr>
          <p:nvPr/>
        </p:nvSpPr>
        <p:spPr bwMode="auto">
          <a:xfrm>
            <a:off x="10668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9" name="Line 402"/>
          <p:cNvSpPr>
            <a:spLocks noChangeShapeType="1"/>
          </p:cNvSpPr>
          <p:nvPr/>
        </p:nvSpPr>
        <p:spPr bwMode="auto">
          <a:xfrm>
            <a:off x="1066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0" name="Line 403"/>
          <p:cNvSpPr>
            <a:spLocks noChangeShapeType="1"/>
          </p:cNvSpPr>
          <p:nvPr/>
        </p:nvSpPr>
        <p:spPr bwMode="auto">
          <a:xfrm>
            <a:off x="19050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2" name="Text Box 405"/>
          <p:cNvSpPr txBox="1">
            <a:spLocks noChangeArrowheads="1"/>
          </p:cNvSpPr>
          <p:nvPr/>
        </p:nvSpPr>
        <p:spPr bwMode="auto">
          <a:xfrm>
            <a:off x="3048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0</a:t>
            </a:r>
          </a:p>
        </p:txBody>
      </p:sp>
      <p:sp>
        <p:nvSpPr>
          <p:cNvPr id="13" name="Rectangle 406"/>
          <p:cNvSpPr>
            <a:spLocks noChangeArrowheads="1"/>
          </p:cNvSpPr>
          <p:nvPr/>
        </p:nvSpPr>
        <p:spPr bwMode="auto">
          <a:xfrm>
            <a:off x="4279900" y="2133600"/>
            <a:ext cx="9779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Regs</a:t>
            </a:r>
          </a:p>
        </p:txBody>
      </p:sp>
      <p:sp>
        <p:nvSpPr>
          <p:cNvPr id="14" name="Rectangle 407"/>
          <p:cNvSpPr>
            <a:spLocks noChangeArrowheads="1"/>
          </p:cNvSpPr>
          <p:nvPr/>
        </p:nvSpPr>
        <p:spPr bwMode="auto"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 dirty="0" err="1">
                <a:latin typeface="Calibri" panose="020F0502020204030204" pitchFamily="34" charset="0"/>
              </a:rPr>
              <a:t>d</a:t>
            </a:r>
            <a:r>
              <a:rPr lang="en-US" sz="1800" dirty="0">
                <a:latin typeface="Calibri" panose="020F0502020204030204" pitchFamily="34" charset="0"/>
              </a:rPr>
              <a:t>-cache</a:t>
            </a:r>
          </a:p>
        </p:txBody>
      </p:sp>
      <p:sp>
        <p:nvSpPr>
          <p:cNvPr id="15" name="Rectangle 408"/>
          <p:cNvSpPr>
            <a:spLocks noChangeArrowheads="1"/>
          </p:cNvSpPr>
          <p:nvPr/>
        </p:nvSpPr>
        <p:spPr bwMode="auto"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L1 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i-cache</a:t>
            </a:r>
          </a:p>
        </p:txBody>
      </p:sp>
      <p:sp>
        <p:nvSpPr>
          <p:cNvPr id="16" name="Rectangle 409"/>
          <p:cNvSpPr>
            <a:spLocks noChangeArrowheads="1"/>
          </p:cNvSpPr>
          <p:nvPr/>
        </p:nvSpPr>
        <p:spPr bwMode="auto"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L2 unified cache</a:t>
            </a:r>
          </a:p>
        </p:txBody>
      </p:sp>
      <p:sp>
        <p:nvSpPr>
          <p:cNvPr id="17" name="Line 410"/>
          <p:cNvSpPr>
            <a:spLocks noChangeShapeType="1"/>
          </p:cNvSpPr>
          <p:nvPr/>
        </p:nvSpPr>
        <p:spPr bwMode="auto">
          <a:xfrm>
            <a:off x="4800600" y="24384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8" name="Line 411"/>
          <p:cNvSpPr>
            <a:spLocks noChangeShapeType="1"/>
          </p:cNvSpPr>
          <p:nvPr/>
        </p:nvSpPr>
        <p:spPr bwMode="auto">
          <a:xfrm>
            <a:off x="48006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19" name="Line 412"/>
          <p:cNvSpPr>
            <a:spLocks noChangeShapeType="1"/>
          </p:cNvSpPr>
          <p:nvPr/>
        </p:nvSpPr>
        <p:spPr bwMode="auto">
          <a:xfrm>
            <a:off x="5638800" y="3352800"/>
            <a:ext cx="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1" name="Text Box 414"/>
          <p:cNvSpPr txBox="1">
            <a:spLocks noChangeArrowheads="1"/>
          </p:cNvSpPr>
          <p:nvPr/>
        </p:nvSpPr>
        <p:spPr bwMode="auto">
          <a:xfrm>
            <a:off x="4038600" y="1676400"/>
            <a:ext cx="7944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panose="020F0502020204030204" pitchFamily="34" charset="0"/>
              </a:rPr>
              <a:t>Core 3</a:t>
            </a:r>
          </a:p>
        </p:txBody>
      </p:sp>
      <p:sp>
        <p:nvSpPr>
          <p:cNvPr id="22" name="Text Box 415"/>
          <p:cNvSpPr txBox="1">
            <a:spLocks noChangeArrowheads="1"/>
          </p:cNvSpPr>
          <p:nvPr/>
        </p:nvSpPr>
        <p:spPr bwMode="auto">
          <a:xfrm>
            <a:off x="2971800" y="2983468"/>
            <a:ext cx="7239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3" name="Line 417"/>
          <p:cNvSpPr>
            <a:spLocks noChangeShapeType="1"/>
          </p:cNvSpPr>
          <p:nvPr/>
        </p:nvSpPr>
        <p:spPr bwMode="auto">
          <a:xfrm>
            <a:off x="14478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4" name="Line 418"/>
          <p:cNvSpPr>
            <a:spLocks noChangeShapeType="1"/>
          </p:cNvSpPr>
          <p:nvPr/>
        </p:nvSpPr>
        <p:spPr bwMode="auto">
          <a:xfrm>
            <a:off x="5181600" y="42672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5" name="Rectangle 419"/>
          <p:cNvSpPr>
            <a:spLocks noChangeArrowheads="1"/>
          </p:cNvSpPr>
          <p:nvPr/>
        </p:nvSpPr>
        <p:spPr bwMode="auto"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L3 unified cache</a:t>
            </a:r>
          </a:p>
          <a:p>
            <a:pPr algn="ctr"/>
            <a:r>
              <a:rPr lang="en-US" sz="1800">
                <a:latin typeface="Calibri" panose="020F0502020204030204" pitchFamily="34" charset="0"/>
              </a:rPr>
              <a:t>(shared by all cores)</a:t>
            </a:r>
          </a:p>
        </p:txBody>
      </p:sp>
      <p:sp>
        <p:nvSpPr>
          <p:cNvPr id="26" name="Rectangle 420"/>
          <p:cNvSpPr>
            <a:spLocks noChangeArrowheads="1"/>
          </p:cNvSpPr>
          <p:nvPr/>
        </p:nvSpPr>
        <p:spPr bwMode="auto"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latin typeface="Calibri" panose="020F0502020204030204" pitchFamily="34" charset="0"/>
              </a:rPr>
              <a:t>Main memory</a:t>
            </a:r>
          </a:p>
        </p:txBody>
      </p:sp>
      <p:sp>
        <p:nvSpPr>
          <p:cNvPr id="27" name="Line 421"/>
          <p:cNvSpPr>
            <a:spLocks noChangeShapeType="1"/>
          </p:cNvSpPr>
          <p:nvPr/>
        </p:nvSpPr>
        <p:spPr bwMode="auto">
          <a:xfrm>
            <a:off x="3371850" y="53721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latin typeface="Calibri" panose="020F0502020204030204" pitchFamily="34" charset="0"/>
            </a:endParaRPr>
          </a:p>
        </p:txBody>
      </p:sp>
      <p:sp>
        <p:nvSpPr>
          <p:cNvPr id="29" name="Text Box 426"/>
          <p:cNvSpPr txBox="1">
            <a:spLocks noChangeArrowheads="1"/>
          </p:cNvSpPr>
          <p:nvPr/>
        </p:nvSpPr>
        <p:spPr bwMode="auto">
          <a:xfrm>
            <a:off x="152400" y="1295400"/>
            <a:ext cx="19398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Processor package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L1 </a:t>
            </a:r>
            <a:r>
              <a:rPr lang="en-US" sz="1800" dirty="0" err="1">
                <a:latin typeface="Calibri" pitchFamily="34" charset="0"/>
              </a:rPr>
              <a:t>i</a:t>
            </a:r>
            <a:r>
              <a:rPr lang="en-US" sz="1800" dirty="0">
                <a:latin typeface="Calibri" pitchFamily="34" charset="0"/>
              </a:rPr>
              <a:t>-cache and </a:t>
            </a:r>
            <a:r>
              <a:rPr lang="en-US" sz="1800" dirty="0" err="1">
                <a:latin typeface="Calibri" pitchFamily="34" charset="0"/>
              </a:rPr>
              <a:t>d</a:t>
            </a:r>
            <a:r>
              <a:rPr lang="en-US" sz="1800" dirty="0">
                <a:latin typeface="Calibri" pitchFamily="34" charset="0"/>
              </a:rPr>
              <a:t>-cache: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32 KB, 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 cycles</a:t>
            </a:r>
          </a:p>
          <a:p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L2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 256 KB, 8-way, 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10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L3 unified cache: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8 MB, 16-way,</a:t>
            </a:r>
          </a:p>
          <a:p>
            <a:pPr lvl="1"/>
            <a:r>
              <a:rPr lang="en-US" sz="1800" b="0" dirty="0">
                <a:latin typeface="Calibri" pitchFamily="34" charset="0"/>
              </a:rPr>
              <a:t>Access: 40-75 cycles</a:t>
            </a:r>
          </a:p>
          <a:p>
            <a:pPr lvl="1"/>
            <a:endParaRPr lang="en-US" sz="1800" b="0" dirty="0">
              <a:latin typeface="Calibri" pitchFamily="34" charset="0"/>
            </a:endParaRPr>
          </a:p>
          <a:p>
            <a:r>
              <a:rPr lang="en-US" sz="1800" dirty="0">
                <a:latin typeface="Calibri" pitchFamily="34" charset="0"/>
              </a:rPr>
              <a:t>Block size</a:t>
            </a:r>
            <a:r>
              <a:rPr lang="en-US" sz="1800" b="0" dirty="0">
                <a:latin typeface="Calibri" pitchFamily="34" charset="0"/>
              </a:rPr>
              <a:t>: 64 bytes for all caches.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32599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8131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Check out:</a:t>
            </a:r>
          </a:p>
          <a:p>
            <a:endParaRPr lang="en-US" sz="2800" dirty="0"/>
          </a:p>
          <a:p>
            <a:r>
              <a:rPr lang="en-US" sz="2800" dirty="0"/>
              <a:t>https://</a:t>
            </a:r>
            <a:r>
              <a:rPr lang="en-US" sz="2800" dirty="0" smtClean="0"/>
              <a:t>canvas.cmu.edu/courses/13182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5294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FBFBF"/>
                </a:solidFill>
              </a:rPr>
              <a:t>Cache organization and operation</a:t>
            </a:r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The memory mountain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Rearranging loops to improve spatial locality</a:t>
            </a:r>
          </a:p>
          <a:p>
            <a:pPr lvl="1"/>
            <a:r>
              <a:rPr lang="en-US" dirty="0">
                <a:solidFill>
                  <a:srgbClr val="BFBFBF"/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82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Memory Mountain</a:t>
            </a:r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Read throughput </a:t>
            </a:r>
            <a:r>
              <a:rPr lang="en-US" dirty="0"/>
              <a:t>(read bandwidth)</a:t>
            </a:r>
          </a:p>
          <a:p>
            <a:pPr lvl="1"/>
            <a:r>
              <a:rPr lang="en-US" dirty="0"/>
              <a:t>Number of bytes read from memory per second (MB/</a:t>
            </a:r>
            <a:r>
              <a:rPr lang="en-US" dirty="0" err="1"/>
              <a:t>s</a:t>
            </a:r>
            <a:r>
              <a:rPr lang="en-US" dirty="0"/>
              <a:t>)</a:t>
            </a: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Memory mountain: </a:t>
            </a:r>
            <a:r>
              <a:rPr lang="en-US" dirty="0"/>
              <a:t>Measured read throughput as a function of spatial and temporal locality.</a:t>
            </a:r>
          </a:p>
          <a:p>
            <a:pPr lvl="1"/>
            <a:r>
              <a:rPr lang="en-US" dirty="0"/>
              <a:t>Compact way to characterize memory system performance.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66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592093" cy="762000"/>
          </a:xfrm>
        </p:spPr>
        <p:txBody>
          <a:bodyPr/>
          <a:lstStyle/>
          <a:p>
            <a:r>
              <a:rPr lang="en-US" dirty="0"/>
              <a:t>Memory Mountain Test Function</a:t>
            </a: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[MAXELEMS];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Global array to traverse */</a:t>
            </a:r>
          </a:p>
          <a:p>
            <a:endParaRPr lang="en-US" sz="1500" dirty="0">
              <a:solidFill>
                <a:srgbClr val="9D000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test - Iterate over first "</a:t>
            </a:r>
            <a:r>
              <a:rPr lang="en-US" sz="1500" dirty="0" err="1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elements of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array "data" with stride of "stride“, </a:t>
            </a: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       using 4x4 loop unrolling.                                                     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9D000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4A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test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 err="1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stride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 err="1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=stride*2,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=stride*3,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sx4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=stride*4;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acc0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acc1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acc2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acc3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long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elems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dirty="0">
                <a:solidFill>
                  <a:srgbClr val="C1651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limit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length - sx4;</a:t>
            </a:r>
          </a:p>
          <a:p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Combine 4 elements at a time */</a:t>
            </a:r>
            <a:endParaRPr lang="en-US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limit;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+= sx4)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acc1 = acc1 + data[</a:t>
            </a:r>
            <a:r>
              <a:rPr lang="sv-SE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i+stride</a:t>
            </a:r>
            <a:r>
              <a:rPr lang="sv-SE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acc2 = acc2 + data[i+sx2];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acc3 = acc3 + data[i+sx3];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Finish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remaining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it-IT" sz="1500" dirty="0" err="1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elements</a:t>
            </a:r>
            <a:r>
              <a:rPr lang="it-IT" sz="1500" dirty="0">
                <a:solidFill>
                  <a:srgbClr val="CB2418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*/</a:t>
            </a:r>
            <a:endParaRPr lang="it-IT" sz="15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length; </a:t>
            </a:r>
            <a:r>
              <a:rPr lang="en-US" sz="15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acc0 = acc0 + data[i];</a:t>
            </a:r>
          </a:p>
          <a:p>
            <a:r>
              <a:rPr lang="it-IT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500" dirty="0">
                <a:solidFill>
                  <a:srgbClr val="C2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((acc0 + acc1) + (acc2 + acc3));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1800" dirty="0">
                <a:latin typeface="Calibri" pitchFamily="34" charset="0"/>
              </a:rPr>
              <a:t>Call </a:t>
            </a:r>
            <a:r>
              <a:rPr lang="en-US" sz="1800" dirty="0">
                <a:latin typeface="Courier New"/>
                <a:cs typeface="Courier New"/>
              </a:rPr>
              <a:t>test()</a:t>
            </a:r>
            <a:r>
              <a:rPr lang="en-US" sz="1800" dirty="0">
                <a:latin typeface="Calibri" pitchFamily="34" charset="0"/>
              </a:rPr>
              <a:t> with many combinations of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itchFamily="34" charset="0"/>
              </a:rPr>
              <a:t> </a:t>
            </a:r>
          </a:p>
          <a:p>
            <a:r>
              <a:rPr lang="en-US" sz="1800" dirty="0">
                <a:latin typeface="Calibri" pitchFamily="34" charset="0"/>
              </a:rPr>
              <a:t>and </a:t>
            </a:r>
            <a:r>
              <a:rPr lang="en-US" sz="1800" dirty="0">
                <a:latin typeface="Courier New"/>
                <a:cs typeface="Courier New"/>
              </a:rPr>
              <a:t>stride.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For each </a:t>
            </a:r>
            <a:r>
              <a:rPr lang="en-US" sz="1800" dirty="0" err="1">
                <a:latin typeface="Courier New"/>
                <a:cs typeface="Courier New"/>
              </a:rPr>
              <a:t>elems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 and </a:t>
            </a:r>
            <a:r>
              <a:rPr lang="en-US" sz="1800" dirty="0">
                <a:latin typeface="Courier New"/>
                <a:cs typeface="Courier New"/>
              </a:rPr>
              <a:t>stride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: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1.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once to warm up the caches.</a:t>
            </a:r>
          </a:p>
          <a:p>
            <a:endParaRPr lang="en-US" sz="1800" dirty="0">
              <a:latin typeface="Courier New"/>
              <a:cs typeface="Courier New"/>
            </a:endParaRPr>
          </a:p>
          <a:p>
            <a:r>
              <a:rPr lang="en-US" sz="1800" dirty="0">
                <a:latin typeface="Calibri" panose="020F0502020204030204" pitchFamily="34" charset="0"/>
                <a:cs typeface="Courier New"/>
              </a:rPr>
              <a:t>2. Call </a:t>
            </a:r>
            <a:r>
              <a:rPr lang="en-US" sz="1800" dirty="0">
                <a:latin typeface="Courier New"/>
                <a:cs typeface="Courier New"/>
              </a:rPr>
              <a:t>test</a:t>
            </a:r>
            <a:r>
              <a:rPr lang="en-US" sz="1800" dirty="0">
                <a:latin typeface="Calibri" panose="020F0502020204030204" pitchFamily="34" charset="0"/>
                <a:cs typeface="Courier New"/>
              </a:rPr>
              <a:t>() again and measure the read throughput(MB/s)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1400" y="6324600"/>
            <a:ext cx="2868080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mountain.c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5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aphicFrame>
        <p:nvGraphicFramePr>
          <p:cNvPr id="52" name="Chart 5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6529220"/>
              </p:ext>
            </p:extLst>
          </p:nvPr>
        </p:nvGraphicFramePr>
        <p:xfrm>
          <a:off x="285750" y="876300"/>
          <a:ext cx="8572500" cy="582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2876551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57498" y="1371600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512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/* ijk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for (j=0; j&lt;n; j++)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each row in contiguous memory locations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successive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</a:t>
            </a:r>
            <a:r>
              <a:rPr lang="en-US" b="1" dirty="0" err="1">
                <a:latin typeface="Courier New" charset="0"/>
              </a:rPr>
              <a:t>n</a:t>
            </a:r>
            <a:r>
              <a:rPr lang="en-US" b="1" dirty="0">
                <a:latin typeface="Courier New" charset="0"/>
              </a:rPr>
              <a:t>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The memory mountain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9</a:t>
            </a:r>
            <a:r>
              <a:rPr lang="en-US" i="1" dirty="0"/>
              <a:t>n</a:t>
            </a:r>
            <a:r>
              <a:rPr lang="en-US" dirty="0"/>
              <a:t>/8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5287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</a:t>
            </a:r>
            <a:r>
              <a:rPr lang="en-US" baseline="30000" dirty="0"/>
              <a:t>2</a:t>
            </a:r>
            <a:r>
              <a:rPr lang="en-US" dirty="0"/>
              <a:t>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sz="1600" b="0" dirty="0"/>
              <a:t>Fit three blocks in cache!  </a:t>
            </a:r>
            <a:r>
              <a:rPr lang="en-US" sz="1600" dirty="0"/>
              <a:t>Two input, </a:t>
            </a:r>
            <a:r>
              <a:rPr lang="en-US" sz="1600"/>
              <a:t>one output.</a:t>
            </a:r>
            <a:endParaRPr lang="en-US" sz="1600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/>
          <p:cNvGraphicFramePr>
            <a:graphicFrameLocks noGrp="1" noChangeAspect="1"/>
          </p:cNvGraphicFramePr>
          <p:nvPr/>
        </p:nvGraphicFramePr>
        <p:xfrm>
          <a:off x="742950" y="1197678"/>
          <a:ext cx="7567606" cy="5145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</p:spPr>
        <p:txBody>
          <a:bodyPr/>
          <a:lstStyle/>
          <a:p>
            <a:r>
              <a:rPr lang="en-US" dirty="0"/>
              <a:t>The Memory Mountain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600" y="2852228"/>
            <a:ext cx="4495800" cy="2691560"/>
            <a:chOff x="152400" y="2876551"/>
            <a:chExt cx="4495800" cy="2691560"/>
          </a:xfrm>
        </p:grpSpPr>
        <p:sp>
          <p:nvSpPr>
            <p:cNvPr id="62" name="TextBox 61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Slopes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spatial locality</a:t>
              </a:r>
            </a:p>
          </p:txBody>
        </p:sp>
        <p:cxnSp>
          <p:nvCxnSpPr>
            <p:cNvPr id="63" name="Straight Arrow Connector 62"/>
            <p:cNvCxnSpPr>
              <a:stCxn id="62" idx="3"/>
            </p:cNvCxnSpPr>
            <p:nvPr/>
          </p:nvCxnSpPr>
          <p:spPr bwMode="auto">
            <a:xfrm flipV="1">
              <a:off x="1143000" y="2876551"/>
              <a:ext cx="3505200" cy="22760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Arrow Connector 63"/>
            <p:cNvCxnSpPr>
              <a:stCxn id="62" idx="3"/>
            </p:cNvCxnSpPr>
            <p:nvPr/>
          </p:nvCxnSpPr>
          <p:spPr bwMode="auto">
            <a:xfrm flipV="1">
              <a:off x="1143000" y="4523783"/>
              <a:ext cx="1390650" cy="62883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/>
            <p:cNvCxnSpPr>
              <a:stCxn id="62" idx="3"/>
            </p:cNvCxnSpPr>
            <p:nvPr/>
          </p:nvCxnSpPr>
          <p:spPr bwMode="auto">
            <a:xfrm flipV="1">
              <a:off x="1143000" y="3591017"/>
              <a:ext cx="2590800" cy="156159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68"/>
          <p:cNvGrpSpPr/>
          <p:nvPr/>
        </p:nvGrpSpPr>
        <p:grpSpPr>
          <a:xfrm>
            <a:off x="4227350" y="2180051"/>
            <a:ext cx="4764250" cy="3594569"/>
            <a:chOff x="3770150" y="2180051"/>
            <a:chExt cx="4764250" cy="3594569"/>
          </a:xfrm>
        </p:grpSpPr>
        <p:sp>
          <p:nvSpPr>
            <p:cNvPr id="54" name="TextBox 53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Ridges </a:t>
              </a:r>
            </a:p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of temporal locality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L1</a:t>
              </a: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Mem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L2</a:t>
              </a: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ＭＳ Ｐゴシック" charset="0"/>
                </a:rPr>
                <a:t>L3</a:t>
              </a:r>
            </a:p>
          </p:txBody>
        </p:sp>
        <p:cxnSp>
          <p:nvCxnSpPr>
            <p:cNvPr id="59" name="Straight Arrow Connector 58"/>
            <p:cNvCxnSpPr>
              <a:stCxn id="54" idx="1"/>
              <a:endCxn id="55" idx="3"/>
            </p:cNvCxnSpPr>
            <p:nvPr/>
          </p:nvCxnSpPr>
          <p:spPr bwMode="auto">
            <a:xfrm flipH="1" flipV="1">
              <a:off x="6398734" y="2410884"/>
              <a:ext cx="764834" cy="14115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>
              <a:stCxn id="54" idx="1"/>
              <a:endCxn id="57" idx="3"/>
            </p:cNvCxnSpPr>
            <p:nvPr/>
          </p:nvCxnSpPr>
          <p:spPr bwMode="auto">
            <a:xfrm flipH="1">
              <a:off x="5894651" y="3822472"/>
              <a:ext cx="1268917" cy="6155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/>
            <p:cNvCxnSpPr>
              <a:stCxn id="54" idx="1"/>
              <a:endCxn id="58" idx="3"/>
            </p:cNvCxnSpPr>
            <p:nvPr/>
          </p:nvCxnSpPr>
          <p:spPr bwMode="auto">
            <a:xfrm flipH="1">
              <a:off x="5089647" y="3822472"/>
              <a:ext cx="2073921" cy="8691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Arrow Connector 65"/>
            <p:cNvCxnSpPr>
              <a:stCxn id="54" idx="1"/>
              <a:endCxn id="56" idx="3"/>
            </p:cNvCxnSpPr>
            <p:nvPr/>
          </p:nvCxnSpPr>
          <p:spPr bwMode="auto">
            <a:xfrm flipH="1">
              <a:off x="4616857" y="3822472"/>
              <a:ext cx="2546711" cy="172131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0" y="1116425"/>
            <a:ext cx="3447702" cy="932541"/>
            <a:chOff x="57498" y="1371600"/>
            <a:chExt cx="3447702" cy="932541"/>
          </a:xfrm>
        </p:grpSpPr>
        <p:sp>
          <p:nvSpPr>
            <p:cNvPr id="67" name="TextBox 66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i="1" dirty="0">
                  <a:solidFill>
                    <a:srgbClr val="C00000"/>
                  </a:solidFill>
                </a:rPr>
                <a:t>Aggressive prefetching</a:t>
              </a:r>
            </a:p>
          </p:txBody>
        </p:sp>
        <p:cxnSp>
          <p:nvCxnSpPr>
            <p:cNvPr id="68" name="Straight Arrow Connector 67"/>
            <p:cNvCxnSpPr>
              <a:stCxn id="67" idx="3"/>
            </p:cNvCxnSpPr>
            <p:nvPr/>
          </p:nvCxnSpPr>
          <p:spPr bwMode="auto">
            <a:xfrm>
              <a:off x="1295400" y="1663988"/>
              <a:ext cx="2209800" cy="6401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i5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36778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 noGrp="1"/>
          </p:cNvGraphicFramePr>
          <p:nvPr/>
        </p:nvGraphicFramePr>
        <p:xfrm>
          <a:off x="285750" y="1752600"/>
          <a:ext cx="6631517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Capacity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3.1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95067" y="3733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Slice through memory mountain with stride=8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905000"/>
            <a:ext cx="8382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572000" y="1905000"/>
            <a:ext cx="1066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L2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743200" y="1905000"/>
            <a:ext cx="18288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L3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1905000"/>
            <a:ext cx="1524000" cy="3657600"/>
          </a:xfrm>
          <a:prstGeom prst="rect">
            <a:avLst/>
          </a:prstGeom>
          <a:noFill/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</a:rPr>
              <a:t>Main Memory</a:t>
            </a:r>
          </a:p>
        </p:txBody>
      </p:sp>
    </p:spTree>
    <p:extLst>
      <p:ext uri="{BB962C8B-B14F-4D97-AF65-F5344CB8AC3E}">
        <p14:creationId xmlns:p14="http://schemas.microsoft.com/office/powerpoint/2010/main" val="2310684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Cache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5" name="Left Brace 4"/>
          <p:cNvSpPr/>
          <p:nvPr/>
        </p:nvSpPr>
        <p:spPr bwMode="auto">
          <a:xfrm rot="5400000">
            <a:off x="5981700" y="3431695"/>
            <a:ext cx="381000" cy="2133600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77496" y="2780268"/>
            <a:ext cx="159930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s/8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83200" y="3786170"/>
            <a:ext cx="158668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Miss rate = 1.0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8837220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55973" y="1600200"/>
          <a:ext cx="8616950" cy="497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6119981" cy="762000"/>
          </a:xfrm>
        </p:spPr>
        <p:txBody>
          <a:bodyPr/>
          <a:lstStyle/>
          <a:p>
            <a:r>
              <a:rPr lang="en-US" dirty="0"/>
              <a:t>Modeling Block Size Effects from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i7 </a:t>
            </a:r>
            <a:r>
              <a:rPr lang="en-US" sz="1800" dirty="0" err="1">
                <a:latin typeface="Calibri" panose="020F0502020204030204" pitchFamily="34" charset="0"/>
              </a:rPr>
              <a:t>Haswell</a:t>
            </a:r>
            <a:endParaRPr lang="en-US" sz="1800" dirty="0">
              <a:latin typeface="Calibri" panose="020F0502020204030204" pitchFamily="34" charset="0"/>
            </a:endParaRP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2.26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256 KB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8 MB L3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  <p:sp>
        <p:nvSpPr>
          <p:cNvPr id="15" name="Left Brace 14"/>
          <p:cNvSpPr/>
          <p:nvPr/>
        </p:nvSpPr>
        <p:spPr bwMode="auto">
          <a:xfrm rot="7430138">
            <a:off x="3293267" y="1512016"/>
            <a:ext cx="476443" cy="3816306"/>
          </a:xfrm>
          <a:prstGeom prst="leftBrace">
            <a:avLst/>
          </a:prstGeom>
          <a:noFill/>
          <a:ln w="254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33800" y="2286000"/>
          <a:ext cx="4765675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4" imgW="3873500" imgH="939800" progId="Equation.3">
                  <p:embed/>
                </p:oleObj>
              </mc:Choice>
              <mc:Fallback>
                <p:oleObj name="Equation" r:id="rId4" imgW="3873500" imgH="9398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2286000"/>
                        <a:ext cx="4765675" cy="1157288"/>
                      </a:xfrm>
                      <a:prstGeom prst="rect">
                        <a:avLst/>
                      </a:prstGeom>
                      <a:solidFill>
                        <a:srgbClr val="F6F5BD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0000" y="6147937"/>
            <a:ext cx="89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Stride s</a:t>
            </a:r>
          </a:p>
        </p:txBody>
      </p:sp>
    </p:spTree>
    <p:extLst>
      <p:ext uri="{BB962C8B-B14F-4D97-AF65-F5344CB8AC3E}">
        <p14:creationId xmlns:p14="http://schemas.microsoft.com/office/powerpoint/2010/main" val="10071425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 noGrp="1" noChangeAspect="1"/>
          </p:cNvGraphicFramePr>
          <p:nvPr/>
        </p:nvGraphicFramePr>
        <p:xfrm>
          <a:off x="285750" y="734568"/>
          <a:ext cx="8248650" cy="560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1505298" y="1116425"/>
            <a:ext cx="1237902" cy="5847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C00000"/>
                </a:solidFill>
              </a:rPr>
              <a:t>No prefetching</a:t>
            </a:r>
          </a:p>
        </p:txBody>
      </p:sp>
      <p:cxnSp>
        <p:nvCxnSpPr>
          <p:cNvPr id="68" name="Straight Arrow Connector 67"/>
          <p:cNvCxnSpPr/>
          <p:nvPr/>
        </p:nvCxnSpPr>
        <p:spPr bwMode="auto">
          <a:xfrm>
            <a:off x="2743200" y="1295400"/>
            <a:ext cx="704502" cy="137160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824581" cy="762000"/>
          </a:xfrm>
          <a:solidFill>
            <a:srgbClr val="FFFFFF"/>
          </a:solidFill>
        </p:spPr>
        <p:txBody>
          <a:bodyPr/>
          <a:lstStyle/>
          <a:p>
            <a:r>
              <a:rPr lang="en-US" dirty="0"/>
              <a:t>2008 Memory Mountain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86600" y="304800"/>
            <a:ext cx="1787669" cy="147732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</a:rPr>
              <a:t>Core 2 Duo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2.4 GHz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32 KB L1 d-cache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6MB L2 cache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</a:rPr>
              <a:t>64 B block size</a:t>
            </a:r>
          </a:p>
        </p:txBody>
      </p:sp>
    </p:spTree>
    <p:extLst>
      <p:ext uri="{BB962C8B-B14F-4D97-AF65-F5344CB8AC3E}">
        <p14:creationId xmlns:p14="http://schemas.microsoft.com/office/powerpoint/2010/main" val="42733518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r>
              <a:rPr lang="en-GB" sz="1800" b="0" dirty="0">
                <a:latin typeface="Calibri" pitchFamily="34" charset="0"/>
              </a:rPr>
              <a:t/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185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dirty="0"/>
              <a:t>Cold misses occur because the cache starts empty and this is the first reference to the block.</a:t>
            </a: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dirty="0"/>
              <a:t>Occurs when the set of active cache blocks (</a:t>
            </a:r>
            <a:r>
              <a:rPr lang="en-US" dirty="0">
                <a:solidFill>
                  <a:srgbClr val="C00000"/>
                </a:solidFill>
              </a:rPr>
              <a:t>working set</a:t>
            </a:r>
            <a:r>
              <a:rPr lang="en-US" dirty="0"/>
              <a:t>) is larger than the cache.</a:t>
            </a:r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dirty="0"/>
              <a:t>Most caches limit blocks at level k+1 to a small subset (sometimes a singleton) of the block positions at level k.</a:t>
            </a:r>
          </a:p>
          <a:p>
            <a:pPr lvl="2"/>
            <a:r>
              <a:rPr lang="en-US" dirty="0"/>
              <a:t>E.g. Block </a:t>
            </a:r>
            <a:r>
              <a:rPr lang="en-US" dirty="0" err="1"/>
              <a:t>i</a:t>
            </a:r>
            <a:r>
              <a:rPr lang="en-US" dirty="0"/>
              <a:t> at level k+1 must be placed in block (</a:t>
            </a:r>
            <a:r>
              <a:rPr lang="en-US" dirty="0" err="1"/>
              <a:t>i</a:t>
            </a:r>
            <a:r>
              <a:rPr lang="en-US" dirty="0"/>
              <a:t> mod 4) at level </a:t>
            </a:r>
            <a:r>
              <a:rPr lang="en-US" dirty="0" err="1"/>
              <a:t>k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Conflict misses occur when the level </a:t>
            </a:r>
            <a:r>
              <a:rPr lang="en-US" dirty="0" err="1"/>
              <a:t>k</a:t>
            </a:r>
            <a:r>
              <a:rPr lang="en-US" dirty="0"/>
              <a:t> cache is large enough, but multiple data objects all map to the same level </a:t>
            </a:r>
            <a:r>
              <a:rPr lang="en-US" dirty="0" err="1"/>
              <a:t>k</a:t>
            </a:r>
            <a:r>
              <a:rPr lang="en-US" dirty="0"/>
              <a:t> block.</a:t>
            </a:r>
          </a:p>
          <a:p>
            <a:pPr lvl="2"/>
            <a:r>
              <a:rPr lang="en-US" dirty="0"/>
              <a:t>E.g. Referencing blocks 0, 8, 0, 8, 0, 8, ... would miss every time.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12793</TotalTime>
  <Words>5812</Words>
  <Application>Microsoft Office PowerPoint</Application>
  <PresentationFormat>On-screen Show (4:3)</PresentationFormat>
  <Paragraphs>1540</Paragraphs>
  <Slides>70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ＭＳ Ｐゴシック</vt:lpstr>
      <vt:lpstr>Arial</vt:lpstr>
      <vt:lpstr>Arial Narrow</vt:lpstr>
      <vt:lpstr>Calibri</vt:lpstr>
      <vt:lpstr>Courier New</vt:lpstr>
      <vt:lpstr>Gill Sans</vt:lpstr>
      <vt:lpstr>msgothic</vt:lpstr>
      <vt:lpstr>Times New Roman</vt:lpstr>
      <vt:lpstr>Wingdings</vt:lpstr>
      <vt:lpstr>Wingdings 2</vt:lpstr>
      <vt:lpstr>template2007</vt:lpstr>
      <vt:lpstr>Equation</vt:lpstr>
      <vt:lpstr>Cache Memories  15-213/18-213/14-513/15-513/18-613: Introduction to Computer Systems 11th Lecture, February 18, 2020</vt:lpstr>
      <vt:lpstr>Today</vt:lpstr>
      <vt:lpstr>Recall: Locality</vt:lpstr>
      <vt:lpstr>Recall: Memory       Hierarchy</vt:lpstr>
      <vt:lpstr>Recall: General Cache Concepts</vt:lpstr>
      <vt:lpstr>General Cache Concepts: Hit</vt:lpstr>
      <vt:lpstr>General Cache Concepts: Miss</vt:lpstr>
      <vt:lpstr> Recall: General Caching Concepts:  3 Types of Cache Misses</vt:lpstr>
      <vt:lpstr>Cache Memories</vt:lpstr>
      <vt:lpstr>Recall: Modern CPU Design</vt:lpstr>
      <vt:lpstr>What it Really Looks Like</vt:lpstr>
      <vt:lpstr>What it Really Looks Like (Cont.)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Everything coming together</vt:lpstr>
      <vt:lpstr>Everything coming together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Why Index Using Middle Bits? </vt:lpstr>
      <vt:lpstr>Illustration of Indexing Approaches</vt:lpstr>
      <vt:lpstr>Middle Bit Indexing</vt:lpstr>
      <vt:lpstr>High Bit Indexing</vt:lpstr>
      <vt:lpstr>Intel Core i7 Cache Hierarchy</vt:lpstr>
      <vt:lpstr>Example: Core i7 L1 Data Cache</vt:lpstr>
      <vt:lpstr>Example: Core i7 L1 Data Cache</vt:lpstr>
      <vt:lpstr>Cache Performance Metrics</vt:lpstr>
      <vt:lpstr>Let’s think about those numbers</vt:lpstr>
      <vt:lpstr>Writing Cache Friendly Code</vt:lpstr>
      <vt:lpstr>Quiz Time!</vt:lpstr>
      <vt:lpstr>Today</vt:lpstr>
      <vt:lpstr>The Memory Mountain</vt:lpstr>
      <vt:lpstr>Memory Mountain Test Function</vt:lpstr>
      <vt:lpstr>The Memory Mountain</vt:lpstr>
      <vt:lpstr>Today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The Memory Mountain</vt:lpstr>
      <vt:lpstr>Cache Capacity Effects from Memory Mountain</vt:lpstr>
      <vt:lpstr>Cache Block Size Effects from Memory Mountain</vt:lpstr>
      <vt:lpstr>Modeling Block Size Effects from Memory Mountain</vt:lpstr>
      <vt:lpstr>2008 Memory Mountain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Seth Copen Goldstein</cp:lastModifiedBy>
  <cp:revision>604</cp:revision>
  <cp:lastPrinted>2020-02-18T15:46:01Z</cp:lastPrinted>
  <dcterms:created xsi:type="dcterms:W3CDTF">2012-10-02T17:26:51Z</dcterms:created>
  <dcterms:modified xsi:type="dcterms:W3CDTF">2020-02-20T16:27:21Z</dcterms:modified>
</cp:coreProperties>
</file>