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3" r:id="rId4"/>
    <p:sldMasterId id="2147483721" r:id="rId5"/>
  </p:sldMasterIdLst>
  <p:notesMasterIdLst>
    <p:notesMasterId r:id="rId99"/>
  </p:notesMasterIdLst>
  <p:sldIdLst>
    <p:sldId id="335" r:id="rId6"/>
    <p:sldId id="425" r:id="rId7"/>
    <p:sldId id="370" r:id="rId8"/>
    <p:sldId id="399" r:id="rId9"/>
    <p:sldId id="398" r:id="rId10"/>
    <p:sldId id="400" r:id="rId11"/>
    <p:sldId id="401" r:id="rId12"/>
    <p:sldId id="397" r:id="rId13"/>
    <p:sldId id="289" r:id="rId14"/>
    <p:sldId id="403" r:id="rId15"/>
    <p:sldId id="402" r:id="rId16"/>
    <p:sldId id="290" r:id="rId17"/>
    <p:sldId id="404" r:id="rId18"/>
    <p:sldId id="405" r:id="rId19"/>
    <p:sldId id="256" r:id="rId20"/>
    <p:sldId id="407" r:id="rId21"/>
    <p:sldId id="260" r:id="rId22"/>
    <p:sldId id="371" r:id="rId23"/>
    <p:sldId id="292" r:id="rId24"/>
    <p:sldId id="372" r:id="rId25"/>
    <p:sldId id="373" r:id="rId26"/>
    <p:sldId id="374" r:id="rId27"/>
    <p:sldId id="375" r:id="rId28"/>
    <p:sldId id="387" r:id="rId29"/>
    <p:sldId id="376" r:id="rId30"/>
    <p:sldId id="377" r:id="rId31"/>
    <p:sldId id="388" r:id="rId32"/>
    <p:sldId id="295" r:id="rId33"/>
    <p:sldId id="296" r:id="rId34"/>
    <p:sldId id="297" r:id="rId35"/>
    <p:sldId id="298" r:id="rId36"/>
    <p:sldId id="336" r:id="rId37"/>
    <p:sldId id="337" r:id="rId38"/>
    <p:sldId id="338" r:id="rId39"/>
    <p:sldId id="339" r:id="rId40"/>
    <p:sldId id="340" r:id="rId41"/>
    <p:sldId id="341" r:id="rId42"/>
    <p:sldId id="342" r:id="rId43"/>
    <p:sldId id="343" r:id="rId44"/>
    <p:sldId id="344" r:id="rId45"/>
    <p:sldId id="345" r:id="rId46"/>
    <p:sldId id="309" r:id="rId47"/>
    <p:sldId id="310" r:id="rId48"/>
    <p:sldId id="408" r:id="rId49"/>
    <p:sldId id="409" r:id="rId50"/>
    <p:sldId id="411" r:id="rId51"/>
    <p:sldId id="412" r:id="rId52"/>
    <p:sldId id="413" r:id="rId53"/>
    <p:sldId id="385" r:id="rId54"/>
    <p:sldId id="381" r:id="rId55"/>
    <p:sldId id="410" r:id="rId56"/>
    <p:sldId id="382" r:id="rId57"/>
    <p:sldId id="325" r:id="rId58"/>
    <p:sldId id="326" r:id="rId59"/>
    <p:sldId id="327" r:id="rId60"/>
    <p:sldId id="383" r:id="rId61"/>
    <p:sldId id="427" r:id="rId62"/>
    <p:sldId id="384" r:id="rId63"/>
    <p:sldId id="414" r:id="rId64"/>
    <p:sldId id="415" r:id="rId65"/>
    <p:sldId id="416" r:id="rId66"/>
    <p:sldId id="417" r:id="rId67"/>
    <p:sldId id="418" r:id="rId68"/>
    <p:sldId id="419" r:id="rId69"/>
    <p:sldId id="420" r:id="rId70"/>
    <p:sldId id="386" r:id="rId71"/>
    <p:sldId id="389" r:id="rId72"/>
    <p:sldId id="328" r:id="rId73"/>
    <p:sldId id="390" r:id="rId74"/>
    <p:sldId id="391" r:id="rId75"/>
    <p:sldId id="393" r:id="rId76"/>
    <p:sldId id="394" r:id="rId77"/>
    <p:sldId id="395" r:id="rId78"/>
    <p:sldId id="396" r:id="rId79"/>
    <p:sldId id="366" r:id="rId80"/>
    <p:sldId id="334" r:id="rId81"/>
    <p:sldId id="428" r:id="rId82"/>
    <p:sldId id="429" r:id="rId83"/>
    <p:sldId id="430" r:id="rId84"/>
    <p:sldId id="431" r:id="rId85"/>
    <p:sldId id="432" r:id="rId86"/>
    <p:sldId id="433" r:id="rId87"/>
    <p:sldId id="434" r:id="rId88"/>
    <p:sldId id="435" r:id="rId89"/>
    <p:sldId id="436" r:id="rId90"/>
    <p:sldId id="437" r:id="rId91"/>
    <p:sldId id="438" r:id="rId92"/>
    <p:sldId id="439" r:id="rId93"/>
    <p:sldId id="440" r:id="rId94"/>
    <p:sldId id="441" r:id="rId95"/>
    <p:sldId id="442" r:id="rId96"/>
    <p:sldId id="423" r:id="rId97"/>
    <p:sldId id="424" r:id="rId98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6265F2-261E-4255-95B6-A7B761D31D2B}" v="197" dt="2018-09-18T02:41:07.5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35" autoAdjust="0"/>
    <p:restoredTop sz="97805" autoAdjust="0"/>
  </p:normalViewPr>
  <p:slideViewPr>
    <p:cSldViewPr snapToGrid="0">
      <p:cViewPr varScale="1">
        <p:scale>
          <a:sx n="98" d="100"/>
          <a:sy n="98" d="100"/>
        </p:scale>
        <p:origin x="84" y="9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7883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63" Type="http://schemas.openxmlformats.org/officeDocument/2006/relationships/slide" Target="slides/slide58.xml"/><Relationship Id="rId68" Type="http://schemas.openxmlformats.org/officeDocument/2006/relationships/slide" Target="slides/slide63.xml"/><Relationship Id="rId84" Type="http://schemas.openxmlformats.org/officeDocument/2006/relationships/slide" Target="slides/slide79.xml"/><Relationship Id="rId89" Type="http://schemas.openxmlformats.org/officeDocument/2006/relationships/slide" Target="slides/slide84.xml"/><Relationship Id="rId7" Type="http://schemas.openxmlformats.org/officeDocument/2006/relationships/slide" Target="slides/slide2.xml"/><Relationship Id="rId71" Type="http://schemas.openxmlformats.org/officeDocument/2006/relationships/slide" Target="slides/slide66.xml"/><Relationship Id="rId92" Type="http://schemas.openxmlformats.org/officeDocument/2006/relationships/slide" Target="slides/slide8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slide" Target="slides/slide48.xml"/><Relationship Id="rId58" Type="http://schemas.openxmlformats.org/officeDocument/2006/relationships/slide" Target="slides/slide53.xml"/><Relationship Id="rId66" Type="http://schemas.openxmlformats.org/officeDocument/2006/relationships/slide" Target="slides/slide61.xml"/><Relationship Id="rId74" Type="http://schemas.openxmlformats.org/officeDocument/2006/relationships/slide" Target="slides/slide69.xml"/><Relationship Id="rId79" Type="http://schemas.openxmlformats.org/officeDocument/2006/relationships/slide" Target="slides/slide74.xml"/><Relationship Id="rId87" Type="http://schemas.openxmlformats.org/officeDocument/2006/relationships/slide" Target="slides/slide82.xml"/><Relationship Id="rId10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61" Type="http://schemas.openxmlformats.org/officeDocument/2006/relationships/slide" Target="slides/slide56.xml"/><Relationship Id="rId82" Type="http://schemas.openxmlformats.org/officeDocument/2006/relationships/slide" Target="slides/slide77.xml"/><Relationship Id="rId90" Type="http://schemas.openxmlformats.org/officeDocument/2006/relationships/slide" Target="slides/slide85.xml"/><Relationship Id="rId95" Type="http://schemas.openxmlformats.org/officeDocument/2006/relationships/slide" Target="slides/slide90.xml"/><Relationship Id="rId19" Type="http://schemas.openxmlformats.org/officeDocument/2006/relationships/slide" Target="slides/slide1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slide" Target="slides/slide51.xml"/><Relationship Id="rId64" Type="http://schemas.openxmlformats.org/officeDocument/2006/relationships/slide" Target="slides/slide59.xml"/><Relationship Id="rId69" Type="http://schemas.openxmlformats.org/officeDocument/2006/relationships/slide" Target="slides/slide64.xml"/><Relationship Id="rId77" Type="http://schemas.openxmlformats.org/officeDocument/2006/relationships/slide" Target="slides/slide72.xml"/><Relationship Id="rId100" Type="http://schemas.openxmlformats.org/officeDocument/2006/relationships/presProps" Target="presProps.xml"/><Relationship Id="rId105" Type="http://schemas.microsoft.com/office/2015/10/relationships/revisionInfo" Target="revisionInfo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72" Type="http://schemas.openxmlformats.org/officeDocument/2006/relationships/slide" Target="slides/slide67.xml"/><Relationship Id="rId80" Type="http://schemas.openxmlformats.org/officeDocument/2006/relationships/slide" Target="slides/slide75.xml"/><Relationship Id="rId85" Type="http://schemas.openxmlformats.org/officeDocument/2006/relationships/slide" Target="slides/slide80.xml"/><Relationship Id="rId93" Type="http://schemas.openxmlformats.org/officeDocument/2006/relationships/slide" Target="slides/slide88.xml"/><Relationship Id="rId98" Type="http://schemas.openxmlformats.org/officeDocument/2006/relationships/slide" Target="slides/slide93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slide" Target="slides/slide54.xml"/><Relationship Id="rId67" Type="http://schemas.openxmlformats.org/officeDocument/2006/relationships/slide" Target="slides/slide62.xml"/><Relationship Id="rId103" Type="http://schemas.openxmlformats.org/officeDocument/2006/relationships/tableStyles" Target="tableStyles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slide" Target="slides/slide49.xml"/><Relationship Id="rId62" Type="http://schemas.openxmlformats.org/officeDocument/2006/relationships/slide" Target="slides/slide57.xml"/><Relationship Id="rId70" Type="http://schemas.openxmlformats.org/officeDocument/2006/relationships/slide" Target="slides/slide65.xml"/><Relationship Id="rId75" Type="http://schemas.openxmlformats.org/officeDocument/2006/relationships/slide" Target="slides/slide70.xml"/><Relationship Id="rId83" Type="http://schemas.openxmlformats.org/officeDocument/2006/relationships/slide" Target="slides/slide78.xml"/><Relationship Id="rId88" Type="http://schemas.openxmlformats.org/officeDocument/2006/relationships/slide" Target="slides/slide83.xml"/><Relationship Id="rId91" Type="http://schemas.openxmlformats.org/officeDocument/2006/relationships/slide" Target="slides/slide86.xml"/><Relationship Id="rId96" Type="http://schemas.openxmlformats.org/officeDocument/2006/relationships/slide" Target="slides/slide9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slide" Target="slides/slide52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60" Type="http://schemas.openxmlformats.org/officeDocument/2006/relationships/slide" Target="slides/slide55.xml"/><Relationship Id="rId65" Type="http://schemas.openxmlformats.org/officeDocument/2006/relationships/slide" Target="slides/slide60.xml"/><Relationship Id="rId73" Type="http://schemas.openxmlformats.org/officeDocument/2006/relationships/slide" Target="slides/slide68.xml"/><Relationship Id="rId78" Type="http://schemas.openxmlformats.org/officeDocument/2006/relationships/slide" Target="slides/slide73.xml"/><Relationship Id="rId81" Type="http://schemas.openxmlformats.org/officeDocument/2006/relationships/slide" Target="slides/slide76.xml"/><Relationship Id="rId86" Type="http://schemas.openxmlformats.org/officeDocument/2006/relationships/slide" Target="slides/slide81.xml"/><Relationship Id="rId94" Type="http://schemas.openxmlformats.org/officeDocument/2006/relationships/slide" Target="slides/slide89.xml"/><Relationship Id="rId99" Type="http://schemas.openxmlformats.org/officeDocument/2006/relationships/notesMaster" Target="notesMasters/notesMaster1.xml"/><Relationship Id="rId10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9" Type="http://schemas.openxmlformats.org/officeDocument/2006/relationships/slide" Target="slides/slide34.xml"/><Relationship Id="rId34" Type="http://schemas.openxmlformats.org/officeDocument/2006/relationships/slide" Target="slides/slide29.xml"/><Relationship Id="rId50" Type="http://schemas.openxmlformats.org/officeDocument/2006/relationships/slide" Target="slides/slide45.xml"/><Relationship Id="rId55" Type="http://schemas.openxmlformats.org/officeDocument/2006/relationships/slide" Target="slides/slide50.xml"/><Relationship Id="rId76" Type="http://schemas.openxmlformats.org/officeDocument/2006/relationships/slide" Target="slides/slide71.xml"/><Relationship Id="rId97" Type="http://schemas.openxmlformats.org/officeDocument/2006/relationships/slide" Target="slides/slide92.xml"/><Relationship Id="rId10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 Gibbons" userId="f619c6e5d38ed7a7" providerId="LiveId" clId="{9F6265F2-261E-4255-95B6-A7B761D31D2B}"/>
    <pc:docChg chg="undo custSel addSld delSld modSld">
      <pc:chgData name="Phil Gibbons" userId="f619c6e5d38ed7a7" providerId="LiveId" clId="{9F6265F2-261E-4255-95B6-A7B761D31D2B}" dt="2018-09-18T02:41:07.543" v="187"/>
      <pc:docMkLst>
        <pc:docMk/>
      </pc:docMkLst>
      <pc:sldChg chg="modSp">
        <pc:chgData name="Phil Gibbons" userId="f619c6e5d38ed7a7" providerId="LiveId" clId="{9F6265F2-261E-4255-95B6-A7B761D31D2B}" dt="2018-09-18T02:35:25.860" v="141" actId="1038"/>
        <pc:sldMkLst>
          <pc:docMk/>
          <pc:sldMk cId="0" sldId="328"/>
        </pc:sldMkLst>
        <pc:spChg chg="mod">
          <ac:chgData name="Phil Gibbons" userId="f619c6e5d38ed7a7" providerId="LiveId" clId="{9F6265F2-261E-4255-95B6-A7B761D31D2B}" dt="2018-09-18T02:35:25.860" v="141" actId="1038"/>
          <ac:spMkLst>
            <pc:docMk/>
            <pc:sldMk cId="0" sldId="328"/>
            <ac:spMk id="77838" creationId="{00000000-0000-0000-0000-000000000000}"/>
          </ac:spMkLst>
        </pc:spChg>
      </pc:sldChg>
      <pc:sldChg chg="modSp">
        <pc:chgData name="Phil Gibbons" userId="f619c6e5d38ed7a7" providerId="LiveId" clId="{9F6265F2-261E-4255-95B6-A7B761D31D2B}" dt="2018-09-17T22:56:51.625" v="6" actId="20577"/>
        <pc:sldMkLst>
          <pc:docMk/>
          <pc:sldMk cId="0" sldId="335"/>
        </pc:sldMkLst>
        <pc:spChg chg="mod">
          <ac:chgData name="Phil Gibbons" userId="f619c6e5d38ed7a7" providerId="LiveId" clId="{9F6265F2-261E-4255-95B6-A7B761D31D2B}" dt="2018-09-17T22:56:51.625" v="6" actId="20577"/>
          <ac:spMkLst>
            <pc:docMk/>
            <pc:sldMk cId="0" sldId="335"/>
            <ac:spMk id="8199" creationId="{00000000-0000-0000-0000-000000000000}"/>
          </ac:spMkLst>
        </pc:spChg>
      </pc:sldChg>
      <pc:sldChg chg="modSp">
        <pc:chgData name="Phil Gibbons" userId="f619c6e5d38ed7a7" providerId="LiveId" clId="{9F6265F2-261E-4255-95B6-A7B761D31D2B}" dt="2018-09-17T23:11:42.845" v="10" actId="20577"/>
        <pc:sldMkLst>
          <pc:docMk/>
          <pc:sldMk cId="3475169628" sldId="372"/>
        </pc:sldMkLst>
        <pc:spChg chg="mod">
          <ac:chgData name="Phil Gibbons" userId="f619c6e5d38ed7a7" providerId="LiveId" clId="{9F6265F2-261E-4255-95B6-A7B761D31D2B}" dt="2018-09-17T23:11:42.845" v="10" actId="20577"/>
          <ac:spMkLst>
            <pc:docMk/>
            <pc:sldMk cId="3475169628" sldId="372"/>
            <ac:spMk id="27" creationId="{00000000-0000-0000-0000-000000000000}"/>
          </ac:spMkLst>
        </pc:spChg>
      </pc:sldChg>
      <pc:sldChg chg="modSp">
        <pc:chgData name="Phil Gibbons" userId="f619c6e5d38ed7a7" providerId="LiveId" clId="{9F6265F2-261E-4255-95B6-A7B761D31D2B}" dt="2018-09-18T02:36:59.792" v="150" actId="20577"/>
        <pc:sldMkLst>
          <pc:docMk/>
          <pc:sldMk cId="3747545878" sldId="393"/>
        </pc:sldMkLst>
        <pc:graphicFrameChg chg="modGraphic">
          <ac:chgData name="Phil Gibbons" userId="f619c6e5d38ed7a7" providerId="LiveId" clId="{9F6265F2-261E-4255-95B6-A7B761D31D2B}" dt="2018-09-18T02:36:59.792" v="150" actId="20577"/>
          <ac:graphicFrameMkLst>
            <pc:docMk/>
            <pc:sldMk cId="3747545878" sldId="393"/>
            <ac:graphicFrameMk id="20" creationId="{00000000-0000-0000-0000-000000000000}"/>
          </ac:graphicFrameMkLst>
        </pc:graphicFrameChg>
      </pc:sldChg>
      <pc:sldChg chg="modSp">
        <pc:chgData name="Phil Gibbons" userId="f619c6e5d38ed7a7" providerId="LiveId" clId="{9F6265F2-261E-4255-95B6-A7B761D31D2B}" dt="2018-09-18T02:38:33.667" v="186" actId="1038"/>
        <pc:sldMkLst>
          <pc:docMk/>
          <pc:sldMk cId="817057790" sldId="396"/>
        </pc:sldMkLst>
        <pc:spChg chg="mod">
          <ac:chgData name="Phil Gibbons" userId="f619c6e5d38ed7a7" providerId="LiveId" clId="{9F6265F2-261E-4255-95B6-A7B761D31D2B}" dt="2018-09-18T02:37:51.670" v="181" actId="1035"/>
          <ac:spMkLst>
            <pc:docMk/>
            <pc:sldMk cId="817057790" sldId="396"/>
            <ac:spMk id="10" creationId="{00000000-0000-0000-0000-000000000000}"/>
          </ac:spMkLst>
        </pc:spChg>
        <pc:spChg chg="mod">
          <ac:chgData name="Phil Gibbons" userId="f619c6e5d38ed7a7" providerId="LiveId" clId="{9F6265F2-261E-4255-95B6-A7B761D31D2B}" dt="2018-09-18T02:37:51.670" v="181" actId="1035"/>
          <ac:spMkLst>
            <pc:docMk/>
            <pc:sldMk cId="817057790" sldId="396"/>
            <ac:spMk id="11" creationId="{00000000-0000-0000-0000-000000000000}"/>
          </ac:spMkLst>
        </pc:spChg>
        <pc:spChg chg="mod">
          <ac:chgData name="Phil Gibbons" userId="f619c6e5d38ed7a7" providerId="LiveId" clId="{9F6265F2-261E-4255-95B6-A7B761D31D2B}" dt="2018-09-18T02:37:51.670" v="181" actId="1035"/>
          <ac:spMkLst>
            <pc:docMk/>
            <pc:sldMk cId="817057790" sldId="396"/>
            <ac:spMk id="12" creationId="{00000000-0000-0000-0000-000000000000}"/>
          </ac:spMkLst>
        </pc:spChg>
        <pc:spChg chg="mod">
          <ac:chgData name="Phil Gibbons" userId="f619c6e5d38ed7a7" providerId="LiveId" clId="{9F6265F2-261E-4255-95B6-A7B761D31D2B}" dt="2018-09-18T02:38:33.667" v="186" actId="1038"/>
          <ac:spMkLst>
            <pc:docMk/>
            <pc:sldMk cId="817057790" sldId="396"/>
            <ac:spMk id="77838" creationId="{00000000-0000-0000-0000-000000000000}"/>
          </ac:spMkLst>
        </pc:spChg>
      </pc:sldChg>
      <pc:sldChg chg="modSp">
        <pc:chgData name="Phil Gibbons" userId="f619c6e5d38ed7a7" providerId="LiveId" clId="{9F6265F2-261E-4255-95B6-A7B761D31D2B}" dt="2018-09-18T01:59:07.378" v="24" actId="20577"/>
        <pc:sldMkLst>
          <pc:docMk/>
          <pc:sldMk cId="899641772" sldId="411"/>
        </pc:sldMkLst>
        <pc:spChg chg="mod">
          <ac:chgData name="Phil Gibbons" userId="f619c6e5d38ed7a7" providerId="LiveId" clId="{9F6265F2-261E-4255-95B6-A7B761D31D2B}" dt="2018-09-18T01:59:07.378" v="24" actId="20577"/>
          <ac:spMkLst>
            <pc:docMk/>
            <pc:sldMk cId="899641772" sldId="411"/>
            <ac:spMk id="2" creationId="{00000000-0000-0000-0000-000000000000}"/>
          </ac:spMkLst>
        </pc:spChg>
      </pc:sldChg>
      <pc:sldChg chg="modSp">
        <pc:chgData name="Phil Gibbons" userId="f619c6e5d38ed7a7" providerId="LiveId" clId="{9F6265F2-261E-4255-95B6-A7B761D31D2B}" dt="2018-09-18T02:22:28.935" v="60" actId="1036"/>
        <pc:sldMkLst>
          <pc:docMk/>
          <pc:sldMk cId="2261537001" sldId="415"/>
        </pc:sldMkLst>
        <pc:spChg chg="mod">
          <ac:chgData name="Phil Gibbons" userId="f619c6e5d38ed7a7" providerId="LiveId" clId="{9F6265F2-261E-4255-95B6-A7B761D31D2B}" dt="2018-09-18T02:22:28.935" v="60" actId="1036"/>
          <ac:spMkLst>
            <pc:docMk/>
            <pc:sldMk cId="2261537001" sldId="415"/>
            <ac:spMk id="25" creationId="{00000000-0000-0000-0000-000000000000}"/>
          </ac:spMkLst>
        </pc:spChg>
        <pc:spChg chg="mod">
          <ac:chgData name="Phil Gibbons" userId="f619c6e5d38ed7a7" providerId="LiveId" clId="{9F6265F2-261E-4255-95B6-A7B761D31D2B}" dt="2018-09-18T02:22:28.935" v="60" actId="1036"/>
          <ac:spMkLst>
            <pc:docMk/>
            <pc:sldMk cId="2261537001" sldId="415"/>
            <ac:spMk id="28" creationId="{00000000-0000-0000-0000-000000000000}"/>
          </ac:spMkLst>
        </pc:spChg>
      </pc:sldChg>
      <pc:sldChg chg="modSp">
        <pc:chgData name="Phil Gibbons" userId="f619c6e5d38ed7a7" providerId="LiveId" clId="{9F6265F2-261E-4255-95B6-A7B761D31D2B}" dt="2018-09-18T02:27:37.288" v="77" actId="20577"/>
        <pc:sldMkLst>
          <pc:docMk/>
          <pc:sldMk cId="3205499414" sldId="416"/>
        </pc:sldMkLst>
        <pc:spChg chg="mod">
          <ac:chgData name="Phil Gibbons" userId="f619c6e5d38ed7a7" providerId="LiveId" clId="{9F6265F2-261E-4255-95B6-A7B761D31D2B}" dt="2018-09-18T02:27:37.288" v="77" actId="20577"/>
          <ac:spMkLst>
            <pc:docMk/>
            <pc:sldMk cId="3205499414" sldId="416"/>
            <ac:spMk id="2" creationId="{00000000-0000-0000-0000-000000000000}"/>
          </ac:spMkLst>
        </pc:spChg>
      </pc:sldChg>
      <pc:sldChg chg="addSp delSp modSp">
        <pc:chgData name="Phil Gibbons" userId="f619c6e5d38ed7a7" providerId="LiveId" clId="{9F6265F2-261E-4255-95B6-A7B761D31D2B}" dt="2018-09-18T02:28:01.742" v="81"/>
        <pc:sldMkLst>
          <pc:docMk/>
          <pc:sldMk cId="1526351269" sldId="417"/>
        </pc:sldMkLst>
        <pc:spChg chg="del mod">
          <ac:chgData name="Phil Gibbons" userId="f619c6e5d38ed7a7" providerId="LiveId" clId="{9F6265F2-261E-4255-95B6-A7B761D31D2B}" dt="2018-09-18T02:27:54.764" v="80" actId="478"/>
          <ac:spMkLst>
            <pc:docMk/>
            <pc:sldMk cId="1526351269" sldId="417"/>
            <ac:spMk id="2" creationId="{00000000-0000-0000-0000-000000000000}"/>
          </ac:spMkLst>
        </pc:spChg>
        <pc:spChg chg="add del">
          <ac:chgData name="Phil Gibbons" userId="f619c6e5d38ed7a7" providerId="LiveId" clId="{9F6265F2-261E-4255-95B6-A7B761D31D2B}" dt="2018-09-18T02:27:50.873" v="79"/>
          <ac:spMkLst>
            <pc:docMk/>
            <pc:sldMk cId="1526351269" sldId="417"/>
            <ac:spMk id="16" creationId="{897FA1A8-29D4-4930-82C7-0DAB967EB4A4}"/>
          </ac:spMkLst>
        </pc:spChg>
        <pc:spChg chg="add">
          <ac:chgData name="Phil Gibbons" userId="f619c6e5d38ed7a7" providerId="LiveId" clId="{9F6265F2-261E-4255-95B6-A7B761D31D2B}" dt="2018-09-18T02:28:01.742" v="81"/>
          <ac:spMkLst>
            <pc:docMk/>
            <pc:sldMk cId="1526351269" sldId="417"/>
            <ac:spMk id="25" creationId="{CB1C85D7-2700-4749-A790-875B4BD121BD}"/>
          </ac:spMkLst>
        </pc:spChg>
      </pc:sldChg>
      <pc:sldChg chg="modSp">
        <pc:chgData name="Phil Gibbons" userId="f619c6e5d38ed7a7" providerId="LiveId" clId="{9F6265F2-261E-4255-95B6-A7B761D31D2B}" dt="2018-09-18T02:31:11.654" v="137" actId="1076"/>
        <pc:sldMkLst>
          <pc:docMk/>
          <pc:sldMk cId="2572890997" sldId="418"/>
        </pc:sldMkLst>
        <pc:spChg chg="mod">
          <ac:chgData name="Phil Gibbons" userId="f619c6e5d38ed7a7" providerId="LiveId" clId="{9F6265F2-261E-4255-95B6-A7B761D31D2B}" dt="2018-09-18T02:31:11.654" v="137" actId="1076"/>
          <ac:spMkLst>
            <pc:docMk/>
            <pc:sldMk cId="2572890997" sldId="418"/>
            <ac:spMk id="2" creationId="{00000000-0000-0000-0000-000000000000}"/>
          </ac:spMkLst>
        </pc:spChg>
      </pc:sldChg>
      <pc:sldChg chg="del">
        <pc:chgData name="Phil Gibbons" userId="f619c6e5d38ed7a7" providerId="LiveId" clId="{9F6265F2-261E-4255-95B6-A7B761D31D2B}" dt="2018-09-18T02:19:56.991" v="25" actId="2696"/>
        <pc:sldMkLst>
          <pc:docMk/>
          <pc:sldMk cId="2215318350" sldId="423"/>
        </pc:sldMkLst>
      </pc:sldChg>
      <pc:sldChg chg="add">
        <pc:chgData name="Phil Gibbons" userId="f619c6e5d38ed7a7" providerId="LiveId" clId="{9F6265F2-261E-4255-95B6-A7B761D31D2B}" dt="2018-09-18T02:20:03.393" v="27"/>
        <pc:sldMkLst>
          <pc:docMk/>
          <pc:sldMk cId="2575910912" sldId="423"/>
        </pc:sldMkLst>
      </pc:sldChg>
      <pc:sldChg chg="del">
        <pc:chgData name="Phil Gibbons" userId="f619c6e5d38ed7a7" providerId="LiveId" clId="{9F6265F2-261E-4255-95B6-A7B761D31D2B}" dt="2018-09-18T02:19:56.991" v="26" actId="2696"/>
        <pc:sldMkLst>
          <pc:docMk/>
          <pc:sldMk cId="994360824" sldId="424"/>
        </pc:sldMkLst>
      </pc:sldChg>
      <pc:sldChg chg="add">
        <pc:chgData name="Phil Gibbons" userId="f619c6e5d38ed7a7" providerId="LiveId" clId="{9F6265F2-261E-4255-95B6-A7B761D31D2B}" dt="2018-09-18T02:20:03.393" v="27"/>
        <pc:sldMkLst>
          <pc:docMk/>
          <pc:sldMk cId="3574492403" sldId="424"/>
        </pc:sldMkLst>
      </pc:sldChg>
      <pc:sldChg chg="add">
        <pc:chgData name="Phil Gibbons" userId="f619c6e5d38ed7a7" providerId="LiveId" clId="{9F6265F2-261E-4255-95B6-A7B761D31D2B}" dt="2018-09-18T02:41:07.543" v="187"/>
        <pc:sldMkLst>
          <pc:docMk/>
          <pc:sldMk cId="1836215328" sldId="689"/>
        </pc:sldMkLst>
      </pc:sldChg>
    </pc:docChg>
  </pc:docChgLst>
  <pc:docChgLst>
    <pc:chgData name="Phil Gibbons" userId="f619c6e5d38ed7a7" providerId="LiveId" clId="{18A90531-99A9-4724-8A70-7A53DA2377E4}"/>
    <pc:docChg chg="custSel addSld delSld modSld">
      <pc:chgData name="Phil Gibbons" userId="f619c6e5d38ed7a7" providerId="LiveId" clId="{18A90531-99A9-4724-8A70-7A53DA2377E4}" dt="2018-09-13T20:23:21.145" v="8" actId="2696"/>
      <pc:docMkLst>
        <pc:docMk/>
      </pc:docMkLst>
      <pc:sldChg chg="delSp modSp">
        <pc:chgData name="Phil Gibbons" userId="f619c6e5d38ed7a7" providerId="LiveId" clId="{18A90531-99A9-4724-8A70-7A53DA2377E4}" dt="2018-09-13T20:21:53.616" v="4" actId="478"/>
        <pc:sldMkLst>
          <pc:docMk/>
          <pc:sldMk cId="0" sldId="335"/>
        </pc:sldMkLst>
        <pc:spChg chg="del">
          <ac:chgData name="Phil Gibbons" userId="f619c6e5d38ed7a7" providerId="LiveId" clId="{18A90531-99A9-4724-8A70-7A53DA2377E4}" dt="2018-09-13T20:21:53.616" v="4" actId="478"/>
          <ac:spMkLst>
            <pc:docMk/>
            <pc:sldMk cId="0" sldId="335"/>
            <ac:spMk id="8196" creationId="{00000000-0000-0000-0000-000000000000}"/>
          </ac:spMkLst>
        </pc:spChg>
        <pc:spChg chg="mod">
          <ac:chgData name="Phil Gibbons" userId="f619c6e5d38ed7a7" providerId="LiveId" clId="{18A90531-99A9-4724-8A70-7A53DA2377E4}" dt="2018-09-13T20:21:50.288" v="3" actId="20577"/>
          <ac:spMkLst>
            <pc:docMk/>
            <pc:sldMk cId="0" sldId="335"/>
            <ac:spMk id="8199" creationId="{00000000-0000-0000-0000-000000000000}"/>
          </ac:spMkLst>
        </pc:spChg>
      </pc:sldChg>
      <pc:sldChg chg="add del modTransition">
        <pc:chgData name="Phil Gibbons" userId="f619c6e5d38ed7a7" providerId="LiveId" clId="{18A90531-99A9-4724-8A70-7A53DA2377E4}" dt="2018-09-13T20:23:15.570" v="7"/>
        <pc:sldMkLst>
          <pc:docMk/>
          <pc:sldMk cId="2745294754" sldId="42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84245-4571-4C90-8BD5-DFDBDCB8E868}" type="datetimeFigureOut">
              <a:rPr lang="en-US" smtClean="0"/>
              <a:pPr/>
              <a:t>2/4/2020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485A2-FA6A-46DD-B3E5-15C95E45F6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523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485A2-FA6A-46DD-B3E5-15C95E45F6C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175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0F64717-A5A5-4C4E-9291-2F18B7410B0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  <a:sym typeface="Gill Sans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7019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Cmpq</a:t>
            </a:r>
            <a:r>
              <a:rPr lang="en-US" dirty="0"/>
              <a:t> 6 </a:t>
            </a:r>
            <a:r>
              <a:rPr lang="en-US" dirty="0" err="1"/>
              <a:t>rdi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go to default if above all case values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W not initialized until it is sure to be used.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4507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*.L4(,rdi,8) is L4 + </a:t>
            </a:r>
            <a:r>
              <a:rPr lang="en-US" dirty="0" err="1"/>
              <a:t>rdi</a:t>
            </a:r>
            <a:r>
              <a:rPr lang="en-US" dirty="0"/>
              <a:t> * </a:t>
            </a:r>
            <a:r>
              <a:rPr lang="en-US" dirty="0" err="1"/>
              <a:t>addrsize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go to *</a:t>
            </a:r>
            <a:r>
              <a:rPr lang="en-US" dirty="0" err="1">
                <a:sym typeface="Wingdings" panose="05000000000000000000" pitchFamily="2" charset="2"/>
              </a:rPr>
              <a:t>Jtab</a:t>
            </a:r>
            <a:r>
              <a:rPr lang="en-US" dirty="0">
                <a:sym typeface="Wingdings" panose="05000000000000000000" pitchFamily="2" charset="2"/>
              </a:rPr>
              <a:t>[x], with x in </a:t>
            </a:r>
            <a:r>
              <a:rPr lang="en-US" dirty="0" err="1">
                <a:sym typeface="Wingdings" panose="05000000000000000000" pitchFamily="2" charset="2"/>
              </a:rPr>
              <a:t>rdi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692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64999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2422468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979297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3129083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59582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6068393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026507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5913967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558340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532223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961491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4081967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951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slideLayout" Target="../slideLayouts/slideLayout57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2032000"/>
            <a:ext cx="77724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  <p:sp>
        <p:nvSpPr>
          <p:cNvPr id="4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5" name="Rectangle 2"/>
          <p:cNvSpPr>
            <a:spLocks/>
          </p:cNvSpPr>
          <p:nvPr userDrawn="1"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 b="1" dirty="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algn="l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457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914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371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18288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2860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743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200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657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>
                <a:sym typeface="Calibri" charset="0"/>
              </a:rPr>
              <a:t>Second level</a:t>
            </a:r>
          </a:p>
          <a:p>
            <a:pPr lvl="2"/>
            <a:r>
              <a:rPr lang="en-US" dirty="0">
                <a:sym typeface="Calibri" charset="0"/>
              </a:rPr>
              <a:t>Third level</a:t>
            </a:r>
          </a:p>
          <a:p>
            <a:pPr lvl="3"/>
            <a:r>
              <a:rPr lang="en-US" dirty="0">
                <a:sym typeface="Calibri" charset="0"/>
              </a:rPr>
              <a:t>Fourth level</a:t>
            </a:r>
          </a:p>
          <a:p>
            <a:pPr lvl="4"/>
            <a:r>
              <a:rPr lang="en-US" dirty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Rectangle 2"/>
          <p:cNvSpPr>
            <a:spLocks/>
          </p:cNvSpPr>
          <p:nvPr userDrawn="1"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 b="1" dirty="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3" name="Rectangle 2"/>
          <p:cNvSpPr/>
          <p:nvPr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  <p:sp>
        <p:nvSpPr>
          <p:cNvPr id="5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/>
          </p:cNvSpPr>
          <p:nvPr userDrawn="1"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 b="1" dirty="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>
                <a:sym typeface="Calibri" charset="0"/>
              </a:rPr>
              <a:t>Second level</a:t>
            </a:r>
          </a:p>
          <a:p>
            <a:pPr lvl="2"/>
            <a:r>
              <a:rPr lang="en-US" dirty="0">
                <a:sym typeface="Calibri" charset="0"/>
              </a:rPr>
              <a:t>Third level</a:t>
            </a:r>
          </a:p>
          <a:p>
            <a:pPr lvl="3"/>
            <a:r>
              <a:rPr lang="en-US" dirty="0">
                <a:sym typeface="Calibri" charset="0"/>
              </a:rPr>
              <a:t>Fourth level</a:t>
            </a:r>
          </a:p>
          <a:p>
            <a:pPr lvl="4"/>
            <a:r>
              <a:rPr lang="en-US" dirty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Rectangle 2"/>
          <p:cNvSpPr>
            <a:spLocks/>
          </p:cNvSpPr>
          <p:nvPr userDrawn="1"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 b="1" dirty="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9035143" y="672495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653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  <p:sldLayoutId id="2147483734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531118" y="1769026"/>
            <a:ext cx="8760719" cy="2590800"/>
          </a:xfrm>
          <a:ln/>
        </p:spPr>
        <p:txBody>
          <a:bodyPr/>
          <a:lstStyle/>
          <a:p>
            <a:pPr marL="119063" indent="-119063"/>
            <a:r>
              <a:rPr lang="en-US" b="1" dirty="0"/>
              <a:t>Machine-Level Programming III: Procedures</a:t>
            </a:r>
            <a:br>
              <a:rPr lang="en-US" b="1" dirty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sz="2000" dirty="0">
                <a:latin typeface="+mn-lt"/>
              </a:rPr>
              <a:t>15-213/18-213/14-513/15-513: Introduction to Computer Systems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7</a:t>
            </a:r>
            <a:r>
              <a:rPr lang="en-US" sz="2000" baseline="30000" dirty="0">
                <a:latin typeface="+mn-lt"/>
              </a:rPr>
              <a:t>th</a:t>
            </a:r>
            <a:r>
              <a:rPr lang="en-US" sz="2000" dirty="0">
                <a:latin typeface="+mn-lt"/>
              </a:rPr>
              <a:t> Lecture, February </a:t>
            </a:r>
            <a:r>
              <a:rPr lang="en-US" sz="2000" dirty="0" smtClean="0">
                <a:latin typeface="+mn-lt"/>
              </a:rPr>
              <a:t>4</a:t>
            </a:r>
            <a:r>
              <a:rPr lang="en-US" sz="2000" baseline="30000" dirty="0" smtClean="0">
                <a:latin typeface="+mn-lt"/>
              </a:rPr>
              <a:t>th</a:t>
            </a:r>
            <a:r>
              <a:rPr lang="en-US" sz="2000" dirty="0" smtClean="0">
                <a:latin typeface="+mn-lt"/>
              </a:rPr>
              <a:t> 2020</a:t>
            </a:r>
            <a:endParaRPr lang="en-US" sz="2000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 bwMode="auto">
          <a:xfrm flipV="1">
            <a:off x="4083442" y="1507180"/>
            <a:ext cx="2980869" cy="38285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 flipV="1">
            <a:off x="4081854" y="2733814"/>
            <a:ext cx="3006851" cy="2356624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41986" name="Rectangle 2"/>
          <p:cNvSpPr>
            <a:spLocks/>
          </p:cNvSpPr>
          <p:nvPr/>
        </p:nvSpPr>
        <p:spPr bwMode="auto">
          <a:xfrm>
            <a:off x="7494561" y="235863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Stack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457700" cy="5435600"/>
          </a:xfrm>
          <a:ln/>
        </p:spPr>
        <p:txBody>
          <a:bodyPr/>
          <a:lstStyle/>
          <a:p>
            <a:r>
              <a:rPr lang="en-US" dirty="0"/>
              <a:t>Region of memory</a:t>
            </a:r>
            <a:br>
              <a:rPr lang="en-US" dirty="0"/>
            </a:br>
            <a:r>
              <a:rPr lang="en-US" dirty="0"/>
              <a:t>managed with</a:t>
            </a:r>
            <a:br>
              <a:rPr lang="en-US" dirty="0"/>
            </a:br>
            <a:r>
              <a:rPr lang="en-US" dirty="0"/>
              <a:t>stack discipline</a:t>
            </a:r>
          </a:p>
        </p:txBody>
      </p:sp>
      <p:sp>
        <p:nvSpPr>
          <p:cNvPr id="41990" name="Line 6"/>
          <p:cNvSpPr>
            <a:spLocks noChangeShapeType="1"/>
          </p:cNvSpPr>
          <p:nvPr/>
        </p:nvSpPr>
        <p:spPr bwMode="auto">
          <a:xfrm>
            <a:off x="3457816" y="4938038"/>
            <a:ext cx="508123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1991" name="Rectangle 7"/>
          <p:cNvSpPr>
            <a:spLocks/>
          </p:cNvSpPr>
          <p:nvPr/>
        </p:nvSpPr>
        <p:spPr bwMode="auto">
          <a:xfrm>
            <a:off x="791758" y="4706263"/>
            <a:ext cx="2634300" cy="457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4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41992" name="Rectangle 8"/>
          <p:cNvSpPr>
            <a:spLocks/>
          </p:cNvSpPr>
          <p:nvPr/>
        </p:nvSpPr>
        <p:spPr bwMode="auto">
          <a:xfrm>
            <a:off x="4083442" y="1890038"/>
            <a:ext cx="1305241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1997" name="Rectangle 13"/>
          <p:cNvSpPr>
            <a:spLocks/>
          </p:cNvSpPr>
          <p:nvPr/>
        </p:nvSpPr>
        <p:spPr bwMode="auto">
          <a:xfrm>
            <a:off x="4027565" y="5176516"/>
            <a:ext cx="1557714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“Top”</a:t>
            </a:r>
          </a:p>
        </p:txBody>
      </p:sp>
      <p:sp>
        <p:nvSpPr>
          <p:cNvPr id="41998" name="Line 14"/>
          <p:cNvSpPr>
            <a:spLocks noChangeShapeType="1"/>
          </p:cNvSpPr>
          <p:nvPr/>
        </p:nvSpPr>
        <p:spPr bwMode="auto">
          <a:xfrm>
            <a:off x="4081854" y="4785638"/>
            <a:ext cx="1295714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1999" name="Rectangle 15"/>
          <p:cNvSpPr>
            <a:spLocks/>
          </p:cNvSpPr>
          <p:nvPr/>
        </p:nvSpPr>
        <p:spPr bwMode="auto">
          <a:xfrm>
            <a:off x="3711877" y="1335358"/>
            <a:ext cx="2040431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7075460" y="975638"/>
            <a:ext cx="1142349" cy="5410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7075461" y="654389"/>
            <a:ext cx="1142349" cy="559420"/>
            <a:chOff x="1154801" y="3021980"/>
            <a:chExt cx="1142349" cy="559420"/>
          </a:xfrm>
        </p:grpSpPr>
        <p:sp>
          <p:nvSpPr>
            <p:cNvPr id="4" name="Freeform 3"/>
            <p:cNvSpPr/>
            <p:nvPr/>
          </p:nvSpPr>
          <p:spPr bwMode="auto">
            <a:xfrm>
              <a:off x="1154801" y="3021980"/>
              <a:ext cx="1142349" cy="468909"/>
            </a:xfrm>
            <a:custGeom>
              <a:avLst/>
              <a:gdLst>
                <a:gd name="connsiteX0" fmla="*/ 0 w 1137424"/>
                <a:gd name="connsiteY0" fmla="*/ 468352 h 557561"/>
                <a:gd name="connsiteX1" fmla="*/ 1137424 w 1137424"/>
                <a:gd name="connsiteY1" fmla="*/ 468352 h 557561"/>
                <a:gd name="connsiteX2" fmla="*/ 1137424 w 1137424"/>
                <a:gd name="connsiteY2" fmla="*/ 11152 h 557561"/>
                <a:gd name="connsiteX3" fmla="*/ 1003610 w 1137424"/>
                <a:gd name="connsiteY3" fmla="*/ 144966 h 557561"/>
                <a:gd name="connsiteX4" fmla="*/ 892098 w 1137424"/>
                <a:gd name="connsiteY4" fmla="*/ 33454 h 557561"/>
                <a:gd name="connsiteX5" fmla="*/ 780586 w 1137424"/>
                <a:gd name="connsiteY5" fmla="*/ 144966 h 557561"/>
                <a:gd name="connsiteX6" fmla="*/ 646772 w 1137424"/>
                <a:gd name="connsiteY6" fmla="*/ 11152 h 557561"/>
                <a:gd name="connsiteX7" fmla="*/ 535258 w 1137424"/>
                <a:gd name="connsiteY7" fmla="*/ 122666 h 557561"/>
                <a:gd name="connsiteX8" fmla="*/ 446046 w 1137424"/>
                <a:gd name="connsiteY8" fmla="*/ 33454 h 557561"/>
                <a:gd name="connsiteX9" fmla="*/ 345688 w 1137424"/>
                <a:gd name="connsiteY9" fmla="*/ 133812 h 557561"/>
                <a:gd name="connsiteX10" fmla="*/ 211876 w 1137424"/>
                <a:gd name="connsiteY10" fmla="*/ 0 h 557561"/>
                <a:gd name="connsiteX11" fmla="*/ 122663 w 1137424"/>
                <a:gd name="connsiteY11" fmla="*/ 167269 h 557561"/>
                <a:gd name="connsiteX12" fmla="*/ 122663 w 1137424"/>
                <a:gd name="connsiteY12" fmla="*/ 167269 h 557561"/>
                <a:gd name="connsiteX13" fmla="*/ 44605 w 1137424"/>
                <a:gd name="connsiteY13" fmla="*/ 89211 h 557561"/>
                <a:gd name="connsiteX14" fmla="*/ 44605 w 1137424"/>
                <a:gd name="connsiteY14" fmla="*/ 446049 h 557561"/>
                <a:gd name="connsiteX15" fmla="*/ 100361 w 1137424"/>
                <a:gd name="connsiteY15" fmla="*/ 557561 h 557561"/>
                <a:gd name="connsiteX0" fmla="*/ 0 w 1137424"/>
                <a:gd name="connsiteY0" fmla="*/ 468352 h 468352"/>
                <a:gd name="connsiteX1" fmla="*/ 1137424 w 1137424"/>
                <a:gd name="connsiteY1" fmla="*/ 468352 h 468352"/>
                <a:gd name="connsiteX2" fmla="*/ 1137424 w 1137424"/>
                <a:gd name="connsiteY2" fmla="*/ 11152 h 468352"/>
                <a:gd name="connsiteX3" fmla="*/ 1003610 w 1137424"/>
                <a:gd name="connsiteY3" fmla="*/ 144966 h 468352"/>
                <a:gd name="connsiteX4" fmla="*/ 892098 w 1137424"/>
                <a:gd name="connsiteY4" fmla="*/ 33454 h 468352"/>
                <a:gd name="connsiteX5" fmla="*/ 780586 w 1137424"/>
                <a:gd name="connsiteY5" fmla="*/ 144966 h 468352"/>
                <a:gd name="connsiteX6" fmla="*/ 646772 w 1137424"/>
                <a:gd name="connsiteY6" fmla="*/ 11152 h 468352"/>
                <a:gd name="connsiteX7" fmla="*/ 535258 w 1137424"/>
                <a:gd name="connsiteY7" fmla="*/ 122666 h 468352"/>
                <a:gd name="connsiteX8" fmla="*/ 446046 w 1137424"/>
                <a:gd name="connsiteY8" fmla="*/ 33454 h 468352"/>
                <a:gd name="connsiteX9" fmla="*/ 345688 w 1137424"/>
                <a:gd name="connsiteY9" fmla="*/ 133812 h 468352"/>
                <a:gd name="connsiteX10" fmla="*/ 211876 w 1137424"/>
                <a:gd name="connsiteY10" fmla="*/ 0 h 468352"/>
                <a:gd name="connsiteX11" fmla="*/ 122663 w 1137424"/>
                <a:gd name="connsiteY11" fmla="*/ 167269 h 468352"/>
                <a:gd name="connsiteX12" fmla="*/ 122663 w 1137424"/>
                <a:gd name="connsiteY12" fmla="*/ 167269 h 468352"/>
                <a:gd name="connsiteX13" fmla="*/ 44605 w 1137424"/>
                <a:gd name="connsiteY13" fmla="*/ 89211 h 468352"/>
                <a:gd name="connsiteX14" fmla="*/ 44605 w 1137424"/>
                <a:gd name="connsiteY14" fmla="*/ 446049 h 468352"/>
                <a:gd name="connsiteX0" fmla="*/ 0 w 1137424"/>
                <a:gd name="connsiteY0" fmla="*/ 468352 h 468909"/>
                <a:gd name="connsiteX1" fmla="*/ 1137424 w 1137424"/>
                <a:gd name="connsiteY1" fmla="*/ 468352 h 468909"/>
                <a:gd name="connsiteX2" fmla="*/ 1137424 w 1137424"/>
                <a:gd name="connsiteY2" fmla="*/ 11152 h 468909"/>
                <a:gd name="connsiteX3" fmla="*/ 1003610 w 1137424"/>
                <a:gd name="connsiteY3" fmla="*/ 144966 h 468909"/>
                <a:gd name="connsiteX4" fmla="*/ 892098 w 1137424"/>
                <a:gd name="connsiteY4" fmla="*/ 33454 h 468909"/>
                <a:gd name="connsiteX5" fmla="*/ 780586 w 1137424"/>
                <a:gd name="connsiteY5" fmla="*/ 144966 h 468909"/>
                <a:gd name="connsiteX6" fmla="*/ 646772 w 1137424"/>
                <a:gd name="connsiteY6" fmla="*/ 11152 h 468909"/>
                <a:gd name="connsiteX7" fmla="*/ 535258 w 1137424"/>
                <a:gd name="connsiteY7" fmla="*/ 122666 h 468909"/>
                <a:gd name="connsiteX8" fmla="*/ 446046 w 1137424"/>
                <a:gd name="connsiteY8" fmla="*/ 33454 h 468909"/>
                <a:gd name="connsiteX9" fmla="*/ 345688 w 1137424"/>
                <a:gd name="connsiteY9" fmla="*/ 133812 h 468909"/>
                <a:gd name="connsiteX10" fmla="*/ 211876 w 1137424"/>
                <a:gd name="connsiteY10" fmla="*/ 0 h 468909"/>
                <a:gd name="connsiteX11" fmla="*/ 122663 w 1137424"/>
                <a:gd name="connsiteY11" fmla="*/ 167269 h 468909"/>
                <a:gd name="connsiteX12" fmla="*/ 122663 w 1137424"/>
                <a:gd name="connsiteY12" fmla="*/ 167269 h 468909"/>
                <a:gd name="connsiteX13" fmla="*/ 44605 w 1137424"/>
                <a:gd name="connsiteY13" fmla="*/ 89211 h 468909"/>
                <a:gd name="connsiteX14" fmla="*/ 2695 w 1137424"/>
                <a:gd name="connsiteY14" fmla="*/ 468909 h 468909"/>
                <a:gd name="connsiteX0" fmla="*/ 4925 w 1142349"/>
                <a:gd name="connsiteY0" fmla="*/ 468352 h 468909"/>
                <a:gd name="connsiteX1" fmla="*/ 1142349 w 1142349"/>
                <a:gd name="connsiteY1" fmla="*/ 468352 h 468909"/>
                <a:gd name="connsiteX2" fmla="*/ 1142349 w 1142349"/>
                <a:gd name="connsiteY2" fmla="*/ 11152 h 468909"/>
                <a:gd name="connsiteX3" fmla="*/ 1008535 w 1142349"/>
                <a:gd name="connsiteY3" fmla="*/ 144966 h 468909"/>
                <a:gd name="connsiteX4" fmla="*/ 897023 w 1142349"/>
                <a:gd name="connsiteY4" fmla="*/ 33454 h 468909"/>
                <a:gd name="connsiteX5" fmla="*/ 785511 w 1142349"/>
                <a:gd name="connsiteY5" fmla="*/ 144966 h 468909"/>
                <a:gd name="connsiteX6" fmla="*/ 651697 w 1142349"/>
                <a:gd name="connsiteY6" fmla="*/ 11152 h 468909"/>
                <a:gd name="connsiteX7" fmla="*/ 540183 w 1142349"/>
                <a:gd name="connsiteY7" fmla="*/ 122666 h 468909"/>
                <a:gd name="connsiteX8" fmla="*/ 450971 w 1142349"/>
                <a:gd name="connsiteY8" fmla="*/ 33454 h 468909"/>
                <a:gd name="connsiteX9" fmla="*/ 350613 w 1142349"/>
                <a:gd name="connsiteY9" fmla="*/ 133812 h 468909"/>
                <a:gd name="connsiteX10" fmla="*/ 216801 w 1142349"/>
                <a:gd name="connsiteY10" fmla="*/ 0 h 468909"/>
                <a:gd name="connsiteX11" fmla="*/ 127588 w 1142349"/>
                <a:gd name="connsiteY11" fmla="*/ 167269 h 468909"/>
                <a:gd name="connsiteX12" fmla="*/ 127588 w 1142349"/>
                <a:gd name="connsiteY12" fmla="*/ 167269 h 468909"/>
                <a:gd name="connsiteX13" fmla="*/ 0 w 1142349"/>
                <a:gd name="connsiteY13" fmla="*/ 28251 h 468909"/>
                <a:gd name="connsiteX14" fmla="*/ 7620 w 1142349"/>
                <a:gd name="connsiteY14" fmla="*/ 468909 h 468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42349" h="468909">
                  <a:moveTo>
                    <a:pt x="4925" y="468352"/>
                  </a:moveTo>
                  <a:lnTo>
                    <a:pt x="1142349" y="468352"/>
                  </a:lnTo>
                  <a:lnTo>
                    <a:pt x="1142349" y="11152"/>
                  </a:lnTo>
                  <a:lnTo>
                    <a:pt x="1008535" y="144966"/>
                  </a:lnTo>
                  <a:lnTo>
                    <a:pt x="897023" y="33454"/>
                  </a:lnTo>
                  <a:lnTo>
                    <a:pt x="785511" y="144966"/>
                  </a:lnTo>
                  <a:lnTo>
                    <a:pt x="651697" y="11152"/>
                  </a:lnTo>
                  <a:lnTo>
                    <a:pt x="540183" y="122666"/>
                  </a:lnTo>
                  <a:lnTo>
                    <a:pt x="450971" y="33454"/>
                  </a:lnTo>
                  <a:lnTo>
                    <a:pt x="350613" y="133812"/>
                  </a:lnTo>
                  <a:lnTo>
                    <a:pt x="216801" y="0"/>
                  </a:lnTo>
                  <a:lnTo>
                    <a:pt x="127588" y="167269"/>
                  </a:lnTo>
                  <a:lnTo>
                    <a:pt x="127588" y="167269"/>
                  </a:lnTo>
                  <a:lnTo>
                    <a:pt x="0" y="28251"/>
                  </a:lnTo>
                  <a:lnTo>
                    <a:pt x="7620" y="468909"/>
                  </a:lnTo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1179195" y="3429000"/>
              <a:ext cx="1106805" cy="1524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 flipV="1">
            <a:off x="7064311" y="6014053"/>
            <a:ext cx="1142349" cy="559420"/>
            <a:chOff x="1154801" y="3021980"/>
            <a:chExt cx="1142349" cy="559420"/>
          </a:xfrm>
        </p:grpSpPr>
        <p:sp>
          <p:nvSpPr>
            <p:cNvPr id="25" name="Freeform 24"/>
            <p:cNvSpPr/>
            <p:nvPr/>
          </p:nvSpPr>
          <p:spPr bwMode="auto">
            <a:xfrm>
              <a:off x="1154801" y="3021980"/>
              <a:ext cx="1142349" cy="468909"/>
            </a:xfrm>
            <a:custGeom>
              <a:avLst/>
              <a:gdLst>
                <a:gd name="connsiteX0" fmla="*/ 0 w 1137424"/>
                <a:gd name="connsiteY0" fmla="*/ 468352 h 557561"/>
                <a:gd name="connsiteX1" fmla="*/ 1137424 w 1137424"/>
                <a:gd name="connsiteY1" fmla="*/ 468352 h 557561"/>
                <a:gd name="connsiteX2" fmla="*/ 1137424 w 1137424"/>
                <a:gd name="connsiteY2" fmla="*/ 11152 h 557561"/>
                <a:gd name="connsiteX3" fmla="*/ 1003610 w 1137424"/>
                <a:gd name="connsiteY3" fmla="*/ 144966 h 557561"/>
                <a:gd name="connsiteX4" fmla="*/ 892098 w 1137424"/>
                <a:gd name="connsiteY4" fmla="*/ 33454 h 557561"/>
                <a:gd name="connsiteX5" fmla="*/ 780586 w 1137424"/>
                <a:gd name="connsiteY5" fmla="*/ 144966 h 557561"/>
                <a:gd name="connsiteX6" fmla="*/ 646772 w 1137424"/>
                <a:gd name="connsiteY6" fmla="*/ 11152 h 557561"/>
                <a:gd name="connsiteX7" fmla="*/ 535258 w 1137424"/>
                <a:gd name="connsiteY7" fmla="*/ 122666 h 557561"/>
                <a:gd name="connsiteX8" fmla="*/ 446046 w 1137424"/>
                <a:gd name="connsiteY8" fmla="*/ 33454 h 557561"/>
                <a:gd name="connsiteX9" fmla="*/ 345688 w 1137424"/>
                <a:gd name="connsiteY9" fmla="*/ 133812 h 557561"/>
                <a:gd name="connsiteX10" fmla="*/ 211876 w 1137424"/>
                <a:gd name="connsiteY10" fmla="*/ 0 h 557561"/>
                <a:gd name="connsiteX11" fmla="*/ 122663 w 1137424"/>
                <a:gd name="connsiteY11" fmla="*/ 167269 h 557561"/>
                <a:gd name="connsiteX12" fmla="*/ 122663 w 1137424"/>
                <a:gd name="connsiteY12" fmla="*/ 167269 h 557561"/>
                <a:gd name="connsiteX13" fmla="*/ 44605 w 1137424"/>
                <a:gd name="connsiteY13" fmla="*/ 89211 h 557561"/>
                <a:gd name="connsiteX14" fmla="*/ 44605 w 1137424"/>
                <a:gd name="connsiteY14" fmla="*/ 446049 h 557561"/>
                <a:gd name="connsiteX15" fmla="*/ 100361 w 1137424"/>
                <a:gd name="connsiteY15" fmla="*/ 557561 h 557561"/>
                <a:gd name="connsiteX0" fmla="*/ 0 w 1137424"/>
                <a:gd name="connsiteY0" fmla="*/ 468352 h 468352"/>
                <a:gd name="connsiteX1" fmla="*/ 1137424 w 1137424"/>
                <a:gd name="connsiteY1" fmla="*/ 468352 h 468352"/>
                <a:gd name="connsiteX2" fmla="*/ 1137424 w 1137424"/>
                <a:gd name="connsiteY2" fmla="*/ 11152 h 468352"/>
                <a:gd name="connsiteX3" fmla="*/ 1003610 w 1137424"/>
                <a:gd name="connsiteY3" fmla="*/ 144966 h 468352"/>
                <a:gd name="connsiteX4" fmla="*/ 892098 w 1137424"/>
                <a:gd name="connsiteY4" fmla="*/ 33454 h 468352"/>
                <a:gd name="connsiteX5" fmla="*/ 780586 w 1137424"/>
                <a:gd name="connsiteY5" fmla="*/ 144966 h 468352"/>
                <a:gd name="connsiteX6" fmla="*/ 646772 w 1137424"/>
                <a:gd name="connsiteY6" fmla="*/ 11152 h 468352"/>
                <a:gd name="connsiteX7" fmla="*/ 535258 w 1137424"/>
                <a:gd name="connsiteY7" fmla="*/ 122666 h 468352"/>
                <a:gd name="connsiteX8" fmla="*/ 446046 w 1137424"/>
                <a:gd name="connsiteY8" fmla="*/ 33454 h 468352"/>
                <a:gd name="connsiteX9" fmla="*/ 345688 w 1137424"/>
                <a:gd name="connsiteY9" fmla="*/ 133812 h 468352"/>
                <a:gd name="connsiteX10" fmla="*/ 211876 w 1137424"/>
                <a:gd name="connsiteY10" fmla="*/ 0 h 468352"/>
                <a:gd name="connsiteX11" fmla="*/ 122663 w 1137424"/>
                <a:gd name="connsiteY11" fmla="*/ 167269 h 468352"/>
                <a:gd name="connsiteX12" fmla="*/ 122663 w 1137424"/>
                <a:gd name="connsiteY12" fmla="*/ 167269 h 468352"/>
                <a:gd name="connsiteX13" fmla="*/ 44605 w 1137424"/>
                <a:gd name="connsiteY13" fmla="*/ 89211 h 468352"/>
                <a:gd name="connsiteX14" fmla="*/ 44605 w 1137424"/>
                <a:gd name="connsiteY14" fmla="*/ 446049 h 468352"/>
                <a:gd name="connsiteX0" fmla="*/ 0 w 1137424"/>
                <a:gd name="connsiteY0" fmla="*/ 468352 h 468909"/>
                <a:gd name="connsiteX1" fmla="*/ 1137424 w 1137424"/>
                <a:gd name="connsiteY1" fmla="*/ 468352 h 468909"/>
                <a:gd name="connsiteX2" fmla="*/ 1137424 w 1137424"/>
                <a:gd name="connsiteY2" fmla="*/ 11152 h 468909"/>
                <a:gd name="connsiteX3" fmla="*/ 1003610 w 1137424"/>
                <a:gd name="connsiteY3" fmla="*/ 144966 h 468909"/>
                <a:gd name="connsiteX4" fmla="*/ 892098 w 1137424"/>
                <a:gd name="connsiteY4" fmla="*/ 33454 h 468909"/>
                <a:gd name="connsiteX5" fmla="*/ 780586 w 1137424"/>
                <a:gd name="connsiteY5" fmla="*/ 144966 h 468909"/>
                <a:gd name="connsiteX6" fmla="*/ 646772 w 1137424"/>
                <a:gd name="connsiteY6" fmla="*/ 11152 h 468909"/>
                <a:gd name="connsiteX7" fmla="*/ 535258 w 1137424"/>
                <a:gd name="connsiteY7" fmla="*/ 122666 h 468909"/>
                <a:gd name="connsiteX8" fmla="*/ 446046 w 1137424"/>
                <a:gd name="connsiteY8" fmla="*/ 33454 h 468909"/>
                <a:gd name="connsiteX9" fmla="*/ 345688 w 1137424"/>
                <a:gd name="connsiteY9" fmla="*/ 133812 h 468909"/>
                <a:gd name="connsiteX10" fmla="*/ 211876 w 1137424"/>
                <a:gd name="connsiteY10" fmla="*/ 0 h 468909"/>
                <a:gd name="connsiteX11" fmla="*/ 122663 w 1137424"/>
                <a:gd name="connsiteY11" fmla="*/ 167269 h 468909"/>
                <a:gd name="connsiteX12" fmla="*/ 122663 w 1137424"/>
                <a:gd name="connsiteY12" fmla="*/ 167269 h 468909"/>
                <a:gd name="connsiteX13" fmla="*/ 44605 w 1137424"/>
                <a:gd name="connsiteY13" fmla="*/ 89211 h 468909"/>
                <a:gd name="connsiteX14" fmla="*/ 2695 w 1137424"/>
                <a:gd name="connsiteY14" fmla="*/ 468909 h 468909"/>
                <a:gd name="connsiteX0" fmla="*/ 4925 w 1142349"/>
                <a:gd name="connsiteY0" fmla="*/ 468352 h 468909"/>
                <a:gd name="connsiteX1" fmla="*/ 1142349 w 1142349"/>
                <a:gd name="connsiteY1" fmla="*/ 468352 h 468909"/>
                <a:gd name="connsiteX2" fmla="*/ 1142349 w 1142349"/>
                <a:gd name="connsiteY2" fmla="*/ 11152 h 468909"/>
                <a:gd name="connsiteX3" fmla="*/ 1008535 w 1142349"/>
                <a:gd name="connsiteY3" fmla="*/ 144966 h 468909"/>
                <a:gd name="connsiteX4" fmla="*/ 897023 w 1142349"/>
                <a:gd name="connsiteY4" fmla="*/ 33454 h 468909"/>
                <a:gd name="connsiteX5" fmla="*/ 785511 w 1142349"/>
                <a:gd name="connsiteY5" fmla="*/ 144966 h 468909"/>
                <a:gd name="connsiteX6" fmla="*/ 651697 w 1142349"/>
                <a:gd name="connsiteY6" fmla="*/ 11152 h 468909"/>
                <a:gd name="connsiteX7" fmla="*/ 540183 w 1142349"/>
                <a:gd name="connsiteY7" fmla="*/ 122666 h 468909"/>
                <a:gd name="connsiteX8" fmla="*/ 450971 w 1142349"/>
                <a:gd name="connsiteY8" fmla="*/ 33454 h 468909"/>
                <a:gd name="connsiteX9" fmla="*/ 350613 w 1142349"/>
                <a:gd name="connsiteY9" fmla="*/ 133812 h 468909"/>
                <a:gd name="connsiteX10" fmla="*/ 216801 w 1142349"/>
                <a:gd name="connsiteY10" fmla="*/ 0 h 468909"/>
                <a:gd name="connsiteX11" fmla="*/ 127588 w 1142349"/>
                <a:gd name="connsiteY11" fmla="*/ 167269 h 468909"/>
                <a:gd name="connsiteX12" fmla="*/ 127588 w 1142349"/>
                <a:gd name="connsiteY12" fmla="*/ 167269 h 468909"/>
                <a:gd name="connsiteX13" fmla="*/ 0 w 1142349"/>
                <a:gd name="connsiteY13" fmla="*/ 28251 h 468909"/>
                <a:gd name="connsiteX14" fmla="*/ 7620 w 1142349"/>
                <a:gd name="connsiteY14" fmla="*/ 468909 h 468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42349" h="468909">
                  <a:moveTo>
                    <a:pt x="4925" y="468352"/>
                  </a:moveTo>
                  <a:lnTo>
                    <a:pt x="1142349" y="468352"/>
                  </a:lnTo>
                  <a:lnTo>
                    <a:pt x="1142349" y="11152"/>
                  </a:lnTo>
                  <a:lnTo>
                    <a:pt x="1008535" y="144966"/>
                  </a:lnTo>
                  <a:lnTo>
                    <a:pt x="897023" y="33454"/>
                  </a:lnTo>
                  <a:lnTo>
                    <a:pt x="785511" y="144966"/>
                  </a:lnTo>
                  <a:lnTo>
                    <a:pt x="651697" y="11152"/>
                  </a:lnTo>
                  <a:lnTo>
                    <a:pt x="540183" y="122666"/>
                  </a:lnTo>
                  <a:lnTo>
                    <a:pt x="450971" y="33454"/>
                  </a:lnTo>
                  <a:lnTo>
                    <a:pt x="350613" y="133812"/>
                  </a:lnTo>
                  <a:lnTo>
                    <a:pt x="216801" y="0"/>
                  </a:lnTo>
                  <a:lnTo>
                    <a:pt x="127588" y="167269"/>
                  </a:lnTo>
                  <a:lnTo>
                    <a:pt x="127588" y="167269"/>
                  </a:lnTo>
                  <a:lnTo>
                    <a:pt x="0" y="28251"/>
                  </a:lnTo>
                  <a:lnTo>
                    <a:pt x="7620" y="468909"/>
                  </a:lnTo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1179195" y="3429000"/>
              <a:ext cx="1106805" cy="1524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 bwMode="auto">
          <a:xfrm>
            <a:off x="7075460" y="1507179"/>
            <a:ext cx="11312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7075460" y="2733814"/>
            <a:ext cx="11312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7075460" y="4071961"/>
            <a:ext cx="11312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7075460" y="5581928"/>
            <a:ext cx="11312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7126486" y="4364003"/>
            <a:ext cx="10913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078283" y="1780510"/>
            <a:ext cx="11356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cxnSp>
        <p:nvCxnSpPr>
          <p:cNvPr id="13" name="Straight Connector 12"/>
          <p:cNvCxnSpPr/>
          <p:nvPr/>
        </p:nvCxnSpPr>
        <p:spPr bwMode="auto">
          <a:xfrm flipV="1">
            <a:off x="5377568" y="1507180"/>
            <a:ext cx="2840242" cy="38285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 flipV="1">
            <a:off x="5388683" y="2733814"/>
            <a:ext cx="2766278" cy="2356624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AutoShape 16">
            <a:extLst>
              <a:ext uri="{FF2B5EF4-FFF2-40B4-BE49-F238E27FC236}">
                <a16:creationId xmlns:a16="http://schemas.microsoft.com/office/drawing/2014/main" id="{17A15FED-2143-445C-B158-AB8DED884911}"/>
              </a:ext>
            </a:extLst>
          </p:cNvPr>
          <p:cNvSpPr>
            <a:spLocks/>
          </p:cNvSpPr>
          <p:nvPr/>
        </p:nvSpPr>
        <p:spPr bwMode="auto">
          <a:xfrm>
            <a:off x="4380882" y="4251152"/>
            <a:ext cx="609748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7413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Stack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457700" cy="5435600"/>
          </a:xfrm>
          <a:ln/>
        </p:spPr>
        <p:txBody>
          <a:bodyPr/>
          <a:lstStyle/>
          <a:p>
            <a:r>
              <a:rPr lang="en-US" dirty="0"/>
              <a:t>Region of memory managed with stack discipline</a:t>
            </a:r>
          </a:p>
          <a:p>
            <a:r>
              <a:rPr lang="en-US" dirty="0"/>
              <a:t>Grows toward lower addresses</a:t>
            </a:r>
          </a:p>
          <a:p>
            <a:endParaRPr lang="en-US" dirty="0"/>
          </a:p>
          <a:p>
            <a:r>
              <a:rPr lang="en-US" dirty="0"/>
              <a:t>Register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r>
              <a:rPr lang="en-US" dirty="0"/>
              <a:t> contains </a:t>
            </a:r>
            <a:br>
              <a:rPr lang="en-US" dirty="0"/>
            </a:br>
            <a:r>
              <a:rPr lang="en-US" dirty="0"/>
              <a:t>lowest  stack address</a:t>
            </a:r>
          </a:p>
          <a:p>
            <a:pPr marL="552450" lvl="1"/>
            <a:r>
              <a:rPr lang="en-US" dirty="0"/>
              <a:t>address of “top” element</a:t>
            </a:r>
          </a:p>
        </p:txBody>
      </p:sp>
      <p:grpSp>
        <p:nvGrpSpPr>
          <p:cNvPr id="41989" name="Group 5"/>
          <p:cNvGrpSpPr>
            <a:grpSpLocks/>
          </p:cNvGrpSpPr>
          <p:nvPr/>
        </p:nvGrpSpPr>
        <p:grpSpPr bwMode="auto">
          <a:xfrm>
            <a:off x="2359766" y="1655413"/>
            <a:ext cx="6559550" cy="4254500"/>
            <a:chOff x="0" y="288"/>
            <a:chExt cx="4131" cy="2680"/>
          </a:xfrm>
        </p:grpSpPr>
        <p:sp>
          <p:nvSpPr>
            <p:cNvPr id="41990" name="Line 6"/>
            <p:cNvSpPr>
              <a:spLocks noChangeShapeType="1"/>
            </p:cNvSpPr>
            <p:nvPr/>
          </p:nvSpPr>
          <p:spPr bwMode="auto">
            <a:xfrm>
              <a:off x="1679" y="2496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1" name="Rectangle 7"/>
            <p:cNvSpPr>
              <a:spLocks/>
            </p:cNvSpPr>
            <p:nvPr/>
          </p:nvSpPr>
          <p:spPr bwMode="auto">
            <a:xfrm>
              <a:off x="0" y="2350"/>
              <a:ext cx="1659" cy="28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algn="r"/>
              <a:r>
                <a:rPr lang="en-US" sz="24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Pointer: </a:t>
              </a:r>
              <a:r>
                <a:rPr lang="en-US" sz="24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24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41992" name="Rectangle 8"/>
            <p:cNvSpPr>
              <a:spLocks/>
            </p:cNvSpPr>
            <p:nvPr/>
          </p:nvSpPr>
          <p:spPr bwMode="auto">
            <a:xfrm>
              <a:off x="2073" y="576"/>
              <a:ext cx="822" cy="2016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3" name="Line 9"/>
            <p:cNvSpPr>
              <a:spLocks noChangeShapeType="1"/>
            </p:cNvSpPr>
            <p:nvPr/>
          </p:nvSpPr>
          <p:spPr bwMode="auto">
            <a:xfrm>
              <a:off x="3418" y="1824"/>
              <a:ext cx="0" cy="864"/>
            </a:xfrm>
            <a:prstGeom prst="line">
              <a:avLst/>
            </a:prstGeom>
            <a:noFill/>
            <a:ln w="381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4" name="Rectangle 10"/>
            <p:cNvSpPr>
              <a:spLocks/>
            </p:cNvSpPr>
            <p:nvPr/>
          </p:nvSpPr>
          <p:spPr bwMode="auto">
            <a:xfrm>
              <a:off x="3477" y="1918"/>
              <a:ext cx="512" cy="576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Stack Grows</a:t>
              </a:r>
              <a:endParaRPr lang="en-US">
                <a:solidFill>
                  <a:schemeClr val="tx1"/>
                </a:solidFill>
                <a:latin typeface="Arial Narrow" charset="0"/>
                <a:ea typeface="Lucida Grande" charset="0"/>
                <a:cs typeface="Lucida Grande" charset="0"/>
                <a:sym typeface="Arial Narrow" charset="0"/>
              </a:endParaRPr>
            </a:p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Down</a:t>
              </a:r>
            </a:p>
          </p:txBody>
        </p:sp>
        <p:sp>
          <p:nvSpPr>
            <p:cNvPr id="41995" name="Line 11"/>
            <p:cNvSpPr>
              <a:spLocks noChangeShapeType="1"/>
            </p:cNvSpPr>
            <p:nvPr/>
          </p:nvSpPr>
          <p:spPr bwMode="auto">
            <a:xfrm rot="10800000" flipH="1">
              <a:off x="3418" y="432"/>
              <a:ext cx="0" cy="912"/>
            </a:xfrm>
            <a:prstGeom prst="line">
              <a:avLst/>
            </a:prstGeom>
            <a:noFill/>
            <a:ln w="381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6" name="Rectangle 12"/>
            <p:cNvSpPr>
              <a:spLocks/>
            </p:cNvSpPr>
            <p:nvPr/>
          </p:nvSpPr>
          <p:spPr bwMode="auto">
            <a:xfrm>
              <a:off x="3480" y="690"/>
              <a:ext cx="651" cy="4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Increasing</a:t>
              </a:r>
              <a:endParaRPr lang="en-US">
                <a:solidFill>
                  <a:schemeClr val="tx1"/>
                </a:solidFill>
                <a:latin typeface="Arial Narrow" charset="0"/>
                <a:ea typeface="Lucida Grande" charset="0"/>
                <a:cs typeface="Lucida Grande" charset="0"/>
                <a:sym typeface="Arial Narrow" charset="0"/>
              </a:endParaRPr>
            </a:p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Addresses</a:t>
              </a:r>
            </a:p>
          </p:txBody>
        </p:sp>
        <p:sp>
          <p:nvSpPr>
            <p:cNvPr id="41997" name="Rectangle 13"/>
            <p:cNvSpPr>
              <a:spLocks/>
            </p:cNvSpPr>
            <p:nvPr/>
          </p:nvSpPr>
          <p:spPr bwMode="auto">
            <a:xfrm>
              <a:off x="2048" y="2688"/>
              <a:ext cx="981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24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“Top”</a:t>
              </a:r>
            </a:p>
          </p:txBody>
        </p:sp>
        <p:sp>
          <p:nvSpPr>
            <p:cNvPr id="41998" name="Line 14"/>
            <p:cNvSpPr>
              <a:spLocks noChangeShapeType="1"/>
            </p:cNvSpPr>
            <p:nvPr/>
          </p:nvSpPr>
          <p:spPr bwMode="auto">
            <a:xfrm>
              <a:off x="2072" y="2400"/>
              <a:ext cx="816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9" name="Rectangle 15"/>
            <p:cNvSpPr>
              <a:spLocks/>
            </p:cNvSpPr>
            <p:nvPr/>
          </p:nvSpPr>
          <p:spPr bwMode="auto">
            <a:xfrm>
              <a:off x="1872" y="288"/>
              <a:ext cx="1285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24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“Bottom”</a:t>
              </a:r>
            </a:p>
          </p:txBody>
        </p:sp>
        <p:sp>
          <p:nvSpPr>
            <p:cNvPr id="42000" name="AutoShape 16"/>
            <p:cNvSpPr>
              <a:spLocks/>
            </p:cNvSpPr>
            <p:nvPr/>
          </p:nvSpPr>
          <p:spPr bwMode="auto">
            <a:xfrm>
              <a:off x="2288" y="1992"/>
              <a:ext cx="384" cy="24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681603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5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Stack: Push</a:t>
            </a:r>
          </a:p>
        </p:txBody>
      </p:sp>
      <p:sp>
        <p:nvSpPr>
          <p:cNvPr id="43016" name="Rectangle 8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pushq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Src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Fetch operand at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endParaRPr lang="en-US" dirty="0"/>
          </a:p>
          <a:p>
            <a:pPr marL="552450" lvl="1"/>
            <a:r>
              <a:rPr lang="en-US" dirty="0"/>
              <a:t>Decrement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r>
              <a:rPr lang="en-US" dirty="0"/>
              <a:t> by 8</a:t>
            </a:r>
          </a:p>
          <a:p>
            <a:pPr marL="552450" lvl="1"/>
            <a:r>
              <a:rPr lang="en-US" dirty="0"/>
              <a:t>Write operand at address given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43017" name="Line 9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18" name="Line 10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4" name="Line 16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5" name="Rectangle 17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6" name="Line 18"/>
          <p:cNvSpPr>
            <a:spLocks noChangeShapeType="1"/>
          </p:cNvSpPr>
          <p:nvPr/>
        </p:nvSpPr>
        <p:spPr bwMode="auto">
          <a:xfrm>
            <a:off x="7891463" y="3962400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7" name="Rectangle 19"/>
          <p:cNvSpPr>
            <a:spLocks/>
          </p:cNvSpPr>
          <p:nvPr/>
        </p:nvSpPr>
        <p:spPr bwMode="auto"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3028" name="Line 20"/>
          <p:cNvSpPr>
            <a:spLocks noChangeShapeType="1"/>
          </p:cNvSpPr>
          <p:nvPr/>
        </p:nvSpPr>
        <p:spPr bwMode="auto">
          <a:xfrm rot="10800000" flipH="1">
            <a:off x="7891463" y="1752600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9" name="Rectangle 21"/>
          <p:cNvSpPr>
            <a:spLocks/>
          </p:cNvSpPr>
          <p:nvPr/>
        </p:nvSpPr>
        <p:spPr bwMode="auto"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3030" name="Line 22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31" name="Rectangle 23"/>
          <p:cNvSpPr>
            <a:spLocks/>
          </p:cNvSpPr>
          <p:nvPr/>
        </p:nvSpPr>
        <p:spPr bwMode="auto">
          <a:xfrm>
            <a:off x="5524926" y="1555751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grpSp>
        <p:nvGrpSpPr>
          <p:cNvPr id="43033" name="Group 25"/>
          <p:cNvGrpSpPr>
            <a:grpSpLocks/>
          </p:cNvGrpSpPr>
          <p:nvPr/>
        </p:nvGrpSpPr>
        <p:grpSpPr bwMode="auto">
          <a:xfrm>
            <a:off x="2544763" y="4759325"/>
            <a:ext cx="4730751" cy="968375"/>
            <a:chOff x="59" y="0"/>
            <a:chExt cx="2980" cy="610"/>
          </a:xfrm>
        </p:grpSpPr>
        <p:sp>
          <p:nvSpPr>
            <p:cNvPr id="43034" name="Rectangle 26"/>
            <p:cNvSpPr>
              <a:spLocks/>
            </p:cNvSpPr>
            <p:nvPr/>
          </p:nvSpPr>
          <p:spPr bwMode="auto">
            <a:xfrm>
              <a:off x="59" y="0"/>
              <a:ext cx="1600" cy="23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24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Pointer: </a:t>
              </a:r>
              <a:r>
                <a:rPr lang="en-US" sz="24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24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43035" name="Rectangle 27"/>
            <p:cNvSpPr>
              <a:spLocks/>
            </p:cNvSpPr>
            <p:nvPr/>
          </p:nvSpPr>
          <p:spPr bwMode="auto">
            <a:xfrm>
              <a:off x="2058" y="330"/>
              <a:ext cx="981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“Top”</a:t>
              </a:r>
            </a:p>
          </p:txBody>
        </p:sp>
      </p:grpSp>
      <p:sp>
        <p:nvSpPr>
          <p:cNvPr id="2" name="Oval 1"/>
          <p:cNvSpPr/>
          <p:nvPr/>
        </p:nvSpPr>
        <p:spPr bwMode="auto">
          <a:xfrm>
            <a:off x="3590693" y="1870385"/>
            <a:ext cx="1103970" cy="369849"/>
          </a:xfrm>
          <a:prstGeom prst="ellipse">
            <a:avLst/>
          </a:prstGeom>
          <a:solidFill>
            <a:srgbClr val="FF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val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5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Stack: Push</a:t>
            </a:r>
          </a:p>
        </p:txBody>
      </p:sp>
      <p:sp>
        <p:nvSpPr>
          <p:cNvPr id="43016" name="Rectangle 8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pushq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Src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Fetch operand at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endParaRPr lang="en-US" dirty="0"/>
          </a:p>
          <a:p>
            <a:pPr marL="552450" lvl="1"/>
            <a:r>
              <a:rPr lang="en-US" dirty="0"/>
              <a:t>Decrement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r>
              <a:rPr lang="en-US" dirty="0"/>
              <a:t> by 8</a:t>
            </a:r>
          </a:p>
          <a:p>
            <a:pPr marL="552450" lvl="1"/>
            <a:r>
              <a:rPr lang="en-US" dirty="0"/>
              <a:t>Write operand at address given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43017" name="Line 9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18" name="Line 10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43019" name="Group 11"/>
          <p:cNvGrpSpPr>
            <a:grpSpLocks/>
          </p:cNvGrpSpPr>
          <p:nvPr/>
        </p:nvGrpSpPr>
        <p:grpSpPr bwMode="auto">
          <a:xfrm>
            <a:off x="5040313" y="5011738"/>
            <a:ext cx="2016125" cy="474662"/>
            <a:chOff x="0" y="0"/>
            <a:chExt cx="1270" cy="298"/>
          </a:xfrm>
        </p:grpSpPr>
        <p:sp>
          <p:nvSpPr>
            <p:cNvPr id="43020" name="Rectangle 12"/>
            <p:cNvSpPr>
              <a:spLocks/>
            </p:cNvSpPr>
            <p:nvPr/>
          </p:nvSpPr>
          <p:spPr bwMode="auto">
            <a:xfrm>
              <a:off x="450" y="106"/>
              <a:ext cx="820" cy="192"/>
            </a:xfrm>
            <a:prstGeom prst="rect">
              <a:avLst/>
            </a:prstGeom>
            <a:solidFill>
              <a:srgbClr val="8484E0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3021" name="Line 13"/>
            <p:cNvSpPr>
              <a:spLocks noChangeShapeType="1"/>
            </p:cNvSpPr>
            <p:nvPr/>
          </p:nvSpPr>
          <p:spPr bwMode="auto">
            <a:xfrm>
              <a:off x="56" y="203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3022" name="Rectangle 14"/>
            <p:cNvSpPr>
              <a:spLocks/>
            </p:cNvSpPr>
            <p:nvPr/>
          </p:nvSpPr>
          <p:spPr bwMode="auto">
            <a:xfrm>
              <a:off x="222" y="0"/>
              <a:ext cx="154" cy="203"/>
            </a:xfrm>
            <a:prstGeom prst="rect">
              <a:avLst/>
            </a:prstGeom>
            <a:noFill/>
            <a:ln w="1905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60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-8</a:t>
              </a:r>
            </a:p>
          </p:txBody>
        </p:sp>
        <p:sp>
          <p:nvSpPr>
            <p:cNvPr id="43023" name="AutoShape 15"/>
            <p:cNvSpPr>
              <a:spLocks/>
            </p:cNvSpPr>
            <p:nvPr/>
          </p:nvSpPr>
          <p:spPr bwMode="auto">
            <a:xfrm>
              <a:off x="0" y="53"/>
              <a:ext cx="232" cy="12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43024" name="Line 16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5" name="Rectangle 17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6" name="Line 18"/>
          <p:cNvSpPr>
            <a:spLocks noChangeShapeType="1"/>
          </p:cNvSpPr>
          <p:nvPr/>
        </p:nvSpPr>
        <p:spPr bwMode="auto">
          <a:xfrm>
            <a:off x="7891463" y="3962400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7" name="Rectangle 19"/>
          <p:cNvSpPr>
            <a:spLocks/>
          </p:cNvSpPr>
          <p:nvPr/>
        </p:nvSpPr>
        <p:spPr bwMode="auto"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3028" name="Line 20"/>
          <p:cNvSpPr>
            <a:spLocks noChangeShapeType="1"/>
          </p:cNvSpPr>
          <p:nvPr/>
        </p:nvSpPr>
        <p:spPr bwMode="auto">
          <a:xfrm rot="10800000" flipH="1">
            <a:off x="7891463" y="1752600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9" name="Rectangle 21"/>
          <p:cNvSpPr>
            <a:spLocks/>
          </p:cNvSpPr>
          <p:nvPr/>
        </p:nvSpPr>
        <p:spPr bwMode="auto"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3030" name="Line 22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31" name="Rectangle 23"/>
          <p:cNvSpPr>
            <a:spLocks/>
          </p:cNvSpPr>
          <p:nvPr/>
        </p:nvSpPr>
        <p:spPr bwMode="auto">
          <a:xfrm>
            <a:off x="5434806" y="1557337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grpSp>
        <p:nvGrpSpPr>
          <p:cNvPr id="43033" name="Group 25"/>
          <p:cNvGrpSpPr>
            <a:grpSpLocks/>
          </p:cNvGrpSpPr>
          <p:nvPr/>
        </p:nvGrpSpPr>
        <p:grpSpPr bwMode="auto">
          <a:xfrm>
            <a:off x="2544763" y="4759325"/>
            <a:ext cx="4691063" cy="1287463"/>
            <a:chOff x="59" y="0"/>
            <a:chExt cx="2955" cy="811"/>
          </a:xfrm>
        </p:grpSpPr>
        <p:sp>
          <p:nvSpPr>
            <p:cNvPr id="43034" name="Rectangle 26"/>
            <p:cNvSpPr>
              <a:spLocks/>
            </p:cNvSpPr>
            <p:nvPr/>
          </p:nvSpPr>
          <p:spPr bwMode="auto">
            <a:xfrm>
              <a:off x="59" y="0"/>
              <a:ext cx="1600" cy="23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24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Pointer: </a:t>
              </a:r>
              <a:r>
                <a:rPr lang="en-US" sz="24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24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43035" name="Rectangle 27"/>
            <p:cNvSpPr>
              <a:spLocks/>
            </p:cNvSpPr>
            <p:nvPr/>
          </p:nvSpPr>
          <p:spPr bwMode="auto">
            <a:xfrm>
              <a:off x="2033" y="531"/>
              <a:ext cx="981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“Top”</a:t>
              </a:r>
            </a:p>
          </p:txBody>
        </p:sp>
      </p:grpSp>
      <p:sp>
        <p:nvSpPr>
          <p:cNvPr id="2" name="Oval 1"/>
          <p:cNvSpPr/>
          <p:nvPr/>
        </p:nvSpPr>
        <p:spPr bwMode="auto">
          <a:xfrm>
            <a:off x="3590693" y="1870385"/>
            <a:ext cx="1103970" cy="369849"/>
          </a:xfrm>
          <a:prstGeom prst="ellipse">
            <a:avLst/>
          </a:prstGeom>
          <a:solidFill>
            <a:srgbClr val="FF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val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1463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6 3.7037E-7 L 0.05122 0.25185 L 0.09636 0.35764 L 0.09514 0.52338 L 0.24271 0.47639 " pathEditMode="relative" ptsTypes="AAA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8"/>
          <p:cNvSpPr txBox="1">
            <a:spLocks noChangeArrowheads="1"/>
          </p:cNvSpPr>
          <p:nvPr/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>
            <a:lvl1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514350" indent="-234950" algn="l" rtl="0" fontAlgn="base"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2pPr>
            <a:lvl3pPr marL="800100" indent="-2032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3pPr>
            <a:lvl4pPr marL="11430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4pPr>
            <a:lvl5pPr marL="14605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5pPr>
            <a:lvl6pPr marL="19177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6pPr>
            <a:lvl7pPr marL="23749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7pPr>
            <a:lvl8pPr marL="28321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8pPr>
            <a:lvl9pPr marL="32893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9pPr>
          </a:lstStyle>
          <a:p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popq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Dest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Read value at address given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dirty="0">
              <a:latin typeface="Courier New Bold" charset="0"/>
              <a:cs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Increment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r>
              <a:rPr lang="en-US" dirty="0"/>
              <a:t> by 8</a:t>
            </a:r>
          </a:p>
          <a:p>
            <a:pPr marL="552450" lvl="1"/>
            <a:r>
              <a:rPr lang="en-US" dirty="0"/>
              <a:t>Store value at </a:t>
            </a:r>
            <a:r>
              <a:rPr lang="en-US" dirty="0" err="1"/>
              <a:t>Dest</a:t>
            </a:r>
            <a:r>
              <a:rPr lang="en-US" dirty="0"/>
              <a:t> (usually a register)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44034" name="Line 2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5" name="Rectangle 3"/>
          <p:cNvSpPr>
            <a:spLocks/>
          </p:cNvSpPr>
          <p:nvPr/>
        </p:nvSpPr>
        <p:spPr bwMode="auto">
          <a:xfrm>
            <a:off x="2559593" y="4797425"/>
            <a:ext cx="2539457" cy="36933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24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44036" name="Rectangle 4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7891463" y="3962400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8" name="Rectangle 6"/>
          <p:cNvSpPr>
            <a:spLocks/>
          </p:cNvSpPr>
          <p:nvPr/>
        </p:nvSpPr>
        <p:spPr bwMode="auto"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 rot="10800000" flipH="1">
            <a:off x="7891463" y="1752600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0" name="Rectangle 8"/>
          <p:cNvSpPr>
            <a:spLocks/>
          </p:cNvSpPr>
          <p:nvPr/>
        </p:nvSpPr>
        <p:spPr bwMode="auto"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4041" name="Rectangle 9"/>
          <p:cNvSpPr>
            <a:spLocks/>
          </p:cNvSpPr>
          <p:nvPr/>
        </p:nvSpPr>
        <p:spPr bwMode="auto">
          <a:xfrm>
            <a:off x="5677693" y="5367198"/>
            <a:ext cx="1555750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“Top”</a:t>
            </a:r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5" name="Rectangle 13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4046" name="Rectangle 14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4051" name="Rectangle 1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Stack: Pop</a:t>
            </a:r>
          </a:p>
        </p:txBody>
      </p:sp>
      <p:sp>
        <p:nvSpPr>
          <p:cNvPr id="44052" name="Rectangle 20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3" name="Line 21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8" name="Rectangle 26"/>
          <p:cNvSpPr>
            <a:spLocks/>
          </p:cNvSpPr>
          <p:nvPr/>
        </p:nvSpPr>
        <p:spPr bwMode="auto">
          <a:xfrm>
            <a:off x="5754688" y="4876800"/>
            <a:ext cx="1301750" cy="3048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9" name="Rectangle 27"/>
          <p:cNvSpPr>
            <a:spLocks/>
          </p:cNvSpPr>
          <p:nvPr/>
        </p:nvSpPr>
        <p:spPr bwMode="auto">
          <a:xfrm>
            <a:off x="5753100" y="4876800"/>
            <a:ext cx="1301750" cy="304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Oval 26"/>
          <p:cNvSpPr/>
          <p:nvPr/>
        </p:nvSpPr>
        <p:spPr bwMode="auto">
          <a:xfrm>
            <a:off x="5946118" y="4876800"/>
            <a:ext cx="1103970" cy="369849"/>
          </a:xfrm>
          <a:prstGeom prst="ellipse">
            <a:avLst/>
          </a:prstGeom>
          <a:solidFill>
            <a:srgbClr val="FF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val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3" name="Rectangle 23">
            <a:extLst>
              <a:ext uri="{FF2B5EF4-FFF2-40B4-BE49-F238E27FC236}">
                <a16:creationId xmlns:a16="http://schemas.microsoft.com/office/drawing/2014/main" id="{E5255E48-EB03-4816-A817-1DBFC5F35A12}"/>
              </a:ext>
            </a:extLst>
          </p:cNvPr>
          <p:cNvSpPr>
            <a:spLocks/>
          </p:cNvSpPr>
          <p:nvPr/>
        </p:nvSpPr>
        <p:spPr bwMode="auto">
          <a:xfrm>
            <a:off x="5434806" y="1557337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</p:spTree>
    <p:extLst>
      <p:ext uri="{BB962C8B-B14F-4D97-AF65-F5344CB8AC3E}">
        <p14:creationId xmlns:p14="http://schemas.microsoft.com/office/powerpoint/2010/main" val="3641431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8"/>
          <p:cNvSpPr txBox="1">
            <a:spLocks noChangeArrowheads="1"/>
          </p:cNvSpPr>
          <p:nvPr/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>
            <a:lvl1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514350" indent="-234950" algn="l" rtl="0" fontAlgn="base"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2pPr>
            <a:lvl3pPr marL="800100" indent="-2032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3pPr>
            <a:lvl4pPr marL="11430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4pPr>
            <a:lvl5pPr marL="14605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5pPr>
            <a:lvl6pPr marL="19177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6pPr>
            <a:lvl7pPr marL="23749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7pPr>
            <a:lvl8pPr marL="28321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8pPr>
            <a:lvl9pPr marL="32893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9pPr>
          </a:lstStyle>
          <a:p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popq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Dest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Read value at address given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dirty="0">
              <a:latin typeface="Courier New Bold" charset="0"/>
              <a:cs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Increment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r>
              <a:rPr lang="en-US" dirty="0"/>
              <a:t> by 8</a:t>
            </a:r>
          </a:p>
          <a:p>
            <a:pPr marL="552450" lvl="1"/>
            <a:r>
              <a:rPr lang="en-US" dirty="0"/>
              <a:t>Store value at </a:t>
            </a:r>
            <a:r>
              <a:rPr lang="en-US" dirty="0" err="1"/>
              <a:t>Dest</a:t>
            </a:r>
            <a:r>
              <a:rPr lang="en-US" dirty="0"/>
              <a:t> (usually a register)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559593" y="4797425"/>
            <a:ext cx="3079207" cy="369332"/>
            <a:chOff x="2559593" y="4797425"/>
            <a:chExt cx="3079207" cy="369332"/>
          </a:xfrm>
        </p:grpSpPr>
        <p:sp>
          <p:nvSpPr>
            <p:cNvPr id="44034" name="Line 2"/>
            <p:cNvSpPr>
              <a:spLocks noChangeShapeType="1"/>
            </p:cNvSpPr>
            <p:nvPr/>
          </p:nvSpPr>
          <p:spPr bwMode="auto">
            <a:xfrm>
              <a:off x="5130800" y="5029200"/>
              <a:ext cx="50800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4035" name="Rectangle 3"/>
            <p:cNvSpPr>
              <a:spLocks/>
            </p:cNvSpPr>
            <p:nvPr/>
          </p:nvSpPr>
          <p:spPr bwMode="auto">
            <a:xfrm>
              <a:off x="2559593" y="4797425"/>
              <a:ext cx="2539457" cy="369332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24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Pointer: </a:t>
              </a:r>
              <a:r>
                <a:rPr lang="en-US" sz="24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24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44036" name="Rectangle 4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7891463" y="3962400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8" name="Rectangle 6"/>
          <p:cNvSpPr>
            <a:spLocks/>
          </p:cNvSpPr>
          <p:nvPr/>
        </p:nvSpPr>
        <p:spPr bwMode="auto"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 rot="10800000" flipH="1">
            <a:off x="7891463" y="1752600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0" name="Rectangle 8"/>
          <p:cNvSpPr>
            <a:spLocks/>
          </p:cNvSpPr>
          <p:nvPr/>
        </p:nvSpPr>
        <p:spPr bwMode="auto"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4041" name="Rectangle 9"/>
          <p:cNvSpPr>
            <a:spLocks/>
          </p:cNvSpPr>
          <p:nvPr/>
        </p:nvSpPr>
        <p:spPr bwMode="auto">
          <a:xfrm>
            <a:off x="5691426" y="5340151"/>
            <a:ext cx="1555750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“Top”</a:t>
            </a:r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1" name="Rectangle 1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Stack: Pop</a:t>
            </a:r>
          </a:p>
        </p:txBody>
      </p:sp>
      <p:sp>
        <p:nvSpPr>
          <p:cNvPr id="44052" name="Rectangle 20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3" name="Line 21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6" name="Rectangle 24"/>
          <p:cNvSpPr>
            <a:spLocks/>
          </p:cNvSpPr>
          <p:nvPr/>
        </p:nvSpPr>
        <p:spPr bwMode="auto">
          <a:xfrm>
            <a:off x="5392738" y="4706938"/>
            <a:ext cx="282575" cy="32385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+8</a:t>
            </a:r>
          </a:p>
        </p:txBody>
      </p:sp>
      <p:sp>
        <p:nvSpPr>
          <p:cNvPr id="44057" name="AutoShape 25"/>
          <p:cNvSpPr>
            <a:spLocks/>
          </p:cNvSpPr>
          <p:nvPr/>
        </p:nvSpPr>
        <p:spPr bwMode="auto">
          <a:xfrm rot="10800000" flipH="1">
            <a:off x="5040313" y="4791076"/>
            <a:ext cx="368300" cy="1905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8" name="Rectangle 26"/>
          <p:cNvSpPr>
            <a:spLocks/>
          </p:cNvSpPr>
          <p:nvPr/>
        </p:nvSpPr>
        <p:spPr bwMode="auto">
          <a:xfrm>
            <a:off x="5754688" y="4876800"/>
            <a:ext cx="1301750" cy="3048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9" name="Rectangle 27"/>
          <p:cNvSpPr>
            <a:spLocks/>
          </p:cNvSpPr>
          <p:nvPr/>
        </p:nvSpPr>
        <p:spPr bwMode="auto">
          <a:xfrm>
            <a:off x="5753100" y="4876800"/>
            <a:ext cx="1301750" cy="304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Oval 26"/>
          <p:cNvSpPr/>
          <p:nvPr/>
        </p:nvSpPr>
        <p:spPr bwMode="auto">
          <a:xfrm>
            <a:off x="2116827" y="3396475"/>
            <a:ext cx="1103970" cy="369849"/>
          </a:xfrm>
          <a:prstGeom prst="ellipse">
            <a:avLst/>
          </a:prstGeom>
          <a:solidFill>
            <a:srgbClr val="FF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val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9" name="Rectangle 23">
            <a:extLst>
              <a:ext uri="{FF2B5EF4-FFF2-40B4-BE49-F238E27FC236}">
                <a16:creationId xmlns:a16="http://schemas.microsoft.com/office/drawing/2014/main" id="{21E6DD8B-A023-484A-9CB8-6D8B774C14F6}"/>
              </a:ext>
            </a:extLst>
          </p:cNvPr>
          <p:cNvSpPr>
            <a:spLocks/>
          </p:cNvSpPr>
          <p:nvPr/>
        </p:nvSpPr>
        <p:spPr bwMode="auto">
          <a:xfrm>
            <a:off x="5434806" y="1557337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sp>
        <p:nvSpPr>
          <p:cNvPr id="44033" name="AutoShape 1"/>
          <p:cNvSpPr>
            <a:spLocks/>
          </p:cNvSpPr>
          <p:nvPr/>
        </p:nvSpPr>
        <p:spPr bwMode="auto">
          <a:xfrm rot="10800000" flipH="1">
            <a:off x="6097588" y="4949826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48751E-6 L 5E-6 -0.0518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5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4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8"/>
          <p:cNvSpPr txBox="1">
            <a:spLocks noChangeArrowheads="1"/>
          </p:cNvSpPr>
          <p:nvPr/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>
            <a:lvl1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514350" indent="-234950" algn="l" rtl="0" fontAlgn="base"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2pPr>
            <a:lvl3pPr marL="800100" indent="-2032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3pPr>
            <a:lvl4pPr marL="11430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4pPr>
            <a:lvl5pPr marL="14605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5pPr>
            <a:lvl6pPr marL="19177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6pPr>
            <a:lvl7pPr marL="23749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7pPr>
            <a:lvl8pPr marL="28321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8pPr>
            <a:lvl9pPr marL="32893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9pPr>
          </a:lstStyle>
          <a:p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popq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Dest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Read value at address given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dirty="0">
              <a:latin typeface="Courier New Bold" charset="0"/>
              <a:cs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Increment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r>
              <a:rPr lang="en-US" dirty="0"/>
              <a:t> by 8</a:t>
            </a:r>
          </a:p>
          <a:p>
            <a:pPr marL="552450" lvl="1"/>
            <a:r>
              <a:rPr lang="en-US" dirty="0"/>
              <a:t>Store value at </a:t>
            </a:r>
            <a:r>
              <a:rPr lang="en-US" dirty="0" err="1"/>
              <a:t>Dest</a:t>
            </a:r>
            <a:r>
              <a:rPr lang="en-US" dirty="0"/>
              <a:t> </a:t>
            </a:r>
            <a:r>
              <a:rPr lang="en-US"/>
              <a:t>(usually a </a:t>
            </a:r>
            <a:r>
              <a:rPr lang="en-US" dirty="0"/>
              <a:t>register)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44034" name="Line 2"/>
          <p:cNvSpPr>
            <a:spLocks noChangeShapeType="1"/>
          </p:cNvSpPr>
          <p:nvPr/>
        </p:nvSpPr>
        <p:spPr bwMode="auto">
          <a:xfrm>
            <a:off x="5130800" y="4693525"/>
            <a:ext cx="5080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5" name="Rectangle 3"/>
          <p:cNvSpPr>
            <a:spLocks/>
          </p:cNvSpPr>
          <p:nvPr/>
        </p:nvSpPr>
        <p:spPr bwMode="auto">
          <a:xfrm>
            <a:off x="2559593" y="4461750"/>
            <a:ext cx="2539457" cy="36933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24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44036" name="Rectangle 4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7891463" y="3962400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8" name="Rectangle 6"/>
          <p:cNvSpPr>
            <a:spLocks/>
          </p:cNvSpPr>
          <p:nvPr/>
        </p:nvSpPr>
        <p:spPr bwMode="auto"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 rot="10800000" flipH="1">
            <a:off x="7891463" y="1752600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0" name="Rectangle 8"/>
          <p:cNvSpPr>
            <a:spLocks/>
          </p:cNvSpPr>
          <p:nvPr/>
        </p:nvSpPr>
        <p:spPr bwMode="auto"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1" name="Rectangle 1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Stack: Pop</a:t>
            </a:r>
          </a:p>
        </p:txBody>
      </p:sp>
      <p:sp>
        <p:nvSpPr>
          <p:cNvPr id="44052" name="Rectangle 20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3" name="Line 21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8" name="Rectangle 26"/>
          <p:cNvSpPr>
            <a:spLocks/>
          </p:cNvSpPr>
          <p:nvPr/>
        </p:nvSpPr>
        <p:spPr bwMode="auto">
          <a:xfrm>
            <a:off x="5754688" y="4876800"/>
            <a:ext cx="1301750" cy="3048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9" name="Rectangle 27"/>
          <p:cNvSpPr>
            <a:spLocks/>
          </p:cNvSpPr>
          <p:nvPr/>
        </p:nvSpPr>
        <p:spPr bwMode="auto">
          <a:xfrm>
            <a:off x="5753100" y="4876800"/>
            <a:ext cx="1301750" cy="304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Oval 26"/>
          <p:cNvSpPr/>
          <p:nvPr/>
        </p:nvSpPr>
        <p:spPr bwMode="auto">
          <a:xfrm>
            <a:off x="5946118" y="4876800"/>
            <a:ext cx="1103970" cy="369849"/>
          </a:xfrm>
          <a:prstGeom prst="ellipse">
            <a:avLst/>
          </a:prstGeom>
          <a:solidFill>
            <a:srgbClr val="FF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val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0650" y="5293232"/>
            <a:ext cx="5335841" cy="107721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(The memory doesn’t change, </a:t>
            </a:r>
            <a:b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only the value of </a:t>
            </a: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sz="3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22" name="Rectangle 23">
            <a:extLst>
              <a:ext uri="{FF2B5EF4-FFF2-40B4-BE49-F238E27FC236}">
                <a16:creationId xmlns:a16="http://schemas.microsoft.com/office/drawing/2014/main" id="{56EFD4F1-5698-40E8-86FC-42E752902BE8}"/>
              </a:ext>
            </a:extLst>
          </p:cNvPr>
          <p:cNvSpPr>
            <a:spLocks/>
          </p:cNvSpPr>
          <p:nvPr/>
        </p:nvSpPr>
        <p:spPr bwMode="auto">
          <a:xfrm>
            <a:off x="5434806" y="1557337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sp>
        <p:nvSpPr>
          <p:cNvPr id="23" name="Rectangle 9">
            <a:extLst>
              <a:ext uri="{FF2B5EF4-FFF2-40B4-BE49-F238E27FC236}">
                <a16:creationId xmlns:a16="http://schemas.microsoft.com/office/drawing/2014/main" id="{E6A13F9B-2838-4E0A-9CE8-0F8BFF2F98F1}"/>
              </a:ext>
            </a:extLst>
          </p:cNvPr>
          <p:cNvSpPr>
            <a:spLocks/>
          </p:cNvSpPr>
          <p:nvPr/>
        </p:nvSpPr>
        <p:spPr bwMode="auto">
          <a:xfrm>
            <a:off x="5691426" y="5340151"/>
            <a:ext cx="1555750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“Top”</a:t>
            </a:r>
          </a:p>
        </p:txBody>
      </p:sp>
      <p:sp>
        <p:nvSpPr>
          <p:cNvPr id="24" name="AutoShape 1">
            <a:extLst>
              <a:ext uri="{FF2B5EF4-FFF2-40B4-BE49-F238E27FC236}">
                <a16:creationId xmlns:a16="http://schemas.microsoft.com/office/drawing/2014/main" id="{39CC9290-FA29-4445-9E40-1D97850D8A93}"/>
              </a:ext>
            </a:extLst>
          </p:cNvPr>
          <p:cNvSpPr>
            <a:spLocks/>
          </p:cNvSpPr>
          <p:nvPr/>
        </p:nvSpPr>
        <p:spPr bwMode="auto">
          <a:xfrm rot="10800000" flipH="1">
            <a:off x="6097588" y="4949826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7695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Procedures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Mechanisms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Stack Structure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Calling Conventions</a:t>
            </a:r>
          </a:p>
          <a:p>
            <a:pPr lvl="2"/>
            <a:r>
              <a:rPr lang="en-US" b="1" dirty="0"/>
              <a:t>Passing control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Passing data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Managing local data</a:t>
            </a:r>
          </a:p>
          <a:p>
            <a:pPr lvl="1"/>
            <a:r>
              <a:rPr lang="en-US" b="1" dirty="0">
                <a:solidFill>
                  <a:srgbClr val="7F7F7F"/>
                </a:solidFill>
              </a:rPr>
              <a:t>Illustration of Recursion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3816" y="0"/>
            <a:ext cx="3070184" cy="1143000"/>
          </a:xfrm>
        </p:spPr>
        <p:txBody>
          <a:bodyPr/>
          <a:lstStyle/>
          <a:p>
            <a:r>
              <a:rPr lang="en-US" dirty="0"/>
              <a:t>Code Examples</a:t>
            </a:r>
          </a:p>
        </p:txBody>
      </p:sp>
      <p:sp>
        <p:nvSpPr>
          <p:cNvPr id="4" name="Rectangle 4"/>
          <p:cNvSpPr>
            <a:spLocks/>
          </p:cNvSpPr>
          <p:nvPr/>
        </p:nvSpPr>
        <p:spPr bwMode="auto">
          <a:xfrm>
            <a:off x="76199" y="4395486"/>
            <a:ext cx="3963365" cy="1507603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mult2(long a, long b)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s = a * b;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s;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76199" y="624069"/>
            <a:ext cx="5835569" cy="154039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multstore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(long x, long y, long 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t = mult2(x, y);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200154" y="1828800"/>
            <a:ext cx="6781800" cy="4800600"/>
            <a:chOff x="2200154" y="1828800"/>
            <a:chExt cx="6781800" cy="4800600"/>
          </a:xfrm>
        </p:grpSpPr>
        <p:sp>
          <p:nvSpPr>
            <p:cNvPr id="6" name="Rectangle 4"/>
            <p:cNvSpPr>
              <a:spLocks/>
            </p:cNvSpPr>
            <p:nvPr/>
          </p:nvSpPr>
          <p:spPr bwMode="auto">
            <a:xfrm>
              <a:off x="2971800" y="4800600"/>
              <a:ext cx="5867400" cy="1828800"/>
            </a:xfrm>
            <a:prstGeom prst="rect">
              <a:avLst/>
            </a:prstGeom>
            <a:solidFill>
              <a:srgbClr val="CCFFCC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38100" tIns="38100" rIns="38100" bIns="38100"/>
            <a:lstStyle/>
            <a:p>
              <a:pPr algn="l"/>
              <a:r>
                <a:rPr lang="ro-RO" sz="1800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0000000000400550 &lt;mult2&gt;:</a:t>
              </a:r>
            </a:p>
            <a:p>
              <a:pPr algn="l"/>
              <a:r>
                <a:rPr lang="ro-RO" sz="1800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 400550:  mov    %rdi,%rax	# a </a:t>
              </a:r>
            </a:p>
            <a:p>
              <a:pPr algn="l"/>
              <a:r>
                <a:rPr lang="ro-RO" sz="1800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 400553:  imul   %rsi,%rax	# a * b</a:t>
              </a:r>
            </a:p>
            <a:p>
              <a:pPr algn="l"/>
              <a:r>
                <a:rPr lang="ro-RO" sz="1800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 400557:  retq			# Return</a:t>
              </a:r>
            </a:p>
          </p:txBody>
        </p:sp>
        <p:sp>
          <p:nvSpPr>
            <p:cNvPr id="8" name="Rectangle 7"/>
            <p:cNvSpPr>
              <a:spLocks/>
            </p:cNvSpPr>
            <p:nvPr/>
          </p:nvSpPr>
          <p:spPr bwMode="auto">
            <a:xfrm>
              <a:off x="2200154" y="1828800"/>
              <a:ext cx="6781800" cy="2057400"/>
            </a:xfrm>
            <a:prstGeom prst="rect">
              <a:avLst/>
            </a:prstGeom>
            <a:solidFill>
              <a:srgbClr val="F6F5BD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38100" tIns="38100" rIns="38100" bIns="38100"/>
            <a:lstStyle/>
            <a:p>
              <a:pPr algn="l"/>
              <a:r>
                <a:rPr lang="sk-SK" sz="1800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0000000000400540 &lt;multstore&gt;:</a:t>
              </a:r>
            </a:p>
            <a:p>
              <a:pPr algn="l"/>
              <a:r>
                <a:rPr lang="sk-SK" sz="1800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 400540: push   %rbx		# Save %rbx</a:t>
              </a:r>
            </a:p>
            <a:p>
              <a:pPr algn="l"/>
              <a:r>
                <a:rPr lang="sk-SK" sz="1800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 400541: mov    %rdx,%rbx		# Save dest</a:t>
              </a:r>
            </a:p>
            <a:p>
              <a:pPr algn="l"/>
              <a:r>
                <a:rPr lang="sk-SK" sz="1800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 400544: callq  400550 &lt;mult2&gt;	# mult2(x,y)</a:t>
              </a:r>
            </a:p>
            <a:p>
              <a:pPr algn="l"/>
              <a:r>
                <a:rPr lang="sk-SK" sz="1800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 400549: mov    %rax,(%rbx)	# Save at dest</a:t>
              </a:r>
            </a:p>
            <a:p>
              <a:pPr algn="l"/>
              <a:r>
                <a:rPr lang="sk-SK" sz="1800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 40054c: pop    %rbx		# Restore %rbx</a:t>
              </a:r>
            </a:p>
            <a:p>
              <a:pPr algn="l"/>
              <a:r>
                <a:rPr lang="sk-SK" sz="1800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 40054d: retq			# Return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338847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Procedure Control Flow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Use stack to support procedure call and return</a:t>
            </a:r>
          </a:p>
          <a:p>
            <a:r>
              <a:rPr lang="en-US" dirty="0">
                <a:solidFill>
                  <a:srgbClr val="980002"/>
                </a:solidFill>
              </a:rPr>
              <a:t>Procedure call: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call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label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Push return address on stack</a:t>
            </a:r>
          </a:p>
          <a:p>
            <a:pPr marL="552450" lvl="1"/>
            <a:r>
              <a:rPr lang="en-US" dirty="0"/>
              <a:t>Jump to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label</a:t>
            </a:r>
            <a:endParaRPr lang="en-US" dirty="0"/>
          </a:p>
          <a:p>
            <a:r>
              <a:rPr lang="en-US" dirty="0"/>
              <a:t>Return address:</a:t>
            </a:r>
          </a:p>
          <a:p>
            <a:pPr marL="552450" lvl="1"/>
            <a:r>
              <a:rPr lang="en-US" dirty="0"/>
              <a:t>Address of the next instruction right after call</a:t>
            </a:r>
          </a:p>
          <a:p>
            <a:pPr marL="552450" lvl="1"/>
            <a:r>
              <a:rPr lang="en-US" dirty="0"/>
              <a:t>Example from disassembly</a:t>
            </a:r>
          </a:p>
          <a:p>
            <a:r>
              <a:rPr lang="en-US" dirty="0">
                <a:solidFill>
                  <a:srgbClr val="980002"/>
                </a:solidFill>
              </a:rPr>
              <a:t>Procedure return: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ret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Pop address from stack</a:t>
            </a:r>
          </a:p>
          <a:p>
            <a:pPr marL="552450" lvl="1"/>
            <a:r>
              <a:rPr lang="en-US" dirty="0"/>
              <a:t>Jump to address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Procedures</a:t>
            </a:r>
          </a:p>
          <a:p>
            <a:pPr lvl="1"/>
            <a:r>
              <a:rPr lang="en-US" b="1" dirty="0"/>
              <a:t>Mechanisms</a:t>
            </a:r>
          </a:p>
          <a:p>
            <a:pPr lvl="1"/>
            <a:r>
              <a:rPr lang="en-US" b="1" dirty="0"/>
              <a:t>Stack Structure</a:t>
            </a:r>
          </a:p>
          <a:p>
            <a:pPr lvl="1"/>
            <a:r>
              <a:rPr lang="en-US" b="1" dirty="0"/>
              <a:t>Calling Conventions</a:t>
            </a:r>
          </a:p>
          <a:p>
            <a:pPr lvl="2"/>
            <a:r>
              <a:rPr lang="en-US" b="1" dirty="0"/>
              <a:t>Passing control</a:t>
            </a:r>
          </a:p>
          <a:p>
            <a:pPr lvl="2"/>
            <a:r>
              <a:rPr lang="en-US" b="1" dirty="0"/>
              <a:t>Passing data</a:t>
            </a:r>
          </a:p>
          <a:p>
            <a:pPr lvl="2"/>
            <a:r>
              <a:rPr lang="en-US" b="1" dirty="0"/>
              <a:t>Managing local data</a:t>
            </a:r>
          </a:p>
          <a:p>
            <a:pPr lvl="1"/>
            <a:r>
              <a:rPr lang="en-US" b="1" dirty="0"/>
              <a:t>Illustration of </a:t>
            </a:r>
            <a:r>
              <a:rPr lang="en-US" b="1" dirty="0" smtClean="0"/>
              <a:t>Recursion</a:t>
            </a:r>
          </a:p>
          <a:p>
            <a:r>
              <a:rPr lang="en-US" dirty="0" smtClean="0"/>
              <a:t>Finish Up Control Flow</a:t>
            </a:r>
          </a:p>
          <a:p>
            <a:pPr lvl="1"/>
            <a:r>
              <a:rPr lang="en-US" b="1" dirty="0" smtClean="0"/>
              <a:t>Switch Statement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828352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Flow Example #1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400550:  mov    %rdi,%rax</a:t>
            </a: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400557:  retq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400544: callq  400550 &lt;mult2&gt;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400549: mov    %rax,(%rbx)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</p:txBody>
      </p:sp>
      <p:sp>
        <p:nvSpPr>
          <p:cNvPr id="11" name="Rectangle 8"/>
          <p:cNvSpPr>
            <a:spLocks/>
          </p:cNvSpPr>
          <p:nvPr/>
        </p:nvSpPr>
        <p:spPr bwMode="auto"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0x400544</a:t>
            </a: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0x120</a:t>
            </a:r>
          </a:p>
        </p:txBody>
      </p:sp>
      <p:sp>
        <p:nvSpPr>
          <p:cNvPr id="18" name="Rectangle 15"/>
          <p:cNvSpPr>
            <a:spLocks/>
          </p:cNvSpPr>
          <p:nvPr/>
        </p:nvSpPr>
        <p:spPr bwMode="auto"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/>
              <a:t>•</a:t>
            </a:r>
          </a:p>
          <a:p>
            <a:r>
              <a:rPr lang="en-US" sz="2400" dirty="0"/>
              <a:t>•</a:t>
            </a:r>
          </a:p>
          <a:p>
            <a:r>
              <a:rPr lang="en-US" sz="2400" dirty="0"/>
              <a:t>•</a:t>
            </a:r>
          </a:p>
        </p:txBody>
      </p:sp>
      <p:sp>
        <p:nvSpPr>
          <p:cNvPr id="20" name="Arc 19"/>
          <p:cNvSpPr/>
          <p:nvPr/>
        </p:nvSpPr>
        <p:spPr bwMode="auto">
          <a:xfrm flipV="1">
            <a:off x="6629400" y="2133600"/>
            <a:ext cx="1676400" cy="990600"/>
          </a:xfrm>
          <a:prstGeom prst="arc">
            <a:avLst>
              <a:gd name="adj1" fmla="val 17108922"/>
              <a:gd name="adj2" fmla="val 4768750"/>
            </a:avLst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22" name="Straight Arrow Connector 21"/>
          <p:cNvCxnSpPr>
            <a:stCxn id="11" idx="1"/>
          </p:cNvCxnSpPr>
          <p:nvPr/>
        </p:nvCxnSpPr>
        <p:spPr bwMode="auto">
          <a:xfrm flipH="1" flipV="1">
            <a:off x="4572000" y="2362200"/>
            <a:ext cx="1676400" cy="13335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" name="Rectangle 3"/>
          <p:cNvSpPr>
            <a:spLocks/>
          </p:cNvSpPr>
          <p:nvPr/>
        </p:nvSpPr>
        <p:spPr bwMode="auto">
          <a:xfrm>
            <a:off x="5472112" y="28956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Rectangle 10"/>
          <p:cNvSpPr>
            <a:spLocks/>
          </p:cNvSpPr>
          <p:nvPr/>
        </p:nvSpPr>
        <p:spPr bwMode="auto">
          <a:xfrm>
            <a:off x="5334000" y="1905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0x120</a:t>
            </a:r>
          </a:p>
        </p:txBody>
      </p:sp>
      <p:sp>
        <p:nvSpPr>
          <p:cNvPr id="26" name="Rectangle 11"/>
          <p:cNvSpPr>
            <a:spLocks/>
          </p:cNvSpPr>
          <p:nvPr/>
        </p:nvSpPr>
        <p:spPr bwMode="auto">
          <a:xfrm>
            <a:off x="5334000" y="1524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0x128</a:t>
            </a:r>
          </a:p>
        </p:txBody>
      </p:sp>
      <p:sp>
        <p:nvSpPr>
          <p:cNvPr id="27" name="Rectangle 12"/>
          <p:cNvSpPr>
            <a:spLocks/>
          </p:cNvSpPr>
          <p:nvPr/>
        </p:nvSpPr>
        <p:spPr bwMode="auto">
          <a:xfrm>
            <a:off x="5334000" y="1143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0x130</a:t>
            </a:r>
          </a:p>
        </p:txBody>
      </p:sp>
      <p:sp>
        <p:nvSpPr>
          <p:cNvPr id="29" name="Rectangle 4"/>
          <p:cNvSpPr>
            <a:spLocks/>
          </p:cNvSpPr>
          <p:nvPr/>
        </p:nvSpPr>
        <p:spPr bwMode="auto">
          <a:xfrm>
            <a:off x="5472112" y="35052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%rip</a:t>
            </a:r>
          </a:p>
        </p:txBody>
      </p:sp>
    </p:spTree>
    <p:extLst>
      <p:ext uri="{BB962C8B-B14F-4D97-AF65-F5344CB8AC3E}">
        <p14:creationId xmlns:p14="http://schemas.microsoft.com/office/powerpoint/2010/main" val="34751696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Flow Example #2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400550:  mov    %rdi,%rax</a:t>
            </a: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400557:  retq		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400544: callq  400550 &lt;mult2&gt;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400549: mov    %rax,(%rbx)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</p:txBody>
      </p:sp>
      <p:sp>
        <p:nvSpPr>
          <p:cNvPr id="11" name="Rectangle 8"/>
          <p:cNvSpPr>
            <a:spLocks/>
          </p:cNvSpPr>
          <p:nvPr/>
        </p:nvSpPr>
        <p:spPr bwMode="auto"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0x400550</a:t>
            </a: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0x118</a:t>
            </a:r>
          </a:p>
        </p:txBody>
      </p:sp>
      <p:sp>
        <p:nvSpPr>
          <p:cNvPr id="17" name="Rectangle 14"/>
          <p:cNvSpPr>
            <a:spLocks/>
          </p:cNvSpPr>
          <p:nvPr/>
        </p:nvSpPr>
        <p:spPr bwMode="auto">
          <a:xfrm>
            <a:off x="6248400" y="22860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0x400549</a:t>
            </a:r>
          </a:p>
        </p:txBody>
      </p:sp>
      <p:sp>
        <p:nvSpPr>
          <p:cNvPr id="18" name="Rectangle 15"/>
          <p:cNvSpPr>
            <a:spLocks/>
          </p:cNvSpPr>
          <p:nvPr/>
        </p:nvSpPr>
        <p:spPr bwMode="auto"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/>
              <a:t>•</a:t>
            </a:r>
          </a:p>
          <a:p>
            <a:r>
              <a:rPr lang="en-US" sz="2400" dirty="0"/>
              <a:t>•</a:t>
            </a:r>
          </a:p>
          <a:p>
            <a:r>
              <a:rPr lang="en-US" sz="2400" dirty="0"/>
              <a:t>•</a:t>
            </a:r>
          </a:p>
        </p:txBody>
      </p:sp>
      <p:sp>
        <p:nvSpPr>
          <p:cNvPr id="20" name="Arc 19"/>
          <p:cNvSpPr/>
          <p:nvPr/>
        </p:nvSpPr>
        <p:spPr bwMode="auto">
          <a:xfrm flipV="1">
            <a:off x="6629400" y="2438400"/>
            <a:ext cx="1676400" cy="685800"/>
          </a:xfrm>
          <a:prstGeom prst="arc">
            <a:avLst>
              <a:gd name="adj1" fmla="val 17108922"/>
              <a:gd name="adj2" fmla="val 4394693"/>
            </a:avLst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22" name="Straight Arrow Connector 21"/>
          <p:cNvCxnSpPr>
            <a:stCxn id="11" idx="1"/>
          </p:cNvCxnSpPr>
          <p:nvPr/>
        </p:nvCxnSpPr>
        <p:spPr bwMode="auto">
          <a:xfrm flipH="1">
            <a:off x="4038600" y="3695700"/>
            <a:ext cx="2209800" cy="7239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4114800" y="2514600"/>
            <a:ext cx="2133600" cy="762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5" name="Group 4"/>
          <p:cNvGrpSpPr/>
          <p:nvPr/>
        </p:nvGrpSpPr>
        <p:grpSpPr>
          <a:xfrm>
            <a:off x="5334000" y="1143000"/>
            <a:ext cx="776287" cy="2743200"/>
            <a:chOff x="5334000" y="1143000"/>
            <a:chExt cx="776287" cy="2743200"/>
          </a:xfrm>
        </p:grpSpPr>
        <p:sp>
          <p:nvSpPr>
            <p:cNvPr id="7" name="Rectangle 3"/>
            <p:cNvSpPr>
              <a:spLocks/>
            </p:cNvSpPr>
            <p:nvPr/>
          </p:nvSpPr>
          <p:spPr bwMode="auto">
            <a:xfrm>
              <a:off x="5472112" y="2895600"/>
              <a:ext cx="638175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13" name="Rectangle 10"/>
            <p:cNvSpPr>
              <a:spLocks/>
            </p:cNvSpPr>
            <p:nvPr/>
          </p:nvSpPr>
          <p:spPr bwMode="auto">
            <a:xfrm>
              <a:off x="5334000" y="1905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0x120</a:t>
              </a:r>
            </a:p>
          </p:txBody>
        </p:sp>
        <p:sp>
          <p:nvSpPr>
            <p:cNvPr id="14" name="Rectangle 11"/>
            <p:cNvSpPr>
              <a:spLocks/>
            </p:cNvSpPr>
            <p:nvPr/>
          </p:nvSpPr>
          <p:spPr bwMode="auto">
            <a:xfrm>
              <a:off x="5334000" y="1524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0x128</a:t>
              </a:r>
            </a:p>
          </p:txBody>
        </p:sp>
        <p:sp>
          <p:nvSpPr>
            <p:cNvPr id="15" name="Rectangle 12"/>
            <p:cNvSpPr>
              <a:spLocks/>
            </p:cNvSpPr>
            <p:nvPr/>
          </p:nvSpPr>
          <p:spPr bwMode="auto">
            <a:xfrm>
              <a:off x="5334000" y="1143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0x130</a:t>
              </a:r>
            </a:p>
          </p:txBody>
        </p:sp>
        <p:sp>
          <p:nvSpPr>
            <p:cNvPr id="21" name="Rectangle 11"/>
            <p:cNvSpPr>
              <a:spLocks/>
            </p:cNvSpPr>
            <p:nvPr/>
          </p:nvSpPr>
          <p:spPr bwMode="auto">
            <a:xfrm>
              <a:off x="5334000" y="2286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0x118</a:t>
              </a:r>
            </a:p>
          </p:txBody>
        </p:sp>
        <p:sp>
          <p:nvSpPr>
            <p:cNvPr id="9" name="Rectangle 4"/>
            <p:cNvSpPr>
              <a:spLocks/>
            </p:cNvSpPr>
            <p:nvPr/>
          </p:nvSpPr>
          <p:spPr bwMode="auto">
            <a:xfrm>
              <a:off x="5472112" y="3505200"/>
              <a:ext cx="638175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%rip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443041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Flow Example #3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400550:  mov    %rdi,%rax</a:t>
            </a: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400557:  retq		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400544: callq  400550 &lt;mult2&gt;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400549: mov    %rax,(%rbx)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</p:txBody>
      </p:sp>
      <p:sp>
        <p:nvSpPr>
          <p:cNvPr id="11" name="Rectangle 8"/>
          <p:cNvSpPr>
            <a:spLocks/>
          </p:cNvSpPr>
          <p:nvPr/>
        </p:nvSpPr>
        <p:spPr bwMode="auto"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0x400557</a:t>
            </a: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0x118</a:t>
            </a:r>
          </a:p>
        </p:txBody>
      </p:sp>
      <p:sp>
        <p:nvSpPr>
          <p:cNvPr id="17" name="Rectangle 14"/>
          <p:cNvSpPr>
            <a:spLocks/>
          </p:cNvSpPr>
          <p:nvPr/>
        </p:nvSpPr>
        <p:spPr bwMode="auto">
          <a:xfrm>
            <a:off x="6248400" y="22860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0x400549</a:t>
            </a:r>
          </a:p>
        </p:txBody>
      </p:sp>
      <p:sp>
        <p:nvSpPr>
          <p:cNvPr id="18" name="Rectangle 15"/>
          <p:cNvSpPr>
            <a:spLocks/>
          </p:cNvSpPr>
          <p:nvPr/>
        </p:nvSpPr>
        <p:spPr bwMode="auto"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/>
              <a:t>•</a:t>
            </a:r>
          </a:p>
          <a:p>
            <a:r>
              <a:rPr lang="en-US" sz="2400" dirty="0"/>
              <a:t>•</a:t>
            </a:r>
          </a:p>
          <a:p>
            <a:r>
              <a:rPr lang="en-US" sz="2400" dirty="0"/>
              <a:t>•</a:t>
            </a:r>
          </a:p>
        </p:txBody>
      </p:sp>
      <p:sp>
        <p:nvSpPr>
          <p:cNvPr id="20" name="Arc 19"/>
          <p:cNvSpPr/>
          <p:nvPr/>
        </p:nvSpPr>
        <p:spPr bwMode="auto">
          <a:xfrm flipV="1">
            <a:off x="6629400" y="2438400"/>
            <a:ext cx="1676400" cy="685800"/>
          </a:xfrm>
          <a:prstGeom prst="arc">
            <a:avLst>
              <a:gd name="adj1" fmla="val 17108922"/>
              <a:gd name="adj2" fmla="val 4394693"/>
            </a:avLst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22" name="Straight Arrow Connector 21"/>
          <p:cNvCxnSpPr>
            <a:stCxn id="11" idx="1"/>
          </p:cNvCxnSpPr>
          <p:nvPr/>
        </p:nvCxnSpPr>
        <p:spPr bwMode="auto">
          <a:xfrm flipH="1">
            <a:off x="2362200" y="3695700"/>
            <a:ext cx="3886200" cy="15621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4114800" y="2514600"/>
            <a:ext cx="2133600" cy="762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1" name="Group 20"/>
          <p:cNvGrpSpPr/>
          <p:nvPr/>
        </p:nvGrpSpPr>
        <p:grpSpPr>
          <a:xfrm>
            <a:off x="5334000" y="1143000"/>
            <a:ext cx="776287" cy="2743200"/>
            <a:chOff x="5334000" y="1143000"/>
            <a:chExt cx="776287" cy="2743200"/>
          </a:xfrm>
        </p:grpSpPr>
        <p:sp>
          <p:nvSpPr>
            <p:cNvPr id="23" name="Rectangle 3"/>
            <p:cNvSpPr>
              <a:spLocks/>
            </p:cNvSpPr>
            <p:nvPr/>
          </p:nvSpPr>
          <p:spPr bwMode="auto">
            <a:xfrm>
              <a:off x="5472112" y="2895600"/>
              <a:ext cx="638175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4" name="Rectangle 10"/>
            <p:cNvSpPr>
              <a:spLocks/>
            </p:cNvSpPr>
            <p:nvPr/>
          </p:nvSpPr>
          <p:spPr bwMode="auto">
            <a:xfrm>
              <a:off x="5334000" y="1905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0x120</a:t>
              </a:r>
            </a:p>
          </p:txBody>
        </p:sp>
        <p:sp>
          <p:nvSpPr>
            <p:cNvPr id="25" name="Rectangle 11"/>
            <p:cNvSpPr>
              <a:spLocks/>
            </p:cNvSpPr>
            <p:nvPr/>
          </p:nvSpPr>
          <p:spPr bwMode="auto">
            <a:xfrm>
              <a:off x="5334000" y="1524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0x128</a:t>
              </a:r>
            </a:p>
          </p:txBody>
        </p:sp>
        <p:sp>
          <p:nvSpPr>
            <p:cNvPr id="26" name="Rectangle 12"/>
            <p:cNvSpPr>
              <a:spLocks/>
            </p:cNvSpPr>
            <p:nvPr/>
          </p:nvSpPr>
          <p:spPr bwMode="auto">
            <a:xfrm>
              <a:off x="5334000" y="1143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0x130</a:t>
              </a:r>
            </a:p>
          </p:txBody>
        </p:sp>
        <p:sp>
          <p:nvSpPr>
            <p:cNvPr id="27" name="Rectangle 11"/>
            <p:cNvSpPr>
              <a:spLocks/>
            </p:cNvSpPr>
            <p:nvPr/>
          </p:nvSpPr>
          <p:spPr bwMode="auto">
            <a:xfrm>
              <a:off x="5334000" y="2286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0x118</a:t>
              </a:r>
            </a:p>
          </p:txBody>
        </p:sp>
        <p:sp>
          <p:nvSpPr>
            <p:cNvPr id="28" name="Rectangle 4"/>
            <p:cNvSpPr>
              <a:spLocks/>
            </p:cNvSpPr>
            <p:nvPr/>
          </p:nvSpPr>
          <p:spPr bwMode="auto">
            <a:xfrm>
              <a:off x="5472112" y="3505200"/>
              <a:ext cx="638175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%rip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831376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Flow Example #4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400550:  mov    %rdi,%rax</a:t>
            </a: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ro-RO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400557:  retq		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400544: callq  400550 &lt;mult2&gt;</a:t>
            </a:r>
          </a:p>
          <a:p>
            <a:pPr algn="l"/>
            <a:r>
              <a:rPr lang="sk-SK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400549: mov    %rax,(%rbx)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</p:txBody>
      </p:sp>
      <p:sp>
        <p:nvSpPr>
          <p:cNvPr id="11" name="Rectangle 8"/>
          <p:cNvSpPr>
            <a:spLocks/>
          </p:cNvSpPr>
          <p:nvPr/>
        </p:nvSpPr>
        <p:spPr bwMode="auto"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0x400549</a:t>
            </a: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0x120</a:t>
            </a:r>
          </a:p>
        </p:txBody>
      </p:sp>
      <p:sp>
        <p:nvSpPr>
          <p:cNvPr id="18" name="Rectangle 15"/>
          <p:cNvSpPr>
            <a:spLocks/>
          </p:cNvSpPr>
          <p:nvPr/>
        </p:nvSpPr>
        <p:spPr bwMode="auto"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/>
              <a:t>•</a:t>
            </a:r>
          </a:p>
          <a:p>
            <a:r>
              <a:rPr lang="en-US" sz="2400" dirty="0"/>
              <a:t>•</a:t>
            </a:r>
          </a:p>
          <a:p>
            <a:r>
              <a:rPr lang="en-US" sz="2400" dirty="0"/>
              <a:t>•</a:t>
            </a:r>
          </a:p>
        </p:txBody>
      </p:sp>
      <p:sp>
        <p:nvSpPr>
          <p:cNvPr id="20" name="Arc 19"/>
          <p:cNvSpPr/>
          <p:nvPr/>
        </p:nvSpPr>
        <p:spPr bwMode="auto">
          <a:xfrm flipV="1">
            <a:off x="6629400" y="2133600"/>
            <a:ext cx="1676400" cy="990600"/>
          </a:xfrm>
          <a:prstGeom prst="arc">
            <a:avLst>
              <a:gd name="adj1" fmla="val 17108922"/>
              <a:gd name="adj2" fmla="val 4768750"/>
            </a:avLst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cxnSp>
        <p:nvCxnSpPr>
          <p:cNvPr id="22" name="Straight Arrow Connector 21"/>
          <p:cNvCxnSpPr>
            <a:stCxn id="11" idx="1"/>
          </p:cNvCxnSpPr>
          <p:nvPr/>
        </p:nvCxnSpPr>
        <p:spPr bwMode="auto">
          <a:xfrm flipH="1" flipV="1">
            <a:off x="4114800" y="2590800"/>
            <a:ext cx="2133600" cy="11049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Rectangle 3"/>
          <p:cNvSpPr>
            <a:spLocks/>
          </p:cNvSpPr>
          <p:nvPr/>
        </p:nvSpPr>
        <p:spPr bwMode="auto">
          <a:xfrm>
            <a:off x="5472112" y="28956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3" name="Rectangle 10"/>
          <p:cNvSpPr>
            <a:spLocks/>
          </p:cNvSpPr>
          <p:nvPr/>
        </p:nvSpPr>
        <p:spPr bwMode="auto">
          <a:xfrm>
            <a:off x="5334000" y="1905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0x120</a:t>
            </a:r>
          </a:p>
        </p:txBody>
      </p:sp>
      <p:sp>
        <p:nvSpPr>
          <p:cNvPr id="24" name="Rectangle 11"/>
          <p:cNvSpPr>
            <a:spLocks/>
          </p:cNvSpPr>
          <p:nvPr/>
        </p:nvSpPr>
        <p:spPr bwMode="auto">
          <a:xfrm>
            <a:off x="5334000" y="1524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0x128</a:t>
            </a:r>
          </a:p>
        </p:txBody>
      </p:sp>
      <p:sp>
        <p:nvSpPr>
          <p:cNvPr id="25" name="Rectangle 12"/>
          <p:cNvSpPr>
            <a:spLocks/>
          </p:cNvSpPr>
          <p:nvPr/>
        </p:nvSpPr>
        <p:spPr bwMode="auto">
          <a:xfrm>
            <a:off x="5334000" y="1143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0x130</a:t>
            </a:r>
          </a:p>
        </p:txBody>
      </p:sp>
      <p:sp>
        <p:nvSpPr>
          <p:cNvPr id="27" name="Rectangle 4"/>
          <p:cNvSpPr>
            <a:spLocks/>
          </p:cNvSpPr>
          <p:nvPr/>
        </p:nvSpPr>
        <p:spPr bwMode="auto">
          <a:xfrm>
            <a:off x="5472112" y="35052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%rip</a:t>
            </a:r>
          </a:p>
        </p:txBody>
      </p:sp>
    </p:spTree>
    <p:extLst>
      <p:ext uri="{BB962C8B-B14F-4D97-AF65-F5344CB8AC3E}">
        <p14:creationId xmlns:p14="http://schemas.microsoft.com/office/powerpoint/2010/main" val="36625658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Procedures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Mechanisms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tack Structure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Calling Conventions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Passing control</a:t>
            </a:r>
          </a:p>
          <a:p>
            <a:pPr lvl="2"/>
            <a:r>
              <a:rPr lang="en-US" b="1" dirty="0"/>
              <a:t>Passing data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Managing local data</a:t>
            </a:r>
          </a:p>
          <a:p>
            <a:pPr lvl="1"/>
            <a:r>
              <a:rPr lang="en-US" b="1" dirty="0">
                <a:solidFill>
                  <a:srgbClr val="7F7F7F"/>
                </a:solidFill>
              </a:rPr>
              <a:t>Illustrations of Recursion &amp; Pointers</a:t>
            </a:r>
          </a:p>
        </p:txBody>
      </p:sp>
    </p:spTree>
    <p:extLst>
      <p:ext uri="{BB962C8B-B14F-4D97-AF65-F5344CB8AC3E}">
        <p14:creationId xmlns:p14="http://schemas.microsoft.com/office/powerpoint/2010/main" val="11031544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Procedure Data Flow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Registers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First 6 arguments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Return value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Stack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645025" y="5791199"/>
            <a:ext cx="4041775" cy="334963"/>
          </a:xfrm>
        </p:spPr>
        <p:txBody>
          <a:bodyPr/>
          <a:lstStyle/>
          <a:p>
            <a:r>
              <a:rPr lang="en-US" dirty="0"/>
              <a:t>Only allocate stack space when needed</a:t>
            </a:r>
          </a:p>
        </p:txBody>
      </p:sp>
      <p:sp>
        <p:nvSpPr>
          <p:cNvPr id="9" name="Rectangle 9"/>
          <p:cNvSpPr>
            <a:spLocks/>
          </p:cNvSpPr>
          <p:nvPr/>
        </p:nvSpPr>
        <p:spPr bwMode="auto">
          <a:xfrm>
            <a:off x="762000" y="2819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rdi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0" name="Rectangle 9"/>
          <p:cNvSpPr>
            <a:spLocks/>
          </p:cNvSpPr>
          <p:nvPr/>
        </p:nvSpPr>
        <p:spPr bwMode="auto">
          <a:xfrm>
            <a:off x="762000" y="3200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rsi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1" name="Rectangle 10"/>
          <p:cNvSpPr>
            <a:spLocks/>
          </p:cNvSpPr>
          <p:nvPr/>
        </p:nvSpPr>
        <p:spPr bwMode="auto">
          <a:xfrm>
            <a:off x="762000" y="3581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rdx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11"/>
          <p:cNvSpPr>
            <a:spLocks/>
          </p:cNvSpPr>
          <p:nvPr/>
        </p:nvSpPr>
        <p:spPr bwMode="auto">
          <a:xfrm>
            <a:off x="762000" y="3962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rcx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3" name="Rectangle 12"/>
          <p:cNvSpPr>
            <a:spLocks/>
          </p:cNvSpPr>
          <p:nvPr/>
        </p:nvSpPr>
        <p:spPr bwMode="auto">
          <a:xfrm>
            <a:off x="762000" y="4343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14" name="Rectangle 13"/>
          <p:cNvSpPr>
            <a:spLocks/>
          </p:cNvSpPr>
          <p:nvPr/>
        </p:nvSpPr>
        <p:spPr bwMode="auto">
          <a:xfrm>
            <a:off x="762000" y="4724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15" name="Rectangle 14"/>
          <p:cNvSpPr>
            <a:spLocks/>
          </p:cNvSpPr>
          <p:nvPr/>
        </p:nvSpPr>
        <p:spPr bwMode="auto">
          <a:xfrm>
            <a:off x="762000" y="57912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638800" y="2438400"/>
            <a:ext cx="1346200" cy="2667000"/>
            <a:chOff x="5943600" y="2057400"/>
            <a:chExt cx="1346200" cy="2667000"/>
          </a:xfrm>
        </p:grpSpPr>
        <p:sp>
          <p:nvSpPr>
            <p:cNvPr id="16" name="Rectangle 14"/>
            <p:cNvSpPr>
              <a:spLocks/>
            </p:cNvSpPr>
            <p:nvPr/>
          </p:nvSpPr>
          <p:spPr bwMode="auto">
            <a:xfrm>
              <a:off x="5943600" y="4343400"/>
              <a:ext cx="13462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r>
                <a:rPr lang="en-US" sz="1800" dirty="0" err="1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Arg</a:t>
              </a:r>
              <a:r>
                <a:rPr lang="en-US" sz="1800" dirty="0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 </a:t>
              </a:r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7</a:t>
              </a:r>
            </a:p>
          </p:txBody>
        </p:sp>
        <p:sp>
          <p:nvSpPr>
            <p:cNvPr id="17" name="Rectangle 15"/>
            <p:cNvSpPr>
              <a:spLocks/>
            </p:cNvSpPr>
            <p:nvPr/>
          </p:nvSpPr>
          <p:spPr bwMode="auto">
            <a:xfrm>
              <a:off x="5943600" y="3200400"/>
              <a:ext cx="1346200" cy="762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2400" dirty="0"/>
                <a:t>• • •</a:t>
              </a:r>
            </a:p>
          </p:txBody>
        </p:sp>
        <p:sp>
          <p:nvSpPr>
            <p:cNvPr id="18" name="Rectangle 14"/>
            <p:cNvSpPr>
              <a:spLocks/>
            </p:cNvSpPr>
            <p:nvPr/>
          </p:nvSpPr>
          <p:spPr bwMode="auto">
            <a:xfrm>
              <a:off x="5943600" y="3962400"/>
              <a:ext cx="13462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r>
                <a:rPr lang="en-US" sz="1800" dirty="0" err="1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Arg</a:t>
              </a:r>
              <a:r>
                <a:rPr lang="en-US" sz="1800" dirty="0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 </a:t>
              </a:r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8</a:t>
              </a:r>
            </a:p>
          </p:txBody>
        </p:sp>
        <p:sp>
          <p:nvSpPr>
            <p:cNvPr id="19" name="Rectangle 14"/>
            <p:cNvSpPr>
              <a:spLocks/>
            </p:cNvSpPr>
            <p:nvPr/>
          </p:nvSpPr>
          <p:spPr bwMode="auto">
            <a:xfrm>
              <a:off x="5943600" y="2819400"/>
              <a:ext cx="13462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r>
                <a:rPr lang="en-US" sz="1800" dirty="0" err="1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Arg</a:t>
              </a:r>
              <a:r>
                <a:rPr lang="en-US" sz="1800" dirty="0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 </a:t>
              </a:r>
              <a:r>
                <a:rPr lang="en-US" sz="1800" i="1" dirty="0">
                  <a:solidFill>
                    <a:schemeClr val="tx1"/>
                  </a:solidFill>
                  <a:latin typeface="+mn-lt"/>
                  <a:cs typeface="Courier New Bold" charset="0"/>
                  <a:sym typeface="Courier New Bold" charset="0"/>
                </a:rPr>
                <a:t>n</a:t>
              </a:r>
            </a:p>
          </p:txBody>
        </p:sp>
        <p:sp>
          <p:nvSpPr>
            <p:cNvPr id="20" name="Rectangle 15"/>
            <p:cNvSpPr>
              <a:spLocks/>
            </p:cNvSpPr>
            <p:nvPr/>
          </p:nvSpPr>
          <p:spPr bwMode="auto">
            <a:xfrm>
              <a:off x="5943600" y="2057400"/>
              <a:ext cx="1346200" cy="762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2400" dirty="0"/>
                <a:t>• • •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985504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Flow</a:t>
            </a:r>
            <a:br>
              <a:rPr lang="en-US" dirty="0"/>
            </a:br>
            <a:r>
              <a:rPr lang="en-US" dirty="0"/>
              <a:t>Examples</a:t>
            </a:r>
          </a:p>
        </p:txBody>
      </p:sp>
      <p:sp>
        <p:nvSpPr>
          <p:cNvPr id="4" name="Rectangle 4"/>
          <p:cNvSpPr>
            <a:spLocks/>
          </p:cNvSpPr>
          <p:nvPr/>
        </p:nvSpPr>
        <p:spPr bwMode="auto">
          <a:xfrm>
            <a:off x="76200" y="4800600"/>
            <a:ext cx="2667000" cy="18288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mult2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(long a, long b)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s = a * b;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s;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3505200" y="152400"/>
            <a:ext cx="4267200" cy="1828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multstore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(long x, long y, long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t = mult2(x, y);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971800" y="4800600"/>
            <a:ext cx="5867400" cy="18288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ro-R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/>
            <a:r>
              <a:rPr lang="sk-SK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a in %rdi, b in %rsi</a:t>
            </a:r>
          </a:p>
          <a:p>
            <a:pPr algn="l"/>
            <a:r>
              <a:rPr lang="ro-R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400550:  mov    %rdi,%rax	# a </a:t>
            </a:r>
          </a:p>
          <a:p>
            <a:pPr algn="l"/>
            <a:r>
              <a:rPr lang="ro-R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400553:  imul   %rsi,%rax	# a * b</a:t>
            </a:r>
          </a:p>
          <a:p>
            <a:pPr algn="l"/>
            <a:r>
              <a:rPr lang="sk-SK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s in %rax</a:t>
            </a:r>
            <a:endParaRPr lang="ro-RO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ro-RO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400557:  retq			# Return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1066800" y="2362200"/>
            <a:ext cx="6781800" cy="2286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/>
            <a:r>
              <a:rPr lang="sk-SK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x in %rdi, y in %rsi, dest in %rdx</a:t>
            </a:r>
          </a:p>
          <a:p>
            <a:pPr algn="l"/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/>
              <a:t>• • •</a:t>
            </a:r>
            <a:endParaRPr lang="sk-SK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400541: mov    %rdx,%rbx		# Save dest</a:t>
            </a:r>
          </a:p>
          <a:p>
            <a:pPr algn="l"/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400544: callq  400550 &lt;mult2&gt;	# mult2(x,y)</a:t>
            </a:r>
          </a:p>
          <a:p>
            <a:pPr algn="l"/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sk-SK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# t in %rax</a:t>
            </a:r>
            <a:endParaRPr lang="sk-SK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400549: mov    %rax,(%rbx)	# Save at dest</a:t>
            </a:r>
          </a:p>
          <a:p>
            <a:pPr algn="l"/>
            <a:r>
              <a:rPr lang="sk-SK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/>
              <a:t>• • •</a:t>
            </a:r>
            <a:endParaRPr lang="sk-SK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8965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Procedures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Mechanisms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Stack Structure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Calling Conventions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Passing control</a:t>
            </a:r>
          </a:p>
          <a:p>
            <a:pPr lvl="2"/>
            <a:r>
              <a:rPr lang="en-US" b="1" dirty="0">
                <a:solidFill>
                  <a:srgbClr val="7F7F7F"/>
                </a:solidFill>
              </a:rPr>
              <a:t>Passing data</a:t>
            </a:r>
          </a:p>
          <a:p>
            <a:pPr lvl="2"/>
            <a:r>
              <a:rPr lang="en-US" b="1" dirty="0"/>
              <a:t>Managing local data</a:t>
            </a:r>
          </a:p>
          <a:p>
            <a:pPr lvl="1"/>
            <a:r>
              <a:rPr lang="en-US" b="1" dirty="0">
                <a:solidFill>
                  <a:srgbClr val="7F7F7F"/>
                </a:solidFill>
              </a:rPr>
              <a:t>Illustration of Recursion</a:t>
            </a:r>
          </a:p>
        </p:txBody>
      </p:sp>
    </p:spTree>
    <p:extLst>
      <p:ext uri="{BB962C8B-B14F-4D97-AF65-F5344CB8AC3E}">
        <p14:creationId xmlns:p14="http://schemas.microsoft.com/office/powerpoint/2010/main" val="23831300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Stack-Based Languages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/>
              <a:t>Languages that support recursion</a:t>
            </a:r>
          </a:p>
          <a:p>
            <a:pPr marL="552450" lvl="1"/>
            <a:r>
              <a:rPr lang="en-US" dirty="0"/>
              <a:t>e.g., C, Pascal, Java</a:t>
            </a:r>
          </a:p>
          <a:p>
            <a:pPr marL="552450" lvl="1"/>
            <a:r>
              <a:rPr lang="en-US" dirty="0"/>
              <a:t>Code must be “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Reentrant</a:t>
            </a:r>
            <a:r>
              <a:rPr lang="en-US" dirty="0"/>
              <a:t>”</a:t>
            </a:r>
          </a:p>
          <a:p>
            <a:pPr marL="838200" lvl="2"/>
            <a:r>
              <a:rPr lang="en-US" dirty="0"/>
              <a:t>Multiple simultaneous instantiations of single procedure</a:t>
            </a:r>
          </a:p>
          <a:p>
            <a:pPr marL="552450" lvl="1"/>
            <a:r>
              <a:rPr lang="en-US" dirty="0"/>
              <a:t>Need some place to store state of each instantiation</a:t>
            </a:r>
          </a:p>
          <a:p>
            <a:pPr marL="838200" lvl="2"/>
            <a:r>
              <a:rPr lang="en-US" dirty="0"/>
              <a:t>Arguments</a:t>
            </a:r>
          </a:p>
          <a:p>
            <a:pPr marL="838200" lvl="2"/>
            <a:r>
              <a:rPr lang="en-US" dirty="0"/>
              <a:t>Local variables</a:t>
            </a:r>
          </a:p>
          <a:p>
            <a:pPr marL="838200" lvl="2"/>
            <a:r>
              <a:rPr lang="en-US" dirty="0"/>
              <a:t>Return pointer</a:t>
            </a:r>
          </a:p>
          <a:p>
            <a:r>
              <a:rPr lang="en-US" dirty="0"/>
              <a:t>Stack discipline</a:t>
            </a:r>
          </a:p>
          <a:p>
            <a:pPr marL="552450" lvl="1"/>
            <a:r>
              <a:rPr lang="en-US" dirty="0"/>
              <a:t>State for given procedure needed for limited time</a:t>
            </a:r>
          </a:p>
          <a:p>
            <a:pPr marL="838200" lvl="2"/>
            <a:r>
              <a:rPr lang="en-US" dirty="0"/>
              <a:t>From when called to when return</a:t>
            </a:r>
          </a:p>
          <a:p>
            <a:pPr marL="552450" lvl="1"/>
            <a:r>
              <a:rPr lang="en-US" dirty="0" err="1"/>
              <a:t>Callee</a:t>
            </a:r>
            <a:r>
              <a:rPr lang="en-US" dirty="0"/>
              <a:t> returns before caller does</a:t>
            </a:r>
          </a:p>
          <a:p>
            <a:r>
              <a:rPr lang="en-US" dirty="0"/>
              <a:t>Stack allocated in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Frames</a:t>
            </a:r>
            <a:endParaRPr lang="en-US" dirty="0"/>
          </a:p>
          <a:p>
            <a:pPr marL="552450" lvl="1"/>
            <a:r>
              <a:rPr lang="en-US" dirty="0"/>
              <a:t>state for single procedure instantiation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Call Chain Example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457200" y="1447800"/>
            <a:ext cx="15367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2286000" y="2362200"/>
            <a:ext cx="1612900" cy="2362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4191000" y="3276600"/>
            <a:ext cx="1536700" cy="23622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9159" name="Rectangle 7"/>
          <p:cNvSpPr>
            <a:spLocks/>
          </p:cNvSpPr>
          <p:nvPr/>
        </p:nvSpPr>
        <p:spPr bwMode="auto">
          <a:xfrm>
            <a:off x="6883400" y="1676400"/>
            <a:ext cx="1549400" cy="3581400"/>
          </a:xfrm>
          <a:prstGeom prst="rect">
            <a:avLst/>
          </a:prstGeom>
          <a:solidFill>
            <a:srgbClr val="D8D8D8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0" name="Rectangle 8"/>
          <p:cNvSpPr>
            <a:spLocks/>
          </p:cNvSpPr>
          <p:nvPr/>
        </p:nvSpPr>
        <p:spPr bwMode="auto">
          <a:xfrm>
            <a:off x="7096125" y="19050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49161" name="Rectangle 9"/>
          <p:cNvSpPr>
            <a:spLocks/>
          </p:cNvSpPr>
          <p:nvPr/>
        </p:nvSpPr>
        <p:spPr bwMode="auto">
          <a:xfrm>
            <a:off x="7096125" y="25908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49162" name="Rectangle 10"/>
          <p:cNvSpPr>
            <a:spLocks/>
          </p:cNvSpPr>
          <p:nvPr/>
        </p:nvSpPr>
        <p:spPr bwMode="auto">
          <a:xfrm>
            <a:off x="7085013" y="32654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3" name="Rectangle 11"/>
          <p:cNvSpPr>
            <a:spLocks/>
          </p:cNvSpPr>
          <p:nvPr/>
        </p:nvSpPr>
        <p:spPr bwMode="auto">
          <a:xfrm>
            <a:off x="7096125" y="39624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4" name="Rectangle 12"/>
          <p:cNvSpPr>
            <a:spLocks/>
          </p:cNvSpPr>
          <p:nvPr/>
        </p:nvSpPr>
        <p:spPr bwMode="auto">
          <a:xfrm>
            <a:off x="7096125" y="47244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>
            <a:off x="7402513" y="22098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>
            <a:off x="7402513" y="2895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>
            <a:off x="7402513" y="3581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>
            <a:off x="7402513" y="4343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9" name="Rectangle 17"/>
          <p:cNvSpPr>
            <a:spLocks/>
          </p:cNvSpPr>
          <p:nvPr/>
        </p:nvSpPr>
        <p:spPr bwMode="auto">
          <a:xfrm>
            <a:off x="6848475" y="1066800"/>
            <a:ext cx="102076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Example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 Chain</a:t>
            </a:r>
          </a:p>
        </p:txBody>
      </p:sp>
      <p:sp>
        <p:nvSpPr>
          <p:cNvPr id="49170" name="Rectangle 18"/>
          <p:cNvSpPr>
            <a:spLocks/>
          </p:cNvSpPr>
          <p:nvPr/>
        </p:nvSpPr>
        <p:spPr bwMode="auto">
          <a:xfrm>
            <a:off x="7762875" y="32654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71" name="Line 19"/>
          <p:cNvSpPr>
            <a:spLocks noChangeShapeType="1"/>
          </p:cNvSpPr>
          <p:nvPr/>
        </p:nvSpPr>
        <p:spPr bwMode="auto">
          <a:xfrm>
            <a:off x="7543800" y="2895600"/>
            <a:ext cx="536575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2" name="Rectangle 20"/>
          <p:cNvSpPr>
            <a:spLocks/>
          </p:cNvSpPr>
          <p:nvPr/>
        </p:nvSpPr>
        <p:spPr bwMode="auto">
          <a:xfrm>
            <a:off x="3505200" y="5715000"/>
            <a:ext cx="2908300" cy="3683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Procedure 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()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is recursive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Mechanisms in Procedures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219200"/>
            <a:ext cx="5257800" cy="5435600"/>
          </a:xfrm>
        </p:spPr>
        <p:txBody>
          <a:bodyPr/>
          <a:lstStyle/>
          <a:p>
            <a:r>
              <a:rPr lang="en-US" dirty="0"/>
              <a:t>Passing control</a:t>
            </a:r>
          </a:p>
          <a:p>
            <a:pPr lvl="1"/>
            <a:r>
              <a:rPr lang="en-US" dirty="0"/>
              <a:t>To beginning of procedure code</a:t>
            </a:r>
          </a:p>
          <a:p>
            <a:pPr lvl="1"/>
            <a:r>
              <a:rPr lang="en-US" dirty="0"/>
              <a:t>Back to return point</a:t>
            </a:r>
          </a:p>
          <a:p>
            <a:r>
              <a:rPr lang="en-US" dirty="0"/>
              <a:t>Passing data</a:t>
            </a:r>
          </a:p>
          <a:p>
            <a:pPr lvl="1"/>
            <a:r>
              <a:rPr lang="en-US" dirty="0"/>
              <a:t>Procedure arguments</a:t>
            </a:r>
          </a:p>
          <a:p>
            <a:pPr lvl="1"/>
            <a:r>
              <a:rPr lang="en-US" dirty="0"/>
              <a:t>Return value</a:t>
            </a:r>
          </a:p>
          <a:p>
            <a:r>
              <a:rPr lang="en-US" dirty="0"/>
              <a:t>Memory management</a:t>
            </a:r>
          </a:p>
          <a:p>
            <a:pPr lvl="1"/>
            <a:r>
              <a:rPr lang="en-US" dirty="0"/>
              <a:t>Allocate during procedure execution</a:t>
            </a:r>
          </a:p>
          <a:p>
            <a:pPr lvl="1"/>
            <a:r>
              <a:rPr lang="en-US" dirty="0" err="1"/>
              <a:t>Deallocate</a:t>
            </a:r>
            <a:r>
              <a:rPr lang="en-US" dirty="0"/>
              <a:t> upon return</a:t>
            </a:r>
          </a:p>
          <a:p>
            <a:r>
              <a:rPr lang="en-US" dirty="0"/>
              <a:t>Mechanisms all implemented with machine instructions</a:t>
            </a:r>
          </a:p>
          <a:p>
            <a:r>
              <a:rPr lang="en-US" dirty="0"/>
              <a:t>x86-64 implementation of a procedure uses only those mechanisms required</a:t>
            </a:r>
          </a:p>
        </p:txBody>
      </p:sp>
      <p:sp>
        <p:nvSpPr>
          <p:cNvPr id="8" name="Rectangle 4"/>
          <p:cNvSpPr>
            <a:spLocks/>
          </p:cNvSpPr>
          <p:nvPr/>
        </p:nvSpPr>
        <p:spPr bwMode="auto">
          <a:xfrm>
            <a:off x="5791200" y="990600"/>
            <a:ext cx="18415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P(…)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y = Q(x);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print(y)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9" name="Rectangle 5"/>
          <p:cNvSpPr>
            <a:spLocks/>
          </p:cNvSpPr>
          <p:nvPr/>
        </p:nvSpPr>
        <p:spPr bwMode="auto">
          <a:xfrm>
            <a:off x="5791200" y="3581400"/>
            <a:ext cx="2133600" cy="2362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Q(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 = 3*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v[10];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v[t];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069331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Line 3"/>
          <p:cNvSpPr>
            <a:spLocks noChangeShapeType="1"/>
          </p:cNvSpPr>
          <p:nvPr/>
        </p:nvSpPr>
        <p:spPr bwMode="auto">
          <a:xfrm>
            <a:off x="6535737" y="2271713"/>
            <a:ext cx="717550" cy="0"/>
          </a:xfrm>
          <a:prstGeom prst="line">
            <a:avLst/>
          </a:prstGeom>
          <a:noFill/>
          <a:ln w="25400" cap="flat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80" name="Rectangle 4"/>
          <p:cNvSpPr>
            <a:spLocks/>
          </p:cNvSpPr>
          <p:nvPr/>
        </p:nvSpPr>
        <p:spPr bwMode="auto">
          <a:xfrm>
            <a:off x="4019550" y="2084388"/>
            <a:ext cx="2439987" cy="36671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 Pointer: 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Stack Frames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648200" cy="5435600"/>
          </a:xfrm>
          <a:ln/>
        </p:spPr>
        <p:txBody>
          <a:bodyPr/>
          <a:lstStyle/>
          <a:p>
            <a:r>
              <a:rPr lang="en-US" dirty="0"/>
              <a:t>Contents</a:t>
            </a:r>
          </a:p>
          <a:p>
            <a:pPr marL="552450" lvl="1"/>
            <a:r>
              <a:rPr lang="en-US" dirty="0"/>
              <a:t>Return information</a:t>
            </a:r>
          </a:p>
          <a:p>
            <a:pPr marL="552450" lvl="1"/>
            <a:r>
              <a:rPr lang="en-US" dirty="0"/>
              <a:t>Local storage (if needed)</a:t>
            </a:r>
          </a:p>
          <a:p>
            <a:pPr marL="552450" lvl="1"/>
            <a:r>
              <a:rPr lang="en-US" dirty="0"/>
              <a:t>Temporary space (if needed)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Management</a:t>
            </a:r>
          </a:p>
          <a:p>
            <a:pPr marL="552450" lvl="1"/>
            <a:r>
              <a:rPr lang="en-US" dirty="0"/>
              <a:t>Space allocated when enter procedure</a:t>
            </a:r>
          </a:p>
          <a:p>
            <a:pPr marL="838200" lvl="2"/>
            <a:r>
              <a:rPr lang="en-US" dirty="0"/>
              <a:t>“Set-up” code</a:t>
            </a:r>
          </a:p>
          <a:p>
            <a:pPr marL="838200" lvl="2"/>
            <a:r>
              <a:rPr lang="en-US" dirty="0"/>
              <a:t>Includes push by </a:t>
            </a:r>
            <a:r>
              <a:rPr lang="en-US" b="1" dirty="0">
                <a:latin typeface="Courier New"/>
                <a:cs typeface="Courier New"/>
              </a:rPr>
              <a:t>call</a:t>
            </a:r>
            <a:r>
              <a:rPr lang="en-US" dirty="0"/>
              <a:t> instruction</a:t>
            </a:r>
          </a:p>
          <a:p>
            <a:pPr marL="552450" lvl="1"/>
            <a:r>
              <a:rPr lang="en-US" dirty="0" err="1"/>
              <a:t>Deallocated</a:t>
            </a:r>
            <a:r>
              <a:rPr lang="en-US" dirty="0"/>
              <a:t> when return</a:t>
            </a:r>
          </a:p>
          <a:p>
            <a:pPr marL="838200" lvl="2"/>
            <a:r>
              <a:rPr lang="en-US" dirty="0"/>
              <a:t>“Finish” code</a:t>
            </a:r>
          </a:p>
          <a:p>
            <a:pPr marL="838200" lvl="2"/>
            <a:r>
              <a:rPr lang="en-US" dirty="0"/>
              <a:t>Includes pop by </a:t>
            </a:r>
            <a:r>
              <a:rPr lang="en-US" b="1" dirty="0">
                <a:latin typeface="Courier New"/>
                <a:cs typeface="Courier New"/>
              </a:rPr>
              <a:t>ret</a:t>
            </a:r>
            <a:r>
              <a:rPr lang="en-US" dirty="0"/>
              <a:t> instruction</a:t>
            </a:r>
          </a:p>
        </p:txBody>
      </p:sp>
      <p:sp>
        <p:nvSpPr>
          <p:cNvPr id="50183" name="Line 7"/>
          <p:cNvSpPr>
            <a:spLocks noChangeShapeType="1"/>
          </p:cNvSpPr>
          <p:nvPr/>
        </p:nvSpPr>
        <p:spPr bwMode="auto">
          <a:xfrm>
            <a:off x="6545262" y="3641725"/>
            <a:ext cx="71755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84" name="Rectangle 8"/>
          <p:cNvSpPr>
            <a:spLocks/>
          </p:cNvSpPr>
          <p:nvPr/>
        </p:nvSpPr>
        <p:spPr bwMode="auto">
          <a:xfrm>
            <a:off x="4068762" y="3452813"/>
            <a:ext cx="2438400" cy="36671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50185" name="Rectangle 9"/>
          <p:cNvSpPr>
            <a:spLocks/>
          </p:cNvSpPr>
          <p:nvPr/>
        </p:nvSpPr>
        <p:spPr bwMode="auto">
          <a:xfrm>
            <a:off x="7262812" y="3892550"/>
            <a:ext cx="1557338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“Top”</a:t>
            </a:r>
          </a:p>
        </p:txBody>
      </p:sp>
      <p:graphicFrame>
        <p:nvGraphicFramePr>
          <p:cNvPr id="50187" name="Group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923245"/>
              </p:ext>
            </p:extLst>
          </p:nvPr>
        </p:nvGraphicFramePr>
        <p:xfrm>
          <a:off x="7310437" y="396875"/>
          <a:ext cx="1320800" cy="3403600"/>
        </p:xfrm>
        <a:graphic>
          <a:graphicData uri="http://schemas.openxmlformats.org/drawingml/2006/table">
            <a:tbl>
              <a:tblPr/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70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Previous Frame</a:t>
                      </a:r>
                    </a:p>
                  </a:txBody>
                  <a:tcPr marL="50800" marR="50800" marT="50800" marB="50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0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Frame for</a:t>
                      </a:r>
                      <a:b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</a:b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proc</a:t>
                      </a:r>
                    </a:p>
                  </a:txBody>
                  <a:tcPr marL="50800" marR="50800" marT="50800" marB="50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" name="Rectangle 4"/>
          <p:cNvSpPr>
            <a:spLocks/>
          </p:cNvSpPr>
          <p:nvPr/>
        </p:nvSpPr>
        <p:spPr bwMode="auto">
          <a:xfrm>
            <a:off x="4021137" y="2365375"/>
            <a:ext cx="2439987" cy="36671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(Optional)	</a:t>
            </a:r>
            <a:r>
              <a:rPr lang="en-US" sz="1800" dirty="0">
                <a:solidFill>
                  <a:schemeClr val="bg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x</a:t>
            </a:r>
            <a:endParaRPr lang="en-US" sz="1800" dirty="0">
              <a:solidFill>
                <a:schemeClr val="bg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1204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1205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1206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7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8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9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0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1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2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3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14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5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1216" name="Group 16"/>
          <p:cNvGrpSpPr>
            <a:grpSpLocks/>
          </p:cNvGrpSpPr>
          <p:nvPr/>
        </p:nvGrpSpPr>
        <p:grpSpPr bwMode="auto">
          <a:xfrm>
            <a:off x="5397500" y="1592263"/>
            <a:ext cx="1493838" cy="928687"/>
            <a:chOff x="0" y="0"/>
            <a:chExt cx="941" cy="585"/>
          </a:xfrm>
        </p:grpSpPr>
        <p:sp>
          <p:nvSpPr>
            <p:cNvPr id="51217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218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1219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220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1221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22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1223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1254" name="AutoShape 54"/>
          <p:cNvSpPr>
            <a:spLocks/>
          </p:cNvSpPr>
          <p:nvPr/>
        </p:nvSpPr>
        <p:spPr bwMode="auto">
          <a:xfrm>
            <a:off x="203200" y="20320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" name="Rectangle 4"/>
          <p:cNvSpPr>
            <a:spLocks/>
          </p:cNvSpPr>
          <p:nvPr/>
        </p:nvSpPr>
        <p:spPr bwMode="auto">
          <a:xfrm>
            <a:off x="977900" y="1524000"/>
            <a:ext cx="15367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4"/>
          <p:cNvSpPr>
            <a:spLocks/>
          </p:cNvSpPr>
          <p:nvPr/>
        </p:nvSpPr>
        <p:spPr bwMode="auto">
          <a:xfrm>
            <a:off x="9779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2228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2229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2230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1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2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7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9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2240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52241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2242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2243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2244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2245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6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2247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2279" name="AutoShape 55"/>
          <p:cNvSpPr>
            <a:spLocks/>
          </p:cNvSpPr>
          <p:nvPr/>
        </p:nvSpPr>
        <p:spPr bwMode="auto">
          <a:xfrm>
            <a:off x="508000" y="23749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" name="Rectangle 5"/>
          <p:cNvSpPr>
            <a:spLocks/>
          </p:cNvSpPr>
          <p:nvPr/>
        </p:nvSpPr>
        <p:spPr bwMode="auto">
          <a:xfrm>
            <a:off x="12954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4"/>
          <p:cNvSpPr>
            <a:spLocks/>
          </p:cNvSpPr>
          <p:nvPr/>
        </p:nvSpPr>
        <p:spPr bwMode="auto">
          <a:xfrm>
            <a:off x="9779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12954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3252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3253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3254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5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6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1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3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3264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3265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3266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3267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3268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3269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70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3271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3304" name="AutoShape 56"/>
          <p:cNvSpPr>
            <a:spLocks/>
          </p:cNvSpPr>
          <p:nvPr/>
        </p:nvSpPr>
        <p:spPr bwMode="auto">
          <a:xfrm>
            <a:off x="914400" y="27305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" name="Rectangle 6"/>
          <p:cNvSpPr>
            <a:spLocks/>
          </p:cNvSpPr>
          <p:nvPr/>
        </p:nvSpPr>
        <p:spPr bwMode="auto">
          <a:xfrm>
            <a:off x="16002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79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0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5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7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4288" name="Group 16"/>
          <p:cNvGrpSpPr>
            <a:grpSpLocks/>
          </p:cNvGrpSpPr>
          <p:nvPr/>
        </p:nvGrpSpPr>
        <p:grpSpPr bwMode="auto">
          <a:xfrm>
            <a:off x="5391150" y="4056063"/>
            <a:ext cx="1495425" cy="928687"/>
            <a:chOff x="0" y="0"/>
            <a:chExt cx="941" cy="585"/>
          </a:xfrm>
        </p:grpSpPr>
        <p:sp>
          <p:nvSpPr>
            <p:cNvPr id="54289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4290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4291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4292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4293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94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4295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9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609600" y="3112475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5301" name="Rectangle 5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5302" name="Rectangle 6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5303" name="Rectangle 7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4" name="Rectangle 8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5" name="Rectangle 9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6" name="Line 10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7" name="Line 11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8" name="Line 12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9" name="Line 13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0" name="Rectangle 14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11" name="Line 15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2" name="Rectangle 16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5313" name="Group 17"/>
          <p:cNvGrpSpPr>
            <a:grpSpLocks/>
          </p:cNvGrpSpPr>
          <p:nvPr/>
        </p:nvGrpSpPr>
        <p:grpSpPr bwMode="auto">
          <a:xfrm>
            <a:off x="5391150" y="4919663"/>
            <a:ext cx="1495425" cy="928687"/>
            <a:chOff x="0" y="0"/>
            <a:chExt cx="941" cy="585"/>
          </a:xfrm>
        </p:grpSpPr>
        <p:sp>
          <p:nvSpPr>
            <p:cNvPr id="55314" name="Line 18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5315" name="Rectangle 19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5316" name="Line 20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5317" name="Rectangle 21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5318" name="Rectangle 22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9" name="Rectangle 23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5320" name="Group 24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0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61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4" name="AutoShape 56"/>
          <p:cNvSpPr>
            <a:spLocks/>
          </p:cNvSpPr>
          <p:nvPr/>
        </p:nvSpPr>
        <p:spPr bwMode="auto">
          <a:xfrm>
            <a:off x="1066800" y="3733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5" name="Rectangle 6"/>
          <p:cNvSpPr>
            <a:spLocks/>
          </p:cNvSpPr>
          <p:nvPr/>
        </p:nvSpPr>
        <p:spPr bwMode="auto">
          <a:xfrm>
            <a:off x="1816100" y="30480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6324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6325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6326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7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8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0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3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5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6336" name="Group 16"/>
          <p:cNvGrpSpPr>
            <a:grpSpLocks/>
          </p:cNvGrpSpPr>
          <p:nvPr/>
        </p:nvGrpSpPr>
        <p:grpSpPr bwMode="auto">
          <a:xfrm>
            <a:off x="5391150" y="4056063"/>
            <a:ext cx="1495425" cy="928687"/>
            <a:chOff x="0" y="0"/>
            <a:chExt cx="941" cy="585"/>
          </a:xfrm>
        </p:grpSpPr>
        <p:sp>
          <p:nvSpPr>
            <p:cNvPr id="56337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6338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6339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6340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6341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42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6343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9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AutoShape 56"/>
          <p:cNvSpPr>
            <a:spLocks/>
          </p:cNvSpPr>
          <p:nvPr/>
        </p:nvSpPr>
        <p:spPr bwMode="auto">
          <a:xfrm>
            <a:off x="685800" y="382255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7348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7349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7350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1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2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7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9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7360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7361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7362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7363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7364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7365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66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7367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8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59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AutoShape 56"/>
          <p:cNvSpPr>
            <a:spLocks/>
          </p:cNvSpPr>
          <p:nvPr/>
        </p:nvSpPr>
        <p:spPr bwMode="auto">
          <a:xfrm>
            <a:off x="228600" y="350425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8372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8373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8374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5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6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1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3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8384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58385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386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8387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388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8389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90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8391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7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58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-152400" y="272295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9397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9398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6A6A6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399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1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2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6A6A6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3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4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5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6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7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9408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9409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9410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59411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9412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9413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14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9415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8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59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228600" y="2971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Mechanisms in Procedures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219200"/>
            <a:ext cx="5257800" cy="5435600"/>
          </a:xfrm>
        </p:spPr>
        <p:txBody>
          <a:bodyPr/>
          <a:lstStyle/>
          <a:p>
            <a:r>
              <a:rPr lang="en-US" dirty="0"/>
              <a:t>Passing control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To beginning of procedure code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Back to return point</a:t>
            </a:r>
          </a:p>
          <a:p>
            <a:r>
              <a:rPr lang="en-US" dirty="0"/>
              <a:t>Passing data</a:t>
            </a:r>
          </a:p>
          <a:p>
            <a:pPr lvl="1"/>
            <a:r>
              <a:rPr lang="en-US" dirty="0"/>
              <a:t>Procedure arguments</a:t>
            </a:r>
          </a:p>
          <a:p>
            <a:pPr lvl="1"/>
            <a:r>
              <a:rPr lang="en-US" dirty="0"/>
              <a:t>Return value</a:t>
            </a:r>
          </a:p>
          <a:p>
            <a:r>
              <a:rPr lang="en-US" dirty="0"/>
              <a:t>Memory management</a:t>
            </a:r>
          </a:p>
          <a:p>
            <a:pPr lvl="1"/>
            <a:r>
              <a:rPr lang="en-US" dirty="0"/>
              <a:t>Allocate during procedure execution</a:t>
            </a:r>
          </a:p>
          <a:p>
            <a:pPr lvl="1"/>
            <a:r>
              <a:rPr lang="en-US" dirty="0" err="1"/>
              <a:t>Deallocate</a:t>
            </a:r>
            <a:r>
              <a:rPr lang="en-US" dirty="0"/>
              <a:t> upon return</a:t>
            </a:r>
          </a:p>
          <a:p>
            <a:r>
              <a:rPr lang="en-US" dirty="0"/>
              <a:t>Mechanisms all implemented with machine instructions</a:t>
            </a:r>
          </a:p>
          <a:p>
            <a:r>
              <a:rPr lang="en-US" dirty="0"/>
              <a:t>x86-64 implementation of a procedure uses only those mechanisms required</a:t>
            </a:r>
          </a:p>
        </p:txBody>
      </p:sp>
      <p:sp>
        <p:nvSpPr>
          <p:cNvPr id="8" name="Rectangle 4"/>
          <p:cNvSpPr>
            <a:spLocks/>
          </p:cNvSpPr>
          <p:nvPr/>
        </p:nvSpPr>
        <p:spPr bwMode="auto">
          <a:xfrm>
            <a:off x="5791200" y="990600"/>
            <a:ext cx="18415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P(…)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y = Q(x);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print(y)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9" name="Rectangle 5"/>
          <p:cNvSpPr>
            <a:spLocks/>
          </p:cNvSpPr>
          <p:nvPr/>
        </p:nvSpPr>
        <p:spPr bwMode="auto">
          <a:xfrm>
            <a:off x="5791200" y="3581400"/>
            <a:ext cx="2133600" cy="2362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Q(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 = 3*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v[10];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v[t];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1" name="Arc 10"/>
          <p:cNvSpPr/>
          <p:nvPr/>
        </p:nvSpPr>
        <p:spPr bwMode="auto">
          <a:xfrm rot="10800000">
            <a:off x="5333999" y="2171700"/>
            <a:ext cx="1371600" cy="3314700"/>
          </a:xfrm>
          <a:prstGeom prst="arc">
            <a:avLst>
              <a:gd name="adj1" fmla="val 16200000"/>
              <a:gd name="adj2" fmla="val 5567493"/>
            </a:avLst>
          </a:prstGeom>
          <a:noFill/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" name="Freeform 1"/>
          <p:cNvSpPr/>
          <p:nvPr/>
        </p:nvSpPr>
        <p:spPr bwMode="auto">
          <a:xfrm>
            <a:off x="6043960" y="1996068"/>
            <a:ext cx="2086671" cy="2085278"/>
          </a:xfrm>
          <a:custGeom>
            <a:avLst/>
            <a:gdLst>
              <a:gd name="connsiteX0" fmla="*/ 1616926 w 2665494"/>
              <a:gd name="connsiteY0" fmla="*/ 0 h 2230244"/>
              <a:gd name="connsiteX1" fmla="*/ 2631687 w 2665494"/>
              <a:gd name="connsiteY1" fmla="*/ 1248937 h 2230244"/>
              <a:gd name="connsiteX2" fmla="*/ 512956 w 2665494"/>
              <a:gd name="connsiteY2" fmla="*/ 1873405 h 2230244"/>
              <a:gd name="connsiteX3" fmla="*/ 0 w 2665494"/>
              <a:gd name="connsiteY3" fmla="*/ 2230244 h 2230244"/>
              <a:gd name="connsiteX0" fmla="*/ 1616926 w 2445343"/>
              <a:gd name="connsiteY0" fmla="*/ 0 h 2230244"/>
              <a:gd name="connsiteX1" fmla="*/ 2397512 w 2445343"/>
              <a:gd name="connsiteY1" fmla="*/ 970156 h 2230244"/>
              <a:gd name="connsiteX2" fmla="*/ 512956 w 2445343"/>
              <a:gd name="connsiteY2" fmla="*/ 1873405 h 2230244"/>
              <a:gd name="connsiteX3" fmla="*/ 0 w 2445343"/>
              <a:gd name="connsiteY3" fmla="*/ 2230244 h 2230244"/>
              <a:gd name="connsiteX0" fmla="*/ 1616926 w 2415785"/>
              <a:gd name="connsiteY0" fmla="*/ 0 h 2230244"/>
              <a:gd name="connsiteX1" fmla="*/ 2397512 w 2415785"/>
              <a:gd name="connsiteY1" fmla="*/ 970156 h 2230244"/>
              <a:gd name="connsiteX2" fmla="*/ 512956 w 2415785"/>
              <a:gd name="connsiteY2" fmla="*/ 1873405 h 2230244"/>
              <a:gd name="connsiteX3" fmla="*/ 0 w 2415785"/>
              <a:gd name="connsiteY3" fmla="*/ 2230244 h 2230244"/>
              <a:gd name="connsiteX0" fmla="*/ 1616926 w 2410056"/>
              <a:gd name="connsiteY0" fmla="*/ 0 h 2230244"/>
              <a:gd name="connsiteX1" fmla="*/ 2397512 w 2410056"/>
              <a:gd name="connsiteY1" fmla="*/ 970156 h 2230244"/>
              <a:gd name="connsiteX2" fmla="*/ 1170878 w 2410056"/>
              <a:gd name="connsiteY2" fmla="*/ 970156 h 2230244"/>
              <a:gd name="connsiteX3" fmla="*/ 0 w 2410056"/>
              <a:gd name="connsiteY3" fmla="*/ 2230244 h 2230244"/>
              <a:gd name="connsiteX0" fmla="*/ 1293541 w 2086671"/>
              <a:gd name="connsiteY0" fmla="*/ 0 h 2085278"/>
              <a:gd name="connsiteX1" fmla="*/ 2074127 w 2086671"/>
              <a:gd name="connsiteY1" fmla="*/ 970156 h 2085278"/>
              <a:gd name="connsiteX2" fmla="*/ 847493 w 2086671"/>
              <a:gd name="connsiteY2" fmla="*/ 970156 h 2085278"/>
              <a:gd name="connsiteX3" fmla="*/ 0 w 2086671"/>
              <a:gd name="connsiteY3" fmla="*/ 2085278 h 2085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86671" h="2085278">
                <a:moveTo>
                  <a:pt x="1293541" y="0"/>
                </a:moveTo>
                <a:cubicBezTo>
                  <a:pt x="1892919" y="468351"/>
                  <a:pt x="2148468" y="808463"/>
                  <a:pt x="2074127" y="970156"/>
                </a:cubicBezTo>
                <a:cubicBezTo>
                  <a:pt x="1999786" y="1131849"/>
                  <a:pt x="1193181" y="784302"/>
                  <a:pt x="847493" y="970156"/>
                </a:cubicBezTo>
                <a:cubicBezTo>
                  <a:pt x="501805" y="1156010"/>
                  <a:pt x="0" y="2085278"/>
                  <a:pt x="0" y="2085278"/>
                </a:cubicBezTo>
              </a:path>
            </a:pathLst>
          </a:cu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0122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60420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60421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60422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3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4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5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6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8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9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30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31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60432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60433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0434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60435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0436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60437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38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60439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7" name="Rectangle 4"/>
          <p:cNvSpPr>
            <a:spLocks/>
          </p:cNvSpPr>
          <p:nvPr/>
        </p:nvSpPr>
        <p:spPr bwMode="auto">
          <a:xfrm>
            <a:off x="4318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58" name="Rectangle 5"/>
          <p:cNvSpPr>
            <a:spLocks/>
          </p:cNvSpPr>
          <p:nvPr/>
        </p:nvSpPr>
        <p:spPr bwMode="auto">
          <a:xfrm>
            <a:off x="7493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AutoShape 56"/>
          <p:cNvSpPr>
            <a:spLocks/>
          </p:cNvSpPr>
          <p:nvPr/>
        </p:nvSpPr>
        <p:spPr bwMode="auto">
          <a:xfrm>
            <a:off x="139700" y="3243825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61445" name="Rectangle 5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61446" name="Rectangle 6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61447" name="Rectangle 7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48" name="Rectangle 8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49" name="Rectangle 9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4" name="Rectangle 14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6" name="Rectangle 16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61457" name="Group 17"/>
          <p:cNvGrpSpPr>
            <a:grpSpLocks/>
          </p:cNvGrpSpPr>
          <p:nvPr/>
        </p:nvGrpSpPr>
        <p:grpSpPr bwMode="auto">
          <a:xfrm>
            <a:off x="5397500" y="1592263"/>
            <a:ext cx="1493838" cy="928687"/>
            <a:chOff x="0" y="0"/>
            <a:chExt cx="941" cy="585"/>
          </a:xfrm>
        </p:grpSpPr>
        <p:sp>
          <p:nvSpPr>
            <p:cNvPr id="61458" name="Line 18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rgbClr val="7F7F7F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1459" name="Rectangle 19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61460" name="Line 20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1461" name="Rectangle 21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rsp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61462" name="Rectangle 22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63" name="Rectangle 23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61465" name="Group 25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6" name="Rectangle 4"/>
          <p:cNvSpPr>
            <a:spLocks/>
          </p:cNvSpPr>
          <p:nvPr/>
        </p:nvSpPr>
        <p:spPr bwMode="auto">
          <a:xfrm>
            <a:off x="825500" y="16764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58" name="AutoShape 56"/>
          <p:cNvSpPr>
            <a:spLocks/>
          </p:cNvSpPr>
          <p:nvPr/>
        </p:nvSpPr>
        <p:spPr bwMode="auto">
          <a:xfrm>
            <a:off x="139700" y="286185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x86-64/Linux Stack Frame</a:t>
            </a:r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5372100" cy="5435600"/>
          </a:xfrm>
          <a:ln/>
        </p:spPr>
        <p:txBody>
          <a:bodyPr/>
          <a:lstStyle/>
          <a:p>
            <a:r>
              <a:rPr lang="en-US" dirty="0"/>
              <a:t>Current Stack Frame (“Top” to Bottom)</a:t>
            </a:r>
          </a:p>
          <a:p>
            <a:pPr marL="552450" lvl="1"/>
            <a:r>
              <a:rPr lang="en-US" dirty="0"/>
              <a:t>“Argument build:”</a:t>
            </a:r>
            <a:br>
              <a:rPr lang="en-US" dirty="0"/>
            </a:br>
            <a:r>
              <a:rPr lang="en-US" dirty="0"/>
              <a:t>Parameters for function about to call</a:t>
            </a:r>
          </a:p>
          <a:p>
            <a:pPr marL="552450" lvl="1"/>
            <a:r>
              <a:rPr lang="en-US" dirty="0"/>
              <a:t>Local variables</a:t>
            </a:r>
            <a:br>
              <a:rPr lang="en-US" dirty="0"/>
            </a:br>
            <a:r>
              <a:rPr lang="en-US" dirty="0"/>
              <a:t>If can’t keep in registers</a:t>
            </a:r>
          </a:p>
          <a:p>
            <a:pPr marL="552450" lvl="1"/>
            <a:r>
              <a:rPr lang="en-US" dirty="0"/>
              <a:t>Saved register context</a:t>
            </a:r>
          </a:p>
          <a:p>
            <a:pPr marL="552450" lvl="1"/>
            <a:r>
              <a:rPr lang="en-US" dirty="0"/>
              <a:t>Old frame pointer (optional)</a:t>
            </a:r>
          </a:p>
          <a:p>
            <a:endParaRPr lang="en-US" dirty="0"/>
          </a:p>
          <a:p>
            <a:r>
              <a:rPr lang="en-US" dirty="0"/>
              <a:t>Caller Stack Frame</a:t>
            </a:r>
          </a:p>
          <a:p>
            <a:pPr marL="552450" lvl="1"/>
            <a:r>
              <a:rPr lang="en-US" dirty="0"/>
              <a:t>Return address</a:t>
            </a:r>
          </a:p>
          <a:p>
            <a:pPr marL="838200" lvl="2"/>
            <a:r>
              <a:rPr lang="en-US" dirty="0"/>
              <a:t>Pushed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call</a:t>
            </a:r>
            <a:r>
              <a:rPr lang="en-US" dirty="0"/>
              <a:t> instruction</a:t>
            </a:r>
          </a:p>
          <a:p>
            <a:pPr marL="552450" lvl="1"/>
            <a:r>
              <a:rPr lang="en-US" dirty="0"/>
              <a:t>Arguments for this call</a:t>
            </a:r>
          </a:p>
        </p:txBody>
      </p:sp>
      <p:sp>
        <p:nvSpPr>
          <p:cNvPr id="62469" name="Rectangle 5"/>
          <p:cNvSpPr>
            <a:spLocks/>
          </p:cNvSpPr>
          <p:nvPr/>
        </p:nvSpPr>
        <p:spPr bwMode="auto">
          <a:xfrm>
            <a:off x="7366000" y="3276600"/>
            <a:ext cx="1270000" cy="3048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Addr</a:t>
            </a:r>
          </a:p>
        </p:txBody>
      </p:sp>
      <p:sp>
        <p:nvSpPr>
          <p:cNvPr id="62470" name="Rectangle 6"/>
          <p:cNvSpPr>
            <a:spLocks/>
          </p:cNvSpPr>
          <p:nvPr/>
        </p:nvSpPr>
        <p:spPr bwMode="auto">
          <a:xfrm>
            <a:off x="7366000" y="3886200"/>
            <a:ext cx="1270000" cy="18161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+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Local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Variables</a:t>
            </a:r>
          </a:p>
        </p:txBody>
      </p:sp>
      <p:sp>
        <p:nvSpPr>
          <p:cNvPr id="62471" name="Rectangle 7"/>
          <p:cNvSpPr>
            <a:spLocks/>
          </p:cNvSpPr>
          <p:nvPr/>
        </p:nvSpPr>
        <p:spPr bwMode="auto">
          <a:xfrm>
            <a:off x="7366000" y="5699124"/>
            <a:ext cx="1270000" cy="854075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</a:t>
            </a:r>
          </a:p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Build</a:t>
            </a:r>
          </a:p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(Optional)</a:t>
            </a:r>
          </a:p>
        </p:txBody>
      </p:sp>
      <p:sp>
        <p:nvSpPr>
          <p:cNvPr id="62472" name="Rectangle 8"/>
          <p:cNvSpPr>
            <a:spLocks/>
          </p:cNvSpPr>
          <p:nvPr/>
        </p:nvSpPr>
        <p:spPr bwMode="auto">
          <a:xfrm>
            <a:off x="7366000" y="1295400"/>
            <a:ext cx="1270000" cy="1371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3" name="Rectangle 9"/>
          <p:cNvSpPr>
            <a:spLocks/>
          </p:cNvSpPr>
          <p:nvPr/>
        </p:nvSpPr>
        <p:spPr bwMode="auto">
          <a:xfrm>
            <a:off x="7366000" y="3581400"/>
            <a:ext cx="1270000" cy="3048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rgbClr val="7F7F7F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 b="1" dirty="0">
                <a:solidFill>
                  <a:srgbClr val="7F7F7F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>
                <a:solidFill>
                  <a:srgbClr val="7F7F7F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rbp</a:t>
            </a:r>
            <a:endParaRPr lang="en-US" sz="1800" b="1" dirty="0">
              <a:solidFill>
                <a:srgbClr val="7F7F7F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62474" name="Rectangle 10"/>
          <p:cNvSpPr>
            <a:spLocks/>
          </p:cNvSpPr>
          <p:nvPr/>
        </p:nvSpPr>
        <p:spPr bwMode="auto">
          <a:xfrm>
            <a:off x="7366000" y="2667000"/>
            <a:ext cx="1270000" cy="609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Arguments</a:t>
            </a:r>
          </a:p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7+</a:t>
            </a:r>
          </a:p>
        </p:txBody>
      </p:sp>
      <p:sp>
        <p:nvSpPr>
          <p:cNvPr id="62475" name="Rectangle 11"/>
          <p:cNvSpPr>
            <a:spLocks/>
          </p:cNvSpPr>
          <p:nvPr/>
        </p:nvSpPr>
        <p:spPr bwMode="auto">
          <a:xfrm>
            <a:off x="6235700" y="2125663"/>
            <a:ext cx="68421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62476" name="AutoShape 12"/>
          <p:cNvSpPr>
            <a:spLocks/>
          </p:cNvSpPr>
          <p:nvPr/>
        </p:nvSpPr>
        <p:spPr bwMode="auto">
          <a:xfrm>
            <a:off x="6981825" y="1295400"/>
            <a:ext cx="228600" cy="22606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7" name="Line 13"/>
          <p:cNvSpPr>
            <a:spLocks noChangeShapeType="1"/>
          </p:cNvSpPr>
          <p:nvPr/>
        </p:nvSpPr>
        <p:spPr bwMode="auto">
          <a:xfrm>
            <a:off x="6469063" y="3732213"/>
            <a:ext cx="717550" cy="0"/>
          </a:xfrm>
          <a:prstGeom prst="line">
            <a:avLst/>
          </a:pr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8" name="Rectangle 14"/>
          <p:cNvSpPr>
            <a:spLocks/>
          </p:cNvSpPr>
          <p:nvPr/>
        </p:nvSpPr>
        <p:spPr bwMode="auto">
          <a:xfrm>
            <a:off x="4927600" y="3268663"/>
            <a:ext cx="15621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 pointer</a:t>
            </a:r>
            <a:b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</a:b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>
            <a:off x="6478588" y="6488112"/>
            <a:ext cx="719137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80" name="Rectangle 16"/>
          <p:cNvSpPr>
            <a:spLocks/>
          </p:cNvSpPr>
          <p:nvPr/>
        </p:nvSpPr>
        <p:spPr bwMode="auto">
          <a:xfrm>
            <a:off x="5005388" y="6019800"/>
            <a:ext cx="14859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</a:t>
            </a:r>
            <a:endParaRPr lang="en-US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14"/>
          <p:cNvSpPr>
            <a:spLocks/>
          </p:cNvSpPr>
          <p:nvPr/>
        </p:nvSpPr>
        <p:spPr bwMode="auto">
          <a:xfrm>
            <a:off x="4953000" y="3810000"/>
            <a:ext cx="15621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(Optional)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Example: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1371600"/>
            <a:ext cx="4876800" cy="1828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(long *p, 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x = *p;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y = x +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*p = y;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x;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494" name="Rectangle 6"/>
          <p:cNvSpPr>
            <a:spLocks/>
          </p:cNvSpPr>
          <p:nvPr/>
        </p:nvSpPr>
        <p:spPr bwMode="auto">
          <a:xfrm>
            <a:off x="381000" y="4038600"/>
            <a:ext cx="4279900" cy="15240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</a:t>
            </a:r>
            <a:r>
              <a:rPr lang="en-US" sz="18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rgbClr val="008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1571314"/>
              </p:ext>
            </p:extLst>
          </p:nvPr>
        </p:nvGraphicFramePr>
        <p:xfrm>
          <a:off x="5257800" y="4114800"/>
          <a:ext cx="3352800" cy="150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val</a:t>
                      </a:r>
                      <a:r>
                        <a:rPr lang="en-US" dirty="0">
                          <a:latin typeface="Calibri"/>
                          <a:cs typeface="Calibri"/>
                        </a:rPr>
                        <a:t>,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  <a:r>
                        <a:rPr lang="en-US" dirty="0">
                          <a:latin typeface="Calibri"/>
                          <a:cs typeface="Calibri"/>
                        </a:rPr>
                        <a:t>, 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Example: Calling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/>
              <a:t> #1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v1+v2;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3498" name="Line 10"/>
          <p:cNvSpPr>
            <a:spLocks noChangeShapeType="1"/>
          </p:cNvSpPr>
          <p:nvPr/>
        </p:nvSpPr>
        <p:spPr bwMode="auto">
          <a:xfrm flipH="1">
            <a:off x="6477000" y="2743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3499" name="Rectangle 11"/>
          <p:cNvSpPr>
            <a:spLocks/>
          </p:cNvSpPr>
          <p:nvPr/>
        </p:nvSpPr>
        <p:spPr bwMode="auto">
          <a:xfrm>
            <a:off x="6983413" y="25844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500" name="Rectangle 12"/>
          <p:cNvSpPr>
            <a:spLocks/>
          </p:cNvSpPr>
          <p:nvPr/>
        </p:nvSpPr>
        <p:spPr bwMode="auto">
          <a:xfrm>
            <a:off x="5943600" y="1066800"/>
            <a:ext cx="230148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Stack Structure</a:t>
            </a:r>
          </a:p>
        </p:txBody>
      </p:sp>
      <p:sp>
        <p:nvSpPr>
          <p:cNvPr id="63501" name="Rectangle 13"/>
          <p:cNvSpPr>
            <a:spLocks/>
          </p:cNvSpPr>
          <p:nvPr/>
        </p:nvSpPr>
        <p:spPr bwMode="auto">
          <a:xfrm>
            <a:off x="5181600" y="16002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5181600" y="25146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5715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15213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6096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63309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61023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3886200"/>
            <a:ext cx="267781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4419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5334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5943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57150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</a:p>
        </p:txBody>
      </p:sp>
    </p:spTree>
    <p:extLst>
      <p:ext uri="{BB962C8B-B14F-4D97-AF65-F5344CB8AC3E}">
        <p14:creationId xmlns:p14="http://schemas.microsoft.com/office/powerpoint/2010/main" val="9363603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Example: Calling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/>
              <a:t> #2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v1+v2;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2971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15213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3352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5877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33591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1143000"/>
            <a:ext cx="16606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6764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590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32004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29718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4964611"/>
              </p:ext>
            </p:extLst>
          </p:nvPr>
        </p:nvGraphicFramePr>
        <p:xfrm>
          <a:off x="5257800" y="4114800"/>
          <a:ext cx="3352800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&amp;v1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atin typeface="Courier New"/>
                          <a:cs typeface="Courier New"/>
                        </a:rPr>
                        <a:t>3000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2977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Example: Calling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/>
              <a:t> #2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v1+v2;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2971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15213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3352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5877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33591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1143000"/>
            <a:ext cx="16606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6764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590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32004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29718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3992342"/>
              </p:ext>
            </p:extLst>
          </p:nvPr>
        </p:nvGraphicFramePr>
        <p:xfrm>
          <a:off x="5257800" y="4114800"/>
          <a:ext cx="3352800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&amp;v1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atin typeface="Courier New"/>
                          <a:cs typeface="Courier New"/>
                        </a:rPr>
                        <a:t>3000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11373" y="3200400"/>
            <a:ext cx="6324680" cy="1200329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Aside 1: 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movl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$3000, %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esi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73038" indent="-173038" algn="l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Note: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movl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-&gt; %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exx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zeros out high order 32 bits.</a:t>
            </a:r>
          </a:p>
          <a:p>
            <a:pPr marL="173038" indent="-173038" algn="l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Why use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movl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instead of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movq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? 1 byte shorter.</a:t>
            </a:r>
          </a:p>
        </p:txBody>
      </p:sp>
    </p:spTree>
    <p:extLst>
      <p:ext uri="{BB962C8B-B14F-4D97-AF65-F5344CB8AC3E}">
        <p14:creationId xmlns:p14="http://schemas.microsoft.com/office/powerpoint/2010/main" val="8996417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Example: Calling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/>
              <a:t> #2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v1+v2;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2971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15213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3352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5877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33591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1143000"/>
            <a:ext cx="16606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6764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590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32004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29718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9723457"/>
              </p:ext>
            </p:extLst>
          </p:nvPr>
        </p:nvGraphicFramePr>
        <p:xfrm>
          <a:off x="5257800" y="4114800"/>
          <a:ext cx="3352800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&amp;v1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atin typeface="Courier New"/>
                          <a:cs typeface="Courier New"/>
                        </a:rPr>
                        <a:t>3000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38053" y="3512971"/>
            <a:ext cx="5994534" cy="120032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Aside 2: 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leaq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8(%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73038" indent="-173038" algn="l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Computes %rsp+8</a:t>
            </a:r>
          </a:p>
          <a:p>
            <a:pPr marL="173038" indent="-173038" algn="l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Actually, used for what it is meant!</a:t>
            </a:r>
          </a:p>
        </p:txBody>
      </p:sp>
    </p:spTree>
    <p:extLst>
      <p:ext uri="{BB962C8B-B14F-4D97-AF65-F5344CB8AC3E}">
        <p14:creationId xmlns:p14="http://schemas.microsoft.com/office/powerpoint/2010/main" val="4307883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Example: Calling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/>
              <a:t> #2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v1+v2;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2971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15213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3352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5877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33591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1143000"/>
            <a:ext cx="16606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6764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590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32004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29718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363069"/>
              </p:ext>
            </p:extLst>
          </p:nvPr>
        </p:nvGraphicFramePr>
        <p:xfrm>
          <a:off x="5257800" y="4114800"/>
          <a:ext cx="3352800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&amp;v1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atin typeface="Courier New"/>
                          <a:cs typeface="Courier New"/>
                        </a:rPr>
                        <a:t>3000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28121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Example: Calling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/>
              <a:t> #3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  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v2 =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v1+v2;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2971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b="1" dirty="0">
                <a:solidFill>
                  <a:srgbClr val="FF0000"/>
                </a:solidFill>
                <a:latin typeface="Courier New Bold" charset="0"/>
                <a:cs typeface="Courier New Bold" charset="0"/>
                <a:sym typeface="Courier New Bold" charset="0"/>
              </a:rPr>
              <a:t>18213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3352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5877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33591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1143000"/>
            <a:ext cx="16606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6764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590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32004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29718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426936"/>
              </p:ext>
            </p:extLst>
          </p:nvPr>
        </p:nvGraphicFramePr>
        <p:xfrm>
          <a:off x="5257800" y="4114800"/>
          <a:ext cx="3352800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&amp;v1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atin typeface="Courier New"/>
                          <a:cs typeface="Courier New"/>
                        </a:rPr>
                        <a:t>3000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64640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Mechanisms in Procedures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219200"/>
            <a:ext cx="5257800" cy="5435600"/>
          </a:xfrm>
        </p:spPr>
        <p:txBody>
          <a:bodyPr/>
          <a:lstStyle/>
          <a:p>
            <a:r>
              <a:rPr lang="en-US" dirty="0"/>
              <a:t>Passing control</a:t>
            </a:r>
          </a:p>
          <a:p>
            <a:pPr lvl="1"/>
            <a:r>
              <a:rPr lang="en-US" dirty="0"/>
              <a:t>To beginning of procedure code</a:t>
            </a:r>
          </a:p>
          <a:p>
            <a:pPr lvl="1"/>
            <a:r>
              <a:rPr lang="en-US" dirty="0"/>
              <a:t>Back to return point</a:t>
            </a:r>
          </a:p>
          <a:p>
            <a:r>
              <a:rPr lang="en-US" dirty="0"/>
              <a:t>Passing data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Procedure arguments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Return value</a:t>
            </a:r>
          </a:p>
          <a:p>
            <a:r>
              <a:rPr lang="en-US" dirty="0"/>
              <a:t>Memory management</a:t>
            </a:r>
          </a:p>
          <a:p>
            <a:pPr lvl="1"/>
            <a:r>
              <a:rPr lang="en-US" dirty="0"/>
              <a:t>Allocate during procedure execution</a:t>
            </a:r>
          </a:p>
          <a:p>
            <a:pPr lvl="1"/>
            <a:r>
              <a:rPr lang="en-US" dirty="0" err="1"/>
              <a:t>Deallocate</a:t>
            </a:r>
            <a:r>
              <a:rPr lang="en-US" dirty="0"/>
              <a:t> upon return</a:t>
            </a:r>
          </a:p>
          <a:p>
            <a:r>
              <a:rPr lang="en-US" dirty="0"/>
              <a:t>Mechanisms all implemented with machine instructions</a:t>
            </a:r>
          </a:p>
          <a:p>
            <a:r>
              <a:rPr lang="en-US" dirty="0"/>
              <a:t>x86-64 implementation of a procedure uses only those mechanisms required</a:t>
            </a:r>
          </a:p>
        </p:txBody>
      </p:sp>
      <p:sp>
        <p:nvSpPr>
          <p:cNvPr id="8" name="Rectangle 4"/>
          <p:cNvSpPr>
            <a:spLocks/>
          </p:cNvSpPr>
          <p:nvPr/>
        </p:nvSpPr>
        <p:spPr bwMode="auto">
          <a:xfrm>
            <a:off x="5791200" y="990600"/>
            <a:ext cx="18415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P(…)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y = Q(x);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print(y)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9" name="Rectangle 5"/>
          <p:cNvSpPr>
            <a:spLocks/>
          </p:cNvSpPr>
          <p:nvPr/>
        </p:nvSpPr>
        <p:spPr bwMode="auto">
          <a:xfrm>
            <a:off x="5791200" y="3581400"/>
            <a:ext cx="2133600" cy="2362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Q(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 = 3*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v[10];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v[t];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7010400" y="2133600"/>
            <a:ext cx="228600" cy="15240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H="1" flipV="1">
            <a:off x="6248400" y="2133600"/>
            <a:ext cx="914400" cy="32004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8804025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Example: Calling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/>
              <a:t> #4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v1+v2;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2590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b="1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18213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2971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2067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29781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762000"/>
            <a:ext cx="16606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2954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209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28194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25908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220560"/>
              </p:ext>
            </p:extLst>
          </p:nvPr>
        </p:nvGraphicFramePr>
        <p:xfrm>
          <a:off x="5257800" y="3733800"/>
          <a:ext cx="3352800" cy="74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78587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Example: Calling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/>
              <a:t> #5a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v1+v2;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2590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b="1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18213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2971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2067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29781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762000"/>
            <a:ext cx="16606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2954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2098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28194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25908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6103589"/>
              </p:ext>
            </p:extLst>
          </p:nvPr>
        </p:nvGraphicFramePr>
        <p:xfrm>
          <a:off x="5257800" y="3733800"/>
          <a:ext cx="3352800" cy="74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9" name="Line 10"/>
          <p:cNvSpPr>
            <a:spLocks noChangeShapeType="1"/>
          </p:cNvSpPr>
          <p:nvPr/>
        </p:nvSpPr>
        <p:spPr bwMode="auto">
          <a:xfrm flipH="1">
            <a:off x="6477000" y="6324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Rectangle 11"/>
          <p:cNvSpPr>
            <a:spLocks/>
          </p:cNvSpPr>
          <p:nvPr/>
        </p:nvSpPr>
        <p:spPr bwMode="auto">
          <a:xfrm>
            <a:off x="6983413" y="60960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1" name="Rectangle 12"/>
          <p:cNvSpPr>
            <a:spLocks/>
          </p:cNvSpPr>
          <p:nvPr/>
        </p:nvSpPr>
        <p:spPr bwMode="auto">
          <a:xfrm>
            <a:off x="5943600" y="4648200"/>
            <a:ext cx="262384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Updated Stack Structure</a:t>
            </a:r>
          </a:p>
        </p:txBody>
      </p:sp>
      <p:sp>
        <p:nvSpPr>
          <p:cNvPr id="32" name="Rectangle 13"/>
          <p:cNvSpPr>
            <a:spLocks/>
          </p:cNvSpPr>
          <p:nvPr/>
        </p:nvSpPr>
        <p:spPr bwMode="auto">
          <a:xfrm>
            <a:off x="5181600" y="5181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36" name="Rectangle 9"/>
          <p:cNvSpPr>
            <a:spLocks/>
          </p:cNvSpPr>
          <p:nvPr/>
        </p:nvSpPr>
        <p:spPr bwMode="auto">
          <a:xfrm>
            <a:off x="5181600" y="6096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</p:spTree>
    <p:extLst>
      <p:ext uri="{BB962C8B-B14F-4D97-AF65-F5344CB8AC3E}">
        <p14:creationId xmlns:p14="http://schemas.microsoft.com/office/powerpoint/2010/main" val="17538885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Example: Calling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incr</a:t>
            </a:r>
            <a:r>
              <a:rPr lang="en-US" dirty="0"/>
              <a:t> #5b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581400"/>
            <a:ext cx="4419600" cy="2971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return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v1+v2;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8917685"/>
              </p:ext>
            </p:extLst>
          </p:nvPr>
        </p:nvGraphicFramePr>
        <p:xfrm>
          <a:off x="5257800" y="3733800"/>
          <a:ext cx="3352800" cy="74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9" name="Line 10"/>
          <p:cNvSpPr>
            <a:spLocks noChangeShapeType="1"/>
          </p:cNvSpPr>
          <p:nvPr/>
        </p:nvSpPr>
        <p:spPr bwMode="auto">
          <a:xfrm flipH="1">
            <a:off x="6553200" y="2895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Rectangle 11"/>
          <p:cNvSpPr>
            <a:spLocks/>
          </p:cNvSpPr>
          <p:nvPr/>
        </p:nvSpPr>
        <p:spPr bwMode="auto">
          <a:xfrm>
            <a:off x="7059613" y="26670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1" name="Rectangle 12"/>
          <p:cNvSpPr>
            <a:spLocks/>
          </p:cNvSpPr>
          <p:nvPr/>
        </p:nvSpPr>
        <p:spPr bwMode="auto">
          <a:xfrm>
            <a:off x="6019800" y="1219200"/>
            <a:ext cx="262384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Updated Stack Structure</a:t>
            </a:r>
          </a:p>
        </p:txBody>
      </p:sp>
      <p:sp>
        <p:nvSpPr>
          <p:cNvPr id="32" name="Rectangle 13"/>
          <p:cNvSpPr>
            <a:spLocks/>
          </p:cNvSpPr>
          <p:nvPr/>
        </p:nvSpPr>
        <p:spPr bwMode="auto">
          <a:xfrm>
            <a:off x="5257800" y="1752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36" name="Rectangle 9"/>
          <p:cNvSpPr>
            <a:spLocks/>
          </p:cNvSpPr>
          <p:nvPr/>
        </p:nvSpPr>
        <p:spPr bwMode="auto">
          <a:xfrm>
            <a:off x="5257800" y="2667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5" name="Line 10"/>
          <p:cNvSpPr>
            <a:spLocks noChangeShapeType="1"/>
          </p:cNvSpPr>
          <p:nvPr/>
        </p:nvSpPr>
        <p:spPr bwMode="auto">
          <a:xfrm flipH="1">
            <a:off x="6553200" y="5943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" name="Rectangle 11"/>
          <p:cNvSpPr>
            <a:spLocks/>
          </p:cNvSpPr>
          <p:nvPr/>
        </p:nvSpPr>
        <p:spPr bwMode="auto">
          <a:xfrm>
            <a:off x="7059613" y="57150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3" name="Rectangle 12"/>
          <p:cNvSpPr>
            <a:spLocks/>
          </p:cNvSpPr>
          <p:nvPr/>
        </p:nvSpPr>
        <p:spPr bwMode="auto">
          <a:xfrm>
            <a:off x="6019800" y="4648200"/>
            <a:ext cx="2211818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Final Stack Structure</a:t>
            </a:r>
          </a:p>
        </p:txBody>
      </p:sp>
      <p:sp>
        <p:nvSpPr>
          <p:cNvPr id="34" name="Rectangle 13"/>
          <p:cNvSpPr>
            <a:spLocks/>
          </p:cNvSpPr>
          <p:nvPr/>
        </p:nvSpPr>
        <p:spPr bwMode="auto">
          <a:xfrm>
            <a:off x="5257800" y="5181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</p:spTree>
    <p:extLst>
      <p:ext uri="{BB962C8B-B14F-4D97-AF65-F5344CB8AC3E}">
        <p14:creationId xmlns:p14="http://schemas.microsoft.com/office/powerpoint/2010/main" val="2417874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Register Saving Conventions</a:t>
            </a:r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When procedure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calls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:</a:t>
            </a:r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is the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caller</a:t>
            </a:r>
            <a:endParaRPr lang="en-US" dirty="0"/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 is the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Can register be used for temporary storage?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552450" lvl="1"/>
            <a:r>
              <a:rPr lang="en-US" dirty="0"/>
              <a:t>Contents of register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rdx</a:t>
            </a:r>
            <a:r>
              <a:rPr lang="en-US" dirty="0"/>
              <a:t> overwritten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  <a:p>
            <a:pPr marL="552450" lvl="1"/>
            <a:r>
              <a:rPr lang="en-US" dirty="0">
                <a:ea typeface="Zapf Dingbats" charset="0"/>
                <a:cs typeface="Zapf Dingbats" charset="0"/>
              </a:rPr>
              <a:t>This could be trouble ➙ something should be done!</a:t>
            </a:r>
            <a:endParaRPr lang="en-US" sz="1800" dirty="0"/>
          </a:p>
          <a:p>
            <a:pPr marL="838200" lvl="2"/>
            <a:r>
              <a:rPr lang="en-US" dirty="0"/>
              <a:t>Need some coordination</a:t>
            </a:r>
          </a:p>
        </p:txBody>
      </p:sp>
      <p:sp>
        <p:nvSpPr>
          <p:cNvPr id="74757" name="Rectangle 5"/>
          <p:cNvSpPr>
            <a:spLocks/>
          </p:cNvSpPr>
          <p:nvPr/>
        </p:nvSpPr>
        <p:spPr bwMode="auto">
          <a:xfrm>
            <a:off x="760413" y="3200400"/>
            <a:ext cx="3797300" cy="1976438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$15213,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call who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</a:t>
            </a:r>
          </a:p>
        </p:txBody>
      </p:sp>
      <p:sp>
        <p:nvSpPr>
          <p:cNvPr id="74758" name="Rectangle 6"/>
          <p:cNvSpPr>
            <a:spLocks/>
          </p:cNvSpPr>
          <p:nvPr/>
        </p:nvSpPr>
        <p:spPr bwMode="auto">
          <a:xfrm>
            <a:off x="4751388" y="3200400"/>
            <a:ext cx="3797300" cy="1981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$18213,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Register Saving Conventions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When procedure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calls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:</a:t>
            </a:r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is the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caller</a:t>
            </a:r>
            <a:endParaRPr lang="en-US" dirty="0"/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 is the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Can register be used for temporary storage?</a:t>
            </a:r>
          </a:p>
          <a:p>
            <a:r>
              <a:rPr lang="en-US" dirty="0"/>
              <a:t>Conventions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“Caller Saved”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/>
            <a:r>
              <a:rPr lang="en-US" dirty="0"/>
              <a:t>Caller saves temporary values in its frame before the call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“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Saved”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/>
            <a:r>
              <a:rPr lang="en-US" dirty="0" err="1"/>
              <a:t>Callee</a:t>
            </a:r>
            <a:r>
              <a:rPr lang="en-US" dirty="0"/>
              <a:t> saves temporary values in its frame before using</a:t>
            </a:r>
          </a:p>
          <a:p>
            <a:pPr marL="838200" lvl="2"/>
            <a:r>
              <a:rPr lang="en-US" dirty="0" err="1"/>
              <a:t>Callee</a:t>
            </a:r>
            <a:r>
              <a:rPr lang="en-US" dirty="0"/>
              <a:t> restores them before returning to caller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64770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x86-64 Linux Register Usage #1</a:t>
            </a:r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064000" cy="5435600"/>
          </a:xfrm>
          <a:ln/>
        </p:spPr>
        <p:txBody>
          <a:bodyPr/>
          <a:lstStyle/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Return value</a:t>
            </a:r>
          </a:p>
          <a:p>
            <a:pPr marL="552450" lvl="1"/>
            <a:r>
              <a:rPr lang="en-US" dirty="0"/>
              <a:t>Also caller-saved</a:t>
            </a:r>
          </a:p>
          <a:p>
            <a:pPr marL="552450" lvl="1"/>
            <a:r>
              <a:rPr lang="en-US" dirty="0"/>
              <a:t>Can be modified by procedure</a:t>
            </a:r>
          </a:p>
          <a:p>
            <a:pPr marL="292100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rdi</a:t>
            </a:r>
            <a:r>
              <a:rPr lang="en-US" b="0" dirty="0">
                <a:cs typeface="Courier New Bold" charset="0"/>
                <a:sym typeface="Courier New Bold" charset="0"/>
              </a:rPr>
              <a:t>, ...,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%r9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Arguments</a:t>
            </a:r>
          </a:p>
          <a:p>
            <a:pPr marL="552450" lvl="1"/>
            <a:r>
              <a:rPr lang="en-US" dirty="0"/>
              <a:t>Also caller-saved</a:t>
            </a:r>
          </a:p>
          <a:p>
            <a:pPr marL="552450" lvl="1"/>
            <a:r>
              <a:rPr lang="en-US" dirty="0"/>
              <a:t>Can be modified by procedure</a:t>
            </a:r>
          </a:p>
          <a:p>
            <a:pPr marL="292100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%r10</a:t>
            </a:r>
            <a:r>
              <a:rPr lang="en-US" b="0" dirty="0">
                <a:cs typeface="Courier New Bold" charset="0"/>
                <a:sym typeface="Courier New Bold" charset="0"/>
              </a:rPr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%r11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Caller-saved</a:t>
            </a:r>
          </a:p>
          <a:p>
            <a:pPr marL="552450" lvl="1"/>
            <a:r>
              <a:rPr lang="en-US" dirty="0"/>
              <a:t>Can be modified by procedure</a:t>
            </a:r>
          </a:p>
          <a:p>
            <a:pPr marL="552450" lvl="1"/>
            <a:endParaRPr lang="en-US" dirty="0"/>
          </a:p>
          <a:p>
            <a:pPr marL="552450" lvl="1"/>
            <a:endParaRPr lang="en-US" dirty="0"/>
          </a:p>
          <a:p>
            <a:pPr marL="552450" lvl="1"/>
            <a:endParaRPr lang="en-US" dirty="0"/>
          </a:p>
        </p:txBody>
      </p:sp>
      <p:sp>
        <p:nvSpPr>
          <p:cNvPr id="76805" name="Rectangle 5"/>
          <p:cNvSpPr>
            <a:spLocks/>
          </p:cNvSpPr>
          <p:nvPr/>
        </p:nvSpPr>
        <p:spPr bwMode="auto">
          <a:xfrm>
            <a:off x="6324600" y="1600200"/>
            <a:ext cx="2540000" cy="381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6806" name="Rectangle 6"/>
          <p:cNvSpPr>
            <a:spLocks/>
          </p:cNvSpPr>
          <p:nvPr/>
        </p:nvSpPr>
        <p:spPr bwMode="auto">
          <a:xfrm>
            <a:off x="6324600" y="29718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rdx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6807" name="Rectangle 7"/>
          <p:cNvSpPr>
            <a:spLocks/>
          </p:cNvSpPr>
          <p:nvPr/>
        </p:nvSpPr>
        <p:spPr bwMode="auto">
          <a:xfrm>
            <a:off x="6324600" y="34290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rcx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6813" name="AutoShape 13"/>
          <p:cNvSpPr>
            <a:spLocks/>
          </p:cNvSpPr>
          <p:nvPr/>
        </p:nvSpPr>
        <p:spPr bwMode="auto">
          <a:xfrm>
            <a:off x="5867400" y="2057400"/>
            <a:ext cx="304800" cy="2667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816" name="Rectangle 16"/>
          <p:cNvSpPr>
            <a:spLocks/>
          </p:cNvSpPr>
          <p:nvPr/>
        </p:nvSpPr>
        <p:spPr bwMode="auto">
          <a:xfrm>
            <a:off x="4522513" y="1600200"/>
            <a:ext cx="1273598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value</a:t>
            </a:r>
          </a:p>
        </p:txBody>
      </p:sp>
      <p:sp>
        <p:nvSpPr>
          <p:cNvPr id="20" name="Rectangle 7"/>
          <p:cNvSpPr>
            <a:spLocks/>
          </p:cNvSpPr>
          <p:nvPr/>
        </p:nvSpPr>
        <p:spPr bwMode="auto">
          <a:xfrm>
            <a:off x="6324600" y="38862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21" name="Rectangle 7"/>
          <p:cNvSpPr>
            <a:spLocks/>
          </p:cNvSpPr>
          <p:nvPr/>
        </p:nvSpPr>
        <p:spPr bwMode="auto">
          <a:xfrm>
            <a:off x="6324600" y="43434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22" name="Rectangle 7"/>
          <p:cNvSpPr>
            <a:spLocks/>
          </p:cNvSpPr>
          <p:nvPr/>
        </p:nvSpPr>
        <p:spPr bwMode="auto">
          <a:xfrm>
            <a:off x="6324600" y="4800600"/>
            <a:ext cx="25400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</a:t>
            </a:r>
          </a:p>
        </p:txBody>
      </p:sp>
      <p:sp>
        <p:nvSpPr>
          <p:cNvPr id="23" name="Rectangle 7"/>
          <p:cNvSpPr>
            <a:spLocks/>
          </p:cNvSpPr>
          <p:nvPr/>
        </p:nvSpPr>
        <p:spPr bwMode="auto">
          <a:xfrm>
            <a:off x="6324600" y="5257800"/>
            <a:ext cx="25400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</a:t>
            </a:r>
          </a:p>
        </p:txBody>
      </p:sp>
      <p:sp>
        <p:nvSpPr>
          <p:cNvPr id="24" name="Rectangle 5"/>
          <p:cNvSpPr>
            <a:spLocks/>
          </p:cNvSpPr>
          <p:nvPr/>
        </p:nvSpPr>
        <p:spPr bwMode="auto">
          <a:xfrm>
            <a:off x="6324600" y="20574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rdi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Rectangle 5"/>
          <p:cNvSpPr>
            <a:spLocks/>
          </p:cNvSpPr>
          <p:nvPr/>
        </p:nvSpPr>
        <p:spPr bwMode="auto">
          <a:xfrm>
            <a:off x="6324600" y="25146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rsi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6" name="Rectangle 16"/>
          <p:cNvSpPr>
            <a:spLocks/>
          </p:cNvSpPr>
          <p:nvPr/>
        </p:nvSpPr>
        <p:spPr bwMode="auto">
          <a:xfrm>
            <a:off x="4687071" y="3200400"/>
            <a:ext cx="1109040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Arguments</a:t>
            </a:r>
          </a:p>
        </p:txBody>
      </p:sp>
      <p:sp>
        <p:nvSpPr>
          <p:cNvPr id="27" name="Rectangle 16"/>
          <p:cNvSpPr>
            <a:spLocks/>
          </p:cNvSpPr>
          <p:nvPr/>
        </p:nvSpPr>
        <p:spPr bwMode="auto">
          <a:xfrm>
            <a:off x="4486772" y="5029200"/>
            <a:ext cx="1270468" cy="63094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Caller-saved</a:t>
            </a:r>
          </a:p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temporaries</a:t>
            </a:r>
          </a:p>
        </p:txBody>
      </p:sp>
      <p:sp>
        <p:nvSpPr>
          <p:cNvPr id="28" name="AutoShape 13"/>
          <p:cNvSpPr>
            <a:spLocks/>
          </p:cNvSpPr>
          <p:nvPr/>
        </p:nvSpPr>
        <p:spPr bwMode="auto">
          <a:xfrm>
            <a:off x="5867400" y="4800600"/>
            <a:ext cx="304800" cy="838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60198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x86-64 Linux Register Usage #2</a:t>
            </a:r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064000" cy="4394200"/>
          </a:xfrm>
          <a:ln/>
        </p:spPr>
        <p:txBody>
          <a:bodyPr/>
          <a:lstStyle/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%r14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 err="1"/>
              <a:t>Callee</a:t>
            </a:r>
            <a:r>
              <a:rPr lang="en-US" dirty="0"/>
              <a:t>-saved</a:t>
            </a:r>
          </a:p>
          <a:p>
            <a:pPr marL="552450" lvl="1"/>
            <a:r>
              <a:rPr lang="en-US" dirty="0" err="1"/>
              <a:t>Callee</a:t>
            </a:r>
            <a:r>
              <a:rPr lang="en-US" dirty="0"/>
              <a:t> must save &amp; restore</a:t>
            </a:r>
          </a:p>
          <a:p>
            <a:pPr marL="292100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rbp</a:t>
            </a:r>
            <a:endParaRPr lang="en-US" dirty="0"/>
          </a:p>
          <a:p>
            <a:pPr marL="552450" lvl="1"/>
            <a:r>
              <a:rPr lang="en-US" dirty="0" err="1"/>
              <a:t>Callee</a:t>
            </a:r>
            <a:r>
              <a:rPr lang="en-US" dirty="0"/>
              <a:t>-saved</a:t>
            </a:r>
          </a:p>
          <a:p>
            <a:pPr marL="552450" lvl="1"/>
            <a:r>
              <a:rPr lang="en-US" dirty="0" err="1"/>
              <a:t>Callee</a:t>
            </a:r>
            <a:r>
              <a:rPr lang="en-US" dirty="0"/>
              <a:t> must save &amp; restore</a:t>
            </a:r>
          </a:p>
          <a:p>
            <a:pPr marL="552450" lvl="1"/>
            <a:r>
              <a:rPr lang="en-US" dirty="0"/>
              <a:t>May be used as frame pointer</a:t>
            </a:r>
          </a:p>
          <a:p>
            <a:pPr marL="552450" lvl="1"/>
            <a:r>
              <a:rPr lang="en-US" dirty="0"/>
              <a:t>Can mix &amp; match</a:t>
            </a:r>
          </a:p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Special form of </a:t>
            </a:r>
            <a:r>
              <a:rPr lang="en-US" dirty="0" err="1"/>
              <a:t>callee</a:t>
            </a:r>
            <a:r>
              <a:rPr lang="en-US" dirty="0"/>
              <a:t> save</a:t>
            </a:r>
          </a:p>
          <a:p>
            <a:pPr marL="552450" lvl="1"/>
            <a:r>
              <a:rPr lang="en-US" dirty="0"/>
              <a:t>Restored to original value upon exit from procedure</a:t>
            </a:r>
          </a:p>
        </p:txBody>
      </p:sp>
      <p:sp>
        <p:nvSpPr>
          <p:cNvPr id="76808" name="Rectangle 8"/>
          <p:cNvSpPr>
            <a:spLocks/>
          </p:cNvSpPr>
          <p:nvPr/>
        </p:nvSpPr>
        <p:spPr bwMode="auto">
          <a:xfrm>
            <a:off x="6400800" y="13716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6811" name="Rectangle 11"/>
          <p:cNvSpPr>
            <a:spLocks/>
          </p:cNvSpPr>
          <p:nvPr/>
        </p:nvSpPr>
        <p:spPr bwMode="auto">
          <a:xfrm>
            <a:off x="6400800" y="3657600"/>
            <a:ext cx="2540000" cy="3810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6814" name="AutoShape 14"/>
          <p:cNvSpPr>
            <a:spLocks/>
          </p:cNvSpPr>
          <p:nvPr/>
        </p:nvSpPr>
        <p:spPr bwMode="auto">
          <a:xfrm>
            <a:off x="5943600" y="1371600"/>
            <a:ext cx="304800" cy="2209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815" name="AutoShape 15"/>
          <p:cNvSpPr>
            <a:spLocks/>
          </p:cNvSpPr>
          <p:nvPr/>
        </p:nvSpPr>
        <p:spPr bwMode="auto">
          <a:xfrm>
            <a:off x="5715000" y="3200400"/>
            <a:ext cx="304800" cy="838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39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817" name="Rectangle 17"/>
          <p:cNvSpPr>
            <a:spLocks/>
          </p:cNvSpPr>
          <p:nvPr/>
        </p:nvSpPr>
        <p:spPr bwMode="auto">
          <a:xfrm>
            <a:off x="4572000" y="1981200"/>
            <a:ext cx="1262062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Callee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-saved</a:t>
            </a:r>
            <a:endParaRPr lang="en-US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Temporaries</a:t>
            </a:r>
          </a:p>
        </p:txBody>
      </p:sp>
      <p:sp>
        <p:nvSpPr>
          <p:cNvPr id="76818" name="Rectangle 18"/>
          <p:cNvSpPr>
            <a:spLocks/>
          </p:cNvSpPr>
          <p:nvPr/>
        </p:nvSpPr>
        <p:spPr bwMode="auto">
          <a:xfrm>
            <a:off x="4933950" y="3429000"/>
            <a:ext cx="755650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Special</a:t>
            </a:r>
          </a:p>
        </p:txBody>
      </p:sp>
      <p:sp>
        <p:nvSpPr>
          <p:cNvPr id="24" name="Rectangle 8"/>
          <p:cNvSpPr>
            <a:spLocks/>
          </p:cNvSpPr>
          <p:nvPr/>
        </p:nvSpPr>
        <p:spPr bwMode="auto">
          <a:xfrm>
            <a:off x="6400800" y="3200400"/>
            <a:ext cx="2540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rbp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Rectangle 8"/>
          <p:cNvSpPr>
            <a:spLocks/>
          </p:cNvSpPr>
          <p:nvPr/>
        </p:nvSpPr>
        <p:spPr bwMode="auto">
          <a:xfrm>
            <a:off x="6400800" y="18288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</a:p>
        </p:txBody>
      </p:sp>
      <p:sp>
        <p:nvSpPr>
          <p:cNvPr id="26" name="Rectangle 8"/>
          <p:cNvSpPr>
            <a:spLocks/>
          </p:cNvSpPr>
          <p:nvPr/>
        </p:nvSpPr>
        <p:spPr bwMode="auto">
          <a:xfrm>
            <a:off x="6400800" y="22860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</a:p>
        </p:txBody>
      </p:sp>
      <p:sp>
        <p:nvSpPr>
          <p:cNvPr id="27" name="Rectangle 8"/>
          <p:cNvSpPr>
            <a:spLocks/>
          </p:cNvSpPr>
          <p:nvPr/>
        </p:nvSpPr>
        <p:spPr bwMode="auto">
          <a:xfrm>
            <a:off x="6400800" y="27432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</a:t>
            </a:r>
          </a:p>
        </p:txBody>
      </p:sp>
    </p:spTree>
    <p:extLst>
      <p:ext uri="{BB962C8B-B14F-4D97-AF65-F5344CB8AC3E}">
        <p14:creationId xmlns:p14="http://schemas.microsoft.com/office/powerpoint/2010/main" val="1853565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Quiz Time!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/>
              <a:t>Check out:</a:t>
            </a:r>
          </a:p>
          <a:p>
            <a:endParaRPr lang="en-US" sz="2800" dirty="0"/>
          </a:p>
          <a:p>
            <a:r>
              <a:rPr lang="en-US" sz="2800" dirty="0"/>
              <a:t>https://</a:t>
            </a:r>
            <a:r>
              <a:rPr lang="en-US" sz="2800" dirty="0" smtClean="0"/>
              <a:t>canvas.cmu.edu/courses/13182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45294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err="1"/>
              <a:t>Callee</a:t>
            </a:r>
            <a:r>
              <a:rPr lang="en-US" dirty="0"/>
              <a:t>-Saved Example #1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498" name="Line 10"/>
          <p:cNvSpPr>
            <a:spLocks noChangeShapeType="1"/>
          </p:cNvSpPr>
          <p:nvPr/>
        </p:nvSpPr>
        <p:spPr bwMode="auto">
          <a:xfrm flipH="1">
            <a:off x="6477000" y="2743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3499" name="Rectangle 11"/>
          <p:cNvSpPr>
            <a:spLocks/>
          </p:cNvSpPr>
          <p:nvPr/>
        </p:nvSpPr>
        <p:spPr bwMode="auto">
          <a:xfrm>
            <a:off x="6983413" y="25844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500" name="Rectangle 12"/>
          <p:cNvSpPr>
            <a:spLocks/>
          </p:cNvSpPr>
          <p:nvPr/>
        </p:nvSpPr>
        <p:spPr bwMode="auto">
          <a:xfrm>
            <a:off x="5943600" y="1066800"/>
            <a:ext cx="230148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Stack Structure</a:t>
            </a:r>
          </a:p>
        </p:txBody>
      </p:sp>
      <p:sp>
        <p:nvSpPr>
          <p:cNvPr id="63501" name="Rectangle 13"/>
          <p:cNvSpPr>
            <a:spLocks/>
          </p:cNvSpPr>
          <p:nvPr/>
        </p:nvSpPr>
        <p:spPr bwMode="auto">
          <a:xfrm>
            <a:off x="5181600" y="16002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5181600" y="25146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08621" y="3788339"/>
            <a:ext cx="6301804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X comes in register 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We need 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for the call to incr.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Where should be put x, so we can use it after the call to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incr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784430" y="1285203"/>
            <a:ext cx="1792147" cy="1353343"/>
            <a:chOff x="1784430" y="1285203"/>
            <a:chExt cx="1792147" cy="1353343"/>
          </a:xfrm>
        </p:grpSpPr>
        <p:sp>
          <p:nvSpPr>
            <p:cNvPr id="3" name="Oval 2"/>
            <p:cNvSpPr/>
            <p:nvPr/>
          </p:nvSpPr>
          <p:spPr bwMode="auto">
            <a:xfrm>
              <a:off x="3125165" y="1285203"/>
              <a:ext cx="451412" cy="500192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48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25" name="Oval 24"/>
            <p:cNvSpPr/>
            <p:nvPr/>
          </p:nvSpPr>
          <p:spPr bwMode="auto">
            <a:xfrm>
              <a:off x="1784430" y="2138354"/>
              <a:ext cx="451412" cy="500192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48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857914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err="1"/>
              <a:t>Callee</a:t>
            </a:r>
            <a:r>
              <a:rPr lang="en-US" dirty="0"/>
              <a:t>-Saved Example #2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200400"/>
            <a:ext cx="44196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498" name="Line 10"/>
          <p:cNvSpPr>
            <a:spLocks noChangeShapeType="1"/>
          </p:cNvSpPr>
          <p:nvPr/>
        </p:nvSpPr>
        <p:spPr bwMode="auto">
          <a:xfrm flipH="1">
            <a:off x="6477000" y="2743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3499" name="Rectangle 11"/>
          <p:cNvSpPr>
            <a:spLocks/>
          </p:cNvSpPr>
          <p:nvPr/>
        </p:nvSpPr>
        <p:spPr bwMode="auto">
          <a:xfrm>
            <a:off x="6983413" y="25844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500" name="Rectangle 12"/>
          <p:cNvSpPr>
            <a:spLocks/>
          </p:cNvSpPr>
          <p:nvPr/>
        </p:nvSpPr>
        <p:spPr bwMode="auto">
          <a:xfrm>
            <a:off x="5943600" y="1066800"/>
            <a:ext cx="230148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Stack Structure</a:t>
            </a:r>
          </a:p>
        </p:txBody>
      </p:sp>
      <p:sp>
        <p:nvSpPr>
          <p:cNvPr id="63501" name="Rectangle 13"/>
          <p:cNvSpPr>
            <a:spLocks/>
          </p:cNvSpPr>
          <p:nvPr/>
        </p:nvSpPr>
        <p:spPr bwMode="auto">
          <a:xfrm>
            <a:off x="5181600" y="16002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5181600" y="25146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57821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55535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3581400"/>
            <a:ext cx="267781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41148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50292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4" name="Rectangle 9"/>
          <p:cNvSpPr>
            <a:spLocks/>
          </p:cNvSpPr>
          <p:nvPr/>
        </p:nvSpPr>
        <p:spPr bwMode="auto">
          <a:xfrm>
            <a:off x="5181600" y="54102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17" name="Line 10">
            <a:extLst>
              <a:ext uri="{FF2B5EF4-FFF2-40B4-BE49-F238E27FC236}">
                <a16:creationId xmlns:a16="http://schemas.microsoft.com/office/drawing/2014/main" id="{B2FE887D-F389-4E6F-9AD8-9F03D740757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95205" y="3740727"/>
            <a:ext cx="332509" cy="474518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" name="Rectangle 12">
            <a:extLst>
              <a:ext uri="{FF2B5EF4-FFF2-40B4-BE49-F238E27FC236}">
                <a16:creationId xmlns:a16="http://schemas.microsoft.com/office/drawing/2014/main" id="{2975431A-9DC1-4BE0-ACB8-2E6651CF73D3}"/>
              </a:ext>
            </a:extLst>
          </p:cNvPr>
          <p:cNvSpPr>
            <a:spLocks/>
          </p:cNvSpPr>
          <p:nvPr/>
        </p:nvSpPr>
        <p:spPr bwMode="auto">
          <a:xfrm>
            <a:off x="2840910" y="3117273"/>
            <a:ext cx="1456617" cy="69249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Overwritten: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Need to save</a:t>
            </a:r>
          </a:p>
        </p:txBody>
      </p:sp>
      <p:sp>
        <p:nvSpPr>
          <p:cNvPr id="25" name="Line 10">
            <a:extLst>
              <a:ext uri="{FF2B5EF4-FFF2-40B4-BE49-F238E27FC236}">
                <a16:creationId xmlns:a16="http://schemas.microsoft.com/office/drawing/2014/main" id="{736A2D6D-7F62-40B5-A87A-326E365EF1B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9126" y="3631622"/>
            <a:ext cx="471784" cy="41563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8635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Mechanisms in Procedures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219200"/>
            <a:ext cx="5257800" cy="5435600"/>
          </a:xfrm>
        </p:spPr>
        <p:txBody>
          <a:bodyPr/>
          <a:lstStyle/>
          <a:p>
            <a:r>
              <a:rPr lang="en-US" dirty="0"/>
              <a:t>Passing control</a:t>
            </a:r>
          </a:p>
          <a:p>
            <a:pPr lvl="1"/>
            <a:r>
              <a:rPr lang="en-US" dirty="0"/>
              <a:t>To beginning of procedure code</a:t>
            </a:r>
          </a:p>
          <a:p>
            <a:pPr lvl="1"/>
            <a:r>
              <a:rPr lang="en-US" dirty="0"/>
              <a:t>Back to return point</a:t>
            </a:r>
          </a:p>
          <a:p>
            <a:r>
              <a:rPr lang="en-US" dirty="0"/>
              <a:t>Passing data</a:t>
            </a:r>
          </a:p>
          <a:p>
            <a:pPr lvl="1"/>
            <a:r>
              <a:rPr lang="en-US" dirty="0"/>
              <a:t>Procedure arguments</a:t>
            </a:r>
          </a:p>
          <a:p>
            <a:pPr lvl="1"/>
            <a:r>
              <a:rPr lang="en-US" dirty="0"/>
              <a:t>Return value</a:t>
            </a:r>
          </a:p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Memory management</a:t>
            </a:r>
          </a:p>
          <a:p>
            <a:pPr lvl="1"/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Allocate during procedure execution</a:t>
            </a:r>
          </a:p>
          <a:p>
            <a:pPr lvl="1"/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Deallocate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upon return</a:t>
            </a:r>
          </a:p>
          <a:p>
            <a:r>
              <a:rPr lang="en-US" dirty="0"/>
              <a:t>Mechanisms all implemented with machine instructions</a:t>
            </a:r>
          </a:p>
          <a:p>
            <a:r>
              <a:rPr lang="en-US" dirty="0"/>
              <a:t>x86-64 implementation of a procedure uses only those mechanisms required</a:t>
            </a:r>
          </a:p>
        </p:txBody>
      </p:sp>
      <p:sp>
        <p:nvSpPr>
          <p:cNvPr id="8" name="Rectangle 4"/>
          <p:cNvSpPr>
            <a:spLocks/>
          </p:cNvSpPr>
          <p:nvPr/>
        </p:nvSpPr>
        <p:spPr bwMode="auto">
          <a:xfrm>
            <a:off x="5791200" y="990600"/>
            <a:ext cx="18415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P(…)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y = Q(x);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print(y)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9" name="Rectangle 5"/>
          <p:cNvSpPr>
            <a:spLocks/>
          </p:cNvSpPr>
          <p:nvPr/>
        </p:nvSpPr>
        <p:spPr bwMode="auto">
          <a:xfrm>
            <a:off x="5791200" y="3581400"/>
            <a:ext cx="2133600" cy="2362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Q(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 = 3*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v[10];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v[t];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6019800" y="4419600"/>
            <a:ext cx="1447800" cy="381000"/>
          </a:xfrm>
          <a:prstGeom prst="rect">
            <a:avLst/>
          </a:prstGeom>
          <a:solidFill>
            <a:schemeClr val="accent1">
              <a:alpha val="23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4922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err="1"/>
              <a:t>Callee</a:t>
            </a:r>
            <a:r>
              <a:rPr lang="en-US" dirty="0"/>
              <a:t>-Saved Example #3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200400"/>
            <a:ext cx="44196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500" name="Rectangle 12"/>
          <p:cNvSpPr>
            <a:spLocks/>
          </p:cNvSpPr>
          <p:nvPr/>
        </p:nvSpPr>
        <p:spPr bwMode="auto">
          <a:xfrm>
            <a:off x="5943600" y="1066800"/>
            <a:ext cx="230148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Stack Structure</a:t>
            </a: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57912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61722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64071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61785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3581400"/>
            <a:ext cx="267781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41148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50292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60198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57912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</a:p>
        </p:txBody>
      </p:sp>
      <p:sp>
        <p:nvSpPr>
          <p:cNvPr id="24" name="Rectangle 9"/>
          <p:cNvSpPr>
            <a:spLocks/>
          </p:cNvSpPr>
          <p:nvPr/>
        </p:nvSpPr>
        <p:spPr bwMode="auto">
          <a:xfrm>
            <a:off x="5181600" y="54102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25" name="Line 10"/>
          <p:cNvSpPr>
            <a:spLocks noChangeShapeType="1"/>
          </p:cNvSpPr>
          <p:nvPr/>
        </p:nvSpPr>
        <p:spPr bwMode="auto">
          <a:xfrm flipH="1">
            <a:off x="6503987" y="3019044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" name="Rectangle 11"/>
          <p:cNvSpPr>
            <a:spLocks/>
          </p:cNvSpPr>
          <p:nvPr/>
        </p:nvSpPr>
        <p:spPr bwMode="auto">
          <a:xfrm>
            <a:off x="7010400" y="2790444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9" name="Rectangle 13"/>
          <p:cNvSpPr>
            <a:spLocks/>
          </p:cNvSpPr>
          <p:nvPr/>
        </p:nvSpPr>
        <p:spPr bwMode="auto">
          <a:xfrm>
            <a:off x="5181600" y="1505054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30" name="Rectangle 9"/>
          <p:cNvSpPr>
            <a:spLocks/>
          </p:cNvSpPr>
          <p:nvPr/>
        </p:nvSpPr>
        <p:spPr bwMode="auto">
          <a:xfrm>
            <a:off x="5181600" y="2419454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31" name="Rectangle 9"/>
          <p:cNvSpPr>
            <a:spLocks/>
          </p:cNvSpPr>
          <p:nvPr/>
        </p:nvSpPr>
        <p:spPr bwMode="auto">
          <a:xfrm>
            <a:off x="5181600" y="2800454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5370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err="1"/>
              <a:t>Callee</a:t>
            </a:r>
            <a:r>
              <a:rPr lang="en-US" dirty="0"/>
              <a:t>-Saved Example #4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200400"/>
            <a:ext cx="44196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3048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3429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8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6639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34353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838200"/>
            <a:ext cx="169059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371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286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3276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30480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</a:p>
        </p:txBody>
      </p:sp>
      <p:sp>
        <p:nvSpPr>
          <p:cNvPr id="24" name="Rectangle 9"/>
          <p:cNvSpPr>
            <a:spLocks/>
          </p:cNvSpPr>
          <p:nvPr/>
        </p:nvSpPr>
        <p:spPr bwMode="auto">
          <a:xfrm>
            <a:off x="5181600" y="2667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81600" y="4826643"/>
            <a:ext cx="39751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Courier New Bold" panose="02070609020205020404" pitchFamily="49" charset="0"/>
                <a:cs typeface="Courier New Bold" panose="02070609020205020404" pitchFamily="49" charset="0"/>
              </a:rPr>
              <a:t>x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is saved in 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b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callee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saved register</a:t>
            </a:r>
          </a:p>
        </p:txBody>
      </p:sp>
    </p:spTree>
    <p:extLst>
      <p:ext uri="{BB962C8B-B14F-4D97-AF65-F5344CB8AC3E}">
        <p14:creationId xmlns:p14="http://schemas.microsoft.com/office/powerpoint/2010/main" val="32054994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err="1"/>
              <a:t>Callee</a:t>
            </a:r>
            <a:r>
              <a:rPr lang="en-US" dirty="0"/>
              <a:t>-Saved Example #5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200400"/>
            <a:ext cx="44196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3048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15213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3429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6639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34353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838200"/>
            <a:ext cx="169059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371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286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3276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30480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</a:p>
        </p:txBody>
      </p:sp>
      <p:sp>
        <p:nvSpPr>
          <p:cNvPr id="24" name="Rectangle 9"/>
          <p:cNvSpPr>
            <a:spLocks/>
          </p:cNvSpPr>
          <p:nvPr/>
        </p:nvSpPr>
        <p:spPr bwMode="auto">
          <a:xfrm>
            <a:off x="5181600" y="2667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B1C85D7-2700-4749-A790-875B4BD121BD}"/>
              </a:ext>
            </a:extLst>
          </p:cNvPr>
          <p:cNvSpPr txBox="1"/>
          <p:nvPr/>
        </p:nvSpPr>
        <p:spPr>
          <a:xfrm>
            <a:off x="5181600" y="4826643"/>
            <a:ext cx="39751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Courier New Bold" panose="02070609020205020404" pitchFamily="49" charset="0"/>
                <a:cs typeface="Courier New Bold" panose="02070609020205020404" pitchFamily="49" charset="0"/>
              </a:rPr>
              <a:t>x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is saved in 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b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callee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saved register</a:t>
            </a:r>
          </a:p>
        </p:txBody>
      </p:sp>
    </p:spTree>
    <p:extLst>
      <p:ext uri="{BB962C8B-B14F-4D97-AF65-F5344CB8AC3E}">
        <p14:creationId xmlns:p14="http://schemas.microsoft.com/office/powerpoint/2010/main" val="15263512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err="1"/>
              <a:t>Callee</a:t>
            </a:r>
            <a:r>
              <a:rPr lang="en-US" dirty="0"/>
              <a:t>-Saved Example #6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200400"/>
            <a:ext cx="44196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x+v2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3048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18213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3429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6639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34353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838200"/>
            <a:ext cx="169059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371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286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3276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30480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</a:p>
        </p:txBody>
      </p:sp>
      <p:sp>
        <p:nvSpPr>
          <p:cNvPr id="24" name="Rectangle 9"/>
          <p:cNvSpPr>
            <a:spLocks/>
          </p:cNvSpPr>
          <p:nvPr/>
        </p:nvSpPr>
        <p:spPr bwMode="auto">
          <a:xfrm>
            <a:off x="5181600" y="2667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22850" y="4267201"/>
            <a:ext cx="39751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Upon return from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incr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Courier New Bold" panose="02070609020205020404" pitchFamily="49" charset="0"/>
                <a:cs typeface="Courier New Bold" panose="02070609020205020404" pitchFamily="49" charset="0"/>
              </a:rPr>
              <a:t>x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is safe in 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Return result </a:t>
            </a:r>
            <a:r>
              <a:rPr lang="en-US" sz="2800" dirty="0">
                <a:latin typeface="Courier New Bold" panose="02070609020205020404" pitchFamily="49" charset="0"/>
                <a:cs typeface="Courier New Bold" panose="02070609020205020404" pitchFamily="49" charset="0"/>
              </a:rPr>
              <a:t>v2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is in 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Compute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x+v2</a:t>
            </a:r>
          </a:p>
        </p:txBody>
      </p:sp>
    </p:spTree>
    <p:extLst>
      <p:ext uri="{BB962C8B-B14F-4D97-AF65-F5344CB8AC3E}">
        <p14:creationId xmlns:p14="http://schemas.microsoft.com/office/powerpoint/2010/main" val="25728909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err="1"/>
              <a:t>Callee</a:t>
            </a:r>
            <a:r>
              <a:rPr lang="en-US" dirty="0"/>
              <a:t>-Saved Example #7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200400"/>
            <a:ext cx="44196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3048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18213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3429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027325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2798725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838200"/>
            <a:ext cx="169059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371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286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4" name="Rectangle 9"/>
          <p:cNvSpPr>
            <a:spLocks/>
          </p:cNvSpPr>
          <p:nvPr/>
        </p:nvSpPr>
        <p:spPr bwMode="auto">
          <a:xfrm>
            <a:off x="5181600" y="2667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81600" y="4826643"/>
            <a:ext cx="3975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Return result in 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sz="2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8762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err="1"/>
              <a:t>Callee</a:t>
            </a:r>
            <a:r>
              <a:rPr lang="en-US" dirty="0"/>
              <a:t>-Saved Example #8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200400"/>
            <a:ext cx="44196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3048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18213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3429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027325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2798725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838200"/>
            <a:ext cx="2351028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Initial 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371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286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4" name="Rectangle 9"/>
          <p:cNvSpPr>
            <a:spLocks/>
          </p:cNvSpPr>
          <p:nvPr/>
        </p:nvSpPr>
        <p:spPr bwMode="auto">
          <a:xfrm>
            <a:off x="5181600" y="2667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16" name="Rectangle 7"/>
          <p:cNvSpPr>
            <a:spLocks/>
          </p:cNvSpPr>
          <p:nvPr/>
        </p:nvSpPr>
        <p:spPr bwMode="auto">
          <a:xfrm>
            <a:off x="5181600" y="6034623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18213</a:t>
            </a:r>
          </a:p>
        </p:txBody>
      </p:sp>
      <p:sp>
        <p:nvSpPr>
          <p:cNvPr id="25" name="Rectangle 9"/>
          <p:cNvSpPr>
            <a:spLocks/>
          </p:cNvSpPr>
          <p:nvPr/>
        </p:nvSpPr>
        <p:spPr bwMode="auto">
          <a:xfrm>
            <a:off x="5181600" y="6415623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503987" y="5655123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7010400" y="5426523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8" name="Rectangle 13"/>
          <p:cNvSpPr>
            <a:spLocks/>
          </p:cNvSpPr>
          <p:nvPr/>
        </p:nvSpPr>
        <p:spPr bwMode="auto">
          <a:xfrm>
            <a:off x="5181600" y="4347303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9" name="Rectangle 9"/>
          <p:cNvSpPr>
            <a:spLocks/>
          </p:cNvSpPr>
          <p:nvPr/>
        </p:nvSpPr>
        <p:spPr bwMode="auto">
          <a:xfrm>
            <a:off x="5181600" y="5272623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30" name="Rectangle 9"/>
          <p:cNvSpPr>
            <a:spLocks/>
          </p:cNvSpPr>
          <p:nvPr/>
        </p:nvSpPr>
        <p:spPr bwMode="auto">
          <a:xfrm>
            <a:off x="5181600" y="5653623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  <p:sp>
        <p:nvSpPr>
          <p:cNvPr id="31" name="Rectangle 12"/>
          <p:cNvSpPr>
            <a:spLocks/>
          </p:cNvSpPr>
          <p:nvPr/>
        </p:nvSpPr>
        <p:spPr bwMode="auto">
          <a:xfrm>
            <a:off x="5943600" y="3974940"/>
            <a:ext cx="2219582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final Stack Structure</a:t>
            </a:r>
          </a:p>
        </p:txBody>
      </p:sp>
    </p:spTree>
    <p:extLst>
      <p:ext uri="{BB962C8B-B14F-4D97-AF65-F5344CB8AC3E}">
        <p14:creationId xmlns:p14="http://schemas.microsoft.com/office/powerpoint/2010/main" val="14221930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err="1"/>
              <a:t>Callee</a:t>
            </a:r>
            <a:r>
              <a:rPr lang="en-US" dirty="0"/>
              <a:t>-Saved Example #2</a:t>
            </a:r>
            <a:endParaRPr lang="en-US" dirty="0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3200400"/>
            <a:ext cx="4419600" cy="3429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call_incr2: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$15213,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$3000,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$16,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rsp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4343400" cy="160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call_incr2(long x)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v2 =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(&amp;v1, 3000);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x+v2;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498" name="Line 10"/>
          <p:cNvSpPr>
            <a:spLocks noChangeShapeType="1"/>
          </p:cNvSpPr>
          <p:nvPr/>
        </p:nvSpPr>
        <p:spPr bwMode="auto">
          <a:xfrm flipH="1">
            <a:off x="6477000" y="5943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3499" name="Rectangle 11"/>
          <p:cNvSpPr>
            <a:spLocks/>
          </p:cNvSpPr>
          <p:nvPr/>
        </p:nvSpPr>
        <p:spPr bwMode="auto">
          <a:xfrm>
            <a:off x="6983413" y="57848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500" name="Rectangle 12"/>
          <p:cNvSpPr>
            <a:spLocks/>
          </p:cNvSpPr>
          <p:nvPr/>
        </p:nvSpPr>
        <p:spPr bwMode="auto">
          <a:xfrm>
            <a:off x="5943600" y="4267200"/>
            <a:ext cx="2808561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Pre-return Stack Structure</a:t>
            </a:r>
          </a:p>
        </p:txBody>
      </p:sp>
      <p:sp>
        <p:nvSpPr>
          <p:cNvPr id="63501" name="Rectangle 13"/>
          <p:cNvSpPr>
            <a:spLocks/>
          </p:cNvSpPr>
          <p:nvPr/>
        </p:nvSpPr>
        <p:spPr bwMode="auto">
          <a:xfrm>
            <a:off x="5181600" y="4800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5181600" y="5715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17" name="Rectangle 7"/>
          <p:cNvSpPr>
            <a:spLocks/>
          </p:cNvSpPr>
          <p:nvPr/>
        </p:nvSpPr>
        <p:spPr bwMode="auto">
          <a:xfrm>
            <a:off x="5181600" y="3048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15213</a:t>
            </a:r>
          </a:p>
        </p:txBody>
      </p:sp>
      <p:sp>
        <p:nvSpPr>
          <p:cNvPr id="18" name="Rectangle 9"/>
          <p:cNvSpPr>
            <a:spLocks/>
          </p:cNvSpPr>
          <p:nvPr/>
        </p:nvSpPr>
        <p:spPr bwMode="auto">
          <a:xfrm>
            <a:off x="5181600" y="3429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19" name="Line 10"/>
          <p:cNvSpPr>
            <a:spLocks noChangeShapeType="1"/>
          </p:cNvSpPr>
          <p:nvPr/>
        </p:nvSpPr>
        <p:spPr bwMode="auto">
          <a:xfrm flipH="1">
            <a:off x="6503987" y="36639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" name="Rectangle 11"/>
          <p:cNvSpPr>
            <a:spLocks/>
          </p:cNvSpPr>
          <p:nvPr/>
        </p:nvSpPr>
        <p:spPr bwMode="auto">
          <a:xfrm>
            <a:off x="7010400" y="343535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12"/>
          <p:cNvSpPr>
            <a:spLocks/>
          </p:cNvSpPr>
          <p:nvPr/>
        </p:nvSpPr>
        <p:spPr bwMode="auto">
          <a:xfrm>
            <a:off x="5943600" y="838200"/>
            <a:ext cx="2677816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 Structure</a:t>
            </a:r>
          </a:p>
        </p:txBody>
      </p:sp>
      <p:sp>
        <p:nvSpPr>
          <p:cNvPr id="22" name="Rectangle 13"/>
          <p:cNvSpPr>
            <a:spLocks/>
          </p:cNvSpPr>
          <p:nvPr/>
        </p:nvSpPr>
        <p:spPr bwMode="auto">
          <a:xfrm>
            <a:off x="5181600" y="13716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23" name="Rectangle 9"/>
          <p:cNvSpPr>
            <a:spLocks/>
          </p:cNvSpPr>
          <p:nvPr/>
        </p:nvSpPr>
        <p:spPr bwMode="auto">
          <a:xfrm>
            <a:off x="5181600" y="2286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>
            <a:off x="6477000" y="3276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" name="Rectangle 11"/>
          <p:cNvSpPr>
            <a:spLocks/>
          </p:cNvSpPr>
          <p:nvPr/>
        </p:nvSpPr>
        <p:spPr bwMode="auto">
          <a:xfrm>
            <a:off x="6983413" y="3048000"/>
            <a:ext cx="90807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%rsp+8</a:t>
            </a:r>
          </a:p>
        </p:txBody>
      </p:sp>
      <p:sp>
        <p:nvSpPr>
          <p:cNvPr id="24" name="Rectangle 9"/>
          <p:cNvSpPr>
            <a:spLocks/>
          </p:cNvSpPr>
          <p:nvPr/>
        </p:nvSpPr>
        <p:spPr bwMode="auto">
          <a:xfrm>
            <a:off x="5181600" y="26670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4921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Procedures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Mechanisms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Stack Structure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Calling Conventions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Passing control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Passing data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Managing local data</a:t>
            </a:r>
          </a:p>
          <a:p>
            <a:pPr lvl="1"/>
            <a:r>
              <a:rPr lang="en-US" b="1" dirty="0">
                <a:solidFill>
                  <a:srgbClr val="000000"/>
                </a:solidFill>
              </a:rPr>
              <a:t>Illustration of Recursion</a:t>
            </a:r>
          </a:p>
        </p:txBody>
      </p:sp>
    </p:spTree>
    <p:extLst>
      <p:ext uri="{BB962C8B-B14F-4D97-AF65-F5344CB8AC3E}">
        <p14:creationId xmlns:p14="http://schemas.microsoft.com/office/powerpoint/2010/main" val="17773570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(x &amp; 1)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 +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Function</a:t>
            </a: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4419" y="12954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je      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rep; ret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(x == 0)</a:t>
            </a:r>
          </a:p>
          <a:p>
            <a:pPr algn="l"/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(x &amp; 1)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 +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Function Terminal Case</a:t>
            </a: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12954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je      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rep;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768989"/>
              </p:ext>
            </p:extLst>
          </p:nvPr>
        </p:nvGraphicFramePr>
        <p:xfrm>
          <a:off x="228600" y="4724400"/>
          <a:ext cx="5181601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cs typeface="Courier New"/>
                        </a:rPr>
                        <a:t>Argument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>
                          <a:latin typeface="+mn-lt"/>
                          <a:cs typeface="Courier New"/>
                        </a:rPr>
                        <a:t>Return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>
                          <a:latin typeface="+mn-lt"/>
                          <a:cs typeface="Courier New"/>
                        </a:rPr>
                        <a:t>Return 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7876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Mechanisms in Procedures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219200"/>
            <a:ext cx="5257800" cy="5435600"/>
          </a:xfrm>
        </p:spPr>
        <p:txBody>
          <a:bodyPr/>
          <a:lstStyle/>
          <a:p>
            <a:r>
              <a:rPr lang="en-US" dirty="0"/>
              <a:t>Passing control</a:t>
            </a:r>
          </a:p>
          <a:p>
            <a:pPr lvl="1"/>
            <a:r>
              <a:rPr lang="en-US" dirty="0"/>
              <a:t>To beginning of procedure code</a:t>
            </a:r>
          </a:p>
          <a:p>
            <a:pPr lvl="1"/>
            <a:r>
              <a:rPr lang="en-US" dirty="0"/>
              <a:t>Back to return point</a:t>
            </a:r>
          </a:p>
          <a:p>
            <a:r>
              <a:rPr lang="en-US" dirty="0"/>
              <a:t>Passing data</a:t>
            </a:r>
          </a:p>
          <a:p>
            <a:pPr lvl="1"/>
            <a:r>
              <a:rPr lang="en-US" dirty="0"/>
              <a:t>Procedure arguments</a:t>
            </a:r>
          </a:p>
          <a:p>
            <a:pPr lvl="1"/>
            <a:r>
              <a:rPr lang="en-US" dirty="0"/>
              <a:t>Return value</a:t>
            </a:r>
          </a:p>
          <a:p>
            <a:r>
              <a:rPr lang="en-US" dirty="0"/>
              <a:t>Memory management</a:t>
            </a:r>
          </a:p>
          <a:p>
            <a:pPr lvl="1"/>
            <a:r>
              <a:rPr lang="en-US" dirty="0"/>
              <a:t>Allocate during procedure execution</a:t>
            </a:r>
          </a:p>
          <a:p>
            <a:pPr lvl="1"/>
            <a:r>
              <a:rPr lang="en-US" dirty="0" err="1"/>
              <a:t>Deallocate</a:t>
            </a:r>
            <a:r>
              <a:rPr lang="en-US" dirty="0"/>
              <a:t> upon return</a:t>
            </a:r>
          </a:p>
          <a:p>
            <a:r>
              <a:rPr lang="en-US" dirty="0"/>
              <a:t>Mechanisms all implemented with machine instructions</a:t>
            </a:r>
          </a:p>
          <a:p>
            <a:r>
              <a:rPr lang="en-US" dirty="0"/>
              <a:t>x86-64 implementation of a procedure uses only those mechanisms required</a:t>
            </a:r>
          </a:p>
        </p:txBody>
      </p:sp>
      <p:sp>
        <p:nvSpPr>
          <p:cNvPr id="8" name="Rectangle 4"/>
          <p:cNvSpPr>
            <a:spLocks/>
          </p:cNvSpPr>
          <p:nvPr/>
        </p:nvSpPr>
        <p:spPr bwMode="auto">
          <a:xfrm>
            <a:off x="5791200" y="990600"/>
            <a:ext cx="18415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P(…)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y = Q(x);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print(y)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9" name="Rectangle 5"/>
          <p:cNvSpPr>
            <a:spLocks/>
          </p:cNvSpPr>
          <p:nvPr/>
        </p:nvSpPr>
        <p:spPr bwMode="auto">
          <a:xfrm>
            <a:off x="5791200" y="3581400"/>
            <a:ext cx="2133600" cy="2362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Q(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 = 3*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v[10];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v[t];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8600" y="1219200"/>
            <a:ext cx="8686800" cy="3139321"/>
          </a:xfrm>
          <a:prstGeom prst="rect">
            <a:avLst/>
          </a:prstGeom>
          <a:solidFill>
            <a:srgbClr val="FFC000"/>
          </a:solidFill>
        </p:spPr>
        <p:txBody>
          <a:bodyPr wrap="square" lIns="182880" tIns="182880" rIns="182880" bIns="182880" rtlCol="0">
            <a:sp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Machine instructions implement the mechanisms, but the choices are determined by designers.  These choices make up the </a:t>
            </a: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Application Binary Interface (ABI)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43505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(x &amp; 1)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 +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Function Register Save</a:t>
            </a: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9906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je      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rep;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391809"/>
              </p:ext>
            </p:extLst>
          </p:nvPr>
        </p:nvGraphicFramePr>
        <p:xfrm>
          <a:off x="228600" y="4724400"/>
          <a:ext cx="5181601" cy="74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cs typeface="Courier New"/>
                        </a:rPr>
                        <a:t>Argument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Line 10"/>
          <p:cNvSpPr>
            <a:spLocks noChangeShapeType="1"/>
          </p:cNvSpPr>
          <p:nvPr/>
        </p:nvSpPr>
        <p:spPr bwMode="auto">
          <a:xfrm flipH="1">
            <a:off x="7086600" y="6553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" name="Rectangle 11"/>
          <p:cNvSpPr>
            <a:spLocks/>
          </p:cNvSpPr>
          <p:nvPr/>
        </p:nvSpPr>
        <p:spPr bwMode="auto">
          <a:xfrm>
            <a:off x="7593013" y="63246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13"/>
          <p:cNvSpPr>
            <a:spLocks/>
          </p:cNvSpPr>
          <p:nvPr/>
        </p:nvSpPr>
        <p:spPr bwMode="auto">
          <a:xfrm>
            <a:off x="5791200" y="5029200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  <p:sp>
        <p:nvSpPr>
          <p:cNvPr id="13" name="Rectangle 9"/>
          <p:cNvSpPr>
            <a:spLocks/>
          </p:cNvSpPr>
          <p:nvPr/>
        </p:nvSpPr>
        <p:spPr bwMode="auto">
          <a:xfrm>
            <a:off x="5791200" y="59436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address</a:t>
            </a:r>
          </a:p>
        </p:txBody>
      </p:sp>
      <p:sp>
        <p:nvSpPr>
          <p:cNvPr id="16" name="Rectangle 9"/>
          <p:cNvSpPr>
            <a:spLocks/>
          </p:cNvSpPr>
          <p:nvPr/>
        </p:nvSpPr>
        <p:spPr bwMode="auto">
          <a:xfrm>
            <a:off x="5791200" y="6324600"/>
            <a:ext cx="12954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 </a:t>
            </a:r>
            <a:r>
              <a:rPr lang="en-US" sz="1800" b="1" dirty="0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%</a:t>
            </a:r>
            <a:r>
              <a:rPr lang="en-US" sz="1800" b="1" dirty="0" err="1">
                <a:solidFill>
                  <a:schemeClr val="tx1"/>
                </a:solidFill>
                <a:latin typeface="Courier New"/>
                <a:ea typeface="Calibri Bold" charset="0"/>
                <a:cs typeface="Courier New"/>
                <a:sym typeface="Calibri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/>
              <a:ea typeface="Calibri Bold" charset="0"/>
              <a:cs typeface="Courier New"/>
              <a:sym typeface="Calibri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9870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(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&amp; 1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 +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&gt;&gt; 1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Function Call Setup</a:t>
            </a: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12954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je      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rep;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373304"/>
              </p:ext>
            </p:extLst>
          </p:nvPr>
        </p:nvGraphicFramePr>
        <p:xfrm>
          <a:off x="228600" y="4724400"/>
          <a:ext cx="5181601" cy="138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x &gt;&gt;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cs typeface="Courier New"/>
                        </a:rPr>
                        <a:t>Recursive argument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atin typeface="Courier New"/>
                          <a:cs typeface="Courier New"/>
                        </a:rPr>
                        <a:t>x &amp; 1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err="1">
                          <a:latin typeface="+mn-lt"/>
                          <a:cs typeface="Courier New"/>
                        </a:rPr>
                        <a:t>Callee</a:t>
                      </a:r>
                      <a:r>
                        <a:rPr lang="en-US" b="0" i="0" dirty="0">
                          <a:latin typeface="+mn-lt"/>
                          <a:cs typeface="Courier New"/>
                        </a:rPr>
                        <a:t>-saved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75458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(x &amp; 1)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 +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 &gt;&gt; 1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Function Call</a:t>
            </a: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12954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je      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$1,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  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rep;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005193"/>
              </p:ext>
            </p:extLst>
          </p:nvPr>
        </p:nvGraphicFramePr>
        <p:xfrm>
          <a:off x="228600" y="4724400"/>
          <a:ext cx="5181601" cy="1386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atin typeface="Courier New"/>
                          <a:cs typeface="Courier New"/>
                        </a:rPr>
                        <a:t>x &amp; 1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err="1">
                          <a:latin typeface="+mn-lt"/>
                          <a:cs typeface="Courier New"/>
                        </a:rPr>
                        <a:t>Callee</a:t>
                      </a:r>
                      <a:r>
                        <a:rPr lang="en-US" b="0" i="0" dirty="0">
                          <a:latin typeface="+mn-lt"/>
                          <a:cs typeface="Courier New"/>
                        </a:rPr>
                        <a:t>-saved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>
                          <a:latin typeface="+mn-lt"/>
                          <a:cs typeface="Courier New"/>
                        </a:rPr>
                        <a:t>Recursive</a:t>
                      </a:r>
                      <a:r>
                        <a:rPr lang="en-US" b="0" i="0" baseline="0" dirty="0">
                          <a:latin typeface="+mn-lt"/>
                          <a:cs typeface="Courier New"/>
                        </a:rPr>
                        <a:t> call return value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5122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(x &amp; 1)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Function Result</a:t>
            </a: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6400" y="12954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je      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$1,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rep;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0404821"/>
              </p:ext>
            </p:extLst>
          </p:nvPr>
        </p:nvGraphicFramePr>
        <p:xfrm>
          <a:off x="228600" y="4724400"/>
          <a:ext cx="5181601" cy="112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rbx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atin typeface="Courier New"/>
                          <a:cs typeface="Courier New"/>
                        </a:rPr>
                        <a:t>x &amp; 1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 err="1">
                          <a:latin typeface="+mn-lt"/>
                          <a:cs typeface="Courier New"/>
                        </a:rPr>
                        <a:t>Callee</a:t>
                      </a:r>
                      <a:r>
                        <a:rPr lang="en-US" b="0" i="0" dirty="0">
                          <a:latin typeface="+mn-lt"/>
                          <a:cs typeface="Courier New"/>
                        </a:rPr>
                        <a:t>-saved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>
                          <a:latin typeface="+mn-lt"/>
                          <a:cs typeface="Courier New"/>
                        </a:rPr>
                        <a:t>R</a:t>
                      </a:r>
                      <a:r>
                        <a:rPr lang="en-US" b="0" i="0" baseline="0" dirty="0">
                          <a:latin typeface="+mn-lt"/>
                          <a:cs typeface="Courier New"/>
                        </a:rPr>
                        <a:t>eturn value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89061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95400"/>
            <a:ext cx="49530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(x &amp; 1)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 +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Function Completion</a:t>
            </a: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484419" y="1295400"/>
            <a:ext cx="3447406" cy="4038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je      .L6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rdi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call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popq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rbx</a:t>
            </a:r>
            <a:endParaRPr lang="en-US" sz="1800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rep; ret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0385376"/>
              </p:ext>
            </p:extLst>
          </p:nvPr>
        </p:nvGraphicFramePr>
        <p:xfrm>
          <a:off x="228600" y="4724400"/>
          <a:ext cx="5181601" cy="74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14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i="0" dirty="0">
                          <a:latin typeface="+mn-lt"/>
                          <a:cs typeface="Courier New"/>
                        </a:rPr>
                        <a:t>Return</a:t>
                      </a:r>
                      <a:r>
                        <a:rPr lang="en-US" b="0" i="0" baseline="0" dirty="0">
                          <a:latin typeface="+mn-lt"/>
                          <a:cs typeface="Courier New"/>
                        </a:rPr>
                        <a:t> value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i="0" dirty="0">
                          <a:latin typeface="+mn-lt"/>
                          <a:cs typeface="Courier New"/>
                        </a:rPr>
                        <a:t>Return</a:t>
                      </a:r>
                      <a:r>
                        <a:rPr lang="en-US" b="0" i="0" baseline="0" dirty="0">
                          <a:latin typeface="+mn-lt"/>
                          <a:cs typeface="Courier New"/>
                        </a:rPr>
                        <a:t> value</a:t>
                      </a:r>
                      <a:endParaRPr lang="en-US" b="0" i="0" dirty="0">
                        <a:latin typeface="+mn-lt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Line 10"/>
          <p:cNvSpPr>
            <a:spLocks noChangeShapeType="1"/>
          </p:cNvSpPr>
          <p:nvPr/>
        </p:nvSpPr>
        <p:spPr bwMode="auto">
          <a:xfrm flipH="1">
            <a:off x="7086600" y="6283986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1" name="Rectangle 11"/>
          <p:cNvSpPr>
            <a:spLocks/>
          </p:cNvSpPr>
          <p:nvPr/>
        </p:nvSpPr>
        <p:spPr bwMode="auto">
          <a:xfrm>
            <a:off x="7593013" y="6055386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13"/>
          <p:cNvSpPr>
            <a:spLocks/>
          </p:cNvSpPr>
          <p:nvPr/>
        </p:nvSpPr>
        <p:spPr bwMode="auto">
          <a:xfrm>
            <a:off x="5791200" y="5521986"/>
            <a:ext cx="1295400" cy="914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. . .</a:t>
            </a:r>
          </a:p>
        </p:txBody>
      </p:sp>
    </p:spTree>
    <p:extLst>
      <p:ext uri="{BB962C8B-B14F-4D97-AF65-F5344CB8AC3E}">
        <p14:creationId xmlns:p14="http://schemas.microsoft.com/office/powerpoint/2010/main" val="8170577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Observations About Recursion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/>
              <a:t>Handled Without Special Consideration</a:t>
            </a:r>
          </a:p>
          <a:p>
            <a:pPr lvl="1"/>
            <a:r>
              <a:rPr lang="en-US" dirty="0"/>
              <a:t>Stack frames mean that each function call has private storage</a:t>
            </a:r>
          </a:p>
          <a:p>
            <a:pPr lvl="2"/>
            <a:r>
              <a:rPr lang="en-US" dirty="0"/>
              <a:t>Saved registers &amp; local variables</a:t>
            </a:r>
          </a:p>
          <a:p>
            <a:pPr lvl="2"/>
            <a:r>
              <a:rPr lang="en-US" dirty="0"/>
              <a:t>Saved return pointer</a:t>
            </a:r>
          </a:p>
          <a:p>
            <a:pPr lvl="1"/>
            <a:r>
              <a:rPr lang="en-US" dirty="0"/>
              <a:t>Register saving conventions prevent one function call from corrupting another’s data</a:t>
            </a:r>
          </a:p>
          <a:p>
            <a:pPr lvl="2"/>
            <a:r>
              <a:rPr lang="en-US" dirty="0"/>
              <a:t>Unless the C code explicitly does so (e.g., buffer overflow in Lecture 9)</a:t>
            </a:r>
          </a:p>
          <a:p>
            <a:pPr lvl="1"/>
            <a:r>
              <a:rPr lang="en-US" dirty="0"/>
              <a:t>Stack discipline follows call / return pattern</a:t>
            </a:r>
          </a:p>
          <a:p>
            <a:pPr lvl="2"/>
            <a:r>
              <a:rPr lang="en-US" dirty="0"/>
              <a:t>If P calls Q, then Q returns before P</a:t>
            </a:r>
          </a:p>
          <a:p>
            <a:pPr lvl="2"/>
            <a:r>
              <a:rPr lang="en-US" dirty="0"/>
              <a:t>Last-In, First-Out</a:t>
            </a:r>
          </a:p>
          <a:p>
            <a:r>
              <a:rPr lang="en-US" dirty="0"/>
              <a:t>Also works for mutual recursion</a:t>
            </a:r>
          </a:p>
          <a:p>
            <a:pPr lvl="1"/>
            <a:r>
              <a:rPr lang="en-US" dirty="0"/>
              <a:t>P calls Q; Q calls 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Procedure Summary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185195" y="1315975"/>
            <a:ext cx="6516547" cy="5232400"/>
          </a:xfrm>
        </p:spPr>
        <p:txBody>
          <a:bodyPr/>
          <a:lstStyle/>
          <a:p>
            <a:r>
              <a:rPr lang="en-US" dirty="0"/>
              <a:t>Important Points</a:t>
            </a:r>
          </a:p>
          <a:p>
            <a:pPr marL="404813" lvl="1" indent="-173038"/>
            <a:r>
              <a:rPr lang="en-US" dirty="0"/>
              <a:t>Stack is the right data structure for procedure call/return</a:t>
            </a:r>
          </a:p>
          <a:p>
            <a:pPr marL="625475" lvl="2" indent="-220663"/>
            <a:r>
              <a:rPr lang="en-US" dirty="0"/>
              <a:t>If P calls Q, then Q returns before P</a:t>
            </a:r>
          </a:p>
          <a:p>
            <a:r>
              <a:rPr lang="en-US" dirty="0"/>
              <a:t>Recursion (&amp; mutual recursion) handled by normal calling conventions</a:t>
            </a:r>
          </a:p>
          <a:p>
            <a:pPr marL="404813" lvl="1" indent="-173038"/>
            <a:r>
              <a:rPr lang="en-US" dirty="0"/>
              <a:t>Can safely store values in local stack frame and in </a:t>
            </a:r>
            <a:br>
              <a:rPr lang="en-US" dirty="0"/>
            </a:br>
            <a:r>
              <a:rPr lang="en-US" dirty="0" err="1"/>
              <a:t>callee</a:t>
            </a:r>
            <a:r>
              <a:rPr lang="en-US" dirty="0"/>
              <a:t>-saved registers</a:t>
            </a:r>
          </a:p>
          <a:p>
            <a:pPr marL="404813" lvl="1" indent="-173038"/>
            <a:r>
              <a:rPr lang="en-US" dirty="0"/>
              <a:t>Put function arguments at top of stack</a:t>
            </a:r>
          </a:p>
          <a:p>
            <a:pPr marL="404813" lvl="1" indent="-173038"/>
            <a:r>
              <a:rPr lang="en-US" dirty="0"/>
              <a:t>Result return in </a:t>
            </a:r>
            <a:r>
              <a:rPr lang="en-US" dirty="0">
                <a:latin typeface="Courier New Bold"/>
              </a:rPr>
              <a:t>%</a:t>
            </a:r>
            <a:r>
              <a:rPr lang="en-US" dirty="0" err="1">
                <a:latin typeface="Courier New Bold"/>
              </a:rPr>
              <a:t>rax</a:t>
            </a:r>
            <a:endParaRPr lang="en-US" dirty="0">
              <a:latin typeface="Courier New Bold"/>
            </a:endParaRPr>
          </a:p>
          <a:p>
            <a:r>
              <a:rPr lang="en-US" b="0" dirty="0"/>
              <a:t>Pointers are addresses of values</a:t>
            </a:r>
          </a:p>
          <a:p>
            <a:pPr marL="404813" lvl="1" indent="-173038"/>
            <a:r>
              <a:rPr lang="en-US" dirty="0">
                <a:latin typeface="+mn-lt"/>
              </a:rPr>
              <a:t>On stack or global</a:t>
            </a:r>
          </a:p>
        </p:txBody>
      </p:sp>
      <p:sp>
        <p:nvSpPr>
          <p:cNvPr id="81924" name="Rectangle 4"/>
          <p:cNvSpPr>
            <a:spLocks/>
          </p:cNvSpPr>
          <p:nvPr/>
        </p:nvSpPr>
        <p:spPr bwMode="auto">
          <a:xfrm>
            <a:off x="7689450" y="3276600"/>
            <a:ext cx="1270000" cy="3048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Addr</a:t>
            </a:r>
          </a:p>
        </p:txBody>
      </p:sp>
      <p:sp>
        <p:nvSpPr>
          <p:cNvPr id="81925" name="Rectangle 5"/>
          <p:cNvSpPr>
            <a:spLocks/>
          </p:cNvSpPr>
          <p:nvPr/>
        </p:nvSpPr>
        <p:spPr bwMode="auto">
          <a:xfrm>
            <a:off x="7689450" y="3886200"/>
            <a:ext cx="1270000" cy="18161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+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Local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Variables</a:t>
            </a:r>
          </a:p>
        </p:txBody>
      </p:sp>
      <p:sp>
        <p:nvSpPr>
          <p:cNvPr id="81926" name="Rectangle 6"/>
          <p:cNvSpPr>
            <a:spLocks/>
          </p:cNvSpPr>
          <p:nvPr/>
        </p:nvSpPr>
        <p:spPr bwMode="auto">
          <a:xfrm>
            <a:off x="7689450" y="5699125"/>
            <a:ext cx="1270000" cy="7366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Build</a:t>
            </a:r>
          </a:p>
        </p:txBody>
      </p:sp>
      <p:sp>
        <p:nvSpPr>
          <p:cNvPr id="81927" name="Rectangle 7"/>
          <p:cNvSpPr>
            <a:spLocks/>
          </p:cNvSpPr>
          <p:nvPr/>
        </p:nvSpPr>
        <p:spPr bwMode="auto">
          <a:xfrm>
            <a:off x="7689450" y="1295400"/>
            <a:ext cx="1270000" cy="1371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28" name="Rectangle 8"/>
          <p:cNvSpPr>
            <a:spLocks/>
          </p:cNvSpPr>
          <p:nvPr/>
        </p:nvSpPr>
        <p:spPr bwMode="auto">
          <a:xfrm>
            <a:off x="7689450" y="3581400"/>
            <a:ext cx="1270000" cy="304800"/>
          </a:xfrm>
          <a:prstGeom prst="rect">
            <a:avLst/>
          </a:prstGeom>
          <a:solidFill>
            <a:srgbClr val="D9D9D9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rgbClr val="7F7F7F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%</a:t>
            </a:r>
            <a:r>
              <a:rPr lang="en-US" sz="1800" dirty="0" err="1">
                <a:solidFill>
                  <a:srgbClr val="7F7F7F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rbp</a:t>
            </a:r>
            <a:endParaRPr lang="en-US" sz="1800" dirty="0">
              <a:solidFill>
                <a:srgbClr val="7F7F7F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81929" name="Rectangle 9"/>
          <p:cNvSpPr>
            <a:spLocks/>
          </p:cNvSpPr>
          <p:nvPr/>
        </p:nvSpPr>
        <p:spPr bwMode="auto">
          <a:xfrm>
            <a:off x="7689450" y="2667000"/>
            <a:ext cx="1270000" cy="609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Arguments</a:t>
            </a:r>
          </a:p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7+</a:t>
            </a:r>
          </a:p>
        </p:txBody>
      </p:sp>
      <p:sp>
        <p:nvSpPr>
          <p:cNvPr id="81930" name="Rectangle 10"/>
          <p:cNvSpPr>
            <a:spLocks/>
          </p:cNvSpPr>
          <p:nvPr/>
        </p:nvSpPr>
        <p:spPr bwMode="auto">
          <a:xfrm>
            <a:off x="6605188" y="2125663"/>
            <a:ext cx="684212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81931" name="AutoShape 11"/>
          <p:cNvSpPr>
            <a:spLocks/>
          </p:cNvSpPr>
          <p:nvPr/>
        </p:nvSpPr>
        <p:spPr bwMode="auto">
          <a:xfrm>
            <a:off x="7352900" y="1295400"/>
            <a:ext cx="228600" cy="2286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32" name="Line 12"/>
          <p:cNvSpPr>
            <a:spLocks noChangeShapeType="1"/>
          </p:cNvSpPr>
          <p:nvPr/>
        </p:nvSpPr>
        <p:spPr bwMode="auto">
          <a:xfrm>
            <a:off x="7276700" y="3732213"/>
            <a:ext cx="280988" cy="0"/>
          </a:xfrm>
          <a:prstGeom prst="line">
            <a:avLst/>
          </a:prstGeom>
          <a:noFill/>
          <a:ln w="25400" cap="flat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33" name="Rectangle 13"/>
          <p:cNvSpPr>
            <a:spLocks/>
          </p:cNvSpPr>
          <p:nvPr/>
        </p:nvSpPr>
        <p:spPr bwMode="auto">
          <a:xfrm>
            <a:off x="5716188" y="3552825"/>
            <a:ext cx="15621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  <a:p>
            <a:pPr algn="r"/>
            <a:r>
              <a:rPr lang="en-US" sz="1800" dirty="0">
                <a:solidFill>
                  <a:schemeClr val="tx1"/>
                </a:solidFill>
                <a:latin typeface="+mn-lt"/>
                <a:cs typeface="Courier New Bold" charset="0"/>
                <a:sym typeface="Courier New Bold" charset="0"/>
              </a:rPr>
              <a:t>(Optional)</a:t>
            </a:r>
          </a:p>
        </p:txBody>
      </p:sp>
      <p:sp>
        <p:nvSpPr>
          <p:cNvPr id="81934" name="Line 14"/>
          <p:cNvSpPr>
            <a:spLocks noChangeShapeType="1"/>
          </p:cNvSpPr>
          <p:nvPr/>
        </p:nvSpPr>
        <p:spPr bwMode="auto">
          <a:xfrm>
            <a:off x="7276700" y="6365875"/>
            <a:ext cx="290513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35" name="Rectangle 15"/>
          <p:cNvSpPr>
            <a:spLocks/>
          </p:cNvSpPr>
          <p:nvPr/>
        </p:nvSpPr>
        <p:spPr bwMode="auto">
          <a:xfrm>
            <a:off x="5835250" y="6184900"/>
            <a:ext cx="14859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xfrm>
            <a:off x="4622800" y="254000"/>
            <a:ext cx="4140200" cy="1143000"/>
          </a:xfrm>
          <a:ln/>
        </p:spPr>
        <p:txBody>
          <a:bodyPr/>
          <a:lstStyle/>
          <a:p>
            <a:pPr marL="119063" indent="-119063"/>
            <a:r>
              <a:rPr lang="en-US"/>
              <a:t>Switch Statement Example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953000" y="1803400"/>
            <a:ext cx="3810000" cy="2746829"/>
          </a:xfrm>
          <a:ln/>
        </p:spPr>
        <p:txBody>
          <a:bodyPr/>
          <a:lstStyle/>
          <a:p>
            <a:r>
              <a:rPr lang="en-US" dirty="0"/>
              <a:t>Multiple case labels</a:t>
            </a:r>
          </a:p>
          <a:p>
            <a:pPr marL="552450" lvl="1"/>
            <a:r>
              <a:rPr lang="en-US" dirty="0"/>
              <a:t>Here: 5 &amp; 6</a:t>
            </a:r>
          </a:p>
          <a:p>
            <a:r>
              <a:rPr lang="en-US" dirty="0"/>
              <a:t>Fall through cases</a:t>
            </a:r>
          </a:p>
          <a:p>
            <a:pPr marL="552450" lvl="1"/>
            <a:r>
              <a:rPr lang="en-US" dirty="0"/>
              <a:t>Here: 2</a:t>
            </a:r>
          </a:p>
          <a:p>
            <a:r>
              <a:rPr lang="en-US" dirty="0"/>
              <a:t>Missing cases</a:t>
            </a:r>
          </a:p>
          <a:p>
            <a:pPr marL="552450" lvl="1"/>
            <a:r>
              <a:rPr lang="en-US" dirty="0"/>
              <a:t>Here: 4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254000" y="304800"/>
            <a:ext cx="4127500" cy="6400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my_switch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1: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6: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456939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 Table Structure</a:t>
            </a:r>
          </a:p>
        </p:txBody>
      </p:sp>
      <p:sp>
        <p:nvSpPr>
          <p:cNvPr id="22532" name="Rectangle 4"/>
          <p:cNvSpPr>
            <a:spLocks/>
          </p:cNvSpPr>
          <p:nvPr/>
        </p:nvSpPr>
        <p:spPr bwMode="auto">
          <a:xfrm>
            <a:off x="7235825" y="15875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0</a:t>
            </a:r>
          </a:p>
        </p:txBody>
      </p:sp>
      <p:sp>
        <p:nvSpPr>
          <p:cNvPr id="22533" name="Rectangle 5"/>
          <p:cNvSpPr>
            <a:spLocks/>
          </p:cNvSpPr>
          <p:nvPr/>
        </p:nvSpPr>
        <p:spPr bwMode="auto">
          <a:xfrm>
            <a:off x="6030913" y="15875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Targ0:</a:t>
            </a:r>
          </a:p>
        </p:txBody>
      </p:sp>
      <p:sp>
        <p:nvSpPr>
          <p:cNvPr id="22534" name="Rectangle 6"/>
          <p:cNvSpPr>
            <a:spLocks/>
          </p:cNvSpPr>
          <p:nvPr/>
        </p:nvSpPr>
        <p:spPr bwMode="auto">
          <a:xfrm>
            <a:off x="7235825" y="25781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</a:t>
            </a:r>
          </a:p>
        </p:txBody>
      </p:sp>
      <p:sp>
        <p:nvSpPr>
          <p:cNvPr id="22535" name="Rectangle 7"/>
          <p:cNvSpPr>
            <a:spLocks/>
          </p:cNvSpPr>
          <p:nvPr/>
        </p:nvSpPr>
        <p:spPr bwMode="auto">
          <a:xfrm>
            <a:off x="6030913" y="25781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Targ1:</a:t>
            </a:r>
          </a:p>
        </p:txBody>
      </p:sp>
      <p:sp>
        <p:nvSpPr>
          <p:cNvPr id="22536" name="Rectangle 8"/>
          <p:cNvSpPr>
            <a:spLocks/>
          </p:cNvSpPr>
          <p:nvPr/>
        </p:nvSpPr>
        <p:spPr bwMode="auto">
          <a:xfrm>
            <a:off x="7235825" y="35687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2</a:t>
            </a:r>
          </a:p>
        </p:txBody>
      </p:sp>
      <p:sp>
        <p:nvSpPr>
          <p:cNvPr id="22537" name="Rectangle 9"/>
          <p:cNvSpPr>
            <a:spLocks/>
          </p:cNvSpPr>
          <p:nvPr/>
        </p:nvSpPr>
        <p:spPr bwMode="auto">
          <a:xfrm>
            <a:off x="6030913" y="35687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Targ2:</a:t>
            </a:r>
          </a:p>
        </p:txBody>
      </p:sp>
      <p:sp>
        <p:nvSpPr>
          <p:cNvPr id="22538" name="Rectangle 10"/>
          <p:cNvSpPr>
            <a:spLocks/>
          </p:cNvSpPr>
          <p:nvPr/>
        </p:nvSpPr>
        <p:spPr bwMode="auto">
          <a:xfrm>
            <a:off x="7204075" y="57023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</a:t>
            </a: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–1</a:t>
            </a:r>
          </a:p>
        </p:txBody>
      </p:sp>
      <p:sp>
        <p:nvSpPr>
          <p:cNvPr id="22539" name="Rectangle 11"/>
          <p:cNvSpPr>
            <a:spLocks/>
          </p:cNvSpPr>
          <p:nvPr/>
        </p:nvSpPr>
        <p:spPr bwMode="auto">
          <a:xfrm>
            <a:off x="5694363" y="5702300"/>
            <a:ext cx="13096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</a:t>
            </a:r>
            <a:r>
              <a:rPr lang="en-US" sz="200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-1:</a:t>
            </a:r>
          </a:p>
        </p:txBody>
      </p:sp>
      <p:sp>
        <p:nvSpPr>
          <p:cNvPr id="22540" name="Rectangle 12"/>
          <p:cNvSpPr>
            <a:spLocks/>
          </p:cNvSpPr>
          <p:nvPr/>
        </p:nvSpPr>
        <p:spPr bwMode="auto">
          <a:xfrm>
            <a:off x="7702550" y="4559300"/>
            <a:ext cx="227013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</a:p>
        </p:txBody>
      </p:sp>
      <p:sp>
        <p:nvSpPr>
          <p:cNvPr id="22541" name="Rectangle 13"/>
          <p:cNvSpPr>
            <a:spLocks/>
          </p:cNvSpPr>
          <p:nvPr/>
        </p:nvSpPr>
        <p:spPr bwMode="auto">
          <a:xfrm>
            <a:off x="3937000" y="1714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Targ0</a:t>
            </a:r>
          </a:p>
        </p:txBody>
      </p:sp>
      <p:sp>
        <p:nvSpPr>
          <p:cNvPr id="22542" name="Rectangle 14"/>
          <p:cNvSpPr>
            <a:spLocks/>
          </p:cNvSpPr>
          <p:nvPr/>
        </p:nvSpPr>
        <p:spPr bwMode="auto">
          <a:xfrm>
            <a:off x="3937000" y="2095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Targ1</a:t>
            </a:r>
          </a:p>
        </p:txBody>
      </p:sp>
      <p:sp>
        <p:nvSpPr>
          <p:cNvPr id="22543" name="Rectangle 15"/>
          <p:cNvSpPr>
            <a:spLocks/>
          </p:cNvSpPr>
          <p:nvPr/>
        </p:nvSpPr>
        <p:spPr bwMode="auto">
          <a:xfrm>
            <a:off x="3937000" y="2476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Targ2</a:t>
            </a:r>
          </a:p>
        </p:txBody>
      </p:sp>
      <p:sp>
        <p:nvSpPr>
          <p:cNvPr id="22544" name="Rectangle 16"/>
          <p:cNvSpPr>
            <a:spLocks/>
          </p:cNvSpPr>
          <p:nvPr/>
        </p:nvSpPr>
        <p:spPr bwMode="auto">
          <a:xfrm>
            <a:off x="3937000" y="37719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</a:t>
            </a:r>
            <a:r>
              <a:rPr lang="en-US" sz="180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</a:t>
            </a:r>
          </a:p>
        </p:txBody>
      </p:sp>
      <p:sp>
        <p:nvSpPr>
          <p:cNvPr id="22545" name="Rectangle 17"/>
          <p:cNvSpPr>
            <a:spLocks/>
          </p:cNvSpPr>
          <p:nvPr/>
        </p:nvSpPr>
        <p:spPr bwMode="auto">
          <a:xfrm>
            <a:off x="3937000" y="2857500"/>
            <a:ext cx="1270000" cy="9144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</a:p>
        </p:txBody>
      </p:sp>
      <p:sp>
        <p:nvSpPr>
          <p:cNvPr id="22546" name="Rectangle 18"/>
          <p:cNvSpPr>
            <a:spLocks/>
          </p:cNvSpPr>
          <p:nvPr/>
        </p:nvSpPr>
        <p:spPr bwMode="auto">
          <a:xfrm>
            <a:off x="3111500" y="1701800"/>
            <a:ext cx="852488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jtab:</a:t>
            </a:r>
          </a:p>
        </p:txBody>
      </p:sp>
      <p:sp>
        <p:nvSpPr>
          <p:cNvPr id="22547" name="Rectangle 19"/>
          <p:cNvSpPr>
            <a:spLocks/>
          </p:cNvSpPr>
          <p:nvPr/>
        </p:nvSpPr>
        <p:spPr bwMode="auto">
          <a:xfrm>
            <a:off x="304800" y="5092700"/>
            <a:ext cx="2667000" cy="3937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goto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*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JTab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[x];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</p:txBody>
      </p:sp>
      <p:sp>
        <p:nvSpPr>
          <p:cNvPr id="22548" name="Rectangle 20"/>
          <p:cNvSpPr>
            <a:spLocks/>
          </p:cNvSpPr>
          <p:nvPr/>
        </p:nvSpPr>
        <p:spPr bwMode="auto">
          <a:xfrm>
            <a:off x="304800" y="1663700"/>
            <a:ext cx="2298700" cy="26035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switch(x) {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val_0: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0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val_1: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1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• • •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</a:t>
            </a:r>
            <a:r>
              <a:rPr lang="en-US" sz="1800" dirty="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–1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}</a:t>
            </a:r>
          </a:p>
        </p:txBody>
      </p:sp>
      <p:sp>
        <p:nvSpPr>
          <p:cNvPr id="22549" name="Rectangle 21"/>
          <p:cNvSpPr>
            <a:spLocks/>
          </p:cNvSpPr>
          <p:nvPr/>
        </p:nvSpPr>
        <p:spPr bwMode="auto">
          <a:xfrm>
            <a:off x="285750" y="1295400"/>
            <a:ext cx="139065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Switch Form</a:t>
            </a:r>
          </a:p>
        </p:txBody>
      </p:sp>
      <p:sp>
        <p:nvSpPr>
          <p:cNvPr id="22550" name="Rectangle 22"/>
          <p:cNvSpPr>
            <a:spLocks/>
          </p:cNvSpPr>
          <p:nvPr/>
        </p:nvSpPr>
        <p:spPr bwMode="auto">
          <a:xfrm>
            <a:off x="271463" y="4724400"/>
            <a:ext cx="2633859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Translation (Extended C)</a:t>
            </a:r>
          </a:p>
        </p:txBody>
      </p:sp>
      <p:sp>
        <p:nvSpPr>
          <p:cNvPr id="22551" name="Rectangle 23"/>
          <p:cNvSpPr>
            <a:spLocks/>
          </p:cNvSpPr>
          <p:nvPr/>
        </p:nvSpPr>
        <p:spPr bwMode="auto">
          <a:xfrm>
            <a:off x="3725863" y="1282700"/>
            <a:ext cx="1268412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2552" name="Rectangle 24"/>
          <p:cNvSpPr>
            <a:spLocks/>
          </p:cNvSpPr>
          <p:nvPr/>
        </p:nvSpPr>
        <p:spPr bwMode="auto">
          <a:xfrm>
            <a:off x="6923088" y="1219200"/>
            <a:ext cx="1462087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Targets</a:t>
            </a:r>
          </a:p>
        </p:txBody>
      </p:sp>
    </p:spTree>
    <p:extLst>
      <p:ext uri="{BB962C8B-B14F-4D97-AF65-F5344CB8AC3E}">
        <p14:creationId xmlns:p14="http://schemas.microsoft.com/office/powerpoint/2010/main" val="13451541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1" name="Rectangle 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Switch Statement Example</a:t>
            </a:r>
          </a:p>
        </p:txBody>
      </p:sp>
      <p:sp>
        <p:nvSpPr>
          <p:cNvPr id="23562" name="Rectangle 10"/>
          <p:cNvSpPr>
            <a:spLocks/>
          </p:cNvSpPr>
          <p:nvPr/>
        </p:nvSpPr>
        <p:spPr bwMode="auto">
          <a:xfrm>
            <a:off x="1924957" y="3937000"/>
            <a:ext cx="1108529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 u="sng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</a:t>
            </a:r>
          </a:p>
        </p:txBody>
      </p:sp>
      <p:sp>
        <p:nvSpPr>
          <p:cNvPr id="23563" name="Rectangle 11"/>
          <p:cNvSpPr>
            <a:spLocks/>
          </p:cNvSpPr>
          <p:nvPr/>
        </p:nvSpPr>
        <p:spPr bwMode="auto">
          <a:xfrm>
            <a:off x="457200" y="1376362"/>
            <a:ext cx="5575300" cy="23066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my_switch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8" name="Rectangle 1"/>
          <p:cNvSpPr>
            <a:spLocks/>
          </p:cNvSpPr>
          <p:nvPr/>
        </p:nvSpPr>
        <p:spPr bwMode="auto">
          <a:xfrm>
            <a:off x="304800" y="4267200"/>
            <a:ext cx="7620000" cy="2159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my_switch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$6, %rdi   # x:6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.L8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*.L4(,%rdi,8)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 flipH="1" flipV="1">
            <a:off x="1295400" y="5334000"/>
            <a:ext cx="990600" cy="609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4F81BD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838200" y="5943600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What range of values takes default?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5943600"/>
            <a:ext cx="220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Calibri" pitchFamily="34" charset="0"/>
              </a:rPr>
              <a:t>Note that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w</a:t>
            </a:r>
            <a:r>
              <a:rPr lang="en-US" sz="2400" dirty="0">
                <a:solidFill>
                  <a:srgbClr val="C00000"/>
                </a:solidFill>
                <a:latin typeface="Calibri" pitchFamily="34" charset="0"/>
              </a:rPr>
              <a:t> not initialized here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/>
          </p:nvPr>
        </p:nvGraphicFramePr>
        <p:xfrm>
          <a:off x="5181600" y="41148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89545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Procedures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Mechanisms</a:t>
            </a:r>
          </a:p>
          <a:p>
            <a:pPr lvl="1"/>
            <a:r>
              <a:rPr lang="en-US" b="1" dirty="0"/>
              <a:t>Stack Structure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Calling Conventions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Passing control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Passing data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Managing local data</a:t>
            </a:r>
          </a:p>
          <a:p>
            <a:pPr lvl="1"/>
            <a:r>
              <a:rPr lang="en-US" b="1" dirty="0">
                <a:solidFill>
                  <a:srgbClr val="7F7F7F"/>
                </a:solidFill>
              </a:rPr>
              <a:t>Illustration of Recursion</a:t>
            </a:r>
          </a:p>
        </p:txBody>
      </p:sp>
    </p:spTree>
    <p:extLst>
      <p:ext uri="{BB962C8B-B14F-4D97-AF65-F5344CB8AC3E}">
        <p14:creationId xmlns:p14="http://schemas.microsoft.com/office/powerpoint/2010/main" val="2888908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Switch Statement Example</a:t>
            </a:r>
          </a:p>
        </p:txBody>
      </p:sp>
      <p:sp>
        <p:nvSpPr>
          <p:cNvPr id="24580" name="Rectangle 4"/>
          <p:cNvSpPr>
            <a:spLocks/>
          </p:cNvSpPr>
          <p:nvPr/>
        </p:nvSpPr>
        <p:spPr bwMode="auto">
          <a:xfrm>
            <a:off x="457200" y="1350962"/>
            <a:ext cx="5575300" cy="23066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my_switch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4581" name="Rectangle 5"/>
          <p:cNvSpPr>
            <a:spLocks/>
          </p:cNvSpPr>
          <p:nvPr/>
        </p:nvSpPr>
        <p:spPr bwMode="auto">
          <a:xfrm>
            <a:off x="2028598" y="5892799"/>
            <a:ext cx="1004888" cy="635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Indirect </a:t>
            </a:r>
            <a:b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</a:br>
            <a: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jump</a:t>
            </a:r>
          </a:p>
        </p:txBody>
      </p:sp>
      <p:sp>
        <p:nvSpPr>
          <p:cNvPr id="24583" name="Rectangle 7"/>
          <p:cNvSpPr>
            <a:spLocks/>
          </p:cNvSpPr>
          <p:nvPr/>
        </p:nvSpPr>
        <p:spPr bwMode="auto">
          <a:xfrm>
            <a:off x="6172200" y="2286000"/>
            <a:ext cx="1246188" cy="381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4584" name="Rectangle 8"/>
          <p:cNvSpPr>
            <a:spLocks/>
          </p:cNvSpPr>
          <p:nvPr/>
        </p:nvSpPr>
        <p:spPr bwMode="auto">
          <a:xfrm>
            <a:off x="6248400" y="26670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.L4: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0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.L5	# x = 2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.L9	# x = 3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4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5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6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BF7C1A93-68E2-4DCC-9802-CDE4648F5C8C}"/>
              </a:ext>
            </a:extLst>
          </p:cNvPr>
          <p:cNvSpPr>
            <a:spLocks/>
          </p:cNvSpPr>
          <p:nvPr/>
        </p:nvSpPr>
        <p:spPr bwMode="auto">
          <a:xfrm>
            <a:off x="1924957" y="3937000"/>
            <a:ext cx="1108529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 u="sng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</a:t>
            </a:r>
          </a:p>
        </p:txBody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id="{02FC3882-54A0-4DE7-8FD9-97783E8961DF}"/>
              </a:ext>
            </a:extLst>
          </p:cNvPr>
          <p:cNvSpPr>
            <a:spLocks/>
          </p:cNvSpPr>
          <p:nvPr/>
        </p:nvSpPr>
        <p:spPr bwMode="auto">
          <a:xfrm>
            <a:off x="1924957" y="3937000"/>
            <a:ext cx="1108529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 u="sng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</a:t>
            </a:r>
          </a:p>
        </p:txBody>
      </p:sp>
      <p:sp>
        <p:nvSpPr>
          <p:cNvPr id="16" name="Rectangle 1">
            <a:extLst>
              <a:ext uri="{FF2B5EF4-FFF2-40B4-BE49-F238E27FC236}">
                <a16:creationId xmlns:a16="http://schemas.microsoft.com/office/drawing/2014/main" id="{DECF1AF7-4ACD-431B-923C-E5555572CE1E}"/>
              </a:ext>
            </a:extLst>
          </p:cNvPr>
          <p:cNvSpPr>
            <a:spLocks/>
          </p:cNvSpPr>
          <p:nvPr/>
        </p:nvSpPr>
        <p:spPr bwMode="auto">
          <a:xfrm>
            <a:off x="304800" y="4267200"/>
            <a:ext cx="7620000" cy="2159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my_switch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$6, %rdi   # x:6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ja      .L8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 # use default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jmp     *.L4(,%rdi,8)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Jtab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[x]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5C40CC2-4F5D-455B-8884-F763535715B0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1458686" y="5704115"/>
            <a:ext cx="569912" cy="28302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4F81BD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7337652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Assembly Setup Explanation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382000" cy="5156200"/>
          </a:xfrm>
          <a:ln/>
        </p:spPr>
        <p:txBody>
          <a:bodyPr/>
          <a:lstStyle/>
          <a:p>
            <a:r>
              <a:rPr lang="en-US" dirty="0"/>
              <a:t>Table Structure</a:t>
            </a:r>
          </a:p>
          <a:p>
            <a:pPr marL="552450" lvl="1"/>
            <a:r>
              <a:rPr lang="en-US" dirty="0"/>
              <a:t>Each target requires 8 bytes</a:t>
            </a:r>
          </a:p>
          <a:p>
            <a:pPr marL="552450" lvl="1"/>
            <a:r>
              <a:rPr lang="en-US" dirty="0"/>
              <a:t>Base address at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.L4</a:t>
            </a:r>
            <a:endParaRPr lang="en-US" dirty="0"/>
          </a:p>
          <a:p>
            <a:endParaRPr lang="en-US" dirty="0"/>
          </a:p>
          <a:p>
            <a:r>
              <a:rPr lang="en-US" dirty="0"/>
              <a:t>Jumping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Direct:</a:t>
            </a: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.L8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Jump target is denoted by label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.L8</a:t>
            </a:r>
            <a:endParaRPr lang="en-US" dirty="0"/>
          </a:p>
          <a:p>
            <a:pPr marL="552450" lvl="1"/>
            <a:endParaRPr lang="en-US" dirty="0"/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Indirect:</a:t>
            </a: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*.L4(,%rdi,8)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Start of jump table: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.L4</a:t>
            </a:r>
            <a:endParaRPr lang="en-US" dirty="0"/>
          </a:p>
          <a:p>
            <a:pPr marL="552450" lvl="1"/>
            <a:r>
              <a:rPr lang="en-US" dirty="0"/>
              <a:t>Must scale by factor of 8 (addresses are 8 bytes)</a:t>
            </a:r>
          </a:p>
          <a:p>
            <a:pPr marL="552450" lvl="1"/>
            <a:r>
              <a:rPr lang="en-US" dirty="0"/>
              <a:t>Fetch target from effective Address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.L4 + x*8</a:t>
            </a:r>
            <a:endParaRPr lang="en-US" dirty="0"/>
          </a:p>
          <a:p>
            <a:pPr marL="838200" lvl="2"/>
            <a:r>
              <a:rPr lang="en-US" dirty="0"/>
              <a:t>Only for  0 ≤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r>
              <a:rPr lang="en-US" dirty="0"/>
              <a:t> ≤ 6</a:t>
            </a:r>
          </a:p>
        </p:txBody>
      </p:sp>
      <p:sp>
        <p:nvSpPr>
          <p:cNvPr id="25606" name="Rectangle 6"/>
          <p:cNvSpPr>
            <a:spLocks/>
          </p:cNvSpPr>
          <p:nvPr/>
        </p:nvSpPr>
        <p:spPr bwMode="auto">
          <a:xfrm>
            <a:off x="5257800" y="1646238"/>
            <a:ext cx="1246188" cy="381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9" name="Rectangle 8"/>
          <p:cNvSpPr>
            <a:spLocks/>
          </p:cNvSpPr>
          <p:nvPr/>
        </p:nvSpPr>
        <p:spPr bwMode="auto">
          <a:xfrm>
            <a:off x="5486400" y="21336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.L4: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0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.L5	# x = 2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.L9	# x = 3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4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5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6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853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8"/>
          <p:cNvSpPr>
            <a:spLocks/>
          </p:cNvSpPr>
          <p:nvPr/>
        </p:nvSpPr>
        <p:spPr bwMode="auto">
          <a:xfrm>
            <a:off x="990600" y="19812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.L4: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0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.L5	# x = 2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.L9	# x = 3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4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5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6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 Table</a:t>
            </a:r>
          </a:p>
        </p:txBody>
      </p:sp>
      <p:sp>
        <p:nvSpPr>
          <p:cNvPr id="26629" name="Rectangle 5"/>
          <p:cNvSpPr>
            <a:spLocks/>
          </p:cNvSpPr>
          <p:nvPr/>
        </p:nvSpPr>
        <p:spPr bwMode="auto">
          <a:xfrm>
            <a:off x="292100" y="1371600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6630" name="Rectangle 6"/>
          <p:cNvSpPr>
            <a:spLocks/>
          </p:cNvSpPr>
          <p:nvPr/>
        </p:nvSpPr>
        <p:spPr bwMode="auto">
          <a:xfrm>
            <a:off x="4419600" y="1600200"/>
            <a:ext cx="4432300" cy="47704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1:      // .L3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      // .L5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      // .L9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6:      // .L7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     // .L8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rot="10800000" flipH="1">
            <a:off x="3575050" y="2146298"/>
            <a:ext cx="1384300" cy="814071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 rot="10800000" flipH="1">
            <a:off x="3575050" y="2906710"/>
            <a:ext cx="1387475" cy="27083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3575050" y="3403600"/>
            <a:ext cx="1390650" cy="271463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75050" y="2743200"/>
            <a:ext cx="1379538" cy="2724150"/>
            <a:chOff x="3575050" y="2743200"/>
            <a:chExt cx="1379538" cy="2724150"/>
          </a:xfrm>
        </p:grpSpPr>
        <p:sp>
          <p:nvSpPr>
            <p:cNvPr id="26631" name="Line 7"/>
            <p:cNvSpPr>
              <a:spLocks noChangeShapeType="1"/>
            </p:cNvSpPr>
            <p:nvPr/>
          </p:nvSpPr>
          <p:spPr bwMode="auto">
            <a:xfrm>
              <a:off x="3581400" y="2743200"/>
              <a:ext cx="1371600" cy="2724150"/>
            </a:xfrm>
            <a:prstGeom prst="line">
              <a:avLst/>
            </a:prstGeom>
            <a:noFill/>
            <a:ln w="25400" cap="flat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35" name="Line 11"/>
            <p:cNvSpPr>
              <a:spLocks noChangeShapeType="1"/>
            </p:cNvSpPr>
            <p:nvPr/>
          </p:nvSpPr>
          <p:spPr bwMode="auto">
            <a:xfrm>
              <a:off x="3575050" y="3611880"/>
              <a:ext cx="1379538" cy="1855470"/>
            </a:xfrm>
            <a:prstGeom prst="line">
              <a:avLst/>
            </a:prstGeom>
            <a:noFill/>
            <a:ln w="25400" cap="flat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3575050" y="3832860"/>
            <a:ext cx="1301750" cy="73914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>
            <a:off x="3575050" y="4057650"/>
            <a:ext cx="1301750" cy="74295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431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(x == 1)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4267200" y="1295400"/>
            <a:ext cx="4737100" cy="13716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.L3: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endParaRPr lang="pt-BR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imulq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*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z</a:t>
            </a:r>
            <a:endParaRPr lang="pt-BR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228600" y="1295400"/>
            <a:ext cx="3898900" cy="1981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case 1:	  // .L3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1752600" y="41148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28284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Handling Fall-Through</a:t>
            </a:r>
          </a:p>
        </p:txBody>
      </p:sp>
      <p:sp>
        <p:nvSpPr>
          <p:cNvPr id="26630" name="Rectangle 6"/>
          <p:cNvSpPr>
            <a:spLocks/>
          </p:cNvSpPr>
          <p:nvPr/>
        </p:nvSpPr>
        <p:spPr bwMode="auto">
          <a:xfrm>
            <a:off x="139700" y="1524000"/>
            <a:ext cx="36703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	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sp>
        <p:nvSpPr>
          <p:cNvPr id="16" name="Rectangle 6"/>
          <p:cNvSpPr>
            <a:spLocks/>
          </p:cNvSpPr>
          <p:nvPr/>
        </p:nvSpPr>
        <p:spPr bwMode="auto">
          <a:xfrm>
            <a:off x="6172200" y="4419600"/>
            <a:ext cx="2743200" cy="762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case 3: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17" name="Rectangle 6"/>
          <p:cNvSpPr>
            <a:spLocks/>
          </p:cNvSpPr>
          <p:nvPr/>
        </p:nvSpPr>
        <p:spPr bwMode="auto">
          <a:xfrm>
            <a:off x="4191000" y="2133600"/>
            <a:ext cx="2743200" cy="990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merge;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18" name="Rectangle 6"/>
          <p:cNvSpPr>
            <a:spLocks/>
          </p:cNvSpPr>
          <p:nvPr/>
        </p:nvSpPr>
        <p:spPr bwMode="auto">
          <a:xfrm>
            <a:off x="6172200" y="5181600"/>
            <a:ext cx="2743200" cy="685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merge: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cxnSp>
        <p:nvCxnSpPr>
          <p:cNvPr id="20" name="Straight Arrow Connector 19"/>
          <p:cNvCxnSpPr>
            <a:endCxn id="17" idx="1"/>
          </p:cNvCxnSpPr>
          <p:nvPr/>
        </p:nvCxnSpPr>
        <p:spPr bwMode="auto">
          <a:xfrm flipV="1">
            <a:off x="1752600" y="2628900"/>
            <a:ext cx="2438400" cy="1905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endCxn id="16" idx="1"/>
          </p:cNvCxnSpPr>
          <p:nvPr/>
        </p:nvCxnSpPr>
        <p:spPr bwMode="auto">
          <a:xfrm>
            <a:off x="1905000" y="3733800"/>
            <a:ext cx="4267200" cy="10668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stCxn id="17" idx="2"/>
          </p:cNvCxnSpPr>
          <p:nvPr/>
        </p:nvCxnSpPr>
        <p:spPr bwMode="auto">
          <a:xfrm>
            <a:off x="5562600" y="3124200"/>
            <a:ext cx="609600" cy="22860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8263305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(x == 2, x == 3)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3962400" y="1295400"/>
            <a:ext cx="5041900" cy="3048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.L5:                  # Case 2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cqto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					  # sign extend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          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to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rdx:rax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idivq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.L6       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merge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.L9:                  # Case 3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1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.L6:                  #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merge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+= 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ret</a:t>
            </a:r>
          </a:p>
        </p:txBody>
      </p:sp>
      <p:sp>
        <p:nvSpPr>
          <p:cNvPr id="7" name="Rectangle 6"/>
          <p:cNvSpPr>
            <a:spLocks/>
          </p:cNvSpPr>
          <p:nvPr/>
        </p:nvSpPr>
        <p:spPr bwMode="auto">
          <a:xfrm>
            <a:off x="139700" y="1524000"/>
            <a:ext cx="36703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	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3810000" y="45720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rcx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57384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(x == 5, x == 6, default)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4267200" y="1295400"/>
            <a:ext cx="4737100" cy="21336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.L7:               # Case 5,6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$1,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1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-= 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.L8:               # Default: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$2,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 2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228600" y="1295400"/>
            <a:ext cx="3898900" cy="2819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  // .L7</a:t>
            </a:r>
          </a:p>
          <a:p>
            <a:pPr algn="l"/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case 6:  // .L7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 // .L8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3810000" y="45720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59382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3820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Summarizing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/>
              <a:t>C Control</a:t>
            </a:r>
          </a:p>
          <a:p>
            <a:pPr marL="546100" lvl="1"/>
            <a:r>
              <a:rPr lang="en-US" dirty="0"/>
              <a:t>if-then-else</a:t>
            </a:r>
          </a:p>
          <a:p>
            <a:pPr marL="546100" lvl="1"/>
            <a:r>
              <a:rPr lang="en-US" dirty="0"/>
              <a:t>do-while</a:t>
            </a:r>
          </a:p>
          <a:p>
            <a:pPr marL="546100" lvl="1"/>
            <a:r>
              <a:rPr lang="en-US" dirty="0"/>
              <a:t>while, for</a:t>
            </a:r>
          </a:p>
          <a:p>
            <a:pPr marL="546100" lvl="1"/>
            <a:r>
              <a:rPr lang="en-US" dirty="0"/>
              <a:t>switch</a:t>
            </a:r>
          </a:p>
          <a:p>
            <a:r>
              <a:rPr lang="en-US" dirty="0"/>
              <a:t>Assembler Control</a:t>
            </a:r>
          </a:p>
          <a:p>
            <a:pPr marL="546100" lvl="1"/>
            <a:r>
              <a:rPr lang="en-US" dirty="0"/>
              <a:t>Conditional jump</a:t>
            </a:r>
          </a:p>
          <a:p>
            <a:pPr marL="546100" lvl="1"/>
            <a:r>
              <a:rPr lang="en-US" dirty="0"/>
              <a:t>Conditional move</a:t>
            </a:r>
          </a:p>
          <a:p>
            <a:pPr marL="546100" lvl="1"/>
            <a:r>
              <a:rPr lang="en-US" dirty="0"/>
              <a:t>Indirect jump (via jump tables)</a:t>
            </a:r>
          </a:p>
          <a:p>
            <a:pPr marL="546100" lvl="1"/>
            <a:r>
              <a:rPr lang="en-US" dirty="0"/>
              <a:t>Compiler generates code sequence to implement more complex control</a:t>
            </a:r>
          </a:p>
          <a:p>
            <a:r>
              <a:rPr lang="en-US" dirty="0"/>
              <a:t>Standard Techniques</a:t>
            </a:r>
          </a:p>
          <a:p>
            <a:pPr marL="546100" lvl="1"/>
            <a:r>
              <a:rPr lang="en-US" dirty="0"/>
              <a:t>Loops converted to do-while or jump-to-middle form</a:t>
            </a:r>
          </a:p>
          <a:p>
            <a:pPr marL="546100" lvl="1"/>
            <a:r>
              <a:rPr lang="en-US" dirty="0"/>
              <a:t>Large switch statements use jump tables</a:t>
            </a:r>
          </a:p>
          <a:p>
            <a:pPr marL="546100" lvl="1"/>
            <a:r>
              <a:rPr lang="en-US" dirty="0"/>
              <a:t>Sparse switch statements may use decision trees (if-</a:t>
            </a:r>
            <a:r>
              <a:rPr lang="en-US" dirty="0" err="1"/>
              <a:t>elseif</a:t>
            </a:r>
            <a:r>
              <a:rPr lang="en-US" dirty="0"/>
              <a:t>-</a:t>
            </a:r>
            <a:r>
              <a:rPr lang="en-US" dirty="0" err="1"/>
              <a:t>elseif</a:t>
            </a:r>
            <a:r>
              <a:rPr lang="en-US" dirty="0"/>
              <a:t>-else)</a:t>
            </a:r>
          </a:p>
        </p:txBody>
      </p:sp>
    </p:spTree>
    <p:extLst>
      <p:ext uri="{BB962C8B-B14F-4D97-AF65-F5344CB8AC3E}">
        <p14:creationId xmlns:p14="http://schemas.microsoft.com/office/powerpoint/2010/main" val="335762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Summary</a:t>
            </a:r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Today</a:t>
            </a:r>
          </a:p>
          <a:p>
            <a:pPr marL="552450" lvl="1"/>
            <a:r>
              <a:rPr lang="en-US" dirty="0"/>
              <a:t>Control: Condition codes</a:t>
            </a:r>
          </a:p>
          <a:p>
            <a:pPr marL="552450" lvl="1"/>
            <a:r>
              <a:rPr lang="en-US" dirty="0"/>
              <a:t>Conditional branches &amp; conditional moves</a:t>
            </a:r>
          </a:p>
          <a:p>
            <a:pPr marL="552450" lvl="1"/>
            <a:r>
              <a:rPr lang="en-US" dirty="0"/>
              <a:t>Loops</a:t>
            </a:r>
          </a:p>
          <a:p>
            <a:pPr marL="552450" lvl="1"/>
            <a:r>
              <a:rPr lang="en-US" dirty="0"/>
              <a:t>Switch statements</a:t>
            </a:r>
          </a:p>
          <a:p>
            <a:r>
              <a:rPr lang="en-US" dirty="0"/>
              <a:t>Next Time</a:t>
            </a:r>
          </a:p>
          <a:p>
            <a:pPr marL="552450" lvl="1"/>
            <a:r>
              <a:rPr lang="en-US" dirty="0"/>
              <a:t>Stack</a:t>
            </a:r>
          </a:p>
          <a:p>
            <a:pPr marL="552450" lvl="1"/>
            <a:r>
              <a:rPr lang="en-US" dirty="0"/>
              <a:t>Call / return</a:t>
            </a:r>
          </a:p>
          <a:p>
            <a:pPr marL="552450" lvl="1"/>
            <a:r>
              <a:rPr lang="en-US" dirty="0"/>
              <a:t>Procedure call discipline</a:t>
            </a:r>
          </a:p>
        </p:txBody>
      </p:sp>
    </p:spTree>
    <p:extLst>
      <p:ext uri="{BB962C8B-B14F-4D97-AF65-F5344CB8AC3E}">
        <p14:creationId xmlns:p14="http://schemas.microsoft.com/office/powerpoint/2010/main" val="27741562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Jump Table in Binary</a:t>
            </a:r>
          </a:p>
        </p:txBody>
      </p:sp>
      <p:sp>
        <p:nvSpPr>
          <p:cNvPr id="4" name="Rectangle 6"/>
          <p:cNvSpPr>
            <a:spLocks/>
          </p:cNvSpPr>
          <p:nvPr/>
        </p:nvSpPr>
        <p:spPr bwMode="auto">
          <a:xfrm>
            <a:off x="322385" y="1371600"/>
            <a:ext cx="8379069" cy="4431323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00000000004005e0 &lt;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&gt;: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4005e0:       48 89 d1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4005e3:       48 83 ff 06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$0x6,%rdi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4005e7:       77 2b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400614 &lt;switch_eg+0x34&gt;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4005e9:       ff 24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fd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f0 07 40 00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jmpq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*0x4007f0(,%rdi,8)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4005f0:       48 89 f0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4005f3:       48 0f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af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c2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imul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4005f7: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4005f8:       48 89 f0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4005fb:       48 99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cqto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4005fd:       48 f7 f9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idiv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400600: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05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400607 &lt;switch_eg+0x27&gt;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400602:       b8 01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$0x1,%eax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400607:       48 01 c8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40060a: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40060b:       b8 01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$0x1,%eax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400610:       48 29 d0                sub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400613: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400614:       b8 02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$0x2,%eax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400619: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8388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/>
          </p:cNvSpPr>
          <p:nvPr/>
        </p:nvSpPr>
        <p:spPr bwMode="auto">
          <a:xfrm>
            <a:off x="7494561" y="235863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Stack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457700" cy="5435600"/>
          </a:xfrm>
          <a:ln/>
        </p:spPr>
        <p:txBody>
          <a:bodyPr/>
          <a:lstStyle/>
          <a:p>
            <a:r>
              <a:rPr lang="en-US" dirty="0"/>
              <a:t>Region of memory managed with stack discipline</a:t>
            </a:r>
          </a:p>
          <a:p>
            <a:pPr marL="569913" indent="-225425">
              <a:buFont typeface="Wingdings" panose="05000000000000000000" pitchFamily="2" charset="2"/>
              <a:buChar char="§"/>
            </a:pP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Memory viewed as array of bytes.</a:t>
            </a:r>
          </a:p>
          <a:p>
            <a:pPr marL="569913" indent="-225425">
              <a:buFont typeface="Wingdings" panose="05000000000000000000" pitchFamily="2" charset="2"/>
              <a:buChar char="§"/>
            </a:pP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Different regions have different purposes.</a:t>
            </a:r>
          </a:p>
          <a:p>
            <a:pPr marL="569913" indent="-225425">
              <a:buFont typeface="Wingdings" panose="05000000000000000000" pitchFamily="2" charset="2"/>
              <a:buChar char="§"/>
            </a:pPr>
            <a:r>
              <a:rPr lang="en-US" sz="2000" b="0" dirty="0">
                <a:latin typeface="Calibri" panose="020F0502020204030204" pitchFamily="34" charset="0"/>
                <a:cs typeface="Calibri" panose="020F0502020204030204" pitchFamily="34" charset="0"/>
              </a:rPr>
              <a:t>(Like ABI, a policy decision)</a:t>
            </a: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7075460" y="975638"/>
            <a:ext cx="1142349" cy="5410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7075461" y="654389"/>
            <a:ext cx="1142349" cy="559420"/>
            <a:chOff x="1154801" y="3021980"/>
            <a:chExt cx="1142349" cy="559420"/>
          </a:xfrm>
        </p:grpSpPr>
        <p:sp>
          <p:nvSpPr>
            <p:cNvPr id="4" name="Freeform 3"/>
            <p:cNvSpPr/>
            <p:nvPr/>
          </p:nvSpPr>
          <p:spPr bwMode="auto">
            <a:xfrm>
              <a:off x="1154801" y="3021980"/>
              <a:ext cx="1142349" cy="468909"/>
            </a:xfrm>
            <a:custGeom>
              <a:avLst/>
              <a:gdLst>
                <a:gd name="connsiteX0" fmla="*/ 0 w 1137424"/>
                <a:gd name="connsiteY0" fmla="*/ 468352 h 557561"/>
                <a:gd name="connsiteX1" fmla="*/ 1137424 w 1137424"/>
                <a:gd name="connsiteY1" fmla="*/ 468352 h 557561"/>
                <a:gd name="connsiteX2" fmla="*/ 1137424 w 1137424"/>
                <a:gd name="connsiteY2" fmla="*/ 11152 h 557561"/>
                <a:gd name="connsiteX3" fmla="*/ 1003610 w 1137424"/>
                <a:gd name="connsiteY3" fmla="*/ 144966 h 557561"/>
                <a:gd name="connsiteX4" fmla="*/ 892098 w 1137424"/>
                <a:gd name="connsiteY4" fmla="*/ 33454 h 557561"/>
                <a:gd name="connsiteX5" fmla="*/ 780586 w 1137424"/>
                <a:gd name="connsiteY5" fmla="*/ 144966 h 557561"/>
                <a:gd name="connsiteX6" fmla="*/ 646772 w 1137424"/>
                <a:gd name="connsiteY6" fmla="*/ 11152 h 557561"/>
                <a:gd name="connsiteX7" fmla="*/ 535258 w 1137424"/>
                <a:gd name="connsiteY7" fmla="*/ 122666 h 557561"/>
                <a:gd name="connsiteX8" fmla="*/ 446046 w 1137424"/>
                <a:gd name="connsiteY8" fmla="*/ 33454 h 557561"/>
                <a:gd name="connsiteX9" fmla="*/ 345688 w 1137424"/>
                <a:gd name="connsiteY9" fmla="*/ 133812 h 557561"/>
                <a:gd name="connsiteX10" fmla="*/ 211876 w 1137424"/>
                <a:gd name="connsiteY10" fmla="*/ 0 h 557561"/>
                <a:gd name="connsiteX11" fmla="*/ 122663 w 1137424"/>
                <a:gd name="connsiteY11" fmla="*/ 167269 h 557561"/>
                <a:gd name="connsiteX12" fmla="*/ 122663 w 1137424"/>
                <a:gd name="connsiteY12" fmla="*/ 167269 h 557561"/>
                <a:gd name="connsiteX13" fmla="*/ 44605 w 1137424"/>
                <a:gd name="connsiteY13" fmla="*/ 89211 h 557561"/>
                <a:gd name="connsiteX14" fmla="*/ 44605 w 1137424"/>
                <a:gd name="connsiteY14" fmla="*/ 446049 h 557561"/>
                <a:gd name="connsiteX15" fmla="*/ 100361 w 1137424"/>
                <a:gd name="connsiteY15" fmla="*/ 557561 h 557561"/>
                <a:gd name="connsiteX0" fmla="*/ 0 w 1137424"/>
                <a:gd name="connsiteY0" fmla="*/ 468352 h 468352"/>
                <a:gd name="connsiteX1" fmla="*/ 1137424 w 1137424"/>
                <a:gd name="connsiteY1" fmla="*/ 468352 h 468352"/>
                <a:gd name="connsiteX2" fmla="*/ 1137424 w 1137424"/>
                <a:gd name="connsiteY2" fmla="*/ 11152 h 468352"/>
                <a:gd name="connsiteX3" fmla="*/ 1003610 w 1137424"/>
                <a:gd name="connsiteY3" fmla="*/ 144966 h 468352"/>
                <a:gd name="connsiteX4" fmla="*/ 892098 w 1137424"/>
                <a:gd name="connsiteY4" fmla="*/ 33454 h 468352"/>
                <a:gd name="connsiteX5" fmla="*/ 780586 w 1137424"/>
                <a:gd name="connsiteY5" fmla="*/ 144966 h 468352"/>
                <a:gd name="connsiteX6" fmla="*/ 646772 w 1137424"/>
                <a:gd name="connsiteY6" fmla="*/ 11152 h 468352"/>
                <a:gd name="connsiteX7" fmla="*/ 535258 w 1137424"/>
                <a:gd name="connsiteY7" fmla="*/ 122666 h 468352"/>
                <a:gd name="connsiteX8" fmla="*/ 446046 w 1137424"/>
                <a:gd name="connsiteY8" fmla="*/ 33454 h 468352"/>
                <a:gd name="connsiteX9" fmla="*/ 345688 w 1137424"/>
                <a:gd name="connsiteY9" fmla="*/ 133812 h 468352"/>
                <a:gd name="connsiteX10" fmla="*/ 211876 w 1137424"/>
                <a:gd name="connsiteY10" fmla="*/ 0 h 468352"/>
                <a:gd name="connsiteX11" fmla="*/ 122663 w 1137424"/>
                <a:gd name="connsiteY11" fmla="*/ 167269 h 468352"/>
                <a:gd name="connsiteX12" fmla="*/ 122663 w 1137424"/>
                <a:gd name="connsiteY12" fmla="*/ 167269 h 468352"/>
                <a:gd name="connsiteX13" fmla="*/ 44605 w 1137424"/>
                <a:gd name="connsiteY13" fmla="*/ 89211 h 468352"/>
                <a:gd name="connsiteX14" fmla="*/ 44605 w 1137424"/>
                <a:gd name="connsiteY14" fmla="*/ 446049 h 468352"/>
                <a:gd name="connsiteX0" fmla="*/ 0 w 1137424"/>
                <a:gd name="connsiteY0" fmla="*/ 468352 h 468909"/>
                <a:gd name="connsiteX1" fmla="*/ 1137424 w 1137424"/>
                <a:gd name="connsiteY1" fmla="*/ 468352 h 468909"/>
                <a:gd name="connsiteX2" fmla="*/ 1137424 w 1137424"/>
                <a:gd name="connsiteY2" fmla="*/ 11152 h 468909"/>
                <a:gd name="connsiteX3" fmla="*/ 1003610 w 1137424"/>
                <a:gd name="connsiteY3" fmla="*/ 144966 h 468909"/>
                <a:gd name="connsiteX4" fmla="*/ 892098 w 1137424"/>
                <a:gd name="connsiteY4" fmla="*/ 33454 h 468909"/>
                <a:gd name="connsiteX5" fmla="*/ 780586 w 1137424"/>
                <a:gd name="connsiteY5" fmla="*/ 144966 h 468909"/>
                <a:gd name="connsiteX6" fmla="*/ 646772 w 1137424"/>
                <a:gd name="connsiteY6" fmla="*/ 11152 h 468909"/>
                <a:gd name="connsiteX7" fmla="*/ 535258 w 1137424"/>
                <a:gd name="connsiteY7" fmla="*/ 122666 h 468909"/>
                <a:gd name="connsiteX8" fmla="*/ 446046 w 1137424"/>
                <a:gd name="connsiteY8" fmla="*/ 33454 h 468909"/>
                <a:gd name="connsiteX9" fmla="*/ 345688 w 1137424"/>
                <a:gd name="connsiteY9" fmla="*/ 133812 h 468909"/>
                <a:gd name="connsiteX10" fmla="*/ 211876 w 1137424"/>
                <a:gd name="connsiteY10" fmla="*/ 0 h 468909"/>
                <a:gd name="connsiteX11" fmla="*/ 122663 w 1137424"/>
                <a:gd name="connsiteY11" fmla="*/ 167269 h 468909"/>
                <a:gd name="connsiteX12" fmla="*/ 122663 w 1137424"/>
                <a:gd name="connsiteY12" fmla="*/ 167269 h 468909"/>
                <a:gd name="connsiteX13" fmla="*/ 44605 w 1137424"/>
                <a:gd name="connsiteY13" fmla="*/ 89211 h 468909"/>
                <a:gd name="connsiteX14" fmla="*/ 2695 w 1137424"/>
                <a:gd name="connsiteY14" fmla="*/ 468909 h 468909"/>
                <a:gd name="connsiteX0" fmla="*/ 4925 w 1142349"/>
                <a:gd name="connsiteY0" fmla="*/ 468352 h 468909"/>
                <a:gd name="connsiteX1" fmla="*/ 1142349 w 1142349"/>
                <a:gd name="connsiteY1" fmla="*/ 468352 h 468909"/>
                <a:gd name="connsiteX2" fmla="*/ 1142349 w 1142349"/>
                <a:gd name="connsiteY2" fmla="*/ 11152 h 468909"/>
                <a:gd name="connsiteX3" fmla="*/ 1008535 w 1142349"/>
                <a:gd name="connsiteY3" fmla="*/ 144966 h 468909"/>
                <a:gd name="connsiteX4" fmla="*/ 897023 w 1142349"/>
                <a:gd name="connsiteY4" fmla="*/ 33454 h 468909"/>
                <a:gd name="connsiteX5" fmla="*/ 785511 w 1142349"/>
                <a:gd name="connsiteY5" fmla="*/ 144966 h 468909"/>
                <a:gd name="connsiteX6" fmla="*/ 651697 w 1142349"/>
                <a:gd name="connsiteY6" fmla="*/ 11152 h 468909"/>
                <a:gd name="connsiteX7" fmla="*/ 540183 w 1142349"/>
                <a:gd name="connsiteY7" fmla="*/ 122666 h 468909"/>
                <a:gd name="connsiteX8" fmla="*/ 450971 w 1142349"/>
                <a:gd name="connsiteY8" fmla="*/ 33454 h 468909"/>
                <a:gd name="connsiteX9" fmla="*/ 350613 w 1142349"/>
                <a:gd name="connsiteY9" fmla="*/ 133812 h 468909"/>
                <a:gd name="connsiteX10" fmla="*/ 216801 w 1142349"/>
                <a:gd name="connsiteY10" fmla="*/ 0 h 468909"/>
                <a:gd name="connsiteX11" fmla="*/ 127588 w 1142349"/>
                <a:gd name="connsiteY11" fmla="*/ 167269 h 468909"/>
                <a:gd name="connsiteX12" fmla="*/ 127588 w 1142349"/>
                <a:gd name="connsiteY12" fmla="*/ 167269 h 468909"/>
                <a:gd name="connsiteX13" fmla="*/ 0 w 1142349"/>
                <a:gd name="connsiteY13" fmla="*/ 28251 h 468909"/>
                <a:gd name="connsiteX14" fmla="*/ 7620 w 1142349"/>
                <a:gd name="connsiteY14" fmla="*/ 468909 h 468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42349" h="468909">
                  <a:moveTo>
                    <a:pt x="4925" y="468352"/>
                  </a:moveTo>
                  <a:lnTo>
                    <a:pt x="1142349" y="468352"/>
                  </a:lnTo>
                  <a:lnTo>
                    <a:pt x="1142349" y="11152"/>
                  </a:lnTo>
                  <a:lnTo>
                    <a:pt x="1008535" y="144966"/>
                  </a:lnTo>
                  <a:lnTo>
                    <a:pt x="897023" y="33454"/>
                  </a:lnTo>
                  <a:lnTo>
                    <a:pt x="785511" y="144966"/>
                  </a:lnTo>
                  <a:lnTo>
                    <a:pt x="651697" y="11152"/>
                  </a:lnTo>
                  <a:lnTo>
                    <a:pt x="540183" y="122666"/>
                  </a:lnTo>
                  <a:lnTo>
                    <a:pt x="450971" y="33454"/>
                  </a:lnTo>
                  <a:lnTo>
                    <a:pt x="350613" y="133812"/>
                  </a:lnTo>
                  <a:lnTo>
                    <a:pt x="216801" y="0"/>
                  </a:lnTo>
                  <a:lnTo>
                    <a:pt x="127588" y="167269"/>
                  </a:lnTo>
                  <a:lnTo>
                    <a:pt x="127588" y="167269"/>
                  </a:lnTo>
                  <a:lnTo>
                    <a:pt x="0" y="28251"/>
                  </a:lnTo>
                  <a:lnTo>
                    <a:pt x="7620" y="468909"/>
                  </a:lnTo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1179195" y="3429000"/>
              <a:ext cx="1106805" cy="1524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 flipV="1">
            <a:off x="7064311" y="6014053"/>
            <a:ext cx="1142349" cy="559420"/>
            <a:chOff x="1154801" y="3021980"/>
            <a:chExt cx="1142349" cy="559420"/>
          </a:xfrm>
        </p:grpSpPr>
        <p:sp>
          <p:nvSpPr>
            <p:cNvPr id="25" name="Freeform 24"/>
            <p:cNvSpPr/>
            <p:nvPr/>
          </p:nvSpPr>
          <p:spPr bwMode="auto">
            <a:xfrm>
              <a:off x="1154801" y="3021980"/>
              <a:ext cx="1142349" cy="468909"/>
            </a:xfrm>
            <a:custGeom>
              <a:avLst/>
              <a:gdLst>
                <a:gd name="connsiteX0" fmla="*/ 0 w 1137424"/>
                <a:gd name="connsiteY0" fmla="*/ 468352 h 557561"/>
                <a:gd name="connsiteX1" fmla="*/ 1137424 w 1137424"/>
                <a:gd name="connsiteY1" fmla="*/ 468352 h 557561"/>
                <a:gd name="connsiteX2" fmla="*/ 1137424 w 1137424"/>
                <a:gd name="connsiteY2" fmla="*/ 11152 h 557561"/>
                <a:gd name="connsiteX3" fmla="*/ 1003610 w 1137424"/>
                <a:gd name="connsiteY3" fmla="*/ 144966 h 557561"/>
                <a:gd name="connsiteX4" fmla="*/ 892098 w 1137424"/>
                <a:gd name="connsiteY4" fmla="*/ 33454 h 557561"/>
                <a:gd name="connsiteX5" fmla="*/ 780586 w 1137424"/>
                <a:gd name="connsiteY5" fmla="*/ 144966 h 557561"/>
                <a:gd name="connsiteX6" fmla="*/ 646772 w 1137424"/>
                <a:gd name="connsiteY6" fmla="*/ 11152 h 557561"/>
                <a:gd name="connsiteX7" fmla="*/ 535258 w 1137424"/>
                <a:gd name="connsiteY7" fmla="*/ 122666 h 557561"/>
                <a:gd name="connsiteX8" fmla="*/ 446046 w 1137424"/>
                <a:gd name="connsiteY8" fmla="*/ 33454 h 557561"/>
                <a:gd name="connsiteX9" fmla="*/ 345688 w 1137424"/>
                <a:gd name="connsiteY9" fmla="*/ 133812 h 557561"/>
                <a:gd name="connsiteX10" fmla="*/ 211876 w 1137424"/>
                <a:gd name="connsiteY10" fmla="*/ 0 h 557561"/>
                <a:gd name="connsiteX11" fmla="*/ 122663 w 1137424"/>
                <a:gd name="connsiteY11" fmla="*/ 167269 h 557561"/>
                <a:gd name="connsiteX12" fmla="*/ 122663 w 1137424"/>
                <a:gd name="connsiteY12" fmla="*/ 167269 h 557561"/>
                <a:gd name="connsiteX13" fmla="*/ 44605 w 1137424"/>
                <a:gd name="connsiteY13" fmla="*/ 89211 h 557561"/>
                <a:gd name="connsiteX14" fmla="*/ 44605 w 1137424"/>
                <a:gd name="connsiteY14" fmla="*/ 446049 h 557561"/>
                <a:gd name="connsiteX15" fmla="*/ 100361 w 1137424"/>
                <a:gd name="connsiteY15" fmla="*/ 557561 h 557561"/>
                <a:gd name="connsiteX0" fmla="*/ 0 w 1137424"/>
                <a:gd name="connsiteY0" fmla="*/ 468352 h 468352"/>
                <a:gd name="connsiteX1" fmla="*/ 1137424 w 1137424"/>
                <a:gd name="connsiteY1" fmla="*/ 468352 h 468352"/>
                <a:gd name="connsiteX2" fmla="*/ 1137424 w 1137424"/>
                <a:gd name="connsiteY2" fmla="*/ 11152 h 468352"/>
                <a:gd name="connsiteX3" fmla="*/ 1003610 w 1137424"/>
                <a:gd name="connsiteY3" fmla="*/ 144966 h 468352"/>
                <a:gd name="connsiteX4" fmla="*/ 892098 w 1137424"/>
                <a:gd name="connsiteY4" fmla="*/ 33454 h 468352"/>
                <a:gd name="connsiteX5" fmla="*/ 780586 w 1137424"/>
                <a:gd name="connsiteY5" fmla="*/ 144966 h 468352"/>
                <a:gd name="connsiteX6" fmla="*/ 646772 w 1137424"/>
                <a:gd name="connsiteY6" fmla="*/ 11152 h 468352"/>
                <a:gd name="connsiteX7" fmla="*/ 535258 w 1137424"/>
                <a:gd name="connsiteY7" fmla="*/ 122666 h 468352"/>
                <a:gd name="connsiteX8" fmla="*/ 446046 w 1137424"/>
                <a:gd name="connsiteY8" fmla="*/ 33454 h 468352"/>
                <a:gd name="connsiteX9" fmla="*/ 345688 w 1137424"/>
                <a:gd name="connsiteY9" fmla="*/ 133812 h 468352"/>
                <a:gd name="connsiteX10" fmla="*/ 211876 w 1137424"/>
                <a:gd name="connsiteY10" fmla="*/ 0 h 468352"/>
                <a:gd name="connsiteX11" fmla="*/ 122663 w 1137424"/>
                <a:gd name="connsiteY11" fmla="*/ 167269 h 468352"/>
                <a:gd name="connsiteX12" fmla="*/ 122663 w 1137424"/>
                <a:gd name="connsiteY12" fmla="*/ 167269 h 468352"/>
                <a:gd name="connsiteX13" fmla="*/ 44605 w 1137424"/>
                <a:gd name="connsiteY13" fmla="*/ 89211 h 468352"/>
                <a:gd name="connsiteX14" fmla="*/ 44605 w 1137424"/>
                <a:gd name="connsiteY14" fmla="*/ 446049 h 468352"/>
                <a:gd name="connsiteX0" fmla="*/ 0 w 1137424"/>
                <a:gd name="connsiteY0" fmla="*/ 468352 h 468909"/>
                <a:gd name="connsiteX1" fmla="*/ 1137424 w 1137424"/>
                <a:gd name="connsiteY1" fmla="*/ 468352 h 468909"/>
                <a:gd name="connsiteX2" fmla="*/ 1137424 w 1137424"/>
                <a:gd name="connsiteY2" fmla="*/ 11152 h 468909"/>
                <a:gd name="connsiteX3" fmla="*/ 1003610 w 1137424"/>
                <a:gd name="connsiteY3" fmla="*/ 144966 h 468909"/>
                <a:gd name="connsiteX4" fmla="*/ 892098 w 1137424"/>
                <a:gd name="connsiteY4" fmla="*/ 33454 h 468909"/>
                <a:gd name="connsiteX5" fmla="*/ 780586 w 1137424"/>
                <a:gd name="connsiteY5" fmla="*/ 144966 h 468909"/>
                <a:gd name="connsiteX6" fmla="*/ 646772 w 1137424"/>
                <a:gd name="connsiteY6" fmla="*/ 11152 h 468909"/>
                <a:gd name="connsiteX7" fmla="*/ 535258 w 1137424"/>
                <a:gd name="connsiteY7" fmla="*/ 122666 h 468909"/>
                <a:gd name="connsiteX8" fmla="*/ 446046 w 1137424"/>
                <a:gd name="connsiteY8" fmla="*/ 33454 h 468909"/>
                <a:gd name="connsiteX9" fmla="*/ 345688 w 1137424"/>
                <a:gd name="connsiteY9" fmla="*/ 133812 h 468909"/>
                <a:gd name="connsiteX10" fmla="*/ 211876 w 1137424"/>
                <a:gd name="connsiteY10" fmla="*/ 0 h 468909"/>
                <a:gd name="connsiteX11" fmla="*/ 122663 w 1137424"/>
                <a:gd name="connsiteY11" fmla="*/ 167269 h 468909"/>
                <a:gd name="connsiteX12" fmla="*/ 122663 w 1137424"/>
                <a:gd name="connsiteY12" fmla="*/ 167269 h 468909"/>
                <a:gd name="connsiteX13" fmla="*/ 44605 w 1137424"/>
                <a:gd name="connsiteY13" fmla="*/ 89211 h 468909"/>
                <a:gd name="connsiteX14" fmla="*/ 2695 w 1137424"/>
                <a:gd name="connsiteY14" fmla="*/ 468909 h 468909"/>
                <a:gd name="connsiteX0" fmla="*/ 4925 w 1142349"/>
                <a:gd name="connsiteY0" fmla="*/ 468352 h 468909"/>
                <a:gd name="connsiteX1" fmla="*/ 1142349 w 1142349"/>
                <a:gd name="connsiteY1" fmla="*/ 468352 h 468909"/>
                <a:gd name="connsiteX2" fmla="*/ 1142349 w 1142349"/>
                <a:gd name="connsiteY2" fmla="*/ 11152 h 468909"/>
                <a:gd name="connsiteX3" fmla="*/ 1008535 w 1142349"/>
                <a:gd name="connsiteY3" fmla="*/ 144966 h 468909"/>
                <a:gd name="connsiteX4" fmla="*/ 897023 w 1142349"/>
                <a:gd name="connsiteY4" fmla="*/ 33454 h 468909"/>
                <a:gd name="connsiteX5" fmla="*/ 785511 w 1142349"/>
                <a:gd name="connsiteY5" fmla="*/ 144966 h 468909"/>
                <a:gd name="connsiteX6" fmla="*/ 651697 w 1142349"/>
                <a:gd name="connsiteY6" fmla="*/ 11152 h 468909"/>
                <a:gd name="connsiteX7" fmla="*/ 540183 w 1142349"/>
                <a:gd name="connsiteY7" fmla="*/ 122666 h 468909"/>
                <a:gd name="connsiteX8" fmla="*/ 450971 w 1142349"/>
                <a:gd name="connsiteY8" fmla="*/ 33454 h 468909"/>
                <a:gd name="connsiteX9" fmla="*/ 350613 w 1142349"/>
                <a:gd name="connsiteY9" fmla="*/ 133812 h 468909"/>
                <a:gd name="connsiteX10" fmla="*/ 216801 w 1142349"/>
                <a:gd name="connsiteY10" fmla="*/ 0 h 468909"/>
                <a:gd name="connsiteX11" fmla="*/ 127588 w 1142349"/>
                <a:gd name="connsiteY11" fmla="*/ 167269 h 468909"/>
                <a:gd name="connsiteX12" fmla="*/ 127588 w 1142349"/>
                <a:gd name="connsiteY12" fmla="*/ 167269 h 468909"/>
                <a:gd name="connsiteX13" fmla="*/ 0 w 1142349"/>
                <a:gd name="connsiteY13" fmla="*/ 28251 h 468909"/>
                <a:gd name="connsiteX14" fmla="*/ 7620 w 1142349"/>
                <a:gd name="connsiteY14" fmla="*/ 468909 h 468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42349" h="468909">
                  <a:moveTo>
                    <a:pt x="4925" y="468352"/>
                  </a:moveTo>
                  <a:lnTo>
                    <a:pt x="1142349" y="468352"/>
                  </a:lnTo>
                  <a:lnTo>
                    <a:pt x="1142349" y="11152"/>
                  </a:lnTo>
                  <a:lnTo>
                    <a:pt x="1008535" y="144966"/>
                  </a:lnTo>
                  <a:lnTo>
                    <a:pt x="897023" y="33454"/>
                  </a:lnTo>
                  <a:lnTo>
                    <a:pt x="785511" y="144966"/>
                  </a:lnTo>
                  <a:lnTo>
                    <a:pt x="651697" y="11152"/>
                  </a:lnTo>
                  <a:lnTo>
                    <a:pt x="540183" y="122666"/>
                  </a:lnTo>
                  <a:lnTo>
                    <a:pt x="450971" y="33454"/>
                  </a:lnTo>
                  <a:lnTo>
                    <a:pt x="350613" y="133812"/>
                  </a:lnTo>
                  <a:lnTo>
                    <a:pt x="216801" y="0"/>
                  </a:lnTo>
                  <a:lnTo>
                    <a:pt x="127588" y="167269"/>
                  </a:lnTo>
                  <a:lnTo>
                    <a:pt x="127588" y="167269"/>
                  </a:lnTo>
                  <a:lnTo>
                    <a:pt x="0" y="28251"/>
                  </a:lnTo>
                  <a:lnTo>
                    <a:pt x="7620" y="468909"/>
                  </a:lnTo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1179195" y="3429000"/>
              <a:ext cx="1106805" cy="1524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</p:grpSp>
      <p:cxnSp>
        <p:nvCxnSpPr>
          <p:cNvPr id="8" name="Straight Connector 7"/>
          <p:cNvCxnSpPr/>
          <p:nvPr/>
        </p:nvCxnSpPr>
        <p:spPr bwMode="auto">
          <a:xfrm>
            <a:off x="7075460" y="1507179"/>
            <a:ext cx="11312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7075460" y="2733814"/>
            <a:ext cx="11312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7075460" y="4071961"/>
            <a:ext cx="11312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7075460" y="5581928"/>
            <a:ext cx="11312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7126486" y="4364003"/>
            <a:ext cx="10913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code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078283" y="1780510"/>
            <a:ext cx="11356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35A5C50-C591-41F4-B02C-D32C016D56E4}"/>
              </a:ext>
            </a:extLst>
          </p:cNvPr>
          <p:cNvSpPr txBox="1"/>
          <p:nvPr/>
        </p:nvSpPr>
        <p:spPr>
          <a:xfrm>
            <a:off x="8281506" y="1908358"/>
            <a:ext cx="696024" cy="3162212"/>
          </a:xfrm>
          <a:prstGeom prst="rect">
            <a:avLst/>
          </a:prstGeom>
          <a:noFill/>
        </p:spPr>
        <p:txBody>
          <a:bodyPr vert="wordArtVert" wrap="none" rtlCol="0" anchor="ctr">
            <a:spAutoFit/>
          </a:bodyPr>
          <a:lstStyle/>
          <a:p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Jump Table in Binary (cont.)</a:t>
            </a:r>
          </a:p>
        </p:txBody>
      </p:sp>
      <p:sp>
        <p:nvSpPr>
          <p:cNvPr id="3" name="Rectangle 6"/>
          <p:cNvSpPr>
            <a:spLocks/>
          </p:cNvSpPr>
          <p:nvPr/>
        </p:nvSpPr>
        <p:spPr bwMode="auto">
          <a:xfrm>
            <a:off x="322385" y="1371600"/>
            <a:ext cx="8379069" cy="924169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00000000004005e0 &lt;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&gt;: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. . .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4005e9:       ff 24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fd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f0 07 40 00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jmpq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*</a:t>
            </a:r>
            <a:r>
              <a:rPr lang="cs-CZ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0x4007f0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(,%rdi,8)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. . .</a:t>
            </a:r>
          </a:p>
        </p:txBody>
      </p:sp>
      <p:sp>
        <p:nvSpPr>
          <p:cNvPr id="5" name="Rectangle 6"/>
          <p:cNvSpPr>
            <a:spLocks/>
          </p:cNvSpPr>
          <p:nvPr/>
        </p:nvSpPr>
        <p:spPr bwMode="auto">
          <a:xfrm>
            <a:off x="328246" y="2588847"/>
            <a:ext cx="8379069" cy="17877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 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gdb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switch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(gdb) x /8xg 0x4007f0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0x4007f0:       0x0000000000400614      0x00000000004005f0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0x400800:       0x00000000004005f8      0x0000000000400602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0x400810:       0x0000000000400614      0x000000000040060b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0x400820:       0x000000000040060b      0x2c646c25203d2078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(gdb) </a:t>
            </a:r>
          </a:p>
        </p:txBody>
      </p:sp>
    </p:spTree>
    <p:extLst>
      <p:ext uri="{BB962C8B-B14F-4D97-AF65-F5344CB8AC3E}">
        <p14:creationId xmlns:p14="http://schemas.microsoft.com/office/powerpoint/2010/main" val="10611248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Jump Table in Binary (cont.)</a:t>
            </a:r>
          </a:p>
        </p:txBody>
      </p:sp>
      <p:sp>
        <p:nvSpPr>
          <p:cNvPr id="5" name="Rectangle 6"/>
          <p:cNvSpPr>
            <a:spLocks/>
          </p:cNvSpPr>
          <p:nvPr/>
        </p:nvSpPr>
        <p:spPr bwMode="auto">
          <a:xfrm>
            <a:off x="298938" y="1172309"/>
            <a:ext cx="8379069" cy="14458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 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gdb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switch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(gdb) x /8xg 0x4007f0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0x4007f0:       0x0000000000400614      0x00000000004005f0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0x400800:       0x00000000004005f8      0x0000000000400602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0x400810:       0x0000000000400614      0x000000000040060b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0x400820:       0x000000000040060b      0x2c646c25203d2078</a:t>
            </a:r>
          </a:p>
        </p:txBody>
      </p:sp>
      <p:sp>
        <p:nvSpPr>
          <p:cNvPr id="6" name="Rectangle 6"/>
          <p:cNvSpPr>
            <a:spLocks/>
          </p:cNvSpPr>
          <p:nvPr/>
        </p:nvSpPr>
        <p:spPr bwMode="auto">
          <a:xfrm>
            <a:off x="381001" y="2706078"/>
            <a:ext cx="8379069" cy="3565768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. . .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4005f0:       48 89 f0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4005f3:       48 0f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af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c2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imul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4005f7: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4005f8:       48 89 f0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4005fb:       48 99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cqto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4005fd:       48 f7 f9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idiv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400600: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05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400607 &lt;switch_eg+0x27&gt;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400602:       b8 01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$0x1,%eax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400607:       48 01 c8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40060a: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40060b:       b8 01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$0x1,%eax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400610:       48 29 d0                sub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400613: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400614:       b8 02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$0x2,%eax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400619: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 flipH="1">
            <a:off x="1182077" y="1983154"/>
            <a:ext cx="1406769" cy="1690077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  <p:cxnSp>
        <p:nvCxnSpPr>
          <p:cNvPr id="8" name="Straight Arrow Connector 7"/>
          <p:cNvCxnSpPr/>
          <p:nvPr/>
        </p:nvCxnSpPr>
        <p:spPr bwMode="auto">
          <a:xfrm flipH="1">
            <a:off x="1182077" y="1768231"/>
            <a:ext cx="1680309" cy="405423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flipH="1">
            <a:off x="1240692" y="2188308"/>
            <a:ext cx="1592386" cy="362438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H="1">
            <a:off x="1221154" y="2403231"/>
            <a:ext cx="1651001" cy="27940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flipH="1">
            <a:off x="1221154" y="1738923"/>
            <a:ext cx="3810001" cy="1328615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 flipH="1">
            <a:off x="1270000" y="1963615"/>
            <a:ext cx="3761155" cy="259861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 flipH="1">
            <a:off x="1230923" y="2178538"/>
            <a:ext cx="3800232" cy="299915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6797599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Small Exercise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7223" y="1224776"/>
            <a:ext cx="2471173" cy="3912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449642" y="1149467"/>
            <a:ext cx="5977581" cy="1742323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long add5(long b0, long b1, long b2, long b3, long b4) {                                                                                      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return b0+b1+b2+b3+b4; 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2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long add10(long a0, long a1, long a2, long a3, long a4, long a5,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long a6, long a7, long a8, long a9)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return add5(a0, a1, a2, a3, a4)+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add5(a5, a6, a7, a8, a9);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3" name="Rectangle 4"/>
          <p:cNvSpPr txBox="1">
            <a:spLocks noChangeArrowheads="1"/>
          </p:cNvSpPr>
          <p:nvPr/>
        </p:nvSpPr>
        <p:spPr bwMode="auto">
          <a:xfrm>
            <a:off x="381000" y="3025140"/>
            <a:ext cx="580263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>
            <a:lvl1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514350" indent="-234950" algn="l" rtl="0" fontAlgn="base"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2pPr>
            <a:lvl3pPr marL="800100" indent="-2032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3pPr>
            <a:lvl4pPr marL="11430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4pPr>
            <a:lvl5pPr marL="14605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5pPr>
            <a:lvl6pPr marL="19177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6pPr>
            <a:lvl7pPr marL="23749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7pPr>
            <a:lvl8pPr marL="28321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8pPr>
            <a:lvl9pPr marL="32893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9pPr>
          </a:lstStyle>
          <a:p>
            <a:pPr marL="228600" indent="-228600"/>
            <a:r>
              <a:rPr lang="en-US" kern="0" dirty="0">
                <a:latin typeface="Calibri" panose="020F0502020204030204" pitchFamily="34" charset="0"/>
                <a:sym typeface="Courier New Bold" charset="0"/>
              </a:rPr>
              <a:t>Where are </a:t>
            </a:r>
            <a:r>
              <a:rPr lang="en-US" kern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a0</a:t>
            </a:r>
            <a:r>
              <a:rPr lang="en-US" kern="0" dirty="0">
                <a:latin typeface="Calibri" panose="020F0502020204030204" pitchFamily="34" charset="0"/>
                <a:sym typeface="Courier New Bold" charset="0"/>
              </a:rPr>
              <a:t>,…, </a:t>
            </a:r>
            <a:r>
              <a:rPr lang="en-US" kern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a9</a:t>
            </a:r>
            <a:r>
              <a:rPr lang="en-US" kern="0" dirty="0">
                <a:latin typeface="+mj-lt"/>
                <a:cs typeface="Courier New" panose="02070309020205020404" pitchFamily="49" charset="0"/>
                <a:sym typeface="Courier New Bold" charset="0"/>
              </a:rPr>
              <a:t> passed</a:t>
            </a:r>
            <a:r>
              <a:rPr lang="en-US" kern="0" dirty="0">
                <a:latin typeface="Calibri" panose="020F0502020204030204" pitchFamily="34" charset="0"/>
                <a:sym typeface="Courier New Bold" charset="0"/>
              </a:rPr>
              <a:t>?</a:t>
            </a:r>
            <a:endParaRPr lang="en-US" kern="0" dirty="0">
              <a:latin typeface="Calibri" panose="020F0502020204030204" pitchFamily="34" charset="0"/>
            </a:endParaRPr>
          </a:p>
        </p:txBody>
      </p:sp>
      <p:sp>
        <p:nvSpPr>
          <p:cNvPr id="14" name="Rectangle 4"/>
          <p:cNvSpPr txBox="1">
            <a:spLocks noChangeArrowheads="1"/>
          </p:cNvSpPr>
          <p:nvPr/>
        </p:nvSpPr>
        <p:spPr bwMode="auto">
          <a:xfrm>
            <a:off x="381000" y="4152900"/>
            <a:ext cx="580263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>
            <a:lvl1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514350" indent="-234950" algn="l" rtl="0" fontAlgn="base"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2pPr>
            <a:lvl3pPr marL="800100" indent="-2032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3pPr>
            <a:lvl4pPr marL="11430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4pPr>
            <a:lvl5pPr marL="14605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5pPr>
            <a:lvl6pPr marL="19177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6pPr>
            <a:lvl7pPr marL="23749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7pPr>
            <a:lvl8pPr marL="28321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8pPr>
            <a:lvl9pPr marL="32893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9pPr>
          </a:lstStyle>
          <a:p>
            <a:pPr marL="228600" indent="-228600"/>
            <a:r>
              <a:rPr lang="en-US" kern="0" dirty="0">
                <a:latin typeface="Calibri" panose="020F0502020204030204" pitchFamily="34" charset="0"/>
                <a:sym typeface="Courier New Bold" charset="0"/>
              </a:rPr>
              <a:t>Where are </a:t>
            </a:r>
            <a:r>
              <a:rPr lang="en-US" kern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b0</a:t>
            </a:r>
            <a:r>
              <a:rPr lang="en-US" kern="0" dirty="0">
                <a:latin typeface="Calibri" panose="020F0502020204030204" pitchFamily="34" charset="0"/>
                <a:sym typeface="Courier New Bold" charset="0"/>
              </a:rPr>
              <a:t>,…, </a:t>
            </a:r>
            <a:r>
              <a:rPr lang="en-US" kern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b4</a:t>
            </a:r>
            <a:r>
              <a:rPr lang="en-US" kern="0" dirty="0">
                <a:latin typeface="+mj-lt"/>
                <a:cs typeface="Courier New" panose="02070309020205020404" pitchFamily="49" charset="0"/>
                <a:sym typeface="Courier New Bold" charset="0"/>
              </a:rPr>
              <a:t> passed</a:t>
            </a:r>
            <a:r>
              <a:rPr lang="en-US" kern="0" dirty="0">
                <a:latin typeface="Calibri" panose="020F0502020204030204" pitchFamily="34" charset="0"/>
                <a:sym typeface="Courier New Bold" charset="0"/>
              </a:rPr>
              <a:t>?</a:t>
            </a:r>
            <a:endParaRPr lang="en-US" kern="0" dirty="0">
              <a:latin typeface="Calibri" panose="020F0502020204030204" pitchFamily="34" charset="0"/>
            </a:endParaRPr>
          </a:p>
        </p:txBody>
      </p:sp>
      <p:sp>
        <p:nvSpPr>
          <p:cNvPr id="15" name="Rectangle 4"/>
          <p:cNvSpPr txBox="1">
            <a:spLocks noChangeArrowheads="1"/>
          </p:cNvSpPr>
          <p:nvPr/>
        </p:nvSpPr>
        <p:spPr bwMode="auto">
          <a:xfrm>
            <a:off x="381000" y="3368040"/>
            <a:ext cx="580263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>
            <a:lvl1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514350" indent="-234950" algn="l" rtl="0" fontAlgn="base"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2pPr>
            <a:lvl3pPr marL="800100" indent="-2032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3pPr>
            <a:lvl4pPr marL="11430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4pPr>
            <a:lvl5pPr marL="14605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5pPr>
            <a:lvl6pPr marL="19177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6pPr>
            <a:lvl7pPr marL="23749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7pPr>
            <a:lvl8pPr marL="28321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8pPr>
            <a:lvl9pPr marL="32893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9pPr>
          </a:lstStyle>
          <a:p>
            <a:pPr marL="0" indent="0">
              <a:buNone/>
              <a:tabLst>
                <a:tab pos="228600" algn="l"/>
              </a:tabLst>
            </a:pPr>
            <a:r>
              <a:rPr lang="en-US" kern="0" dirty="0">
                <a:latin typeface="Calibri" panose="020F0502020204030204" pitchFamily="34" charset="0"/>
                <a:sym typeface="Courier New Bold" charset="0"/>
              </a:rPr>
              <a:t>	</a:t>
            </a:r>
            <a:r>
              <a:rPr lang="en-US" kern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r>
              <a:rPr lang="en-US" kern="0" dirty="0">
                <a:latin typeface="Calibri" panose="020F0502020204030204" pitchFamily="34" charset="0"/>
                <a:sym typeface="Courier New Bold" charset="0"/>
              </a:rPr>
              <a:t>, </a:t>
            </a:r>
            <a:r>
              <a:rPr lang="en-US" kern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rsi</a:t>
            </a:r>
            <a:r>
              <a:rPr lang="en-US" kern="0" dirty="0">
                <a:latin typeface="Calibri" panose="020F0502020204030204" pitchFamily="34" charset="0"/>
                <a:sym typeface="Courier New Bold" charset="0"/>
              </a:rPr>
              <a:t>, </a:t>
            </a:r>
            <a:r>
              <a:rPr lang="en-US" kern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rdx</a:t>
            </a:r>
            <a:r>
              <a:rPr lang="en-US" kern="0" dirty="0">
                <a:latin typeface="Calibri" panose="020F0502020204030204" pitchFamily="34" charset="0"/>
                <a:sym typeface="Courier New Bold" charset="0"/>
              </a:rPr>
              <a:t>, </a:t>
            </a:r>
            <a:r>
              <a:rPr lang="en-US" kern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rcx</a:t>
            </a:r>
            <a:r>
              <a:rPr lang="en-US" kern="0" dirty="0">
                <a:latin typeface="Calibri" panose="020F0502020204030204" pitchFamily="34" charset="0"/>
                <a:sym typeface="Courier New Bold" charset="0"/>
              </a:rPr>
              <a:t>, </a:t>
            </a:r>
            <a:r>
              <a:rPr lang="en-US" kern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r8</a:t>
            </a:r>
            <a:r>
              <a:rPr lang="en-US" kern="0" dirty="0">
                <a:latin typeface="Calibri" panose="020F0502020204030204" pitchFamily="34" charset="0"/>
                <a:sym typeface="Courier New Bold" charset="0"/>
              </a:rPr>
              <a:t>, </a:t>
            </a:r>
            <a:r>
              <a:rPr lang="en-US" kern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r9</a:t>
            </a:r>
            <a:r>
              <a:rPr lang="en-US" kern="0" dirty="0">
                <a:latin typeface="Calibri" panose="020F0502020204030204" pitchFamily="34" charset="0"/>
                <a:sym typeface="Courier New Bold" charset="0"/>
              </a:rPr>
              <a:t>, stack</a:t>
            </a:r>
            <a:endParaRPr lang="en-US" kern="0" dirty="0">
              <a:latin typeface="Calibri" panose="020F0502020204030204" pitchFamily="34" charset="0"/>
            </a:endParaRPr>
          </a:p>
        </p:txBody>
      </p:sp>
      <p:sp>
        <p:nvSpPr>
          <p:cNvPr id="16" name="Rectangle 4"/>
          <p:cNvSpPr txBox="1">
            <a:spLocks noChangeArrowheads="1"/>
          </p:cNvSpPr>
          <p:nvPr/>
        </p:nvSpPr>
        <p:spPr bwMode="auto">
          <a:xfrm>
            <a:off x="381000" y="4594860"/>
            <a:ext cx="580263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>
            <a:lvl1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514350" indent="-234950" algn="l" rtl="0" fontAlgn="base"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2pPr>
            <a:lvl3pPr marL="800100" indent="-2032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3pPr>
            <a:lvl4pPr marL="11430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4pPr>
            <a:lvl5pPr marL="14605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5pPr>
            <a:lvl6pPr marL="19177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6pPr>
            <a:lvl7pPr marL="23749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7pPr>
            <a:lvl8pPr marL="28321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8pPr>
            <a:lvl9pPr marL="32893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9pPr>
          </a:lstStyle>
          <a:p>
            <a:pPr marL="0" indent="0">
              <a:buNone/>
              <a:tabLst>
                <a:tab pos="228600" algn="l"/>
              </a:tabLst>
            </a:pPr>
            <a:r>
              <a:rPr lang="en-US" kern="0" dirty="0">
                <a:latin typeface="Calibri" panose="020F0502020204030204" pitchFamily="34" charset="0"/>
                <a:sym typeface="Courier New Bold" charset="0"/>
              </a:rPr>
              <a:t>	</a:t>
            </a:r>
            <a:r>
              <a:rPr lang="en-US" kern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rdi</a:t>
            </a:r>
            <a:r>
              <a:rPr lang="en-US" kern="0" dirty="0">
                <a:latin typeface="Calibri" panose="020F0502020204030204" pitchFamily="34" charset="0"/>
                <a:sym typeface="Courier New Bold" charset="0"/>
              </a:rPr>
              <a:t>, </a:t>
            </a:r>
            <a:r>
              <a:rPr lang="en-US" kern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rsi</a:t>
            </a:r>
            <a:r>
              <a:rPr lang="en-US" kern="0" dirty="0">
                <a:latin typeface="Calibri" panose="020F0502020204030204" pitchFamily="34" charset="0"/>
                <a:sym typeface="Courier New Bold" charset="0"/>
              </a:rPr>
              <a:t>, </a:t>
            </a:r>
            <a:r>
              <a:rPr lang="en-US" kern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rdx</a:t>
            </a:r>
            <a:r>
              <a:rPr lang="en-US" kern="0" dirty="0">
                <a:latin typeface="Calibri" panose="020F0502020204030204" pitchFamily="34" charset="0"/>
                <a:sym typeface="Courier New Bold" charset="0"/>
              </a:rPr>
              <a:t>, </a:t>
            </a:r>
            <a:r>
              <a:rPr lang="en-US" kern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rcx</a:t>
            </a:r>
            <a:r>
              <a:rPr lang="en-US" kern="0" dirty="0">
                <a:latin typeface="Calibri" panose="020F0502020204030204" pitchFamily="34" charset="0"/>
                <a:sym typeface="Courier New Bold" charset="0"/>
              </a:rPr>
              <a:t>, </a:t>
            </a:r>
            <a:r>
              <a:rPr lang="en-US" kern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r8</a:t>
            </a:r>
            <a:endParaRPr lang="en-US" kern="0" dirty="0">
              <a:latin typeface="Calibri" panose="020F0502020204030204" pitchFamily="34" charset="0"/>
            </a:endParaRP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 bwMode="auto">
          <a:xfrm>
            <a:off x="381000" y="5215890"/>
            <a:ext cx="580263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>
            <a:lvl1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514350" indent="-234950" algn="l" rtl="0" fontAlgn="base"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2pPr>
            <a:lvl3pPr marL="800100" indent="-2032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3pPr>
            <a:lvl4pPr marL="11430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4pPr>
            <a:lvl5pPr marL="14605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5pPr>
            <a:lvl6pPr marL="19177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6pPr>
            <a:lvl7pPr marL="23749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7pPr>
            <a:lvl8pPr marL="28321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8pPr>
            <a:lvl9pPr marL="32893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9pPr>
          </a:lstStyle>
          <a:p>
            <a:pPr marL="228600" indent="-228600"/>
            <a:r>
              <a:rPr lang="en-US" kern="0" dirty="0">
                <a:latin typeface="Calibri" panose="020F0502020204030204" pitchFamily="34" charset="0"/>
                <a:sym typeface="Courier New Bold" charset="0"/>
              </a:rPr>
              <a:t>Which registers do we need to save?</a:t>
            </a:r>
            <a:endParaRPr lang="en-US" kern="0" dirty="0">
              <a:latin typeface="Calibri" panose="020F0502020204030204" pitchFamily="34" charset="0"/>
            </a:endParaRPr>
          </a:p>
        </p:txBody>
      </p:sp>
      <p:sp>
        <p:nvSpPr>
          <p:cNvPr id="10" name="Rectangle 4"/>
          <p:cNvSpPr txBox="1">
            <a:spLocks noChangeArrowheads="1"/>
          </p:cNvSpPr>
          <p:nvPr/>
        </p:nvSpPr>
        <p:spPr bwMode="auto">
          <a:xfrm>
            <a:off x="381000" y="5657850"/>
            <a:ext cx="580263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>
            <a:lvl1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514350" indent="-234950" algn="l" rtl="0" fontAlgn="base"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2pPr>
            <a:lvl3pPr marL="800100" indent="-2032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3pPr>
            <a:lvl4pPr marL="11430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4pPr>
            <a:lvl5pPr marL="14605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5pPr>
            <a:lvl6pPr marL="19177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6pPr>
            <a:lvl7pPr marL="23749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7pPr>
            <a:lvl8pPr marL="28321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8pPr>
            <a:lvl9pPr marL="32893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9pPr>
          </a:lstStyle>
          <a:p>
            <a:pPr marL="0" indent="0">
              <a:buNone/>
              <a:tabLst>
                <a:tab pos="228600" algn="l"/>
              </a:tabLst>
            </a:pPr>
            <a:r>
              <a:rPr lang="en-US" kern="0" dirty="0">
                <a:latin typeface="Calibri" panose="020F0502020204030204" pitchFamily="34" charset="0"/>
                <a:sym typeface="Courier New Bold" charset="0"/>
              </a:rPr>
              <a:t>	</a:t>
            </a:r>
            <a:r>
              <a:rPr lang="en-US" kern="0" dirty="0">
                <a:latin typeface="+mj-lt"/>
                <a:cs typeface="Courier New" panose="02070309020205020404" pitchFamily="49" charset="0"/>
                <a:sym typeface="Courier New Bold" charset="0"/>
              </a:rPr>
              <a:t>Ill-posed question. Need assembly. </a:t>
            </a:r>
            <a:endParaRPr lang="en-US" kern="0" dirty="0">
              <a:latin typeface="+mj-lt"/>
            </a:endParaRPr>
          </a:p>
        </p:txBody>
      </p:sp>
      <p:sp>
        <p:nvSpPr>
          <p:cNvPr id="11" name="Rectangle 4"/>
          <p:cNvSpPr txBox="1">
            <a:spLocks noChangeArrowheads="1"/>
          </p:cNvSpPr>
          <p:nvPr/>
        </p:nvSpPr>
        <p:spPr bwMode="auto">
          <a:xfrm>
            <a:off x="381000" y="6069330"/>
            <a:ext cx="580263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>
            <a:lvl1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514350" indent="-234950" algn="l" rtl="0" fontAlgn="base"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2pPr>
            <a:lvl3pPr marL="800100" indent="-2032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3pPr>
            <a:lvl4pPr marL="11430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4pPr>
            <a:lvl5pPr marL="14605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5pPr>
            <a:lvl6pPr marL="19177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6pPr>
            <a:lvl7pPr marL="23749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7pPr>
            <a:lvl8pPr marL="28321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8pPr>
            <a:lvl9pPr marL="32893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9pPr>
          </a:lstStyle>
          <a:p>
            <a:pPr marL="0" indent="0">
              <a:buNone/>
              <a:tabLst>
                <a:tab pos="228600" algn="l"/>
              </a:tabLst>
            </a:pPr>
            <a:r>
              <a:rPr lang="en-US" kern="0" dirty="0">
                <a:latin typeface="Calibri" panose="020F0502020204030204" pitchFamily="34" charset="0"/>
                <a:sym typeface="Courier New Bold" charset="0"/>
              </a:rPr>
              <a:t>	</a:t>
            </a:r>
            <a:r>
              <a:rPr lang="en-US" kern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rbx</a:t>
            </a:r>
            <a:r>
              <a:rPr lang="en-US" kern="0" dirty="0">
                <a:latin typeface="+mj-lt"/>
                <a:cs typeface="Courier New" panose="02070309020205020404" pitchFamily="49" charset="0"/>
                <a:sym typeface="Courier New Bold" charset="0"/>
              </a:rPr>
              <a:t>, </a:t>
            </a:r>
            <a:r>
              <a:rPr lang="en-US" kern="0" dirty="0" err="1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rbp</a:t>
            </a:r>
            <a:r>
              <a:rPr lang="en-US" kern="0" dirty="0">
                <a:latin typeface="+mj-lt"/>
                <a:cs typeface="Courier New" panose="02070309020205020404" pitchFamily="49" charset="0"/>
                <a:sym typeface="Courier New Bold" charset="0"/>
              </a:rPr>
              <a:t>, </a:t>
            </a:r>
            <a:r>
              <a:rPr lang="en-US" kern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r9</a:t>
            </a:r>
            <a:r>
              <a:rPr lang="en-US" kern="0" dirty="0">
                <a:latin typeface="+mj-lt"/>
                <a:cs typeface="Courier New" panose="02070309020205020404" pitchFamily="49" charset="0"/>
                <a:sym typeface="Courier New Bold" charset="0"/>
              </a:rPr>
              <a:t> (during first call to </a:t>
            </a:r>
            <a:r>
              <a:rPr lang="en-US" kern="0" dirty="0">
                <a:latin typeface="Courier New" panose="02070309020205020404" pitchFamily="49" charset="0"/>
                <a:cs typeface="Courier New" panose="02070309020205020404" pitchFamily="49" charset="0"/>
                <a:sym typeface="Courier New Bold" charset="0"/>
              </a:rPr>
              <a:t>add5</a:t>
            </a:r>
            <a:r>
              <a:rPr lang="en-US" kern="0" dirty="0">
                <a:latin typeface="+mj-lt"/>
                <a:cs typeface="Courier New" panose="02070309020205020404" pitchFamily="49" charset="0"/>
                <a:sym typeface="Courier New Bold" charset="0"/>
              </a:rPr>
              <a:t>)</a:t>
            </a:r>
            <a:endParaRPr lang="en-US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759109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9" grpId="0"/>
      <p:bldP spid="10" grpId="0"/>
      <p:bldP spid="11" grpId="0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Small Exercise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7223" y="1224776"/>
            <a:ext cx="2471173" cy="39120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449642" y="1149467"/>
            <a:ext cx="5977581" cy="1742323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long add5(long b0, long b1, long b2, long b3, long b4) {                                                                                      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return b0+b1+b2+b3+b4; 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2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long add10(long a0, long a1, long a2, long a3, long a4, long a5,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long a6, long a7, long a8, long a9)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return add5(a0, a1, a2, a3, a4)+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add5(a5, a6, a7, a8, a9);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34760" y="5089602"/>
            <a:ext cx="3089849" cy="1235593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add5: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2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addq</a:t>
            </a: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%</a:t>
            </a:r>
            <a:r>
              <a:rPr lang="en-US" sz="12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rsi</a:t>
            </a: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%</a:t>
            </a:r>
            <a:r>
              <a:rPr lang="en-US" sz="12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rdi</a:t>
            </a:r>
            <a:endParaRPr lang="en-US" sz="12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2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addq</a:t>
            </a: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%</a:t>
            </a:r>
            <a:r>
              <a:rPr lang="en-US" sz="12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rdi</a:t>
            </a: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%</a:t>
            </a:r>
            <a:r>
              <a:rPr lang="en-US" sz="12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rdx</a:t>
            </a:r>
            <a:endParaRPr lang="en-US" sz="12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2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addq</a:t>
            </a: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%</a:t>
            </a:r>
            <a:r>
              <a:rPr lang="en-US" sz="12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rdx</a:t>
            </a: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%</a:t>
            </a:r>
            <a:r>
              <a:rPr lang="en-US" sz="12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rcx</a:t>
            </a:r>
            <a:endParaRPr lang="en-US" sz="12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2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leaq</a:t>
            </a: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(%rcx,%r8), %</a:t>
            </a:r>
            <a:r>
              <a:rPr lang="en-US" sz="12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rax</a:t>
            </a:r>
            <a:endParaRPr lang="en-US" sz="12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ret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9642" y="3179639"/>
            <a:ext cx="3089849" cy="3103051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add10: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2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pushq</a:t>
            </a:r>
            <a:r>
              <a:rPr lang="en-US" sz="1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  %</a:t>
            </a:r>
            <a:r>
              <a:rPr lang="en-US" sz="12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rbp</a:t>
            </a:r>
            <a:endParaRPr lang="en-US" sz="1200" b="1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2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pushq</a:t>
            </a:r>
            <a:r>
              <a:rPr lang="en-US" sz="1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  %</a:t>
            </a:r>
            <a:r>
              <a:rPr lang="en-US" sz="12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rbx</a:t>
            </a:r>
            <a:endParaRPr lang="en-US" sz="1200" b="1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2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movq</a:t>
            </a:r>
            <a:r>
              <a:rPr lang="en-US" sz="1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   %r9, %</a:t>
            </a:r>
            <a:r>
              <a:rPr lang="en-US" sz="12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rbp</a:t>
            </a:r>
            <a:endParaRPr lang="en-US" sz="1200" b="1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call    add5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200" b="1" dirty="0" err="1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movq</a:t>
            </a:r>
            <a:r>
              <a:rPr lang="en-US" sz="1200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 %</a:t>
            </a:r>
            <a:r>
              <a:rPr lang="en-US" sz="1200" b="1" dirty="0" err="1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rax</a:t>
            </a:r>
            <a:r>
              <a:rPr lang="en-US" sz="1200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, %</a:t>
            </a:r>
            <a:r>
              <a:rPr lang="en-US" sz="1200" b="1" dirty="0" err="1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rbx</a:t>
            </a:r>
            <a:endParaRPr lang="en-US" sz="1200" b="1" dirty="0">
              <a:solidFill>
                <a:schemeClr val="accent5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2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movq</a:t>
            </a:r>
            <a:r>
              <a:rPr lang="en-US" sz="12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   48(%</a:t>
            </a:r>
            <a:r>
              <a:rPr lang="en-US" sz="12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rsp</a:t>
            </a:r>
            <a:r>
              <a:rPr lang="en-US" sz="12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), %r8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2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movq</a:t>
            </a:r>
            <a:r>
              <a:rPr lang="en-US" sz="12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   40(%</a:t>
            </a:r>
            <a:r>
              <a:rPr lang="en-US" sz="12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rsp</a:t>
            </a:r>
            <a:r>
              <a:rPr lang="en-US" sz="12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), %</a:t>
            </a:r>
            <a:r>
              <a:rPr lang="en-US" sz="12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rcx</a:t>
            </a:r>
            <a:endParaRPr lang="en-US" sz="1200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2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movq</a:t>
            </a:r>
            <a:r>
              <a:rPr lang="en-US" sz="12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   32(%</a:t>
            </a:r>
            <a:r>
              <a:rPr lang="en-US" sz="12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rsp</a:t>
            </a:r>
            <a:r>
              <a:rPr lang="en-US" sz="12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), %</a:t>
            </a:r>
            <a:r>
              <a:rPr lang="en-US" sz="12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rdx</a:t>
            </a:r>
            <a:endParaRPr lang="en-US" sz="1200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2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movq</a:t>
            </a:r>
            <a:r>
              <a:rPr lang="en-US" sz="12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   24(%</a:t>
            </a:r>
            <a:r>
              <a:rPr lang="en-US" sz="12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rsp</a:t>
            </a:r>
            <a:r>
              <a:rPr lang="en-US" sz="12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), %</a:t>
            </a:r>
            <a:r>
              <a:rPr lang="en-US" sz="12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rsi</a:t>
            </a:r>
            <a:endParaRPr lang="en-US" sz="1200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2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movq</a:t>
            </a:r>
            <a:r>
              <a:rPr lang="en-US" sz="12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   %</a:t>
            </a:r>
            <a:r>
              <a:rPr lang="en-US" sz="12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rbp</a:t>
            </a:r>
            <a:r>
              <a:rPr lang="en-US" sz="12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, %</a:t>
            </a:r>
            <a:r>
              <a:rPr lang="en-US" sz="12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rdi</a:t>
            </a:r>
            <a:endParaRPr lang="en-US" sz="1200" b="1" dirty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       call    add5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200" b="1" dirty="0" err="1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addq</a:t>
            </a:r>
            <a:r>
              <a:rPr lang="en-US" sz="1200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    %</a:t>
            </a:r>
            <a:r>
              <a:rPr lang="en-US" sz="1200" b="1" dirty="0" err="1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rbx</a:t>
            </a:r>
            <a:r>
              <a:rPr lang="en-US" sz="1200" b="1" dirty="0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, %</a:t>
            </a:r>
            <a:r>
              <a:rPr lang="en-US" sz="1200" b="1" dirty="0" err="1">
                <a:solidFill>
                  <a:schemeClr val="accent5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rax</a:t>
            </a:r>
            <a:endParaRPr lang="en-US" sz="1200" b="1" dirty="0">
              <a:solidFill>
                <a:schemeClr val="accent5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2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popq</a:t>
            </a:r>
            <a:r>
              <a:rPr lang="en-US" sz="1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   %</a:t>
            </a:r>
            <a:r>
              <a:rPr lang="en-US" sz="12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rbx</a:t>
            </a:r>
            <a:endParaRPr lang="en-US" sz="1200" b="1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2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popq</a:t>
            </a:r>
            <a:r>
              <a:rPr lang="en-US" sz="1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   %</a:t>
            </a:r>
            <a:r>
              <a:rPr lang="en-US" sz="12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rbp</a:t>
            </a:r>
            <a:endParaRPr lang="en-US" sz="1200" b="1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ret</a:t>
            </a:r>
          </a:p>
        </p:txBody>
      </p:sp>
    </p:spTree>
    <p:extLst>
      <p:ext uri="{BB962C8B-B14F-4D97-AF65-F5344CB8AC3E}">
        <p14:creationId xmlns:p14="http://schemas.microsoft.com/office/powerpoint/2010/main" val="357449240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Calibri Bold"/>
        <a:ea typeface="ヒラギノ角ゴ ProN W6"/>
        <a:cs typeface="ヒラギノ角ゴ ProN W6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anose="020F0502020204030204" pitchFamily="34" charset="0"/>
            <a:cs typeface="Calibri" panose="020F0502020204030204" pitchFamily="34" charset="0"/>
          </a:defRPr>
        </a:defPPr>
      </a:lstStyle>
    </a:tx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and Content: Build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: Build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3600" dirty="0" smtClean="0">
            <a:latin typeface="Calibri" panose="020F0502020204030204" pitchFamily="34" charset="0"/>
            <a:cs typeface="Calibri" panose="020F0502020204030204" pitchFamily="34" charset="0"/>
          </a:defRPr>
        </a:defPPr>
      </a:lstStyle>
    </a:txDef>
  </a:objectDefaults>
  <a:extraClrSchemeLst>
    <a:extraClrScheme>
      <a:clrScheme name="Title and Content: Bui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21551</TotalTime>
  <Pages>0</Pages>
  <Words>8273</Words>
  <Characters>0</Characters>
  <Application>Microsoft Office PowerPoint</Application>
  <PresentationFormat>On-screen Show (4:3)</PresentationFormat>
  <Lines>0</Lines>
  <Paragraphs>2236</Paragraphs>
  <Slides>93</Slides>
  <Notes>4</Notes>
  <HiddenSlides>4</HiddenSlides>
  <MMClips>0</MMClips>
  <ScaleCrop>false</ScaleCrop>
  <HeadingPairs>
    <vt:vector size="6" baseType="variant">
      <vt:variant>
        <vt:lpstr>Fonts Used</vt:lpstr>
      </vt:variant>
      <vt:variant>
        <vt:i4>20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93</vt:i4>
      </vt:variant>
    </vt:vector>
  </HeadingPairs>
  <TitlesOfParts>
    <vt:vector size="118" baseType="lpstr">
      <vt:lpstr>ＭＳ Ｐゴシック</vt:lpstr>
      <vt:lpstr>Arial</vt:lpstr>
      <vt:lpstr>Arial Narrow</vt:lpstr>
      <vt:lpstr>Arial Narrow Bold</vt:lpstr>
      <vt:lpstr>Calibri</vt:lpstr>
      <vt:lpstr>Calibri Bold</vt:lpstr>
      <vt:lpstr>Calibri Bold Italic</vt:lpstr>
      <vt:lpstr>Calibri Italic</vt:lpstr>
      <vt:lpstr>Courier New</vt:lpstr>
      <vt:lpstr>Courier New Bold</vt:lpstr>
      <vt:lpstr>Courier New Bold Italic</vt:lpstr>
      <vt:lpstr>Gill Sans</vt:lpstr>
      <vt:lpstr>Lucida Grande</vt:lpstr>
      <vt:lpstr>Monaco</vt:lpstr>
      <vt:lpstr>Times New Roman</vt:lpstr>
      <vt:lpstr>Wingdings</vt:lpstr>
      <vt:lpstr>Wingdings 2</vt:lpstr>
      <vt:lpstr>Zapf Dingbats</vt:lpstr>
      <vt:lpstr>ヒラギノ角ゴ ProN W3</vt:lpstr>
      <vt:lpstr>ヒラギノ角ゴ ProN W6</vt:lpstr>
      <vt:lpstr>Title Slide</vt:lpstr>
      <vt:lpstr>Title and Content</vt:lpstr>
      <vt:lpstr>Title Only</vt:lpstr>
      <vt:lpstr>Title and Content: Build</vt:lpstr>
      <vt:lpstr>1_template2007</vt:lpstr>
      <vt:lpstr>Machine-Level Programming III: Procedures  15-213/18-213/14-513/15-513: Introduction to Computer Systems 7th Lecture, February 4th 2020</vt:lpstr>
      <vt:lpstr>Today</vt:lpstr>
      <vt:lpstr>Mechanisms in Procedures</vt:lpstr>
      <vt:lpstr>Mechanisms in Procedures</vt:lpstr>
      <vt:lpstr>Mechanisms in Procedures</vt:lpstr>
      <vt:lpstr>Mechanisms in Procedures</vt:lpstr>
      <vt:lpstr>Mechanisms in Procedures</vt:lpstr>
      <vt:lpstr>Today</vt:lpstr>
      <vt:lpstr>x86-64 Stack</vt:lpstr>
      <vt:lpstr>x86-64 Stack</vt:lpstr>
      <vt:lpstr>x86-64 Stack</vt:lpstr>
      <vt:lpstr>x86-64 Stack: Push</vt:lpstr>
      <vt:lpstr>x86-64 Stack: Push</vt:lpstr>
      <vt:lpstr>x86-64 Stack: Pop</vt:lpstr>
      <vt:lpstr>x86-64 Stack: Pop</vt:lpstr>
      <vt:lpstr>x86-64 Stack: Pop</vt:lpstr>
      <vt:lpstr>Today</vt:lpstr>
      <vt:lpstr>Code Examples</vt:lpstr>
      <vt:lpstr>Procedure Control Flow</vt:lpstr>
      <vt:lpstr>Control Flow Example #1</vt:lpstr>
      <vt:lpstr>Control Flow Example #2</vt:lpstr>
      <vt:lpstr>Control Flow Example #3</vt:lpstr>
      <vt:lpstr>Control Flow Example #4</vt:lpstr>
      <vt:lpstr>Today</vt:lpstr>
      <vt:lpstr>Procedure Data Flow</vt:lpstr>
      <vt:lpstr>Data Flow Examples</vt:lpstr>
      <vt:lpstr>Today</vt:lpstr>
      <vt:lpstr>Stack-Based Languages</vt:lpstr>
      <vt:lpstr>Call Chain Example</vt:lpstr>
      <vt:lpstr>Stack Frames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x86-64/Linux Stack Frame</vt:lpstr>
      <vt:lpstr>Example: incr</vt:lpstr>
      <vt:lpstr>Example: Calling incr #1</vt:lpstr>
      <vt:lpstr>Example: Calling incr #2</vt:lpstr>
      <vt:lpstr>Example: Calling incr #2</vt:lpstr>
      <vt:lpstr>Example: Calling incr #2</vt:lpstr>
      <vt:lpstr>Example: Calling incr #2</vt:lpstr>
      <vt:lpstr>Example: Calling incr #3</vt:lpstr>
      <vt:lpstr>Example: Calling incr #4</vt:lpstr>
      <vt:lpstr>Example: Calling incr #5a</vt:lpstr>
      <vt:lpstr>Example: Calling incr #5b</vt:lpstr>
      <vt:lpstr>Register Saving Conventions</vt:lpstr>
      <vt:lpstr>Register Saving Conventions</vt:lpstr>
      <vt:lpstr>x86-64 Linux Register Usage #1</vt:lpstr>
      <vt:lpstr>x86-64 Linux Register Usage #2</vt:lpstr>
      <vt:lpstr>Quiz Time!</vt:lpstr>
      <vt:lpstr>Callee-Saved Example #1</vt:lpstr>
      <vt:lpstr>Callee-Saved Example #2</vt:lpstr>
      <vt:lpstr>Callee-Saved Example #3</vt:lpstr>
      <vt:lpstr>Callee-Saved Example #4</vt:lpstr>
      <vt:lpstr>Callee-Saved Example #5</vt:lpstr>
      <vt:lpstr>Callee-Saved Example #6</vt:lpstr>
      <vt:lpstr>Callee-Saved Example #7</vt:lpstr>
      <vt:lpstr>Callee-Saved Example #8</vt:lpstr>
      <vt:lpstr>Callee-Saved Example #2</vt:lpstr>
      <vt:lpstr>Today</vt:lpstr>
      <vt:lpstr>Recursive Function</vt:lpstr>
      <vt:lpstr>Recursive Function Terminal Case</vt:lpstr>
      <vt:lpstr>Recursive Function Register Save</vt:lpstr>
      <vt:lpstr>Recursive Function Call Setup</vt:lpstr>
      <vt:lpstr>Recursive Function Call</vt:lpstr>
      <vt:lpstr>Recursive Function Result</vt:lpstr>
      <vt:lpstr>Recursive Function Completion</vt:lpstr>
      <vt:lpstr>Observations About Recursion</vt:lpstr>
      <vt:lpstr>x86-64 Procedure Summary</vt:lpstr>
      <vt:lpstr>Switch Statement Example</vt:lpstr>
      <vt:lpstr>Jump Table Structure</vt:lpstr>
      <vt:lpstr>Switch Statement Example</vt:lpstr>
      <vt:lpstr>Switch Statement Example</vt:lpstr>
      <vt:lpstr>Assembly Setup Explanation</vt:lpstr>
      <vt:lpstr>Jump Table</vt:lpstr>
      <vt:lpstr>Code Blocks (x == 1)</vt:lpstr>
      <vt:lpstr>Handling Fall-Through</vt:lpstr>
      <vt:lpstr>Code Blocks (x == 2, x == 3)</vt:lpstr>
      <vt:lpstr>Code Blocks (x == 5, x == 6, default)</vt:lpstr>
      <vt:lpstr>Summarizing</vt:lpstr>
      <vt:lpstr>Summary</vt:lpstr>
      <vt:lpstr>Finding Jump Table in Binary</vt:lpstr>
      <vt:lpstr>Finding Jump Table in Binary (cont.)</vt:lpstr>
      <vt:lpstr>Finding Jump Table in Binary (cont.)</vt:lpstr>
      <vt:lpstr>Small Exercise</vt:lpstr>
      <vt:lpstr>Small Exercise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Seth Copen Goldstein</cp:lastModifiedBy>
  <cp:revision>456</cp:revision>
  <cp:lastPrinted>2020-02-04T17:02:40Z</cp:lastPrinted>
  <dcterms:created xsi:type="dcterms:W3CDTF">2012-09-18T14:16:22Z</dcterms:created>
  <dcterms:modified xsi:type="dcterms:W3CDTF">2020-02-04T18:19:50Z</dcterms:modified>
</cp:coreProperties>
</file>