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2" r:id="rId4"/>
    <p:sldMasterId id="2147483710" r:id="rId5"/>
    <p:sldMasterId id="2147483724" r:id="rId6"/>
  </p:sldMasterIdLst>
  <p:notesMasterIdLst>
    <p:notesMasterId r:id="rId65"/>
  </p:notesMasterIdLst>
  <p:sldIdLst>
    <p:sldId id="542" r:id="rId7"/>
    <p:sldId id="344" r:id="rId8"/>
    <p:sldId id="390" r:id="rId9"/>
    <p:sldId id="387" r:id="rId10"/>
    <p:sldId id="391" r:id="rId11"/>
    <p:sldId id="386" r:id="rId12"/>
    <p:sldId id="284" r:id="rId13"/>
    <p:sldId id="285" r:id="rId14"/>
    <p:sldId id="374" r:id="rId15"/>
    <p:sldId id="375" r:id="rId16"/>
    <p:sldId id="373" r:id="rId17"/>
    <p:sldId id="376" r:id="rId18"/>
    <p:sldId id="286" r:id="rId19"/>
    <p:sldId id="287" r:id="rId20"/>
    <p:sldId id="288" r:id="rId21"/>
    <p:sldId id="691" r:id="rId22"/>
    <p:sldId id="364" r:id="rId23"/>
    <p:sldId id="289" r:id="rId24"/>
    <p:sldId id="377" r:id="rId25"/>
    <p:sldId id="350" r:id="rId26"/>
    <p:sldId id="293" r:id="rId27"/>
    <p:sldId id="295" r:id="rId28"/>
    <p:sldId id="366" r:id="rId29"/>
    <p:sldId id="301" r:id="rId30"/>
    <p:sldId id="332" r:id="rId31"/>
    <p:sldId id="302" r:id="rId32"/>
    <p:sldId id="304" r:id="rId33"/>
    <p:sldId id="388" r:id="rId34"/>
    <p:sldId id="395" r:id="rId35"/>
    <p:sldId id="351" r:id="rId36"/>
    <p:sldId id="306" r:id="rId37"/>
    <p:sldId id="307" r:id="rId38"/>
    <p:sldId id="692" r:id="rId39"/>
    <p:sldId id="309" r:id="rId40"/>
    <p:sldId id="312" r:id="rId41"/>
    <p:sldId id="368" r:id="rId42"/>
    <p:sldId id="367" r:id="rId43"/>
    <p:sldId id="369" r:id="rId44"/>
    <p:sldId id="336" r:id="rId45"/>
    <p:sldId id="338" r:id="rId46"/>
    <p:sldId id="370" r:id="rId47"/>
    <p:sldId id="339" r:id="rId48"/>
    <p:sldId id="365" r:id="rId49"/>
    <p:sldId id="352" r:id="rId50"/>
    <p:sldId id="353" r:id="rId51"/>
    <p:sldId id="354" r:id="rId52"/>
    <p:sldId id="355" r:id="rId53"/>
    <p:sldId id="356" r:id="rId54"/>
    <p:sldId id="357" r:id="rId55"/>
    <p:sldId id="358" r:id="rId56"/>
    <p:sldId id="359" r:id="rId57"/>
    <p:sldId id="360" r:id="rId58"/>
    <p:sldId id="361" r:id="rId59"/>
    <p:sldId id="371" r:id="rId60"/>
    <p:sldId id="324" r:id="rId61"/>
    <p:sldId id="380" r:id="rId62"/>
    <p:sldId id="381" r:id="rId63"/>
    <p:sldId id="382" r:id="rId6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60FFED-7A52-4215-9DCD-832C164D1326}" v="3" dt="2019-09-12T03:16:03.7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542" autoAdjust="0"/>
  </p:normalViewPr>
  <p:slideViewPr>
    <p:cSldViewPr snapToGrid="0">
      <p:cViewPr varScale="1">
        <p:scale>
          <a:sx n="90" d="100"/>
          <a:sy n="90" d="100"/>
        </p:scale>
        <p:origin x="21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63" Type="http://schemas.openxmlformats.org/officeDocument/2006/relationships/slide" Target="slides/slide57.xml"/><Relationship Id="rId68" Type="http://schemas.openxmlformats.org/officeDocument/2006/relationships/theme" Target="theme/theme1.xml"/><Relationship Id="rId7" Type="http://schemas.openxmlformats.org/officeDocument/2006/relationships/slide" Target="slides/slide1.xml"/><Relationship Id="rId71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66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61" Type="http://schemas.openxmlformats.org/officeDocument/2006/relationships/slide" Target="slides/slide55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slide" Target="slides/slide58.xml"/><Relationship Id="rId69" Type="http://schemas.openxmlformats.org/officeDocument/2006/relationships/tableStyles" Target="tableStyle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microsoft.com/office/2015/10/relationships/revisionInfo" Target="revisionInfo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viewProps" Target="viewProps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C7D0C2B6-7565-43D2-B787-207FE35F8927}"/>
    <pc:docChg chg="undo custSel addSld delSld modSld sldOrd">
      <pc:chgData name="Phil Gibbons" userId="f619c6e5d38ed7a7" providerId="LiveId" clId="{C7D0C2B6-7565-43D2-B787-207FE35F8927}" dt="2018-09-13T02:49:26.937" v="508"/>
      <pc:docMkLst>
        <pc:docMk/>
      </pc:docMkLst>
      <pc:sldChg chg="modSp">
        <pc:chgData name="Phil Gibbons" userId="f619c6e5d38ed7a7" providerId="LiveId" clId="{C7D0C2B6-7565-43D2-B787-207FE35F8927}" dt="2018-09-12T16:49:39.932" v="54" actId="20577"/>
        <pc:sldMkLst>
          <pc:docMk/>
          <pc:sldMk cId="0" sldId="286"/>
        </pc:sldMkLst>
        <pc:spChg chg="mod">
          <ac:chgData name="Phil Gibbons" userId="f619c6e5d38ed7a7" providerId="LiveId" clId="{C7D0C2B6-7565-43D2-B787-207FE35F8927}" dt="2018-09-12T16:49:39.932" v="54" actId="20577"/>
          <ac:spMkLst>
            <pc:docMk/>
            <pc:sldMk cId="0" sldId="286"/>
            <ac:spMk id="35844" creationId="{00000000-0000-0000-0000-000000000000}"/>
          </ac:spMkLst>
        </pc:spChg>
      </pc:sldChg>
      <pc:sldChg chg="modSp">
        <pc:chgData name="Phil Gibbons" userId="f619c6e5d38ed7a7" providerId="LiveId" clId="{C7D0C2B6-7565-43D2-B787-207FE35F8927}" dt="2018-09-13T02:19:48.327" v="416" actId="20577"/>
        <pc:sldMkLst>
          <pc:docMk/>
          <pc:sldMk cId="0" sldId="288"/>
        </pc:sldMkLst>
        <pc:spChg chg="mod">
          <ac:chgData name="Phil Gibbons" userId="f619c6e5d38ed7a7" providerId="LiveId" clId="{C7D0C2B6-7565-43D2-B787-207FE35F8927}" dt="2018-09-13T01:23:29.337" v="187" actId="20577"/>
          <ac:spMkLst>
            <pc:docMk/>
            <pc:sldMk cId="0" sldId="288"/>
            <ac:spMk id="37891" creationId="{00000000-0000-0000-0000-000000000000}"/>
          </ac:spMkLst>
        </pc:spChg>
        <pc:spChg chg="mod">
          <ac:chgData name="Phil Gibbons" userId="f619c6e5d38ed7a7" providerId="LiveId" clId="{C7D0C2B6-7565-43D2-B787-207FE35F8927}" dt="2018-09-13T01:27:32.801" v="270"/>
          <ac:spMkLst>
            <pc:docMk/>
            <pc:sldMk cId="0" sldId="288"/>
            <ac:spMk id="37892" creationId="{00000000-0000-0000-0000-000000000000}"/>
          </ac:spMkLst>
        </pc:spChg>
        <pc:graphicFrameChg chg="modGraphic">
          <ac:chgData name="Phil Gibbons" userId="f619c6e5d38ed7a7" providerId="LiveId" clId="{C7D0C2B6-7565-43D2-B787-207FE35F8927}" dt="2018-09-13T02:19:48.327" v="416" actId="20577"/>
          <ac:graphicFrameMkLst>
            <pc:docMk/>
            <pc:sldMk cId="0" sldId="288"/>
            <ac:graphicFrameMk id="37893" creationId="{00000000-0000-0000-0000-000000000000}"/>
          </ac:graphicFrameMkLst>
        </pc:graphicFrameChg>
      </pc:sldChg>
      <pc:sldChg chg="modSp">
        <pc:chgData name="Phil Gibbons" userId="f619c6e5d38ed7a7" providerId="LiveId" clId="{C7D0C2B6-7565-43D2-B787-207FE35F8927}" dt="2018-09-13T02:14:45.515" v="364" actId="20577"/>
        <pc:sldMkLst>
          <pc:docMk/>
          <pc:sldMk cId="0" sldId="289"/>
        </pc:sldMkLst>
        <pc:spChg chg="mod">
          <ac:chgData name="Phil Gibbons" userId="f619c6e5d38ed7a7" providerId="LiveId" clId="{C7D0C2B6-7565-43D2-B787-207FE35F8927}" dt="2018-09-13T02:14:45.515" v="364" actId="20577"/>
          <ac:spMkLst>
            <pc:docMk/>
            <pc:sldMk cId="0" sldId="289"/>
            <ac:spMk id="38920" creationId="{00000000-0000-0000-0000-000000000000}"/>
          </ac:spMkLst>
        </pc:spChg>
      </pc:sldChg>
      <pc:sldChg chg="modSp">
        <pc:chgData name="Phil Gibbons" userId="f619c6e5d38ed7a7" providerId="LiveId" clId="{C7D0C2B6-7565-43D2-B787-207FE35F8927}" dt="2018-09-13T02:20:58.140" v="426" actId="20577"/>
        <pc:sldMkLst>
          <pc:docMk/>
          <pc:sldMk cId="0" sldId="293"/>
        </pc:sldMkLst>
        <pc:spChg chg="mod">
          <ac:chgData name="Phil Gibbons" userId="f619c6e5d38ed7a7" providerId="LiveId" clId="{C7D0C2B6-7565-43D2-B787-207FE35F8927}" dt="2018-09-13T02:16:02.139" v="404" actId="20577"/>
          <ac:spMkLst>
            <pc:docMk/>
            <pc:sldMk cId="0" sldId="293"/>
            <ac:spMk id="40964" creationId="{00000000-0000-0000-0000-000000000000}"/>
          </ac:spMkLst>
        </pc:spChg>
        <pc:graphicFrameChg chg="mod modGraphic">
          <ac:chgData name="Phil Gibbons" userId="f619c6e5d38ed7a7" providerId="LiveId" clId="{C7D0C2B6-7565-43D2-B787-207FE35F8927}" dt="2018-09-13T02:20:58.140" v="426" actId="20577"/>
          <ac:graphicFrameMkLst>
            <pc:docMk/>
            <pc:sldMk cId="0" sldId="293"/>
            <ac:graphicFrameMk id="40965" creationId="{00000000-0000-0000-0000-000000000000}"/>
          </ac:graphicFrameMkLst>
        </pc:graphicFrameChg>
      </pc:sldChg>
      <pc:sldChg chg="delSp modSp">
        <pc:chgData name="Phil Gibbons" userId="f619c6e5d38ed7a7" providerId="LiveId" clId="{C7D0C2B6-7565-43D2-B787-207FE35F8927}" dt="2018-09-11T17:15:31.758" v="4" actId="20577"/>
        <pc:sldMkLst>
          <pc:docMk/>
          <pc:sldMk cId="0" sldId="317"/>
        </pc:sldMkLst>
        <pc:spChg chg="mod">
          <ac:chgData name="Phil Gibbons" userId="f619c6e5d38ed7a7" providerId="LiveId" clId="{C7D0C2B6-7565-43D2-B787-207FE35F8927}" dt="2018-09-11T17:15:31.758" v="4" actId="20577"/>
          <ac:spMkLst>
            <pc:docMk/>
            <pc:sldMk cId="0" sldId="317"/>
            <ac:spMk id="7" creationId="{00000000-0000-0000-0000-000000000000}"/>
          </ac:spMkLst>
        </pc:spChg>
        <pc:spChg chg="del">
          <ac:chgData name="Phil Gibbons" userId="f619c6e5d38ed7a7" providerId="LiveId" clId="{C7D0C2B6-7565-43D2-B787-207FE35F8927}" dt="2018-09-11T17:15:23.022" v="0" actId="478"/>
          <ac:spMkLst>
            <pc:docMk/>
            <pc:sldMk cId="0" sldId="317"/>
            <ac:spMk id="11" creationId="{00000000-0000-0000-0000-000000000000}"/>
          </ac:spMkLst>
        </pc:spChg>
      </pc:sldChg>
      <pc:sldChg chg="modAnim">
        <pc:chgData name="Phil Gibbons" userId="f619c6e5d38ed7a7" providerId="LiveId" clId="{C7D0C2B6-7565-43D2-B787-207FE35F8927}" dt="2018-09-13T02:49:26.937" v="508"/>
        <pc:sldMkLst>
          <pc:docMk/>
          <pc:sldMk cId="0" sldId="339"/>
        </pc:sldMkLst>
      </pc:sldChg>
      <pc:sldChg chg="addSp modSp modAnim">
        <pc:chgData name="Phil Gibbons" userId="f619c6e5d38ed7a7" providerId="LiveId" clId="{C7D0C2B6-7565-43D2-B787-207FE35F8927}" dt="2018-09-12T16:41:30.657" v="12"/>
        <pc:sldMkLst>
          <pc:docMk/>
          <pc:sldMk cId="3956624597" sldId="373"/>
        </pc:sldMkLst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2" creationId="{D30D5466-50A8-4989-9386-DC017859BEE4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3" creationId="{731DC4EE-8735-4997-94FD-D35E79343EAE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5" creationId="{44F29907-ABF2-47FC-9B0D-CA56A7C80696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6" creationId="{9CF7245C-E525-4050-A737-48F4CC9C89FD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7" creationId="{EF8844C9-CD86-4390-BFD5-A309109CB972}"/>
          </ac:spMkLst>
        </pc:spChg>
        <pc:grpChg chg="add mod">
          <ac:chgData name="Phil Gibbons" userId="f619c6e5d38ed7a7" providerId="LiveId" clId="{C7D0C2B6-7565-43D2-B787-207FE35F8927}" dt="2018-09-12T16:40:37.287" v="7" actId="164"/>
          <ac:grpSpMkLst>
            <pc:docMk/>
            <pc:sldMk cId="3956624597" sldId="373"/>
            <ac:grpSpMk id="6" creationId="{D0E0DA0B-E262-4B93-BC72-478B7D664DE0}"/>
          </ac:grpSpMkLst>
        </pc:grpChg>
        <pc:cxnChg chg="mod">
          <ac:chgData name="Phil Gibbons" userId="f619c6e5d38ed7a7" providerId="LiveId" clId="{C7D0C2B6-7565-43D2-B787-207FE35F8927}" dt="2018-09-12T16:40:37.287" v="7" actId="164"/>
          <ac:cxnSpMkLst>
            <pc:docMk/>
            <pc:sldMk cId="3956624597" sldId="373"/>
            <ac:cxnSpMk id="14" creationId="{B9B6EC14-41AB-4CE4-8B87-A455B036572C}"/>
          </ac:cxnSpMkLst>
        </pc:cxnChg>
      </pc:sldChg>
      <pc:sldChg chg="ord">
        <pc:chgData name="Phil Gibbons" userId="f619c6e5d38ed7a7" providerId="LiveId" clId="{C7D0C2B6-7565-43D2-B787-207FE35F8927}" dt="2018-09-12T16:42:32.546" v="13"/>
        <pc:sldMkLst>
          <pc:docMk/>
          <pc:sldMk cId="2617675255" sldId="374"/>
        </pc:sldMkLst>
      </pc:sldChg>
      <pc:sldChg chg="ord">
        <pc:chgData name="Phil Gibbons" userId="f619c6e5d38ed7a7" providerId="LiveId" clId="{C7D0C2B6-7565-43D2-B787-207FE35F8927}" dt="2018-09-12T16:42:51.738" v="14"/>
        <pc:sldMkLst>
          <pc:docMk/>
          <pc:sldMk cId="1761925241" sldId="375"/>
        </pc:sldMkLst>
      </pc:sldChg>
      <pc:sldChg chg="addSp modSp">
        <pc:chgData name="Phil Gibbons" userId="f619c6e5d38ed7a7" providerId="LiveId" clId="{C7D0C2B6-7565-43D2-B787-207FE35F8927}" dt="2018-09-12T16:48:16.636" v="51" actId="1076"/>
        <pc:sldMkLst>
          <pc:docMk/>
          <pc:sldMk cId="2169896559" sldId="376"/>
        </pc:sldMkLst>
        <pc:spChg chg="mod">
          <ac:chgData name="Phil Gibbons" userId="f619c6e5d38ed7a7" providerId="LiveId" clId="{C7D0C2B6-7565-43D2-B787-207FE35F8927}" dt="2018-09-12T16:48:16.636" v="51" actId="1076"/>
          <ac:spMkLst>
            <pc:docMk/>
            <pc:sldMk cId="2169896559" sldId="376"/>
            <ac:spMk id="3" creationId="{00000000-0000-0000-0000-000000000000}"/>
          </ac:spMkLst>
        </pc:spChg>
        <pc:spChg chg="add mod">
          <ac:chgData name="Phil Gibbons" userId="f619c6e5d38ed7a7" providerId="LiveId" clId="{C7D0C2B6-7565-43D2-B787-207FE35F8927}" dt="2018-09-12T16:47:23.560" v="47" actId="207"/>
          <ac:spMkLst>
            <pc:docMk/>
            <pc:sldMk cId="2169896559" sldId="376"/>
            <ac:spMk id="6" creationId="{50ADC978-E23E-45E9-9440-AF4F4112FF37}"/>
          </ac:spMkLst>
        </pc:spChg>
        <pc:spChg chg="add mod">
          <ac:chgData name="Phil Gibbons" userId="f619c6e5d38ed7a7" providerId="LiveId" clId="{C7D0C2B6-7565-43D2-B787-207FE35F8927}" dt="2018-09-12T16:47:33.269" v="48" actId="207"/>
          <ac:spMkLst>
            <pc:docMk/>
            <pc:sldMk cId="2169896559" sldId="376"/>
            <ac:spMk id="8" creationId="{199149B9-331C-4B41-A02A-CDEF4445FDBF}"/>
          </ac:spMkLst>
        </pc:spChg>
        <pc:spChg chg="mod">
          <ac:chgData name="Phil Gibbons" userId="f619c6e5d38ed7a7" providerId="LiveId" clId="{C7D0C2B6-7565-43D2-B787-207FE35F8927}" dt="2018-09-12T16:46:58.283" v="46" actId="1076"/>
          <ac:spMkLst>
            <pc:docMk/>
            <pc:sldMk cId="2169896559" sldId="376"/>
            <ac:spMk id="11" creationId="{E98C8604-892E-419B-8066-C67DDC2BAC57}"/>
          </ac:spMkLst>
        </pc:spChg>
        <pc:spChg chg="add mod">
          <ac:chgData name="Phil Gibbons" userId="f619c6e5d38ed7a7" providerId="LiveId" clId="{C7D0C2B6-7565-43D2-B787-207FE35F8927}" dt="2018-09-12T16:47:33.269" v="48" actId="207"/>
          <ac:spMkLst>
            <pc:docMk/>
            <pc:sldMk cId="2169896559" sldId="376"/>
            <ac:spMk id="12" creationId="{C8B75FF6-8E19-47EA-A027-26D1AA874DAB}"/>
          </ac:spMkLst>
        </pc:spChg>
        <pc:spChg chg="add mod">
          <ac:chgData name="Phil Gibbons" userId="f619c6e5d38ed7a7" providerId="LiveId" clId="{C7D0C2B6-7565-43D2-B787-207FE35F8927}" dt="2018-09-12T16:47:33.269" v="48" actId="207"/>
          <ac:spMkLst>
            <pc:docMk/>
            <pc:sldMk cId="2169896559" sldId="376"/>
            <ac:spMk id="13" creationId="{01507D66-F25F-4722-A85C-4B1F2BC14D00}"/>
          </ac:spMkLst>
        </pc:spChg>
      </pc:sldChg>
      <pc:sldChg chg="modSp">
        <pc:chgData name="Phil Gibbons" userId="f619c6e5d38ed7a7" providerId="LiveId" clId="{C7D0C2B6-7565-43D2-B787-207FE35F8927}" dt="2018-09-13T02:14:39.577" v="362" actId="20577"/>
        <pc:sldMkLst>
          <pc:docMk/>
          <pc:sldMk cId="2104756754" sldId="377"/>
        </pc:sldMkLst>
        <pc:spChg chg="mod">
          <ac:chgData name="Phil Gibbons" userId="f619c6e5d38ed7a7" providerId="LiveId" clId="{C7D0C2B6-7565-43D2-B787-207FE35F8927}" dt="2018-09-13T02:14:39.577" v="362" actId="20577"/>
          <ac:spMkLst>
            <pc:docMk/>
            <pc:sldMk cId="2104756754" sldId="377"/>
            <ac:spMk id="38920" creationId="{00000000-0000-0000-0000-000000000000}"/>
          </ac:spMkLst>
        </pc:spChg>
      </pc:sldChg>
      <pc:sldChg chg="addSp delSp modSp delAnim modAnim">
        <pc:chgData name="Phil Gibbons" userId="f619c6e5d38ed7a7" providerId="LiveId" clId="{C7D0C2B6-7565-43D2-B787-207FE35F8927}" dt="2018-09-13T02:40:23.778" v="496"/>
        <pc:sldMkLst>
          <pc:docMk/>
          <pc:sldMk cId="2936282635" sldId="388"/>
        </pc:sldMkLst>
        <pc:spChg chg="mod">
          <ac:chgData name="Phil Gibbons" userId="f619c6e5d38ed7a7" providerId="LiveId" clId="{C7D0C2B6-7565-43D2-B787-207FE35F8927}" dt="2018-09-13T02:32:26.911" v="470" actId="14100"/>
          <ac:spMkLst>
            <pc:docMk/>
            <pc:sldMk cId="2936282635" sldId="388"/>
            <ac:spMk id="16" creationId="{BD99AC71-04ED-48BA-8FA4-CADD6F5DCD8F}"/>
          </ac:spMkLst>
        </pc:spChg>
        <pc:graphicFrameChg chg="add del mod modGraphic">
          <ac:chgData name="Phil Gibbons" userId="f619c6e5d38ed7a7" providerId="LiveId" clId="{C7D0C2B6-7565-43D2-B787-207FE35F8927}" dt="2018-09-13T02:35:56.422" v="472" actId="478"/>
          <ac:graphicFrameMkLst>
            <pc:docMk/>
            <pc:sldMk cId="2936282635" sldId="388"/>
            <ac:graphicFrameMk id="17" creationId="{B59D9D5B-562B-40DD-A6A0-0C6FAD99CA85}"/>
          </ac:graphicFrameMkLst>
        </pc:graphicFrameChg>
        <pc:graphicFrameChg chg="add mod modGraphic">
          <ac:chgData name="Phil Gibbons" userId="f619c6e5d38ed7a7" providerId="LiveId" clId="{C7D0C2B6-7565-43D2-B787-207FE35F8927}" dt="2018-09-13T02:38:42.572" v="477" actId="14100"/>
          <ac:graphicFrameMkLst>
            <pc:docMk/>
            <pc:sldMk cId="2936282635" sldId="388"/>
            <ac:graphicFrameMk id="21" creationId="{B03E327D-1EA0-4E7C-BE79-05D35B2B5123}"/>
          </ac:graphicFrameMkLst>
        </pc:graphicFrameChg>
        <pc:graphicFrameChg chg="add del">
          <ac:chgData name="Phil Gibbons" userId="f619c6e5d38ed7a7" providerId="LiveId" clId="{C7D0C2B6-7565-43D2-B787-207FE35F8927}" dt="2018-09-13T02:38:56.259" v="479"/>
          <ac:graphicFrameMkLst>
            <pc:docMk/>
            <pc:sldMk cId="2936282635" sldId="388"/>
            <ac:graphicFrameMk id="22" creationId="{B7EB1012-ED3A-4086-A692-114CB5E888B2}"/>
          </ac:graphicFrameMkLst>
        </pc:graphicFrameChg>
        <pc:picChg chg="del mod">
          <ac:chgData name="Phil Gibbons" userId="f619c6e5d38ed7a7" providerId="LiveId" clId="{C7D0C2B6-7565-43D2-B787-207FE35F8927}" dt="2018-09-13T02:30:23.547" v="435" actId="478"/>
          <ac:picMkLst>
            <pc:docMk/>
            <pc:sldMk cId="2936282635" sldId="388"/>
            <ac:picMk id="2051" creationId="{00000000-0000-0000-0000-000000000000}"/>
          </ac:picMkLst>
        </pc:picChg>
      </pc:sldChg>
      <pc:sldChg chg="delSp add delAnim modAnim">
        <pc:chgData name="Phil Gibbons" userId="f619c6e5d38ed7a7" providerId="LiveId" clId="{C7D0C2B6-7565-43D2-B787-207FE35F8927}" dt="2018-09-13T02:40:00.337" v="488"/>
        <pc:sldMkLst>
          <pc:docMk/>
          <pc:sldMk cId="2809675234" sldId="395"/>
        </pc:sldMkLst>
        <pc:spChg chg="del">
          <ac:chgData name="Phil Gibbons" userId="f619c6e5d38ed7a7" providerId="LiveId" clId="{C7D0C2B6-7565-43D2-B787-207FE35F8927}" dt="2018-09-13T02:39:47.801" v="483" actId="478"/>
          <ac:spMkLst>
            <pc:docMk/>
            <pc:sldMk cId="2809675234" sldId="395"/>
            <ac:spMk id="3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49.937" v="484" actId="478"/>
          <ac:spMkLst>
            <pc:docMk/>
            <pc:sldMk cId="2809675234" sldId="395"/>
            <ac:spMk id="12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52.382" v="485" actId="478"/>
          <ac:spMkLst>
            <pc:docMk/>
            <pc:sldMk cId="2809675234" sldId="395"/>
            <ac:spMk id="13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54.305" v="486" actId="478"/>
          <ac:spMkLst>
            <pc:docMk/>
            <pc:sldMk cId="2809675234" sldId="395"/>
            <ac:spMk id="14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56.227" v="487" actId="478"/>
          <ac:spMkLst>
            <pc:docMk/>
            <pc:sldMk cId="2809675234" sldId="395"/>
            <ac:spMk id="15" creationId="{00000000-0000-0000-0000-000000000000}"/>
          </ac:spMkLst>
        </pc:spChg>
      </pc:sldChg>
      <pc:sldChg chg="add">
        <pc:chgData name="Phil Gibbons" userId="f619c6e5d38ed7a7" providerId="LiveId" clId="{C7D0C2B6-7565-43D2-B787-207FE35F8927}" dt="2018-09-13T02:44:23.693" v="503"/>
        <pc:sldMkLst>
          <pc:docMk/>
          <pc:sldMk cId="2745294754" sldId="396"/>
        </pc:sldMkLst>
      </pc:sldChg>
    </pc:docChg>
  </pc:docChgLst>
  <pc:docChgLst>
    <pc:chgData name="Phil Gibbons" userId="f619c6e5d38ed7a7" providerId="LiveId" clId="{D159A939-D9B2-45BE-9694-EDD40A1CA067}"/>
    <pc:docChg chg="addSld modSld">
      <pc:chgData name="Phil Gibbons" userId="f619c6e5d38ed7a7" providerId="LiveId" clId="{D159A939-D9B2-45BE-9694-EDD40A1CA067}" dt="2018-09-18T02:42:27.718" v="0"/>
      <pc:docMkLst>
        <pc:docMk/>
      </pc:docMkLst>
      <pc:sldChg chg="add">
        <pc:chgData name="Phil Gibbons" userId="f619c6e5d38ed7a7" providerId="LiveId" clId="{D159A939-D9B2-45BE-9694-EDD40A1CA067}" dt="2018-09-18T02:42:27.718" v="0"/>
        <pc:sldMkLst>
          <pc:docMk/>
          <pc:sldMk cId="1836215328" sldId="689"/>
        </pc:sldMkLst>
      </pc:sldChg>
    </pc:docChg>
  </pc:docChgLst>
  <pc:docChgLst>
    <pc:chgData name="Phil Gibbons" userId="f619c6e5d38ed7a7" providerId="LiveId" clId="{7E60FFED-7A52-4215-9DCD-832C164D1326}"/>
    <pc:docChg chg="addSld delSld modSld">
      <pc:chgData name="Phil Gibbons" userId="f619c6e5d38ed7a7" providerId="LiveId" clId="{7E60FFED-7A52-4215-9DCD-832C164D1326}" dt="2019-09-12T03:16:06.749" v="5" actId="2696"/>
      <pc:docMkLst>
        <pc:docMk/>
      </pc:docMkLst>
      <pc:sldChg chg="del">
        <pc:chgData name="Phil Gibbons" userId="f619c6e5d38ed7a7" providerId="LiveId" clId="{7E60FFED-7A52-4215-9DCD-832C164D1326}" dt="2019-09-12T03:14:43.473" v="2" actId="2696"/>
        <pc:sldMkLst>
          <pc:docMk/>
          <pc:sldMk cId="0" sldId="317"/>
        </pc:sldMkLst>
      </pc:sldChg>
      <pc:sldChg chg="del">
        <pc:chgData name="Phil Gibbons" userId="f619c6e5d38ed7a7" providerId="LiveId" clId="{7E60FFED-7A52-4215-9DCD-832C164D1326}" dt="2019-09-12T03:16:06.749" v="5" actId="2696"/>
        <pc:sldMkLst>
          <pc:docMk/>
          <pc:sldMk cId="2745294754" sldId="396"/>
        </pc:sldMkLst>
      </pc:sldChg>
      <pc:sldChg chg="add">
        <pc:chgData name="Phil Gibbons" userId="f619c6e5d38ed7a7" providerId="LiveId" clId="{7E60FFED-7A52-4215-9DCD-832C164D1326}" dt="2019-09-12T03:14:39.565" v="0"/>
        <pc:sldMkLst>
          <pc:docMk/>
          <pc:sldMk cId="0" sldId="542"/>
        </pc:sldMkLst>
      </pc:sldChg>
      <pc:sldChg chg="del">
        <pc:chgData name="Phil Gibbons" userId="f619c6e5d38ed7a7" providerId="LiveId" clId="{7E60FFED-7A52-4215-9DCD-832C164D1326}" dt="2019-09-12T03:14:41.773" v="1" actId="2696"/>
        <pc:sldMkLst>
          <pc:docMk/>
          <pc:sldMk cId="1836215328" sldId="689"/>
        </pc:sldMkLst>
      </pc:sldChg>
      <pc:sldChg chg="add">
        <pc:chgData name="Phil Gibbons" userId="f619c6e5d38ed7a7" providerId="LiveId" clId="{7E60FFED-7A52-4215-9DCD-832C164D1326}" dt="2019-09-12T03:14:39.565" v="0"/>
        <pc:sldMkLst>
          <pc:docMk/>
          <pc:sldMk cId="469508502" sldId="690"/>
        </pc:sldMkLst>
      </pc:sldChg>
      <pc:sldChg chg="add">
        <pc:chgData name="Phil Gibbons" userId="f619c6e5d38ed7a7" providerId="LiveId" clId="{7E60FFED-7A52-4215-9DCD-832C164D1326}" dt="2019-09-12T03:15:29.148" v="3"/>
        <pc:sldMkLst>
          <pc:docMk/>
          <pc:sldMk cId="3726554797" sldId="691"/>
        </pc:sldMkLst>
      </pc:sldChg>
      <pc:sldChg chg="add">
        <pc:chgData name="Phil Gibbons" userId="f619c6e5d38ed7a7" providerId="LiveId" clId="{7E60FFED-7A52-4215-9DCD-832C164D1326}" dt="2019-09-12T03:16:03.754" v="4"/>
        <pc:sldMkLst>
          <pc:docMk/>
          <pc:sldMk cId="2807807482" sldId="6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1/30/20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4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86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83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61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20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01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more often not entering loop, then skip unnecessary unconditional jump to the middle, which just evaluates to done.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02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optimize away when initial condition is known.  </a:t>
            </a:r>
            <a:r>
              <a:rPr lang="en-US" dirty="0" err="1"/>
              <a:t>Ie</a:t>
            </a:r>
            <a:r>
              <a:rPr lang="en-US" dirty="0"/>
              <a:t>, compiler knows that </a:t>
            </a:r>
            <a:r>
              <a:rPr lang="en-US" dirty="0" err="1"/>
              <a:t>i</a:t>
            </a:r>
            <a:r>
              <a:rPr lang="en-US" dirty="0"/>
              <a:t>=0 b/c it is in the for loop, compiler knows bound if it is not variable, hence, can cut.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24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Cmpq</a:t>
            </a:r>
            <a:r>
              <a:rPr lang="en-US" dirty="0"/>
              <a:t> 6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go to default if above all case values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W not initialized until it is sure to be used.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98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*.L4(,rdi,8) is L4 + </a:t>
            </a:r>
            <a:r>
              <a:rPr lang="en-US" dirty="0" err="1"/>
              <a:t>rdi</a:t>
            </a:r>
            <a:r>
              <a:rPr lang="en-US" dirty="0"/>
              <a:t> * </a:t>
            </a:r>
            <a:r>
              <a:rPr lang="en-US" dirty="0" err="1"/>
              <a:t>addrsize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go to *</a:t>
            </a:r>
            <a:r>
              <a:rPr lang="en-US" dirty="0" err="1">
                <a:sym typeface="Wingdings" panose="05000000000000000000" pitchFamily="2" charset="2"/>
              </a:rPr>
              <a:t>Jtab</a:t>
            </a:r>
            <a:r>
              <a:rPr lang="en-US" dirty="0">
                <a:sym typeface="Wingdings" panose="05000000000000000000" pitchFamily="2" charset="2"/>
              </a:rPr>
              <a:t>[x], with x in </a:t>
            </a:r>
            <a:r>
              <a:rPr lang="en-US" dirty="0" err="1">
                <a:sym typeface="Wingdings" panose="05000000000000000000" pitchFamily="2" charset="2"/>
              </a:rPr>
              <a:t>rdi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82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6534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57392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21110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46040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797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159986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661702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00712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951200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28138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982796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855193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597640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9921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2075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81257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906449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042261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061436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82662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813760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715544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67730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959536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61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57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5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endParaRPr lang="en-US" sz="1800" b="1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0" hangingPunct="0"/>
            <a:fld id="{F5551B27-49BC-4291-80C6-707CDCF1D651}" type="slidenum">
              <a:rPr lang="en-US" sz="1000" b="1" smtClean="0"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algn="l" eaLnBrk="0" hangingPunct="0"/>
              <a:t>‹#›</a:t>
            </a:fld>
            <a:endParaRPr lang="en-US" sz="2400" b="1" dirty="0"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000" dirty="0">
                <a:latin typeface="Calibri" pitchFamily="34" charset="0"/>
                <a:ea typeface="+mn-ea"/>
                <a:cs typeface="+mn-cs"/>
              </a:rPr>
              <a:t>Bryant and </a:t>
            </a:r>
            <a:r>
              <a:rPr lang="en-US" sz="1000" dirty="0" err="1">
                <a:latin typeface="Calibri" pitchFamily="34" charset="0"/>
                <a:ea typeface="+mn-ea"/>
                <a:cs typeface="+mn-cs"/>
              </a:rPr>
              <a:t>O’Hallaron</a:t>
            </a:r>
            <a:r>
              <a:rPr lang="en-US" sz="1000" dirty="0">
                <a:latin typeface="Calibri" pitchFamily="34" charset="0"/>
                <a:ea typeface="+mn-ea"/>
                <a:cs typeface="+mn-cs"/>
              </a:rPr>
              <a:t>, Computer Systems: A Programmer’s Perspective, Third Edition</a:t>
            </a:r>
          </a:p>
        </p:txBody>
      </p:sp>
      <p:sp>
        <p:nvSpPr>
          <p:cNvPr id="9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13428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55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13182/quizzes/31655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799" y="1708150"/>
            <a:ext cx="7998833" cy="1720850"/>
          </a:xfrm>
        </p:spPr>
        <p:txBody>
          <a:bodyPr/>
          <a:lstStyle/>
          <a:p>
            <a:pPr marL="0" indent="0"/>
            <a:r>
              <a:rPr lang="en-US" dirty="0"/>
              <a:t>Machine-Level Programming II: Control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/>
              <a:t>15-213/18-213/14-513/15-513/18-613</a:t>
            </a:r>
            <a:r>
              <a:rPr lang="en-US" sz="2000" b="0" dirty="0">
                <a:solidFill>
                  <a:srgbClr val="000000"/>
                </a:solidFill>
                <a:latin typeface="Calibri" charset="0"/>
                <a:sym typeface="Calibri" charset="0"/>
              </a:rPr>
              <a:t>:</a:t>
            </a:r>
            <a:r>
              <a:rPr lang="en-US" sz="2000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Introduction to Computer Systems </a:t>
            </a:r>
            <a:r>
              <a:rPr lang="en-US" sz="2000" b="0" dirty="0"/>
              <a:t/>
            </a:r>
            <a:br>
              <a:rPr lang="en-US" sz="2000" b="0" dirty="0"/>
            </a:br>
            <a:r>
              <a:rPr lang="en-US" sz="2000" b="0" dirty="0"/>
              <a:t>6</a:t>
            </a:r>
            <a:r>
              <a:rPr lang="en-US" sz="2000" b="0" baseline="30000" dirty="0"/>
              <a:t>th</a:t>
            </a:r>
            <a:r>
              <a:rPr lang="en-US" sz="2000" b="0" dirty="0"/>
              <a:t> Lecture, </a:t>
            </a:r>
            <a:r>
              <a:rPr lang="en-US" sz="2000" b="0" dirty="0" smtClean="0"/>
              <a:t>January 30, 2020</a:t>
            </a:r>
            <a:endParaRPr lang="en-US" sz="2000" b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xxxxxxxxxxxx...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C1DD63C-C39C-4F1C-9C27-013FB1273AD6}"/>
              </a:ext>
            </a:extLst>
          </p:cNvPr>
          <p:cNvSpPr txBox="1"/>
          <p:nvPr/>
        </p:nvSpPr>
        <p:spPr>
          <a:xfrm>
            <a:off x="1154721" y="4413184"/>
            <a:ext cx="71829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signed arithmetic, this reports when result is a negative number</a:t>
            </a:r>
          </a:p>
        </p:txBody>
      </p:sp>
    </p:spTree>
    <p:extLst>
      <p:ext uri="{BB962C8B-B14F-4D97-AF65-F5344CB8AC3E}">
        <p14:creationId xmlns:p14="http://schemas.microsoft.com/office/powerpoint/2010/main" val="176192524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1xxxxxxxxxxxx...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1xxxxxxxxxxxx...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565" y="2964487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B9CDA50-41BB-446A-86E0-40363CE16F06}"/>
              </a:ext>
            </a:extLst>
          </p:cNvPr>
          <p:cNvSpPr txBox="1"/>
          <p:nvPr/>
        </p:nvSpPr>
        <p:spPr>
          <a:xfrm>
            <a:off x="2063528" y="6078215"/>
            <a:ext cx="4966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unsigned arithmetic, this reports overflow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D0E0DA0B-E262-4B93-BC72-478B7D664DE0}"/>
              </a:ext>
            </a:extLst>
          </p:cNvPr>
          <p:cNvGrpSpPr/>
          <p:nvPr/>
        </p:nvGrpSpPr>
        <p:grpSpPr>
          <a:xfrm>
            <a:off x="1990164" y="4068626"/>
            <a:ext cx="5262282" cy="1801907"/>
            <a:chOff x="1990164" y="4068626"/>
            <a:chExt cx="5262282" cy="180190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D30D5466-50A8-4989-9386-DC017859BEE4}"/>
                </a:ext>
              </a:extLst>
            </p:cNvPr>
            <p:cNvSpPr/>
            <p:nvPr/>
          </p:nvSpPr>
          <p:spPr bwMode="auto">
            <a:xfrm>
              <a:off x="2707340" y="4068626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731DC4EE-8735-4997-94FD-D35E79343EAE}"/>
                </a:ext>
              </a:extLst>
            </p:cNvPr>
            <p:cNvSpPr/>
            <p:nvPr/>
          </p:nvSpPr>
          <p:spPr bwMode="auto">
            <a:xfrm>
              <a:off x="2707340" y="4570650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1xxxxxxxxxxxx...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B9B6EC14-41AB-4CE4-8B87-A455B036572C}"/>
                </a:ext>
              </a:extLst>
            </p:cNvPr>
            <p:cNvCxnSpPr/>
            <p:nvPr/>
          </p:nvCxnSpPr>
          <p:spPr bwMode="auto">
            <a:xfrm>
              <a:off x="1990164" y="5234038"/>
              <a:ext cx="5262282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44F29907-ABF2-47FC-9B0D-CA56A7C80696}"/>
                </a:ext>
              </a:extLst>
            </p:cNvPr>
            <p:cNvSpPr txBox="1"/>
            <p:nvPr/>
          </p:nvSpPr>
          <p:spPr>
            <a:xfrm>
              <a:off x="2142564" y="4452330"/>
              <a:ext cx="4572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9CF7245C-E525-4050-A737-48F4CC9C89FD}"/>
                </a:ext>
              </a:extLst>
            </p:cNvPr>
            <p:cNvSpPr/>
            <p:nvPr/>
          </p:nvSpPr>
          <p:spPr bwMode="auto">
            <a:xfrm>
              <a:off x="2707340" y="5368509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1xxxxxxxxxxxx...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EF8844C9-CD86-4390-BFD5-A309109CB972}"/>
                </a:ext>
              </a:extLst>
            </p:cNvPr>
            <p:cNvSpPr txBox="1"/>
            <p:nvPr/>
          </p:nvSpPr>
          <p:spPr>
            <a:xfrm>
              <a:off x="2252112" y="4149018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111DFDBA-AEDF-40CB-A1F7-39AF2A046538}"/>
              </a:ext>
            </a:extLst>
          </p:cNvPr>
          <p:cNvSpPr txBox="1"/>
          <p:nvPr/>
        </p:nvSpPr>
        <p:spPr>
          <a:xfrm>
            <a:off x="7686103" y="2003208"/>
            <a:ext cx="960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Carry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3C010D2E-2ED6-42F5-8C4C-3336046C4B12}"/>
              </a:ext>
            </a:extLst>
          </p:cNvPr>
          <p:cNvSpPr txBox="1"/>
          <p:nvPr/>
        </p:nvSpPr>
        <p:spPr>
          <a:xfrm>
            <a:off x="7537472" y="4437955"/>
            <a:ext cx="1257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Borrow</a:t>
            </a:r>
          </a:p>
        </p:txBody>
      </p:sp>
    </p:spTree>
    <p:extLst>
      <p:ext uri="{BB962C8B-B14F-4D97-AF65-F5344CB8AC3E}">
        <p14:creationId xmlns:p14="http://schemas.microsoft.com/office/powerpoint/2010/main" val="39566245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OF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85023" y="3643914"/>
            <a:ext cx="142058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z</a:t>
            </a:r>
            <a:r>
              <a:rPr lang="en-US" dirty="0"/>
              <a:t> = ~</a:t>
            </a: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98C8604-892E-419B-8066-C67DDC2BAC57}"/>
              </a:ext>
            </a:extLst>
          </p:cNvPr>
          <p:cNvSpPr txBox="1"/>
          <p:nvPr/>
        </p:nvSpPr>
        <p:spPr>
          <a:xfrm>
            <a:off x="2223504" y="5798543"/>
            <a:ext cx="469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signed arithmetic, this reports overflow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0ADC978-E23E-45E9-9440-AF4F4112FF37}"/>
              </a:ext>
            </a:extLst>
          </p:cNvPr>
          <p:cNvSpPr/>
          <p:nvPr/>
        </p:nvSpPr>
        <p:spPr>
          <a:xfrm>
            <a:off x="-76200" y="4943797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     </a:t>
            </a:r>
            <a:r>
              <a:rPr lang="en-US" sz="2400" dirty="0">
                <a:solidFill>
                  <a:srgbClr val="00B050"/>
                </a:solidFill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99149B9-331C-4B41-A02A-CDEF4445FDBF}"/>
              </a:ext>
            </a:extLst>
          </p:cNvPr>
          <p:cNvSpPr txBox="1"/>
          <p:nvPr/>
        </p:nvSpPr>
        <p:spPr>
          <a:xfrm>
            <a:off x="7731982" y="160468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8B75FF6-8E19-47EA-A027-26D1AA874DAB}"/>
              </a:ext>
            </a:extLst>
          </p:cNvPr>
          <p:cNvSpPr txBox="1"/>
          <p:nvPr/>
        </p:nvSpPr>
        <p:spPr>
          <a:xfrm>
            <a:off x="7731982" y="2171116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1507D66-F25F-4722-A85C-4B1F2BC14D00}"/>
              </a:ext>
            </a:extLst>
          </p:cNvPr>
          <p:cNvSpPr txBox="1"/>
          <p:nvPr/>
        </p:nvSpPr>
        <p:spPr>
          <a:xfrm>
            <a:off x="7731982" y="2933025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16989655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Compare)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0999" y="1397000"/>
            <a:ext cx="8604183" cy="3575050"/>
          </a:xfrm>
          <a:ln/>
        </p:spPr>
        <p:txBody>
          <a:bodyPr/>
          <a:lstStyle/>
          <a:p>
            <a:r>
              <a:rPr lang="en-US" dirty="0"/>
              <a:t>Explicit Setting by Compare Instruction</a:t>
            </a:r>
          </a:p>
          <a:p>
            <a:pPr marL="317500" lvl="1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317500" lvl="1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 dirty="0"/>
              <a:t> without setting destination</a:t>
            </a:r>
          </a:p>
          <a:p>
            <a:pPr marL="317500" lvl="1" indent="0"/>
            <a:endParaRPr lang="en-US" dirty="0"/>
          </a:p>
          <a:p>
            <a:pPr marL="317500" lvl="1" indent="0"/>
            <a:endParaRPr lang="en-US" dirty="0"/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  if carry/borrow out from most significant bit</a:t>
            </a:r>
            <a:br>
              <a:rPr lang="en-US" dirty="0"/>
            </a:br>
            <a:r>
              <a:rPr lang="en-US" dirty="0"/>
              <a:t>                 (used for unsigned comparisons)</a:t>
            </a:r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 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 dirty="0"/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 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 dirty="0"/>
              <a:t> (as signed)</a:t>
            </a:r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 if two’s-complement (signed) overflow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(a&lt;0 &amp;&amp; b&gt;0 &amp;&amp; (a-b)&gt;0)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Test)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Explicit Setting by Test instruction</a:t>
            </a:r>
          </a:p>
          <a:p>
            <a:pPr marL="317500" lvl="1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603250" lvl="2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/>
              <a:t> without setting destination 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/>
              <a:t> Sets condition codes based on value of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 dirty="0"/>
              <a:t>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 dirty="0"/>
          </a:p>
          <a:p>
            <a:pPr marL="317500" lvl="1" indent="0"/>
            <a:r>
              <a:rPr lang="en-US" dirty="0"/>
              <a:t> Useful to have one of the operands be a mask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ZF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== 0</a:t>
            </a:r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SF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&lt; 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55635" y="5174415"/>
            <a:ext cx="3481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Very often:</a:t>
            </a:r>
          </a:p>
          <a:p>
            <a:pPr algn="l"/>
            <a:r>
              <a:rPr lang="en-US" sz="2400" dirty="0"/>
              <a:t>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 Codes (Explicit Reading: Set)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214360" cy="5435600"/>
          </a:xfrm>
          <a:ln/>
        </p:spPr>
        <p:txBody>
          <a:bodyPr/>
          <a:lstStyle/>
          <a:p>
            <a:r>
              <a:rPr lang="en-US" dirty="0">
                <a:cs typeface="Courier New Bold" panose="02070609020205020404" pitchFamily="49" charset="0"/>
              </a:rPr>
              <a:t>Explicit Reading by Set I</a:t>
            </a:r>
            <a:r>
              <a:rPr lang="en-US" dirty="0"/>
              <a:t>nstructions</a:t>
            </a:r>
          </a:p>
          <a:p>
            <a:pPr marL="552450" lvl="1"/>
            <a:r>
              <a:rPr lang="en-US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setX</a:t>
            </a:r>
            <a:r>
              <a:rPr lang="en-US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 </a:t>
            </a:r>
            <a:r>
              <a:rPr lang="en-US" dirty="0" err="1">
                <a:latin typeface="Calibri Italic" panose="020F05020202040A0204" pitchFamily="34" charset="0"/>
                <a:cs typeface="Calibri Italic" panose="020F05020202040A0204" pitchFamily="34" charset="0"/>
              </a:rPr>
              <a:t>Dest</a:t>
            </a:r>
            <a:r>
              <a:rPr lang="en-US" dirty="0"/>
              <a:t>: Set low-order byte of destination </a:t>
            </a:r>
            <a:r>
              <a:rPr lang="en-US" dirty="0" err="1">
                <a:latin typeface="Calibri Italic" panose="020F05020202040A0204" pitchFamily="34" charset="0"/>
                <a:cs typeface="Calibri Italic" panose="020F05020202040A0204" pitchFamily="34" charset="0"/>
              </a:rPr>
              <a:t>Dest</a:t>
            </a:r>
            <a:r>
              <a:rPr lang="en-US" dirty="0"/>
              <a:t> to 0 or 1</a:t>
            </a:r>
            <a:br>
              <a:rPr lang="en-US" dirty="0"/>
            </a:br>
            <a:r>
              <a:rPr lang="en-US" dirty="0"/>
              <a:t>based on combinations of condition codes</a:t>
            </a:r>
          </a:p>
          <a:p>
            <a:pPr marL="552450" lvl="1"/>
            <a:r>
              <a:rPr lang="en-US" dirty="0"/>
              <a:t>Does not alter remaining 7 bytes of </a:t>
            </a:r>
            <a:r>
              <a:rPr lang="en-US" dirty="0" err="1">
                <a:latin typeface="Calibri Italic" panose="020F05020202040A0204" pitchFamily="34" charset="0"/>
                <a:cs typeface="Calibri Italic" panose="020F05020202040A0204" pitchFamily="34" charset="0"/>
              </a:rPr>
              <a:t>Dest</a:t>
            </a:r>
            <a:endParaRPr lang="en-US" dirty="0"/>
          </a:p>
        </p:txBody>
      </p:sp>
      <p:graphicFrame>
        <p:nvGraphicFramePr>
          <p:cNvPr id="3789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697013"/>
              </p:ext>
            </p:extLst>
          </p:nvPr>
        </p:nvGraphicFramePr>
        <p:xfrm>
          <a:off x="1295400" y="2976880"/>
          <a:ext cx="6096000" cy="357632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SF^OF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77B4AF-8761-45CD-BBDF-2CAD82FB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Example: </a:t>
            </a:r>
            <a:r>
              <a:rPr lang="en-US" b="0" dirty="0" err="1"/>
              <a:t>setl</a:t>
            </a:r>
            <a:r>
              <a:rPr lang="en-US" b="0" dirty="0"/>
              <a:t> (Signed &lt;)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1178FB-ED0B-4335-A72E-9A86CB279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97000"/>
            <a:ext cx="8382000" cy="526011"/>
          </a:xfrm>
        </p:spPr>
        <p:txBody>
          <a:bodyPr/>
          <a:lstStyle/>
          <a:p>
            <a:r>
              <a:rPr lang="en-US" dirty="0"/>
              <a:t>Condition: SF^OF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A64EBE17-3726-41C7-ABB9-06593FC30C92}"/>
              </a:ext>
            </a:extLst>
          </p:cNvPr>
          <p:cNvGraphicFramePr>
            <a:graphicFrameLocks noGrp="1"/>
          </p:cNvGraphicFramePr>
          <p:nvPr/>
        </p:nvGraphicFramePr>
        <p:xfrm>
          <a:off x="1174864" y="1993336"/>
          <a:ext cx="736507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771">
                  <a:extLst>
                    <a:ext uri="{9D8B030D-6E8A-4147-A177-3AD203B41FA5}">
                      <a16:colId xmlns:a16="http://schemas.microsoft.com/office/drawing/2014/main" xmlns="" val="3930898366"/>
                    </a:ext>
                  </a:extLst>
                </a:gridCol>
                <a:gridCol w="609293">
                  <a:extLst>
                    <a:ext uri="{9D8B030D-6E8A-4147-A177-3AD203B41FA5}">
                      <a16:colId xmlns:a16="http://schemas.microsoft.com/office/drawing/2014/main" xmlns="" val="1149785140"/>
                    </a:ext>
                  </a:extLst>
                </a:gridCol>
                <a:gridCol w="1098066">
                  <a:extLst>
                    <a:ext uri="{9D8B030D-6E8A-4147-A177-3AD203B41FA5}">
                      <a16:colId xmlns:a16="http://schemas.microsoft.com/office/drawing/2014/main" xmlns="" val="3838957496"/>
                    </a:ext>
                  </a:extLst>
                </a:gridCol>
                <a:gridCol w="5014948">
                  <a:extLst>
                    <a:ext uri="{9D8B030D-6E8A-4147-A177-3AD203B41FA5}">
                      <a16:colId xmlns:a16="http://schemas.microsoft.com/office/drawing/2014/main" xmlns="" val="15600187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SF ^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Implication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913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56112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7781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17106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83640331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54EEED4D-E41D-4E63-8092-46809FE3E6F0}"/>
              </a:ext>
            </a:extLst>
          </p:cNvPr>
          <p:cNvGrpSpPr/>
          <p:nvPr/>
        </p:nvGrpSpPr>
        <p:grpSpPr>
          <a:xfrm>
            <a:off x="1618863" y="4229675"/>
            <a:ext cx="6110829" cy="2269252"/>
            <a:chOff x="1618863" y="4229675"/>
            <a:chExt cx="6110829" cy="226925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7F241428-8B79-4652-9960-D564FA700E86}"/>
                </a:ext>
              </a:extLst>
            </p:cNvPr>
            <p:cNvSpPr/>
            <p:nvPr/>
          </p:nvSpPr>
          <p:spPr bwMode="auto">
            <a:xfrm>
              <a:off x="2336039" y="4697020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D5553CBF-FFD0-4113-9DD0-4B27DB8A520A}"/>
                </a:ext>
              </a:extLst>
            </p:cNvPr>
            <p:cNvSpPr/>
            <p:nvPr/>
          </p:nvSpPr>
          <p:spPr bwMode="auto">
            <a:xfrm>
              <a:off x="2336039" y="5199044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BCBC6FFA-DC3E-4797-A70D-5268F6331B1A}"/>
                </a:ext>
              </a:extLst>
            </p:cNvPr>
            <p:cNvCxnSpPr/>
            <p:nvPr/>
          </p:nvCxnSpPr>
          <p:spPr bwMode="auto">
            <a:xfrm>
              <a:off x="1618863" y="5862432"/>
              <a:ext cx="5262282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79402E7B-B6C9-4B66-84A6-1D5C2A992019}"/>
                </a:ext>
              </a:extLst>
            </p:cNvPr>
            <p:cNvSpPr txBox="1"/>
            <p:nvPr/>
          </p:nvSpPr>
          <p:spPr>
            <a:xfrm>
              <a:off x="1771263" y="5080724"/>
              <a:ext cx="4572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8363B8F8-4537-4592-8B07-306F365F6E71}"/>
                </a:ext>
              </a:extLst>
            </p:cNvPr>
            <p:cNvSpPr/>
            <p:nvPr/>
          </p:nvSpPr>
          <p:spPr bwMode="auto">
            <a:xfrm>
              <a:off x="2336039" y="5996903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31620909-B362-4F84-9E4D-8FB24B6DB451}"/>
                </a:ext>
              </a:extLst>
            </p:cNvPr>
            <p:cNvSpPr txBox="1"/>
            <p:nvPr/>
          </p:nvSpPr>
          <p:spPr>
            <a:xfrm>
              <a:off x="7360680" y="4697020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B050"/>
                  </a:solidFill>
                  <a:latin typeface="Courier New Bold" panose="02070609020205020404" pitchFamily="49" charset="0"/>
                  <a:cs typeface="Courier New Bold" panose="02070609020205020404" pitchFamily="49" charset="0"/>
                </a:rPr>
                <a:t>a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80EA1970-18A0-4E6B-8942-899ADC07BEF3}"/>
                </a:ext>
              </a:extLst>
            </p:cNvPr>
            <p:cNvSpPr txBox="1"/>
            <p:nvPr/>
          </p:nvSpPr>
          <p:spPr>
            <a:xfrm>
              <a:off x="7360680" y="5263454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B050"/>
                  </a:solidFill>
                  <a:latin typeface="Courier New Bold" panose="02070609020205020404" pitchFamily="49" charset="0"/>
                  <a:cs typeface="Courier New Bold" panose="02070609020205020404" pitchFamily="49" charset="0"/>
                </a:rPr>
                <a:t>b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583CDBCE-20EF-4350-9113-1F35ABACAEAD}"/>
                </a:ext>
              </a:extLst>
            </p:cNvPr>
            <p:cNvSpPr txBox="1"/>
            <p:nvPr/>
          </p:nvSpPr>
          <p:spPr>
            <a:xfrm>
              <a:off x="7360680" y="6025363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B050"/>
                  </a:solidFill>
                  <a:latin typeface="Courier New Bold" panose="02070609020205020404" pitchFamily="49" charset="0"/>
                  <a:cs typeface="Courier New Bold" panose="02070609020205020404" pitchFamily="49" charset="0"/>
                </a:rPr>
                <a:t>t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441B0462-4E35-4677-A6DF-6680C4222CF1}"/>
                </a:ext>
              </a:extLst>
            </p:cNvPr>
            <p:cNvSpPr txBox="1"/>
            <p:nvPr/>
          </p:nvSpPr>
          <p:spPr>
            <a:xfrm>
              <a:off x="2819114" y="4229675"/>
              <a:ext cx="2624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+mn-lt"/>
                </a:rPr>
                <a:t>negative overflow case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20434386-56C6-408F-9D96-B51CDDD159AC}"/>
              </a:ext>
            </a:extLst>
          </p:cNvPr>
          <p:cNvSpPr txBox="1"/>
          <p:nvPr/>
        </p:nvSpPr>
        <p:spPr>
          <a:xfrm>
            <a:off x="4384319" y="2372242"/>
            <a:ext cx="3229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No overflow, so SF implies not &lt;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4826298-0351-463A-B7DA-10AF7472D82F}"/>
              </a:ext>
            </a:extLst>
          </p:cNvPr>
          <p:cNvSpPr txBox="1"/>
          <p:nvPr/>
        </p:nvSpPr>
        <p:spPr>
          <a:xfrm>
            <a:off x="4572000" y="2718272"/>
            <a:ext cx="2902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No overflow, so SF implies &lt;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3645391B-7DE4-40C8-A65F-401B06C3E660}"/>
              </a:ext>
            </a:extLst>
          </p:cNvPr>
          <p:cNvSpPr txBox="1"/>
          <p:nvPr/>
        </p:nvSpPr>
        <p:spPr>
          <a:xfrm>
            <a:off x="3666528" y="3102196"/>
            <a:ext cx="471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Overflow, so SF implies negative overflow, i.e. &lt;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90A46FB-1081-45E4-BEB7-CD3D85E7A1A4}"/>
              </a:ext>
            </a:extLst>
          </p:cNvPr>
          <p:cNvSpPr txBox="1"/>
          <p:nvPr/>
        </p:nvSpPr>
        <p:spPr>
          <a:xfrm>
            <a:off x="3507923" y="3481102"/>
            <a:ext cx="5032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Overflow, so SF implies positive overflow, i.e. not &lt;</a:t>
            </a:r>
          </a:p>
        </p:txBody>
      </p:sp>
    </p:spTree>
    <p:extLst>
      <p:ext uri="{BB962C8B-B14F-4D97-AF65-F5344CB8AC3E}">
        <p14:creationId xmlns:p14="http://schemas.microsoft.com/office/powerpoint/2010/main" val="372655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8682" y="6019800"/>
            <a:ext cx="7329487" cy="838200"/>
          </a:xfrm>
          <a:ln/>
        </p:spPr>
        <p:txBody>
          <a:bodyPr/>
          <a:lstStyle/>
          <a:p>
            <a:pPr lvl="1"/>
            <a:r>
              <a:rPr lang="en-US" dirty="0"/>
              <a:t>Can reference low-order byte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36576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%al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36576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36576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%cl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36576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%dl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36576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36576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3649650" y="4838700"/>
            <a:ext cx="655649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3657600" y="54356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76200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%r8b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76200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%r9b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76200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%r10b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76200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%r11b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76200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%r12b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76200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%r13b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7620000" y="4838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%r14b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7620000" y="5448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%r15b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  <p:extLst>
      <p:ext uri="{BB962C8B-B14F-4D97-AF65-F5344CB8AC3E}">
        <p14:creationId xmlns:p14="http://schemas.microsoft.com/office/powerpoint/2010/main" val="334395255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66294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%rdi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 # Set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</a:t>
            </a: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Explicit 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6602128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addressable byte registers</a:t>
            </a:r>
          </a:p>
          <a:p>
            <a:pPr marL="552450" lvl="1"/>
            <a:r>
              <a:rPr lang="en-US" dirty="0"/>
              <a:t>Does not alter remaining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  <a:p>
            <a:pPr marL="838200" lvl="2"/>
            <a:r>
              <a:rPr lang="en-US" dirty="0"/>
              <a:t>32-bit instructions also set upper 32 bits to 0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1143000" y="3886200"/>
            <a:ext cx="34290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75258"/>
              </p:ext>
            </p:extLst>
          </p:nvPr>
        </p:nvGraphicFramePr>
        <p:xfrm>
          <a:off x="5638800" y="3733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124635" y="4204447"/>
            <a:ext cx="2008094" cy="1308847"/>
            <a:chOff x="2124635" y="4204447"/>
            <a:chExt cx="2008094" cy="1308847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>
              <a:off x="2994212" y="4204447"/>
              <a:ext cx="53788" cy="130884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" name="Straight Arrow Connector 4"/>
            <p:cNvCxnSpPr/>
            <p:nvPr/>
          </p:nvCxnSpPr>
          <p:spPr bwMode="auto">
            <a:xfrm flipH="1">
              <a:off x="2124635" y="4204447"/>
              <a:ext cx="2008094" cy="130884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66294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%rdi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 # Set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</a:t>
            </a: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Explicit 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0999" y="1155700"/>
            <a:ext cx="6683944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addressable byte registers</a:t>
            </a:r>
          </a:p>
          <a:p>
            <a:pPr marL="552450" lvl="1"/>
            <a:r>
              <a:rPr lang="en-US" dirty="0"/>
              <a:t>Does not alter remaining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  <a:p>
            <a:pPr marL="838200" lvl="2"/>
            <a:r>
              <a:rPr lang="en-US" dirty="0"/>
              <a:t>32-bit instructions also set upper 32 bits to 0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1143000" y="3886200"/>
            <a:ext cx="34290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719673"/>
              </p:ext>
            </p:extLst>
          </p:nvPr>
        </p:nvGraphicFramePr>
        <p:xfrm>
          <a:off x="5638800" y="3733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185299" y="1302127"/>
            <a:ext cx="7160468" cy="4031873"/>
            <a:chOff x="187989" y="1311996"/>
            <a:chExt cx="7160468" cy="4031873"/>
          </a:xfrm>
        </p:grpSpPr>
        <p:sp>
          <p:nvSpPr>
            <p:cNvPr id="2" name="TextBox 1"/>
            <p:cNvSpPr txBox="1"/>
            <p:nvPr/>
          </p:nvSpPr>
          <p:spPr>
            <a:xfrm>
              <a:off x="187989" y="1311996"/>
              <a:ext cx="7160468" cy="403187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Calibri" panose="020F0502020204030204" pitchFamily="34" charset="0"/>
                  <a:cs typeface="Calibri" panose="020F0502020204030204" pitchFamily="34" charset="0"/>
                </a:rPr>
                <a:t>Beware weirdness </a:t>
              </a:r>
              <a:r>
                <a:rPr lang="en-US" sz="32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movzbl</a:t>
              </a:r>
              <a:r>
                <a:rPr lang="en-US" sz="3200" dirty="0">
                  <a:latin typeface="Calibri" panose="020F0502020204030204" pitchFamily="34" charset="0"/>
                  <a:cs typeface="Calibri" panose="020F0502020204030204" pitchFamily="34" charset="0"/>
                </a:rPr>
                <a:t> (and others)</a:t>
              </a: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cs-CZ" sz="32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movzbl %al, %eax</a:t>
              </a:r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582768" y="3207960"/>
              <a:ext cx="3556000" cy="533400"/>
              <a:chOff x="1582768" y="3207960"/>
              <a:chExt cx="3556000" cy="533400"/>
            </a:xfrm>
          </p:grpSpPr>
          <p:sp>
            <p:nvSpPr>
              <p:cNvPr id="3" name="Rectangle 2"/>
              <p:cNvSpPr/>
              <p:nvPr/>
            </p:nvSpPr>
            <p:spPr bwMode="auto">
              <a:xfrm>
                <a:off x="3418302" y="3253049"/>
                <a:ext cx="1709270" cy="44450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  <a:sym typeface="Gill Sans" charset="0"/>
                  </a:rPr>
                  <a:t>%</a:t>
                </a:r>
                <a:r>
                  <a:rPr kumimoji="0" lang="en-US" sz="1800" b="0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  <a:sym typeface="Gill Sans" charset="0"/>
                  </a:rPr>
                  <a:t>eax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endParaRPr>
              </a:p>
            </p:txBody>
          </p:sp>
          <p:sp>
            <p:nvSpPr>
              <p:cNvPr id="20" name="Rectangle 6"/>
              <p:cNvSpPr>
                <a:spLocks/>
              </p:cNvSpPr>
              <p:nvPr/>
            </p:nvSpPr>
            <p:spPr bwMode="auto">
              <a:xfrm>
                <a:off x="4478368" y="3246060"/>
                <a:ext cx="660400" cy="444500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%al</a:t>
                </a:r>
              </a:p>
            </p:txBody>
          </p:sp>
          <p:sp>
            <p:nvSpPr>
              <p:cNvPr id="21" name="Rectangle 30"/>
              <p:cNvSpPr>
                <a:spLocks/>
              </p:cNvSpPr>
              <p:nvPr/>
            </p:nvSpPr>
            <p:spPr bwMode="auto">
              <a:xfrm>
                <a:off x="1582768" y="320796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dirty="0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%</a:t>
                </a:r>
                <a:r>
                  <a:rPr lang="en-US" sz="2400" dirty="0" err="1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rax</a:t>
                </a:r>
                <a:endPara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endParaRP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1580078" y="3191102"/>
            <a:ext cx="3556000" cy="533400"/>
            <a:chOff x="5510699" y="5684520"/>
            <a:chExt cx="3556000" cy="533400"/>
          </a:xfrm>
        </p:grpSpPr>
        <p:sp>
          <p:nvSpPr>
            <p:cNvPr id="24" name="Rectangle 23"/>
            <p:cNvSpPr/>
            <p:nvPr/>
          </p:nvSpPr>
          <p:spPr bwMode="auto">
            <a:xfrm>
              <a:off x="7346233" y="5729609"/>
              <a:ext cx="1709270" cy="4445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rPr>
                <a:t>0x000000</a:t>
              </a:r>
            </a:p>
          </p:txBody>
        </p:sp>
        <p:sp>
          <p:nvSpPr>
            <p:cNvPr id="25" name="Rectangle 6"/>
            <p:cNvSpPr>
              <a:spLocks/>
            </p:cNvSpPr>
            <p:nvPr/>
          </p:nvSpPr>
          <p:spPr bwMode="auto">
            <a:xfrm>
              <a:off x="8406299" y="5722620"/>
              <a:ext cx="6604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%al</a:t>
              </a:r>
            </a:p>
          </p:txBody>
        </p:sp>
        <p:sp>
          <p:nvSpPr>
            <p:cNvPr id="26" name="Rectangle 30"/>
            <p:cNvSpPr>
              <a:spLocks/>
            </p:cNvSpPr>
            <p:nvPr/>
          </p:nvSpPr>
          <p:spPr bwMode="auto">
            <a:xfrm>
              <a:off x="5510699" y="568452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968E13AC-288D-415E-940E-A767CC1E04B8}"/>
              </a:ext>
            </a:extLst>
          </p:cNvPr>
          <p:cNvGrpSpPr/>
          <p:nvPr/>
        </p:nvGrpSpPr>
        <p:grpSpPr>
          <a:xfrm>
            <a:off x="1568882" y="3184752"/>
            <a:ext cx="3556000" cy="533400"/>
            <a:chOff x="1585180" y="3201720"/>
            <a:chExt cx="3556000" cy="533400"/>
          </a:xfrm>
        </p:grpSpPr>
        <p:sp>
          <p:nvSpPr>
            <p:cNvPr id="32" name="Rectangle 30"/>
            <p:cNvSpPr>
              <a:spLocks/>
            </p:cNvSpPr>
            <p:nvPr/>
          </p:nvSpPr>
          <p:spPr bwMode="auto">
            <a:xfrm>
              <a:off x="1585180" y="3201720"/>
              <a:ext cx="3556000" cy="533400"/>
            </a:xfrm>
            <a:prstGeom prst="rect">
              <a:avLst/>
            </a:prstGeom>
            <a:solidFill>
              <a:schemeClr val="bg1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0x00000000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3403436" y="3229529"/>
              <a:ext cx="1709270" cy="4445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rPr>
                <a:t>0x000000</a:t>
              </a:r>
            </a:p>
          </p:txBody>
        </p:sp>
        <p:sp>
          <p:nvSpPr>
            <p:cNvPr id="31" name="Rectangle 6"/>
            <p:cNvSpPr>
              <a:spLocks/>
            </p:cNvSpPr>
            <p:nvPr/>
          </p:nvSpPr>
          <p:spPr bwMode="auto">
            <a:xfrm>
              <a:off x="4463502" y="3222540"/>
              <a:ext cx="660400" cy="444500"/>
            </a:xfrm>
            <a:prstGeom prst="rect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%al</a:t>
              </a:r>
            </a:p>
          </p:txBody>
        </p:sp>
      </p:grpSp>
      <p:cxnSp>
        <p:nvCxnSpPr>
          <p:cNvPr id="7" name="Straight Arrow Connector 6"/>
          <p:cNvCxnSpPr>
            <a:cxnSpLocks/>
            <a:stCxn id="5" idx="3"/>
          </p:cNvCxnSpPr>
          <p:nvPr/>
        </p:nvCxnSpPr>
        <p:spPr bwMode="auto">
          <a:xfrm flipV="1">
            <a:off x="2439081" y="3731957"/>
            <a:ext cx="349412" cy="81054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672EA0F5-0CCB-42DA-9999-BCD0022B449A}"/>
              </a:ext>
            </a:extLst>
          </p:cNvPr>
          <p:cNvGrpSpPr/>
          <p:nvPr/>
        </p:nvGrpSpPr>
        <p:grpSpPr>
          <a:xfrm>
            <a:off x="228598" y="3784600"/>
            <a:ext cx="3568702" cy="988729"/>
            <a:chOff x="228598" y="3784600"/>
            <a:chExt cx="3568702" cy="988729"/>
          </a:xfrm>
        </p:grpSpPr>
        <p:sp>
          <p:nvSpPr>
            <p:cNvPr id="5" name="TextBox 4"/>
            <p:cNvSpPr txBox="1"/>
            <p:nvPr/>
          </p:nvSpPr>
          <p:spPr>
            <a:xfrm>
              <a:off x="228598" y="4311664"/>
              <a:ext cx="22104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Zapped to all 0’s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xmlns="" id="{E82A80EB-05F2-4CFA-8E03-9966EC00CDF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439082" y="3784600"/>
              <a:ext cx="1358218" cy="76442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1047567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b="0" dirty="0"/>
              <a:t>Control: Condition codes</a:t>
            </a:r>
          </a:p>
          <a:p>
            <a:r>
              <a:rPr lang="en-US" dirty="0"/>
              <a:t>Conditional branches</a:t>
            </a:r>
          </a:p>
          <a:p>
            <a:r>
              <a:rPr lang="en-US" dirty="0"/>
              <a:t>Loops</a:t>
            </a:r>
          </a:p>
          <a:p>
            <a:r>
              <a:rPr lang="en-US" dirty="0"/>
              <a:t>Switch Statements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Control: Condition codes</a:t>
            </a:r>
          </a:p>
          <a:p>
            <a:r>
              <a:rPr lang="en-US" dirty="0">
                <a:solidFill>
                  <a:srgbClr val="000000"/>
                </a:solidFill>
              </a:rPr>
              <a:t>Conditional branches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12321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69538"/>
            <a:ext cx="8382000" cy="863600"/>
          </a:xfrm>
          <a:ln/>
        </p:spPr>
        <p:txBody>
          <a:bodyPr/>
          <a:lstStyle/>
          <a:p>
            <a:r>
              <a:rPr lang="en-US" dirty="0" err="1"/>
              <a:t>jX</a:t>
            </a:r>
            <a:r>
              <a:rPr lang="en-US" dirty="0"/>
              <a:t> Instructions</a:t>
            </a:r>
          </a:p>
          <a:p>
            <a:pPr marL="552450" lvl="1"/>
            <a:r>
              <a:rPr lang="en-US" dirty="0"/>
              <a:t>Jump to different part of code depending on condition codes</a:t>
            </a:r>
          </a:p>
          <a:p>
            <a:pPr marL="552450" lvl="1"/>
            <a:r>
              <a:rPr lang="en-US" dirty="0"/>
              <a:t>Implicit reading of condition codes</a:t>
            </a:r>
          </a:p>
        </p:txBody>
      </p:sp>
      <p:graphicFrame>
        <p:nvGraphicFramePr>
          <p:cNvPr id="4096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677861"/>
              </p:ext>
            </p:extLst>
          </p:nvPr>
        </p:nvGraphicFramePr>
        <p:xfrm>
          <a:off x="1524000" y="2665614"/>
          <a:ext cx="6096000" cy="390144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SF^OF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Branch Example (Old Style)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3241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81150" y="2129865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.L4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.L4:       # x &lt;= y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155700"/>
            <a:ext cx="8153400" cy="1041400"/>
          </a:xfrm>
        </p:spPr>
        <p:txBody>
          <a:bodyPr/>
          <a:lstStyle/>
          <a:p>
            <a:r>
              <a:rPr lang="en-US" dirty="0"/>
              <a:t>Generation</a:t>
            </a:r>
          </a:p>
          <a:p>
            <a:pPr marL="279400" lvl="1" indent="0">
              <a:buNone/>
            </a:pP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shark&gt; 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gcc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 –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Og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 -S –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fno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-if-conversion 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control.c</a:t>
            </a:r>
            <a:endParaRPr lang="en-US" b="1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254207"/>
              </p:ext>
            </p:extLst>
          </p:nvPr>
        </p:nvGraphicFramePr>
        <p:xfrm>
          <a:off x="4800600" y="50292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3451412" y="1112490"/>
            <a:ext cx="5688687" cy="944910"/>
            <a:chOff x="3451412" y="1023590"/>
            <a:chExt cx="5688687" cy="944910"/>
          </a:xfrm>
        </p:grpSpPr>
        <p:sp>
          <p:nvSpPr>
            <p:cNvPr id="2" name="Oval 1"/>
            <p:cNvSpPr/>
            <p:nvPr/>
          </p:nvSpPr>
          <p:spPr bwMode="auto">
            <a:xfrm>
              <a:off x="3451412" y="1380565"/>
              <a:ext cx="2949388" cy="587935"/>
            </a:xfrm>
            <a:prstGeom prst="ellipse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197600" y="1023590"/>
              <a:ext cx="2942499" cy="523220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Calibri" panose="020F0502020204030204" pitchFamily="34" charset="0"/>
                  <a:cs typeface="Calibri" panose="020F0502020204030204" pitchFamily="34" charset="0"/>
                </a:rPr>
                <a:t>Get to this shortly</a:t>
              </a:r>
            </a:p>
          </p:txBody>
        </p:sp>
        <p:sp>
          <p:nvSpPr>
            <p:cNvPr id="4" name="Freeform 3"/>
            <p:cNvSpPr/>
            <p:nvPr/>
          </p:nvSpPr>
          <p:spPr bwMode="auto">
            <a:xfrm>
              <a:off x="5138928" y="1101793"/>
              <a:ext cx="1058672" cy="206307"/>
            </a:xfrm>
            <a:custGeom>
              <a:avLst/>
              <a:gdLst>
                <a:gd name="connsiteX0" fmla="*/ 1307592 w 1307592"/>
                <a:gd name="connsiteY0" fmla="*/ 132647 h 278951"/>
                <a:gd name="connsiteX1" fmla="*/ 521208 w 1307592"/>
                <a:gd name="connsiteY1" fmla="*/ 4631 h 278951"/>
                <a:gd name="connsiteX2" fmla="*/ 0 w 1307592"/>
                <a:gd name="connsiteY2" fmla="*/ 278951 h 278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07592" h="278951">
                  <a:moveTo>
                    <a:pt x="1307592" y="132647"/>
                  </a:moveTo>
                  <a:cubicBezTo>
                    <a:pt x="1023366" y="56447"/>
                    <a:pt x="739140" y="-19753"/>
                    <a:pt x="521208" y="4631"/>
                  </a:cubicBezTo>
                  <a:cubicBezTo>
                    <a:pt x="303276" y="29015"/>
                    <a:pt x="0" y="278951"/>
                    <a:pt x="0" y="278951"/>
                  </a:cubicBezTo>
                </a:path>
              </a:pathLst>
            </a:custGeom>
            <a:noFill/>
            <a:ln w="381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Expressing with </a:t>
            </a:r>
            <a:r>
              <a:rPr lang="en-US" dirty="0" err="1"/>
              <a:t>Goto</a:t>
            </a:r>
            <a:r>
              <a:rPr lang="en-US" dirty="0"/>
              <a:t> Code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041400"/>
          </a:xfrm>
        </p:spPr>
        <p:txBody>
          <a:bodyPr/>
          <a:lstStyle/>
          <a:p>
            <a:r>
              <a:rPr lang="en-US" dirty="0"/>
              <a:t>C allows </a:t>
            </a:r>
            <a:r>
              <a:rPr lang="en-US" b="1" dirty="0" err="1">
                <a:latin typeface="Courier New"/>
                <a:cs typeface="Courier New"/>
              </a:rPr>
              <a:t>goto</a:t>
            </a:r>
            <a:r>
              <a:rPr lang="en-US" dirty="0"/>
              <a:t> statement</a:t>
            </a:r>
          </a:p>
          <a:p>
            <a:r>
              <a:rPr lang="en-US" dirty="0"/>
              <a:t>Jump to position designated by label</a:t>
            </a:r>
          </a:p>
          <a:p>
            <a:endParaRPr lang="en-US" dirty="0"/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495800" y="2209800"/>
            <a:ext cx="36576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absdiff_j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 &lt;=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62145235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Conditional Expression Translation (Using Branches)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30700" y="3886200"/>
            <a:ext cx="4432300" cy="2946400"/>
          </a:xfrm>
          <a:ln/>
        </p:spPr>
        <p:txBody>
          <a:bodyPr/>
          <a:lstStyle/>
          <a:p>
            <a:pPr marL="552450" lvl="1"/>
            <a:r>
              <a:rPr lang="en-US" dirty="0"/>
              <a:t>Create 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5181600" y="28194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: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result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Then_Expr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result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Using Conditional Moves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9850" y="1625600"/>
            <a:ext cx="4889500" cy="4038600"/>
          </a:xfrm>
          <a:ln/>
        </p:spPr>
        <p:txBody>
          <a:bodyPr/>
          <a:lstStyle/>
          <a:p>
            <a:pPr marL="292100"/>
            <a:r>
              <a:rPr lang="en-US" dirty="0"/>
              <a:t>Conditional Move Instructions</a:t>
            </a:r>
          </a:p>
          <a:p>
            <a:pPr marL="552450" lvl="1"/>
            <a:r>
              <a:rPr lang="en-US" dirty="0"/>
              <a:t>Instruction supports:</a:t>
            </a:r>
          </a:p>
          <a:p>
            <a:pPr marL="838200" lvl="2">
              <a:buNone/>
            </a:pPr>
            <a:r>
              <a:rPr lang="en-US" dirty="0"/>
              <a:t>if (Test)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>
                <a:sym typeface="Wingdings" pitchFamily="2" charset="2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Supported in post-1995 x86 processors</a:t>
            </a:r>
          </a:p>
          <a:p>
            <a:pPr marL="552450" lvl="1"/>
            <a:r>
              <a:rPr lang="en-US" dirty="0"/>
              <a:t>GCC tries to use them</a:t>
            </a:r>
          </a:p>
          <a:p>
            <a:pPr marL="838200" lvl="2"/>
            <a:r>
              <a:rPr lang="en-US" dirty="0"/>
              <a:t>But, only when known to be safe</a:t>
            </a:r>
          </a:p>
          <a:p>
            <a:pPr marL="292100"/>
            <a:r>
              <a:rPr lang="en-US" dirty="0"/>
              <a:t>Why?</a:t>
            </a:r>
          </a:p>
          <a:p>
            <a:pPr marL="552450" lvl="1"/>
            <a:r>
              <a:rPr lang="en-US" dirty="0"/>
              <a:t>Branches are very disruptive to instruction flow through pipelines</a:t>
            </a:r>
          </a:p>
          <a:p>
            <a:pPr marL="552450" lvl="1"/>
            <a:r>
              <a:rPr lang="en-US" dirty="0"/>
              <a:t>Conditional moves do not require control transfer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Move Example</a:t>
            </a:r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2286000" y="4267200"/>
            <a:ext cx="6642100" cy="259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y-x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cmovle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&lt;=,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57200" y="12954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982559"/>
              </p:ext>
            </p:extLst>
          </p:nvPr>
        </p:nvGraphicFramePr>
        <p:xfrm>
          <a:off x="4724400" y="19050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D7D3603-0456-4B30-8AAB-CAF8CDCEFE30}"/>
              </a:ext>
            </a:extLst>
          </p:cNvPr>
          <p:cNvSpPr txBox="1"/>
          <p:nvPr/>
        </p:nvSpPr>
        <p:spPr>
          <a:xfrm>
            <a:off x="381000" y="5147101"/>
            <a:ext cx="13227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When is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this bad?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/>
          </p:cNvSpPr>
          <p:nvPr/>
        </p:nvSpPr>
        <p:spPr bwMode="auto">
          <a:xfrm>
            <a:off x="457200" y="12065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Bad Cases for 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214562"/>
            <a:ext cx="6108700" cy="609600"/>
          </a:xfrm>
          <a:ln/>
        </p:spPr>
        <p:txBody>
          <a:bodyPr/>
          <a:lstStyle/>
          <a:p>
            <a:r>
              <a:rPr lang="en-US" sz="2000" dirty="0"/>
              <a:t>Both values get computed</a:t>
            </a:r>
          </a:p>
          <a:p>
            <a:r>
              <a:rPr lang="en-US" sz="2000" dirty="0"/>
              <a:t>Only makes sense when computations are very simple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6811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7EC6B92B-037F-4402-ADDF-2D08D7B87816}"/>
              </a:ext>
            </a:extLst>
          </p:cNvPr>
          <p:cNvGrpSpPr/>
          <p:nvPr/>
        </p:nvGrpSpPr>
        <p:grpSpPr>
          <a:xfrm>
            <a:off x="457200" y="3117850"/>
            <a:ext cx="5486400" cy="1617662"/>
            <a:chOff x="457200" y="3117850"/>
            <a:chExt cx="5486400" cy="1617662"/>
          </a:xfrm>
        </p:grpSpPr>
        <p:sp>
          <p:nvSpPr>
            <p:cNvPr id="10" name="Rectangle 3"/>
            <p:cNvSpPr>
              <a:spLocks/>
            </p:cNvSpPr>
            <p:nvPr/>
          </p:nvSpPr>
          <p:spPr bwMode="auto">
            <a:xfrm>
              <a:off x="457200" y="3117850"/>
              <a:ext cx="4724400" cy="4445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 algn="l">
                <a:spcBef>
                  <a:spcPts val="863"/>
                </a:spcBef>
              </a:pPr>
              <a:r>
                <a:rPr lang="en-US" sz="24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Risky Computations</a:t>
              </a:r>
            </a:p>
          </p:txBody>
        </p:sp>
        <p:sp>
          <p:nvSpPr>
            <p:cNvPr id="11" name="Rectangle 7"/>
            <p:cNvSpPr txBox="1">
              <a:spLocks noChangeArrowheads="1"/>
            </p:cNvSpPr>
            <p:nvPr/>
          </p:nvSpPr>
          <p:spPr bwMode="auto">
            <a:xfrm>
              <a:off x="685800" y="4125912"/>
              <a:ext cx="4724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38100" tIns="38100" rIns="38100" bIns="38100" numCol="1" anchor="t" anchorCtr="0" compatLnSpc="1">
              <a:prstTxWarp prst="textNoShape">
                <a:avLst/>
              </a:prstTxWarp>
            </a:bodyPr>
            <a:lstStyle/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Calibri Bold" charset="0"/>
                </a:rPr>
                <a:t>Both values get computed</a:t>
              </a:r>
            </a:p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lang="en-US" sz="2000" kern="0" dirty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Calibri Bold" charset="0"/>
                </a:rPr>
                <a:t>May have undesirable effects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endParaRPr>
            </a:p>
          </p:txBody>
        </p:sp>
        <p:sp>
          <p:nvSpPr>
            <p:cNvPr id="12" name="Rectangle 8"/>
            <p:cNvSpPr>
              <a:spLocks/>
            </p:cNvSpPr>
            <p:nvPr/>
          </p:nvSpPr>
          <p:spPr bwMode="auto">
            <a:xfrm>
              <a:off x="533400" y="3592512"/>
              <a:ext cx="5410200" cy="398462"/>
            </a:xfrm>
            <a:prstGeom prst="rect">
              <a:avLst/>
            </a:prstGeom>
            <a:solidFill>
              <a:srgbClr val="F6F5BD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50799" dir="5400000" algn="ctr" rotWithShape="0">
                <a:schemeClr val="bg2">
                  <a:alpha val="50000"/>
                </a:schemeClr>
              </a:outerShdw>
            </a:effectLst>
          </p:spPr>
          <p:txBody>
            <a:bodyPr lIns="38100" tIns="38100" rIns="38100" bIns="38100"/>
            <a:lstStyle/>
            <a:p>
              <a:pPr algn="l"/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val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=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?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*p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: 0;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4F4C416-640D-404C-9772-F2F4A1C247C7}"/>
              </a:ext>
            </a:extLst>
          </p:cNvPr>
          <p:cNvGrpSpPr/>
          <p:nvPr/>
        </p:nvGrpSpPr>
        <p:grpSpPr>
          <a:xfrm>
            <a:off x="457200" y="4978400"/>
            <a:ext cx="5486400" cy="1617662"/>
            <a:chOff x="457200" y="4978400"/>
            <a:chExt cx="5486400" cy="1617662"/>
          </a:xfrm>
        </p:grpSpPr>
        <p:sp>
          <p:nvSpPr>
            <p:cNvPr id="13" name="Rectangle 3"/>
            <p:cNvSpPr>
              <a:spLocks/>
            </p:cNvSpPr>
            <p:nvPr/>
          </p:nvSpPr>
          <p:spPr bwMode="auto">
            <a:xfrm>
              <a:off x="457200" y="4978400"/>
              <a:ext cx="4724400" cy="4445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 algn="l">
                <a:spcBef>
                  <a:spcPts val="863"/>
                </a:spcBef>
              </a:pPr>
              <a:r>
                <a:rPr lang="en-US" sz="24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Computations with side effects</a:t>
              </a:r>
            </a:p>
          </p:txBody>
        </p:sp>
        <p:sp>
          <p:nvSpPr>
            <p:cNvPr id="14" name="Rectangle 7"/>
            <p:cNvSpPr txBox="1">
              <a:spLocks noChangeArrowheads="1"/>
            </p:cNvSpPr>
            <p:nvPr/>
          </p:nvSpPr>
          <p:spPr bwMode="auto">
            <a:xfrm>
              <a:off x="685800" y="5986462"/>
              <a:ext cx="4724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38100" tIns="38100" rIns="38100" bIns="38100" numCol="1" anchor="t" anchorCtr="0" compatLnSpc="1">
              <a:prstTxWarp prst="textNoShape">
                <a:avLst/>
              </a:prstTxWarp>
            </a:bodyPr>
            <a:lstStyle/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Calibri Bold" charset="0"/>
                </a:rPr>
                <a:t>Both values get computed</a:t>
              </a:r>
            </a:p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lang="en-US" sz="2000" kern="0" dirty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Calibri Bold" charset="0"/>
                </a:rPr>
                <a:t>Must be side-effect free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endParaRPr>
            </a:p>
          </p:txBody>
        </p:sp>
        <p:sp>
          <p:nvSpPr>
            <p:cNvPr id="15" name="Rectangle 8"/>
            <p:cNvSpPr>
              <a:spLocks/>
            </p:cNvSpPr>
            <p:nvPr/>
          </p:nvSpPr>
          <p:spPr bwMode="auto">
            <a:xfrm>
              <a:off x="533400" y="5453062"/>
              <a:ext cx="5410200" cy="398462"/>
            </a:xfrm>
            <a:prstGeom prst="rect">
              <a:avLst/>
            </a:prstGeom>
            <a:solidFill>
              <a:srgbClr val="F6F5BD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50799" dir="5400000" algn="ctr" rotWithShape="0">
                <a:schemeClr val="bg2">
                  <a:alpha val="50000"/>
                </a:schemeClr>
              </a:outerShdw>
            </a:effectLst>
          </p:spPr>
          <p:txBody>
            <a:bodyPr lIns="38100" tIns="38100" rIns="38100" bIns="38100"/>
            <a:lstStyle/>
            <a:p>
              <a:pPr algn="l"/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val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=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x &gt; 0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?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x*=7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: x+=3;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310038" y="1952952"/>
            <a:ext cx="26978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Bad Performance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62493" y="4153274"/>
            <a:ext cx="1193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Unsafe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45074" y="5857398"/>
            <a:ext cx="10307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Illegal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381000" y="4668509"/>
            <a:ext cx="2922723" cy="1721224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xorq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$2,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%al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469344"/>
              </p:ext>
            </p:extLst>
          </p:nvPr>
        </p:nvGraphicFramePr>
        <p:xfrm>
          <a:off x="3416353" y="4428848"/>
          <a:ext cx="5079134" cy="1678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92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02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19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902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4747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7977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sz="14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SF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CF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OF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ZF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9777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 0000 0000 0000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9777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FFFF </a:t>
                      </a:r>
                      <a:r>
                        <a:rPr lang="en-US" sz="1400" b="1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400" b="1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FFFF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97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FFFF </a:t>
                      </a:r>
                      <a:r>
                        <a:rPr lang="en-US" sz="1400" b="1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400" b="1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FFFF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97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FFFF </a:t>
                      </a:r>
                      <a:r>
                        <a:rPr lang="en-US" sz="1400" b="1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FF01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97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 0000 0000 0001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0" name="Rectangle 7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Exercise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437264" y="4735912"/>
            <a:ext cx="5045723" cy="24236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437264" y="5011335"/>
            <a:ext cx="5045723" cy="24236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437264" y="5286752"/>
            <a:ext cx="5045723" cy="24236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437264" y="5571979"/>
            <a:ext cx="5045723" cy="244793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437264" y="5844312"/>
            <a:ext cx="5045723" cy="244793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6707654" y="4354211"/>
            <a:ext cx="0" cy="1968129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7130186" y="4354211"/>
            <a:ext cx="0" cy="1968129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7557570" y="4307518"/>
            <a:ext cx="0" cy="2014822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8047821" y="4249152"/>
            <a:ext cx="0" cy="2073188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BD99AC71-04ED-48BA-8FA4-CADD6F5DC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0" y="1492164"/>
            <a:ext cx="4501620" cy="248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marL="57150" indent="0">
              <a:buNone/>
            </a:pPr>
            <a:r>
              <a:rPr lang="en-US" sz="1600" b="0" kern="0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sz="1600" b="0" kern="0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600" b="0" kern="0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sz="1600" b="0" kern="0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600" b="0" kern="0" dirty="0"/>
              <a:t> like computing </a:t>
            </a:r>
            <a:r>
              <a:rPr lang="en-US" sz="1600" b="0" kern="0" dirty="0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 sz="1600" b="0" kern="0" dirty="0"/>
              <a:t> w/o setting </a:t>
            </a:r>
            <a:r>
              <a:rPr lang="en-US" sz="1600" b="0" kern="0" dirty="0" err="1"/>
              <a:t>dest</a:t>
            </a:r>
            <a:endParaRPr lang="en-US" sz="1600" b="0" kern="0" dirty="0"/>
          </a:p>
          <a:p>
            <a:pPr marL="57150" indent="0"/>
            <a:endParaRPr lang="en-US" sz="1600" b="0" kern="0" dirty="0"/>
          </a:p>
          <a:p>
            <a:pPr marL="57150" indent="0"/>
            <a:r>
              <a:rPr lang="en-US" sz="1600" b="0" kern="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CF set</a:t>
            </a:r>
            <a:r>
              <a:rPr lang="en-US" sz="1600" b="0" kern="0" dirty="0"/>
              <a:t>   if carry/borrow out from most significant</a:t>
            </a:r>
            <a:br>
              <a:rPr lang="en-US" sz="1600" b="0" kern="0" dirty="0"/>
            </a:br>
            <a:r>
              <a:rPr lang="en-US" sz="1600" b="0" kern="0" dirty="0"/>
              <a:t>                 bit (used for unsigned comparisons)</a:t>
            </a:r>
          </a:p>
          <a:p>
            <a:pPr marL="57150" indent="0"/>
            <a:r>
              <a:rPr lang="en-US" sz="1600" b="0" kern="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ZF set</a:t>
            </a:r>
            <a:r>
              <a:rPr lang="en-US" sz="1600" b="0" kern="0" dirty="0"/>
              <a:t>   if </a:t>
            </a:r>
            <a:r>
              <a:rPr lang="en-US" sz="1600" b="0" kern="0" dirty="0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 sz="1600" b="0" kern="0" dirty="0"/>
          </a:p>
          <a:p>
            <a:pPr marL="57150" indent="0"/>
            <a:r>
              <a:rPr lang="en-US" sz="1600" b="0" kern="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SF set</a:t>
            </a:r>
            <a:r>
              <a:rPr lang="en-US" sz="1600" b="0" kern="0" dirty="0"/>
              <a:t>   if </a:t>
            </a:r>
            <a:r>
              <a:rPr lang="en-US" sz="1600" b="0" kern="0" dirty="0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 sz="1600" b="0" kern="0" dirty="0"/>
              <a:t> (as signed)</a:t>
            </a:r>
          </a:p>
          <a:p>
            <a:pPr marL="57150" indent="0"/>
            <a:r>
              <a:rPr lang="en-US" sz="1600" b="0" kern="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OF set</a:t>
            </a:r>
            <a:r>
              <a:rPr lang="en-US" sz="1600" b="0" kern="0" dirty="0"/>
              <a:t>  if two’s-complement (signed) overflow</a:t>
            </a:r>
            <a:endParaRPr lang="en-US" sz="2000" kern="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2D008C2-57B2-42F3-AB0F-63ADDACF90E9}"/>
              </a:ext>
            </a:extLst>
          </p:cNvPr>
          <p:cNvSpPr txBox="1"/>
          <p:nvPr/>
        </p:nvSpPr>
        <p:spPr>
          <a:xfrm>
            <a:off x="637308" y="6243615"/>
            <a:ext cx="7464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setl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movzblq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do not modify condition codes</a:t>
            </a:r>
          </a:p>
        </p:txBody>
      </p:sp>
      <p:graphicFrame>
        <p:nvGraphicFramePr>
          <p:cNvPr id="21" name="Group 5">
            <a:extLst>
              <a:ext uri="{FF2B5EF4-FFF2-40B4-BE49-F238E27FC236}">
                <a16:creationId xmlns:a16="http://schemas.microsoft.com/office/drawing/2014/main" xmlns="" id="{B03E327D-1EA0-4E7C-BE79-05D35B2B5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932853"/>
              </p:ext>
            </p:extLst>
          </p:nvPr>
        </p:nvGraphicFramePr>
        <p:xfrm>
          <a:off x="4608328" y="1312408"/>
          <a:ext cx="4458088" cy="2618473"/>
        </p:xfrm>
        <a:graphic>
          <a:graphicData uri="http://schemas.openxmlformats.org/drawingml/2006/table">
            <a:tbl>
              <a:tblPr/>
              <a:tblGrid>
                <a:gridCol w="8115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207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258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SF^OF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  <a:endParaRPr kumimoji="0" 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2826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14" grpId="0" animBg="1"/>
      <p:bldP spid="15" grpId="0" animBg="1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381000" y="4668509"/>
            <a:ext cx="2922723" cy="1721224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xorq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$2,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%al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416353" y="4428848"/>
          <a:ext cx="5079134" cy="1678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92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02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19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902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4747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7977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sz="14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SF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CF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OF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ZF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9777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 0000 0000 0000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9777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FFFF </a:t>
                      </a:r>
                      <a:r>
                        <a:rPr lang="en-US" sz="1400" b="1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400" b="1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FFFF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97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FFFF </a:t>
                      </a:r>
                      <a:r>
                        <a:rPr lang="en-US" sz="1400" b="1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400" b="1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FFFF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97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FFFF </a:t>
                      </a:r>
                      <a:r>
                        <a:rPr lang="en-US" sz="1400" b="1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FFFF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FF01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97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 0000 0000 0001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0" name="Rectangle 7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Exercise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6707654" y="4354211"/>
            <a:ext cx="0" cy="1968129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7130186" y="4354211"/>
            <a:ext cx="0" cy="1968129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7557570" y="4307518"/>
            <a:ext cx="0" cy="2014822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8047821" y="4249152"/>
            <a:ext cx="0" cy="2073188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BD99AC71-04ED-48BA-8FA4-CADD6F5DC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0" y="1492164"/>
            <a:ext cx="4501620" cy="248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marL="57150" indent="0">
              <a:buNone/>
            </a:pPr>
            <a:r>
              <a:rPr lang="en-US" sz="1600" b="0" kern="0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sz="1600" b="0" kern="0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600" b="0" kern="0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sz="1600" b="0" kern="0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600" b="0" kern="0" dirty="0"/>
              <a:t> like computing </a:t>
            </a:r>
            <a:r>
              <a:rPr lang="en-US" sz="1600" b="0" kern="0" dirty="0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 sz="1600" b="0" kern="0" dirty="0"/>
              <a:t> w/o setting </a:t>
            </a:r>
            <a:r>
              <a:rPr lang="en-US" sz="1600" b="0" kern="0" dirty="0" err="1"/>
              <a:t>dest</a:t>
            </a:r>
            <a:endParaRPr lang="en-US" sz="1600" b="0" kern="0" dirty="0"/>
          </a:p>
          <a:p>
            <a:pPr marL="57150" indent="0"/>
            <a:endParaRPr lang="en-US" sz="1600" b="0" kern="0" dirty="0"/>
          </a:p>
          <a:p>
            <a:pPr marL="57150" indent="0"/>
            <a:r>
              <a:rPr lang="en-US" sz="1600" b="0" kern="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CF set</a:t>
            </a:r>
            <a:r>
              <a:rPr lang="en-US" sz="1600" b="0" kern="0" dirty="0"/>
              <a:t>   if carry/borrow out from most significant</a:t>
            </a:r>
            <a:br>
              <a:rPr lang="en-US" sz="1600" b="0" kern="0" dirty="0"/>
            </a:br>
            <a:r>
              <a:rPr lang="en-US" sz="1600" b="0" kern="0" dirty="0"/>
              <a:t>                 bit (used for unsigned comparisons)</a:t>
            </a:r>
          </a:p>
          <a:p>
            <a:pPr marL="57150" indent="0"/>
            <a:r>
              <a:rPr lang="en-US" sz="1600" b="0" kern="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ZF set</a:t>
            </a:r>
            <a:r>
              <a:rPr lang="en-US" sz="1600" b="0" kern="0" dirty="0"/>
              <a:t>   if </a:t>
            </a:r>
            <a:r>
              <a:rPr lang="en-US" sz="1600" b="0" kern="0" dirty="0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 sz="1600" b="0" kern="0" dirty="0"/>
          </a:p>
          <a:p>
            <a:pPr marL="57150" indent="0"/>
            <a:r>
              <a:rPr lang="en-US" sz="1600" b="0" kern="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SF set</a:t>
            </a:r>
            <a:r>
              <a:rPr lang="en-US" sz="1600" b="0" kern="0" dirty="0"/>
              <a:t>   if </a:t>
            </a:r>
            <a:r>
              <a:rPr lang="en-US" sz="1600" b="0" kern="0" dirty="0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 sz="1600" b="0" kern="0" dirty="0"/>
              <a:t> (as signed)</a:t>
            </a:r>
          </a:p>
          <a:p>
            <a:pPr marL="57150" indent="0"/>
            <a:r>
              <a:rPr lang="en-US" sz="1600" b="0" kern="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OF set</a:t>
            </a:r>
            <a:r>
              <a:rPr lang="en-US" sz="1600" b="0" kern="0" dirty="0"/>
              <a:t>  if two’s-complement (signed) overflow</a:t>
            </a:r>
            <a:endParaRPr lang="en-US" sz="2000" kern="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2D008C2-57B2-42F3-AB0F-63ADDACF90E9}"/>
              </a:ext>
            </a:extLst>
          </p:cNvPr>
          <p:cNvSpPr txBox="1"/>
          <p:nvPr/>
        </p:nvSpPr>
        <p:spPr>
          <a:xfrm>
            <a:off x="637308" y="6243615"/>
            <a:ext cx="7464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setl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movzblq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do not modify condition codes</a:t>
            </a:r>
          </a:p>
        </p:txBody>
      </p:sp>
      <p:graphicFrame>
        <p:nvGraphicFramePr>
          <p:cNvPr id="21" name="Group 5">
            <a:extLst>
              <a:ext uri="{FF2B5EF4-FFF2-40B4-BE49-F238E27FC236}">
                <a16:creationId xmlns:a16="http://schemas.microsoft.com/office/drawing/2014/main" xmlns="" id="{B03E327D-1EA0-4E7C-BE79-05D35B2B5123}"/>
              </a:ext>
            </a:extLst>
          </p:cNvPr>
          <p:cNvGraphicFramePr>
            <a:graphicFrameLocks noGrp="1"/>
          </p:cNvGraphicFramePr>
          <p:nvPr/>
        </p:nvGraphicFramePr>
        <p:xfrm>
          <a:off x="4608328" y="1312408"/>
          <a:ext cx="4458088" cy="2618473"/>
        </p:xfrm>
        <a:graphic>
          <a:graphicData uri="http://schemas.openxmlformats.org/drawingml/2006/table">
            <a:tbl>
              <a:tblPr/>
              <a:tblGrid>
                <a:gridCol w="8115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207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258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SF^OF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8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  <a:endParaRPr kumimoji="0" 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18575" marR="18575" marT="18575" marB="185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67523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437548" cy="573088"/>
          </a:xfrm>
        </p:spPr>
        <p:txBody>
          <a:bodyPr/>
          <a:lstStyle/>
          <a:p>
            <a:r>
              <a:rPr lang="en-US" dirty="0"/>
              <a:t>Recall: ISA = Assembly/Machine Code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9113" y="3412455"/>
            <a:ext cx="4852987" cy="3182091"/>
          </a:xfrm>
          <a:solidFill>
            <a:schemeClr val="bg1"/>
          </a:solidFill>
        </p:spPr>
        <p:txBody>
          <a:bodyPr/>
          <a:lstStyle/>
          <a:p>
            <a:pPr marL="227013" indent="-227013" defTabSz="895350">
              <a:buNone/>
              <a:tabLst>
                <a:tab pos="1371600" algn="l"/>
                <a:tab pos="4572000" algn="l"/>
              </a:tabLst>
            </a:pPr>
            <a:r>
              <a:rPr lang="en-US" sz="24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PC: Program counter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Address of next instruction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Register file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Condition codes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Store status information about most recent arithmetic or logical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409700" y="19812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371600"/>
            <a:ext cx="16764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1066800"/>
            <a:ext cx="1752600" cy="2209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324600" y="1730102"/>
            <a:ext cx="11430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Code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Stack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018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352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768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2954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Addresses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854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3876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Instructions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667000" y="2286000"/>
            <a:ext cx="10668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Condition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5372100" y="3625850"/>
            <a:ext cx="36195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800" dirty="0"/>
              <a:t>Byte addressable array</a:t>
            </a:r>
          </a:p>
          <a:p>
            <a:pPr marL="571500" lvl="2" indent="-165100"/>
            <a:r>
              <a:rPr lang="en-US" sz="1800" dirty="0"/>
              <a:t>Code and user data</a:t>
            </a:r>
          </a:p>
          <a:p>
            <a:pPr marL="571500" lvl="2" indent="-165100"/>
            <a:r>
              <a:rPr lang="en-US" sz="1800" dirty="0"/>
              <a:t>Stack to support procedures</a:t>
            </a:r>
          </a:p>
          <a:p>
            <a:pPr marL="0" indent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17146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Control: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/>
              <a:t>Loops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123216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while (x);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4953000"/>
            <a:ext cx="6752771" cy="1282700"/>
          </a:xfrm>
          <a:ln/>
        </p:spPr>
        <p:txBody>
          <a:bodyPr/>
          <a:lstStyle/>
          <a:p>
            <a:r>
              <a:rPr lang="en-US" dirty="0"/>
              <a:t>Count number of 1’s in argument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(“</a:t>
            </a:r>
            <a:r>
              <a:rPr lang="en-US" dirty="0" err="1"/>
              <a:t>popcount</a:t>
            </a:r>
            <a:r>
              <a:rPr lang="en-US" dirty="0"/>
              <a:t>”)</a:t>
            </a:r>
          </a:p>
          <a:p>
            <a:r>
              <a:rPr lang="en-US" dirty="0"/>
              <a:t>Use conditional branch to either continue looping or to exit loop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2133599" y="4343399"/>
            <a:ext cx="6328229" cy="238397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movl    $0, %eax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 = 0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			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loop: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%rdi,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andl    $1, %edx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 = x &amp; 0x1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addq    %rdx, %rax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 += t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shrq    %rdi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 &gt;&gt;=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jne     .L2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if(x) goto loop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381000" y="1524001"/>
            <a:ext cx="4041775" cy="25908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437412"/>
              </p:ext>
            </p:extLst>
          </p:nvPr>
        </p:nvGraphicFramePr>
        <p:xfrm>
          <a:off x="4724400" y="190500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85799" y="3886200"/>
            <a:ext cx="8330609" cy="1752600"/>
          </a:xfrm>
        </p:spPr>
        <p:txBody>
          <a:bodyPr/>
          <a:lstStyle/>
          <a:p>
            <a:r>
              <a:rPr lang="en-US" sz="2800" dirty="0"/>
              <a:t>Check out:</a:t>
            </a:r>
          </a:p>
          <a:p>
            <a:endParaRPr lang="en-US" sz="2800" dirty="0" smtClean="0"/>
          </a:p>
          <a:p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canvas.cmu.edu/courses/13182/quizzes/31655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78074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/>
          </p:cNvSpPr>
          <p:nvPr/>
        </p:nvSpPr>
        <p:spPr bwMode="auto">
          <a:xfrm>
            <a:off x="444500" y="1562554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533400" y="1975304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810000" y="1553029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886200" y="1965778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772808"/>
            <a:ext cx="8382000" cy="2487386"/>
          </a:xfrm>
          <a:ln/>
        </p:spPr>
        <p:txBody>
          <a:bodyPr/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1625600" y="3782333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…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20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Statement</a:t>
            </a:r>
            <a:r>
              <a:rPr lang="en-US" sz="2000" b="1" baseline="-25000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/>
          </p:cNvSpPr>
          <p:nvPr/>
        </p:nvSpPr>
        <p:spPr bwMode="auto">
          <a:xfrm>
            <a:off x="304800" y="30861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81000" y="35052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“Jump-to-middle” translation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-</a:t>
            </a:r>
            <a:r>
              <a:rPr lang="en-US" b="1" dirty="0" err="1">
                <a:latin typeface="Courier New"/>
                <a:cs typeface="Courier New"/>
              </a:rPr>
              <a:t>Og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181600" y="2095501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257800" y="2514600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3657600" y="3048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to Middle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pcount_goto_jtm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#1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ln/>
        </p:spPr>
        <p:txBody>
          <a:bodyPr/>
          <a:lstStyle/>
          <a:p>
            <a:r>
              <a:rPr lang="en-US" dirty="0"/>
              <a:t>Compare to do-while version of function</a:t>
            </a:r>
          </a:p>
          <a:p>
            <a:r>
              <a:rPr lang="en-US" dirty="0"/>
              <a:t>Initial </a:t>
            </a:r>
            <a:r>
              <a:rPr lang="en-US" dirty="0" err="1"/>
              <a:t>goto</a:t>
            </a:r>
            <a:r>
              <a:rPr lang="en-US" dirty="0"/>
              <a:t> starts loop at test</a:t>
            </a:r>
          </a:p>
        </p:txBody>
      </p:sp>
    </p:spTree>
    <p:extLst>
      <p:ext uri="{BB962C8B-B14F-4D97-AF65-F5344CB8AC3E}">
        <p14:creationId xmlns:p14="http://schemas.microsoft.com/office/powerpoint/2010/main" val="2094010615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2006601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533400" y="3687764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106863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#2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67200" y="1752600"/>
            <a:ext cx="4419600" cy="3992563"/>
          </a:xfrm>
        </p:spPr>
        <p:txBody>
          <a:bodyPr/>
          <a:lstStyle/>
          <a:p>
            <a:r>
              <a:rPr lang="en-US" dirty="0"/>
              <a:t>“Do-while” conversion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–O1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1371600" y="2878138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4038600" y="4178301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20306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pcount_goto_dw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#2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219700"/>
            <a:ext cx="8382000" cy="1282700"/>
          </a:xfrm>
          <a:ln/>
        </p:spPr>
        <p:txBody>
          <a:bodyPr/>
          <a:lstStyle/>
          <a:p>
            <a:r>
              <a:rPr lang="en-US" dirty="0"/>
              <a:t>Initial conditional guards entrance to loop</a:t>
            </a:r>
          </a:p>
          <a:p>
            <a:r>
              <a:rPr lang="en-US" dirty="0"/>
              <a:t>Compare to do-while version of function</a:t>
            </a:r>
          </a:p>
          <a:p>
            <a:pPr lvl="1"/>
            <a:r>
              <a:rPr lang="en-US" dirty="0"/>
              <a:t>Removes jump to middle.  </a:t>
            </a:r>
            <a:r>
              <a:rPr lang="en-US" dirty="0">
                <a:solidFill>
                  <a:srgbClr val="FF0000"/>
                </a:solidFill>
              </a:rPr>
              <a:t>When is this good or bad?</a:t>
            </a:r>
          </a:p>
        </p:txBody>
      </p:sp>
    </p:spTree>
    <p:extLst>
      <p:ext uri="{BB962C8B-B14F-4D97-AF65-F5344CB8AC3E}">
        <p14:creationId xmlns:p14="http://schemas.microsoft.com/office/powerpoint/2010/main" val="1169195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Form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General Form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381000" y="2819400"/>
            <a:ext cx="4495800" cy="3962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181600" y="1295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5181600" y="2209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181600" y="3200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5029200" y="4191000"/>
            <a:ext cx="3323771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bit =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38750" y="838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238750" y="1797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257800" y="2787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276850" y="3778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1101725" y="2514600"/>
            <a:ext cx="72707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1101725" y="3655700"/>
            <a:ext cx="72707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828675" y="4724400"/>
            <a:ext cx="10001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828675" y="5867400"/>
            <a:ext cx="10001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89388" y="2977233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95774" y="3124200"/>
            <a:ext cx="30321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Compiler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–</a:t>
            </a:r>
            <a:r>
              <a:rPr lang="en-US" sz="2000" dirty="0" err="1">
                <a:latin typeface="Courier New" pitchFamily="49" charset="0"/>
              </a:rPr>
              <a:t>Og</a:t>
            </a:r>
            <a:r>
              <a:rPr lang="en-US" sz="2000" dirty="0">
                <a:latin typeface="Courier New" pitchFamily="49" charset="0"/>
              </a:rPr>
              <a:t> -S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79900" y="4191000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Assembler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 </a:t>
            </a:r>
            <a:r>
              <a:rPr lang="en-US" sz="2000" dirty="0">
                <a:latin typeface="Courier New" pitchFamily="49" charset="0"/>
              </a:rPr>
              <a:t>as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95775" y="5334000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Linker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</a:t>
            </a:r>
            <a:r>
              <a:rPr lang="en-US" sz="2000" dirty="0">
                <a:latin typeface="Courier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ld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73313" y="2579688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 program (</a:t>
            </a:r>
            <a:r>
              <a:rPr lang="en-US" sz="2000" dirty="0">
                <a:latin typeface="Courier New" pitchFamily="49" charset="0"/>
              </a:rPr>
              <a:t>p1.c p2.c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259013" y="3657600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err="1">
                <a:latin typeface="Calibri" pitchFamily="34" charset="0"/>
              </a:rPr>
              <a:t>Asm</a:t>
            </a:r>
            <a:r>
              <a:rPr lang="en-US" sz="2000" dirty="0">
                <a:latin typeface="Calibri" pitchFamily="34" charset="0"/>
              </a:rPr>
              <a:t> program (</a:t>
            </a:r>
            <a:r>
              <a:rPr lang="en-US" sz="2000" dirty="0">
                <a:latin typeface="Courier New" pitchFamily="49" charset="0"/>
              </a:rPr>
              <a:t>p1.s p2.s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144713" y="4800600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131219" y="5943600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Executable program (</a:t>
            </a:r>
            <a:r>
              <a:rPr lang="en-US" sz="2000" dirty="0">
                <a:latin typeface="Courier New" pitchFamily="49" charset="0"/>
              </a:rPr>
              <a:t>p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89388" y="4055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89388" y="5198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858000" y="4800600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65813" y="5334000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381000" y="341312"/>
            <a:ext cx="8381676" cy="573088"/>
          </a:xfrm>
        </p:spPr>
        <p:txBody>
          <a:bodyPr/>
          <a:lstStyle/>
          <a:p>
            <a:r>
              <a:rPr lang="en-US" dirty="0"/>
              <a:t>Recall: Turning C into Object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463675"/>
          </a:xfrm>
        </p:spPr>
        <p:txBody>
          <a:bodyPr/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  </a:t>
            </a:r>
            <a:r>
              <a:rPr lang="en-US" b="1" dirty="0">
                <a:latin typeface="Courier New" pitchFamily="49" charset="0"/>
              </a:rPr>
              <a:t>p1.c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  </a:t>
            </a:r>
            <a:r>
              <a:rPr lang="en-US" b="1" dirty="0" err="1">
                <a:latin typeface="Courier New" pitchFamily="49" charset="0"/>
              </a:rPr>
              <a:t>gcc</a:t>
            </a:r>
            <a:r>
              <a:rPr lang="en-US" b="1" dirty="0">
                <a:latin typeface="Courier New" pitchFamily="49" charset="0"/>
              </a:rPr>
              <a:t> –</a:t>
            </a:r>
            <a:r>
              <a:rPr lang="en-US" b="1" dirty="0" err="1">
                <a:latin typeface="Courier New" pitchFamily="49" charset="0"/>
              </a:rPr>
              <a:t>Og</a:t>
            </a:r>
            <a:r>
              <a:rPr lang="en-US" b="1" dirty="0">
                <a:latin typeface="Courier New" pitchFamily="49" charset="0"/>
              </a:rPr>
              <a:t> 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basic optimizations 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Og</a:t>
            </a:r>
            <a:r>
              <a:rPr lang="en-US" dirty="0"/>
              <a:t>) [New to recent versions of GCC]</a:t>
            </a: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1250665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</a:t>
            </a:r>
            <a:r>
              <a:rPr lang="en-US" dirty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For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447800" y="3962400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>
                <a:latin typeface="+mj-lt"/>
              </a:rPr>
              <a:t>Init</a:t>
            </a:r>
            <a:r>
              <a:rPr lang="en-US" sz="2400" i="1" dirty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while (</a:t>
            </a:r>
            <a:r>
              <a:rPr lang="en-US" sz="2400" i="1" dirty="0">
                <a:latin typeface="+mj-lt"/>
              </a:rPr>
              <a:t>Test </a:t>
            </a:r>
            <a:r>
              <a:rPr lang="en-US" sz="2400" dirty="0">
                <a:latin typeface="Courier New" charset="0"/>
              </a:rPr>
              <a:t>) {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  <a:endParaRPr lang="en-US" sz="2400" i="1" dirty="0"/>
          </a:p>
          <a:p>
            <a:pPr algn="l">
              <a:spcBef>
                <a:spcPct val="50000"/>
              </a:spcBef>
            </a:pPr>
            <a:r>
              <a:rPr lang="en-US" sz="2400" i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5905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While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For-While Conversion</a:t>
            </a: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5138057" y="1498600"/>
            <a:ext cx="3360057" cy="4343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1800" b="1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 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381000" y="18605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381000" y="27749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381000" y="38100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228600" y="4756150"/>
            <a:ext cx="4114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&gt;&gt;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438150" y="14033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38150" y="2362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457200" y="33528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476250" y="43434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6100210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</a:t>
            </a:r>
            <a:r>
              <a:rPr lang="en-US" dirty="0">
                <a:sym typeface="Wingdings"/>
              </a:rPr>
              <a:t> Do-While Conversion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676900"/>
            <a:ext cx="4191000" cy="876300"/>
          </a:xfrm>
          <a:ln/>
        </p:spPr>
        <p:txBody>
          <a:bodyPr/>
          <a:lstStyle/>
          <a:p>
            <a:r>
              <a:rPr lang="en-US" dirty="0"/>
              <a:t>Initial test can be optimized away – </a:t>
            </a:r>
            <a:r>
              <a:rPr lang="en-US" dirty="0">
                <a:solidFill>
                  <a:srgbClr val="FF0000"/>
                </a:solidFill>
              </a:rPr>
              <a:t>why?</a:t>
            </a:r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905000"/>
            <a:ext cx="41910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0574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724400" y="1371600"/>
            <a:ext cx="4343400" cy="541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pcount_for_goto_dw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514600"/>
            <a:ext cx="4924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Init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2971800"/>
            <a:ext cx="7502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i="1" dirty="0">
                <a:latin typeface="+mj-lt"/>
              </a:rPr>
              <a:t>Test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4038600"/>
            <a:ext cx="7104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Body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38800" y="4876800"/>
            <a:ext cx="9284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Update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10400" y="5334000"/>
            <a:ext cx="61234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Test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029200" y="2819400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b="1" dirty="0">
                <a:solidFill>
                  <a:srgbClr val="7F7F7F"/>
                </a:solidFill>
              </a:rPr>
              <a:t>Control: Condition codes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b="1" dirty="0"/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444956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2746829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13034918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667000" cy="3937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*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[x];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3385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Translation (Extended C)</a:t>
            </a: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  <p:extLst>
      <p:ext uri="{BB962C8B-B14F-4D97-AF65-F5344CB8AC3E}">
        <p14:creationId xmlns:p14="http://schemas.microsoft.com/office/powerpoint/2010/main" val="538493611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.L8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*.L4(,%rdi,8)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 flipV="1">
            <a:off x="1295400" y="5334000"/>
            <a:ext cx="990600" cy="609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838200" y="5943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What range of values takes default?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888483"/>
              </p:ext>
            </p:extLst>
          </p:nvPr>
        </p:nvGraphicFramePr>
        <p:xfrm>
          <a:off x="5181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463907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2028598" y="5892799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xmlns="" id="{BF7C1A93-68E2-4DCC-9802-CDE4648F5C8C}"/>
              </a:ext>
            </a:extLst>
          </p:cNvPr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xmlns="" id="{02FC3882-54A0-4DE7-8FD9-97783E8961DF}"/>
              </a:ext>
            </a:extLst>
          </p:cNvPr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xmlns="" id="{DECF1AF7-4ACD-431B-923C-E5555572CE1E}"/>
              </a:ext>
            </a:extLst>
          </p:cNvPr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ja      .L8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# use default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jmp     *.L4(,%rdi,8)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55C40CC2-4F5D-455B-8884-F763535715B0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458686" y="5704115"/>
            <a:ext cx="569912" cy="28302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81483643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8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.L8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.L8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*.L4(,%rdi,8)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pPr marL="552450" lvl="1"/>
            <a:r>
              <a:rPr lang="en-US" dirty="0"/>
              <a:t>Must scale by factor of 8 (addresses are 8 bytes)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 + x*8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5486400" y="21336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697329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/>
        </p:nvSpPr>
        <p:spPr bwMode="auto">
          <a:xfrm>
            <a:off x="990600" y="19812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.L9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75050" y="2146298"/>
            <a:ext cx="1384300" cy="814071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5050" y="2906710"/>
            <a:ext cx="1387475" cy="27083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75050" y="2743200"/>
            <a:ext cx="1379538" cy="2724150"/>
            <a:chOff x="3575050" y="2743200"/>
            <a:chExt cx="1379538" cy="2724150"/>
          </a:xfrm>
        </p:grpSpPr>
        <p:sp>
          <p:nvSpPr>
            <p:cNvPr id="26631" name="Line 7"/>
            <p:cNvSpPr>
              <a:spLocks noChangeShapeType="1"/>
            </p:cNvSpPr>
            <p:nvPr/>
          </p:nvSpPr>
          <p:spPr bwMode="auto">
            <a:xfrm>
              <a:off x="3581400" y="2743200"/>
              <a:ext cx="1371600" cy="272415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35" name="Line 11"/>
            <p:cNvSpPr>
              <a:spLocks noChangeShapeType="1"/>
            </p:cNvSpPr>
            <p:nvPr/>
          </p:nvSpPr>
          <p:spPr bwMode="auto">
            <a:xfrm>
              <a:off x="3575050" y="3611880"/>
              <a:ext cx="1379538" cy="185547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75050" y="3832860"/>
            <a:ext cx="1301750" cy="73914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75050" y="4057650"/>
            <a:ext cx="1301750" cy="7429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4175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Recall: Move &amp;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Some Two Operand Instructions:</a:t>
            </a:r>
          </a:p>
          <a:p>
            <a:pPr marL="0" lvl="1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Format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i="1" dirty="0" err="1">
                <a:cs typeface="Calibri" panose="020F0502020204030204" pitchFamily="34" charset="0"/>
                <a:sym typeface="Courier New Bold" charset="0"/>
              </a:rPr>
              <a:t>Src,Dest</a:t>
            </a:r>
            <a:r>
              <a:rPr lang="en-US" dirty="0">
                <a:cs typeface="Calibri" panose="020F0502020204030204" pitchFamily="34" charset="0"/>
                <a:sym typeface="Courier New Bold" charset="0"/>
              </a:rPr>
              <a:t>	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i="1" dirty="0" err="1">
                <a:cs typeface="Calibri" panose="020F0502020204030204" pitchFamily="34" charset="0"/>
                <a:sym typeface="Courier New Bold" charset="0"/>
              </a:rPr>
              <a:t>Src,Dest</a:t>
            </a:r>
            <a:r>
              <a:rPr lang="en-US" dirty="0">
                <a:cs typeface="Calibri" panose="020F0502020204030204" pitchFamily="34" charset="0"/>
                <a:sym typeface="Courier New Bold" charset="0"/>
              </a:rPr>
              <a:t>	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shlq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xorq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1CD311C-7B17-4E1D-9E2A-C92F59300EE9}"/>
              </a:ext>
            </a:extLst>
          </p:cNvPr>
          <p:cNvSpPr txBox="1"/>
          <p:nvPr/>
        </p:nvSpPr>
        <p:spPr>
          <a:xfrm>
            <a:off x="7463724" y="1197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C24E14A-870D-44EE-9212-2E9833C97B86}"/>
              </a:ext>
            </a:extLst>
          </p:cNvPr>
          <p:cNvSpPr txBox="1"/>
          <p:nvPr/>
        </p:nvSpPr>
        <p:spPr>
          <a:xfrm>
            <a:off x="3108472" y="2153265"/>
            <a:ext cx="33474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Dest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 =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Src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   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Src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 can be $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const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)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E1320D1-26DB-4337-8019-A29CE7A669D5}"/>
              </a:ext>
            </a:extLst>
          </p:cNvPr>
          <p:cNvSpPr txBox="1"/>
          <p:nvPr/>
        </p:nvSpPr>
        <p:spPr>
          <a:xfrm>
            <a:off x="3108472" y="2517717"/>
            <a:ext cx="46783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Dest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 = address computed by expression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Src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7479ED5-2D34-4A9D-817F-DBD50B3A753F}"/>
              </a:ext>
            </a:extLst>
          </p:cNvPr>
          <p:cNvSpPr txBox="1"/>
          <p:nvPr/>
        </p:nvSpPr>
        <p:spPr>
          <a:xfrm>
            <a:off x="3113388" y="2872337"/>
            <a:ext cx="19255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Dest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 =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Dest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 +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Courier New Bold" charset="0"/>
              </a:rPr>
              <a:t>Src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64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1)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case 1:	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193612"/>
              </p:ext>
            </p:extLst>
          </p:nvPr>
        </p:nvGraphicFramePr>
        <p:xfrm>
          <a:off x="1752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505191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Handling Fall-Through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3: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merge;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>
            <a:endCxn id="17" idx="1"/>
          </p:cNvCxnSpPr>
          <p:nvPr/>
        </p:nvCxnSpPr>
        <p:spPr bwMode="auto">
          <a:xfrm flipV="1">
            <a:off x="1752600" y="2628900"/>
            <a:ext cx="2438400" cy="190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endCxn id="16" idx="1"/>
          </p:cNvCxnSpPr>
          <p:nvPr/>
        </p:nvCxnSpPr>
        <p:spPr bwMode="auto">
          <a:xfrm>
            <a:off x="1905000" y="37338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7" idx="2"/>
          </p:cNvCxnSpPr>
          <p:nvPr/>
        </p:nvCxnSpPr>
        <p:spPr bwMode="auto">
          <a:xfrm>
            <a:off x="5562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15016476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2, x == 3)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3962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.L5:                  # Case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cqto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				  # sign extend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         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to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rdx:rax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.L6 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.L9:                  # Case 3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              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ret</a:t>
            </a: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239872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433227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5, x == 6, default)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               # Case 5,6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-=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.L8:               # Default: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$2,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2819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  // .L7</a:t>
            </a:r>
          </a:p>
          <a:p>
            <a:pPr algn="l"/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038513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266014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C Control</a:t>
            </a:r>
          </a:p>
          <a:p>
            <a:pPr marL="546100" lvl="1"/>
            <a:r>
              <a:rPr lang="en-US" dirty="0"/>
              <a:t>if-then-else</a:t>
            </a:r>
          </a:p>
          <a:p>
            <a:pPr marL="546100" lvl="1"/>
            <a:r>
              <a:rPr lang="en-US" dirty="0"/>
              <a:t>do-while</a:t>
            </a:r>
          </a:p>
          <a:p>
            <a:pPr marL="546100" lvl="1"/>
            <a:r>
              <a:rPr lang="en-US" dirty="0"/>
              <a:t>while, for</a:t>
            </a:r>
          </a:p>
          <a:p>
            <a:pPr marL="546100" lvl="1"/>
            <a:r>
              <a:rPr lang="en-US" dirty="0"/>
              <a:t>switch</a:t>
            </a:r>
          </a:p>
          <a:p>
            <a:r>
              <a:rPr lang="en-US" dirty="0"/>
              <a:t>Assembler Control</a:t>
            </a:r>
          </a:p>
          <a:p>
            <a:pPr marL="546100" lvl="1"/>
            <a:r>
              <a:rPr lang="en-US" dirty="0"/>
              <a:t>Conditional jump</a:t>
            </a:r>
          </a:p>
          <a:p>
            <a:pPr marL="546100" lvl="1"/>
            <a:r>
              <a:rPr lang="en-US" dirty="0"/>
              <a:t>Conditional move</a:t>
            </a:r>
          </a:p>
          <a:p>
            <a:pPr marL="546100" lvl="1"/>
            <a:r>
              <a:rPr lang="en-US" dirty="0"/>
              <a:t>Indirect jump (via jump tables)</a:t>
            </a:r>
          </a:p>
          <a:p>
            <a:pPr marL="546100" lvl="1"/>
            <a:r>
              <a:rPr lang="en-US" dirty="0"/>
              <a:t>Compiler generates code sequence to implement more complex control</a:t>
            </a:r>
          </a:p>
          <a:p>
            <a:r>
              <a:rPr lang="en-US" dirty="0"/>
              <a:t>Standard Techniques</a:t>
            </a:r>
          </a:p>
          <a:p>
            <a:pPr marL="546100" lvl="1"/>
            <a:r>
              <a:rPr lang="en-US" dirty="0"/>
              <a:t>Loops converted to do-while or jump-to-middle form</a:t>
            </a:r>
          </a:p>
          <a:p>
            <a:pPr marL="546100" lvl="1"/>
            <a:r>
              <a:rPr lang="en-US" dirty="0"/>
              <a:t>Large switch statements use jump tables</a:t>
            </a:r>
          </a:p>
          <a:p>
            <a:pPr marL="546100" lvl="1"/>
            <a:r>
              <a:rPr lang="en-US" dirty="0"/>
              <a:t>Sparse switch statements may use decision trees (if-</a:t>
            </a:r>
            <a:r>
              <a:rPr lang="en-US" dirty="0" err="1"/>
              <a:t>elseif</a:t>
            </a:r>
            <a:r>
              <a:rPr lang="en-US" dirty="0"/>
              <a:t>-</a:t>
            </a:r>
            <a:r>
              <a:rPr lang="en-US" dirty="0" err="1"/>
              <a:t>elseif</a:t>
            </a:r>
            <a:r>
              <a:rPr lang="en-US" dirty="0"/>
              <a:t>-else)</a:t>
            </a:r>
          </a:p>
        </p:txBody>
      </p:sp>
    </p:spTree>
    <p:extLst>
      <p:ext uri="{BB962C8B-B14F-4D97-AF65-F5344CB8AC3E}">
        <p14:creationId xmlns:p14="http://schemas.microsoft.com/office/powerpoint/2010/main" val="1134517555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Today</a:t>
            </a:r>
          </a:p>
          <a:p>
            <a:pPr marL="552450" lvl="1"/>
            <a:r>
              <a:rPr lang="en-US" dirty="0"/>
              <a:t>Control: Condition codes</a:t>
            </a:r>
          </a:p>
          <a:p>
            <a:pPr marL="552450" lvl="1"/>
            <a:r>
              <a:rPr lang="en-US" dirty="0"/>
              <a:t>Conditional branches &amp; conditional moves</a:t>
            </a:r>
          </a:p>
          <a:p>
            <a:pPr marL="552450" lvl="1"/>
            <a:r>
              <a:rPr lang="en-US" dirty="0"/>
              <a:t>Loops</a:t>
            </a:r>
          </a:p>
          <a:p>
            <a:pPr marL="552450" lvl="1"/>
            <a:r>
              <a:rPr lang="en-US" dirty="0"/>
              <a:t>Switch statements</a:t>
            </a:r>
          </a:p>
          <a:p>
            <a:r>
              <a:rPr lang="en-US" dirty="0"/>
              <a:t>Next Time</a:t>
            </a:r>
          </a:p>
          <a:p>
            <a:pPr marL="552450" lvl="1"/>
            <a:r>
              <a:rPr lang="en-US" dirty="0"/>
              <a:t>Stack</a:t>
            </a:r>
          </a:p>
          <a:p>
            <a:pPr marL="552450" lvl="1"/>
            <a:r>
              <a:rPr lang="en-US" dirty="0"/>
              <a:t>Call / return</a:t>
            </a:r>
          </a:p>
          <a:p>
            <a:pPr marL="552450" lvl="1"/>
            <a:r>
              <a:rPr lang="en-US" dirty="0"/>
              <a:t>Procedure call discipline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</a:t>
            </a:r>
          </a:p>
        </p:txBody>
      </p:sp>
      <p:sp>
        <p:nvSpPr>
          <p:cNvPr id="4" name="Rectangle 6"/>
          <p:cNvSpPr>
            <a:spLocks/>
          </p:cNvSpPr>
          <p:nvPr/>
        </p:nvSpPr>
        <p:spPr bwMode="auto">
          <a:xfrm>
            <a:off x="322385" y="1371600"/>
            <a:ext cx="8379069" cy="4431323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00000000004005e0 &lt;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4005e0:       48 89 d1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4005e3:       48 83 ff 06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$0x6,%rdi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4005e7:       77 2b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400614 &lt;switch_eg+0x34&gt;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4005e9:       ff 24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f0 07 40 00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jmpq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*0x4007f0(,%rdi,8)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4005f0: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4005f3:       48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c2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4005f7: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4005f8: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4005fb:       48 99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4005fd:       48 f7 f9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400600: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400607 &lt;switch_eg+0x27&gt;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400602: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400607:       48 01 c8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40060a: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40060b: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400610:       48 29 d0                sub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400613: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400614:       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$0x2,%eax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400619: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482479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 (cont.)</a:t>
            </a:r>
          </a:p>
        </p:txBody>
      </p:sp>
      <p:sp>
        <p:nvSpPr>
          <p:cNvPr id="3" name="Rectangle 6"/>
          <p:cNvSpPr>
            <a:spLocks/>
          </p:cNvSpPr>
          <p:nvPr/>
        </p:nvSpPr>
        <p:spPr bwMode="auto">
          <a:xfrm>
            <a:off x="322385" y="1371600"/>
            <a:ext cx="8379069" cy="92416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00000000004005e0 &lt;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4005e9:       ff 24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f0 07 40 00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jmpq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*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(,%rdi,8)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328246" y="2588847"/>
            <a:ext cx="8379069" cy="1787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switch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x /8xg 0x4007f0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0x4007f0:       0x0000000000400614      0x00000000004005f0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0x400800:       0x00000000004005f8      0x0000000000400602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0x400810:       0x0000000000400614      0x000000000040060b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0x400820:       0x000000000040060b      0x2c646c25203d2078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</a:t>
            </a:r>
          </a:p>
        </p:txBody>
      </p:sp>
    </p:spTree>
    <p:extLst>
      <p:ext uri="{BB962C8B-B14F-4D97-AF65-F5344CB8AC3E}">
        <p14:creationId xmlns:p14="http://schemas.microsoft.com/office/powerpoint/2010/main" val="159096640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 (cont.)</a:t>
            </a:r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298938" y="1172309"/>
            <a:ext cx="8379069" cy="14458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switch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x /8xg 0x4007f0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0x4007f0:       0x0000000000400614      0x00000000004005f0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0x400800:       0x00000000004005f8      0x0000000000400602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0x400810:       0x0000000000400614      0x000000000040060b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0x400820:       0x000000000040060b      0x2c646c25203d2078</a:t>
            </a:r>
          </a:p>
        </p:txBody>
      </p:sp>
      <p:sp>
        <p:nvSpPr>
          <p:cNvPr id="6" name="Rectangle 6"/>
          <p:cNvSpPr>
            <a:spLocks/>
          </p:cNvSpPr>
          <p:nvPr/>
        </p:nvSpPr>
        <p:spPr bwMode="auto">
          <a:xfrm>
            <a:off x="381001" y="2706078"/>
            <a:ext cx="8379069" cy="356576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4005f0: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4005f3:       48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c2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4005f7: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4005f8: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4005fb:       48 99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4005fd:       48 f7 f9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400600: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400607 &lt;switch_eg+0x27&gt;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400602: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400607:       48 01 c8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40060a: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40060b: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400610:       48 29 d0                sub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400613: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400614:       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$0x2,%eax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400619: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1182077" y="1983154"/>
            <a:ext cx="1406769" cy="169007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>
            <a:off x="1182077" y="1768231"/>
            <a:ext cx="1680309" cy="405423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1240692" y="2188308"/>
            <a:ext cx="1592386" cy="362438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1221154" y="2403231"/>
            <a:ext cx="1651001" cy="2794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1221154" y="1738923"/>
            <a:ext cx="3810001" cy="132861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H="1">
            <a:off x="1270000" y="1963615"/>
            <a:ext cx="3761155" cy="25986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>
            <a:off x="1230923" y="2178538"/>
            <a:ext cx="3800232" cy="299915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9247834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077200" cy="573088"/>
          </a:xfrm>
        </p:spPr>
        <p:txBody>
          <a:bodyPr/>
          <a:lstStyle/>
          <a:p>
            <a:r>
              <a:rPr lang="en-US" dirty="0"/>
              <a:t>Recall: 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</p:spPr>
        <p:txBody>
          <a:bodyPr/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16 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rsp</a:t>
            </a:r>
            <a:endParaRPr lang="en-US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S: 	Scale: 1, 2, 4, or 8</a:t>
            </a:r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Special 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  <p:extLst>
      <p:ext uri="{BB962C8B-B14F-4D97-AF65-F5344CB8AC3E}">
        <p14:creationId xmlns:p14="http://schemas.microsoft.com/office/powerpoint/2010/main" val="247507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Processor State (x86-64, 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3340100" cy="5435600"/>
          </a:xfrm>
          <a:ln/>
        </p:spPr>
        <p:txBody>
          <a:bodyPr/>
          <a:lstStyle/>
          <a:p>
            <a:r>
              <a:rPr lang="en-US" dirty="0"/>
              <a:t>Information about currently executing program</a:t>
            </a:r>
          </a:p>
          <a:p>
            <a:pPr marL="552450" lvl="1"/>
            <a:r>
              <a:rPr lang="en-US" dirty="0"/>
              <a:t>Temporary data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Location of runtime stack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)</a:t>
            </a:r>
          </a:p>
          <a:p>
            <a:pPr marL="552450" lvl="1"/>
            <a:r>
              <a:rPr lang="en-US" dirty="0"/>
              <a:t>Location of current code control point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Status of recent tests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 dirty="0"/>
              <a:t> )</a:t>
            </a:r>
          </a:p>
        </p:txBody>
      </p:sp>
      <p:sp>
        <p:nvSpPr>
          <p:cNvPr id="33797" name="Rectangle 5"/>
          <p:cNvSpPr>
            <a:spLocks/>
          </p:cNvSpPr>
          <p:nvPr/>
        </p:nvSpPr>
        <p:spPr bwMode="auto">
          <a:xfrm>
            <a:off x="4466772" y="5410200"/>
            <a:ext cx="2057400" cy="30861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</a:p>
        </p:txBody>
      </p:sp>
      <p:sp>
        <p:nvSpPr>
          <p:cNvPr id="33798" name="Rectangle 6"/>
          <p:cNvSpPr>
            <a:spLocks/>
          </p:cNvSpPr>
          <p:nvPr/>
        </p:nvSpPr>
        <p:spPr bwMode="auto">
          <a:xfrm>
            <a:off x="4466772" y="1828800"/>
            <a:ext cx="1026974" cy="384721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</p:txBody>
      </p:sp>
      <p:sp>
        <p:nvSpPr>
          <p:cNvPr id="33799" name="Rectangle 7"/>
          <p:cNvSpPr>
            <a:spLocks/>
          </p:cNvSpPr>
          <p:nvPr/>
        </p:nvSpPr>
        <p:spPr bwMode="auto">
          <a:xfrm>
            <a:off x="1981200" y="5638800"/>
            <a:ext cx="18986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top</a:t>
            </a:r>
          </a:p>
        </p:txBody>
      </p:sp>
      <p:sp>
        <p:nvSpPr>
          <p:cNvPr id="33801" name="Rectangle 9"/>
          <p:cNvSpPr>
            <a:spLocks/>
          </p:cNvSpPr>
          <p:nvPr/>
        </p:nvSpPr>
        <p:spPr bwMode="auto">
          <a:xfrm>
            <a:off x="6676572" y="5334000"/>
            <a:ext cx="20637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Instruction pointer</a:t>
            </a:r>
          </a:p>
        </p:txBody>
      </p:sp>
      <p:sp>
        <p:nvSpPr>
          <p:cNvPr id="33802" name="Rectangle 10"/>
          <p:cNvSpPr>
            <a:spLocks/>
          </p:cNvSpPr>
          <p:nvPr/>
        </p:nvSpPr>
        <p:spPr bwMode="auto">
          <a:xfrm>
            <a:off x="44858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33803" name="Rectangle 11"/>
          <p:cNvSpPr>
            <a:spLocks/>
          </p:cNvSpPr>
          <p:nvPr/>
        </p:nvSpPr>
        <p:spPr bwMode="auto">
          <a:xfrm>
            <a:off x="51589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33804" name="Rectangle 12"/>
          <p:cNvSpPr>
            <a:spLocks/>
          </p:cNvSpPr>
          <p:nvPr/>
        </p:nvSpPr>
        <p:spPr bwMode="auto">
          <a:xfrm>
            <a:off x="58320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33805" name="Rectangle 13"/>
          <p:cNvSpPr>
            <a:spLocks/>
          </p:cNvSpPr>
          <p:nvPr/>
        </p:nvSpPr>
        <p:spPr bwMode="auto">
          <a:xfrm>
            <a:off x="65051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33806" name="Rectangle 14"/>
          <p:cNvSpPr>
            <a:spLocks/>
          </p:cNvSpPr>
          <p:nvPr/>
        </p:nvSpPr>
        <p:spPr bwMode="auto">
          <a:xfrm>
            <a:off x="7189788" y="6019800"/>
            <a:ext cx="1801812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466772" y="2286000"/>
            <a:ext cx="4296228" cy="2743200"/>
            <a:chOff x="762000" y="1143000"/>
            <a:chExt cx="7518400" cy="4800600"/>
          </a:xfrm>
        </p:grpSpPr>
        <p:sp>
          <p:nvSpPr>
            <p:cNvPr id="27" name="Rectangle 1"/>
            <p:cNvSpPr>
              <a:spLocks/>
            </p:cNvSpPr>
            <p:nvPr/>
          </p:nvSpPr>
          <p:spPr bwMode="auto">
            <a:xfrm>
              <a:off x="762000" y="4800600"/>
              <a:ext cx="3556000" cy="53340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%rsp</a:t>
              </a:r>
            </a:p>
          </p:txBody>
        </p:sp>
        <p:sp>
          <p:nvSpPr>
            <p:cNvPr id="28" name="Rectangle 22"/>
            <p:cNvSpPr>
              <a:spLocks/>
            </p:cNvSpPr>
            <p:nvPr/>
          </p:nvSpPr>
          <p:spPr bwMode="auto">
            <a:xfrm>
              <a:off x="47244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%r8</a:t>
              </a:r>
            </a:p>
          </p:txBody>
        </p:sp>
        <p:sp>
          <p:nvSpPr>
            <p:cNvPr id="29" name="Rectangle 23"/>
            <p:cNvSpPr>
              <a:spLocks/>
            </p:cNvSpPr>
            <p:nvPr/>
          </p:nvSpPr>
          <p:spPr bwMode="auto">
            <a:xfrm>
              <a:off x="47244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%r9</a:t>
              </a:r>
            </a:p>
          </p:txBody>
        </p:sp>
        <p:sp>
          <p:nvSpPr>
            <p:cNvPr id="30" name="Rectangle 24"/>
            <p:cNvSpPr>
              <a:spLocks/>
            </p:cNvSpPr>
            <p:nvPr/>
          </p:nvSpPr>
          <p:spPr bwMode="auto">
            <a:xfrm>
              <a:off x="47244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%r10</a:t>
              </a:r>
            </a:p>
          </p:txBody>
        </p:sp>
        <p:sp>
          <p:nvSpPr>
            <p:cNvPr id="31" name="Rectangle 25"/>
            <p:cNvSpPr>
              <a:spLocks/>
            </p:cNvSpPr>
            <p:nvPr/>
          </p:nvSpPr>
          <p:spPr bwMode="auto">
            <a:xfrm>
              <a:off x="47244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%r11</a:t>
              </a:r>
            </a:p>
          </p:txBody>
        </p:sp>
        <p:sp>
          <p:nvSpPr>
            <p:cNvPr id="32" name="Rectangle 26"/>
            <p:cNvSpPr>
              <a:spLocks/>
            </p:cNvSpPr>
            <p:nvPr/>
          </p:nvSpPr>
          <p:spPr bwMode="auto">
            <a:xfrm>
              <a:off x="47244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%r12</a:t>
              </a:r>
            </a:p>
          </p:txBody>
        </p:sp>
        <p:sp>
          <p:nvSpPr>
            <p:cNvPr id="33" name="Rectangle 27"/>
            <p:cNvSpPr>
              <a:spLocks/>
            </p:cNvSpPr>
            <p:nvPr/>
          </p:nvSpPr>
          <p:spPr bwMode="auto">
            <a:xfrm>
              <a:off x="47244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%r13</a:t>
              </a:r>
            </a:p>
          </p:txBody>
        </p:sp>
        <p:sp>
          <p:nvSpPr>
            <p:cNvPr id="34" name="Rectangle 28"/>
            <p:cNvSpPr>
              <a:spLocks/>
            </p:cNvSpPr>
            <p:nvPr/>
          </p:nvSpPr>
          <p:spPr bwMode="auto">
            <a:xfrm>
              <a:off x="4724400" y="4800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%r14</a:t>
              </a:r>
            </a:p>
          </p:txBody>
        </p:sp>
        <p:sp>
          <p:nvSpPr>
            <p:cNvPr id="35" name="Rectangle 29"/>
            <p:cNvSpPr>
              <a:spLocks/>
            </p:cNvSpPr>
            <p:nvPr/>
          </p:nvSpPr>
          <p:spPr bwMode="auto">
            <a:xfrm>
              <a:off x="47244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%r15</a:t>
              </a:r>
            </a:p>
          </p:txBody>
        </p:sp>
        <p:sp>
          <p:nvSpPr>
            <p:cNvPr id="36" name="Rectangle 30"/>
            <p:cNvSpPr>
              <a:spLocks/>
            </p:cNvSpPr>
            <p:nvPr/>
          </p:nvSpPr>
          <p:spPr bwMode="auto">
            <a:xfrm>
              <a:off x="7620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7" name="Rectangle 31"/>
            <p:cNvSpPr>
              <a:spLocks/>
            </p:cNvSpPr>
            <p:nvPr/>
          </p:nvSpPr>
          <p:spPr bwMode="auto">
            <a:xfrm>
              <a:off x="7620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8" name="Rectangle 32"/>
            <p:cNvSpPr>
              <a:spLocks/>
            </p:cNvSpPr>
            <p:nvPr/>
          </p:nvSpPr>
          <p:spPr bwMode="auto">
            <a:xfrm>
              <a:off x="7620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%rcx</a:t>
              </a:r>
            </a:p>
          </p:txBody>
        </p:sp>
        <p:sp>
          <p:nvSpPr>
            <p:cNvPr id="39" name="Rectangle 33"/>
            <p:cNvSpPr>
              <a:spLocks/>
            </p:cNvSpPr>
            <p:nvPr/>
          </p:nvSpPr>
          <p:spPr bwMode="auto">
            <a:xfrm>
              <a:off x="7620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%rdx</a:t>
              </a:r>
            </a:p>
          </p:txBody>
        </p:sp>
        <p:sp>
          <p:nvSpPr>
            <p:cNvPr id="40" name="Rectangle 34"/>
            <p:cNvSpPr>
              <a:spLocks/>
            </p:cNvSpPr>
            <p:nvPr/>
          </p:nvSpPr>
          <p:spPr bwMode="auto">
            <a:xfrm>
              <a:off x="7620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%rsi</a:t>
              </a:r>
            </a:p>
          </p:txBody>
        </p:sp>
        <p:sp>
          <p:nvSpPr>
            <p:cNvPr id="41" name="Rectangle 35"/>
            <p:cNvSpPr>
              <a:spLocks/>
            </p:cNvSpPr>
            <p:nvPr/>
          </p:nvSpPr>
          <p:spPr bwMode="auto">
            <a:xfrm>
              <a:off x="7620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%rdi</a:t>
              </a:r>
            </a:p>
          </p:txBody>
        </p:sp>
        <p:sp>
          <p:nvSpPr>
            <p:cNvPr id="42" name="Rectangle 36"/>
            <p:cNvSpPr>
              <a:spLocks/>
            </p:cNvSpPr>
            <p:nvPr/>
          </p:nvSpPr>
          <p:spPr bwMode="auto">
            <a:xfrm>
              <a:off x="7620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%rbp</a:t>
              </a:r>
            </a:p>
          </p:txBody>
        </p:sp>
      </p:grpSp>
      <p:cxnSp>
        <p:nvCxnSpPr>
          <p:cNvPr id="3" name="Straight Arrow Connector 2"/>
          <p:cNvCxnSpPr>
            <a:endCxn id="27" idx="1"/>
          </p:cNvCxnSpPr>
          <p:nvPr/>
        </p:nvCxnSpPr>
        <p:spPr bwMode="auto">
          <a:xfrm flipV="1">
            <a:off x="3657600" y="4528457"/>
            <a:ext cx="809172" cy="118654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(Implicit Setting)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0999" y="1397000"/>
            <a:ext cx="8596745" cy="5435600"/>
          </a:xfrm>
          <a:ln/>
        </p:spPr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Single bit registers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	 Carry Flag (for unsigned)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	 Zero Flag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 Overflow Flag (for signed)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Implicitly set (as side effect) of arithmetic operations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Example: 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dirty="0"/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  ↔  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CF set</a:t>
            </a:r>
            <a:r>
              <a:rPr lang="en-US" dirty="0">
                <a:ea typeface="Calibri Bold" charset="0"/>
                <a:cs typeface="Calibri Bold" charset="0"/>
              </a:rPr>
              <a:t>	</a:t>
            </a:r>
            <a:r>
              <a:rPr lang="en-US" dirty="0"/>
              <a:t>if carry/borrow out from most significant bit (unsigned overflow)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ZF set</a:t>
            </a:r>
            <a:r>
              <a:rPr lang="en-US" dirty="0">
                <a:ea typeface="Calibri Bold" charset="0"/>
                <a:cs typeface="Calibri Bold" charset="0"/>
              </a:rPr>
              <a:t>	</a:t>
            </a:r>
            <a:r>
              <a:rPr lang="en-US" dirty="0"/>
              <a:t>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== 0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SF set</a:t>
            </a:r>
            <a:r>
              <a:rPr lang="en-US" dirty="0">
                <a:ea typeface="Calibri Bold" charset="0"/>
                <a:cs typeface="Calibri Bold" charset="0"/>
              </a:rPr>
              <a:t>	</a:t>
            </a:r>
            <a:r>
              <a:rPr lang="en-US" dirty="0"/>
              <a:t>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&lt; 0</a:t>
            </a:r>
            <a:r>
              <a:rPr lang="en-US" dirty="0"/>
              <a:t> (as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OF set	</a:t>
            </a:r>
            <a:r>
              <a:rPr lang="en-US" dirty="0"/>
              <a:t>if two’s-complement (signed) overflow</a:t>
            </a:r>
            <a:br>
              <a:rPr lang="en-US" dirty="0"/>
            </a:br>
            <a:r>
              <a:rPr lang="en-US" dirty="0"/>
              <a:t>    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FF0000"/>
                </a:solidFill>
              </a:rPr>
              <a:t>Not set by </a:t>
            </a:r>
            <a:r>
              <a:rPr lang="en-US" dirty="0" err="1">
                <a:solidFill>
                  <a:srgbClr val="FF0000"/>
                </a:solidFill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>
                <a:solidFill>
                  <a:srgbClr val="FF0000"/>
                </a:solidFill>
              </a:rPr>
              <a:t> instruction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ZF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000000000000…00000000000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67525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23825</TotalTime>
  <Pages>0</Pages>
  <Words>4342</Words>
  <Characters>0</Characters>
  <Application>Microsoft Office PowerPoint</Application>
  <PresentationFormat>On-screen Show (4:3)</PresentationFormat>
  <Lines>0</Lines>
  <Paragraphs>1323</Paragraphs>
  <Slides>58</Slides>
  <Notes>9</Notes>
  <HiddenSlides>2</HiddenSlides>
  <MMClips>0</MMClips>
  <ScaleCrop>false</ScaleCrop>
  <HeadingPairs>
    <vt:vector size="6" baseType="variant">
      <vt:variant>
        <vt:lpstr>Fonts Used</vt:lpstr>
      </vt:variant>
      <vt:variant>
        <vt:i4>21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58</vt:i4>
      </vt:variant>
    </vt:vector>
  </HeadingPairs>
  <TitlesOfParts>
    <vt:vector size="85" baseType="lpstr">
      <vt:lpstr>ＭＳ Ｐゴシック</vt:lpstr>
      <vt:lpstr>Arial</vt:lpstr>
      <vt:lpstr>Arial Narrow</vt:lpstr>
      <vt:lpstr>Arial Narrow Bold</vt:lpstr>
      <vt:lpstr>Calibri</vt:lpstr>
      <vt:lpstr>Calibri Bold</vt:lpstr>
      <vt:lpstr>Calibri Bold Italic</vt:lpstr>
      <vt:lpstr>Calibri Italic</vt:lpstr>
      <vt:lpstr>Courier</vt:lpstr>
      <vt:lpstr>Courier New</vt:lpstr>
      <vt:lpstr>Courier New Bold</vt:lpstr>
      <vt:lpstr>Courier New Bold Italic</vt:lpstr>
      <vt:lpstr>Gill Sans</vt:lpstr>
      <vt:lpstr>Lucida Grande</vt:lpstr>
      <vt:lpstr>Monaco</vt:lpstr>
      <vt:lpstr>Symbol</vt:lpstr>
      <vt:lpstr>Times New Roman</vt:lpstr>
      <vt:lpstr>Wingdings</vt:lpstr>
      <vt:lpstr>Wingdings 2</vt:lpstr>
      <vt:lpstr>ヒラギノ角ゴ ProN W3</vt:lpstr>
      <vt:lpstr>ヒラギノ角ゴ ProN W6</vt:lpstr>
      <vt:lpstr>Title Slide</vt:lpstr>
      <vt:lpstr>Title and Content: Build</vt:lpstr>
      <vt:lpstr>Title and Content</vt:lpstr>
      <vt:lpstr>Title Only</vt:lpstr>
      <vt:lpstr>template2007</vt:lpstr>
      <vt:lpstr>1_template2007</vt:lpstr>
      <vt:lpstr>Machine-Level Programming II: Control  15-213/18-213/14-513/15-513/18-613: Introduction to Computer Systems  6th Lecture, January 30, 2020</vt:lpstr>
      <vt:lpstr>Today</vt:lpstr>
      <vt:lpstr>Recall: ISA = Assembly/Machine Code View</vt:lpstr>
      <vt:lpstr>Recall: Turning C into Object Code</vt:lpstr>
      <vt:lpstr>Recall: Move &amp; Arithmetic Operations</vt:lpstr>
      <vt:lpstr>Recall: Addressing Modes</vt:lpstr>
      <vt:lpstr>Processor State (x86-64, Partial)</vt:lpstr>
      <vt:lpstr>Condition Codes (Implicit Setting)</vt:lpstr>
      <vt:lpstr>ZF set when</vt:lpstr>
      <vt:lpstr>SF set when</vt:lpstr>
      <vt:lpstr>CF set when</vt:lpstr>
      <vt:lpstr>OF set when</vt:lpstr>
      <vt:lpstr>Condition Codes (Explicit Setting: Compare)</vt:lpstr>
      <vt:lpstr>Condition Codes (Explicit Setting: Test)</vt:lpstr>
      <vt:lpstr>Condition Codes (Explicit Reading: Set)</vt:lpstr>
      <vt:lpstr>Example: setl (Signed &lt;)</vt:lpstr>
      <vt:lpstr>x86-64 Integer Registers</vt:lpstr>
      <vt:lpstr>Explicit Reading Condition Codes (Cont.)</vt:lpstr>
      <vt:lpstr>Explicit Reading Condition Codes (Cont.)</vt:lpstr>
      <vt:lpstr>Today</vt:lpstr>
      <vt:lpstr>Jumping</vt:lpstr>
      <vt:lpstr>Conditional Branch Example (Old Style)</vt:lpstr>
      <vt:lpstr>Expressing with Goto Code</vt:lpstr>
      <vt:lpstr>General Conditional Expression Translation (Using Branches)</vt:lpstr>
      <vt:lpstr>Using Conditional Moves</vt:lpstr>
      <vt:lpstr>Conditional Move Example</vt:lpstr>
      <vt:lpstr>Bad Cases for Conditional Move</vt:lpstr>
      <vt:lpstr>Exercise</vt:lpstr>
      <vt:lpstr>Exercise</vt:lpstr>
      <vt:lpstr>Today</vt:lpstr>
      <vt:lpstr>“Do-While” Loop Example</vt:lpstr>
      <vt:lpstr>“Do-While” Loop Compilation</vt:lpstr>
      <vt:lpstr>Quiz Time!</vt:lpstr>
      <vt:lpstr>General “Do-While” Translation</vt:lpstr>
      <vt:lpstr>General “While” Translation #1</vt:lpstr>
      <vt:lpstr>While Loop Example #1</vt:lpstr>
      <vt:lpstr>General “While” Translation #2</vt:lpstr>
      <vt:lpstr>While Loop Example #2</vt:lpstr>
      <vt:lpstr>“For” Loop Form</vt:lpstr>
      <vt:lpstr>“For” Loop  While Loop</vt:lpstr>
      <vt:lpstr>For-While Conversion</vt:lpstr>
      <vt:lpstr>“For” Loop Do-While Conversion</vt:lpstr>
      <vt:lpstr>Today</vt:lpstr>
      <vt:lpstr>Switch Statement Example</vt:lpstr>
      <vt:lpstr>Jump Table Structure</vt:lpstr>
      <vt:lpstr>Switch Statement Example</vt:lpstr>
      <vt:lpstr>Switch Statement Example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Summarizing</vt:lpstr>
      <vt:lpstr>Summary</vt:lpstr>
      <vt:lpstr>Finding Jump Table in Binary</vt:lpstr>
      <vt:lpstr>Finding Jump Table in Binary (cont.)</vt:lpstr>
      <vt:lpstr>Finding Jump Table in Binary (cont.)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creator>Markus Pueschel</dc:creator>
  <dc:description>Redesign of slides created by Randal E. Bryant and David R. O'Hallaron</dc:description>
  <cp:lastModifiedBy>Saugata Ghose</cp:lastModifiedBy>
  <cp:revision>1142</cp:revision>
  <cp:lastPrinted>2013-09-12T14:46:51Z</cp:lastPrinted>
  <dcterms:created xsi:type="dcterms:W3CDTF">2012-09-13T15:33:55Z</dcterms:created>
  <dcterms:modified xsi:type="dcterms:W3CDTF">2020-01-30T10:08:05Z</dcterms:modified>
</cp:coreProperties>
</file>