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54"/>
  </p:notesMasterIdLst>
  <p:handoutMasterIdLst>
    <p:handoutMasterId r:id="rId55"/>
  </p:handoutMasterIdLst>
  <p:sldIdLst>
    <p:sldId id="729" r:id="rId4"/>
    <p:sldId id="542" r:id="rId5"/>
    <p:sldId id="730" r:id="rId6"/>
    <p:sldId id="687" r:id="rId7"/>
    <p:sldId id="728" r:id="rId8"/>
    <p:sldId id="724" r:id="rId9"/>
    <p:sldId id="725" r:id="rId10"/>
    <p:sldId id="732" r:id="rId11"/>
    <p:sldId id="733" r:id="rId12"/>
    <p:sldId id="711" r:id="rId13"/>
    <p:sldId id="611" r:id="rId14"/>
    <p:sldId id="734" r:id="rId15"/>
    <p:sldId id="612" r:id="rId16"/>
    <p:sldId id="613" r:id="rId17"/>
    <p:sldId id="615" r:id="rId18"/>
    <p:sldId id="616" r:id="rId19"/>
    <p:sldId id="617" r:id="rId20"/>
    <p:sldId id="727" r:id="rId21"/>
    <p:sldId id="735" r:id="rId22"/>
    <p:sldId id="621" r:id="rId23"/>
    <p:sldId id="625" r:id="rId24"/>
    <p:sldId id="626" r:id="rId25"/>
    <p:sldId id="620" r:id="rId26"/>
    <p:sldId id="628" r:id="rId27"/>
    <p:sldId id="715" r:id="rId28"/>
    <p:sldId id="716" r:id="rId29"/>
    <p:sldId id="717" r:id="rId30"/>
    <p:sldId id="718" r:id="rId31"/>
    <p:sldId id="719" r:id="rId32"/>
    <p:sldId id="689" r:id="rId33"/>
    <p:sldId id="651" r:id="rId34"/>
    <p:sldId id="650" r:id="rId35"/>
    <p:sldId id="707" r:id="rId36"/>
    <p:sldId id="708" r:id="rId37"/>
    <p:sldId id="731" r:id="rId38"/>
    <p:sldId id="688" r:id="rId39"/>
    <p:sldId id="659" r:id="rId40"/>
    <p:sldId id="703" r:id="rId41"/>
    <p:sldId id="661" r:id="rId42"/>
    <p:sldId id="709" r:id="rId43"/>
    <p:sldId id="704" r:id="rId44"/>
    <p:sldId id="664" r:id="rId45"/>
    <p:sldId id="668" r:id="rId46"/>
    <p:sldId id="666" r:id="rId47"/>
    <p:sldId id="667" r:id="rId48"/>
    <p:sldId id="669" r:id="rId49"/>
    <p:sldId id="705" r:id="rId50"/>
    <p:sldId id="665" r:id="rId51"/>
    <p:sldId id="636" r:id="rId52"/>
    <p:sldId id="713" r:id="rId53"/>
  </p:sldIdLst>
  <p:sldSz cx="9144000" cy="6858000" type="screen4x3"/>
  <p:notesSz cx="7302500" cy="9586913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99"/>
    <a:srgbClr val="E0F4E3"/>
    <a:srgbClr val="E0E0E0"/>
    <a:srgbClr val="E3E4E6"/>
    <a:srgbClr val="FFFF99"/>
    <a:srgbClr val="EFBFBF"/>
    <a:srgbClr val="A8E799"/>
    <a:srgbClr val="CDF1C5"/>
    <a:srgbClr val="F1C7C7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45" autoAdjust="0"/>
    <p:restoredTop sz="86408" autoAdjust="0"/>
  </p:normalViewPr>
  <p:slideViewPr>
    <p:cSldViewPr snapToObjects="1">
      <p:cViewPr varScale="1">
        <p:scale>
          <a:sx n="42" d="100"/>
          <a:sy n="42" d="100"/>
        </p:scale>
        <p:origin x="5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358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8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8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6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andrew.cmu.edu/courses/15213-s19" TargetMode="External"/><Relationship Id="rId2" Type="http://schemas.openxmlformats.org/officeDocument/2006/relationships/hyperlink" Target="https://autolab.andrew.cmu.edu/courses/15213-f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3" grpId="0" animBg="1"/>
      <p:bldP spid="59" grpId="0"/>
      <p:bldP spid="60" grpId="0" animBg="1"/>
      <p:bldP spid="63" grpId="0" animBg="1"/>
      <p:bldP spid="216" grpId="0"/>
      <p:bldP spid="217" grpId="0" animBg="1"/>
      <p:bldP spid="22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  <p:extLst>
      <p:ext uri="{BB962C8B-B14F-4D97-AF65-F5344CB8AC3E}">
        <p14:creationId xmlns:p14="http://schemas.microsoft.com/office/powerpoint/2010/main" val="48802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9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3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7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Characterizing </a:t>
            </a:r>
            <a:r>
              <a:rPr lang="en-US" dirty="0" err="1"/>
              <a:t>TAdd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  <p:extLst>
      <p:ext uri="{BB962C8B-B14F-4D97-AF65-F5344CB8AC3E}">
        <p14:creationId xmlns:p14="http://schemas.microsoft.com/office/powerpoint/2010/main" val="239303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Bytes, and Integers – Part 2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15-213: Introduction to Computer Systems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Jan. </a:t>
            </a:r>
            <a:r>
              <a:rPr lang="en-US" sz="2000" b="0" dirty="0" smtClean="0"/>
              <a:t>21, 2020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47499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337" y="5767506"/>
            <a:ext cx="3622581" cy="1107996"/>
          </a:xfrm>
          <a:prstGeom prst="rect">
            <a:avLst/>
          </a:prstGeom>
          <a:solidFill>
            <a:srgbClr val="FF9999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Important </a:t>
            </a:r>
            <a:r>
              <a:rPr lang="en-US" dirty="0" err="1" smtClean="0">
                <a:latin typeface="Calibri" pitchFamily="34" charset="0"/>
              </a:rPr>
              <a:t>Lession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Trust Your Compiler!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9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latin typeface="Courier New" pitchFamily="49" charset="0"/>
              </a:rPr>
              <a:t>u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3162"/>
          <a:ext cx="76708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3" name="Document" r:id="rId4" imgW="7848600" imgH="1651000" progId="Word.Document.8">
                  <p:embed/>
                </p:oleObj>
              </mc:Choice>
              <mc:Fallback>
                <p:oleObj name="Document" r:id="rId4" imgW="78486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3162"/>
                        <a:ext cx="76708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1" name="Document" r:id="rId4" imgW="6184900" imgH="2108200" progId="Word.Document.8">
                  <p:embed/>
                </p:oleObj>
              </mc:Choice>
              <mc:Fallback>
                <p:oleObj name="Document" r:id="rId4" imgW="6184900" imgH="210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18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19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Assignment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available 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Due Thursday, </a:t>
            </a:r>
            <a:r>
              <a:rPr lang="en-US" dirty="0"/>
              <a:t>Jan. </a:t>
            </a:r>
            <a:r>
              <a:rPr lang="en-US" dirty="0" smtClean="0"/>
              <a:t>23, 11:00pm</a:t>
            </a:r>
            <a:endParaRPr lang="en-US" dirty="0"/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Just do it! </a:t>
            </a:r>
          </a:p>
          <a:p>
            <a:r>
              <a:rPr lang="en-US" dirty="0"/>
              <a:t>Lab 1 available via </a:t>
            </a:r>
            <a:r>
              <a:rPr lang="en-US" dirty="0">
                <a:hlinkClick r:id="rId3"/>
              </a:rPr>
              <a:t>Autolab </a:t>
            </a:r>
            <a:endParaRPr lang="en-US" dirty="0"/>
          </a:p>
          <a:p>
            <a:pPr lvl="1"/>
            <a:r>
              <a:rPr lang="en-US" dirty="0"/>
              <a:t>Due Thurs., Jan. </a:t>
            </a:r>
            <a:r>
              <a:rPr lang="en-US" dirty="0" smtClean="0"/>
              <a:t>30, 11:00pm</a:t>
            </a:r>
            <a:endParaRPr lang="en-US" dirty="0"/>
          </a:p>
          <a:p>
            <a:pPr lvl="1"/>
            <a:r>
              <a:rPr lang="en-US" dirty="0"/>
              <a:t>Read instructions carefully: </a:t>
            </a:r>
            <a:r>
              <a:rPr lang="en-US" dirty="0" err="1"/>
              <a:t>writeup</a:t>
            </a:r>
            <a:r>
              <a:rPr lang="en-US" dirty="0"/>
              <a:t>, </a:t>
            </a:r>
            <a:r>
              <a:rPr lang="en-US" dirty="0" err="1"/>
              <a:t>bits.c</a:t>
            </a:r>
            <a:r>
              <a:rPr lang="en-US" dirty="0"/>
              <a:t>, </a:t>
            </a:r>
            <a:r>
              <a:rPr lang="en-US" dirty="0" err="1"/>
              <a:t>tests.c</a:t>
            </a:r>
            <a:endParaRPr lang="en-US" dirty="0"/>
          </a:p>
          <a:p>
            <a:pPr lvl="2"/>
            <a:r>
              <a:rPr lang="en-US" dirty="0"/>
              <a:t>Quirky software infrastructure</a:t>
            </a:r>
          </a:p>
          <a:p>
            <a:pPr lvl="1"/>
            <a:r>
              <a:rPr lang="en-US" dirty="0"/>
              <a:t>Based on lectures 2, 3, and 4 (CS:APP Chapter 2)</a:t>
            </a:r>
          </a:p>
          <a:p>
            <a:pPr lvl="1"/>
            <a:r>
              <a:rPr lang="en-US" dirty="0"/>
              <a:t>After today’s lecture you will know everything for the integer problems</a:t>
            </a:r>
          </a:p>
          <a:p>
            <a:pPr lvl="1"/>
            <a:r>
              <a:rPr lang="en-US" dirty="0"/>
              <a:t>Floating point covered Thurs. Jan. </a:t>
            </a:r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Don’t</a:t>
            </a:r>
            <a:r>
              <a:rPr lang="en-US" dirty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  <a:endParaRPr lang="en-US" dirty="0"/>
          </a:p>
          <a:p>
            <a:pPr>
              <a:defRPr/>
            </a:pPr>
            <a:r>
              <a:rPr lang="en-US" dirty="0"/>
              <a:t>See Robert </a:t>
            </a:r>
            <a:r>
              <a:rPr lang="en-US" dirty="0" err="1"/>
              <a:t>Seacord</a:t>
            </a:r>
            <a:r>
              <a:rPr lang="en-US" dirty="0"/>
              <a:t>, </a:t>
            </a:r>
            <a:r>
              <a:rPr lang="en-US" i="1" dirty="0"/>
              <a:t>Secure Coding in C and C++</a:t>
            </a:r>
          </a:p>
          <a:p>
            <a:pPr lvl="1">
              <a:defRPr/>
            </a:pPr>
            <a:r>
              <a:rPr lang="en-US" dirty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/>
              <a:t>0 – 1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UMax</a:t>
            </a:r>
            <a:endParaRPr lang="en-US" i="1" dirty="0">
              <a:sym typeface="Wingdings"/>
            </a:endParaRPr>
          </a:p>
          <a:p>
            <a:pPr>
              <a:defRPr/>
            </a:pPr>
            <a:r>
              <a:rPr lang="en-US" dirty="0"/>
              <a:t>Even better</a:t>
            </a:r>
          </a:p>
          <a:p>
            <a:pPr lvl="2">
              <a:buNone/>
              <a:defRPr/>
            </a:pP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>
              <a:defRPr/>
            </a:pPr>
            <a:r>
              <a:rPr lang="en-US" sz="1800" dirty="0"/>
              <a:t>Data type </a:t>
            </a:r>
            <a:r>
              <a:rPr lang="en-US" sz="1800" b="1" dirty="0" err="1">
                <a:latin typeface="Courier New"/>
                <a:cs typeface="Courier New"/>
              </a:rPr>
              <a:t>size_t</a:t>
            </a:r>
            <a:r>
              <a:rPr lang="en-US" sz="1800" dirty="0"/>
              <a:t> defined as unsigned value with length = word size</a:t>
            </a:r>
          </a:p>
          <a:p>
            <a:pPr marL="457200" lvl="1" indent="0">
              <a:buNone/>
              <a:defRPr/>
            </a:pPr>
            <a:endParaRPr lang="en-US" sz="1800" dirty="0"/>
          </a:p>
          <a:p>
            <a:pPr lvl="2">
              <a:buNone/>
              <a:defRPr/>
            </a:pP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/>
              <a:t>Multiprecision</a:t>
            </a:r>
            <a:r>
              <a:rPr lang="en-US" dirty="0"/>
              <a:t> arithmetic</a:t>
            </a:r>
          </a:p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In System Programming</a:t>
            </a:r>
          </a:p>
          <a:p>
            <a:pPr lvl="1">
              <a:defRPr/>
            </a:pPr>
            <a:r>
              <a:rPr lang="en-US" dirty="0"/>
              <a:t>Bit masks, device commands,…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  <a:hlinkClick r:id="rId3"/>
              </a:rPr>
              <a:t>https://canvas.cmu.edu/</a:t>
            </a:r>
            <a:r>
              <a:rPr lang="en-US" sz="2800" u="sng" dirty="0" smtClean="0">
                <a:solidFill>
                  <a:srgbClr val="FF0000"/>
                </a:solidFill>
              </a:rPr>
              <a:t>courses/13182</a:t>
            </a:r>
            <a:endParaRPr lang="en-US" sz="2800" u="sng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395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2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/>
              <a:t>Representations in memory, pointers, strings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 refer to data by address</a:t>
            </a:r>
          </a:p>
          <a:p>
            <a:pPr marL="552450" lvl="1" eaLnBrk="1" hangingPunct="1"/>
            <a:r>
              <a:rPr lang="en-US" dirty="0"/>
              <a:t>Conceptually, envision it as a very large array of bytes</a:t>
            </a:r>
          </a:p>
          <a:p>
            <a:pPr marL="952500" lvl="2"/>
            <a:r>
              <a:rPr lang="en-US" dirty="0"/>
              <a:t>In reality, it’s not, but can think of it that way</a:t>
            </a:r>
          </a:p>
          <a:p>
            <a:pPr marL="552450" lvl="1" eaLnBrk="1" hangingPunct="1"/>
            <a:r>
              <a:rPr lang="en-US" dirty="0"/>
              <a:t>An address is like an index into that array</a:t>
            </a:r>
          </a:p>
          <a:p>
            <a:pPr marL="952500" lvl="2"/>
            <a:r>
              <a:rPr lang="en-US" dirty="0"/>
              <a:t>and, a pointer variable stores an address</a:t>
            </a:r>
          </a:p>
          <a:p>
            <a:pPr marL="952500" lvl="2"/>
            <a:endParaRPr lang="en-US" dirty="0"/>
          </a:p>
          <a:p>
            <a:pPr marL="152400"/>
            <a:r>
              <a:rPr lang="en-US" dirty="0"/>
              <a:t>Note: system provides private address spaces to each “process”</a:t>
            </a:r>
          </a:p>
          <a:p>
            <a:pPr marL="438150" lvl="1"/>
            <a:r>
              <a:rPr lang="en-US" dirty="0"/>
              <a:t>Think of a process as a program being executed</a:t>
            </a:r>
          </a:p>
          <a:p>
            <a:pPr marL="438150" lvl="1"/>
            <a:r>
              <a:rPr lang="en-US" dirty="0"/>
              <a:t>So, a program can clobber its own data, but not that of others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given computer has a “Word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</a:p>
          <a:p>
            <a:pPr marL="838200" lvl="2" eaLnBrk="1" hangingPunct="1"/>
            <a:r>
              <a:rPr lang="en-US" dirty="0"/>
              <a:t>and of addresses</a:t>
            </a:r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Until recently, most machines used 32 bits (4 bytes) as word size</a:t>
            </a:r>
          </a:p>
          <a:p>
            <a:pPr marL="838200" lvl="2" eaLnBrk="1" hangingPunct="1"/>
            <a:r>
              <a:rPr lang="en-US" dirty="0"/>
              <a:t>Limits addresses to 4GB (2</a:t>
            </a:r>
            <a:r>
              <a:rPr lang="en-US" baseline="30000" dirty="0"/>
              <a:t>32</a:t>
            </a:r>
            <a:r>
              <a:rPr lang="en-US" dirty="0"/>
              <a:t> bytes)</a:t>
            </a:r>
          </a:p>
          <a:p>
            <a:pPr marL="438150" lvl="1"/>
            <a:endParaRPr lang="en-US" dirty="0"/>
          </a:p>
          <a:p>
            <a:pPr marL="438150" lvl="1"/>
            <a:r>
              <a:rPr lang="en-US" dirty="0"/>
              <a:t>Increasingly, machines have 64-bit word size</a:t>
            </a:r>
          </a:p>
          <a:p>
            <a:pPr marL="838200" lvl="2" eaLnBrk="1" hangingPunct="1"/>
            <a:r>
              <a:rPr lang="en-US" dirty="0"/>
              <a:t>Potentially, could have 18 EB (</a:t>
            </a:r>
            <a:r>
              <a:rPr lang="en-US" dirty="0" err="1"/>
              <a:t>exabytes</a:t>
            </a:r>
            <a:r>
              <a:rPr lang="en-US" dirty="0"/>
              <a:t>) of addressable memory</a:t>
            </a:r>
          </a:p>
          <a:p>
            <a:pPr marL="838200" lvl="2" eaLnBrk="1" hangingPunct="1"/>
            <a:r>
              <a:rPr lang="en-US" dirty="0"/>
              <a:t>That’s 18.4 </a:t>
            </a:r>
            <a:r>
              <a:rPr lang="en-US"/>
              <a:t>X 10</a:t>
            </a:r>
            <a:r>
              <a:rPr lang="en-US" baseline="30000"/>
              <a:t>18</a:t>
            </a:r>
            <a:endParaRPr lang="en-US" baseline="30000" dirty="0"/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Machines still support 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allows treatment as a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printf(”%p\t0x%.2x\n",start+i,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 err="1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 x86-64):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00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  <a:p>
            <a:pPr eaLnBrk="1" hangingPunct="1"/>
            <a:endParaRPr lang="en-US" sz="9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"18213";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Strings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</a:p>
          <a:p>
            <a:pPr marL="723900" lvl="2"/>
            <a:r>
              <a:rPr lang="en-US" b="1" i="1" dirty="0">
                <a:latin typeface="Calibri Italic" charset="0"/>
                <a:cs typeface="Calibri Italic" charset="0"/>
                <a:sym typeface="Calibri Italic" charset="0"/>
              </a:rPr>
              <a:t>man ascii</a:t>
            </a:r>
            <a:r>
              <a:rPr lang="en-US" i="1" dirty="0">
                <a:latin typeface="Calibri Italic" charset="0"/>
                <a:cs typeface="Calibri Italic" charset="0"/>
                <a:sym typeface="Calibri Italic" charset="0"/>
              </a:rPr>
              <a:t> for code table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y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Two’s Complement Examples (w = 5)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2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3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/>
              <a:t>Representations in memory, pointers, strings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/>
              <a:t>int</a:t>
            </a:r>
            <a:r>
              <a:rPr lang="en-US" sz="2400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E092706-DE0D-4D60-ADCD-D6A712872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466196"/>
            <a:ext cx="4800601" cy="3240405"/>
          </a:xfrm>
          <a:prstGeom prst="rect">
            <a:avLst/>
          </a:prstGeom>
        </p:spPr>
      </p:pic>
      <p:pic>
        <p:nvPicPr>
          <p:cNvPr id="7" name="Picture 6" descr="A close up of a desert field&#10;&#10;Description automatically generated">
            <a:extLst>
              <a:ext uri="{FF2B5EF4-FFF2-40B4-BE49-F238E27FC236}">
                <a16:creationId xmlns:a16="http://schemas.microsoft.com/office/drawing/2014/main" id="{22062ACF-8859-4C24-AEE1-63E482157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800600" cy="32404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026BA-7C0E-44F7-A102-DBB0756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381000"/>
            <a:ext cx="4114800" cy="5953125"/>
          </a:xfrm>
        </p:spPr>
        <p:txBody>
          <a:bodyPr/>
          <a:lstStyle/>
          <a:p>
            <a:r>
              <a:rPr lang="en-US" dirty="0"/>
              <a:t>Misunderstanding integers can lead to</a:t>
            </a:r>
            <a:r>
              <a:rPr lang="en-US" b="0" dirty="0"/>
              <a:t> </a:t>
            </a:r>
            <a:r>
              <a:rPr lang="en-US" dirty="0"/>
              <a:t>the</a:t>
            </a:r>
            <a:r>
              <a:rPr lang="en-US" b="0" dirty="0"/>
              <a:t> </a:t>
            </a:r>
            <a:r>
              <a:rPr lang="en-US" dirty="0"/>
              <a:t>end of the  world as we know it!</a:t>
            </a:r>
          </a:p>
          <a:p>
            <a:r>
              <a:rPr lang="en-US" b="0" dirty="0"/>
              <a:t>Thule (Qaanaaq), Greenland</a:t>
            </a:r>
          </a:p>
          <a:p>
            <a:r>
              <a:rPr lang="en-US" b="0" dirty="0" smtClean="0"/>
              <a:t>US DoD “Site J” Ballistic Missile Early Warning System (BMEWS)</a:t>
            </a:r>
            <a:endParaRPr lang="en-US" b="0" dirty="0"/>
          </a:p>
          <a:p>
            <a:r>
              <a:rPr lang="en-US" b="0" dirty="0"/>
              <a:t>10/5/60: world nearly ends</a:t>
            </a:r>
          </a:p>
          <a:p>
            <a:r>
              <a:rPr lang="en-US" b="0" dirty="0"/>
              <a:t>Missile radar echo: 1/8s</a:t>
            </a:r>
          </a:p>
          <a:p>
            <a:r>
              <a:rPr lang="en-US" b="0" dirty="0"/>
              <a:t>BMEWS reports: 75s echo(!)</a:t>
            </a:r>
          </a:p>
          <a:p>
            <a:r>
              <a:rPr lang="en-US" b="0" dirty="0"/>
              <a:t>1000s of objects reported</a:t>
            </a:r>
          </a:p>
          <a:p>
            <a:r>
              <a:rPr lang="en-US" b="0" dirty="0"/>
              <a:t>NORAD alert level 5:</a:t>
            </a:r>
          </a:p>
          <a:p>
            <a:pPr lvl="1"/>
            <a:r>
              <a:rPr lang="en-US" dirty="0"/>
              <a:t>Immediate incoming nuclear attack!!!!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he moon&#10;&#10;Description automatically generated">
            <a:extLst>
              <a:ext uri="{FF2B5EF4-FFF2-40B4-BE49-F238E27FC236}">
                <a16:creationId xmlns:a16="http://schemas.microsoft.com/office/drawing/2014/main" id="{FF057865-B7C6-48DA-9C00-88C0F18F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0"/>
            <a:ext cx="9144000" cy="60864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F3DD-4925-44EB-A229-04829A13F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4800"/>
            <a:ext cx="8839199" cy="1609725"/>
          </a:xfrm>
        </p:spPr>
        <p:txBody>
          <a:bodyPr/>
          <a:lstStyle/>
          <a:p>
            <a:r>
              <a:rPr lang="en-US" dirty="0" err="1"/>
              <a:t>Kruschev</a:t>
            </a:r>
            <a:r>
              <a:rPr lang="en-US" dirty="0"/>
              <a:t> was in NYC 10/5/60 (weird time to attack)</a:t>
            </a:r>
          </a:p>
          <a:p>
            <a:pPr lvl="1"/>
            <a:r>
              <a:rPr lang="en-US" dirty="0"/>
              <a:t>someone in Qaanaaq said “why not go check outside?”</a:t>
            </a:r>
          </a:p>
          <a:p>
            <a:r>
              <a:rPr lang="en-US" dirty="0"/>
              <a:t>“Missiles” were actually THE MOON RISING OVER NORWAY</a:t>
            </a:r>
          </a:p>
          <a:p>
            <a:r>
              <a:rPr lang="en-US" dirty="0"/>
              <a:t>Expected max distance: 3000 mi;  Moon distance: .25M miles!</a:t>
            </a:r>
          </a:p>
          <a:p>
            <a:r>
              <a:rPr lang="en-US" dirty="0"/>
              <a:t>.25M miles % </a:t>
            </a:r>
            <a:r>
              <a:rPr lang="en-US" dirty="0" err="1"/>
              <a:t>sizeof</a:t>
            </a:r>
            <a:r>
              <a:rPr lang="en-US" dirty="0"/>
              <a:t>(distance) = 2200mi.</a:t>
            </a:r>
          </a:p>
          <a:p>
            <a:r>
              <a:rPr lang="en-US" dirty="0"/>
              <a:t>Overflow of distance nearly caused nuclear apocalypse!!</a:t>
            </a:r>
          </a:p>
          <a:p>
            <a:endParaRPr lang="en-US" dirty="0"/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FE97672-CD08-4BD1-918D-D3FA06C3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37044"/>
            <a:ext cx="2186609" cy="3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79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19383</TotalTime>
  <Words>2980</Words>
  <Application>Microsoft Office PowerPoint</Application>
  <PresentationFormat>On-screen Show (4:3)</PresentationFormat>
  <Paragraphs>1148</Paragraphs>
  <Slides>50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75" baseType="lpstr">
      <vt:lpstr>ＭＳ Ｐゴシック</vt:lpstr>
      <vt:lpstr>Arial</vt:lpstr>
      <vt:lpstr>Arial Narrow</vt:lpstr>
      <vt:lpstr>Arial Narrow Bold</vt:lpstr>
      <vt:lpstr>Calibri</vt:lpstr>
      <vt:lpstr>Calibri Bold</vt:lpstr>
      <vt:lpstr>Calibri Italic</vt:lpstr>
      <vt:lpstr>Courier New</vt:lpstr>
      <vt:lpstr>Courier New Bold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ヒラギノ角ゴ ProN W3</vt:lpstr>
      <vt:lpstr>ヒラギノ角ゴ ProN W6</vt:lpstr>
      <vt:lpstr>template2007</vt:lpstr>
      <vt:lpstr>Title and Content</vt:lpstr>
      <vt:lpstr>Title Only</vt:lpstr>
      <vt:lpstr>Equation</vt:lpstr>
      <vt:lpstr>Chart</vt:lpstr>
      <vt:lpstr>Document</vt:lpstr>
      <vt:lpstr>PowerPoint Presentation</vt:lpstr>
      <vt:lpstr>Bits, Bytes, and Integers – Part 2  15-213: Introduction to Computer Systems 3rd Lecture, Jan. 21, 2020</vt:lpstr>
      <vt:lpstr>Assignment Announcements</vt:lpstr>
      <vt:lpstr>Summary From Last Lecture</vt:lpstr>
      <vt:lpstr>Encoding Integers</vt:lpstr>
      <vt:lpstr>Unsigned &amp; Signed Numeric Values</vt:lpstr>
      <vt:lpstr>Sign Extension and Truncation</vt:lpstr>
      <vt:lpstr>PowerPoint Presentation</vt:lpstr>
      <vt:lpstr>PowerPoint Presentation</vt:lpstr>
      <vt:lpstr>Today: Bits, Bytes, and Integers</vt:lpstr>
      <vt:lpstr>Unsigned Addition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Multiplication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Quiz Time!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Integer C Puzzles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Seth Copen Goldstein</cp:lastModifiedBy>
  <cp:revision>193</cp:revision>
  <cp:lastPrinted>2020-01-21T17:00:30Z</cp:lastPrinted>
  <dcterms:created xsi:type="dcterms:W3CDTF">2012-09-04T17:29:26Z</dcterms:created>
  <dcterms:modified xsi:type="dcterms:W3CDTF">2020-01-21T17:58:43Z</dcterms:modified>
</cp:coreProperties>
</file>