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729" r:id="rId2"/>
    <p:sldId id="542" r:id="rId3"/>
    <p:sldId id="712" r:id="rId4"/>
    <p:sldId id="681" r:id="rId5"/>
    <p:sldId id="732" r:id="rId6"/>
    <p:sldId id="733" r:id="rId7"/>
    <p:sldId id="706" r:id="rId8"/>
    <p:sldId id="719" r:id="rId9"/>
    <p:sldId id="690" r:id="rId10"/>
    <p:sldId id="731" r:id="rId11"/>
    <p:sldId id="683" r:id="rId12"/>
    <p:sldId id="671" r:id="rId13"/>
    <p:sldId id="673" r:id="rId14"/>
    <p:sldId id="674" r:id="rId15"/>
    <p:sldId id="675" r:id="rId16"/>
    <p:sldId id="710" r:id="rId17"/>
    <p:sldId id="676" r:id="rId18"/>
    <p:sldId id="677" r:id="rId19"/>
    <p:sldId id="684" r:id="rId20"/>
    <p:sldId id="591" r:id="rId21"/>
    <p:sldId id="592" r:id="rId22"/>
    <p:sldId id="720" r:id="rId23"/>
    <p:sldId id="593" r:id="rId24"/>
    <p:sldId id="594" r:id="rId25"/>
    <p:sldId id="595" r:id="rId26"/>
    <p:sldId id="730" r:id="rId27"/>
    <p:sldId id="685" r:id="rId28"/>
    <p:sldId id="596" r:id="rId29"/>
    <p:sldId id="597" r:id="rId30"/>
    <p:sldId id="645" r:id="rId31"/>
    <p:sldId id="599" r:id="rId32"/>
    <p:sldId id="602" r:id="rId33"/>
    <p:sldId id="600" r:id="rId34"/>
    <p:sldId id="601" r:id="rId35"/>
    <p:sldId id="727" r:id="rId36"/>
    <p:sldId id="648" r:id="rId37"/>
    <p:sldId id="686" r:id="rId38"/>
    <p:sldId id="606" r:id="rId39"/>
    <p:sldId id="721" r:id="rId40"/>
    <p:sldId id="607" r:id="rId41"/>
    <p:sldId id="722" r:id="rId42"/>
    <p:sldId id="723" r:id="rId43"/>
    <p:sldId id="649" r:id="rId44"/>
    <p:sldId id="687" r:id="rId45"/>
  </p:sldIdLst>
  <p:sldSz cx="9144000" cy="6858000" type="screen4x3"/>
  <p:notesSz cx="7302500" cy="9586913"/>
  <p:custDataLst>
    <p:tags r:id="rId4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CDF1C5"/>
    <a:srgbClr val="F1C7C7"/>
    <a:srgbClr val="E0E0E0"/>
    <a:srgbClr val="A8E799"/>
    <a:srgbClr val="E0F4E3"/>
    <a:srgbClr val="E3E4E6"/>
    <a:srgbClr val="FFFF99"/>
    <a:srgbClr val="FF9999"/>
    <a:srgbClr val="EFBFBF"/>
    <a:srgbClr val="C5F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73" autoAdjust="0"/>
    <p:restoredTop sz="94660"/>
  </p:normalViewPr>
  <p:slideViewPr>
    <p:cSldViewPr snapToObjects="1">
      <p:cViewPr varScale="1">
        <p:scale>
          <a:sx n="47" d="100"/>
          <a:sy n="47" d="100"/>
        </p:scale>
        <p:origin x="42" y="15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Objects="1">
      <p:cViewPr varScale="1">
        <p:scale>
          <a:sx n="70" d="100"/>
          <a:sy n="70" d="100"/>
        </p:scale>
        <p:origin x="-2384" y="-120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548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5213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3999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3999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5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79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669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98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42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hf sldNum="0"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318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utolab.andrew.cmu.edu/courses/15213-S20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19620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Example Data Representations</a:t>
            </a:r>
          </a:p>
        </p:txBody>
      </p:sp>
      <p:graphicFrame>
        <p:nvGraphicFramePr>
          <p:cNvPr id="12292" name="Group 4"/>
          <p:cNvGraphicFramePr>
            <a:graphicFrameLocks noGrp="1"/>
          </p:cNvGraphicFramePr>
          <p:nvPr/>
        </p:nvGraphicFramePr>
        <p:xfrm>
          <a:off x="1549400" y="1524000"/>
          <a:ext cx="6032500" cy="3708400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C Data Type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32-bit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64-bit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x86-64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char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short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int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float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double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pointer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E3A0B39-1A91-47A9-840C-163FAAA0A801}"/>
              </a:ext>
            </a:extLst>
          </p:cNvPr>
          <p:cNvSpPr/>
          <p:nvPr/>
        </p:nvSpPr>
        <p:spPr bwMode="auto">
          <a:xfrm>
            <a:off x="1371600" y="3429000"/>
            <a:ext cx="6324600" cy="381000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725772-A023-4AE7-B32A-280E7AB34CA2}"/>
              </a:ext>
            </a:extLst>
          </p:cNvPr>
          <p:cNvSpPr/>
          <p:nvPr/>
        </p:nvSpPr>
        <p:spPr bwMode="auto">
          <a:xfrm>
            <a:off x="1371600" y="4800600"/>
            <a:ext cx="6324600" cy="381000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92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Boolean Algebra</a:t>
            </a:r>
          </a:p>
        </p:txBody>
      </p:sp>
      <p:sp>
        <p:nvSpPr>
          <p:cNvPr id="5632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Developed by George Boole in 19th Century</a:t>
            </a:r>
          </a:p>
          <a:p>
            <a:pPr marL="552450" lvl="1" eaLnBrk="1" hangingPunct="1"/>
            <a:r>
              <a:rPr lang="en-US"/>
              <a:t>Algebraic representation of logic</a:t>
            </a:r>
          </a:p>
          <a:p>
            <a:pPr marL="838200" lvl="2" eaLnBrk="1" hangingPunct="1"/>
            <a:r>
              <a:rPr lang="en-US"/>
              <a:t>Encode “True” as 1 and “False” as 0</a:t>
            </a:r>
          </a:p>
        </p:txBody>
      </p:sp>
      <p:sp>
        <p:nvSpPr>
          <p:cNvPr id="56326" name="Rectangle 5"/>
          <p:cNvSpPr>
            <a:spLocks/>
          </p:cNvSpPr>
          <p:nvPr/>
        </p:nvSpPr>
        <p:spPr bwMode="auto">
          <a:xfrm>
            <a:off x="317500" y="2603500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And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A&amp;B = 1 when both A=1 and B=1</a:t>
            </a:r>
          </a:p>
        </p:txBody>
      </p:sp>
      <p:pic>
        <p:nvPicPr>
          <p:cNvPr id="56327" name="Picture 6"/>
          <p:cNvPicPr>
            <a:picLocks noChangeArrowheads="1"/>
          </p:cNvPicPr>
          <p:nvPr/>
        </p:nvPicPr>
        <p:blipFill>
          <a:blip r:embed="rId2"/>
          <a:srcRect r="77623"/>
          <a:stretch>
            <a:fillRect/>
          </a:stretch>
        </p:blipFill>
        <p:spPr bwMode="auto">
          <a:xfrm>
            <a:off x="584200" y="3429000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Rectangle 7"/>
          <p:cNvSpPr>
            <a:spLocks/>
          </p:cNvSpPr>
          <p:nvPr/>
        </p:nvSpPr>
        <p:spPr bwMode="auto">
          <a:xfrm>
            <a:off x="4419600" y="2603500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Or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A|B = 1 when either A=1 or B=1</a:t>
            </a:r>
          </a:p>
        </p:txBody>
      </p:sp>
      <p:pic>
        <p:nvPicPr>
          <p:cNvPr id="56329" name="Picture 8"/>
          <p:cNvPicPr>
            <a:picLocks noChangeArrowheads="1"/>
          </p:cNvPicPr>
          <p:nvPr/>
        </p:nvPicPr>
        <p:blipFill>
          <a:blip r:embed="rId3"/>
          <a:srcRect r="77623"/>
          <a:stretch>
            <a:fillRect/>
          </a:stretch>
        </p:blipFill>
        <p:spPr bwMode="auto">
          <a:xfrm>
            <a:off x="4762500" y="3436938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9"/>
          <p:cNvPicPr>
            <a:picLocks noChangeArrowheads="1"/>
          </p:cNvPicPr>
          <p:nvPr/>
        </p:nvPicPr>
        <p:blipFill>
          <a:blip r:embed="rId4"/>
          <a:srcRect r="77623"/>
          <a:stretch>
            <a:fillRect/>
          </a:stretch>
        </p:blipFill>
        <p:spPr bwMode="auto">
          <a:xfrm>
            <a:off x="584200" y="5461000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Rectangle 10"/>
          <p:cNvSpPr>
            <a:spLocks/>
          </p:cNvSpPr>
          <p:nvPr/>
        </p:nvSpPr>
        <p:spPr bwMode="auto">
          <a:xfrm>
            <a:off x="317500" y="4635500"/>
            <a:ext cx="2095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Not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~A = 1 when A=0</a:t>
            </a:r>
          </a:p>
        </p:txBody>
      </p:sp>
      <p:pic>
        <p:nvPicPr>
          <p:cNvPr id="56332" name="Picture 11"/>
          <p:cNvPicPr>
            <a:picLocks noChangeArrowheads="1"/>
          </p:cNvPicPr>
          <p:nvPr/>
        </p:nvPicPr>
        <p:blipFill>
          <a:blip r:embed="rId5"/>
          <a:srcRect r="77623"/>
          <a:stretch>
            <a:fillRect/>
          </a:stretch>
        </p:blipFill>
        <p:spPr bwMode="auto">
          <a:xfrm>
            <a:off x="4762500" y="5468938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3" name="Rectangle 12"/>
          <p:cNvSpPr>
            <a:spLocks/>
          </p:cNvSpPr>
          <p:nvPr/>
        </p:nvSpPr>
        <p:spPr bwMode="auto">
          <a:xfrm>
            <a:off x="3568700" y="4635500"/>
            <a:ext cx="51816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Exclusive-Or (</a:t>
            </a:r>
            <a:r>
              <a:rPr lang="en-US" b="0" dirty="0" err="1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Xor</a:t>
            </a: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)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A^B = 1 when either A=1 or B=1, but not both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General Boolean Algebras</a:t>
            </a:r>
          </a:p>
        </p:txBody>
      </p:sp>
      <p:sp>
        <p:nvSpPr>
          <p:cNvPr id="5837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Operate on Bit Vectors</a:t>
            </a:r>
          </a:p>
          <a:p>
            <a:pPr marL="552450" lvl="1" eaLnBrk="1" hangingPunct="1"/>
            <a:r>
              <a:rPr lang="en-US"/>
              <a:t>Operations applied bitwise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All of the Properties of Boolean Algebra Apply</a:t>
            </a:r>
          </a:p>
        </p:txBody>
      </p:sp>
      <p:sp>
        <p:nvSpPr>
          <p:cNvPr id="58374" name="Rectangle 5"/>
          <p:cNvSpPr>
            <a:spLocks/>
          </p:cNvSpPr>
          <p:nvPr/>
        </p:nvSpPr>
        <p:spPr bwMode="auto">
          <a:xfrm>
            <a:off x="7874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&amp;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01000001</a:t>
            </a:r>
          </a:p>
        </p:txBody>
      </p:sp>
      <p:sp>
        <p:nvSpPr>
          <p:cNvPr id="58375" name="Line 6"/>
          <p:cNvSpPr>
            <a:spLocks noChangeShapeType="1"/>
          </p:cNvSpPr>
          <p:nvPr/>
        </p:nvSpPr>
        <p:spPr bwMode="auto">
          <a:xfrm>
            <a:off x="8636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6" name="Rectangle 7"/>
          <p:cNvSpPr>
            <a:spLocks/>
          </p:cNvSpPr>
          <p:nvPr/>
        </p:nvSpPr>
        <p:spPr bwMode="auto">
          <a:xfrm>
            <a:off x="26162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|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58377" name="Line 8"/>
          <p:cNvSpPr>
            <a:spLocks noChangeShapeType="1"/>
          </p:cNvSpPr>
          <p:nvPr/>
        </p:nvSpPr>
        <p:spPr bwMode="auto">
          <a:xfrm>
            <a:off x="2692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8" name="Rectangle 9"/>
          <p:cNvSpPr>
            <a:spLocks/>
          </p:cNvSpPr>
          <p:nvPr/>
        </p:nvSpPr>
        <p:spPr bwMode="auto">
          <a:xfrm>
            <a:off x="44450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^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58379" name="Line 10"/>
          <p:cNvSpPr>
            <a:spLocks noChangeShapeType="1"/>
          </p:cNvSpPr>
          <p:nvPr/>
        </p:nvSpPr>
        <p:spPr bwMode="auto">
          <a:xfrm>
            <a:off x="4597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80" name="Rectangle 11"/>
          <p:cNvSpPr>
            <a:spLocks/>
          </p:cNvSpPr>
          <p:nvPr/>
        </p:nvSpPr>
        <p:spPr bwMode="auto">
          <a:xfrm>
            <a:off x="6348413" y="2349500"/>
            <a:ext cx="1679575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~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  <p:sp>
        <p:nvSpPr>
          <p:cNvPr id="58381" name="Line 12"/>
          <p:cNvSpPr>
            <a:spLocks noChangeShapeType="1"/>
          </p:cNvSpPr>
          <p:nvPr/>
        </p:nvSpPr>
        <p:spPr bwMode="auto">
          <a:xfrm>
            <a:off x="6426200" y="2981325"/>
            <a:ext cx="16002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3565" name="Rectangle 13"/>
          <p:cNvSpPr>
            <a:spLocks/>
          </p:cNvSpPr>
          <p:nvPr/>
        </p:nvSpPr>
        <p:spPr bwMode="auto">
          <a:xfrm>
            <a:off x="787400" y="3035300"/>
            <a:ext cx="16779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01000001</a:t>
            </a:r>
          </a:p>
        </p:txBody>
      </p:sp>
      <p:sp>
        <p:nvSpPr>
          <p:cNvPr id="23566" name="Rectangle 14"/>
          <p:cNvSpPr>
            <a:spLocks/>
          </p:cNvSpPr>
          <p:nvPr/>
        </p:nvSpPr>
        <p:spPr bwMode="auto">
          <a:xfrm>
            <a:off x="29210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23567" name="Rectangle 15"/>
          <p:cNvSpPr>
            <a:spLocks/>
          </p:cNvSpPr>
          <p:nvPr/>
        </p:nvSpPr>
        <p:spPr bwMode="auto">
          <a:xfrm>
            <a:off x="4749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23568" name="Rectangle 16"/>
          <p:cNvSpPr>
            <a:spLocks/>
          </p:cNvSpPr>
          <p:nvPr/>
        </p:nvSpPr>
        <p:spPr bwMode="auto">
          <a:xfrm>
            <a:off x="6654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build="p" autoUpdateAnimBg="0"/>
      <p:bldP spid="23566" grpId="0" build="p" autoUpdateAnimBg="0"/>
      <p:bldP spid="23567" grpId="0" build="p" autoUpdateAnimBg="0"/>
      <p:bldP spid="23568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Example: Representing &amp; Manipulating Sets</a:t>
            </a:r>
          </a:p>
        </p:txBody>
      </p:sp>
      <p:sp>
        <p:nvSpPr>
          <p:cNvPr id="5939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  <a:p>
            <a:pPr lvl="1"/>
            <a:r>
              <a:rPr lang="en-US" dirty="0"/>
              <a:t>Width </a:t>
            </a:r>
            <a:r>
              <a:rPr lang="en-US" dirty="0" err="1"/>
              <a:t>w</a:t>
            </a:r>
            <a:r>
              <a:rPr lang="en-US" dirty="0"/>
              <a:t> bit vector represents subsets of {0, …, </a:t>
            </a:r>
            <a:r>
              <a:rPr lang="en-US" dirty="0" err="1"/>
              <a:t>w</a:t>
            </a:r>
            <a:r>
              <a:rPr lang="en-US" dirty="0"/>
              <a:t>–1}</a:t>
            </a:r>
          </a:p>
          <a:p>
            <a:pPr lvl="1"/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= 1 if </a:t>
            </a:r>
            <a:r>
              <a:rPr lang="en-US" dirty="0" err="1"/>
              <a:t>j</a:t>
            </a:r>
            <a:r>
              <a:rPr lang="en-US" dirty="0"/>
              <a:t>  ∈ A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01101001	{ 0, 3, 5,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65</a:t>
            </a:r>
            <a:r>
              <a:rPr lang="en-US" i="1" dirty="0">
                <a:sym typeface="Monaco" charset="0"/>
              </a:rPr>
              <a:t>4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3</a:t>
            </a:r>
            <a:r>
              <a:rPr lang="en-US" i="1" dirty="0">
                <a:sym typeface="Monaco" charset="0"/>
              </a:rPr>
              <a:t>21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01010101	{ 0, 2, 4,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</a:t>
            </a:r>
            <a:r>
              <a:rPr lang="en-US" i="1" dirty="0">
                <a:sym typeface="Monaco" charset="0"/>
              </a:rPr>
              <a:t>5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4</a:t>
            </a:r>
            <a:r>
              <a:rPr lang="en-US" i="1" dirty="0">
                <a:sym typeface="Monaco" charset="0"/>
              </a:rPr>
              <a:t>3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2</a:t>
            </a:r>
            <a:r>
              <a:rPr lang="en-US" i="1" dirty="0">
                <a:sym typeface="Monaco" charset="0"/>
              </a:rPr>
              <a:t>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&amp;    Intersection		01000001	{ 0, 6 }</a:t>
            </a:r>
          </a:p>
          <a:p>
            <a:pPr lvl="1"/>
            <a:r>
              <a:rPr lang="en-US" dirty="0"/>
              <a:t>|     Union			01111101	{ 0, 2, 3, 4, 5, 6 }</a:t>
            </a:r>
          </a:p>
          <a:p>
            <a:pPr lvl="1"/>
            <a:r>
              <a:rPr lang="en-US" dirty="0"/>
              <a:t>^	    Symmetric difference	00111100	{ 2, 3, 4, 5 }</a:t>
            </a:r>
          </a:p>
          <a:p>
            <a:pPr lvl="1"/>
            <a:r>
              <a:rPr lang="en-US" dirty="0"/>
              <a:t>~	    Complement		10101010	{ 1, 3, 5, 7 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0xFF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11111111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0x41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4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5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3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6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8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9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2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1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2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1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7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8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0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0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1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3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4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9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6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7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39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0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8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1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2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4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5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7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6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7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8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9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0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6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1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2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3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4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5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5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6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Operations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kern="0" dirty="0"/>
              <a:t> Available in C</a:t>
            </a:r>
          </a:p>
          <a:p>
            <a:pPr marL="552450" lvl="1"/>
            <a:r>
              <a:rPr lang="en-US" b="0" kern="0" dirty="0"/>
              <a:t>Apply to any “integral” data type</a:t>
            </a:r>
          </a:p>
          <a:p>
            <a:pPr marL="838200" lvl="2"/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b="0" kern="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b="0" kern="0" dirty="0">
              <a:latin typeface="Monaco" charset="0"/>
              <a:sym typeface="Monaco" charset="0"/>
            </a:endParaRPr>
          </a:p>
          <a:p>
            <a:pPr marL="552450" lvl="1"/>
            <a:r>
              <a:rPr lang="en-US" b="0" kern="0" dirty="0"/>
              <a:t>View arguments as bit vectors</a:t>
            </a:r>
          </a:p>
          <a:p>
            <a:pPr marL="552450" lvl="1"/>
            <a:r>
              <a:rPr lang="en-US" b="0" kern="0" dirty="0"/>
              <a:t>Arguments applied bit-wise</a:t>
            </a:r>
          </a:p>
          <a:p>
            <a:r>
              <a:rPr lang="en-US" kern="0" dirty="0"/>
              <a:t>Examples (Char data type)</a:t>
            </a: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0xFF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11111111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0x41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7896225" cy="4972050"/>
          </a:xfrm>
        </p:spPr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0xBE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~0100 0001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1011 1110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0xFF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~0000 0000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1111 1111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0x41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0110 1001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 0101 0101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0100 0001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0x7D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0110 1001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| 0101 0101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0111 1101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latin typeface="Monaco" charset="0"/>
              <a:sym typeface="Monaco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2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50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8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3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6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4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5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2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6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40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8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8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6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9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4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2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1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30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2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8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6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4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4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5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2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20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7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8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9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8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6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7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4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5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30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2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3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1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10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1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8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9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3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6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7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4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4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5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2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3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6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100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1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7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8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9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6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7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4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5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0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2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3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1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90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1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2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8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9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6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7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4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4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5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5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2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3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6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80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1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7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8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9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8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6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7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9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4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5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50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2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3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1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70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1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2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8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9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3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6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7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4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4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5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5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2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3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6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60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1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7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8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9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7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8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9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328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Contrast: Logic Operations in C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Contrast to Bit-Level Operators</a:t>
            </a:r>
          </a:p>
          <a:p>
            <a:pPr marL="552450" lvl="1" eaLnBrk="1" hangingPunct="1"/>
            <a:r>
              <a:rPr lang="en-US" b="1" dirty="0">
                <a:ea typeface="Monaco" charset="0"/>
                <a:cs typeface="Monaco" charset="0"/>
                <a:sym typeface="Monaco" charset="0"/>
              </a:rPr>
              <a:t>Logic Operations: &amp;&amp;, ||, !</a:t>
            </a:r>
            <a:endParaRPr lang="en-US" b="1" dirty="0">
              <a:sym typeface="Monaco" charset="0"/>
            </a:endParaRPr>
          </a:p>
          <a:p>
            <a:pPr marL="838200" lvl="2" eaLnBrk="1" hangingPunct="1"/>
            <a:r>
              <a:rPr lang="en-US" dirty="0"/>
              <a:t>View 0 as “False”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Anything nonzero as “True”</a:t>
            </a:r>
          </a:p>
          <a:p>
            <a:pPr marL="838200" lvl="2" eaLnBrk="1" hangingPunct="1"/>
            <a:r>
              <a:rPr lang="en-US" dirty="0"/>
              <a:t>Always return 0 or 1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Early termination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0x00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!!0x41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>
              <a:spcBef>
                <a:spcPts val="2100"/>
              </a:spcBef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&amp;&amp; *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dirty="0"/>
              <a:t>	(avoids null pointer access)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267200" y="3124200"/>
            <a:ext cx="4724400" cy="2133600"/>
          </a:xfrm>
          <a:prstGeom prst="wedgeRoundRectCallout">
            <a:avLst>
              <a:gd name="adj1" fmla="val -37463"/>
              <a:gd name="adj2" fmla="val -102659"/>
              <a:gd name="adj3" fmla="val 16667"/>
            </a:avLst>
          </a:prstGeom>
          <a:solidFill>
            <a:srgbClr val="C00000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Watch out for &amp;&amp; vs. &amp; (and || vs. |)… 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Super common C programming pitfall!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 bwMode="auto">
          <a:xfrm>
            <a:off x="7162800" y="46482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2801" y="5105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6896418" y="41910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 flipH="1">
            <a:off x="7315201" y="39116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flipH="1">
            <a:off x="6913882" y="36982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Rectangle 88"/>
          <p:cNvSpPr/>
          <p:nvPr/>
        </p:nvSpPr>
        <p:spPr bwMode="auto">
          <a:xfrm>
            <a:off x="7162800" y="2438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7162801" y="28956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896418" y="19812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Shift Operations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Left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&lt;&lt;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left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1181100" lvl="3" eaLnBrk="1" hangingPunct="1"/>
            <a:r>
              <a:rPr lang="en-US" dirty="0"/>
              <a:t>Throw away extra bits on left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right</a:t>
            </a:r>
          </a:p>
          <a:p>
            <a:pPr eaLnBrk="1" hangingPunct="1"/>
            <a:r>
              <a:rPr lang="en-US" dirty="0"/>
              <a:t>Right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&gt;&gt;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right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838200" lvl="2" eaLnBrk="1" hangingPunct="1"/>
            <a:r>
              <a:rPr lang="en-US" dirty="0"/>
              <a:t>Throw away extra bits on right</a:t>
            </a:r>
          </a:p>
          <a:p>
            <a:pPr marL="552450" lvl="1" eaLnBrk="1" hangingPunct="1"/>
            <a:r>
              <a:rPr lang="en-US" dirty="0"/>
              <a:t>Logical shift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left</a:t>
            </a:r>
          </a:p>
          <a:p>
            <a:pPr marL="552450" lvl="1" eaLnBrk="1" hangingPunct="1"/>
            <a:r>
              <a:rPr lang="en-US" dirty="0"/>
              <a:t>Arithmetic shift</a:t>
            </a:r>
          </a:p>
          <a:p>
            <a:pPr marL="838200" lvl="2" eaLnBrk="1" hangingPunct="1"/>
            <a:r>
              <a:rPr lang="en-US" dirty="0"/>
              <a:t>Replicate most significant bit on left</a:t>
            </a:r>
          </a:p>
          <a:p>
            <a:pPr eaLnBrk="1" hangingPunct="1"/>
            <a:r>
              <a:rPr lang="en-US" dirty="0"/>
              <a:t>Undefined Behavior</a:t>
            </a:r>
          </a:p>
          <a:p>
            <a:pPr marL="552450" lvl="1" eaLnBrk="1" hangingPunct="1"/>
            <a:r>
              <a:rPr lang="en-US" dirty="0"/>
              <a:t>Shift amount &lt; 0 or ≥ word size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81800" y="1371600"/>
            <a:ext cx="1371600" cy="457200"/>
            <a:chOff x="0" y="0"/>
            <a:chExt cx="864" cy="288"/>
          </a:xfrm>
          <a:noFill/>
        </p:grpSpPr>
        <p:sp>
          <p:nvSpPr>
            <p:cNvPr id="62552" name="Rectangle 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3" name="Rectangle 7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1100010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76863" y="1371600"/>
            <a:ext cx="1436687" cy="457200"/>
            <a:chOff x="0" y="0"/>
            <a:chExt cx="904" cy="288"/>
          </a:xfrm>
          <a:noFill/>
        </p:grpSpPr>
        <p:sp>
          <p:nvSpPr>
            <p:cNvPr id="62550" name="Rectangle 9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1" name="Rectangle 10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48" name="Rectangle 1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9" name="Rectangle 1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410200" y="1828800"/>
            <a:ext cx="1371600" cy="457200"/>
            <a:chOff x="0" y="0"/>
            <a:chExt cx="864" cy="288"/>
          </a:xfrm>
          <a:noFill/>
        </p:grpSpPr>
        <p:sp>
          <p:nvSpPr>
            <p:cNvPr id="62546" name="Rectangle 1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7" name="Rectangle 16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44" name="Rectangle 1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5" name="Rectangle 1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410200" y="2286000"/>
            <a:ext cx="1371600" cy="457200"/>
            <a:chOff x="0" y="0"/>
            <a:chExt cx="864" cy="288"/>
          </a:xfrm>
          <a:noFill/>
        </p:grpSpPr>
        <p:sp>
          <p:nvSpPr>
            <p:cNvPr id="62542" name="Rectangle 2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3" name="Rectangle 22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40" name="Rectangle 2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1" name="Rectangle 2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410200" y="2743200"/>
            <a:ext cx="1371600" cy="457200"/>
            <a:chOff x="0" y="0"/>
            <a:chExt cx="864" cy="288"/>
          </a:xfrm>
          <a:noFill/>
        </p:grpSpPr>
        <p:sp>
          <p:nvSpPr>
            <p:cNvPr id="62538" name="Rectangle 2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9" name="Rectangle 28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6781800" y="3581400"/>
            <a:ext cx="1371600" cy="457200"/>
            <a:chOff x="0" y="0"/>
            <a:chExt cx="864" cy="288"/>
          </a:xfrm>
          <a:noFill/>
        </p:grpSpPr>
        <p:sp>
          <p:nvSpPr>
            <p:cNvPr id="62536" name="Rectangle 3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7" name="Rectangle 31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0100010</a:t>
              </a: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5376863" y="3581400"/>
            <a:ext cx="1436687" cy="457200"/>
            <a:chOff x="0" y="0"/>
            <a:chExt cx="904" cy="288"/>
          </a:xfrm>
          <a:noFill/>
        </p:grpSpPr>
        <p:sp>
          <p:nvSpPr>
            <p:cNvPr id="62534" name="Rectangle 33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5" name="Rectangle 34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32" name="Rectangle 3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3" name="Rectangle 3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5410200" y="4038600"/>
            <a:ext cx="1371600" cy="457200"/>
            <a:chOff x="0" y="0"/>
            <a:chExt cx="864" cy="288"/>
          </a:xfrm>
          <a:noFill/>
        </p:grpSpPr>
        <p:sp>
          <p:nvSpPr>
            <p:cNvPr id="62530" name="Rectangle 3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1" name="Rectangle 40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28" name="Rectangle 4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9" name="Rectangle 4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5410200" y="4495800"/>
            <a:ext cx="1371600" cy="457200"/>
            <a:chOff x="0" y="0"/>
            <a:chExt cx="864" cy="288"/>
          </a:xfrm>
          <a:noFill/>
        </p:grpSpPr>
        <p:sp>
          <p:nvSpPr>
            <p:cNvPr id="62526" name="Rectangle 4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7" name="Rectangle 46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24" name="Rectangle 4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5" name="Rectangle 4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5410200" y="4953000"/>
            <a:ext cx="1371600" cy="457200"/>
            <a:chOff x="0" y="0"/>
            <a:chExt cx="864" cy="288"/>
          </a:xfrm>
          <a:noFill/>
        </p:grpSpPr>
        <p:sp>
          <p:nvSpPr>
            <p:cNvPr id="62522" name="Rectangle 5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3" name="Rectangle 52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8" name="Group 53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20" name="Rectangle 5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1" name="Rectangle 5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9" name="Group 56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18" name="Rectangle 5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9" name="Rectangle 58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0" name="Group 59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6" name="Rectangle 6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7" name="Rectangle 61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1" name="Group 62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4" name="Rectangle 63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5" name="Rectangle 64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2" name="Rectangle 6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3" name="Rectangle 6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3" name="Group 68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0" name="Rectangle 6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1" name="Rectangle 70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4" name="Group 71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8" name="Rectangle 7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9" name="Rectangle 7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5" name="Group 74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6" name="Rectangle 7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7" name="Rectangle 76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6" name="Group 7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04" name="Rectangle 7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5" name="Rectangle 7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7" name="Group 80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2" name="Rectangle 8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3" name="Rectangle 82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8" name="Group 83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0" name="Rectangle 8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1" name="Rectangle 8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498" name="Rectangle 8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499" name="Rectangle 88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cxnSp>
        <p:nvCxnSpPr>
          <p:cNvPr id="62496" name="Straight Connector 62495"/>
          <p:cNvCxnSpPr/>
          <p:nvPr/>
        </p:nvCxnSpPr>
        <p:spPr bwMode="auto">
          <a:xfrm flipH="1">
            <a:off x="7315201" y="17018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6913882" y="14884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89" grpId="0" animBg="1"/>
      <p:bldP spid="90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  <a:p>
            <a:r>
              <a:rPr lang="en-US" dirty="0">
                <a:solidFill>
                  <a:srgbClr val="A6A6A6"/>
                </a:solidFill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Bits, Bytes and Integers – Part 1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000" b="0" dirty="0"/>
              <a:t>15-213/18-213/14-513/15-513: Introduction to Computer Systems</a:t>
            </a:r>
            <a:r>
              <a:rPr lang="en-US" b="0" dirty="0"/>
              <a:t/>
            </a:r>
            <a:br>
              <a:rPr lang="en-US" b="0" dirty="0"/>
            </a:br>
            <a:r>
              <a:rPr lang="en-US" sz="2000" b="0" dirty="0"/>
              <a:t>2</a:t>
            </a:r>
            <a:r>
              <a:rPr lang="en-US" sz="2000" b="0" baseline="30000" dirty="0"/>
              <a:t>nd</a:t>
            </a:r>
            <a:r>
              <a:rPr lang="en-US" sz="2000" b="0" dirty="0"/>
              <a:t> Lecture,  </a:t>
            </a:r>
            <a:r>
              <a:rPr lang="en-US" sz="2000" b="0" dirty="0" smtClean="0"/>
              <a:t>Jan 14, 2020</a:t>
            </a:r>
            <a:endParaRPr lang="en-US" sz="2000" b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6116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Encoding Integers</a:t>
            </a:r>
          </a:p>
        </p:txBody>
      </p:sp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1752600" y="2362200"/>
            <a:ext cx="3429000" cy="646331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x =  15213;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y = -15213;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305800" cy="3505200"/>
          </a:xfrm>
        </p:spPr>
        <p:txBody>
          <a:bodyPr/>
          <a:lstStyle/>
          <a:p>
            <a:pPr>
              <a:defRPr/>
            </a:pPr>
            <a:r>
              <a:rPr lang="en-US" dirty="0"/>
              <a:t>C does not mandate using two’s complement</a:t>
            </a:r>
          </a:p>
          <a:p>
            <a:pPr lvl="1">
              <a:defRPr/>
            </a:pPr>
            <a:r>
              <a:rPr lang="en-US" dirty="0"/>
              <a:t>But, most machines do, and we will assume so</a:t>
            </a:r>
          </a:p>
          <a:p>
            <a:pPr>
              <a:defRPr/>
            </a:pPr>
            <a:r>
              <a:rPr lang="en-US" dirty="0"/>
              <a:t>C </a:t>
            </a:r>
            <a:r>
              <a:rPr lang="en-US" dirty="0">
                <a:latin typeface="Courier New" pitchFamily="49" charset="0"/>
              </a:rPr>
              <a:t>short</a:t>
            </a:r>
            <a:r>
              <a:rPr lang="en-US" dirty="0"/>
              <a:t> 2 bytes long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Sign Bit</a:t>
            </a:r>
          </a:p>
          <a:p>
            <a:pPr lvl="1" eaLnBrk="1" hangingPunct="1">
              <a:defRPr/>
            </a:pPr>
            <a:r>
              <a:rPr lang="en-US" dirty="0"/>
              <a:t>For 2’s complement, most significant bit indicates sign</a:t>
            </a:r>
          </a:p>
          <a:p>
            <a:pPr lvl="2" eaLnBrk="1" hangingPunct="1">
              <a:defRPr/>
            </a:pPr>
            <a:r>
              <a:rPr lang="en-US" dirty="0"/>
              <a:t>0 for nonnegative</a:t>
            </a:r>
          </a:p>
          <a:p>
            <a:pPr lvl="2" eaLnBrk="1" hangingPunct="1">
              <a:defRPr/>
            </a:pPr>
            <a:r>
              <a:rPr lang="en-US" dirty="0"/>
              <a:t>1 for negative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800600" y="1524000"/>
          <a:ext cx="3340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94" name="Equation" r:id="rId4" imgW="3340100" imgH="596900" progId="Equation.3">
                  <p:embed/>
                </p:oleObj>
              </mc:Choice>
              <mc:Fallback>
                <p:oleObj name="Equation" r:id="rId4" imgW="3340100" imgH="596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24000"/>
                        <a:ext cx="3340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990600" y="1524000"/>
          <a:ext cx="213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95" name="Equation" r:id="rId6" imgW="2133600" imgH="596900" progId="Equation.3">
                  <p:embed/>
                </p:oleObj>
              </mc:Choice>
              <mc:Fallback>
                <p:oleObj name="Equation" r:id="rId6" imgW="2133600" imgH="596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2133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914400" y="1143000"/>
            <a:ext cx="13805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Unsigned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800600" y="1143000"/>
            <a:ext cx="262469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 flipH="1" flipV="1">
            <a:off x="6629400" y="2057400"/>
            <a:ext cx="1066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7696200" y="2590800"/>
            <a:ext cx="137160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Sign Bit</a:t>
            </a:r>
          </a:p>
        </p:txBody>
      </p:sp>
      <p:graphicFrame>
        <p:nvGraphicFramePr>
          <p:cNvPr id="102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40313"/>
              </p:ext>
            </p:extLst>
          </p:nvPr>
        </p:nvGraphicFramePr>
        <p:xfrm>
          <a:off x="2133600" y="4383087"/>
          <a:ext cx="56403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96" name="Document" r:id="rId8" imgW="5969000" imgH="1016000" progId="Word.Document.8">
                  <p:embed/>
                </p:oleObj>
              </mc:Choice>
              <mc:Fallback>
                <p:oleObj name="Document" r:id="rId8" imgW="5969000" imgH="101600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83087"/>
                        <a:ext cx="564038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Two-complement: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0744" y="2079645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506971"/>
              </p:ext>
            </p:extLst>
          </p:nvPr>
        </p:nvGraphicFramePr>
        <p:xfrm>
          <a:off x="2105144" y="1698645"/>
          <a:ext cx="29718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8344" y="3984645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849365"/>
              </p:ext>
            </p:extLst>
          </p:nvPr>
        </p:nvGraphicFramePr>
        <p:xfrm>
          <a:off x="2105144" y="3629045"/>
          <a:ext cx="29718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48444" y="2079645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8+2 = 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48444" y="3984644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-16+4+2 = -10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Two-complement Encoding Example (Cont.)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752600" y="914400"/>
            <a:ext cx="5410200" cy="646331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x =      15213: 00111011 01101101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y =     -15213: 11000100 10010011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69813"/>
              </p:ext>
            </p:extLst>
          </p:nvPr>
        </p:nvGraphicFramePr>
        <p:xfrm>
          <a:off x="1920875" y="1654175"/>
          <a:ext cx="5535613" cy="520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6" name="Document" r:id="rId4" imgW="5612605" imgH="5218356" progId="Word.Document.8">
                  <p:embed/>
                </p:oleObj>
              </mc:Choice>
              <mc:Fallback>
                <p:oleObj name="Document" r:id="rId4" imgW="5612605" imgH="52183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1654175"/>
                        <a:ext cx="5535613" cy="520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0410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11175"/>
            <a:ext cx="5822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Numeric Ranges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220788"/>
            <a:ext cx="4078287" cy="5224462"/>
          </a:xfrm>
        </p:spPr>
        <p:txBody>
          <a:bodyPr lIns="90487" tIns="44450" rIns="90487" bIns="44450"/>
          <a:lstStyle/>
          <a:p>
            <a:pPr marL="227013" indent="-227013">
              <a:tabLst>
                <a:tab pos="1828800" algn="l"/>
                <a:tab pos="2235200" algn="l"/>
              </a:tabLst>
              <a:defRPr/>
            </a:pPr>
            <a:r>
              <a:rPr lang="en-US" sz="2000" dirty="0"/>
              <a:t>Unsigned Values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UMin</a:t>
            </a:r>
            <a:r>
              <a:rPr lang="en-US" sz="2000" b="0" dirty="0"/>
              <a:t>	=	0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000…0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111…1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62488" y="1362075"/>
            <a:ext cx="4100512" cy="4972050"/>
          </a:xfrm>
        </p:spPr>
        <p:txBody>
          <a:bodyPr lIns="90487" tIns="44450" rIns="90487" bIns="44450"/>
          <a:lstStyle/>
          <a:p>
            <a:pPr marL="0" indent="0">
              <a:tabLst>
                <a:tab pos="1714500" algn="l"/>
                <a:tab pos="2286000" algn="l"/>
              </a:tabLst>
              <a:defRPr/>
            </a:pPr>
            <a:r>
              <a:rPr lang="en-US" sz="2000" dirty="0"/>
              <a:t> Two’s Complement Values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TMin</a:t>
            </a:r>
            <a:r>
              <a:rPr lang="en-US" sz="2000" b="0" dirty="0"/>
              <a:t>	=	 –2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100…0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011…1</a:t>
            </a:r>
            <a:endParaRPr lang="en-US" sz="2000" dirty="0"/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dirty="0"/>
              <a:t>Minus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111…1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374775" y="4638675"/>
          <a:ext cx="5872163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7" name="Document" r:id="rId4" imgW="6083300" imgH="1943100" progId="Word.Document.8">
                  <p:embed/>
                </p:oleObj>
              </mc:Choice>
              <mc:Fallback>
                <p:oleObj name="Document" r:id="rId4" imgW="6083300" imgH="19431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638675"/>
                        <a:ext cx="5872163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95400" y="4240152"/>
            <a:ext cx="204049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Values for </a:t>
            </a:r>
            <a:r>
              <a:rPr lang="en-US" sz="2000" i="1" dirty="0">
                <a:solidFill>
                  <a:schemeClr val="tx2"/>
                </a:solidFill>
                <a:latin typeface="Calibri" pitchFamily="34" charset="0"/>
              </a:rPr>
              <a:t>W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=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uiExpand="1" build="p"/>
      <p:bldP spid="107524" grpId="0" uiExpand="1" build="p"/>
      <p:bldP spid="30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87375"/>
            <a:ext cx="7308850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/>
              <a:t>Values for Different Word Sizes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398837"/>
            <a:ext cx="4146550" cy="2314575"/>
          </a:xfrm>
        </p:spPr>
        <p:txBody>
          <a:bodyPr lIns="90487" tIns="44450" rIns="90487" bIns="44450"/>
          <a:lstStyle/>
          <a:p>
            <a:pPr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dirty="0"/>
              <a:t>Observations</a:t>
            </a:r>
          </a:p>
          <a:p>
            <a:pPr lvl="1"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b="0" dirty="0"/>
              <a:t>|</a:t>
            </a:r>
            <a:r>
              <a:rPr lang="en-US" b="0" i="1" dirty="0" err="1"/>
              <a:t>TMin</a:t>
            </a:r>
            <a:r>
              <a:rPr lang="en-US" b="0" i="1" dirty="0"/>
              <a:t> </a:t>
            </a:r>
            <a:r>
              <a:rPr lang="en-US" b="0" dirty="0"/>
              <a:t>| 	= 	</a:t>
            </a:r>
            <a:r>
              <a:rPr lang="en-US" b="0" i="1" dirty="0" err="1"/>
              <a:t>TMax</a:t>
            </a:r>
            <a:r>
              <a:rPr lang="en-US" b="0" dirty="0"/>
              <a:t> + 1</a:t>
            </a:r>
          </a:p>
          <a:p>
            <a:pPr lvl="2"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b="0" dirty="0"/>
              <a:t>Asymmetric range</a:t>
            </a:r>
          </a:p>
          <a:p>
            <a:pPr lvl="1"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b="0" i="1" dirty="0" err="1"/>
              <a:t>UMax</a:t>
            </a:r>
            <a:r>
              <a:rPr lang="en-US" b="0" dirty="0"/>
              <a:t>	=	2 * </a:t>
            </a:r>
            <a:r>
              <a:rPr lang="en-US" b="0" i="1" dirty="0" err="1"/>
              <a:t>TMax</a:t>
            </a:r>
            <a:r>
              <a:rPr lang="en-US" b="0" dirty="0"/>
              <a:t> + 1</a:t>
            </a:r>
          </a:p>
          <a:p>
            <a:pPr lvl="1"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b="0" dirty="0"/>
              <a:t>Question: abs(</a:t>
            </a:r>
            <a:r>
              <a:rPr lang="en-US" b="0" dirty="0" err="1"/>
              <a:t>TMin</a:t>
            </a:r>
            <a:r>
              <a:rPr lang="en-US" b="0" dirty="0"/>
              <a:t>)? 		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441325" y="1554163"/>
          <a:ext cx="8321675" cy="179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1" name="Document" r:id="rId4" imgW="8724900" imgH="1816100" progId="Word.Document.8">
                  <p:embed/>
                </p:oleObj>
              </mc:Choice>
              <mc:Fallback>
                <p:oleObj name="Document" r:id="rId4" imgW="8724900" imgH="18161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554163"/>
                        <a:ext cx="8321675" cy="179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27550" y="3398837"/>
            <a:ext cx="4968876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 Programming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#include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&lt;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limits.h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&gt;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lang="en-US" sz="2000" b="0" kern="0" dirty="0">
                <a:latin typeface="Calibri" pitchFamily="34" charset="0"/>
              </a:rPr>
              <a:t>Declares constants, e.g.,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ULONG_MAX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lang="en-US" sz="2000" b="0" kern="0" dirty="0">
                <a:latin typeface="Calibri" pitchFamily="34" charset="0"/>
              </a:rPr>
              <a:t>LONG_MAX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LONG_MIN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lang="en-US" sz="2000" b="0" kern="0" dirty="0">
                <a:latin typeface="Calibri" pitchFamily="34" charset="0"/>
              </a:rPr>
              <a:t>Values platform specific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34975"/>
            <a:ext cx="8305800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/>
              <a:t>Unsigned &amp; Signed Numeric Values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066800"/>
            <a:ext cx="445928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Equivalence</a:t>
            </a:r>
          </a:p>
          <a:p>
            <a:pPr lvl="1" eaLnBrk="1" hangingPunct="1">
              <a:defRPr/>
            </a:pPr>
            <a:r>
              <a:rPr lang="en-US" dirty="0"/>
              <a:t>Same encodings for nonnegative values</a:t>
            </a:r>
          </a:p>
          <a:p>
            <a:pPr eaLnBrk="1" hangingPunct="1">
              <a:defRPr/>
            </a:pPr>
            <a:r>
              <a:rPr lang="en-US" dirty="0"/>
              <a:t>Uniqueness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Every bit pattern represents unique integer value</a:t>
            </a:r>
          </a:p>
          <a:p>
            <a:pPr lvl="1" eaLnBrk="1" hangingPunct="1">
              <a:defRPr/>
            </a:pPr>
            <a:r>
              <a:rPr lang="en-US" dirty="0"/>
              <a:t>Each </a:t>
            </a:r>
            <a:r>
              <a:rPr lang="en-US" dirty="0" err="1"/>
              <a:t>representable</a:t>
            </a:r>
            <a:r>
              <a:rPr lang="en-US" dirty="0"/>
              <a:t> integer has unique bit encoding</a:t>
            </a:r>
          </a:p>
          <a:p>
            <a:pPr eaLnBrk="1" hangingPunct="1">
              <a:defRPr/>
            </a:pPr>
            <a:r>
              <a:rPr lang="en-US" dirty="0">
                <a:sym typeface="Symbol" pitchFamily="18" charset="2"/>
              </a:rPr>
              <a:t></a:t>
            </a:r>
            <a:r>
              <a:rPr lang="en-US" dirty="0"/>
              <a:t> Can Invert Mappings</a:t>
            </a:r>
          </a:p>
          <a:p>
            <a:pPr lvl="1" eaLnBrk="1" hangingPunct="1">
              <a:defRPr/>
            </a:pPr>
            <a:r>
              <a:rPr lang="en-US" dirty="0"/>
              <a:t>U2B(</a:t>
            </a:r>
            <a:r>
              <a:rPr lang="en-US" b="0" i="1" dirty="0"/>
              <a:t>x</a:t>
            </a:r>
            <a:r>
              <a:rPr lang="en-US" dirty="0"/>
              <a:t>)  =  B2U</a:t>
            </a:r>
            <a:r>
              <a:rPr lang="en-US" b="0" baseline="30000" dirty="0"/>
              <a:t>-1</a:t>
            </a:r>
            <a:r>
              <a:rPr lang="en-US" dirty="0"/>
              <a:t>(</a:t>
            </a:r>
            <a:r>
              <a:rPr lang="en-US" b="0" i="1" dirty="0"/>
              <a:t>x</a:t>
            </a:r>
            <a:r>
              <a:rPr lang="en-US" dirty="0"/>
              <a:t>)</a:t>
            </a:r>
          </a:p>
          <a:p>
            <a:pPr lvl="2" eaLnBrk="1" hangingPunct="1">
              <a:defRPr/>
            </a:pPr>
            <a:r>
              <a:rPr lang="en-US" dirty="0"/>
              <a:t>Bit pattern for unsigned integer</a:t>
            </a:r>
          </a:p>
          <a:p>
            <a:pPr lvl="1" eaLnBrk="1" hangingPunct="1">
              <a:defRPr/>
            </a:pPr>
            <a:r>
              <a:rPr lang="en-US" dirty="0"/>
              <a:t>T2B(</a:t>
            </a:r>
            <a:r>
              <a:rPr lang="en-US" b="0" i="1" dirty="0"/>
              <a:t>x</a:t>
            </a:r>
            <a:r>
              <a:rPr lang="en-US" dirty="0"/>
              <a:t>)  =  B2T</a:t>
            </a:r>
            <a:r>
              <a:rPr lang="en-US" b="0" baseline="30000" dirty="0"/>
              <a:t>-1</a:t>
            </a:r>
            <a:r>
              <a:rPr lang="en-US" dirty="0"/>
              <a:t>(</a:t>
            </a:r>
            <a:r>
              <a:rPr lang="en-US" b="0" i="1" dirty="0"/>
              <a:t>x</a:t>
            </a:r>
            <a:r>
              <a:rPr lang="en-US" dirty="0"/>
              <a:t>)</a:t>
            </a:r>
          </a:p>
          <a:p>
            <a:pPr lvl="2" eaLnBrk="1" hangingPunct="1">
              <a:defRPr/>
            </a:pPr>
            <a:r>
              <a:rPr lang="en-US" dirty="0"/>
              <a:t>Bit pattern for two’s comp integer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1219200"/>
            <a:ext cx="3111500" cy="5168900"/>
            <a:chOff x="480" y="768"/>
            <a:chExt cx="1960" cy="3256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480" y="76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1824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B2T(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1200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B2U(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480" y="96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0000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1824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480" y="115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0001</a:t>
              </a: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1824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480" y="134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0010</a:t>
              </a: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1824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480" y="153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0011</a:t>
              </a:r>
            </a:p>
          </p:txBody>
        </p:sp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1824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480" y="172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0100</a:t>
              </a:r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>
              <a:off x="1824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480" y="192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0101</a:t>
              </a:r>
            </a:p>
          </p:txBody>
        </p:sp>
        <p:sp>
          <p:nvSpPr>
            <p:cNvPr id="18451" name="Rectangle 19"/>
            <p:cNvSpPr>
              <a:spLocks noChangeArrowheads="1"/>
            </p:cNvSpPr>
            <p:nvPr/>
          </p:nvSpPr>
          <p:spPr bwMode="auto">
            <a:xfrm>
              <a:off x="1824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8452" name="Rectangle 20"/>
            <p:cNvSpPr>
              <a:spLocks noChangeArrowheads="1"/>
            </p:cNvSpPr>
            <p:nvPr/>
          </p:nvSpPr>
          <p:spPr bwMode="auto">
            <a:xfrm>
              <a:off x="480" y="211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0110</a:t>
              </a:r>
            </a:p>
          </p:txBody>
        </p:sp>
        <p:sp>
          <p:nvSpPr>
            <p:cNvPr id="18453" name="Rectangle 21"/>
            <p:cNvSpPr>
              <a:spLocks noChangeArrowheads="1"/>
            </p:cNvSpPr>
            <p:nvPr/>
          </p:nvSpPr>
          <p:spPr bwMode="auto">
            <a:xfrm>
              <a:off x="1824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8454" name="Rectangle 22"/>
            <p:cNvSpPr>
              <a:spLocks noChangeArrowheads="1"/>
            </p:cNvSpPr>
            <p:nvPr/>
          </p:nvSpPr>
          <p:spPr bwMode="auto">
            <a:xfrm>
              <a:off x="480" y="230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0111</a:t>
              </a:r>
            </a:p>
          </p:txBody>
        </p:sp>
        <p:sp>
          <p:nvSpPr>
            <p:cNvPr id="18455" name="Rectangle 23"/>
            <p:cNvSpPr>
              <a:spLocks noChangeArrowheads="1"/>
            </p:cNvSpPr>
            <p:nvPr/>
          </p:nvSpPr>
          <p:spPr bwMode="auto">
            <a:xfrm>
              <a:off x="1824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8456" name="Rectangle 24"/>
            <p:cNvSpPr>
              <a:spLocks noChangeArrowheads="1"/>
            </p:cNvSpPr>
            <p:nvPr/>
          </p:nvSpPr>
          <p:spPr bwMode="auto">
            <a:xfrm>
              <a:off x="1824" y="2496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–8</a:t>
              </a:r>
            </a:p>
          </p:txBody>
        </p:sp>
        <p:sp>
          <p:nvSpPr>
            <p:cNvPr id="18457" name="Rectangle 25"/>
            <p:cNvSpPr>
              <a:spLocks noChangeArrowheads="1"/>
            </p:cNvSpPr>
            <p:nvPr/>
          </p:nvSpPr>
          <p:spPr bwMode="auto">
            <a:xfrm>
              <a:off x="1200" y="249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8</a:t>
              </a:r>
            </a:p>
          </p:txBody>
        </p:sp>
        <p:sp>
          <p:nvSpPr>
            <p:cNvPr id="18458" name="Rectangle 26"/>
            <p:cNvSpPr>
              <a:spLocks noChangeArrowheads="1"/>
            </p:cNvSpPr>
            <p:nvPr/>
          </p:nvSpPr>
          <p:spPr bwMode="auto">
            <a:xfrm>
              <a:off x="1824" y="2688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–7</a:t>
              </a:r>
            </a:p>
          </p:txBody>
        </p:sp>
        <p:sp>
          <p:nvSpPr>
            <p:cNvPr id="18459" name="Rectangle 27"/>
            <p:cNvSpPr>
              <a:spLocks noChangeArrowheads="1"/>
            </p:cNvSpPr>
            <p:nvPr/>
          </p:nvSpPr>
          <p:spPr bwMode="auto">
            <a:xfrm>
              <a:off x="1200" y="268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9</a:t>
              </a:r>
            </a:p>
          </p:txBody>
        </p:sp>
        <p:sp>
          <p:nvSpPr>
            <p:cNvPr id="18460" name="Rectangle 28"/>
            <p:cNvSpPr>
              <a:spLocks noChangeArrowheads="1"/>
            </p:cNvSpPr>
            <p:nvPr/>
          </p:nvSpPr>
          <p:spPr bwMode="auto">
            <a:xfrm>
              <a:off x="1824" y="2880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–6</a:t>
              </a:r>
            </a:p>
          </p:txBody>
        </p:sp>
        <p:sp>
          <p:nvSpPr>
            <p:cNvPr id="18461" name="Rectangle 29"/>
            <p:cNvSpPr>
              <a:spLocks noChangeArrowheads="1"/>
            </p:cNvSpPr>
            <p:nvPr/>
          </p:nvSpPr>
          <p:spPr bwMode="auto">
            <a:xfrm>
              <a:off x="1200" y="288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1824" y="3072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–5</a:t>
              </a:r>
            </a:p>
          </p:txBody>
        </p:sp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1200" y="3072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18464" name="Rectangle 32"/>
            <p:cNvSpPr>
              <a:spLocks noChangeArrowheads="1"/>
            </p:cNvSpPr>
            <p:nvPr/>
          </p:nvSpPr>
          <p:spPr bwMode="auto">
            <a:xfrm>
              <a:off x="1824" y="3264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–4</a:t>
              </a:r>
            </a:p>
          </p:txBody>
        </p:sp>
        <p:sp>
          <p:nvSpPr>
            <p:cNvPr id="18465" name="Rectangle 33"/>
            <p:cNvSpPr>
              <a:spLocks noChangeArrowheads="1"/>
            </p:cNvSpPr>
            <p:nvPr/>
          </p:nvSpPr>
          <p:spPr bwMode="auto">
            <a:xfrm>
              <a:off x="1200" y="3264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18466" name="Rectangle 34"/>
            <p:cNvSpPr>
              <a:spLocks noChangeArrowheads="1"/>
            </p:cNvSpPr>
            <p:nvPr/>
          </p:nvSpPr>
          <p:spPr bwMode="auto">
            <a:xfrm>
              <a:off x="1824" y="3456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–3</a:t>
              </a:r>
            </a:p>
          </p:txBody>
        </p:sp>
        <p:sp>
          <p:nvSpPr>
            <p:cNvPr id="18467" name="Rectangle 35"/>
            <p:cNvSpPr>
              <a:spLocks noChangeArrowheads="1"/>
            </p:cNvSpPr>
            <p:nvPr/>
          </p:nvSpPr>
          <p:spPr bwMode="auto">
            <a:xfrm>
              <a:off x="1200" y="345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18468" name="Rectangle 36"/>
            <p:cNvSpPr>
              <a:spLocks noChangeArrowheads="1"/>
            </p:cNvSpPr>
            <p:nvPr/>
          </p:nvSpPr>
          <p:spPr bwMode="auto">
            <a:xfrm>
              <a:off x="1824" y="3648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–2</a:t>
              </a:r>
            </a:p>
          </p:txBody>
        </p:sp>
        <p:sp>
          <p:nvSpPr>
            <p:cNvPr id="18469" name="Rectangle 37"/>
            <p:cNvSpPr>
              <a:spLocks noChangeArrowheads="1"/>
            </p:cNvSpPr>
            <p:nvPr/>
          </p:nvSpPr>
          <p:spPr bwMode="auto">
            <a:xfrm>
              <a:off x="1200" y="364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1824" y="3840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–1</a:t>
              </a:r>
            </a:p>
          </p:txBody>
        </p:sp>
        <p:sp>
          <p:nvSpPr>
            <p:cNvPr id="18471" name="Rectangle 39"/>
            <p:cNvSpPr>
              <a:spLocks noChangeArrowheads="1"/>
            </p:cNvSpPr>
            <p:nvPr/>
          </p:nvSpPr>
          <p:spPr bwMode="auto">
            <a:xfrm>
              <a:off x="1200" y="384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18472" name="Rectangle 40"/>
            <p:cNvSpPr>
              <a:spLocks noChangeArrowheads="1"/>
            </p:cNvSpPr>
            <p:nvPr/>
          </p:nvSpPr>
          <p:spPr bwMode="auto">
            <a:xfrm>
              <a:off x="480" y="249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1000</a:t>
              </a:r>
            </a:p>
          </p:txBody>
        </p:sp>
        <p:sp>
          <p:nvSpPr>
            <p:cNvPr id="18473" name="Rectangle 41"/>
            <p:cNvSpPr>
              <a:spLocks noChangeArrowheads="1"/>
            </p:cNvSpPr>
            <p:nvPr/>
          </p:nvSpPr>
          <p:spPr bwMode="auto">
            <a:xfrm>
              <a:off x="480" y="268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1001</a:t>
              </a:r>
            </a:p>
          </p:txBody>
        </p:sp>
        <p:sp>
          <p:nvSpPr>
            <p:cNvPr id="18474" name="Rectangle 42"/>
            <p:cNvSpPr>
              <a:spLocks noChangeArrowheads="1"/>
            </p:cNvSpPr>
            <p:nvPr/>
          </p:nvSpPr>
          <p:spPr bwMode="auto">
            <a:xfrm>
              <a:off x="480" y="288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1010</a:t>
              </a:r>
            </a:p>
          </p:txBody>
        </p:sp>
        <p:sp>
          <p:nvSpPr>
            <p:cNvPr id="18475" name="Rectangle 43"/>
            <p:cNvSpPr>
              <a:spLocks noChangeArrowheads="1"/>
            </p:cNvSpPr>
            <p:nvPr/>
          </p:nvSpPr>
          <p:spPr bwMode="auto">
            <a:xfrm>
              <a:off x="480" y="307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1011</a:t>
              </a:r>
            </a:p>
          </p:txBody>
        </p:sp>
        <p:sp>
          <p:nvSpPr>
            <p:cNvPr id="18476" name="Rectangle 44"/>
            <p:cNvSpPr>
              <a:spLocks noChangeArrowheads="1"/>
            </p:cNvSpPr>
            <p:nvPr/>
          </p:nvSpPr>
          <p:spPr bwMode="auto">
            <a:xfrm>
              <a:off x="480" y="326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1100</a:t>
              </a:r>
            </a:p>
          </p:txBody>
        </p:sp>
        <p:sp>
          <p:nvSpPr>
            <p:cNvPr id="18477" name="Rectangle 45"/>
            <p:cNvSpPr>
              <a:spLocks noChangeArrowheads="1"/>
            </p:cNvSpPr>
            <p:nvPr/>
          </p:nvSpPr>
          <p:spPr bwMode="auto">
            <a:xfrm>
              <a:off x="480" y="345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1101</a:t>
              </a:r>
            </a:p>
          </p:txBody>
        </p:sp>
        <p:sp>
          <p:nvSpPr>
            <p:cNvPr id="18478" name="Rectangle 46"/>
            <p:cNvSpPr>
              <a:spLocks noChangeArrowheads="1"/>
            </p:cNvSpPr>
            <p:nvPr/>
          </p:nvSpPr>
          <p:spPr bwMode="auto">
            <a:xfrm>
              <a:off x="480" y="364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1110</a:t>
              </a:r>
            </a:p>
          </p:txBody>
        </p:sp>
        <p:sp>
          <p:nvSpPr>
            <p:cNvPr id="18479" name="Rectangle 47"/>
            <p:cNvSpPr>
              <a:spLocks noChangeArrowheads="1"/>
            </p:cNvSpPr>
            <p:nvPr/>
          </p:nvSpPr>
          <p:spPr bwMode="auto">
            <a:xfrm>
              <a:off x="480" y="384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1111</a:t>
              </a:r>
            </a:p>
          </p:txBody>
        </p:sp>
        <p:sp>
          <p:nvSpPr>
            <p:cNvPr id="18480" name="Rectangle 48"/>
            <p:cNvSpPr>
              <a:spLocks noChangeArrowheads="1"/>
            </p:cNvSpPr>
            <p:nvPr/>
          </p:nvSpPr>
          <p:spPr bwMode="auto">
            <a:xfrm>
              <a:off x="1200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481" name="Rectangle 49"/>
            <p:cNvSpPr>
              <a:spLocks noChangeArrowheads="1"/>
            </p:cNvSpPr>
            <p:nvPr/>
          </p:nvSpPr>
          <p:spPr bwMode="auto">
            <a:xfrm>
              <a:off x="1200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482" name="Rectangle 50"/>
            <p:cNvSpPr>
              <a:spLocks noChangeArrowheads="1"/>
            </p:cNvSpPr>
            <p:nvPr/>
          </p:nvSpPr>
          <p:spPr bwMode="auto">
            <a:xfrm>
              <a:off x="1200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8483" name="Rectangle 51"/>
            <p:cNvSpPr>
              <a:spLocks noChangeArrowheads="1"/>
            </p:cNvSpPr>
            <p:nvPr/>
          </p:nvSpPr>
          <p:spPr bwMode="auto">
            <a:xfrm>
              <a:off x="1200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8484" name="Rectangle 52"/>
            <p:cNvSpPr>
              <a:spLocks noChangeArrowheads="1"/>
            </p:cNvSpPr>
            <p:nvPr/>
          </p:nvSpPr>
          <p:spPr bwMode="auto">
            <a:xfrm>
              <a:off x="1200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8485" name="Rectangle 53"/>
            <p:cNvSpPr>
              <a:spLocks noChangeArrowheads="1"/>
            </p:cNvSpPr>
            <p:nvPr/>
          </p:nvSpPr>
          <p:spPr bwMode="auto">
            <a:xfrm>
              <a:off x="1200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8486" name="Rectangle 54"/>
            <p:cNvSpPr>
              <a:spLocks noChangeArrowheads="1"/>
            </p:cNvSpPr>
            <p:nvPr/>
          </p:nvSpPr>
          <p:spPr bwMode="auto">
            <a:xfrm>
              <a:off x="1200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8487" name="Rectangle 55"/>
            <p:cNvSpPr>
              <a:spLocks noChangeArrowheads="1"/>
            </p:cNvSpPr>
            <p:nvPr/>
          </p:nvSpPr>
          <p:spPr bwMode="auto">
            <a:xfrm>
              <a:off x="1200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8488" name="Rectangle 56"/>
            <p:cNvSpPr>
              <a:spLocks noChangeArrowheads="1"/>
            </p:cNvSpPr>
            <p:nvPr/>
          </p:nvSpPr>
          <p:spPr bwMode="auto">
            <a:xfrm>
              <a:off x="484" y="772"/>
              <a:ext cx="1952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489" name="Rectangle 57"/>
            <p:cNvSpPr>
              <a:spLocks noChangeArrowheads="1"/>
            </p:cNvSpPr>
            <p:nvPr/>
          </p:nvSpPr>
          <p:spPr bwMode="auto">
            <a:xfrm>
              <a:off x="484" y="964"/>
              <a:ext cx="1952" cy="30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  <a:hlinkClick r:id="rId3"/>
              </a:rPr>
              <a:t>https://canvas.cmu.edu/courses/13182</a:t>
            </a:r>
            <a:endParaRPr lang="en-US" sz="2800" u="sng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3" name="Rectangle 3"/>
          <p:cNvSpPr>
            <a:spLocks noChangeArrowheads="1"/>
          </p:cNvSpPr>
          <p:nvPr/>
        </p:nvSpPr>
        <p:spPr bwMode="auto">
          <a:xfrm>
            <a:off x="3213100" y="1841499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T2U</a:t>
            </a:r>
          </a:p>
        </p:txBody>
      </p:sp>
      <p:sp>
        <p:nvSpPr>
          <p:cNvPr id="19474" name="Rectangle 4"/>
          <p:cNvSpPr>
            <a:spLocks noChangeArrowheads="1"/>
          </p:cNvSpPr>
          <p:nvPr/>
        </p:nvSpPr>
        <p:spPr bwMode="auto">
          <a:xfrm>
            <a:off x="3517900" y="2222499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T2B</a:t>
            </a:r>
          </a:p>
        </p:txBody>
      </p:sp>
      <p:sp>
        <p:nvSpPr>
          <p:cNvPr id="19475" name="Rectangle 5"/>
          <p:cNvSpPr>
            <a:spLocks noChangeArrowheads="1"/>
          </p:cNvSpPr>
          <p:nvPr/>
        </p:nvSpPr>
        <p:spPr bwMode="auto">
          <a:xfrm>
            <a:off x="4660900" y="2222499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B2U</a:t>
            </a:r>
          </a:p>
        </p:txBody>
      </p:sp>
      <p:sp>
        <p:nvSpPr>
          <p:cNvPr id="19476" name="Line 6"/>
          <p:cNvSpPr>
            <a:spLocks noChangeShapeType="1"/>
          </p:cNvSpPr>
          <p:nvPr/>
        </p:nvSpPr>
        <p:spPr bwMode="auto">
          <a:xfrm>
            <a:off x="2527300" y="2362199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7" name="Line 7"/>
          <p:cNvSpPr>
            <a:spLocks noChangeShapeType="1"/>
          </p:cNvSpPr>
          <p:nvPr/>
        </p:nvSpPr>
        <p:spPr bwMode="auto">
          <a:xfrm>
            <a:off x="5270500" y="2362199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8" name="Line 8"/>
          <p:cNvSpPr>
            <a:spLocks noChangeShapeType="1"/>
          </p:cNvSpPr>
          <p:nvPr/>
        </p:nvSpPr>
        <p:spPr bwMode="auto">
          <a:xfrm>
            <a:off x="4127500" y="2362199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9" name="Rectangle 9"/>
          <p:cNvSpPr>
            <a:spLocks noChangeArrowheads="1"/>
          </p:cNvSpPr>
          <p:nvPr/>
        </p:nvSpPr>
        <p:spPr bwMode="auto">
          <a:xfrm>
            <a:off x="0" y="1674812"/>
            <a:ext cx="26225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Two’s Complement</a:t>
            </a:r>
          </a:p>
        </p:txBody>
      </p:sp>
      <p:sp>
        <p:nvSpPr>
          <p:cNvPr id="19480" name="Rectangle 10"/>
          <p:cNvSpPr>
            <a:spLocks noChangeArrowheads="1"/>
          </p:cNvSpPr>
          <p:nvPr/>
        </p:nvSpPr>
        <p:spPr bwMode="auto">
          <a:xfrm>
            <a:off x="6324600" y="1612105"/>
            <a:ext cx="13779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Unsigned</a:t>
            </a:r>
          </a:p>
        </p:txBody>
      </p:sp>
      <p:sp>
        <p:nvSpPr>
          <p:cNvPr id="19481" name="Rectangle 11"/>
          <p:cNvSpPr>
            <a:spLocks noChangeArrowheads="1"/>
          </p:cNvSpPr>
          <p:nvPr/>
        </p:nvSpPr>
        <p:spPr bwMode="auto">
          <a:xfrm>
            <a:off x="2947988" y="2949574"/>
            <a:ext cx="29194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19482" name="Rectangle 12"/>
          <p:cNvSpPr>
            <a:spLocks noChangeArrowheads="1"/>
          </p:cNvSpPr>
          <p:nvPr/>
        </p:nvSpPr>
        <p:spPr bwMode="auto">
          <a:xfrm>
            <a:off x="2043113" y="2131700"/>
            <a:ext cx="318997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  <p:sp>
        <p:nvSpPr>
          <p:cNvPr id="19483" name="Rectangle 13"/>
          <p:cNvSpPr>
            <a:spLocks noChangeArrowheads="1"/>
          </p:cNvSpPr>
          <p:nvPr/>
        </p:nvSpPr>
        <p:spPr bwMode="auto">
          <a:xfrm>
            <a:off x="6310313" y="2131700"/>
            <a:ext cx="47288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ux</a:t>
            </a:r>
          </a:p>
        </p:txBody>
      </p:sp>
      <p:sp>
        <p:nvSpPr>
          <p:cNvPr id="19484" name="Rectangle 14"/>
          <p:cNvSpPr>
            <a:spLocks noChangeArrowheads="1"/>
          </p:cNvSpPr>
          <p:nvPr/>
        </p:nvSpPr>
        <p:spPr bwMode="auto">
          <a:xfrm>
            <a:off x="4176713" y="2304884"/>
            <a:ext cx="37029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  <p:sp>
        <p:nvSpPr>
          <p:cNvPr id="198694" name="Rectangle 38"/>
          <p:cNvSpPr>
            <a:spLocks noGrp="1" noChangeArrowheads="1"/>
          </p:cNvSpPr>
          <p:nvPr>
            <p:ph type="title"/>
          </p:nvPr>
        </p:nvSpPr>
        <p:spPr>
          <a:xfrm>
            <a:off x="357018" y="5334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Mapping Between Signed &amp; Unsigned</a:t>
            </a:r>
          </a:p>
        </p:txBody>
      </p:sp>
      <p:sp>
        <p:nvSpPr>
          <p:cNvPr id="19460" name="Rectangle 42"/>
          <p:cNvSpPr>
            <a:spLocks noChangeArrowheads="1"/>
          </p:cNvSpPr>
          <p:nvPr/>
        </p:nvSpPr>
        <p:spPr bwMode="auto">
          <a:xfrm>
            <a:off x="3224213" y="3709988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U2T</a:t>
            </a:r>
          </a:p>
        </p:txBody>
      </p:sp>
      <p:sp>
        <p:nvSpPr>
          <p:cNvPr id="19461" name="Rectangle 43"/>
          <p:cNvSpPr>
            <a:spLocks noChangeArrowheads="1"/>
          </p:cNvSpPr>
          <p:nvPr/>
        </p:nvSpPr>
        <p:spPr bwMode="auto">
          <a:xfrm>
            <a:off x="3529013" y="4090988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U2B</a:t>
            </a:r>
          </a:p>
        </p:txBody>
      </p:sp>
      <p:sp>
        <p:nvSpPr>
          <p:cNvPr id="19462" name="Rectangle 44"/>
          <p:cNvSpPr>
            <a:spLocks noChangeArrowheads="1"/>
          </p:cNvSpPr>
          <p:nvPr/>
        </p:nvSpPr>
        <p:spPr bwMode="auto">
          <a:xfrm>
            <a:off x="4672013" y="4090988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B2T</a:t>
            </a:r>
          </a:p>
        </p:txBody>
      </p:sp>
      <p:sp>
        <p:nvSpPr>
          <p:cNvPr id="19463" name="Line 45"/>
          <p:cNvSpPr>
            <a:spLocks noChangeShapeType="1"/>
          </p:cNvSpPr>
          <p:nvPr/>
        </p:nvSpPr>
        <p:spPr bwMode="auto">
          <a:xfrm>
            <a:off x="2538413" y="4230688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46"/>
          <p:cNvSpPr>
            <a:spLocks noChangeShapeType="1"/>
          </p:cNvSpPr>
          <p:nvPr/>
        </p:nvSpPr>
        <p:spPr bwMode="auto">
          <a:xfrm>
            <a:off x="5281613" y="4230688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47"/>
          <p:cNvSpPr>
            <a:spLocks noChangeShapeType="1"/>
          </p:cNvSpPr>
          <p:nvPr/>
        </p:nvSpPr>
        <p:spPr bwMode="auto">
          <a:xfrm>
            <a:off x="4138613" y="4230688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Rectangle 48"/>
          <p:cNvSpPr>
            <a:spLocks noChangeArrowheads="1"/>
          </p:cNvSpPr>
          <p:nvPr/>
        </p:nvSpPr>
        <p:spPr bwMode="auto">
          <a:xfrm>
            <a:off x="6324600" y="3580606"/>
            <a:ext cx="262276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Two’s Complement</a:t>
            </a:r>
          </a:p>
        </p:txBody>
      </p:sp>
      <p:sp>
        <p:nvSpPr>
          <p:cNvPr id="19467" name="Rectangle 49"/>
          <p:cNvSpPr>
            <a:spLocks noChangeArrowheads="1"/>
          </p:cNvSpPr>
          <p:nvPr/>
        </p:nvSpPr>
        <p:spPr bwMode="auto">
          <a:xfrm>
            <a:off x="1243968" y="3657600"/>
            <a:ext cx="137858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Unsigned</a:t>
            </a:r>
          </a:p>
        </p:txBody>
      </p:sp>
      <p:sp>
        <p:nvSpPr>
          <p:cNvPr id="19468" name="Rectangle 50"/>
          <p:cNvSpPr>
            <a:spLocks noChangeArrowheads="1"/>
          </p:cNvSpPr>
          <p:nvPr/>
        </p:nvSpPr>
        <p:spPr bwMode="auto">
          <a:xfrm>
            <a:off x="2947306" y="4818063"/>
            <a:ext cx="292009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19469" name="Rectangle 51"/>
          <p:cNvSpPr>
            <a:spLocks noChangeArrowheads="1"/>
          </p:cNvSpPr>
          <p:nvPr/>
        </p:nvSpPr>
        <p:spPr bwMode="auto">
          <a:xfrm>
            <a:off x="2054225" y="3962400"/>
            <a:ext cx="3968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Times" pitchFamily="18" charset="0"/>
              </a:rPr>
              <a:t>ux</a:t>
            </a:r>
            <a:endParaRPr lang="en-US" b="0" i="1" dirty="0">
              <a:latin typeface="Times" pitchFamily="18" charset="0"/>
            </a:endParaRPr>
          </a:p>
        </p:txBody>
      </p:sp>
      <p:sp>
        <p:nvSpPr>
          <p:cNvPr id="19470" name="Rectangle 52"/>
          <p:cNvSpPr>
            <a:spLocks noChangeArrowheads="1"/>
          </p:cNvSpPr>
          <p:nvPr/>
        </p:nvSpPr>
        <p:spPr bwMode="auto">
          <a:xfrm>
            <a:off x="6321425" y="3962400"/>
            <a:ext cx="2825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</a:t>
            </a:r>
            <a:endParaRPr lang="en-US" b="0" i="1">
              <a:latin typeface="Symbol" pitchFamily="18" charset="2"/>
            </a:endParaRPr>
          </a:p>
        </p:txBody>
      </p:sp>
      <p:sp>
        <p:nvSpPr>
          <p:cNvPr id="19471" name="Rectangle 53"/>
          <p:cNvSpPr>
            <a:spLocks noChangeArrowheads="1"/>
          </p:cNvSpPr>
          <p:nvPr/>
        </p:nvSpPr>
        <p:spPr bwMode="auto">
          <a:xfrm>
            <a:off x="4173971" y="4170219"/>
            <a:ext cx="3206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  <p:sp>
        <p:nvSpPr>
          <p:cNvPr id="19472" name="Rectangle 56"/>
          <p:cNvSpPr>
            <a:spLocks noGrp="1" noChangeArrowheads="1"/>
          </p:cNvSpPr>
          <p:nvPr>
            <p:ph type="body" idx="1"/>
          </p:nvPr>
        </p:nvSpPr>
        <p:spPr>
          <a:xfrm>
            <a:off x="290513" y="5670550"/>
            <a:ext cx="8656855" cy="882650"/>
          </a:xfrm>
        </p:spPr>
        <p:txBody>
          <a:bodyPr/>
          <a:lstStyle/>
          <a:p>
            <a:r>
              <a:rPr lang="en-US" dirty="0"/>
              <a:t>Mappings between unsigned and two’s complement numbers: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Keep bit representations and reinterpret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Mapping Signed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/>
        </p:nvGraphicFramePr>
        <p:xfrm>
          <a:off x="3733800" y="990600"/>
          <a:ext cx="1143000" cy="5548821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/>
        </p:nvGraphicFramePr>
        <p:xfrm>
          <a:off x="7010400" y="1004379"/>
          <a:ext cx="1143000" cy="5548821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/>
        </p:nvGraphicFramePr>
        <p:xfrm>
          <a:off x="1752600" y="990600"/>
          <a:ext cx="1143000" cy="5548821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5181600" y="3530600"/>
            <a:ext cx="1574800" cy="279400"/>
            <a:chOff x="3264" y="2608"/>
            <a:chExt cx="992" cy="176"/>
          </a:xfrm>
        </p:grpSpPr>
        <p:sp>
          <p:nvSpPr>
            <p:cNvPr id="20602" name="Rectangle 117"/>
            <p:cNvSpPr>
              <a:spLocks noChangeArrowheads="1"/>
            </p:cNvSpPr>
            <p:nvPr/>
          </p:nvSpPr>
          <p:spPr bwMode="auto">
            <a:xfrm>
              <a:off x="3552" y="2608"/>
              <a:ext cx="368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U2T</a:t>
              </a:r>
            </a:p>
          </p:txBody>
        </p:sp>
        <p:sp>
          <p:nvSpPr>
            <p:cNvPr id="20603" name="Line 118"/>
            <p:cNvSpPr>
              <a:spLocks noChangeShapeType="1"/>
            </p:cNvSpPr>
            <p:nvPr/>
          </p:nvSpPr>
          <p:spPr bwMode="auto">
            <a:xfrm flipH="1" flipV="1">
              <a:off x="3264" y="2704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4" name="Line 119"/>
            <p:cNvSpPr>
              <a:spLocks noChangeShapeType="1"/>
            </p:cNvSpPr>
            <p:nvPr/>
          </p:nvSpPr>
          <p:spPr bwMode="auto">
            <a:xfrm flipH="1">
              <a:off x="3936" y="2696"/>
              <a:ext cx="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3"/>
          <p:cNvGrpSpPr>
            <a:grpSpLocks/>
          </p:cNvGrpSpPr>
          <p:nvPr/>
        </p:nvGrpSpPr>
        <p:grpSpPr bwMode="auto">
          <a:xfrm>
            <a:off x="5181600" y="3098800"/>
            <a:ext cx="1574800" cy="279400"/>
            <a:chOff x="3264" y="2128"/>
            <a:chExt cx="992" cy="176"/>
          </a:xfrm>
        </p:grpSpPr>
        <p:sp>
          <p:nvSpPr>
            <p:cNvPr id="20599" name="Rectangle 120"/>
            <p:cNvSpPr>
              <a:spLocks noChangeArrowheads="1"/>
            </p:cNvSpPr>
            <p:nvPr/>
          </p:nvSpPr>
          <p:spPr bwMode="auto">
            <a:xfrm>
              <a:off x="3552" y="2128"/>
              <a:ext cx="368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T2U</a:t>
              </a:r>
            </a:p>
          </p:txBody>
        </p:sp>
        <p:sp>
          <p:nvSpPr>
            <p:cNvPr id="20600" name="Line 121"/>
            <p:cNvSpPr>
              <a:spLocks noChangeShapeType="1"/>
            </p:cNvSpPr>
            <p:nvPr/>
          </p:nvSpPr>
          <p:spPr bwMode="auto">
            <a:xfrm flipH="1" flipV="1">
              <a:off x="3264" y="2224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1" name="Line 122"/>
            <p:cNvSpPr>
              <a:spLocks noChangeShapeType="1"/>
            </p:cNvSpPr>
            <p:nvPr/>
          </p:nvSpPr>
          <p:spPr bwMode="auto">
            <a:xfrm flipH="1">
              <a:off x="3936" y="2216"/>
              <a:ext cx="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Recitations are on Mondays, but next Monday </a:t>
            </a:r>
            <a:r>
              <a:rPr lang="en-US" dirty="0" smtClean="0"/>
              <a:t>(1/20) </a:t>
            </a:r>
            <a:r>
              <a:rPr lang="en-US" dirty="0"/>
              <a:t>is </a:t>
            </a:r>
            <a:r>
              <a:rPr lang="en-US" dirty="0" smtClean="0"/>
              <a:t>MLK</a:t>
            </a:r>
            <a:r>
              <a:rPr lang="en-US" dirty="0" smtClean="0"/>
              <a:t> </a:t>
            </a:r>
            <a:r>
              <a:rPr lang="en-US" dirty="0"/>
              <a:t>Day, so recitations are cancelled</a:t>
            </a:r>
          </a:p>
          <a:p>
            <a:endParaRPr lang="en-US" dirty="0"/>
          </a:p>
          <a:p>
            <a:r>
              <a:rPr lang="en-US" dirty="0"/>
              <a:t>Linux Boot Camp </a:t>
            </a:r>
            <a:r>
              <a:rPr lang="en-US" dirty="0" smtClean="0"/>
              <a:t>Sunday 6pm, </a:t>
            </a:r>
            <a:r>
              <a:rPr lang="en-US" dirty="0"/>
              <a:t>Rashid Auditorium</a:t>
            </a:r>
          </a:p>
          <a:p>
            <a:endParaRPr lang="en-US" dirty="0"/>
          </a:p>
          <a:p>
            <a:r>
              <a:rPr lang="en-US" dirty="0"/>
              <a:t>Lab 0 is </a:t>
            </a:r>
            <a:r>
              <a:rPr lang="en-US" dirty="0" smtClean="0"/>
              <a:t>available </a:t>
            </a:r>
            <a:r>
              <a:rPr lang="en-US" dirty="0"/>
              <a:t>via course web page and </a:t>
            </a:r>
            <a:r>
              <a:rPr lang="en-US" dirty="0">
                <a:hlinkClick r:id="rId2"/>
              </a:rPr>
              <a:t>Autolab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Due Thu </a:t>
            </a:r>
            <a:r>
              <a:rPr lang="en-US" dirty="0" smtClean="0"/>
              <a:t>Jan 23, </a:t>
            </a:r>
            <a:r>
              <a:rPr lang="en-US" dirty="0"/>
              <a:t>11:00pm</a:t>
            </a:r>
          </a:p>
          <a:p>
            <a:pPr lvl="1"/>
            <a:r>
              <a:rPr lang="en-US" dirty="0"/>
              <a:t>No grace days</a:t>
            </a:r>
          </a:p>
          <a:p>
            <a:pPr lvl="1"/>
            <a:r>
              <a:rPr lang="en-US" dirty="0"/>
              <a:t>No late submissions</a:t>
            </a:r>
          </a:p>
          <a:p>
            <a:pPr lvl="1"/>
            <a:r>
              <a:rPr lang="en-US" dirty="0"/>
              <a:t>Just do it! </a:t>
            </a:r>
          </a:p>
        </p:txBody>
      </p:sp>
    </p:spTree>
    <p:extLst>
      <p:ext uri="{BB962C8B-B14F-4D97-AF65-F5344CB8AC3E}">
        <p14:creationId xmlns:p14="http://schemas.microsoft.com/office/powerpoint/2010/main" val="28673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Mapping Signed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/>
        </p:nvGraphicFramePr>
        <p:xfrm>
          <a:off x="3733800" y="990600"/>
          <a:ext cx="1143000" cy="5548821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/>
        </p:nvGraphicFramePr>
        <p:xfrm>
          <a:off x="7010400" y="990600"/>
          <a:ext cx="1143000" cy="5548821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/>
        </p:nvGraphicFramePr>
        <p:xfrm>
          <a:off x="1752600" y="990600"/>
          <a:ext cx="1143000" cy="5548821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14" name="Group 126"/>
          <p:cNvGrpSpPr>
            <a:grpSpLocks/>
          </p:cNvGrpSpPr>
          <p:nvPr/>
        </p:nvGrpSpPr>
        <p:grpSpPr bwMode="auto">
          <a:xfrm>
            <a:off x="5257800" y="2286000"/>
            <a:ext cx="1447800" cy="584200"/>
            <a:chOff x="3312" y="1226"/>
            <a:chExt cx="912" cy="368"/>
          </a:xfrm>
        </p:grpSpPr>
        <p:sp>
          <p:nvSpPr>
            <p:cNvPr id="15" name="Line 121"/>
            <p:cNvSpPr>
              <a:spLocks noChangeShapeType="1"/>
            </p:cNvSpPr>
            <p:nvPr/>
          </p:nvSpPr>
          <p:spPr bwMode="auto">
            <a:xfrm flipH="1" flipV="1">
              <a:off x="3312" y="1536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24"/>
            <p:cNvSpPr txBox="1">
              <a:spLocks noChangeArrowheads="1"/>
            </p:cNvSpPr>
            <p:nvPr/>
          </p:nvSpPr>
          <p:spPr bwMode="auto">
            <a:xfrm>
              <a:off x="3696" y="1226"/>
              <a:ext cx="187" cy="36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>
              <a:spAutoFit/>
            </a:bodyPr>
            <a:lstStyle/>
            <a:p>
              <a:pPr algn="ctr"/>
              <a:r>
                <a:rPr lang="en-US" sz="3200" dirty="0">
                  <a:latin typeface="Calibri" pitchFamily="34" charset="0"/>
                </a:rPr>
                <a:t>=</a:t>
              </a:r>
            </a:p>
          </p:txBody>
        </p:sp>
      </p:grpSp>
      <p:grpSp>
        <p:nvGrpSpPr>
          <p:cNvPr id="17" name="Group 127"/>
          <p:cNvGrpSpPr>
            <a:grpSpLocks/>
          </p:cNvGrpSpPr>
          <p:nvPr/>
        </p:nvGrpSpPr>
        <p:grpSpPr bwMode="auto">
          <a:xfrm>
            <a:off x="5257800" y="4724396"/>
            <a:ext cx="1447800" cy="492124"/>
            <a:chOff x="3312" y="2762"/>
            <a:chExt cx="912" cy="310"/>
          </a:xfrm>
        </p:grpSpPr>
        <p:sp>
          <p:nvSpPr>
            <p:cNvPr id="18" name="Line 123"/>
            <p:cNvSpPr>
              <a:spLocks noChangeShapeType="1"/>
            </p:cNvSpPr>
            <p:nvPr/>
          </p:nvSpPr>
          <p:spPr bwMode="auto">
            <a:xfrm flipH="1" flipV="1">
              <a:off x="3312" y="3072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25"/>
            <p:cNvSpPr txBox="1">
              <a:spLocks noChangeArrowheads="1"/>
            </p:cNvSpPr>
            <p:nvPr/>
          </p:nvSpPr>
          <p:spPr bwMode="auto">
            <a:xfrm>
              <a:off x="3504" y="2762"/>
              <a:ext cx="329" cy="291"/>
            </a:xfrm>
            <a:prstGeom prst="rect">
              <a:avLst/>
            </a:prstGeom>
            <a:noFill/>
            <a:ln w="57150">
              <a:noFill/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r>
                <a:rPr lang="en-US" dirty="0">
                  <a:latin typeface="Calibri" pitchFamily="34" charset="0"/>
                </a:rPr>
                <a:t>+/- 16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52600" y="3810000"/>
            <a:ext cx="2743200" cy="228600"/>
            <a:chOff x="2832" y="2208"/>
            <a:chExt cx="1728" cy="144"/>
          </a:xfrm>
        </p:grpSpPr>
        <p:sp>
          <p:nvSpPr>
            <p:cNvPr id="5142" name="Rectangle 17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3" name="Rectangle 18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4" name="Rectangle 19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5" name="Rectangle 20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6" name="Rectangle 21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7" name="Rectangle 22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8" name="Rectangle 23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52600" y="4267200"/>
            <a:ext cx="2743200" cy="228600"/>
            <a:chOff x="2832" y="2208"/>
            <a:chExt cx="1728" cy="144"/>
          </a:xfrm>
        </p:grpSpPr>
        <p:sp>
          <p:nvSpPr>
            <p:cNvPr id="5135" name="Rectangle 25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/>
                <a:t>-</a:t>
              </a:r>
            </a:p>
          </p:txBody>
        </p:sp>
        <p:sp>
          <p:nvSpPr>
            <p:cNvPr id="5136" name="Rectangle 26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37" name="Rectangle 27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38" name="Rectangle 28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39" name="Rectangle 29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0" name="Rectangle 30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1" name="Rectangle 31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5126" name="Rectangle 32"/>
          <p:cNvSpPr>
            <a:spLocks noChangeArrowheads="1"/>
          </p:cNvSpPr>
          <p:nvPr/>
        </p:nvSpPr>
        <p:spPr bwMode="auto">
          <a:xfrm>
            <a:off x="1219200" y="3657600"/>
            <a:ext cx="4000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ux</a:t>
            </a:r>
          </a:p>
        </p:txBody>
      </p:sp>
      <p:sp>
        <p:nvSpPr>
          <p:cNvPr id="5127" name="Rectangle 33"/>
          <p:cNvSpPr>
            <a:spLocks noChangeArrowheads="1"/>
          </p:cNvSpPr>
          <p:nvPr/>
        </p:nvSpPr>
        <p:spPr bwMode="auto">
          <a:xfrm>
            <a:off x="1219200" y="41148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</a:t>
            </a:r>
          </a:p>
        </p:txBody>
      </p:sp>
      <p:sp>
        <p:nvSpPr>
          <p:cNvPr id="5128" name="Rectangle 36"/>
          <p:cNvSpPr>
            <a:spLocks noChangeArrowheads="1"/>
          </p:cNvSpPr>
          <p:nvPr/>
        </p:nvSpPr>
        <p:spPr bwMode="auto">
          <a:xfrm>
            <a:off x="1600200" y="3429000"/>
            <a:ext cx="5651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i="1">
                <a:latin typeface="Times" pitchFamily="18" charset="0"/>
              </a:rPr>
              <a:t>w</a:t>
            </a:r>
            <a:r>
              <a:rPr lang="en-US" sz="1800" b="0">
                <a:latin typeface="Times" pitchFamily="18" charset="0"/>
              </a:rPr>
              <a:t>–1</a:t>
            </a:r>
            <a:endParaRPr lang="en-US" sz="1800" b="0" i="1">
              <a:latin typeface="Times" pitchFamily="18" charset="0"/>
            </a:endParaRPr>
          </a:p>
        </p:txBody>
      </p:sp>
      <p:sp>
        <p:nvSpPr>
          <p:cNvPr id="5129" name="Rectangle 37"/>
          <p:cNvSpPr>
            <a:spLocks noChangeArrowheads="1"/>
          </p:cNvSpPr>
          <p:nvPr/>
        </p:nvSpPr>
        <p:spPr bwMode="auto">
          <a:xfrm>
            <a:off x="4267200" y="3429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>
                <a:latin typeface="Times" pitchFamily="18" charset="0"/>
              </a:rPr>
              <a:t>0</a:t>
            </a:r>
          </a:p>
        </p:txBody>
      </p:sp>
      <p:sp>
        <p:nvSpPr>
          <p:cNvPr id="189482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Relation between Signed &amp; Unsigned</a:t>
            </a:r>
          </a:p>
        </p:txBody>
      </p:sp>
      <p:sp>
        <p:nvSpPr>
          <p:cNvPr id="5132" name="Line 43"/>
          <p:cNvSpPr>
            <a:spLocks noChangeShapeType="1"/>
          </p:cNvSpPr>
          <p:nvPr/>
        </p:nvSpPr>
        <p:spPr bwMode="auto">
          <a:xfrm flipV="1">
            <a:off x="1828800" y="46482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5133" name="Text Box 44"/>
          <p:cNvSpPr txBox="1">
            <a:spLocks noChangeArrowheads="1"/>
          </p:cNvSpPr>
          <p:nvPr/>
        </p:nvSpPr>
        <p:spPr bwMode="auto">
          <a:xfrm>
            <a:off x="582613" y="5257800"/>
            <a:ext cx="2880725" cy="1200329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Large negative weight</a:t>
            </a:r>
          </a:p>
          <a:p>
            <a:pPr algn="ctr"/>
            <a:r>
              <a:rPr lang="en-US" b="0" i="1" dirty="0">
                <a:latin typeface="Calibri" pitchFamily="34" charset="0"/>
                <a:sym typeface="Symbol" pitchFamily="18" charset="2"/>
              </a:rPr>
              <a:t>becomes</a:t>
            </a:r>
          </a:p>
          <a:p>
            <a:pPr algn="ctr"/>
            <a:r>
              <a:rPr lang="en-US" dirty="0">
                <a:latin typeface="Calibri" pitchFamily="34" charset="0"/>
              </a:rPr>
              <a:t>Large positive weight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587750" y="1753394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T2U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3892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T2B</a:t>
            </a: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5035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B2U</a:t>
            </a: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29019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56451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4502150" y="2274094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374650" y="1586707"/>
            <a:ext cx="26225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Two’s Complement</a:t>
            </a: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6699250" y="1524000"/>
            <a:ext cx="13779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Unsigned</a:t>
            </a: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22638" y="2861469"/>
            <a:ext cx="29194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2417763" y="2043595"/>
            <a:ext cx="318997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6684963" y="2043595"/>
            <a:ext cx="47288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ux</a:t>
            </a: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4551363" y="2216779"/>
            <a:ext cx="37029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56753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39989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3998914" y="49530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5675314" y="16002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Oval 8"/>
          <p:cNvSpPr>
            <a:spLocks noChangeArrowheads="1"/>
          </p:cNvSpPr>
          <p:nvPr/>
        </p:nvSpPr>
        <p:spPr bwMode="auto">
          <a:xfrm>
            <a:off x="40751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Text Box 9"/>
          <p:cNvSpPr txBox="1">
            <a:spLocks noChangeArrowheads="1"/>
          </p:cNvSpPr>
          <p:nvPr/>
        </p:nvSpPr>
        <p:spPr bwMode="auto">
          <a:xfrm>
            <a:off x="3160714" y="46482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0</a:t>
            </a:r>
          </a:p>
        </p:txBody>
      </p:sp>
      <p:sp>
        <p:nvSpPr>
          <p:cNvPr id="24592" name="Line 10"/>
          <p:cNvSpPr>
            <a:spLocks noChangeShapeType="1"/>
          </p:cNvSpPr>
          <p:nvPr/>
        </p:nvSpPr>
        <p:spPr bwMode="auto">
          <a:xfrm>
            <a:off x="4227514" y="4800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Oval 11"/>
          <p:cNvSpPr>
            <a:spLocks noChangeArrowheads="1"/>
          </p:cNvSpPr>
          <p:nvPr/>
        </p:nvSpPr>
        <p:spPr bwMode="auto">
          <a:xfrm>
            <a:off x="40751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Text Box 12"/>
          <p:cNvSpPr txBox="1">
            <a:spLocks noChangeArrowheads="1"/>
          </p:cNvSpPr>
          <p:nvPr/>
        </p:nvSpPr>
        <p:spPr bwMode="auto">
          <a:xfrm>
            <a:off x="3101976" y="3124200"/>
            <a:ext cx="8905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95" name="Line 13"/>
          <p:cNvSpPr>
            <a:spLocks noChangeShapeType="1"/>
          </p:cNvSpPr>
          <p:nvPr/>
        </p:nvSpPr>
        <p:spPr bwMode="auto">
          <a:xfrm>
            <a:off x="4227514" y="3276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Oval 14"/>
          <p:cNvSpPr>
            <a:spLocks noChangeArrowheads="1"/>
          </p:cNvSpPr>
          <p:nvPr/>
        </p:nvSpPr>
        <p:spPr bwMode="auto">
          <a:xfrm>
            <a:off x="4075114" y="6248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Text Box 15"/>
          <p:cNvSpPr txBox="1">
            <a:spLocks noChangeArrowheads="1"/>
          </p:cNvSpPr>
          <p:nvPr/>
        </p:nvSpPr>
        <p:spPr bwMode="auto">
          <a:xfrm>
            <a:off x="3089276" y="6172200"/>
            <a:ext cx="8270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TMin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98" name="Oval 16"/>
          <p:cNvSpPr>
            <a:spLocks noChangeArrowheads="1"/>
          </p:cNvSpPr>
          <p:nvPr/>
        </p:nvSpPr>
        <p:spPr bwMode="auto">
          <a:xfrm>
            <a:off x="4075114" y="5029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Text Box 17"/>
          <p:cNvSpPr txBox="1">
            <a:spLocks noChangeArrowheads="1"/>
          </p:cNvSpPr>
          <p:nvPr/>
        </p:nvSpPr>
        <p:spPr bwMode="auto">
          <a:xfrm>
            <a:off x="3160714" y="49530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–1</a:t>
            </a:r>
          </a:p>
        </p:txBody>
      </p:sp>
      <p:sp>
        <p:nvSpPr>
          <p:cNvPr id="24600" name="Oval 18"/>
          <p:cNvSpPr>
            <a:spLocks noChangeArrowheads="1"/>
          </p:cNvSpPr>
          <p:nvPr/>
        </p:nvSpPr>
        <p:spPr bwMode="auto">
          <a:xfrm>
            <a:off x="4075114" y="5334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Text Box 19"/>
          <p:cNvSpPr txBox="1">
            <a:spLocks noChangeArrowheads="1"/>
          </p:cNvSpPr>
          <p:nvPr/>
        </p:nvSpPr>
        <p:spPr bwMode="auto">
          <a:xfrm>
            <a:off x="3160714" y="52578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–2</a:t>
            </a:r>
          </a:p>
        </p:txBody>
      </p:sp>
      <p:sp>
        <p:nvSpPr>
          <p:cNvPr id="24602" name="Oval 20"/>
          <p:cNvSpPr>
            <a:spLocks noChangeArrowheads="1"/>
          </p:cNvSpPr>
          <p:nvPr/>
        </p:nvSpPr>
        <p:spPr bwMode="auto">
          <a:xfrm>
            <a:off x="59039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Oval 21"/>
          <p:cNvSpPr>
            <a:spLocks noChangeArrowheads="1"/>
          </p:cNvSpPr>
          <p:nvPr/>
        </p:nvSpPr>
        <p:spPr bwMode="auto">
          <a:xfrm>
            <a:off x="59039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Oval 22"/>
          <p:cNvSpPr>
            <a:spLocks noChangeArrowheads="1"/>
          </p:cNvSpPr>
          <p:nvPr/>
        </p:nvSpPr>
        <p:spPr bwMode="auto">
          <a:xfrm>
            <a:off x="5903914" y="2895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Oval 23"/>
          <p:cNvSpPr>
            <a:spLocks noChangeArrowheads="1"/>
          </p:cNvSpPr>
          <p:nvPr/>
        </p:nvSpPr>
        <p:spPr bwMode="auto">
          <a:xfrm>
            <a:off x="5903914" y="1676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Oval 24"/>
          <p:cNvSpPr>
            <a:spLocks noChangeArrowheads="1"/>
          </p:cNvSpPr>
          <p:nvPr/>
        </p:nvSpPr>
        <p:spPr bwMode="auto">
          <a:xfrm>
            <a:off x="5903914" y="1981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Freeform 25"/>
          <p:cNvSpPr>
            <a:spLocks/>
          </p:cNvSpPr>
          <p:nvPr/>
        </p:nvSpPr>
        <p:spPr bwMode="auto">
          <a:xfrm>
            <a:off x="4227514" y="17526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Freeform 26"/>
          <p:cNvSpPr>
            <a:spLocks/>
          </p:cNvSpPr>
          <p:nvPr/>
        </p:nvSpPr>
        <p:spPr bwMode="auto">
          <a:xfrm>
            <a:off x="4227514" y="20574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Freeform 27"/>
          <p:cNvSpPr>
            <a:spLocks/>
          </p:cNvSpPr>
          <p:nvPr/>
        </p:nvSpPr>
        <p:spPr bwMode="auto">
          <a:xfrm>
            <a:off x="4227514" y="29718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Text Box 28"/>
          <p:cNvSpPr txBox="1">
            <a:spLocks noChangeArrowheads="1"/>
          </p:cNvSpPr>
          <p:nvPr/>
        </p:nvSpPr>
        <p:spPr bwMode="auto">
          <a:xfrm>
            <a:off x="6208714" y="46482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0</a:t>
            </a:r>
          </a:p>
        </p:txBody>
      </p:sp>
      <p:sp>
        <p:nvSpPr>
          <p:cNvPr id="24611" name="Text Box 29"/>
          <p:cNvSpPr txBox="1">
            <a:spLocks noChangeArrowheads="1"/>
          </p:cNvSpPr>
          <p:nvPr/>
        </p:nvSpPr>
        <p:spPr bwMode="auto">
          <a:xfrm>
            <a:off x="6132514" y="1524000"/>
            <a:ext cx="1143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UMax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2" name="Text Box 30"/>
          <p:cNvSpPr txBox="1">
            <a:spLocks noChangeArrowheads="1"/>
          </p:cNvSpPr>
          <p:nvPr/>
        </p:nvSpPr>
        <p:spPr bwMode="auto">
          <a:xfrm>
            <a:off x="6132514" y="1828800"/>
            <a:ext cx="14478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UMax</a:t>
            </a:r>
            <a:r>
              <a:rPr lang="en-US" b="0" dirty="0">
                <a:latin typeface="Calibri" pitchFamily="34" charset="0"/>
              </a:rPr>
              <a:t> – 1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3" name="Text Box 31"/>
          <p:cNvSpPr txBox="1">
            <a:spLocks noChangeArrowheads="1"/>
          </p:cNvSpPr>
          <p:nvPr/>
        </p:nvSpPr>
        <p:spPr bwMode="auto">
          <a:xfrm>
            <a:off x="6208714" y="3124200"/>
            <a:ext cx="8905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4" name="Text Box 32"/>
          <p:cNvSpPr txBox="1">
            <a:spLocks noChangeArrowheads="1"/>
          </p:cNvSpPr>
          <p:nvPr/>
        </p:nvSpPr>
        <p:spPr bwMode="auto">
          <a:xfrm>
            <a:off x="6208714" y="2819400"/>
            <a:ext cx="14065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r>
              <a:rPr lang="en-US" b="0" i="1" dirty="0">
                <a:latin typeface="Calibri" pitchFamily="34" charset="0"/>
              </a:rPr>
              <a:t>  </a:t>
            </a:r>
            <a:r>
              <a:rPr lang="en-US" b="0" dirty="0">
                <a:latin typeface="Calibri" pitchFamily="34" charset="0"/>
              </a:rPr>
              <a:t>+ 1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86" name="Rectangle 33"/>
          <p:cNvSpPr>
            <a:spLocks noChangeArrowheads="1"/>
          </p:cNvSpPr>
          <p:nvPr/>
        </p:nvSpPr>
        <p:spPr bwMode="auto">
          <a:xfrm>
            <a:off x="685801" y="4549775"/>
            <a:ext cx="213360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2’s Complement Range</a:t>
            </a:r>
          </a:p>
        </p:txBody>
      </p:sp>
      <p:sp>
        <p:nvSpPr>
          <p:cNvPr id="24587" name="Freeform 34"/>
          <p:cNvSpPr>
            <a:spLocks/>
          </p:cNvSpPr>
          <p:nvPr/>
        </p:nvSpPr>
        <p:spPr bwMode="auto">
          <a:xfrm>
            <a:off x="2971801" y="32004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Freeform 35"/>
          <p:cNvSpPr>
            <a:spLocks/>
          </p:cNvSpPr>
          <p:nvPr/>
        </p:nvSpPr>
        <p:spPr bwMode="auto">
          <a:xfrm flipH="1">
            <a:off x="7564439" y="16002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Rectangle 36"/>
          <p:cNvSpPr>
            <a:spLocks noChangeArrowheads="1"/>
          </p:cNvSpPr>
          <p:nvPr/>
        </p:nvSpPr>
        <p:spPr bwMode="auto">
          <a:xfrm>
            <a:off x="7753352" y="2895600"/>
            <a:ext cx="116205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Unsigned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Range</a:t>
            </a:r>
          </a:p>
        </p:txBody>
      </p:sp>
      <p:sp>
        <p:nvSpPr>
          <p:cNvPr id="123941" name="Rectangle 37"/>
          <p:cNvSpPr>
            <a:spLocks noGrp="1" noChangeArrowheads="1"/>
          </p:cNvSpPr>
          <p:nvPr>
            <p:ph type="title"/>
          </p:nvPr>
        </p:nvSpPr>
        <p:spPr>
          <a:xfrm>
            <a:off x="270412" y="5334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Conversion Visualized</a:t>
            </a:r>
          </a:p>
        </p:txBody>
      </p:sp>
      <p:sp>
        <p:nvSpPr>
          <p:cNvPr id="123942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4159250" cy="1716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2’s Comp.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Unsigned</a:t>
            </a:r>
          </a:p>
          <a:p>
            <a:pPr lvl="1" eaLnBrk="1" hangingPunct="1">
              <a:defRPr/>
            </a:pPr>
            <a:r>
              <a:rPr lang="en-US"/>
              <a:t>Ordering Inversion</a:t>
            </a:r>
          </a:p>
          <a:p>
            <a:pPr lvl="1" eaLnBrk="1" hangingPunct="1">
              <a:defRPr/>
            </a:pPr>
            <a:r>
              <a:rPr lang="en-US"/>
              <a:t>Negative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Big Positive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2" grpId="0" animBg="1"/>
      <p:bldP spid="24593" grpId="0" animBg="1"/>
      <p:bldP spid="24595" grpId="0" animBg="1"/>
      <p:bldP spid="24596" grpId="0" animBg="1"/>
      <p:bldP spid="24598" grpId="0" animBg="1"/>
      <p:bldP spid="24600" grpId="0" animBg="1"/>
      <p:bldP spid="24602" grpId="0" animBg="1"/>
      <p:bldP spid="24603" grpId="0" animBg="1"/>
      <p:bldP spid="24604" grpId="0" animBg="1"/>
      <p:bldP spid="24605" grpId="0" animBg="1"/>
      <p:bldP spid="24606" grpId="0" animBg="1"/>
      <p:bldP spid="24607" grpId="0" animBg="1"/>
      <p:bldP spid="24608" grpId="0" animBg="1"/>
      <p:bldP spid="24609" grpId="0" animBg="1"/>
      <p:bldP spid="24587" grpId="0" animBg="1"/>
      <p:bldP spid="2458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3231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Signed vs. Unsigned in C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Constants</a:t>
            </a:r>
          </a:p>
          <a:p>
            <a:pPr lvl="1" eaLnBrk="1" hangingPunct="1">
              <a:defRPr/>
            </a:pPr>
            <a:r>
              <a:rPr lang="en-US" dirty="0"/>
              <a:t>By default are considered to be signed integers</a:t>
            </a:r>
          </a:p>
          <a:p>
            <a:pPr lvl="1" eaLnBrk="1" hangingPunct="1">
              <a:defRPr/>
            </a:pPr>
            <a:r>
              <a:rPr lang="en-US" dirty="0"/>
              <a:t>Unsigned if have “U” as suffix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b="1" dirty="0">
                <a:latin typeface="Courier New" pitchFamily="49" charset="0"/>
              </a:rPr>
              <a:t>0U, 4294967259U</a:t>
            </a:r>
          </a:p>
          <a:p>
            <a:pPr eaLnBrk="1" hangingPunct="1">
              <a:defRPr/>
            </a:pPr>
            <a:r>
              <a:rPr lang="en-US" dirty="0"/>
              <a:t>Casting</a:t>
            </a:r>
          </a:p>
          <a:p>
            <a:pPr lvl="1" eaLnBrk="1" hangingPunct="1">
              <a:defRPr/>
            </a:pPr>
            <a:r>
              <a:rPr lang="en-US" dirty="0"/>
              <a:t>Explicit casting between signed &amp; unsigned same as U2T and T2U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(unsigned)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Implicit casting also occurs via assignments and procedure calls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                   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fun(unsigned u);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ty;                  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fun(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endParaRPr lang="en-US" sz="1800" b="0" dirty="0"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90513" y="3276600"/>
            <a:ext cx="8853487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0	0U	</a:t>
            </a:r>
            <a:r>
              <a:rPr lang="en-US" sz="2000" dirty="0"/>
              <a:t>==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	</a:t>
            </a:r>
            <a:r>
              <a:rPr lang="en-US" sz="2000" dirty="0"/>
              <a:t>&lt;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0U	</a:t>
            </a:r>
            <a:r>
              <a:rPr lang="en-US" sz="2000" dirty="0"/>
              <a:t>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	-2147483648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2147483647U	-2147483648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(unsigned) 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2147483648U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(</a:t>
            </a:r>
            <a:r>
              <a:rPr lang="en-US" sz="2000" dirty="0" err="1">
                <a:solidFill>
                  <a:schemeClr val="bg1"/>
                </a:solidFill>
              </a:rPr>
              <a:t>int</a:t>
            </a:r>
            <a:r>
              <a:rPr lang="en-US" sz="2000" dirty="0">
                <a:solidFill>
                  <a:schemeClr val="bg1"/>
                </a:solidFill>
              </a:rPr>
              <a:t>) 2147483648U</a:t>
            </a:r>
            <a:r>
              <a:rPr lang="en-US" sz="2000" dirty="0"/>
              <a:t>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652462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Casting Surprises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9005887" cy="5867400"/>
          </a:xfrm>
        </p:spPr>
        <p:txBody>
          <a:bodyPr lIns="90487" tIns="44450" rIns="90487" bIns="44450"/>
          <a:lstStyle/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Expression Evaluation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If there is a mix of unsigned and signed in single expression, </a:t>
            </a:r>
            <a:br>
              <a:rPr lang="en-US" dirty="0"/>
            </a:br>
            <a:r>
              <a:rPr lang="en-US" b="1" i="1" dirty="0">
                <a:solidFill>
                  <a:srgbClr val="C00000"/>
                </a:solidFill>
              </a:rPr>
              <a:t>signed values implicitly cast to unsigned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Including comparison operations </a:t>
            </a:r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==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&lt;=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&gt;=</a:t>
            </a:r>
          </a:p>
          <a:p>
            <a:pPr marL="687388" lvl="1" indent="-187325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Examples for </a:t>
            </a:r>
            <a:r>
              <a:rPr lang="en-US" i="1" dirty="0"/>
              <a:t>W</a:t>
            </a:r>
            <a:r>
              <a:rPr lang="en-US" dirty="0"/>
              <a:t> = 32:    </a:t>
            </a:r>
            <a:r>
              <a:rPr lang="en-US" b="1" dirty="0">
                <a:solidFill>
                  <a:srgbClr val="C00000"/>
                </a:solidFill>
              </a:rPr>
              <a:t>TMIN = -2,147,483,648 ,     TMAX = 2,147,483,647</a:t>
            </a:r>
          </a:p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Constant</a:t>
            </a:r>
            <a:r>
              <a:rPr lang="en-US" baseline="-25000" dirty="0"/>
              <a:t>1</a:t>
            </a:r>
            <a:r>
              <a:rPr lang="en-US" dirty="0"/>
              <a:t>	Constant</a:t>
            </a:r>
            <a:r>
              <a:rPr lang="en-US" baseline="-25000" dirty="0"/>
              <a:t>2</a:t>
            </a:r>
            <a:r>
              <a:rPr lang="en-US" dirty="0"/>
              <a:t>	Relation	Evaluation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657850" algn="l"/>
                <a:tab pos="6972300" algn="l"/>
              </a:tabLst>
              <a:defRPr/>
            </a:pPr>
            <a:r>
              <a:rPr lang="en-US" sz="2100" dirty="0"/>
              <a:t>	0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2147483647U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(unsigned)-1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713413" algn="l"/>
                <a:tab pos="6972300" algn="l"/>
              </a:tabLst>
              <a:defRPr/>
            </a:pPr>
            <a:r>
              <a:rPr lang="en-US" sz="2100" dirty="0"/>
              <a:t>	 2147483647 	2147483648U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 2147483647 	(</a:t>
            </a:r>
            <a:r>
              <a:rPr lang="en-US" sz="2100" dirty="0" err="1"/>
              <a:t>int</a:t>
            </a:r>
            <a:r>
              <a:rPr lang="en-US" sz="2100" dirty="0"/>
              <a:t>) 2147483648U </a:t>
            </a:r>
            <a:r>
              <a:rPr lang="en-US" dirty="0">
                <a:latin typeface="Courier New" pitchFamily="49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bldLvl="2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6106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vs. Signed: Easy to Make Mistakes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902" y="2209800"/>
            <a:ext cx="8307388" cy="5224463"/>
          </a:xfrm>
        </p:spPr>
        <p:txBody>
          <a:bodyPr/>
          <a:lstStyle/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cnt-2;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&gt;= 0;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--)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  a[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] += a[i+1];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Can be very subtle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#define DELTA </a:t>
            </a:r>
            <a:r>
              <a:rPr lang="en-US" sz="1800" b="1" dirty="0" err="1">
                <a:latin typeface="Courier New" pitchFamily="49" charset="0"/>
              </a:rPr>
              <a:t>sizeof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lvl="2"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-DELTA &gt;= 0;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-= DELTA)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  . . .</a:t>
            </a:r>
          </a:p>
        </p:txBody>
      </p:sp>
    </p:spTree>
    <p:extLst>
      <p:ext uri="{BB962C8B-B14F-4D97-AF65-F5344CB8AC3E}">
        <p14:creationId xmlns:p14="http://schemas.microsoft.com/office/powerpoint/2010/main" val="1990393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762000" y="3505200"/>
            <a:ext cx="6019800" cy="9144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177382" cy="762000"/>
          </a:xfrm>
        </p:spPr>
        <p:txBody>
          <a:bodyPr/>
          <a:lstStyle/>
          <a:p>
            <a:pPr marL="0" indent="0"/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Casting Signed ↔ Unsigned: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09750"/>
            <a:ext cx="7896225" cy="4972050"/>
          </a:xfrm>
        </p:spPr>
        <p:txBody>
          <a:bodyPr/>
          <a:lstStyle/>
          <a:p>
            <a:r>
              <a:rPr lang="en-US" dirty="0"/>
              <a:t>Bit pattern is maintained</a:t>
            </a:r>
          </a:p>
          <a:p>
            <a:r>
              <a:rPr lang="en-US" dirty="0"/>
              <a:t>But reinterpreted</a:t>
            </a:r>
          </a:p>
          <a:p>
            <a:r>
              <a:rPr lang="en-US" dirty="0"/>
              <a:t>Can have unexpected effects: adding or subtracting 2</a:t>
            </a:r>
            <a:r>
              <a:rPr lang="en-US" baseline="30000" dirty="0"/>
              <a:t>w</a:t>
            </a:r>
          </a:p>
          <a:p>
            <a:endParaRPr lang="en-US" dirty="0"/>
          </a:p>
          <a:p>
            <a:r>
              <a:rPr lang="en-US" dirty="0"/>
              <a:t>Expression containing signed and unsigned </a:t>
            </a:r>
            <a:r>
              <a:rPr lang="en-US" dirty="0" err="1"/>
              <a:t>int</a:t>
            </a:r>
            <a:endParaRPr lang="en-US" dirty="0"/>
          </a:p>
          <a:p>
            <a:pPr lvl="1"/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/>
              <a:t> is cast to </a:t>
            </a:r>
            <a:r>
              <a:rPr lang="en-US" dirty="0">
                <a:latin typeface="Courier New"/>
                <a:cs typeface="Courier New"/>
              </a:rPr>
              <a:t>unsigned</a:t>
            </a:r>
            <a:r>
              <a:rPr lang="en-US" dirty="0"/>
              <a:t>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 Extension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Task:</a:t>
            </a:r>
          </a:p>
          <a:p>
            <a:pPr lvl="1" eaLnBrk="1" hangingPunct="1">
              <a:defRPr/>
            </a:pPr>
            <a:r>
              <a:rPr lang="en-US"/>
              <a:t>Given </a:t>
            </a:r>
            <a:r>
              <a:rPr lang="en-US" i="1"/>
              <a:t>w</a:t>
            </a:r>
            <a:r>
              <a:rPr lang="en-US"/>
              <a:t>-bit signed integer </a:t>
            </a:r>
            <a:r>
              <a:rPr lang="en-US" i="1"/>
              <a:t>x</a:t>
            </a:r>
            <a:endParaRPr lang="en-US"/>
          </a:p>
          <a:p>
            <a:pPr lvl="1" eaLnBrk="1" hangingPunct="1">
              <a:defRPr/>
            </a:pPr>
            <a:r>
              <a:rPr lang="en-US"/>
              <a:t>Convert it to </a:t>
            </a:r>
            <a:r>
              <a:rPr lang="en-US" i="1"/>
              <a:t>w</a:t>
            </a:r>
            <a:r>
              <a:rPr lang="en-US"/>
              <a:t>+</a:t>
            </a:r>
            <a:r>
              <a:rPr lang="en-US" i="1"/>
              <a:t>k</a:t>
            </a:r>
            <a:r>
              <a:rPr lang="en-US"/>
              <a:t>-bit integer with same value</a:t>
            </a:r>
          </a:p>
          <a:p>
            <a:pPr eaLnBrk="1" hangingPunct="1">
              <a:defRPr/>
            </a:pPr>
            <a:r>
              <a:rPr lang="en-US"/>
              <a:t>Rule:</a:t>
            </a:r>
          </a:p>
          <a:p>
            <a:pPr lvl="1" eaLnBrk="1" hangingPunct="1">
              <a:defRPr/>
            </a:pPr>
            <a:r>
              <a:rPr lang="en-US"/>
              <a:t>Make </a:t>
            </a:r>
            <a:r>
              <a:rPr lang="en-US" i="1"/>
              <a:t>k</a:t>
            </a:r>
            <a:r>
              <a:rPr lang="en-US"/>
              <a:t> copies of sign bit:</a:t>
            </a:r>
          </a:p>
          <a:p>
            <a:pPr lvl="1" eaLnBrk="1" hangingPunct="1">
              <a:defRPr/>
            </a:pPr>
            <a:r>
              <a:rPr lang="en-US" b="0" i="1"/>
              <a:t>X</a:t>
            </a:r>
            <a:r>
              <a:rPr lang="en-US"/>
              <a:t> </a:t>
            </a:r>
            <a:r>
              <a:rPr lang="en-US">
                <a:latin typeface="Symbol" pitchFamily="18" charset="2"/>
              </a:rPr>
              <a:t></a:t>
            </a:r>
            <a:r>
              <a:rPr lang="en-US"/>
              <a:t> =  </a:t>
            </a:r>
            <a:r>
              <a:rPr lang="en-US" b="0" i="1"/>
              <a:t>x</a:t>
            </a:r>
            <a:r>
              <a:rPr lang="en-US" b="0" i="1" baseline="-25000"/>
              <a:t>w</a:t>
            </a:r>
            <a:r>
              <a:rPr lang="en-US" b="0" baseline="-25000"/>
              <a:t>–1 </a:t>
            </a:r>
            <a:r>
              <a:rPr lang="en-US"/>
              <a:t>,…, </a:t>
            </a:r>
            <a:r>
              <a:rPr lang="en-US" b="0" i="1"/>
              <a:t>x</a:t>
            </a:r>
            <a:r>
              <a:rPr lang="en-US" b="0" i="1" baseline="-25000"/>
              <a:t>w</a:t>
            </a:r>
            <a:r>
              <a:rPr lang="en-US" b="0" baseline="-25000"/>
              <a:t>–1 </a:t>
            </a:r>
            <a:r>
              <a:rPr lang="en-US"/>
              <a:t>, </a:t>
            </a:r>
            <a:r>
              <a:rPr lang="en-US" b="0" i="1"/>
              <a:t>x</a:t>
            </a:r>
            <a:r>
              <a:rPr lang="en-US" b="0" i="1" baseline="-25000"/>
              <a:t>w</a:t>
            </a:r>
            <a:r>
              <a:rPr lang="en-US" b="0" baseline="-25000"/>
              <a:t>–1 </a:t>
            </a:r>
            <a:r>
              <a:rPr lang="en-US"/>
              <a:t>, </a:t>
            </a:r>
            <a:r>
              <a:rPr lang="en-US" b="0" i="1"/>
              <a:t>x</a:t>
            </a:r>
            <a:r>
              <a:rPr lang="en-US" b="0" i="1" baseline="-25000"/>
              <a:t>w</a:t>
            </a:r>
            <a:r>
              <a:rPr lang="en-US" b="0" baseline="-25000"/>
              <a:t>–2 </a:t>
            </a:r>
            <a:r>
              <a:rPr lang="en-US"/>
              <a:t>,…, </a:t>
            </a:r>
            <a:r>
              <a:rPr lang="en-US" b="0" i="1"/>
              <a:t>x</a:t>
            </a:r>
            <a:r>
              <a:rPr lang="en-US" b="0" baseline="-25000"/>
              <a:t>0</a:t>
            </a:r>
          </a:p>
          <a:p>
            <a:pPr eaLnBrk="1" hangingPunct="1">
              <a:defRPr/>
            </a:pPr>
            <a:endParaRPr lang="en-US"/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1752600" y="3733800"/>
            <a:ext cx="1296988" cy="77788"/>
          </a:xfrm>
          <a:custGeom>
            <a:avLst/>
            <a:gdLst>
              <a:gd name="T0" fmla="*/ 0 w 817"/>
              <a:gd name="T1" fmla="*/ 0 h 49"/>
              <a:gd name="T2" fmla="*/ 0 w 817"/>
              <a:gd name="T3" fmla="*/ 48 h 49"/>
              <a:gd name="T4" fmla="*/ 816 w 817"/>
              <a:gd name="T5" fmla="*/ 48 h 49"/>
              <a:gd name="T6" fmla="*/ 816 w 81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817"/>
              <a:gd name="T13" fmla="*/ 0 h 49"/>
              <a:gd name="T14" fmla="*/ 817 w 817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7" h="49">
                <a:moveTo>
                  <a:pt x="0" y="0"/>
                </a:moveTo>
                <a:lnTo>
                  <a:pt x="0" y="48"/>
                </a:lnTo>
                <a:lnTo>
                  <a:pt x="816" y="48"/>
                </a:lnTo>
                <a:lnTo>
                  <a:pt x="81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447800" y="3962400"/>
            <a:ext cx="1529841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k</a:t>
            </a:r>
            <a:r>
              <a:rPr lang="en-US" sz="1600" dirty="0">
                <a:latin typeface="Calibri" pitchFamily="34" charset="0"/>
              </a:rPr>
              <a:t> copies of MSB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05000" y="3876675"/>
            <a:ext cx="5181600" cy="2924174"/>
            <a:chOff x="1392" y="2097"/>
            <a:chExt cx="3264" cy="184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392" y="2352"/>
              <a:ext cx="3264" cy="1248"/>
              <a:chOff x="1392" y="2352"/>
              <a:chExt cx="3264" cy="1248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928" y="2400"/>
                <a:ext cx="1728" cy="144"/>
                <a:chOff x="2928" y="2400"/>
                <a:chExt cx="1728" cy="144"/>
              </a:xfrm>
            </p:grpSpPr>
            <p:sp>
              <p:nvSpPr>
                <p:cNvPr id="28714" name="Rectangle 9"/>
                <p:cNvSpPr>
                  <a:spLocks noChangeArrowheads="1"/>
                </p:cNvSpPr>
                <p:nvPr/>
              </p:nvSpPr>
              <p:spPr bwMode="auto">
                <a:xfrm>
                  <a:off x="2928" y="2400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5" name="Rectangle 10"/>
                <p:cNvSpPr>
                  <a:spLocks noChangeArrowheads="1"/>
                </p:cNvSpPr>
                <p:nvPr/>
              </p:nvSpPr>
              <p:spPr bwMode="auto">
                <a:xfrm>
                  <a:off x="307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6" name="Rectangle 11"/>
                <p:cNvSpPr>
                  <a:spLocks noChangeArrowheads="1"/>
                </p:cNvSpPr>
                <p:nvPr/>
              </p:nvSpPr>
              <p:spPr bwMode="auto">
                <a:xfrm>
                  <a:off x="3216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7" name="Rectangle 12"/>
                <p:cNvSpPr>
                  <a:spLocks noChangeArrowheads="1"/>
                </p:cNvSpPr>
                <p:nvPr/>
              </p:nvSpPr>
              <p:spPr bwMode="auto">
                <a:xfrm>
                  <a:off x="4224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8" name="Rectangle 13"/>
                <p:cNvSpPr>
                  <a:spLocks noChangeArrowheads="1"/>
                </p:cNvSpPr>
                <p:nvPr/>
              </p:nvSpPr>
              <p:spPr bwMode="auto">
                <a:xfrm>
                  <a:off x="4368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9" name="Rectangle 14"/>
                <p:cNvSpPr>
                  <a:spLocks noChangeArrowheads="1"/>
                </p:cNvSpPr>
                <p:nvPr/>
              </p:nvSpPr>
              <p:spPr bwMode="auto">
                <a:xfrm>
                  <a:off x="451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20" name="Rectangle 15"/>
                <p:cNvSpPr>
                  <a:spLocks noChangeArrowheads="1"/>
                </p:cNvSpPr>
                <p:nvPr/>
              </p:nvSpPr>
              <p:spPr bwMode="auto">
                <a:xfrm>
                  <a:off x="3360" y="2400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b="0"/>
                    <a:t>• • •</a:t>
                  </a:r>
                </a:p>
              </p:txBody>
            </p:sp>
          </p:grpSp>
          <p:sp>
            <p:nvSpPr>
              <p:cNvPr id="28687" name="Rectangle 16"/>
              <p:cNvSpPr>
                <a:spLocks noChangeArrowheads="1"/>
              </p:cNvSpPr>
              <p:nvPr/>
            </p:nvSpPr>
            <p:spPr bwMode="auto">
              <a:xfrm>
                <a:off x="2544" y="2352"/>
                <a:ext cx="248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i="1">
                    <a:latin typeface="Times" pitchFamily="18" charset="0"/>
                  </a:rPr>
                  <a:t>X</a:t>
                </a:r>
                <a:r>
                  <a:rPr lang="en-US" b="0">
                    <a:latin typeface="Times" pitchFamily="18" charset="0"/>
                  </a:rPr>
                  <a:t> </a:t>
                </a:r>
                <a:endParaRPr lang="en-US" b="0">
                  <a:latin typeface="Symbol" pitchFamily="18" charset="2"/>
                </a:endParaRPr>
              </a:p>
            </p:txBody>
          </p:sp>
          <p:sp>
            <p:nvSpPr>
              <p:cNvPr id="28688" name="Rectangle 17"/>
              <p:cNvSpPr>
                <a:spLocks noChangeArrowheads="1"/>
              </p:cNvSpPr>
              <p:nvPr/>
            </p:nvSpPr>
            <p:spPr bwMode="auto">
              <a:xfrm>
                <a:off x="1392" y="3360"/>
                <a:ext cx="284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i="1">
                    <a:latin typeface="Times" pitchFamily="18" charset="0"/>
                  </a:rPr>
                  <a:t>X</a:t>
                </a:r>
                <a:r>
                  <a:rPr lang="en-US" b="0">
                    <a:latin typeface="Times" pitchFamily="18" charset="0"/>
                  </a:rPr>
                  <a:t> </a:t>
                </a:r>
                <a:r>
                  <a:rPr lang="en-US" b="0">
                    <a:latin typeface="Symbol" pitchFamily="18" charset="2"/>
                  </a:rPr>
                  <a:t></a:t>
                </a:r>
              </a:p>
            </p:txBody>
          </p:sp>
          <p:sp>
            <p:nvSpPr>
              <p:cNvPr id="28689" name="Line 18"/>
              <p:cNvSpPr>
                <a:spLocks noChangeShapeType="1"/>
              </p:cNvSpPr>
              <p:nvPr/>
            </p:nvSpPr>
            <p:spPr bwMode="auto">
              <a:xfrm>
                <a:off x="302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0" name="Line 19"/>
              <p:cNvSpPr>
                <a:spLocks noChangeShapeType="1"/>
              </p:cNvSpPr>
              <p:nvPr/>
            </p:nvSpPr>
            <p:spPr bwMode="auto">
              <a:xfrm flipH="1">
                <a:off x="2880" y="2592"/>
                <a:ext cx="14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1824" y="3456"/>
                <a:ext cx="2832" cy="144"/>
                <a:chOff x="1824" y="3456"/>
                <a:chExt cx="2832" cy="144"/>
              </a:xfrm>
            </p:grpSpPr>
            <p:sp>
              <p:nvSpPr>
                <p:cNvPr id="28701" name="Rectangle 21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528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b="0"/>
                    <a:t>• • •</a:t>
                  </a:r>
                </a:p>
              </p:txBody>
            </p:sp>
            <p:sp>
              <p:nvSpPr>
                <p:cNvPr id="28702" name="Rectangle 22"/>
                <p:cNvSpPr>
                  <a:spLocks noChangeArrowheads="1"/>
                </p:cNvSpPr>
                <p:nvPr/>
              </p:nvSpPr>
              <p:spPr bwMode="auto">
                <a:xfrm>
                  <a:off x="278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03" name="Rectangle 23"/>
                <p:cNvSpPr>
                  <a:spLocks noChangeArrowheads="1"/>
                </p:cNvSpPr>
                <p:nvPr/>
              </p:nvSpPr>
              <p:spPr bwMode="auto">
                <a:xfrm>
                  <a:off x="2640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04" name="Rectangle 24"/>
                <p:cNvSpPr>
                  <a:spLocks noChangeArrowheads="1"/>
                </p:cNvSpPr>
                <p:nvPr/>
              </p:nvSpPr>
              <p:spPr bwMode="auto">
                <a:xfrm>
                  <a:off x="1968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05" name="Rectangle 25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grpSp>
              <p:nvGrpSpPr>
                <p:cNvPr id="6" name="Group 26"/>
                <p:cNvGrpSpPr>
                  <a:grpSpLocks/>
                </p:cNvGrpSpPr>
                <p:nvPr/>
              </p:nvGrpSpPr>
              <p:grpSpPr bwMode="auto">
                <a:xfrm>
                  <a:off x="2928" y="3456"/>
                  <a:ext cx="1728" cy="144"/>
                  <a:chOff x="2928" y="3456"/>
                  <a:chExt cx="1728" cy="144"/>
                </a:xfrm>
              </p:grpSpPr>
              <p:sp>
                <p:nvSpPr>
                  <p:cNvPr id="2870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456"/>
                    <a:ext cx="144" cy="144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0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0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0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456"/>
                    <a:ext cx="86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en-US" b="0"/>
                      <a:t>• • •</a:t>
                    </a:r>
                  </a:p>
                </p:txBody>
              </p:sp>
            </p:grpSp>
          </p:grpSp>
          <p:sp>
            <p:nvSpPr>
              <p:cNvPr id="28692" name="Line 34"/>
              <p:cNvSpPr>
                <a:spLocks noChangeShapeType="1"/>
              </p:cNvSpPr>
              <p:nvPr/>
            </p:nvSpPr>
            <p:spPr bwMode="auto">
              <a:xfrm flipH="1">
                <a:off x="2736" y="2592"/>
                <a:ext cx="288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3" name="Line 35"/>
              <p:cNvSpPr>
                <a:spLocks noChangeShapeType="1"/>
              </p:cNvSpPr>
              <p:nvPr/>
            </p:nvSpPr>
            <p:spPr bwMode="auto">
              <a:xfrm flipH="1">
                <a:off x="2064" y="2592"/>
                <a:ext cx="96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4" name="Line 36"/>
              <p:cNvSpPr>
                <a:spLocks noChangeShapeType="1"/>
              </p:cNvSpPr>
              <p:nvPr/>
            </p:nvSpPr>
            <p:spPr bwMode="auto">
              <a:xfrm flipH="1">
                <a:off x="1920" y="2592"/>
                <a:ext cx="110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5" name="Line 37"/>
              <p:cNvSpPr>
                <a:spLocks noChangeShapeType="1"/>
              </p:cNvSpPr>
              <p:nvPr/>
            </p:nvSpPr>
            <p:spPr bwMode="auto">
              <a:xfrm>
                <a:off x="316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6" name="Line 38"/>
              <p:cNvSpPr>
                <a:spLocks noChangeShapeType="1"/>
              </p:cNvSpPr>
              <p:nvPr/>
            </p:nvSpPr>
            <p:spPr bwMode="auto">
              <a:xfrm>
                <a:off x="3312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7" name="Line 39"/>
              <p:cNvSpPr>
                <a:spLocks noChangeShapeType="1"/>
              </p:cNvSpPr>
              <p:nvPr/>
            </p:nvSpPr>
            <p:spPr bwMode="auto">
              <a:xfrm>
                <a:off x="4320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8" name="Line 40"/>
              <p:cNvSpPr>
                <a:spLocks noChangeShapeType="1"/>
              </p:cNvSpPr>
              <p:nvPr/>
            </p:nvSpPr>
            <p:spPr bwMode="auto">
              <a:xfrm>
                <a:off x="446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9" name="Line 41"/>
              <p:cNvSpPr>
                <a:spLocks noChangeShapeType="1"/>
              </p:cNvSpPr>
              <p:nvPr/>
            </p:nvSpPr>
            <p:spPr bwMode="auto">
              <a:xfrm>
                <a:off x="460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0" name="Rectangle 42"/>
              <p:cNvSpPr>
                <a:spLocks noChangeArrowheads="1"/>
              </p:cNvSpPr>
              <p:nvPr/>
            </p:nvSpPr>
            <p:spPr bwMode="auto">
              <a:xfrm>
                <a:off x="2352" y="3120"/>
                <a:ext cx="451" cy="19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b="0"/>
                  <a:t>• • •</a:t>
                </a:r>
              </a:p>
            </p:txBody>
          </p:sp>
        </p:grpSp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2928" y="2208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3696" y="2097"/>
              <a:ext cx="255" cy="29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2928" y="3744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3696" y="3640"/>
              <a:ext cx="255" cy="29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1824" y="3744"/>
              <a:ext cx="11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2208" y="3648"/>
              <a:ext cx="204" cy="29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k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 Extension: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309371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75178"/>
              </p:ext>
            </p:extLst>
          </p:nvPr>
        </p:nvGraphicFramePr>
        <p:xfrm>
          <a:off x="150374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47814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768854"/>
              </p:ext>
            </p:extLst>
          </p:nvPr>
        </p:nvGraphicFramePr>
        <p:xfrm>
          <a:off x="91440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19320" y="309371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807814"/>
              </p:ext>
            </p:extLst>
          </p:nvPr>
        </p:nvGraphicFramePr>
        <p:xfrm>
          <a:off x="614686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795336"/>
              </p:ext>
            </p:extLst>
          </p:nvPr>
        </p:nvGraphicFramePr>
        <p:xfrm>
          <a:off x="558292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19320" y="478149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72000" y="1752600"/>
            <a:ext cx="0" cy="45720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7881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12192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4617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8928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219200" y="1600200"/>
            <a:ext cx="226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Positive number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18200" y="1600200"/>
            <a:ext cx="239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460219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Bit-level manipulations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7005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Larger Sign Extension Example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803775"/>
            <a:ext cx="8307387" cy="1641475"/>
          </a:xfrm>
        </p:spPr>
        <p:txBody>
          <a:bodyPr/>
          <a:lstStyle/>
          <a:p>
            <a:r>
              <a:rPr lang="en-US" dirty="0"/>
              <a:t>Converting from smaller to larger integer data type</a:t>
            </a:r>
          </a:p>
          <a:p>
            <a:r>
              <a:rPr lang="en-US" dirty="0"/>
              <a:t>C automatically performs sign extension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81000" y="1284982"/>
            <a:ext cx="4191000" cy="1077218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 15213;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     ix =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-15213;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iy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109663" y="2863850"/>
            <a:ext cx="19050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082800" y="2863850"/>
            <a:ext cx="17463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738563" y="2863850"/>
            <a:ext cx="19050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55600" y="2844801"/>
            <a:ext cx="8431213" cy="1427163"/>
            <a:chOff x="224" y="1792"/>
            <a:chExt cx="5311" cy="899"/>
          </a:xfrm>
        </p:grpSpPr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751" y="1808"/>
              <a:ext cx="54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Decimal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11" y="1808"/>
              <a:ext cx="23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Hex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3742" y="1808"/>
              <a:ext cx="46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Binary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224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224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0" name="Rectangle 14"/>
            <p:cNvSpPr>
              <a:spLocks noChangeArrowheads="1"/>
            </p:cNvSpPr>
            <p:nvPr/>
          </p:nvSpPr>
          <p:spPr bwMode="auto">
            <a:xfrm>
              <a:off x="236" y="1792"/>
              <a:ext cx="463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699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2" name="Rectangle 16"/>
            <p:cNvSpPr>
              <a:spLocks noChangeArrowheads="1"/>
            </p:cNvSpPr>
            <p:nvPr/>
          </p:nvSpPr>
          <p:spPr bwMode="auto">
            <a:xfrm>
              <a:off x="711" y="1792"/>
              <a:ext cx="60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3" name="Rectangle 17"/>
            <p:cNvSpPr>
              <a:spLocks noChangeArrowheads="1"/>
            </p:cNvSpPr>
            <p:nvPr/>
          </p:nvSpPr>
          <p:spPr bwMode="auto">
            <a:xfrm>
              <a:off x="1312" y="1792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4" name="Rectangle 18"/>
            <p:cNvSpPr>
              <a:spLocks noChangeArrowheads="1"/>
            </p:cNvSpPr>
            <p:nvPr/>
          </p:nvSpPr>
          <p:spPr bwMode="auto">
            <a:xfrm>
              <a:off x="1323" y="1792"/>
              <a:ext cx="103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5" name="Rectangle 19"/>
            <p:cNvSpPr>
              <a:spLocks noChangeArrowheads="1"/>
            </p:cNvSpPr>
            <p:nvPr/>
          </p:nvSpPr>
          <p:spPr bwMode="auto">
            <a:xfrm>
              <a:off x="2355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>
              <a:off x="2367" y="1792"/>
              <a:ext cx="3156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7" name="Rectangle 21"/>
            <p:cNvSpPr>
              <a:spLocks noChangeArrowheads="1"/>
            </p:cNvSpPr>
            <p:nvPr/>
          </p:nvSpPr>
          <p:spPr bwMode="auto">
            <a:xfrm>
              <a:off x="5523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8" name="Rectangle 22"/>
            <p:cNvSpPr>
              <a:spLocks noChangeArrowheads="1"/>
            </p:cNvSpPr>
            <p:nvPr/>
          </p:nvSpPr>
          <p:spPr bwMode="auto">
            <a:xfrm>
              <a:off x="5523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9" name="Rectangle 23"/>
            <p:cNvSpPr>
              <a:spLocks noChangeArrowheads="1"/>
            </p:cNvSpPr>
            <p:nvPr/>
          </p:nvSpPr>
          <p:spPr bwMode="auto">
            <a:xfrm>
              <a:off x="224" y="1804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0" name="Rectangle 24"/>
            <p:cNvSpPr>
              <a:spLocks noChangeArrowheads="1"/>
            </p:cNvSpPr>
            <p:nvPr/>
          </p:nvSpPr>
          <p:spPr bwMode="auto">
            <a:xfrm>
              <a:off x="699" y="1804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1" name="Rectangle 25"/>
            <p:cNvSpPr>
              <a:spLocks noChangeArrowheads="1"/>
            </p:cNvSpPr>
            <p:nvPr/>
          </p:nvSpPr>
          <p:spPr bwMode="auto">
            <a:xfrm>
              <a:off x="1312" y="1804"/>
              <a:ext cx="11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2" name="Rectangle 26"/>
            <p:cNvSpPr>
              <a:spLocks noChangeArrowheads="1"/>
            </p:cNvSpPr>
            <p:nvPr/>
          </p:nvSpPr>
          <p:spPr bwMode="auto">
            <a:xfrm>
              <a:off x="2355" y="1804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3" name="Rectangle 27"/>
            <p:cNvSpPr>
              <a:spLocks noChangeArrowheads="1"/>
            </p:cNvSpPr>
            <p:nvPr/>
          </p:nvSpPr>
          <p:spPr bwMode="auto">
            <a:xfrm>
              <a:off x="5523" y="1804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4" name="Rectangle 28"/>
            <p:cNvSpPr>
              <a:spLocks noChangeArrowheads="1"/>
            </p:cNvSpPr>
            <p:nvPr/>
          </p:nvSpPr>
          <p:spPr bwMode="auto">
            <a:xfrm>
              <a:off x="273" y="1993"/>
              <a:ext cx="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x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5" name="Rectangle 29"/>
            <p:cNvSpPr>
              <a:spLocks noChangeArrowheads="1"/>
            </p:cNvSpPr>
            <p:nvPr/>
          </p:nvSpPr>
          <p:spPr bwMode="auto">
            <a:xfrm>
              <a:off x="874" y="1986"/>
              <a:ext cx="3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15213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6" name="Rectangle 30"/>
            <p:cNvSpPr>
              <a:spLocks noChangeArrowheads="1"/>
            </p:cNvSpPr>
            <p:nvPr/>
          </p:nvSpPr>
          <p:spPr bwMode="auto">
            <a:xfrm>
              <a:off x="1886" y="1993"/>
              <a:ext cx="3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3B 6D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7" name="Rectangle 31"/>
            <p:cNvSpPr>
              <a:spLocks noChangeArrowheads="1"/>
            </p:cNvSpPr>
            <p:nvPr/>
          </p:nvSpPr>
          <p:spPr bwMode="auto">
            <a:xfrm>
              <a:off x="4017" y="1993"/>
              <a:ext cx="132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00111011 01101101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8" name="Rectangle 32"/>
            <p:cNvSpPr>
              <a:spLocks noChangeArrowheads="1"/>
            </p:cNvSpPr>
            <p:nvPr/>
          </p:nvSpPr>
          <p:spPr bwMode="auto">
            <a:xfrm>
              <a:off x="224" y="1970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9" name="Rectangle 33"/>
            <p:cNvSpPr>
              <a:spLocks noChangeArrowheads="1"/>
            </p:cNvSpPr>
            <p:nvPr/>
          </p:nvSpPr>
          <p:spPr bwMode="auto">
            <a:xfrm>
              <a:off x="236" y="1970"/>
              <a:ext cx="463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0" name="Rectangle 34"/>
            <p:cNvSpPr>
              <a:spLocks noChangeArrowheads="1"/>
            </p:cNvSpPr>
            <p:nvPr/>
          </p:nvSpPr>
          <p:spPr bwMode="auto">
            <a:xfrm>
              <a:off x="699" y="1970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1" name="Rectangle 35"/>
            <p:cNvSpPr>
              <a:spLocks noChangeArrowheads="1"/>
            </p:cNvSpPr>
            <p:nvPr/>
          </p:nvSpPr>
          <p:spPr bwMode="auto">
            <a:xfrm>
              <a:off x="711" y="1970"/>
              <a:ext cx="60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2" name="Rectangle 36"/>
            <p:cNvSpPr>
              <a:spLocks noChangeArrowheads="1"/>
            </p:cNvSpPr>
            <p:nvPr/>
          </p:nvSpPr>
          <p:spPr bwMode="auto">
            <a:xfrm>
              <a:off x="1312" y="1970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1323" y="1970"/>
              <a:ext cx="1032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2355" y="1970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5" name="Rectangle 39"/>
            <p:cNvSpPr>
              <a:spLocks noChangeArrowheads="1"/>
            </p:cNvSpPr>
            <p:nvPr/>
          </p:nvSpPr>
          <p:spPr bwMode="auto">
            <a:xfrm>
              <a:off x="2367" y="1970"/>
              <a:ext cx="315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6" name="Rectangle 40"/>
            <p:cNvSpPr>
              <a:spLocks noChangeArrowheads="1"/>
            </p:cNvSpPr>
            <p:nvPr/>
          </p:nvSpPr>
          <p:spPr bwMode="auto">
            <a:xfrm>
              <a:off x="5523" y="1970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7" name="Rectangle 41"/>
            <p:cNvSpPr>
              <a:spLocks noChangeArrowheads="1"/>
            </p:cNvSpPr>
            <p:nvPr/>
          </p:nvSpPr>
          <p:spPr bwMode="auto">
            <a:xfrm>
              <a:off x="224" y="1982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8" name="Rectangle 42"/>
            <p:cNvSpPr>
              <a:spLocks noChangeArrowheads="1"/>
            </p:cNvSpPr>
            <p:nvPr/>
          </p:nvSpPr>
          <p:spPr bwMode="auto">
            <a:xfrm>
              <a:off x="699" y="1982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9" name="Rectangle 43"/>
            <p:cNvSpPr>
              <a:spLocks noChangeArrowheads="1"/>
            </p:cNvSpPr>
            <p:nvPr/>
          </p:nvSpPr>
          <p:spPr bwMode="auto">
            <a:xfrm>
              <a:off x="1312" y="1982"/>
              <a:ext cx="11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0" name="Rectangle 44"/>
            <p:cNvSpPr>
              <a:spLocks noChangeArrowheads="1"/>
            </p:cNvSpPr>
            <p:nvPr/>
          </p:nvSpPr>
          <p:spPr bwMode="auto">
            <a:xfrm>
              <a:off x="2355" y="1982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1" name="Rectangle 45"/>
            <p:cNvSpPr>
              <a:spLocks noChangeArrowheads="1"/>
            </p:cNvSpPr>
            <p:nvPr/>
          </p:nvSpPr>
          <p:spPr bwMode="auto">
            <a:xfrm>
              <a:off x="5523" y="1982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2" name="Rectangle 46"/>
            <p:cNvSpPr>
              <a:spLocks noChangeArrowheads="1"/>
            </p:cNvSpPr>
            <p:nvPr/>
          </p:nvSpPr>
          <p:spPr bwMode="auto">
            <a:xfrm>
              <a:off x="273" y="2170"/>
              <a:ext cx="15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ix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3" name="Rectangle 47"/>
            <p:cNvSpPr>
              <a:spLocks noChangeArrowheads="1"/>
            </p:cNvSpPr>
            <p:nvPr/>
          </p:nvSpPr>
          <p:spPr bwMode="auto">
            <a:xfrm>
              <a:off x="874" y="2164"/>
              <a:ext cx="3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15213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4" name="Rectangle 48"/>
            <p:cNvSpPr>
              <a:spLocks noChangeArrowheads="1"/>
            </p:cNvSpPr>
            <p:nvPr/>
          </p:nvSpPr>
          <p:spPr bwMode="auto">
            <a:xfrm>
              <a:off x="1419" y="2170"/>
              <a:ext cx="85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00 00 3B 6D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5" name="Rectangle 49"/>
            <p:cNvSpPr>
              <a:spLocks noChangeArrowheads="1"/>
            </p:cNvSpPr>
            <p:nvPr/>
          </p:nvSpPr>
          <p:spPr bwMode="auto">
            <a:xfrm>
              <a:off x="2617" y="2170"/>
              <a:ext cx="272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00000000 00000000 00111011 01101101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6" name="Rectangle 50"/>
            <p:cNvSpPr>
              <a:spLocks noChangeArrowheads="1"/>
            </p:cNvSpPr>
            <p:nvPr/>
          </p:nvSpPr>
          <p:spPr bwMode="auto">
            <a:xfrm>
              <a:off x="224" y="2147"/>
              <a:ext cx="1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7" name="Rectangle 51"/>
            <p:cNvSpPr>
              <a:spLocks noChangeArrowheads="1"/>
            </p:cNvSpPr>
            <p:nvPr/>
          </p:nvSpPr>
          <p:spPr bwMode="auto">
            <a:xfrm>
              <a:off x="236" y="2147"/>
              <a:ext cx="463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8" name="Rectangle 52"/>
            <p:cNvSpPr>
              <a:spLocks noChangeArrowheads="1"/>
            </p:cNvSpPr>
            <p:nvPr/>
          </p:nvSpPr>
          <p:spPr bwMode="auto">
            <a:xfrm>
              <a:off x="699" y="2147"/>
              <a:ext cx="1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9" name="Rectangle 53"/>
            <p:cNvSpPr>
              <a:spLocks noChangeArrowheads="1"/>
            </p:cNvSpPr>
            <p:nvPr/>
          </p:nvSpPr>
          <p:spPr bwMode="auto">
            <a:xfrm>
              <a:off x="711" y="2147"/>
              <a:ext cx="60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0" name="Rectangle 54"/>
            <p:cNvSpPr>
              <a:spLocks noChangeArrowheads="1"/>
            </p:cNvSpPr>
            <p:nvPr/>
          </p:nvSpPr>
          <p:spPr bwMode="auto">
            <a:xfrm>
              <a:off x="1312" y="2147"/>
              <a:ext cx="11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1" name="Rectangle 55"/>
            <p:cNvSpPr>
              <a:spLocks noChangeArrowheads="1"/>
            </p:cNvSpPr>
            <p:nvPr/>
          </p:nvSpPr>
          <p:spPr bwMode="auto">
            <a:xfrm>
              <a:off x="1323" y="2147"/>
              <a:ext cx="103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2" name="Rectangle 56"/>
            <p:cNvSpPr>
              <a:spLocks noChangeArrowheads="1"/>
            </p:cNvSpPr>
            <p:nvPr/>
          </p:nvSpPr>
          <p:spPr bwMode="auto">
            <a:xfrm>
              <a:off x="2355" y="2147"/>
              <a:ext cx="1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3" name="Rectangle 57"/>
            <p:cNvSpPr>
              <a:spLocks noChangeArrowheads="1"/>
            </p:cNvSpPr>
            <p:nvPr/>
          </p:nvSpPr>
          <p:spPr bwMode="auto">
            <a:xfrm>
              <a:off x="2367" y="2147"/>
              <a:ext cx="3156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4" name="Rectangle 58"/>
            <p:cNvSpPr>
              <a:spLocks noChangeArrowheads="1"/>
            </p:cNvSpPr>
            <p:nvPr/>
          </p:nvSpPr>
          <p:spPr bwMode="auto">
            <a:xfrm>
              <a:off x="5523" y="2147"/>
              <a:ext cx="1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5" name="Rectangle 59"/>
            <p:cNvSpPr>
              <a:spLocks noChangeArrowheads="1"/>
            </p:cNvSpPr>
            <p:nvPr/>
          </p:nvSpPr>
          <p:spPr bwMode="auto">
            <a:xfrm>
              <a:off x="224" y="2160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6" name="Rectangle 60"/>
            <p:cNvSpPr>
              <a:spLocks noChangeArrowheads="1"/>
            </p:cNvSpPr>
            <p:nvPr/>
          </p:nvSpPr>
          <p:spPr bwMode="auto">
            <a:xfrm>
              <a:off x="699" y="2160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7" name="Rectangle 61"/>
            <p:cNvSpPr>
              <a:spLocks noChangeArrowheads="1"/>
            </p:cNvSpPr>
            <p:nvPr/>
          </p:nvSpPr>
          <p:spPr bwMode="auto">
            <a:xfrm>
              <a:off x="1312" y="2160"/>
              <a:ext cx="11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8" name="Rectangle 62"/>
            <p:cNvSpPr>
              <a:spLocks noChangeArrowheads="1"/>
            </p:cNvSpPr>
            <p:nvPr/>
          </p:nvSpPr>
          <p:spPr bwMode="auto">
            <a:xfrm>
              <a:off x="2355" y="2160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9" name="Rectangle 63"/>
            <p:cNvSpPr>
              <a:spLocks noChangeArrowheads="1"/>
            </p:cNvSpPr>
            <p:nvPr/>
          </p:nvSpPr>
          <p:spPr bwMode="auto">
            <a:xfrm>
              <a:off x="5523" y="2160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0" name="Rectangle 64"/>
            <p:cNvSpPr>
              <a:spLocks noChangeArrowheads="1"/>
            </p:cNvSpPr>
            <p:nvPr/>
          </p:nvSpPr>
          <p:spPr bwMode="auto">
            <a:xfrm>
              <a:off x="273" y="2348"/>
              <a:ext cx="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y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1" name="Rectangle 65"/>
            <p:cNvSpPr>
              <a:spLocks noChangeArrowheads="1"/>
            </p:cNvSpPr>
            <p:nvPr/>
          </p:nvSpPr>
          <p:spPr bwMode="auto">
            <a:xfrm>
              <a:off x="826" y="2341"/>
              <a:ext cx="46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-15213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2" name="Rectangle 66"/>
            <p:cNvSpPr>
              <a:spLocks noChangeArrowheads="1"/>
            </p:cNvSpPr>
            <p:nvPr/>
          </p:nvSpPr>
          <p:spPr bwMode="auto">
            <a:xfrm>
              <a:off x="1886" y="2348"/>
              <a:ext cx="3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C4 93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3" name="Rectangle 67"/>
            <p:cNvSpPr>
              <a:spLocks noChangeArrowheads="1"/>
            </p:cNvSpPr>
            <p:nvPr/>
          </p:nvSpPr>
          <p:spPr bwMode="auto">
            <a:xfrm>
              <a:off x="4017" y="2348"/>
              <a:ext cx="132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11000100 10010011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4" name="Rectangle 68"/>
            <p:cNvSpPr>
              <a:spLocks noChangeArrowheads="1"/>
            </p:cNvSpPr>
            <p:nvPr/>
          </p:nvSpPr>
          <p:spPr bwMode="auto">
            <a:xfrm>
              <a:off x="224" y="232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5" name="Rectangle 69"/>
            <p:cNvSpPr>
              <a:spLocks noChangeArrowheads="1"/>
            </p:cNvSpPr>
            <p:nvPr/>
          </p:nvSpPr>
          <p:spPr bwMode="auto">
            <a:xfrm>
              <a:off x="236" y="2325"/>
              <a:ext cx="463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6" name="Rectangle 70"/>
            <p:cNvSpPr>
              <a:spLocks noChangeArrowheads="1"/>
            </p:cNvSpPr>
            <p:nvPr/>
          </p:nvSpPr>
          <p:spPr bwMode="auto">
            <a:xfrm>
              <a:off x="699" y="232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7" name="Rectangle 71"/>
            <p:cNvSpPr>
              <a:spLocks noChangeArrowheads="1"/>
            </p:cNvSpPr>
            <p:nvPr/>
          </p:nvSpPr>
          <p:spPr bwMode="auto">
            <a:xfrm>
              <a:off x="711" y="2325"/>
              <a:ext cx="60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8" name="Rectangle 72"/>
            <p:cNvSpPr>
              <a:spLocks noChangeArrowheads="1"/>
            </p:cNvSpPr>
            <p:nvPr/>
          </p:nvSpPr>
          <p:spPr bwMode="auto">
            <a:xfrm>
              <a:off x="1312" y="2325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9" name="Rectangle 73"/>
            <p:cNvSpPr>
              <a:spLocks noChangeArrowheads="1"/>
            </p:cNvSpPr>
            <p:nvPr/>
          </p:nvSpPr>
          <p:spPr bwMode="auto">
            <a:xfrm>
              <a:off x="1323" y="2325"/>
              <a:ext cx="1032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0" name="Rectangle 74"/>
            <p:cNvSpPr>
              <a:spLocks noChangeArrowheads="1"/>
            </p:cNvSpPr>
            <p:nvPr/>
          </p:nvSpPr>
          <p:spPr bwMode="auto">
            <a:xfrm>
              <a:off x="2355" y="232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1" name="Rectangle 75"/>
            <p:cNvSpPr>
              <a:spLocks noChangeArrowheads="1"/>
            </p:cNvSpPr>
            <p:nvPr/>
          </p:nvSpPr>
          <p:spPr bwMode="auto">
            <a:xfrm>
              <a:off x="2367" y="2325"/>
              <a:ext cx="315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2" name="Rectangle 76"/>
            <p:cNvSpPr>
              <a:spLocks noChangeArrowheads="1"/>
            </p:cNvSpPr>
            <p:nvPr/>
          </p:nvSpPr>
          <p:spPr bwMode="auto">
            <a:xfrm>
              <a:off x="5523" y="232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3" name="Rectangle 77"/>
            <p:cNvSpPr>
              <a:spLocks noChangeArrowheads="1"/>
            </p:cNvSpPr>
            <p:nvPr/>
          </p:nvSpPr>
          <p:spPr bwMode="auto">
            <a:xfrm>
              <a:off x="224" y="2337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4" name="Rectangle 78"/>
            <p:cNvSpPr>
              <a:spLocks noChangeArrowheads="1"/>
            </p:cNvSpPr>
            <p:nvPr/>
          </p:nvSpPr>
          <p:spPr bwMode="auto">
            <a:xfrm>
              <a:off x="699" y="2337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5" name="Rectangle 79"/>
            <p:cNvSpPr>
              <a:spLocks noChangeArrowheads="1"/>
            </p:cNvSpPr>
            <p:nvPr/>
          </p:nvSpPr>
          <p:spPr bwMode="auto">
            <a:xfrm>
              <a:off x="1312" y="2337"/>
              <a:ext cx="11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6" name="Rectangle 80"/>
            <p:cNvSpPr>
              <a:spLocks noChangeArrowheads="1"/>
            </p:cNvSpPr>
            <p:nvPr/>
          </p:nvSpPr>
          <p:spPr bwMode="auto">
            <a:xfrm>
              <a:off x="2355" y="2337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7" name="Rectangle 81"/>
            <p:cNvSpPr>
              <a:spLocks noChangeArrowheads="1"/>
            </p:cNvSpPr>
            <p:nvPr/>
          </p:nvSpPr>
          <p:spPr bwMode="auto">
            <a:xfrm>
              <a:off x="5523" y="2337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8" name="Rectangle 82"/>
            <p:cNvSpPr>
              <a:spLocks noChangeArrowheads="1"/>
            </p:cNvSpPr>
            <p:nvPr/>
          </p:nvSpPr>
          <p:spPr bwMode="auto">
            <a:xfrm>
              <a:off x="316" y="2526"/>
              <a:ext cx="15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iy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9" name="Rectangle 83"/>
            <p:cNvSpPr>
              <a:spLocks noChangeArrowheads="1"/>
            </p:cNvSpPr>
            <p:nvPr/>
          </p:nvSpPr>
          <p:spPr bwMode="auto">
            <a:xfrm>
              <a:off x="826" y="2519"/>
              <a:ext cx="46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-15213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0" name="Rectangle 84"/>
            <p:cNvSpPr>
              <a:spLocks noChangeArrowheads="1"/>
            </p:cNvSpPr>
            <p:nvPr/>
          </p:nvSpPr>
          <p:spPr bwMode="auto">
            <a:xfrm>
              <a:off x="1419" y="2526"/>
              <a:ext cx="85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FF </a:t>
              </a:r>
              <a:r>
                <a:rPr lang="en-US" sz="1600" dirty="0" err="1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FF</a:t>
              </a:r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 C4 93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1" name="Rectangle 85"/>
            <p:cNvSpPr>
              <a:spLocks noChangeArrowheads="1"/>
            </p:cNvSpPr>
            <p:nvPr/>
          </p:nvSpPr>
          <p:spPr bwMode="auto">
            <a:xfrm>
              <a:off x="2617" y="2526"/>
              <a:ext cx="272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11111111 11111111 11000100 10010011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2" name="Rectangle 86"/>
            <p:cNvSpPr>
              <a:spLocks noChangeArrowheads="1"/>
            </p:cNvSpPr>
            <p:nvPr/>
          </p:nvSpPr>
          <p:spPr bwMode="auto">
            <a:xfrm>
              <a:off x="224" y="250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3" name="Rectangle 87"/>
            <p:cNvSpPr>
              <a:spLocks noChangeArrowheads="1"/>
            </p:cNvSpPr>
            <p:nvPr/>
          </p:nvSpPr>
          <p:spPr bwMode="auto">
            <a:xfrm>
              <a:off x="236" y="2503"/>
              <a:ext cx="463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4" name="Rectangle 88"/>
            <p:cNvSpPr>
              <a:spLocks noChangeArrowheads="1"/>
            </p:cNvSpPr>
            <p:nvPr/>
          </p:nvSpPr>
          <p:spPr bwMode="auto">
            <a:xfrm>
              <a:off x="699" y="250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5" name="Rectangle 89"/>
            <p:cNvSpPr>
              <a:spLocks noChangeArrowheads="1"/>
            </p:cNvSpPr>
            <p:nvPr/>
          </p:nvSpPr>
          <p:spPr bwMode="auto">
            <a:xfrm>
              <a:off x="711" y="2503"/>
              <a:ext cx="60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6" name="Rectangle 90"/>
            <p:cNvSpPr>
              <a:spLocks noChangeArrowheads="1"/>
            </p:cNvSpPr>
            <p:nvPr/>
          </p:nvSpPr>
          <p:spPr bwMode="auto">
            <a:xfrm>
              <a:off x="1312" y="2503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7" name="Rectangle 91"/>
            <p:cNvSpPr>
              <a:spLocks noChangeArrowheads="1"/>
            </p:cNvSpPr>
            <p:nvPr/>
          </p:nvSpPr>
          <p:spPr bwMode="auto">
            <a:xfrm>
              <a:off x="1323" y="2503"/>
              <a:ext cx="1032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8" name="Rectangle 92"/>
            <p:cNvSpPr>
              <a:spLocks noChangeArrowheads="1"/>
            </p:cNvSpPr>
            <p:nvPr/>
          </p:nvSpPr>
          <p:spPr bwMode="auto">
            <a:xfrm>
              <a:off x="2355" y="250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9" name="Rectangle 93"/>
            <p:cNvSpPr>
              <a:spLocks noChangeArrowheads="1"/>
            </p:cNvSpPr>
            <p:nvPr/>
          </p:nvSpPr>
          <p:spPr bwMode="auto">
            <a:xfrm>
              <a:off x="2367" y="2503"/>
              <a:ext cx="315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0" name="Rectangle 94"/>
            <p:cNvSpPr>
              <a:spLocks noChangeArrowheads="1"/>
            </p:cNvSpPr>
            <p:nvPr/>
          </p:nvSpPr>
          <p:spPr bwMode="auto">
            <a:xfrm>
              <a:off x="5523" y="250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1" name="Rectangle 95"/>
            <p:cNvSpPr>
              <a:spLocks noChangeArrowheads="1"/>
            </p:cNvSpPr>
            <p:nvPr/>
          </p:nvSpPr>
          <p:spPr bwMode="auto">
            <a:xfrm>
              <a:off x="224" y="2515"/>
              <a:ext cx="12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2" name="Rectangle 96"/>
            <p:cNvSpPr>
              <a:spLocks noChangeArrowheads="1"/>
            </p:cNvSpPr>
            <p:nvPr/>
          </p:nvSpPr>
          <p:spPr bwMode="auto">
            <a:xfrm>
              <a:off x="224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3" name="Rectangle 97"/>
            <p:cNvSpPr>
              <a:spLocks noChangeArrowheads="1"/>
            </p:cNvSpPr>
            <p:nvPr/>
          </p:nvSpPr>
          <p:spPr bwMode="auto">
            <a:xfrm>
              <a:off x="224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4" name="Rectangle 98"/>
            <p:cNvSpPr>
              <a:spLocks noChangeArrowheads="1"/>
            </p:cNvSpPr>
            <p:nvPr/>
          </p:nvSpPr>
          <p:spPr bwMode="auto">
            <a:xfrm>
              <a:off x="236" y="2679"/>
              <a:ext cx="463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5" name="Rectangle 99"/>
            <p:cNvSpPr>
              <a:spLocks noChangeArrowheads="1"/>
            </p:cNvSpPr>
            <p:nvPr/>
          </p:nvSpPr>
          <p:spPr bwMode="auto">
            <a:xfrm>
              <a:off x="699" y="2515"/>
              <a:ext cx="12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6" name="Rectangle 100"/>
            <p:cNvSpPr>
              <a:spLocks noChangeArrowheads="1"/>
            </p:cNvSpPr>
            <p:nvPr/>
          </p:nvSpPr>
          <p:spPr bwMode="auto">
            <a:xfrm>
              <a:off x="699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7" name="Rectangle 101"/>
            <p:cNvSpPr>
              <a:spLocks noChangeArrowheads="1"/>
            </p:cNvSpPr>
            <p:nvPr/>
          </p:nvSpPr>
          <p:spPr bwMode="auto">
            <a:xfrm>
              <a:off x="711" y="2679"/>
              <a:ext cx="60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8" name="Rectangle 102"/>
            <p:cNvSpPr>
              <a:spLocks noChangeArrowheads="1"/>
            </p:cNvSpPr>
            <p:nvPr/>
          </p:nvSpPr>
          <p:spPr bwMode="auto">
            <a:xfrm>
              <a:off x="1312" y="2515"/>
              <a:ext cx="11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9" name="Rectangle 103"/>
            <p:cNvSpPr>
              <a:spLocks noChangeArrowheads="1"/>
            </p:cNvSpPr>
            <p:nvPr/>
          </p:nvSpPr>
          <p:spPr bwMode="auto">
            <a:xfrm>
              <a:off x="1312" y="2679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0" name="Rectangle 104"/>
            <p:cNvSpPr>
              <a:spLocks noChangeArrowheads="1"/>
            </p:cNvSpPr>
            <p:nvPr/>
          </p:nvSpPr>
          <p:spPr bwMode="auto">
            <a:xfrm>
              <a:off x="1323" y="2679"/>
              <a:ext cx="103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1" name="Rectangle 105"/>
            <p:cNvSpPr>
              <a:spLocks noChangeArrowheads="1"/>
            </p:cNvSpPr>
            <p:nvPr/>
          </p:nvSpPr>
          <p:spPr bwMode="auto">
            <a:xfrm>
              <a:off x="2355" y="2515"/>
              <a:ext cx="12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2" name="Rectangle 106"/>
            <p:cNvSpPr>
              <a:spLocks noChangeArrowheads="1"/>
            </p:cNvSpPr>
            <p:nvPr/>
          </p:nvSpPr>
          <p:spPr bwMode="auto">
            <a:xfrm>
              <a:off x="2355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3" name="Rectangle 107"/>
            <p:cNvSpPr>
              <a:spLocks noChangeArrowheads="1"/>
            </p:cNvSpPr>
            <p:nvPr/>
          </p:nvSpPr>
          <p:spPr bwMode="auto">
            <a:xfrm>
              <a:off x="2367" y="2679"/>
              <a:ext cx="3156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4" name="Rectangle 108"/>
            <p:cNvSpPr>
              <a:spLocks noChangeArrowheads="1"/>
            </p:cNvSpPr>
            <p:nvPr/>
          </p:nvSpPr>
          <p:spPr bwMode="auto">
            <a:xfrm>
              <a:off x="5523" y="2515"/>
              <a:ext cx="12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5" name="Rectangle 109"/>
            <p:cNvSpPr>
              <a:spLocks noChangeArrowheads="1"/>
            </p:cNvSpPr>
            <p:nvPr/>
          </p:nvSpPr>
          <p:spPr bwMode="auto">
            <a:xfrm>
              <a:off x="5523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6" name="Rectangle 110"/>
            <p:cNvSpPr>
              <a:spLocks noChangeArrowheads="1"/>
            </p:cNvSpPr>
            <p:nvPr/>
          </p:nvSpPr>
          <p:spPr bwMode="auto">
            <a:xfrm>
              <a:off x="5523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23606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dirty="0" err="1"/>
              <a:t>k+</a:t>
            </a:r>
            <a:r>
              <a:rPr lang="en-US" i="1" dirty="0" err="1"/>
              <a:t>w</a:t>
            </a:r>
            <a:r>
              <a:rPr lang="en-US" dirty="0" err="1"/>
              <a:t>-bit</a:t>
            </a:r>
            <a:r>
              <a:rPr lang="en-US" dirty="0"/>
              <a:t> signed or unsigned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/>
              <a:t>w</a:t>
            </a:r>
            <a:r>
              <a:rPr lang="en-US" dirty="0"/>
              <a:t>-bit integer X’ with same value for “small enough” X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Drop top </a:t>
            </a:r>
            <a:r>
              <a:rPr lang="en-US" i="1" dirty="0"/>
              <a:t>k</a:t>
            </a:r>
            <a:r>
              <a:rPr lang="en-US" dirty="0"/>
              <a:t> bits:</a:t>
            </a:r>
          </a:p>
          <a:p>
            <a:pPr lvl="1" eaLnBrk="1" hangingPunct="1">
              <a:defRPr/>
            </a:pPr>
            <a:r>
              <a:rPr lang="en-US" b="0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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>
            <a:off x="4495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Line 37"/>
          <p:cNvSpPr>
            <a:spLocks noChangeShapeType="1"/>
          </p:cNvSpPr>
          <p:nvPr/>
        </p:nvSpPr>
        <p:spPr bwMode="auto">
          <a:xfrm>
            <a:off x="4724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Line 38"/>
          <p:cNvSpPr>
            <a:spLocks noChangeShapeType="1"/>
          </p:cNvSpPr>
          <p:nvPr/>
        </p:nvSpPr>
        <p:spPr bwMode="auto">
          <a:xfrm>
            <a:off x="49530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Line 39"/>
          <p:cNvSpPr>
            <a:spLocks noChangeShapeType="1"/>
          </p:cNvSpPr>
          <p:nvPr/>
        </p:nvSpPr>
        <p:spPr bwMode="auto">
          <a:xfrm>
            <a:off x="65532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8" name="Line 40"/>
          <p:cNvSpPr>
            <a:spLocks noChangeShapeType="1"/>
          </p:cNvSpPr>
          <p:nvPr/>
        </p:nvSpPr>
        <p:spPr bwMode="auto">
          <a:xfrm>
            <a:off x="6781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9" name="Line 41"/>
          <p:cNvSpPr>
            <a:spLocks noChangeShapeType="1"/>
          </p:cNvSpPr>
          <p:nvPr/>
        </p:nvSpPr>
        <p:spPr bwMode="auto">
          <a:xfrm>
            <a:off x="7010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0" name="Rectangle 42"/>
          <p:cNvSpPr>
            <a:spLocks noChangeArrowheads="1"/>
          </p:cNvSpPr>
          <p:nvPr/>
        </p:nvSpPr>
        <p:spPr bwMode="auto">
          <a:xfrm>
            <a:off x="3429000" y="5500686"/>
            <a:ext cx="715963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/>
              <a:t>• • •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343400" y="6019800"/>
            <a:ext cx="2743200" cy="228600"/>
            <a:chOff x="2928" y="2400"/>
            <a:chExt cx="1728" cy="144"/>
          </a:xfrm>
        </p:grpSpPr>
        <p:sp>
          <p:nvSpPr>
            <p:cNvPr id="28714" name="Rectangle 9"/>
            <p:cNvSpPr>
              <a:spLocks noChangeArrowheads="1"/>
            </p:cNvSpPr>
            <p:nvPr/>
          </p:nvSpPr>
          <p:spPr bwMode="auto">
            <a:xfrm>
              <a:off x="2928" y="2400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5" name="Rectangle 10"/>
            <p:cNvSpPr>
              <a:spLocks noChangeArrowheads="1"/>
            </p:cNvSpPr>
            <p:nvPr/>
          </p:nvSpPr>
          <p:spPr bwMode="auto">
            <a:xfrm>
              <a:off x="307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6" name="Rectangle 11"/>
            <p:cNvSpPr>
              <a:spLocks noChangeArrowheads="1"/>
            </p:cNvSpPr>
            <p:nvPr/>
          </p:nvSpPr>
          <p:spPr bwMode="auto">
            <a:xfrm>
              <a:off x="3216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7" name="Rectangle 12"/>
            <p:cNvSpPr>
              <a:spLocks noChangeArrowheads="1"/>
            </p:cNvSpPr>
            <p:nvPr/>
          </p:nvSpPr>
          <p:spPr bwMode="auto">
            <a:xfrm>
              <a:off x="4224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8" name="Rectangle 13"/>
            <p:cNvSpPr>
              <a:spLocks noChangeArrowheads="1"/>
            </p:cNvSpPr>
            <p:nvPr/>
          </p:nvSpPr>
          <p:spPr bwMode="auto">
            <a:xfrm>
              <a:off x="4368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9" name="Rectangle 14"/>
            <p:cNvSpPr>
              <a:spLocks noChangeArrowheads="1"/>
            </p:cNvSpPr>
            <p:nvPr/>
          </p:nvSpPr>
          <p:spPr bwMode="auto">
            <a:xfrm>
              <a:off x="451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20" name="Rectangle 15"/>
            <p:cNvSpPr>
              <a:spLocks noChangeArrowheads="1"/>
            </p:cNvSpPr>
            <p:nvPr/>
          </p:nvSpPr>
          <p:spPr bwMode="auto">
            <a:xfrm>
              <a:off x="3360" y="2400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3733800" y="5943600"/>
            <a:ext cx="61908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>
                <a:latin typeface="Times" pitchFamily="18" charset="0"/>
              </a:rPr>
              <a:t>X</a:t>
            </a:r>
            <a:r>
              <a:rPr lang="en-US" b="0" dirty="0">
                <a:latin typeface="Symbol" pitchFamily="18" charset="2"/>
              </a:rPr>
              <a:t> </a:t>
            </a:r>
            <a:r>
              <a:rPr lang="en-US" b="0" dirty="0">
                <a:latin typeface="Times" pitchFamily="18" charset="0"/>
              </a:rPr>
              <a:t> </a:t>
            </a:r>
            <a:endParaRPr lang="en-US" b="0" dirty="0">
              <a:latin typeface="Symbol" pitchFamily="18" charset="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43400" y="6296026"/>
            <a:ext cx="2743200" cy="461962"/>
            <a:chOff x="4343400" y="5867400"/>
            <a:chExt cx="2743200" cy="461962"/>
          </a:xfrm>
        </p:grpSpPr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4343400" y="6043612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5562600" y="5867400"/>
              <a:ext cx="404813" cy="46196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</p:grpSp>
      <p:sp>
        <p:nvSpPr>
          <p:cNvPr id="28688" name="Rectangle 17"/>
          <p:cNvSpPr>
            <a:spLocks noChangeArrowheads="1"/>
          </p:cNvSpPr>
          <p:nvPr/>
        </p:nvSpPr>
        <p:spPr bwMode="auto">
          <a:xfrm>
            <a:off x="1905000" y="4247495"/>
            <a:ext cx="38985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>
                <a:latin typeface="Times" pitchFamily="18" charset="0"/>
              </a:rPr>
              <a:t>X</a:t>
            </a:r>
            <a:endParaRPr lang="en-US" b="0" dirty="0">
              <a:latin typeface="Symbol" pitchFamily="18" charset="2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590800" y="4399895"/>
            <a:ext cx="4495800" cy="228600"/>
            <a:chOff x="1824" y="3456"/>
            <a:chExt cx="2832" cy="144"/>
          </a:xfrm>
        </p:grpSpPr>
        <p:sp>
          <p:nvSpPr>
            <p:cNvPr id="28701" name="Rectangle 21"/>
            <p:cNvSpPr>
              <a:spLocks noChangeArrowheads="1"/>
            </p:cNvSpPr>
            <p:nvPr/>
          </p:nvSpPr>
          <p:spPr bwMode="auto">
            <a:xfrm>
              <a:off x="2112" y="3456"/>
              <a:ext cx="528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  <p:sp>
          <p:nvSpPr>
            <p:cNvPr id="28702" name="Rectangle 22"/>
            <p:cNvSpPr>
              <a:spLocks noChangeArrowheads="1"/>
            </p:cNvSpPr>
            <p:nvPr/>
          </p:nvSpPr>
          <p:spPr bwMode="auto">
            <a:xfrm>
              <a:off x="2784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03" name="Rectangle 23"/>
            <p:cNvSpPr>
              <a:spLocks noChangeArrowheads="1"/>
            </p:cNvSpPr>
            <p:nvPr/>
          </p:nvSpPr>
          <p:spPr bwMode="auto">
            <a:xfrm>
              <a:off x="2640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04" name="Rectangle 24"/>
            <p:cNvSpPr>
              <a:spLocks noChangeArrowheads="1"/>
            </p:cNvSpPr>
            <p:nvPr/>
          </p:nvSpPr>
          <p:spPr bwMode="auto">
            <a:xfrm>
              <a:off x="1968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05" name="Rectangle 25"/>
            <p:cNvSpPr>
              <a:spLocks noChangeArrowheads="1"/>
            </p:cNvSpPr>
            <p:nvPr/>
          </p:nvSpPr>
          <p:spPr bwMode="auto">
            <a:xfrm>
              <a:off x="1824" y="3456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2928" y="3456"/>
              <a:ext cx="1728" cy="144"/>
              <a:chOff x="2928" y="3456"/>
              <a:chExt cx="1728" cy="144"/>
            </a:xfrm>
          </p:grpSpPr>
          <p:sp>
            <p:nvSpPr>
              <p:cNvPr id="28707" name="Rectangle 27"/>
              <p:cNvSpPr>
                <a:spLocks noChangeArrowheads="1"/>
              </p:cNvSpPr>
              <p:nvPr/>
            </p:nvSpPr>
            <p:spPr bwMode="auto">
              <a:xfrm>
                <a:off x="2928" y="3456"/>
                <a:ext cx="144" cy="14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08" name="Rectangle 28"/>
              <p:cNvSpPr>
                <a:spLocks noChangeArrowheads="1"/>
              </p:cNvSpPr>
              <p:nvPr/>
            </p:nvSpPr>
            <p:spPr bwMode="auto">
              <a:xfrm>
                <a:off x="307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09" name="Rectangle 29"/>
              <p:cNvSpPr>
                <a:spLocks noChangeArrowheads="1"/>
              </p:cNvSpPr>
              <p:nvPr/>
            </p:nvSpPr>
            <p:spPr bwMode="auto">
              <a:xfrm>
                <a:off x="3216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0" name="Rectangle 30"/>
              <p:cNvSpPr>
                <a:spLocks noChangeArrowheads="1"/>
              </p:cNvSpPr>
              <p:nvPr/>
            </p:nvSpPr>
            <p:spPr bwMode="auto">
              <a:xfrm>
                <a:off x="4224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1" name="Rectangle 31"/>
              <p:cNvSpPr>
                <a:spLocks noChangeArrowheads="1"/>
              </p:cNvSpPr>
              <p:nvPr/>
            </p:nvSpPr>
            <p:spPr bwMode="auto">
              <a:xfrm>
                <a:off x="4368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2" name="Rectangle 32"/>
              <p:cNvSpPr>
                <a:spLocks noChangeArrowheads="1"/>
              </p:cNvSpPr>
              <p:nvPr/>
            </p:nvSpPr>
            <p:spPr bwMode="auto">
              <a:xfrm>
                <a:off x="451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3" name="Rectangle 33"/>
              <p:cNvSpPr>
                <a:spLocks noChangeArrowheads="1"/>
              </p:cNvSpPr>
              <p:nvPr/>
            </p:nvSpPr>
            <p:spPr bwMode="auto">
              <a:xfrm>
                <a:off x="3360" y="3456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590800" y="3871258"/>
            <a:ext cx="4495800" cy="474662"/>
            <a:chOff x="2590800" y="4173538"/>
            <a:chExt cx="4495800" cy="474662"/>
          </a:xfrm>
        </p:grpSpPr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4343400" y="4338638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5562600" y="4173538"/>
              <a:ext cx="404813" cy="46196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2590800" y="4338638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3200400" y="4186238"/>
              <a:ext cx="323850" cy="46196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316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9685" y="19050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273515"/>
              </p:ext>
            </p:extLst>
          </p:nvPr>
        </p:nvGraphicFramePr>
        <p:xfrm>
          <a:off x="60535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19685" y="298896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190496"/>
              </p:ext>
            </p:extLst>
          </p:nvPr>
        </p:nvGraphicFramePr>
        <p:xfrm>
          <a:off x="60535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45545" y="45548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039533"/>
              </p:ext>
            </p:extLst>
          </p:nvPr>
        </p:nvGraphicFramePr>
        <p:xfrm>
          <a:off x="60535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196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6 =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369949"/>
              </p:ext>
            </p:extLst>
          </p:nvPr>
        </p:nvGraphicFramePr>
        <p:xfrm>
          <a:off x="60535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 bwMode="auto">
          <a:xfrm>
            <a:off x="4724400" y="1143000"/>
            <a:ext cx="0" cy="51816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901141" y="914400"/>
            <a:ext cx="1694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Sign change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8922" y="190500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884415"/>
              </p:ext>
            </p:extLst>
          </p:nvPr>
        </p:nvGraphicFramePr>
        <p:xfrm>
          <a:off x="13291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28922" y="2988965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940286"/>
              </p:ext>
            </p:extLst>
          </p:nvPr>
        </p:nvGraphicFramePr>
        <p:xfrm>
          <a:off x="13291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75034" y="455483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860666"/>
              </p:ext>
            </p:extLst>
          </p:nvPr>
        </p:nvGraphicFramePr>
        <p:xfrm>
          <a:off x="13291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952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565367"/>
              </p:ext>
            </p:extLst>
          </p:nvPr>
        </p:nvGraphicFramePr>
        <p:xfrm>
          <a:off x="13291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176741" y="914400"/>
            <a:ext cx="2108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No sign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3399235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mod 16 = 10U mod 16 = 10U = -6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0600" y="6096000"/>
            <a:ext cx="413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-10 mod 16 = 22U mod 16 = 6U = 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9359" y="3399235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mod 16 =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" y="6096000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 mod 16 = 26U mod 16 = 10U = -6</a:t>
            </a:r>
          </a:p>
        </p:txBody>
      </p:sp>
    </p:spTree>
    <p:extLst>
      <p:ext uri="{BB962C8B-B14F-4D97-AF65-F5344CB8AC3E}">
        <p14:creationId xmlns:p14="http://schemas.microsoft.com/office/powerpoint/2010/main" val="143943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3" grpId="0"/>
      <p:bldP spid="30" grpId="0"/>
      <p:bldP spid="33" grpId="0"/>
      <p:bldP spid="35" grpId="0"/>
      <p:bldP spid="37" grpId="0"/>
      <p:bldP spid="7" grpId="0"/>
      <p:bldP spid="40" grpId="0"/>
      <p:bldP spid="41" grpId="0"/>
      <p:bldP spid="4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685800"/>
            <a:ext cx="7592093" cy="762000"/>
          </a:xfrm>
        </p:spPr>
        <p:txBody>
          <a:bodyPr/>
          <a:lstStyle/>
          <a:p>
            <a:pPr marL="0" indent="0"/>
            <a:r>
              <a:rPr lang="en-US" dirty="0"/>
              <a:t>Summary:</a:t>
            </a:r>
            <a:br>
              <a:rPr lang="en-US" dirty="0"/>
            </a:br>
            <a:r>
              <a:rPr lang="en-US" dirty="0"/>
              <a:t>Expanding, Truncating: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85950"/>
            <a:ext cx="7896225" cy="4972050"/>
          </a:xfrm>
        </p:spPr>
        <p:txBody>
          <a:bodyPr/>
          <a:lstStyle/>
          <a:p>
            <a:r>
              <a:rPr lang="en-US" dirty="0"/>
              <a:t>Expanding (e.g., short </a:t>
            </a:r>
            <a:r>
              <a:rPr lang="en-US" dirty="0" err="1"/>
              <a:t>int</a:t>
            </a:r>
            <a:r>
              <a:rPr lang="en-US" dirty="0"/>
              <a:t> to 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Unsigned: zeros added</a:t>
            </a:r>
          </a:p>
          <a:p>
            <a:pPr lvl="1"/>
            <a:r>
              <a:rPr lang="en-US" dirty="0"/>
              <a:t>Signed: sign extension</a:t>
            </a:r>
          </a:p>
          <a:p>
            <a:pPr lvl="1"/>
            <a:r>
              <a:rPr lang="en-US" dirty="0"/>
              <a:t>Both yield expected result</a:t>
            </a:r>
          </a:p>
          <a:p>
            <a:pPr lvl="1"/>
            <a:endParaRPr lang="en-US" dirty="0"/>
          </a:p>
          <a:p>
            <a:r>
              <a:rPr lang="en-US" dirty="0"/>
              <a:t>Truncating (e.g., unsigned to unsigned short)</a:t>
            </a:r>
          </a:p>
          <a:p>
            <a:pPr lvl="1"/>
            <a:r>
              <a:rPr lang="en-US" dirty="0"/>
              <a:t>Unsigned/signed: bits are truncated</a:t>
            </a:r>
          </a:p>
          <a:p>
            <a:pPr lvl="1"/>
            <a:r>
              <a:rPr lang="en-US" dirty="0"/>
              <a:t>Result reinterpreted</a:t>
            </a:r>
          </a:p>
          <a:p>
            <a:pPr lvl="1"/>
            <a:r>
              <a:rPr lang="en-US" dirty="0"/>
              <a:t>Unsigned: mod operation</a:t>
            </a:r>
          </a:p>
          <a:p>
            <a:pPr lvl="1"/>
            <a:r>
              <a:rPr lang="en-US" dirty="0"/>
              <a:t>Signed: similar to mod</a:t>
            </a:r>
          </a:p>
          <a:p>
            <a:pPr lvl="1"/>
            <a:r>
              <a:rPr lang="en-US" dirty="0"/>
              <a:t>For small (</a:t>
            </a:r>
            <a:r>
              <a:rPr lang="en-US"/>
              <a:t>in magnitude) numbers </a:t>
            </a:r>
            <a:r>
              <a:rPr lang="en-US" dirty="0"/>
              <a:t>yields expected behavior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/>
          <a:lstStyle/>
          <a:p>
            <a:r>
              <a:rPr lang="en-US" dirty="0"/>
              <a:t>Summary of Today: 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b="1" dirty="0"/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89000" y="3505200"/>
            <a:ext cx="7264400" cy="2971800"/>
            <a:chOff x="889000" y="3505200"/>
            <a:chExt cx="7264400" cy="2971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889000" y="3505200"/>
              <a:ext cx="7264400" cy="2971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An Amazing &amp;</a:t>
              </a:r>
              <a:r>
                <a:rPr kumimoji="0" lang="en-US" sz="2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 Successful </a:t>
              </a:r>
              <a:r>
                <a:rPr kumimoji="0" lang="en-US" sz="2400" b="1" i="0" u="none" strike="noStrike" cap="none" normalizeH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Abstraction</a:t>
              </a:r>
              <a:r>
                <a:rPr kumimoji="0" lang="en-US" sz="2400" b="1" i="0" u="none" strike="noStrike" cap="none" normalizeH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.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97957" y="5920092"/>
              <a:ext cx="325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Calibri" pitchFamily="34" charset="0"/>
                </a:rPr>
                <a:t>(which we won’t dig into in 213)</a:t>
              </a:r>
              <a:endParaRPr lang="en-US" sz="1800" dirty="0" smtClean="0">
                <a:latin typeface="Calibri" pitchFamily="34" charset="0"/>
              </a:endParaRPr>
            </a:p>
          </p:txBody>
        </p:sp>
      </p:grpSp>
      <p:sp>
        <p:nvSpPr>
          <p:cNvPr id="9242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Everything is bits</a:t>
            </a:r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bit is 0 or 1</a:t>
            </a:r>
          </a:p>
          <a:p>
            <a:r>
              <a:rPr lang="en-US" dirty="0"/>
              <a:t>By encoding/interpreting sets of bits in various ways</a:t>
            </a:r>
          </a:p>
          <a:p>
            <a:pPr lvl="1"/>
            <a:r>
              <a:rPr lang="en-US" dirty="0" smtClean="0"/>
              <a:t>Computers </a:t>
            </a:r>
            <a:r>
              <a:rPr lang="en-US" dirty="0"/>
              <a:t>determine what to do (instructions)</a:t>
            </a:r>
          </a:p>
          <a:p>
            <a:pPr lvl="1"/>
            <a:r>
              <a:rPr lang="en-US" dirty="0"/>
              <a:t>… and represent and manipulate numbers, sets, strings, etc…</a:t>
            </a:r>
          </a:p>
          <a:p>
            <a:r>
              <a:rPr lang="en-US" dirty="0"/>
              <a:t>Why bits?  Electronic </a:t>
            </a:r>
            <a:r>
              <a:rPr lang="en-US" dirty="0" smtClean="0"/>
              <a:t>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78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2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Everything is bits</a:t>
            </a:r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bit is 0 or 1</a:t>
            </a:r>
          </a:p>
          <a:p>
            <a:r>
              <a:rPr lang="en-US" dirty="0"/>
              <a:t>By encoding/interpreting sets of bits in various ways</a:t>
            </a:r>
          </a:p>
          <a:p>
            <a:pPr lvl="1"/>
            <a:r>
              <a:rPr lang="en-US" dirty="0"/>
              <a:t>Computers determine what to do (instructions)</a:t>
            </a:r>
          </a:p>
          <a:p>
            <a:pPr lvl="1"/>
            <a:r>
              <a:rPr lang="en-US" dirty="0"/>
              <a:t>… and represent and manipulate numbers, sets, strings, etc…</a:t>
            </a:r>
          </a:p>
          <a:p>
            <a:r>
              <a:rPr lang="en-US" dirty="0"/>
              <a:t>Why bits?  Electronic Implementation</a:t>
            </a:r>
          </a:p>
          <a:p>
            <a:pPr lvl="1"/>
            <a:r>
              <a:rPr lang="en-US" dirty="0"/>
              <a:t>Easy to store with </a:t>
            </a:r>
            <a:r>
              <a:rPr lang="en-US" dirty="0" err="1"/>
              <a:t>bistable</a:t>
            </a:r>
            <a:r>
              <a:rPr lang="en-US" dirty="0"/>
              <a:t> elements</a:t>
            </a:r>
          </a:p>
          <a:p>
            <a:pPr lvl="1"/>
            <a:r>
              <a:rPr lang="en-US" dirty="0"/>
              <a:t>Reliably transmitted on noisy and inaccurate wires </a:t>
            </a:r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889000" y="4267200"/>
            <a:ext cx="6858000" cy="2209800"/>
            <a:chOff x="0" y="0"/>
            <a:chExt cx="4320" cy="1392"/>
          </a:xfrm>
        </p:grpSpPr>
        <p:sp>
          <p:nvSpPr>
            <p:cNvPr id="27" name="Rectangle 5"/>
            <p:cNvSpPr>
              <a:spLocks/>
            </p:cNvSpPr>
            <p:nvPr/>
          </p:nvSpPr>
          <p:spPr bwMode="auto">
            <a:xfrm>
              <a:off x="575" y="1008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8" name="Rectangle 6"/>
            <p:cNvSpPr>
              <a:spLocks/>
            </p:cNvSpPr>
            <p:nvPr/>
          </p:nvSpPr>
          <p:spPr bwMode="auto">
            <a:xfrm>
              <a:off x="575" y="384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76" y="484"/>
              <a:ext cx="3732" cy="716"/>
            </a:xfrm>
            <a:custGeom>
              <a:avLst/>
              <a:gdLst>
                <a:gd name="T0" fmla="*/ 0 w 21600"/>
                <a:gd name="T1" fmla="*/ 21298 h 21600"/>
                <a:gd name="T2" fmla="*/ 948 w 21600"/>
                <a:gd name="T3" fmla="*/ 19699 h 21600"/>
                <a:gd name="T4" fmla="*/ 1775 w 21600"/>
                <a:gd name="T5" fmla="*/ 19398 h 21600"/>
                <a:gd name="T6" fmla="*/ 3302 w 21600"/>
                <a:gd name="T7" fmla="*/ 20665 h 21600"/>
                <a:gd name="T8" fmla="*/ 4636 w 21600"/>
                <a:gd name="T9" fmla="*/ 19699 h 21600"/>
                <a:gd name="T10" fmla="*/ 5397 w 21600"/>
                <a:gd name="T11" fmla="*/ 19066 h 21600"/>
                <a:gd name="T12" fmla="*/ 6164 w 21600"/>
                <a:gd name="T13" fmla="*/ 20031 h 21600"/>
                <a:gd name="T14" fmla="*/ 7111 w 21600"/>
                <a:gd name="T15" fmla="*/ 20333 h 21600"/>
                <a:gd name="T16" fmla="*/ 7685 w 21600"/>
                <a:gd name="T17" fmla="*/ 20031 h 21600"/>
                <a:gd name="T18" fmla="*/ 7878 w 21600"/>
                <a:gd name="T19" fmla="*/ 19699 h 21600"/>
                <a:gd name="T20" fmla="*/ 8132 w 21600"/>
                <a:gd name="T21" fmla="*/ 17165 h 21600"/>
                <a:gd name="T22" fmla="*/ 8832 w 21600"/>
                <a:gd name="T23" fmla="*/ 7632 h 21600"/>
                <a:gd name="T24" fmla="*/ 9339 w 21600"/>
                <a:gd name="T25" fmla="*/ 3499 h 21600"/>
                <a:gd name="T26" fmla="*/ 9913 w 21600"/>
                <a:gd name="T27" fmla="*/ 1599 h 21600"/>
                <a:gd name="T28" fmla="*/ 11054 w 21600"/>
                <a:gd name="T29" fmla="*/ 634 h 21600"/>
                <a:gd name="T30" fmla="*/ 12261 w 21600"/>
                <a:gd name="T31" fmla="*/ 965 h 21600"/>
                <a:gd name="T32" fmla="*/ 12514 w 21600"/>
                <a:gd name="T33" fmla="*/ 1267 h 21600"/>
                <a:gd name="T34" fmla="*/ 13595 w 21600"/>
                <a:gd name="T35" fmla="*/ 332 h 21600"/>
                <a:gd name="T36" fmla="*/ 13975 w 21600"/>
                <a:gd name="T37" fmla="*/ 1267 h 21600"/>
                <a:gd name="T38" fmla="*/ 14422 w 21600"/>
                <a:gd name="T39" fmla="*/ 1599 h 21600"/>
                <a:gd name="T40" fmla="*/ 15436 w 21600"/>
                <a:gd name="T41" fmla="*/ 1267 h 21600"/>
                <a:gd name="T42" fmla="*/ 15817 w 21600"/>
                <a:gd name="T43" fmla="*/ 1931 h 21600"/>
                <a:gd name="T44" fmla="*/ 16390 w 21600"/>
                <a:gd name="T45" fmla="*/ 332 h 21600"/>
                <a:gd name="T46" fmla="*/ 16710 w 21600"/>
                <a:gd name="T47" fmla="*/ 0 h 21600"/>
                <a:gd name="T48" fmla="*/ 18358 w 21600"/>
                <a:gd name="T49" fmla="*/ 12399 h 21600"/>
                <a:gd name="T50" fmla="*/ 19058 w 21600"/>
                <a:gd name="T51" fmla="*/ 19398 h 21600"/>
                <a:gd name="T52" fmla="*/ 20205 w 21600"/>
                <a:gd name="T53" fmla="*/ 21600 h 21600"/>
                <a:gd name="T54" fmla="*/ 20773 w 21600"/>
                <a:gd name="T55" fmla="*/ 21298 h 21600"/>
                <a:gd name="T56" fmla="*/ 20900 w 21600"/>
                <a:gd name="T57" fmla="*/ 20333 h 21600"/>
                <a:gd name="T58" fmla="*/ 21600 w 21600"/>
                <a:gd name="T59" fmla="*/ 19699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600"/>
                <a:gd name="T91" fmla="*/ 0 h 21600"/>
                <a:gd name="T92" fmla="*/ 21600 w 21600"/>
                <a:gd name="T93" fmla="*/ 21600 h 216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600" h="21600">
                  <a:moveTo>
                    <a:pt x="0" y="21298"/>
                  </a:moveTo>
                  <a:cubicBezTo>
                    <a:pt x="326" y="20936"/>
                    <a:pt x="610" y="19820"/>
                    <a:pt x="948" y="19699"/>
                  </a:cubicBezTo>
                  <a:cubicBezTo>
                    <a:pt x="1219" y="19579"/>
                    <a:pt x="1497" y="19488"/>
                    <a:pt x="1775" y="19398"/>
                  </a:cubicBezTo>
                  <a:cubicBezTo>
                    <a:pt x="2276" y="19850"/>
                    <a:pt x="2789" y="20212"/>
                    <a:pt x="3302" y="20665"/>
                  </a:cubicBezTo>
                  <a:cubicBezTo>
                    <a:pt x="3791" y="19760"/>
                    <a:pt x="3984" y="19911"/>
                    <a:pt x="4636" y="19699"/>
                  </a:cubicBezTo>
                  <a:cubicBezTo>
                    <a:pt x="4781" y="19549"/>
                    <a:pt x="5282" y="19066"/>
                    <a:pt x="5397" y="19066"/>
                  </a:cubicBezTo>
                  <a:cubicBezTo>
                    <a:pt x="5663" y="19066"/>
                    <a:pt x="5898" y="19880"/>
                    <a:pt x="6164" y="20031"/>
                  </a:cubicBezTo>
                  <a:cubicBezTo>
                    <a:pt x="6478" y="20182"/>
                    <a:pt x="6792" y="20212"/>
                    <a:pt x="7111" y="20333"/>
                  </a:cubicBezTo>
                  <a:cubicBezTo>
                    <a:pt x="7299" y="20212"/>
                    <a:pt x="7492" y="20182"/>
                    <a:pt x="7685" y="20031"/>
                  </a:cubicBezTo>
                  <a:cubicBezTo>
                    <a:pt x="7751" y="19971"/>
                    <a:pt x="7836" y="19941"/>
                    <a:pt x="7878" y="19699"/>
                  </a:cubicBezTo>
                  <a:cubicBezTo>
                    <a:pt x="7993" y="18945"/>
                    <a:pt x="8023" y="17950"/>
                    <a:pt x="8132" y="17165"/>
                  </a:cubicBezTo>
                  <a:cubicBezTo>
                    <a:pt x="8548" y="13937"/>
                    <a:pt x="8566" y="10921"/>
                    <a:pt x="8832" y="7632"/>
                  </a:cubicBezTo>
                  <a:cubicBezTo>
                    <a:pt x="8935" y="6305"/>
                    <a:pt x="9176" y="4616"/>
                    <a:pt x="9339" y="3499"/>
                  </a:cubicBezTo>
                  <a:cubicBezTo>
                    <a:pt x="9466" y="2594"/>
                    <a:pt x="9689" y="1810"/>
                    <a:pt x="9913" y="1599"/>
                  </a:cubicBezTo>
                  <a:cubicBezTo>
                    <a:pt x="10287" y="1207"/>
                    <a:pt x="11054" y="634"/>
                    <a:pt x="11054" y="634"/>
                  </a:cubicBezTo>
                  <a:cubicBezTo>
                    <a:pt x="11452" y="724"/>
                    <a:pt x="11856" y="784"/>
                    <a:pt x="12261" y="965"/>
                  </a:cubicBezTo>
                  <a:cubicBezTo>
                    <a:pt x="12345" y="996"/>
                    <a:pt x="12424" y="1267"/>
                    <a:pt x="12514" y="1267"/>
                  </a:cubicBezTo>
                  <a:cubicBezTo>
                    <a:pt x="12859" y="1267"/>
                    <a:pt x="13245" y="603"/>
                    <a:pt x="13595" y="332"/>
                  </a:cubicBezTo>
                  <a:cubicBezTo>
                    <a:pt x="13728" y="513"/>
                    <a:pt x="13837" y="1056"/>
                    <a:pt x="13975" y="1267"/>
                  </a:cubicBezTo>
                  <a:cubicBezTo>
                    <a:pt x="14114" y="1478"/>
                    <a:pt x="14271" y="1478"/>
                    <a:pt x="14422" y="1599"/>
                  </a:cubicBezTo>
                  <a:cubicBezTo>
                    <a:pt x="14790" y="1086"/>
                    <a:pt x="15050" y="935"/>
                    <a:pt x="15436" y="1267"/>
                  </a:cubicBezTo>
                  <a:cubicBezTo>
                    <a:pt x="15563" y="1478"/>
                    <a:pt x="15684" y="2142"/>
                    <a:pt x="15817" y="1931"/>
                  </a:cubicBezTo>
                  <a:cubicBezTo>
                    <a:pt x="16022" y="1569"/>
                    <a:pt x="16173" y="543"/>
                    <a:pt x="16390" y="332"/>
                  </a:cubicBezTo>
                  <a:cubicBezTo>
                    <a:pt x="16493" y="211"/>
                    <a:pt x="16601" y="91"/>
                    <a:pt x="16710" y="0"/>
                  </a:cubicBezTo>
                  <a:cubicBezTo>
                    <a:pt x="17682" y="4857"/>
                    <a:pt x="17851" y="5038"/>
                    <a:pt x="18358" y="12399"/>
                  </a:cubicBezTo>
                  <a:cubicBezTo>
                    <a:pt x="18539" y="15023"/>
                    <a:pt x="18527" y="18010"/>
                    <a:pt x="19058" y="19398"/>
                  </a:cubicBezTo>
                  <a:cubicBezTo>
                    <a:pt x="19855" y="18674"/>
                    <a:pt x="19445" y="17799"/>
                    <a:pt x="20205" y="21600"/>
                  </a:cubicBezTo>
                  <a:cubicBezTo>
                    <a:pt x="20393" y="21479"/>
                    <a:pt x="20592" y="21600"/>
                    <a:pt x="20773" y="21298"/>
                  </a:cubicBezTo>
                  <a:cubicBezTo>
                    <a:pt x="20839" y="21147"/>
                    <a:pt x="20839" y="20544"/>
                    <a:pt x="20900" y="20333"/>
                  </a:cubicBezTo>
                  <a:cubicBezTo>
                    <a:pt x="21063" y="19669"/>
                    <a:pt x="21401" y="19699"/>
                    <a:pt x="21600" y="19699"/>
                  </a:cubicBez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 flipH="1">
              <a:off x="432" y="124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H="1">
              <a:off x="432" y="38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2" name="Rectangle 10"/>
            <p:cNvSpPr>
              <a:spLocks/>
            </p:cNvSpPr>
            <p:nvPr/>
          </p:nvSpPr>
          <p:spPr bwMode="auto">
            <a:xfrm>
              <a:off x="0" y="1152"/>
              <a:ext cx="393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0.0V</a:t>
              </a:r>
            </a:p>
          </p:txBody>
        </p:sp>
        <p:sp>
          <p:nvSpPr>
            <p:cNvPr id="33" name="Rectangle 11"/>
            <p:cNvSpPr>
              <a:spLocks/>
            </p:cNvSpPr>
            <p:nvPr/>
          </p:nvSpPr>
          <p:spPr bwMode="auto">
            <a:xfrm>
              <a:off x="0" y="912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0.2V</a:t>
              </a:r>
            </a:p>
          </p:txBody>
        </p:sp>
        <p:sp>
          <p:nvSpPr>
            <p:cNvPr id="34" name="Rectangle 12"/>
            <p:cNvSpPr>
              <a:spLocks/>
            </p:cNvSpPr>
            <p:nvPr/>
          </p:nvSpPr>
          <p:spPr bwMode="auto">
            <a:xfrm>
              <a:off x="0" y="52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0.9V</a:t>
              </a:r>
            </a:p>
          </p:txBody>
        </p:sp>
        <p:sp>
          <p:nvSpPr>
            <p:cNvPr id="35" name="Rectangle 13"/>
            <p:cNvSpPr>
              <a:spLocks/>
            </p:cNvSpPr>
            <p:nvPr/>
          </p:nvSpPr>
          <p:spPr bwMode="auto">
            <a:xfrm>
              <a:off x="0" y="28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1.1V</a:t>
              </a:r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576" y="96"/>
              <a:ext cx="139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2160" y="96"/>
              <a:ext cx="144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3792" y="96"/>
              <a:ext cx="48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1968" y="48"/>
              <a:ext cx="1" cy="100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216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360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3792" y="48"/>
              <a:ext cx="1" cy="96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3" name="Rectangle 21"/>
            <p:cNvSpPr>
              <a:spLocks/>
            </p:cNvSpPr>
            <p:nvPr/>
          </p:nvSpPr>
          <p:spPr bwMode="auto">
            <a:xfrm>
              <a:off x="1105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4" name="Rectangle 22"/>
            <p:cNvSpPr>
              <a:spLocks/>
            </p:cNvSpPr>
            <p:nvPr/>
          </p:nvSpPr>
          <p:spPr bwMode="auto">
            <a:xfrm>
              <a:off x="2641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  <p:sp>
          <p:nvSpPr>
            <p:cNvPr id="45" name="Rectangle 23"/>
            <p:cNvSpPr>
              <a:spLocks/>
            </p:cNvSpPr>
            <p:nvPr/>
          </p:nvSpPr>
          <p:spPr bwMode="auto">
            <a:xfrm>
              <a:off x="3936" y="0"/>
              <a:ext cx="200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 flipH="1">
              <a:off x="432" y="100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7" name="Line 25"/>
            <p:cNvSpPr>
              <a:spLocks noChangeShapeType="1"/>
            </p:cNvSpPr>
            <p:nvPr/>
          </p:nvSpPr>
          <p:spPr bwMode="auto">
            <a:xfrm flipH="1">
              <a:off x="432" y="62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311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2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example, can count in binary</a:t>
            </a:r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 2 Number Representation</a:t>
            </a:r>
          </a:p>
          <a:p>
            <a:pPr lvl="1"/>
            <a:r>
              <a:rPr lang="en-US" dirty="0"/>
              <a:t>Represent 15213</a:t>
            </a:r>
            <a:r>
              <a:rPr lang="en-US" baseline="-25000" dirty="0"/>
              <a:t>10</a:t>
            </a:r>
            <a:r>
              <a:rPr lang="en-US" dirty="0"/>
              <a:t> as 11101101101101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Represent 1.20</a:t>
            </a:r>
            <a:r>
              <a:rPr lang="en-US" baseline="-25000" dirty="0"/>
              <a:t>10</a:t>
            </a:r>
            <a:r>
              <a:rPr lang="en-US" dirty="0"/>
              <a:t> as 1.0011001100110011[0011]…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Represent 1.5213 X 10</a:t>
            </a:r>
            <a:r>
              <a:rPr lang="en-US" baseline="30000" dirty="0"/>
              <a:t>4</a:t>
            </a:r>
            <a:r>
              <a:rPr lang="en-US" dirty="0"/>
              <a:t>  as 1.1101101101101</a:t>
            </a:r>
            <a:r>
              <a:rPr lang="en-US" baseline="-25000" dirty="0"/>
              <a:t>2</a:t>
            </a:r>
            <a:r>
              <a:rPr lang="en-US" dirty="0"/>
              <a:t> X 2</a:t>
            </a:r>
            <a:r>
              <a:rPr lang="en-US" baseline="300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6493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Encoding Byte Values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5479181" cy="3751061"/>
          </a:xfrm>
        </p:spPr>
        <p:txBody>
          <a:bodyPr/>
          <a:lstStyle/>
          <a:p>
            <a:pPr eaLnBrk="1" hangingPunct="1"/>
            <a:r>
              <a:rPr lang="en-US" dirty="0"/>
              <a:t>Byte = 8 bits</a:t>
            </a:r>
          </a:p>
          <a:p>
            <a:pPr marL="552450" lvl="1" eaLnBrk="1" hangingPunct="1"/>
            <a:r>
              <a:rPr lang="en-US" dirty="0"/>
              <a:t>Binary 00000000</a:t>
            </a:r>
            <a:r>
              <a:rPr lang="en-US" baseline="-6000" dirty="0"/>
              <a:t>2</a:t>
            </a:r>
            <a:r>
              <a:rPr lang="en-US" dirty="0"/>
              <a:t> to 11111111</a:t>
            </a:r>
            <a:r>
              <a:rPr lang="en-US" baseline="-6000" dirty="0"/>
              <a:t>2</a:t>
            </a:r>
            <a:endParaRPr lang="en-US" dirty="0"/>
          </a:p>
          <a:p>
            <a:pPr marL="552450" lvl="1" eaLnBrk="1" hangingPunct="1"/>
            <a:r>
              <a:rPr lang="en-US" dirty="0"/>
              <a:t>Decimal: 0</a:t>
            </a:r>
            <a:r>
              <a:rPr lang="en-US" baseline="-6000" dirty="0"/>
              <a:t>10</a:t>
            </a:r>
            <a:r>
              <a:rPr lang="en-US" dirty="0"/>
              <a:t> to 255</a:t>
            </a:r>
            <a:r>
              <a:rPr lang="en-US" baseline="-6000" dirty="0"/>
              <a:t>10</a:t>
            </a:r>
            <a:endParaRPr lang="en-US" dirty="0"/>
          </a:p>
          <a:p>
            <a:pPr marL="552450" lvl="1" eaLnBrk="1" hangingPunct="1"/>
            <a:r>
              <a:rPr lang="en-US" dirty="0"/>
              <a:t>Hexadecimal 00</a:t>
            </a:r>
            <a:r>
              <a:rPr lang="en-US" baseline="-6000" dirty="0"/>
              <a:t>16</a:t>
            </a:r>
            <a:r>
              <a:rPr lang="en-US" dirty="0"/>
              <a:t> to FF</a:t>
            </a:r>
            <a:r>
              <a:rPr lang="en-US" baseline="-6000" dirty="0"/>
              <a:t>16</a:t>
            </a:r>
            <a:endParaRPr lang="en-US" dirty="0"/>
          </a:p>
          <a:p>
            <a:pPr marL="838200" lvl="2" eaLnBrk="1" hangingPunct="1"/>
            <a:r>
              <a:rPr lang="en-US" dirty="0"/>
              <a:t>Base 16 number representation</a:t>
            </a:r>
          </a:p>
          <a:p>
            <a:pPr marL="838200" lvl="2" eaLnBrk="1" hangingPunct="1"/>
            <a:r>
              <a:rPr lang="en-US" dirty="0"/>
              <a:t>Use characters ‘0’ to ‘9’ and ‘A’ to ‘F’</a:t>
            </a:r>
          </a:p>
          <a:p>
            <a:pPr marL="838200" lvl="2" eaLnBrk="1" hangingPunct="1"/>
            <a:r>
              <a:rPr lang="en-US" dirty="0"/>
              <a:t>Write FA1D37B</a:t>
            </a:r>
            <a:r>
              <a:rPr lang="en-US" baseline="-6000" dirty="0"/>
              <a:t>16</a:t>
            </a:r>
            <a:r>
              <a:rPr lang="en-US" dirty="0"/>
              <a:t> in C as</a:t>
            </a:r>
          </a:p>
          <a:p>
            <a:pPr marL="1295400" lvl="3"/>
            <a:r>
              <a:rPr lang="en-US" dirty="0"/>
              <a:t>0xFA1D37B</a:t>
            </a:r>
          </a:p>
          <a:p>
            <a:pPr marL="1295400" lvl="3"/>
            <a:r>
              <a:rPr lang="en-US" dirty="0"/>
              <a:t>0xfa1d37b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608762" y="522086"/>
            <a:ext cx="1851025" cy="4591050"/>
            <a:chOff x="0" y="0"/>
            <a:chExt cx="1166" cy="289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4316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4315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4315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4315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4315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4315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4314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4314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4314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4314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4314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5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4313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16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4313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4313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4313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4313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4312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1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4312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2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4312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3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4312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4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4312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25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4311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6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4311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7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4311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28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4311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29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4311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0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4310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1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4310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4310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4310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3014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4310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3015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4309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3019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4309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020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4309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021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4309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3022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4309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3023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4308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3024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4308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3025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4308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3026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4308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3027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4308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43028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4307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43029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4307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43030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4307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43031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4307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43032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4307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43033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4306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43034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4306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6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4301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4301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4301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43010" name="Rectangle 43009"/>
          <p:cNvSpPr/>
          <p:nvPr/>
        </p:nvSpPr>
        <p:spPr>
          <a:xfrm>
            <a:off x="1504994" y="5465514"/>
            <a:ext cx="4977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15213: 0011 1011 0110 1101</a:t>
            </a:r>
            <a:endParaRPr lang="en-US" dirty="0"/>
          </a:p>
        </p:txBody>
      </p:sp>
      <p:sp>
        <p:nvSpPr>
          <p:cNvPr id="43011" name="Left Brace 43010"/>
          <p:cNvSpPr/>
          <p:nvPr/>
        </p:nvSpPr>
        <p:spPr bwMode="auto">
          <a:xfrm>
            <a:off x="3139304" y="557941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6" name="Left Brace 155"/>
          <p:cNvSpPr/>
          <p:nvPr/>
        </p:nvSpPr>
        <p:spPr bwMode="auto">
          <a:xfrm>
            <a:off x="4063176" y="557941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7" name="Left Brace 156"/>
          <p:cNvSpPr/>
          <p:nvPr/>
        </p:nvSpPr>
        <p:spPr bwMode="auto">
          <a:xfrm>
            <a:off x="4983882" y="557941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8" name="Left Brace 157"/>
          <p:cNvSpPr/>
          <p:nvPr/>
        </p:nvSpPr>
        <p:spPr bwMode="auto">
          <a:xfrm>
            <a:off x="5876056" y="557941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043085" y="603942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3</a:t>
            </a:r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3966957" y="603942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B</a:t>
            </a:r>
            <a:endParaRPr lang="en-US" dirty="0"/>
          </a:p>
        </p:txBody>
      </p:sp>
      <p:sp>
        <p:nvSpPr>
          <p:cNvPr id="162" name="Rectangle 161"/>
          <p:cNvSpPr/>
          <p:nvPr/>
        </p:nvSpPr>
        <p:spPr>
          <a:xfrm>
            <a:off x="4887663" y="603942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6</a:t>
            </a:r>
            <a:endParaRPr lang="en-US" dirty="0"/>
          </a:p>
        </p:txBody>
      </p:sp>
      <p:sp>
        <p:nvSpPr>
          <p:cNvPr id="163" name="Rectangle 162"/>
          <p:cNvSpPr/>
          <p:nvPr/>
        </p:nvSpPr>
        <p:spPr>
          <a:xfrm>
            <a:off x="5779837" y="603942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25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animBg="1"/>
      <p:bldP spid="156" grpId="0" animBg="1"/>
      <p:bldP spid="157" grpId="0" animBg="1"/>
      <p:bldP spid="158" grpId="0" animBg="1"/>
      <p:bldP spid="160" grpId="0"/>
      <p:bldP spid="161" grpId="0"/>
      <p:bldP spid="162" grpId="0"/>
      <p:bldP spid="1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Example Data Representations</a:t>
            </a:r>
          </a:p>
        </p:txBody>
      </p:sp>
      <p:graphicFrame>
        <p:nvGraphicFramePr>
          <p:cNvPr id="1229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288834"/>
              </p:ext>
            </p:extLst>
          </p:nvPr>
        </p:nvGraphicFramePr>
        <p:xfrm>
          <a:off x="1549400" y="1524000"/>
          <a:ext cx="6032500" cy="3708400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C Data Type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32-bit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64-bit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x86-64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char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short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int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float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double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pointer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2476</Words>
  <Application>Microsoft Office PowerPoint</Application>
  <PresentationFormat>On-screen Show (4:3)</PresentationFormat>
  <Paragraphs>1075</Paragraphs>
  <Slides>44</Slides>
  <Notes>33</Notes>
  <HiddenSlides>1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66" baseType="lpstr">
      <vt:lpstr>ＭＳ Ｐゴシック</vt:lpstr>
      <vt:lpstr>Arial</vt:lpstr>
      <vt:lpstr>Arial Narrow</vt:lpstr>
      <vt:lpstr>Arial Narrow Bold</vt:lpstr>
      <vt:lpstr>Calibri</vt:lpstr>
      <vt:lpstr>Calibri Bold</vt:lpstr>
      <vt:lpstr>Courier New</vt:lpstr>
      <vt:lpstr>Courier New Bold</vt:lpstr>
      <vt:lpstr>Courier New Bold Italic</vt:lpstr>
      <vt:lpstr>Gill Sans</vt:lpstr>
      <vt:lpstr>Helvetica</vt:lpstr>
      <vt:lpstr>Monaco</vt:lpstr>
      <vt:lpstr>Symbol</vt:lpstr>
      <vt:lpstr>Times</vt:lpstr>
      <vt:lpstr>Times New Roman</vt:lpstr>
      <vt:lpstr>Wingdings</vt:lpstr>
      <vt:lpstr>Wingdings 2</vt:lpstr>
      <vt:lpstr>Zapf Dingbats</vt:lpstr>
      <vt:lpstr>ヒラギノ角ゴ ProN W3</vt:lpstr>
      <vt:lpstr>template2007</vt:lpstr>
      <vt:lpstr>Equation</vt:lpstr>
      <vt:lpstr>Document</vt:lpstr>
      <vt:lpstr>PowerPoint Presentation</vt:lpstr>
      <vt:lpstr>Bits, Bytes and Integers – Part 1  15-213/18-213/14-513/15-513: Introduction to Computer Systems 2nd Lecture,  Jan 14, 2020</vt:lpstr>
      <vt:lpstr>Announcements</vt:lpstr>
      <vt:lpstr>Today: Bits, Bytes, and Integers</vt:lpstr>
      <vt:lpstr>Everything is bits</vt:lpstr>
      <vt:lpstr>Everything is bits</vt:lpstr>
      <vt:lpstr>For example, can count in binary</vt:lpstr>
      <vt:lpstr>Encoding Byte Values</vt:lpstr>
      <vt:lpstr>Example Data Representations</vt:lpstr>
      <vt:lpstr>Example Data Representations</vt:lpstr>
      <vt:lpstr>Today: Bits, Bytes, and Integers</vt:lpstr>
      <vt:lpstr>Boolean Algebra</vt:lpstr>
      <vt:lpstr>General Boolean Algebras</vt:lpstr>
      <vt:lpstr>Example: Representing &amp; Manipulating Sets</vt:lpstr>
      <vt:lpstr>Bit-Level Operations in C</vt:lpstr>
      <vt:lpstr>Bit-Level Operations in C</vt:lpstr>
      <vt:lpstr>Contrast: Logic Operations in C</vt:lpstr>
      <vt:lpstr>Shift Operations</vt:lpstr>
      <vt:lpstr>Today: Bits, Bytes, and Integers</vt:lpstr>
      <vt:lpstr>Encoding Integers</vt:lpstr>
      <vt:lpstr>Two-complement: Simple Example</vt:lpstr>
      <vt:lpstr>Two-complement Encoding Example (Cont.)</vt:lpstr>
      <vt:lpstr>Numeric Ranges</vt:lpstr>
      <vt:lpstr>Values for Different Word Sizes</vt:lpstr>
      <vt:lpstr>Unsigned &amp; Signed Numeric Values</vt:lpstr>
      <vt:lpstr>Quiz Time!</vt:lpstr>
      <vt:lpstr>Today: Bits, Bytes, and Integers</vt:lpstr>
      <vt:lpstr>Mapping Between Signed &amp; Unsigned</vt:lpstr>
      <vt:lpstr>Mapping Signed  Unsigned</vt:lpstr>
      <vt:lpstr>Mapping Signed  Unsigned</vt:lpstr>
      <vt:lpstr>Relation between Signed &amp; Unsigned</vt:lpstr>
      <vt:lpstr>Conversion Visualized</vt:lpstr>
      <vt:lpstr>Signed vs. Unsigned in C</vt:lpstr>
      <vt:lpstr>Casting Surprises</vt:lpstr>
      <vt:lpstr>Unsigned vs. Signed: Easy to Make Mistakes</vt:lpstr>
      <vt:lpstr>Summary Casting Signed ↔ Unsigned: Basic Rules</vt:lpstr>
      <vt:lpstr>Today: Bits, Bytes, and Integers</vt:lpstr>
      <vt:lpstr>Sign Extension</vt:lpstr>
      <vt:lpstr>Sign Extension: Simple Example</vt:lpstr>
      <vt:lpstr>Larger Sign Extension Example</vt:lpstr>
      <vt:lpstr>Truncation</vt:lpstr>
      <vt:lpstr>Truncation: Simple Example</vt:lpstr>
      <vt:lpstr>Summary: Expanding, Truncating: Basic Rules</vt:lpstr>
      <vt:lpstr>Summary of Today: Bits, Bytes, and Integers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Lucia</dc:creator>
  <cp:lastModifiedBy>Seth Copen Goldstein</cp:lastModifiedBy>
  <cp:revision>8</cp:revision>
  <cp:lastPrinted>2020-01-16T12:53:08Z</cp:lastPrinted>
  <dcterms:created xsi:type="dcterms:W3CDTF">2019-08-29T15:02:48Z</dcterms:created>
  <dcterms:modified xsi:type="dcterms:W3CDTF">2020-01-16T13:36:59Z</dcterms:modified>
</cp:coreProperties>
</file>