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</p:sldIdLst>
  <p:sldSz cy="5143500" cx="9144000"/>
  <p:notesSz cx="6858000" cy="9144000"/>
  <p:embeddedFontLst>
    <p:embeddedFont>
      <p:font typeface="Nunito"/>
      <p:regular r:id="rId112"/>
      <p:bold r:id="rId113"/>
      <p:italic r:id="rId114"/>
      <p:boldItalic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1635D2-6D9D-44A2-8649-A3486CF5BBBA}">
  <a:tblStyle styleId="{E51635D2-6D9D-44A2-8649-A3486CF5BBB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5" Type="http://schemas.openxmlformats.org/officeDocument/2006/relationships/font" Target="fonts/Nunito-boldItalic.fntdata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font" Target="fonts/Nunito-italic.fntdata"/><Relationship Id="rId18" Type="http://schemas.openxmlformats.org/officeDocument/2006/relationships/slide" Target="slides/slide11.xml"/><Relationship Id="rId113" Type="http://schemas.openxmlformats.org/officeDocument/2006/relationships/font" Target="fonts/Nunito-bold.fntdata"/><Relationship Id="rId112" Type="http://schemas.openxmlformats.org/officeDocument/2006/relationships/font" Target="fonts/Nunito-regular.fntdata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e4c3deed4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7e4c3deed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7" name="Google Shape;1087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4" name="Google Shape;1094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1" name="Google Shape;1101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8" name="Google Shape;1108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4" name="Google Shape;1114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e4c3deed4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7e4c3deed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e4c3deed4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7e4c3deed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e4c3deed4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7e4c3deed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e4c3deed4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7e4c3deed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e4c3deed4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7e4c3deed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e4c3deed4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7e4c3deed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e4c3deed4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7e4c3deed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e4c3deed4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7e4c3deed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e4c3deed4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7e4c3deed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e4c3deed4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7e4c3deed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4f2d7d4a3_2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64f2d7d4a3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4f2d7d4a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64f2d7d4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4f2d7d4a3_2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4f2d7d4a3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4f2d7d4a3_2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4f2d7d4a3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4f2d7d4a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4f2d7d4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4f2d7d4a3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4f2d7d4a3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4f2d7d4a3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4f2d7d4a3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4f2d7d4a3_2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4f2d7d4a3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4f2d7d4a3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4f2d7d4a3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4f2d7d4a3_2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4f2d7d4a3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4f2d7d4a3_2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4f2d7d4a3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4f2d7d4a3_2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4f2d7d4a3_2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4f2d7d4a3_2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4f2d7d4a3_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4f2d7d4a3_2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64f2d7d4a3_2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4f2d7d4a3_2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4f2d7d4a3_2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e4c3deed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7e4c3dee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Start stack diagram at point where we know value of %rsp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Keep track of register value too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Call pushes return address onto top of stack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Compare %rsi to 0xdeadbeef.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“je” = jump if equal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Since they are not equal, we DO NOT jump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movl modifies %rsi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Called foo again!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Compare %rsi to 0xdeadbeef again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time, they are equal!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Jump to .L2 because of the “je” instruction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“movq” instructions update our %rdi and %rsi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have our answer now!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figure out what strcpy does, we have to figure out its arguments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Simulate strcpy and KEEP TRACK OF ENDIANNESS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byte goes into 0x8000c0, second into 0x8000c1, and so on...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 back to attacklab and your input buffers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4c3deed4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7e4c3dee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Simulate strcpy and KEEP TRACK OF ENDIANNESS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byte goes into 0x8000c0, second into 0x8000c1, and so on...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 back to attacklab and your input buffers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Simulate strcpy and KEEP TRACK OF ENDIANNESS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buf[0] = int stored at 0x8000c0 (4 bytes)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Little Endianness = lowest address -&gt; least significant byte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Simulate strcpy and KEEP TRACK OF ENDIANNESS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buf[0] = int stored at 0x8000c0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buf[1] = int stored at &amp;buf[0] + sizeof(int) = int stored at 0x8000c4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Little Endianness = lowest address -&gt; least significant byte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when we recurse on foo() because %rsi wasn’t equal to 0xdeadbeef initially.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 back to slide 35 and get value of %rdi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0" name="Google Shape;750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when we recurse on foo() because %rsi wasn’t equal to 0xdeadbeef initially.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 back to slide 35 and get value of %rdi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Check your stack diagram for corruption!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e4c3deed4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7e4c3deed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3" name="Google Shape;83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e4c3deed4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7e4c3dee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3" name="Google Shape;8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5" name="Google Shape;87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3" name="Google Shape;89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0" name="Google Shape;90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e4c3deed4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7e4c3deed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0" name="Google Shape;91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0" name="Google Shape;92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9" name="Google Shape;94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8" name="Google Shape;95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6" name="Google Shape;97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4" name="Google Shape;98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2" name="Google Shape;99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0" name="Google Shape;100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e4c3deed4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7e4c3deed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8" name="Google Shape;100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8" name="Google Shape;102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6" name="Google Shape;103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4" name="Google Shape;104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2" name="Google Shape;105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9" name="Google Shape;105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6" name="Google Shape;1066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2" name="Google Shape;1072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0" name="Google Shape;1080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28100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85800" y="2914650"/>
            <a:ext cx="7677600" cy="13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374089" y="278386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 rot="5400000">
            <a:off x="2480449" y="-1062093"/>
            <a:ext cx="3729000" cy="7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 rot="5400000">
            <a:off x="5761350" y="1367999"/>
            <a:ext cx="4579199" cy="21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 rot="5400000">
            <a:off x="1311713" y="-743249"/>
            <a:ext cx="4579199" cy="640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396875" y="171450"/>
            <a:ext cx="8747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638175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body"/>
          </p:nvPr>
        </p:nvSpPr>
        <p:spPr>
          <a:xfrm>
            <a:off x="4662487" y="1021556"/>
            <a:ext cx="3871799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body"/>
          </p:nvPr>
        </p:nvSpPr>
        <p:spPr>
          <a:xfrm>
            <a:off x="4662487" y="2943225"/>
            <a:ext cx="3871799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396875" y="171450"/>
            <a:ext cx="8747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638175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4662487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ctrTitle"/>
          </p:nvPr>
        </p:nvSpPr>
        <p:spPr>
          <a:xfrm>
            <a:off x="685800" y="128100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7"/>
          <p:cNvSpPr txBox="1"/>
          <p:nvPr>
            <p:ph idx="1" type="subTitle"/>
          </p:nvPr>
        </p:nvSpPr>
        <p:spPr>
          <a:xfrm>
            <a:off x="685800" y="2914650"/>
            <a:ext cx="7677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374089" y="278386"/>
            <a:ext cx="75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638175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2" type="body"/>
          </p:nvPr>
        </p:nvSpPr>
        <p:spPr>
          <a:xfrm>
            <a:off x="4662487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357762" y="333802"/>
            <a:ext cx="75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3575050" y="20478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2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type="title"/>
          </p:nvPr>
        </p:nvSpPr>
        <p:spPr>
          <a:xfrm>
            <a:off x="374089" y="278386"/>
            <a:ext cx="75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26"/>
          <p:cNvSpPr txBox="1"/>
          <p:nvPr>
            <p:ph idx="1" type="body"/>
          </p:nvPr>
        </p:nvSpPr>
        <p:spPr>
          <a:xfrm rot="5400000">
            <a:off x="2480449" y="-1062093"/>
            <a:ext cx="3729000" cy="7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 rot="5400000">
            <a:off x="5761349" y="1367999"/>
            <a:ext cx="45792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 rot="5400000">
            <a:off x="1311712" y="-743249"/>
            <a:ext cx="4579200" cy="6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396875" y="171450"/>
            <a:ext cx="8747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638175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8"/>
          <p:cNvSpPr txBox="1"/>
          <p:nvPr>
            <p:ph idx="2" type="body"/>
          </p:nvPr>
        </p:nvSpPr>
        <p:spPr>
          <a:xfrm>
            <a:off x="4662487" y="1021556"/>
            <a:ext cx="38718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8"/>
          <p:cNvSpPr txBox="1"/>
          <p:nvPr>
            <p:ph idx="3" type="body"/>
          </p:nvPr>
        </p:nvSpPr>
        <p:spPr>
          <a:xfrm>
            <a:off x="4662487" y="2943225"/>
            <a:ext cx="38718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>
            <a:off x="396875" y="171450"/>
            <a:ext cx="8747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9"/>
          <p:cNvSpPr txBox="1"/>
          <p:nvPr>
            <p:ph idx="1" type="body"/>
          </p:nvPr>
        </p:nvSpPr>
        <p:spPr>
          <a:xfrm>
            <a:off x="638175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9"/>
          <p:cNvSpPr txBox="1"/>
          <p:nvPr>
            <p:ph idx="2" type="body"/>
          </p:nvPr>
        </p:nvSpPr>
        <p:spPr>
          <a:xfrm>
            <a:off x="4662487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9pPr>
          </a:lstStyle>
          <a:p/>
        </p:txBody>
      </p:sp>
      <p:sp>
        <p:nvSpPr>
          <p:cNvPr id="112" name="Google Shape;112;p30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74089" y="278386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38175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62487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57762" y="333802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0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74089" y="278386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9144000" cy="1715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7897813" y="-20241"/>
            <a:ext cx="1309799" cy="208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Times New Roman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8830842" y="4958834"/>
            <a:ext cx="313200" cy="1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374089" y="278386"/>
            <a:ext cx="75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6"/>
          <p:cNvSpPr/>
          <p:nvPr/>
        </p:nvSpPr>
        <p:spPr>
          <a:xfrm>
            <a:off x="0" y="0"/>
            <a:ext cx="9144000" cy="171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6"/>
          <p:cNvSpPr txBox="1"/>
          <p:nvPr/>
        </p:nvSpPr>
        <p:spPr>
          <a:xfrm>
            <a:off x="7897813" y="-20241"/>
            <a:ext cx="13098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Times New Roman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8830842" y="4958834"/>
            <a:ext cx="313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7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7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7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7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ctrTitle"/>
          </p:nvPr>
        </p:nvSpPr>
        <p:spPr>
          <a:xfrm>
            <a:off x="685800" y="128100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5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13: S20 Midterm Review Session</a:t>
            </a:r>
            <a:endParaRPr/>
          </a:p>
        </p:txBody>
      </p:sp>
      <p:sp>
        <p:nvSpPr>
          <p:cNvPr id="118" name="Google Shape;118;p31"/>
          <p:cNvSpPr txBox="1"/>
          <p:nvPr>
            <p:ph idx="1" type="subTitle"/>
          </p:nvPr>
        </p:nvSpPr>
        <p:spPr>
          <a:xfrm>
            <a:off x="685800" y="2914650"/>
            <a:ext cx="7677600" cy="13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Kashish, Jeremy, Di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72" name="Google Shape;172;p40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30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0" name="Google Shape;1090;p130"/>
          <p:cNvSpPr txBox="1"/>
          <p:nvPr/>
        </p:nvSpPr>
        <p:spPr>
          <a:xfrm>
            <a:off x="357025" y="1056108"/>
            <a:ext cx="85806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Fill in the following table, indicating the set number based on the hit/miss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power of 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guess and check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tracing through,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identify which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partition of s + b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bits matches the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H/M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091" name="Google Shape;1091;p130"/>
          <p:cNvGraphicFramePr/>
          <p:nvPr/>
        </p:nvGraphicFramePr>
        <p:xfrm>
          <a:off x="4092075" y="192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79725"/>
                <a:gridCol w="1724450"/>
                <a:gridCol w="652250"/>
                <a:gridCol w="700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Load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Binary 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 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11 0011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10 0111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11 1100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31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7" name="Google Shape;1097;p131"/>
          <p:cNvSpPr txBox="1"/>
          <p:nvPr/>
        </p:nvSpPr>
        <p:spPr>
          <a:xfrm>
            <a:off x="357025" y="1056108"/>
            <a:ext cx="85806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Fill in the following table, indicating the set number based on the hit/miss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power of 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guess and check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tracing through,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identify which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partition of s + b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bits matches the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H/M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098" name="Google Shape;1098;p131"/>
          <p:cNvGraphicFramePr/>
          <p:nvPr/>
        </p:nvGraphicFramePr>
        <p:xfrm>
          <a:off x="4092075" y="192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79725"/>
                <a:gridCol w="1724450"/>
                <a:gridCol w="652250"/>
                <a:gridCol w="700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Load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Binary 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 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0011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0111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1100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32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4" name="Google Shape;1104;p132"/>
          <p:cNvSpPr txBox="1"/>
          <p:nvPr/>
        </p:nvSpPr>
        <p:spPr>
          <a:xfrm>
            <a:off x="357025" y="1056108"/>
            <a:ext cx="85806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Fill in the following table, indicating the set number based on the hit/miss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power of 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guess and check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tracing through,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identify which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partition of s + b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bits matches the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H/M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105" name="Google Shape;1105;p132"/>
          <p:cNvGraphicFramePr/>
          <p:nvPr/>
        </p:nvGraphicFramePr>
        <p:xfrm>
          <a:off x="4092075" y="192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79725"/>
                <a:gridCol w="1724450"/>
                <a:gridCol w="652250"/>
                <a:gridCol w="700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Load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Binary 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 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0011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0111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1100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33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1" name="Google Shape;1111;p133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3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How many sets are there? 2 bits → 4 sets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How big is each cache line? 4 bits → 16 bytes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3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In summary...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7" name="Google Shape;1117;p134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Read the </a:t>
            </a:r>
            <a:r>
              <a:rPr b="1" i="0" lang="en-US" sz="24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write-up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textbook!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Also read the </a:t>
            </a:r>
            <a:r>
              <a:rPr b="1" i="0" lang="en-US" sz="24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write-up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lecture slides!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Midterm covers CS:APP Ch. 1-3, 6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Ask questions on Piazza! For the midterm, make them public and specific if from the practice server!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G~O~O~D~~L~U~C~K</a:t>
            </a:r>
            <a:r>
              <a:rPr b="1" i="0" lang="en-US" sz="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(also go Knicks)</a:t>
            </a:r>
            <a:endParaRPr b="1" i="0" sz="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78" name="Google Shape;178;p41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84" name="Google Shape;184;p42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0" name="Google Shape;190;p43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you have a cache of the following structure: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2-way associative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 sets, 64-byte blocks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does the address decomposition look like?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  <a:r>
              <a:rPr b="1" i="0" lang="en-US" sz="2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… 0 0 0 0 0 0 0 0 0 0 0 0 0 0 0 0</a:t>
            </a:r>
            <a:endParaRPr b="1" i="0" sz="2600" u="none" cap="none" strike="noStrike">
              <a:solidFill>
                <a:srgbClr val="E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6" name="Google Shape;196;p44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you have a cache of the following structure: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2-way associative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 sets, 64-byte blocks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does the address decomposition look like?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  <a:r>
              <a:rPr b="1" i="0" lang="en-US" sz="2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… </a:t>
            </a:r>
            <a:r>
              <a:rPr b="1" i="0" lang="en-US" sz="2600" u="none" cap="none" strike="noStrike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0 0 0 0 0 0 0 0</a:t>
            </a:r>
            <a:r>
              <a:rPr b="1" i="0" lang="en-US" sz="2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en-US" sz="2600" u="none" cap="none" strike="noStrike">
                <a:solidFill>
                  <a:srgbClr val="00E200"/>
                </a:solidFill>
                <a:latin typeface="Nunito"/>
                <a:ea typeface="Nunito"/>
                <a:cs typeface="Nunito"/>
                <a:sym typeface="Nunito"/>
              </a:rPr>
              <a:t>0 0</a:t>
            </a:r>
            <a:r>
              <a:rPr b="1" i="0" lang="en-US" sz="2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en-US" sz="2600" u="none" cap="none" strike="noStrike">
                <a:solidFill>
                  <a:srgbClr val="EF0000"/>
                </a:solidFill>
                <a:latin typeface="Nunito"/>
                <a:ea typeface="Nunito"/>
                <a:cs typeface="Nunito"/>
                <a:sym typeface="Nunito"/>
              </a:rPr>
              <a:t>0 0 0 0 0 0</a:t>
            </a:r>
            <a:endParaRPr b="1" i="0" sz="2600" u="none" cap="none" strike="noStrike">
              <a:solidFill>
                <a:srgbClr val="E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2" name="Google Shape;202;p45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A and B are 128 ints and cache-aligned.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is the miss rate of pass 1?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is the miss rate of pass 2?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3" name="Google Shape;203;p45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Google Shape;209;p46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1: Only going through 64 ints with step size 4. Each miss loads 16 ints into a cache line, giving us 3 more hits before loading into a new line.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" name="Google Shape;210;p46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47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1: 25% miss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47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48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2:  Our cache is the same size as our working set! Due to cache alignment, we won’t evict anything from A, but still get a 1:3 miss:hit ratio for B.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p48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0" name="Google Shape;230;p49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2:  For every 4 loop iterations, we get all hits for accessing A and 1 miss for accessing B, which gives us ⅛ miss.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1" name="Google Shape;231;p49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Agenda</a:t>
            </a:r>
            <a:endParaRPr/>
          </a:p>
        </p:txBody>
      </p:sp>
      <p:sp>
        <p:nvSpPr>
          <p:cNvPr id="124" name="Google Shape;124;p32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Review midterm problems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152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Cache</a:t>
            </a:r>
            <a:endParaRPr b="1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2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Assembly</a:t>
            </a:r>
            <a:endParaRPr b="1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2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152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Floats, Arrays, Structs (time permitting)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Q&amp;A for general midterm problems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7" name="Google Shape;237;p50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2: 12.5% miss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8" name="Google Shape;238;p50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4" name="Google Shape;244;p51"/>
          <p:cNvSpPr txBox="1"/>
          <p:nvPr/>
        </p:nvSpPr>
        <p:spPr>
          <a:xfrm>
            <a:off x="357025" y="1056101"/>
            <a:ext cx="85806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Typical questions asked 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Given a function, look at assembly to fill in missing portions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Given assembly of a function, intuit the behavior of the program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(More rare) Compare different chunks of assembly, which one implements the function given?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6057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Important things to remember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/put on your cheat sheet: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■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Memory Access formula: </a:t>
            </a:r>
            <a:r>
              <a:rPr b="1" lang="en-US" sz="2000">
                <a:highlight>
                  <a:srgbClr val="FFD966"/>
                </a:highlight>
                <a:latin typeface="Nunito"/>
                <a:ea typeface="Nunito"/>
                <a:cs typeface="Nunito"/>
                <a:sym typeface="Nunito"/>
              </a:rPr>
              <a:t>D(Rb,Ri,S)</a:t>
            </a:r>
            <a:endParaRPr b="1" sz="2000">
              <a:highlight>
                <a:srgbClr val="FFD966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■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Distinguish between mov/lea instructions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■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Callee/Caller save regs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■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Condition codes and corresponding eflags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0" name="Google Shape;250;p52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Katherine TODO: pick one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1" name="Google Shape;25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25" y="898250"/>
            <a:ext cx="7315274" cy="4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257" name="Google Shape;257;p5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3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260" name="Google Shape;260;p53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267" name="Google Shape;267;p54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4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270" name="Google Shape;270;p54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4"/>
          <p:cNvSpPr/>
          <p:nvPr/>
        </p:nvSpPr>
        <p:spPr>
          <a:xfrm>
            <a:off x="6190225" y="3000250"/>
            <a:ext cx="1976100" cy="1401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3" name="Google Shape;273;p54"/>
          <p:cNvCxnSpPr>
            <a:stCxn id="272" idx="1"/>
          </p:cNvCxnSpPr>
          <p:nvPr/>
        </p:nvCxnSpPr>
        <p:spPr>
          <a:xfrm rot="10800000">
            <a:off x="2134525" y="2768500"/>
            <a:ext cx="4055700" cy="3018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4" name="Google Shape;274;p54"/>
          <p:cNvSpPr txBox="1"/>
          <p:nvPr/>
        </p:nvSpPr>
        <p:spPr>
          <a:xfrm>
            <a:off x="3738975" y="3044050"/>
            <a:ext cx="1129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AA84F"/>
                </a:solidFill>
              </a:rPr>
              <a:t>e = %r8d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280" name="Google Shape;280;p55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5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pic>
        <p:nvPicPr>
          <p:cNvPr id="283" name="Google Shape;28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5"/>
          <p:cNvSpPr/>
          <p:nvPr/>
        </p:nvSpPr>
        <p:spPr>
          <a:xfrm>
            <a:off x="6190225" y="3822125"/>
            <a:ext cx="2471700" cy="440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5" name="Google Shape;285;p55"/>
          <p:cNvCxnSpPr/>
          <p:nvPr/>
        </p:nvCxnSpPr>
        <p:spPr>
          <a:xfrm rot="10800000">
            <a:off x="4785425" y="2603300"/>
            <a:ext cx="1364400" cy="14319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6" name="Google Shape;286;p55"/>
          <p:cNvSpPr txBox="1"/>
          <p:nvPr/>
        </p:nvSpPr>
        <p:spPr>
          <a:xfrm>
            <a:off x="3309100" y="3921050"/>
            <a:ext cx="3018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</a:rPr>
              <a:t>Loop end: add 1, compare, iterate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87" name="Google Shape;287;p55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288" name="Google Shape;288;p55"/>
          <p:cNvSpPr/>
          <p:nvPr/>
        </p:nvSpPr>
        <p:spPr>
          <a:xfrm>
            <a:off x="3582700" y="2351550"/>
            <a:ext cx="989400" cy="440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294" name="Google Shape;294;p5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6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297" name="Google Shape;297;p56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pic>
        <p:nvPicPr>
          <p:cNvPr id="298" name="Google Shape;29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6"/>
          <p:cNvSpPr/>
          <p:nvPr/>
        </p:nvSpPr>
        <p:spPr>
          <a:xfrm>
            <a:off x="6190225" y="3822125"/>
            <a:ext cx="2471700" cy="440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0" name="Google Shape;300;p56"/>
          <p:cNvCxnSpPr/>
          <p:nvPr/>
        </p:nvCxnSpPr>
        <p:spPr>
          <a:xfrm rot="10800000">
            <a:off x="4785425" y="2603300"/>
            <a:ext cx="1364400" cy="14319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Google Shape;301;p56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02" name="Google Shape;302;p56"/>
          <p:cNvSpPr txBox="1"/>
          <p:nvPr/>
        </p:nvSpPr>
        <p:spPr>
          <a:xfrm>
            <a:off x="1629550" y="4145850"/>
            <a:ext cx="4636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</a:rPr>
              <a:t>cmp %edx</a:t>
            </a:r>
            <a:r>
              <a:rPr lang="en-US">
                <a:solidFill>
                  <a:srgbClr val="9900FF"/>
                </a:solidFill>
              </a:rPr>
              <a:t>, %edi     =&gt; </a:t>
            </a:r>
            <a:r>
              <a:rPr lang="en-US">
                <a:solidFill>
                  <a:srgbClr val="9900FF"/>
                </a:solidFill>
              </a:rPr>
              <a:t>     </a:t>
            </a:r>
            <a:r>
              <a:rPr lang="en-US">
                <a:solidFill>
                  <a:srgbClr val="9900FF"/>
                </a:solidFill>
              </a:rPr>
              <a:t>(edi - edx &gt; 0), same as x &gt; i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303" name="Google Shape;303;p56"/>
          <p:cNvSpPr/>
          <p:nvPr/>
        </p:nvSpPr>
        <p:spPr>
          <a:xfrm>
            <a:off x="2531325" y="2351538"/>
            <a:ext cx="989400" cy="440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309" name="Google Shape;309;p5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7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312" name="Google Shape;312;p57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7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15" name="Google Shape;315;p57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316" name="Google Shape;316;p57"/>
          <p:cNvSpPr/>
          <p:nvPr/>
        </p:nvSpPr>
        <p:spPr>
          <a:xfrm>
            <a:off x="1388450" y="2871675"/>
            <a:ext cx="784500" cy="2550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7"/>
          <p:cNvSpPr txBox="1"/>
          <p:nvPr/>
        </p:nvSpPr>
        <p:spPr>
          <a:xfrm>
            <a:off x="2651075" y="2813325"/>
            <a:ext cx="2589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We know that e = %r8d...</a:t>
            </a:r>
            <a:endParaRPr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323" name="Google Shape;323;p58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8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326" name="Google Shape;326;p58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8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29" name="Google Shape;329;p58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330" name="Google Shape;330;p58"/>
          <p:cNvSpPr/>
          <p:nvPr/>
        </p:nvSpPr>
        <p:spPr>
          <a:xfrm>
            <a:off x="6190225" y="3168000"/>
            <a:ext cx="1976100" cy="2550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1" name="Google Shape;331;p58"/>
          <p:cNvCxnSpPr>
            <a:stCxn id="330" idx="1"/>
          </p:cNvCxnSpPr>
          <p:nvPr/>
        </p:nvCxnSpPr>
        <p:spPr>
          <a:xfrm rot="10800000">
            <a:off x="2224225" y="3009600"/>
            <a:ext cx="3966000" cy="28590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p58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333" name="Google Shape;333;p58"/>
          <p:cNvSpPr/>
          <p:nvPr/>
        </p:nvSpPr>
        <p:spPr>
          <a:xfrm>
            <a:off x="1367750" y="2885450"/>
            <a:ext cx="784500" cy="2550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0859" y="4329894"/>
            <a:ext cx="2885442" cy="2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8"/>
          <p:cNvSpPr txBox="1"/>
          <p:nvPr/>
        </p:nvSpPr>
        <p:spPr>
          <a:xfrm>
            <a:off x="651425" y="4293300"/>
            <a:ext cx="2589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Where did %cl come from?</a:t>
            </a:r>
            <a:endParaRPr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341" name="Google Shape;341;p59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9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344" name="Google Shape;344;p59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9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47" name="Google Shape;347;p59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348" name="Google Shape;348;p59"/>
          <p:cNvSpPr/>
          <p:nvPr/>
        </p:nvSpPr>
        <p:spPr>
          <a:xfrm>
            <a:off x="1360875" y="3160575"/>
            <a:ext cx="784500" cy="1959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9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350" name="Google Shape;350;p59"/>
          <p:cNvSpPr txBox="1"/>
          <p:nvPr/>
        </p:nvSpPr>
        <p:spPr>
          <a:xfrm>
            <a:off x="2637575" y="3033650"/>
            <a:ext cx="2589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85C6"/>
                </a:solidFill>
              </a:rPr>
              <a:t>Again, </a:t>
            </a:r>
            <a:r>
              <a:rPr lang="en-US">
                <a:solidFill>
                  <a:srgbClr val="3D85C6"/>
                </a:solidFill>
              </a:rPr>
              <a:t>e = %r8d...</a:t>
            </a:r>
            <a:endParaRPr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Reminders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33"/>
          <p:cNvSpPr txBox="1"/>
          <p:nvPr/>
        </p:nvSpPr>
        <p:spPr>
          <a:xfrm>
            <a:off x="357025" y="903701"/>
            <a:ext cx="85806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lang="en-US" sz="24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ONLY Conceptual office hours until Wednesday</a:t>
            </a:r>
            <a:r>
              <a:rPr b="1" lang="en-U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If you need any help with midterm questions after today, please make a </a:t>
            </a:r>
            <a:r>
              <a:rPr b="1" i="0" lang="en-US" sz="2400" u="sng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public</a:t>
            </a: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Piazza post (and specify exactly which question!)</a:t>
            </a:r>
            <a:b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Cheat sheet: </a:t>
            </a:r>
            <a:r>
              <a:rPr b="1" i="0" lang="en-US" sz="2400" u="sng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ONE</a:t>
            </a: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8½ x 11 in. sheet, both sides. Please use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only English</a:t>
            </a: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! Make a copy prior to midterm. No practice problems!</a:t>
            </a:r>
            <a:endParaRPr b="1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14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Lecture is still happening this week! Go learn things!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356" name="Google Shape;356;p60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0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359" name="Google Shape;359;p60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0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62" name="Google Shape;362;p60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363" name="Google Shape;363;p60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cxnSp>
        <p:nvCxnSpPr>
          <p:cNvPr id="364" name="Google Shape;364;p60"/>
          <p:cNvCxnSpPr/>
          <p:nvPr/>
        </p:nvCxnSpPr>
        <p:spPr>
          <a:xfrm rot="10800000">
            <a:off x="2251775" y="3257800"/>
            <a:ext cx="3966000" cy="2859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5" name="Google Shape;365;p60"/>
          <p:cNvSpPr/>
          <p:nvPr/>
        </p:nvSpPr>
        <p:spPr>
          <a:xfrm>
            <a:off x="6156725" y="2731050"/>
            <a:ext cx="1976100" cy="1401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60"/>
          <p:cNvSpPr/>
          <p:nvPr/>
        </p:nvSpPr>
        <p:spPr>
          <a:xfrm>
            <a:off x="6156725" y="3432400"/>
            <a:ext cx="1976100" cy="2550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60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368" name="Google Shape;368;p60"/>
          <p:cNvSpPr/>
          <p:nvPr/>
        </p:nvSpPr>
        <p:spPr>
          <a:xfrm>
            <a:off x="1360875" y="3160575"/>
            <a:ext cx="784500" cy="1959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374" name="Google Shape;374;p6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1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377" name="Google Shape;377;p61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1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80" name="Google Shape;380;p61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381" name="Google Shape;381;p61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382" name="Google Shape;382;p61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383" name="Google Shape;383;p61"/>
          <p:cNvSpPr/>
          <p:nvPr/>
        </p:nvSpPr>
        <p:spPr>
          <a:xfrm>
            <a:off x="1381525" y="3401550"/>
            <a:ext cx="784500" cy="1959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1"/>
          <p:cNvSpPr txBox="1"/>
          <p:nvPr/>
        </p:nvSpPr>
        <p:spPr>
          <a:xfrm>
            <a:off x="2637575" y="3313650"/>
            <a:ext cx="2589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06666"/>
                </a:solidFill>
              </a:rPr>
              <a:t>What’s left?</a:t>
            </a: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390" name="Google Shape;390;p62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1" name="Google Shape;39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2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393" name="Google Shape;393;p62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2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96" name="Google Shape;396;p62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397" name="Google Shape;397;p62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398" name="Google Shape;398;p62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399" name="Google Shape;399;p62"/>
          <p:cNvSpPr/>
          <p:nvPr/>
        </p:nvSpPr>
        <p:spPr>
          <a:xfrm>
            <a:off x="1381525" y="3401550"/>
            <a:ext cx="784500" cy="1959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62"/>
          <p:cNvSpPr/>
          <p:nvPr/>
        </p:nvSpPr>
        <p:spPr>
          <a:xfrm>
            <a:off x="6149825" y="3695025"/>
            <a:ext cx="1976100" cy="140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6149825" y="2601150"/>
            <a:ext cx="1976100" cy="140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2" name="Google Shape;402;p62"/>
          <p:cNvCxnSpPr>
            <a:stCxn id="400" idx="1"/>
          </p:cNvCxnSpPr>
          <p:nvPr/>
        </p:nvCxnSpPr>
        <p:spPr>
          <a:xfrm rot="10800000">
            <a:off x="2238125" y="3491775"/>
            <a:ext cx="3911700" cy="2733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3" name="Google Shape;403;p62"/>
          <p:cNvCxnSpPr/>
          <p:nvPr/>
        </p:nvCxnSpPr>
        <p:spPr>
          <a:xfrm rot="10800000">
            <a:off x="1666325" y="2155850"/>
            <a:ext cx="4483500" cy="4920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4" name="Google Shape;404;p62"/>
          <p:cNvSpPr txBox="1"/>
          <p:nvPr/>
        </p:nvSpPr>
        <p:spPr>
          <a:xfrm>
            <a:off x="1488875" y="332145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+ d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410" name="Google Shape;410;p6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3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413" name="Google Shape;413;p63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4" name="Google Shape;41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3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416" name="Google Shape;416;p63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417" name="Google Shape;417;p63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418" name="Google Shape;418;p63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419" name="Google Shape;419;p63"/>
          <p:cNvSpPr/>
          <p:nvPr/>
        </p:nvSpPr>
        <p:spPr>
          <a:xfrm>
            <a:off x="1461025" y="3842250"/>
            <a:ext cx="784500" cy="1959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63"/>
          <p:cNvSpPr txBox="1"/>
          <p:nvPr/>
        </p:nvSpPr>
        <p:spPr>
          <a:xfrm>
            <a:off x="1488875" y="332145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+ d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426" name="Google Shape;426;p64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4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429" name="Google Shape;429;p64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0" name="Google Shape;43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4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432" name="Google Shape;432;p64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433" name="Google Shape;433;p64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434" name="Google Shape;434;p64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435" name="Google Shape;435;p64"/>
          <p:cNvSpPr/>
          <p:nvPr/>
        </p:nvSpPr>
        <p:spPr>
          <a:xfrm>
            <a:off x="1461025" y="3842250"/>
            <a:ext cx="784500" cy="1959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4"/>
          <p:cNvSpPr txBox="1"/>
          <p:nvPr/>
        </p:nvSpPr>
        <p:spPr>
          <a:xfrm>
            <a:off x="1488875" y="332145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+ d</a:t>
            </a:r>
            <a:endParaRPr/>
          </a:p>
        </p:txBody>
      </p:sp>
      <p:sp>
        <p:nvSpPr>
          <p:cNvPr id="437" name="Google Shape;437;p64"/>
          <p:cNvSpPr txBox="1"/>
          <p:nvPr/>
        </p:nvSpPr>
        <p:spPr>
          <a:xfrm>
            <a:off x="1408025" y="3728625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</a:t>
            </a:r>
            <a:r>
              <a:rPr lang="en-US"/>
              <a:t>d</a:t>
            </a:r>
            <a:endParaRPr/>
          </a:p>
        </p:txBody>
      </p:sp>
      <p:cxnSp>
        <p:nvCxnSpPr>
          <p:cNvPr id="438" name="Google Shape;438;p64"/>
          <p:cNvCxnSpPr/>
          <p:nvPr/>
        </p:nvCxnSpPr>
        <p:spPr>
          <a:xfrm rot="10800000">
            <a:off x="2355025" y="4008150"/>
            <a:ext cx="3802200" cy="3033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9" name="Google Shape;439;p64"/>
          <p:cNvSpPr/>
          <p:nvPr/>
        </p:nvSpPr>
        <p:spPr>
          <a:xfrm>
            <a:off x="6157225" y="4248450"/>
            <a:ext cx="1075800" cy="1959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Assembly</a:t>
            </a:r>
            <a:endParaRPr/>
          </a:p>
        </p:txBody>
      </p:sp>
      <p:sp>
        <p:nvSpPr>
          <p:cNvPr id="445" name="Google Shape;445;p65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6" name="Google Shape;44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5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448" name="Google Shape;448;p65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9" name="Google Shape;44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5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451" name="Google Shape;451;p65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452" name="Google Shape;452;p65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453" name="Google Shape;453;p65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454" name="Google Shape;454;p65"/>
          <p:cNvSpPr txBox="1"/>
          <p:nvPr/>
        </p:nvSpPr>
        <p:spPr>
          <a:xfrm>
            <a:off x="1488875" y="332145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+ d</a:t>
            </a:r>
            <a:endParaRPr/>
          </a:p>
        </p:txBody>
      </p:sp>
      <p:sp>
        <p:nvSpPr>
          <p:cNvPr id="455" name="Google Shape;455;p65"/>
          <p:cNvSpPr txBox="1"/>
          <p:nvPr/>
        </p:nvSpPr>
        <p:spPr>
          <a:xfrm>
            <a:off x="1408025" y="374930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d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66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Important things to remember: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Stack grows towards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lower addresses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%rsp = stack pointer, always point to “top” of stack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Push and pop, call and ret</a:t>
            </a:r>
            <a:endParaRPr b="1" i="0" sz="2000" u="sng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Stack frames: how they are allocated and freed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Which registers used for arguments? Return values?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Little endianness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ALWAYS helpful to draw a stack diagram!!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Stack questions are like Assembly questions on steroids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7" name="Google Shape;467;p67"/>
          <p:cNvSpPr txBox="1"/>
          <p:nvPr>
            <p:ph idx="1" type="body"/>
          </p:nvPr>
        </p:nvSpPr>
        <p:spPr>
          <a:xfrm>
            <a:off x="172925" y="829581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latin typeface="Nunito"/>
                <a:ea typeface="Nunito"/>
                <a:cs typeface="Nunito"/>
                <a:sym typeface="Nunito"/>
              </a:rPr>
              <a:t>Consider the following code: </a:t>
            </a:r>
            <a:endParaRPr b="1" sz="1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8" name="Google Shape;46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875" y="1201463"/>
            <a:ext cx="5034676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875" y="2806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7"/>
          <p:cNvSpPr txBox="1"/>
          <p:nvPr/>
        </p:nvSpPr>
        <p:spPr>
          <a:xfrm>
            <a:off x="6519400" y="988575"/>
            <a:ext cx="2351700" cy="4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strcpy(char *dst, char *src)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copies the string at address src (including the terminating '\0' character) to address dst.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Keep endianness in mind!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Table of hex values of characters in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“midtermexam”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Assumptions:</a:t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%rsp = 0x800100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just before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calls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.LC0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at address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0x400300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6" name="Google Shape;476;p68"/>
          <p:cNvSpPr txBox="1"/>
          <p:nvPr>
            <p:ph idx="1" type="body"/>
          </p:nvPr>
        </p:nvSpPr>
        <p:spPr>
          <a:xfrm>
            <a:off x="172925" y="829581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latin typeface="Nunito"/>
                <a:ea typeface="Nunito"/>
                <a:cs typeface="Nunito"/>
                <a:sym typeface="Nunito"/>
              </a:rPr>
              <a:t>Consider the following code: </a:t>
            </a:r>
            <a:endParaRPr b="1" sz="1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7" name="Google Shape;47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875" y="1201463"/>
            <a:ext cx="5034676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875" y="2806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8"/>
          <p:cNvSpPr txBox="1"/>
          <p:nvPr/>
        </p:nvSpPr>
        <p:spPr>
          <a:xfrm>
            <a:off x="6487400" y="988650"/>
            <a:ext cx="2351700" cy="4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strcpy(char *dst, char *src)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copies the string at address src (including the terminating '\0' character) to address dst.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Keep endianness in mind!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Table of hex values of characters in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“midtermexam”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Assumptions:</a:t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%rsp = 0x800100 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just </a:t>
            </a:r>
            <a:r>
              <a:rPr b="0" i="0" lang="en-US" sz="1100" u="sng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calls 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b="0" i="0" sz="1100" u="none" cap="none" strike="noStrike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.LC0</a:t>
            </a:r>
            <a:r>
              <a:rPr b="0" i="0" lang="en-US" sz="11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at address </a:t>
            </a:r>
            <a:r>
              <a:rPr b="0" i="0" lang="en-US" sz="11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0x400300</a:t>
            </a:r>
            <a:endParaRPr b="0" i="0" sz="1100" u="none" cap="none" strike="noStrike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0" name="Google Shape;480;p68"/>
          <p:cNvSpPr/>
          <p:nvPr/>
        </p:nvSpPr>
        <p:spPr>
          <a:xfrm>
            <a:off x="2871775" y="3500350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8"/>
          <p:cNvSpPr/>
          <p:nvPr/>
        </p:nvSpPr>
        <p:spPr>
          <a:xfrm>
            <a:off x="6319425" y="34127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8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3" name="Google Shape;483;p68"/>
          <p:cNvSpPr txBox="1"/>
          <p:nvPr/>
        </p:nvSpPr>
        <p:spPr>
          <a:xfrm>
            <a:off x="4608050" y="3393550"/>
            <a:ext cx="15834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%rsp = 0x800100</a:t>
            </a:r>
            <a:endParaRPr b="0"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9" name="Google Shape;489;p69"/>
          <p:cNvSpPr txBox="1"/>
          <p:nvPr>
            <p:ph idx="1" type="body"/>
          </p:nvPr>
        </p:nvSpPr>
        <p:spPr>
          <a:xfrm>
            <a:off x="94925" y="898250"/>
            <a:ext cx="87942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490" name="Google Shape;49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13"/>
            <a:ext cx="5034676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9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3" name="Google Shape;493;p69"/>
          <p:cNvSpPr txBox="1"/>
          <p:nvPr/>
        </p:nvSpPr>
        <p:spPr>
          <a:xfrm>
            <a:off x="4608050" y="3393550"/>
            <a:ext cx="15834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%rsp = 0x800100</a:t>
            </a:r>
            <a:endParaRPr b="0"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4" name="Google Shape;494;p69"/>
          <p:cNvSpPr txBox="1"/>
          <p:nvPr/>
        </p:nvSpPr>
        <p:spPr>
          <a:xfrm>
            <a:off x="2719800" y="3439000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9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9"/>
          <p:cNvSpPr txBox="1"/>
          <p:nvPr/>
        </p:nvSpPr>
        <p:spPr>
          <a:xfrm>
            <a:off x="6537425" y="1360188"/>
            <a:ext cx="23517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through the program instruction by instruction from start to end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a stack diagram!!!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track of registers too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34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7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Things to remember/put on a cheat sheet because please don’t try to memorize all of this: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Direct mapped vs. n-way associative vs. fully associative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Tag/Set/Block offset bits, how do they map depending on cache size?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LRU policies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2" name="Google Shape;502;p70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03" name="Google Shape;50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0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6" name="Google Shape;506;p70"/>
          <p:cNvSpPr txBox="1"/>
          <p:nvPr/>
        </p:nvSpPr>
        <p:spPr>
          <a:xfrm>
            <a:off x="4608050" y="3393550"/>
            <a:ext cx="15834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%rsp = 0x800100</a:t>
            </a:r>
            <a:endParaRPr b="0"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7" name="Google Shape;507;p70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8" name="Google Shape;508;p70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09" name="Google Shape;509;p70"/>
          <p:cNvSpPr/>
          <p:nvPr/>
        </p:nvSpPr>
        <p:spPr>
          <a:xfrm>
            <a:off x="2832200" y="35239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0" name="Google Shape;510;p70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0x15213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511" name="Google Shape;511;p70"/>
          <p:cNvSpPr txBox="1"/>
          <p:nvPr/>
        </p:nvSpPr>
        <p:spPr>
          <a:xfrm>
            <a:off x="6591825" y="299600"/>
            <a:ext cx="24957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Arrow is instruction that will execute NEXT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7" name="Google Shape;517;p71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18" name="Google Shape;51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1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1" name="Google Shape;521;p71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2" name="Google Shape;522;p71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3" name="Google Shape;523;p71"/>
          <p:cNvSpPr/>
          <p:nvPr/>
        </p:nvSpPr>
        <p:spPr>
          <a:xfrm>
            <a:off x="432925" y="30773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4" name="Google Shape;524;p71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0x15213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0" name="Google Shape;530;p72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31" name="Google Shape;53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2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4" name="Google Shape;534;p72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5" name="Google Shape;535;p72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6" name="Google Shape;536;p72"/>
          <p:cNvSpPr/>
          <p:nvPr/>
        </p:nvSpPr>
        <p:spPr>
          <a:xfrm>
            <a:off x="432925" y="32373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7" name="Google Shape;537;p72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0x15213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538" name="Google Shape;538;p72"/>
          <p:cNvSpPr txBox="1"/>
          <p:nvPr/>
        </p:nvSpPr>
        <p:spPr>
          <a:xfrm>
            <a:off x="6591825" y="299600"/>
            <a:ext cx="24957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Hint: </a:t>
            </a:r>
            <a:r>
              <a:rPr b="0" i="0" lang="en-US" sz="14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$24</a:t>
            </a:r>
            <a:r>
              <a:rPr b="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in decimal = </a:t>
            </a:r>
            <a:r>
              <a:rPr b="0" i="0" lang="en-US" sz="14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0x18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4" name="Google Shape;544;p73"/>
          <p:cNvSpPr txBox="1"/>
          <p:nvPr>
            <p:ph idx="1" type="body"/>
          </p:nvPr>
        </p:nvSpPr>
        <p:spPr>
          <a:xfrm>
            <a:off x="118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45" name="Google Shape;54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3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73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9" name="Google Shape;549;p73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0" name="Google Shape;550;p73"/>
          <p:cNvSpPr/>
          <p:nvPr/>
        </p:nvSpPr>
        <p:spPr>
          <a:xfrm>
            <a:off x="432925" y="36816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1" name="Google Shape;551;p73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0xdeadbeef</a:t>
                      </a:r>
                      <a:endParaRPr sz="900" u="none" cap="none" strike="noStrike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7" name="Google Shape;557;p74"/>
          <p:cNvSpPr txBox="1"/>
          <p:nvPr>
            <p:ph idx="1" type="body"/>
          </p:nvPr>
        </p:nvSpPr>
        <p:spPr>
          <a:xfrm>
            <a:off x="102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58" name="Google Shape;55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4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1" name="Google Shape;561;p74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2" name="Google Shape;562;p74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3" name="Google Shape;563;p74"/>
          <p:cNvSpPr/>
          <p:nvPr/>
        </p:nvSpPr>
        <p:spPr>
          <a:xfrm>
            <a:off x="432925" y="30773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4" name="Google Shape;564;p74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0xdeadbeef</a:t>
                      </a:r>
                      <a:endParaRPr sz="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0" name="Google Shape;570;p75"/>
          <p:cNvSpPr txBox="1"/>
          <p:nvPr>
            <p:ph idx="1" type="body"/>
          </p:nvPr>
        </p:nvSpPr>
        <p:spPr>
          <a:xfrm>
            <a:off x="110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71" name="Google Shape;57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5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4" name="Google Shape;574;p75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5" name="Google Shape;575;p75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6" name="Google Shape;576;p75"/>
          <p:cNvSpPr/>
          <p:nvPr/>
        </p:nvSpPr>
        <p:spPr>
          <a:xfrm>
            <a:off x="432925" y="32133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7" name="Google Shape;577;p75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0xdeadbeef</a:t>
                      </a:r>
                      <a:endParaRPr sz="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3" name="Google Shape;583;p76"/>
          <p:cNvSpPr txBox="1"/>
          <p:nvPr>
            <p:ph idx="1" type="body"/>
          </p:nvPr>
        </p:nvSpPr>
        <p:spPr>
          <a:xfrm>
            <a:off x="102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84" name="Google Shape;58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6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7" name="Google Shape;587;p76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8" name="Google Shape;588;p76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9" name="Google Shape;589;p76"/>
          <p:cNvSpPr/>
          <p:nvPr/>
        </p:nvSpPr>
        <p:spPr>
          <a:xfrm>
            <a:off x="432925" y="41193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0" name="Google Shape;590;p76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0xdeadbeef</a:t>
                      </a:r>
                      <a:endParaRPr sz="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6" name="Google Shape;596;p77"/>
          <p:cNvSpPr txBox="1"/>
          <p:nvPr>
            <p:ph idx="1" type="body"/>
          </p:nvPr>
        </p:nvSpPr>
        <p:spPr>
          <a:xfrm>
            <a:off x="94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97" name="Google Shape;59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7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0" name="Google Shape;600;p77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1" name="Google Shape;601;p77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2" name="Google Shape;602;p77"/>
          <p:cNvSpPr/>
          <p:nvPr/>
        </p:nvSpPr>
        <p:spPr>
          <a:xfrm>
            <a:off x="174900" y="4441100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3" name="Google Shape;603;p77"/>
          <p:cNvGraphicFramePr/>
          <p:nvPr/>
        </p:nvGraphicFramePr>
        <p:xfrm>
          <a:off x="481557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943300"/>
              </a:tblGrid>
              <a:tr h="39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42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.LCO</a:t>
                      </a:r>
                      <a:endParaRPr sz="1000" u="none" cap="none" strike="noStrike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604" name="Google Shape;604;p77"/>
          <p:cNvSpPr/>
          <p:nvPr/>
        </p:nvSpPr>
        <p:spPr>
          <a:xfrm>
            <a:off x="4752563" y="1248713"/>
            <a:ext cx="1575900" cy="5040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7"/>
          <p:cNvSpPr txBox="1"/>
          <p:nvPr/>
        </p:nvSpPr>
        <p:spPr>
          <a:xfrm>
            <a:off x="3613175" y="2006050"/>
            <a:ext cx="9198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77"/>
          <p:cNvSpPr/>
          <p:nvPr/>
        </p:nvSpPr>
        <p:spPr>
          <a:xfrm rot="-1923663">
            <a:off x="4355470" y="1789887"/>
            <a:ext cx="360007" cy="1493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2" name="Google Shape;612;p78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2</a:t>
            </a:r>
            <a:r>
              <a:rPr lang="en-US" sz="1400"/>
              <a:t>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613" name="Google Shape;61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78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16" name="Google Shape;616;p78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7" name="Google Shape;617;p78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8" name="Google Shape;618;p78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619" name="Google Shape;619;p78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78"/>
          <p:cNvSpPr/>
          <p:nvPr/>
        </p:nvSpPr>
        <p:spPr>
          <a:xfrm>
            <a:off x="4815575" y="1681650"/>
            <a:ext cx="1449900" cy="392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78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78"/>
          <p:cNvSpPr/>
          <p:nvPr/>
        </p:nvSpPr>
        <p:spPr>
          <a:xfrm>
            <a:off x="4815550" y="2132850"/>
            <a:ext cx="1449900" cy="3336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78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9" name="Google Shape;629;p79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2</a:t>
            </a:r>
            <a:r>
              <a:rPr lang="en-US" sz="1400"/>
              <a:t>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630" name="Google Shape;63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9"/>
          <p:cNvPicPr preferRelativeResize="0"/>
          <p:nvPr/>
        </p:nvPicPr>
        <p:blipFill rotWithShape="1">
          <a:blip r:embed="rId4">
            <a:alphaModFix/>
          </a:blip>
          <a:srcRect b="0" l="0" r="25250" t="0"/>
          <a:stretch/>
        </p:blipFill>
        <p:spPr>
          <a:xfrm>
            <a:off x="174900" y="2830850"/>
            <a:ext cx="4552701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9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33" name="Google Shape;633;p79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634" name="Google Shape;634;p79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5" name="Google Shape;635;p79"/>
          <p:cNvGraphicFramePr/>
          <p:nvPr/>
        </p:nvGraphicFramePr>
        <p:xfrm>
          <a:off x="7650275" y="32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841775"/>
              </a:tblGrid>
              <a:tr h="2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636" name="Google Shape;636;p79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9"/>
          <p:cNvSpPr/>
          <p:nvPr/>
        </p:nvSpPr>
        <p:spPr>
          <a:xfrm>
            <a:off x="7650275" y="665426"/>
            <a:ext cx="13485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9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9"/>
          <p:cNvSpPr/>
          <p:nvPr/>
        </p:nvSpPr>
        <p:spPr>
          <a:xfrm>
            <a:off x="7650275" y="968575"/>
            <a:ext cx="13482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79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9"/>
          <p:cNvSpPr txBox="1"/>
          <p:nvPr/>
        </p:nvSpPr>
        <p:spPr>
          <a:xfrm>
            <a:off x="8615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c0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2" name="Google Shape;642;p79"/>
          <p:cNvSpPr txBox="1"/>
          <p:nvPr/>
        </p:nvSpPr>
        <p:spPr>
          <a:xfrm>
            <a:off x="823292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c1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3" name="Google Shape;643;p79"/>
          <p:cNvSpPr txBox="1"/>
          <p:nvPr/>
        </p:nvSpPr>
        <p:spPr>
          <a:xfrm>
            <a:off x="78500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c2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4" name="Google Shape;644;p79"/>
          <p:cNvSpPr txBox="1"/>
          <p:nvPr/>
        </p:nvSpPr>
        <p:spPr>
          <a:xfrm>
            <a:off x="5942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c7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5" name="Google Shape;645;p79"/>
          <p:cNvSpPr/>
          <p:nvPr/>
        </p:nvSpPr>
        <p:spPr>
          <a:xfrm>
            <a:off x="6967375" y="4380275"/>
            <a:ext cx="783900" cy="24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35"/>
          <p:cNvSpPr txBox="1"/>
          <p:nvPr/>
        </p:nvSpPr>
        <p:spPr>
          <a:xfrm>
            <a:off x="357025" y="1056101"/>
            <a:ext cx="85806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you have a cache of the following structure: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32-byte blocks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 sets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Direct-mapped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8-bit address space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cache is cold prior to access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does the address decomposition look like?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			</a:t>
            </a:r>
            <a:r>
              <a:rPr b="1" i="0" lang="en-US" sz="2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	0 0 0 0 0 0 0 0</a:t>
            </a:r>
            <a:endParaRPr b="1" i="0" sz="2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1" name="Google Shape;651;p80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2</a:t>
            </a:r>
            <a:r>
              <a:rPr lang="en-US" sz="1400"/>
              <a:t>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652" name="Google Shape;65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0"/>
          <p:cNvPicPr preferRelativeResize="0"/>
          <p:nvPr/>
        </p:nvPicPr>
        <p:blipFill rotWithShape="1">
          <a:blip r:embed="rId4">
            <a:alphaModFix/>
          </a:blip>
          <a:srcRect b="0" l="0" r="25250" t="0"/>
          <a:stretch/>
        </p:blipFill>
        <p:spPr>
          <a:xfrm>
            <a:off x="174900" y="2830850"/>
            <a:ext cx="4552701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80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55" name="Google Shape;655;p80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656" name="Google Shape;656;p80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7" name="Google Shape;657;p80"/>
          <p:cNvGraphicFramePr/>
          <p:nvPr/>
        </p:nvGraphicFramePr>
        <p:xfrm>
          <a:off x="7650275" y="32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841775"/>
              </a:tblGrid>
              <a:tr h="2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658" name="Google Shape;658;p80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80"/>
          <p:cNvSpPr/>
          <p:nvPr/>
        </p:nvSpPr>
        <p:spPr>
          <a:xfrm>
            <a:off x="7650275" y="665426"/>
            <a:ext cx="13485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80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80"/>
          <p:cNvSpPr/>
          <p:nvPr/>
        </p:nvSpPr>
        <p:spPr>
          <a:xfrm>
            <a:off x="7650275" y="968575"/>
            <a:ext cx="13482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80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80"/>
          <p:cNvSpPr txBox="1"/>
          <p:nvPr/>
        </p:nvSpPr>
        <p:spPr>
          <a:xfrm>
            <a:off x="8615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c0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4" name="Google Shape;664;p80"/>
          <p:cNvSpPr txBox="1"/>
          <p:nvPr/>
        </p:nvSpPr>
        <p:spPr>
          <a:xfrm>
            <a:off x="823292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c1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5" name="Google Shape;665;p80"/>
          <p:cNvSpPr txBox="1"/>
          <p:nvPr/>
        </p:nvSpPr>
        <p:spPr>
          <a:xfrm>
            <a:off x="78500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c2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6" name="Google Shape;666;p80"/>
          <p:cNvSpPr txBox="1"/>
          <p:nvPr/>
        </p:nvSpPr>
        <p:spPr>
          <a:xfrm>
            <a:off x="5942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c7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2" name="Google Shape;672;p81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2</a:t>
            </a:r>
            <a:r>
              <a:rPr lang="en-US" sz="1400"/>
              <a:t>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673" name="Google Shape;67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81"/>
          <p:cNvPicPr preferRelativeResize="0"/>
          <p:nvPr/>
        </p:nvPicPr>
        <p:blipFill rotWithShape="1">
          <a:blip r:embed="rId4">
            <a:alphaModFix/>
          </a:blip>
          <a:srcRect b="0" l="0" r="25250" t="0"/>
          <a:stretch/>
        </p:blipFill>
        <p:spPr>
          <a:xfrm>
            <a:off x="174900" y="2830850"/>
            <a:ext cx="4552701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81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76" name="Google Shape;676;p81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677" name="Google Shape;677;p81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8" name="Google Shape;678;p81"/>
          <p:cNvGraphicFramePr/>
          <p:nvPr/>
        </p:nvGraphicFramePr>
        <p:xfrm>
          <a:off x="7650275" y="32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841775"/>
              </a:tblGrid>
              <a:tr h="2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679" name="Google Shape;679;p81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81"/>
          <p:cNvSpPr/>
          <p:nvPr/>
        </p:nvSpPr>
        <p:spPr>
          <a:xfrm>
            <a:off x="7650275" y="665426"/>
            <a:ext cx="13485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81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81"/>
          <p:cNvSpPr/>
          <p:nvPr/>
        </p:nvSpPr>
        <p:spPr>
          <a:xfrm>
            <a:off x="7650275" y="968575"/>
            <a:ext cx="13482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81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81"/>
          <p:cNvSpPr/>
          <p:nvPr/>
        </p:nvSpPr>
        <p:spPr>
          <a:xfrm>
            <a:off x="7483950" y="4346050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81"/>
          <p:cNvSpPr/>
          <p:nvPr/>
        </p:nvSpPr>
        <p:spPr>
          <a:xfrm>
            <a:off x="3071750" y="952150"/>
            <a:ext cx="7761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81"/>
          <p:cNvSpPr txBox="1"/>
          <p:nvPr/>
        </p:nvSpPr>
        <p:spPr>
          <a:xfrm>
            <a:off x="7853100" y="4611925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7" name="Google Shape;687;p81"/>
          <p:cNvSpPr txBox="1"/>
          <p:nvPr/>
        </p:nvSpPr>
        <p:spPr>
          <a:xfrm>
            <a:off x="8615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c0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8" name="Google Shape;688;p81"/>
          <p:cNvSpPr txBox="1"/>
          <p:nvPr/>
        </p:nvSpPr>
        <p:spPr>
          <a:xfrm>
            <a:off x="746722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c3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4" name="Google Shape;694;p82"/>
          <p:cNvSpPr txBox="1"/>
          <p:nvPr>
            <p:ph idx="1" type="body"/>
          </p:nvPr>
        </p:nvSpPr>
        <p:spPr>
          <a:xfrm>
            <a:off x="357025" y="1053531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buf[0] 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(as int)= </a:t>
            </a:r>
            <a:r>
              <a:rPr b="1" lang="en-US">
                <a:solidFill>
                  <a:srgbClr val="1A8F28"/>
                </a:solidFill>
                <a:latin typeface="Courier New"/>
                <a:ea typeface="Courier New"/>
                <a:cs typeface="Courier New"/>
                <a:sym typeface="Courier New"/>
              </a:rPr>
              <a:t>0x7464696d</a:t>
            </a:r>
            <a:endParaRPr b="1">
              <a:solidFill>
                <a:srgbClr val="1A8F2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95" name="Google Shape;695;p82"/>
          <p:cNvGraphicFramePr/>
          <p:nvPr/>
        </p:nvGraphicFramePr>
        <p:xfrm>
          <a:off x="2208375" y="11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424900"/>
                <a:gridCol w="424900"/>
                <a:gridCol w="424900"/>
                <a:gridCol w="424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‘t’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‘d’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‘i’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‘m’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696" name="Google Shape;696;p82"/>
          <p:cNvGraphicFramePr/>
          <p:nvPr/>
        </p:nvGraphicFramePr>
        <p:xfrm>
          <a:off x="2208375" y="190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424900"/>
                <a:gridCol w="424900"/>
                <a:gridCol w="424900"/>
                <a:gridCol w="424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69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97" name="Google Shape;69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296" y="3109600"/>
            <a:ext cx="2376775" cy="1901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98" name="Google Shape;698;p82"/>
          <p:cNvGraphicFramePr/>
          <p:nvPr/>
        </p:nvGraphicFramePr>
        <p:xfrm>
          <a:off x="5105550" y="11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699" name="Google Shape;699;p82"/>
          <p:cNvSpPr/>
          <p:nvPr/>
        </p:nvSpPr>
        <p:spPr>
          <a:xfrm>
            <a:off x="7460225" y="4138075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82"/>
          <p:cNvSpPr txBox="1"/>
          <p:nvPr/>
        </p:nvSpPr>
        <p:spPr>
          <a:xfrm>
            <a:off x="7829375" y="4403950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6" name="Google Shape;706;p83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3</a:t>
            </a:r>
            <a:r>
              <a:rPr lang="en-US" sz="1400"/>
              <a:t>: What is the hex value of </a:t>
            </a:r>
            <a:r>
              <a:rPr b="1"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buf[1]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707" name="Google Shape;70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83"/>
          <p:cNvPicPr preferRelativeResize="0"/>
          <p:nvPr/>
        </p:nvPicPr>
        <p:blipFill rotWithShape="1">
          <a:blip r:embed="rId4">
            <a:alphaModFix/>
          </a:blip>
          <a:srcRect b="0" l="0" r="25250" t="0"/>
          <a:stretch/>
        </p:blipFill>
        <p:spPr>
          <a:xfrm>
            <a:off x="174900" y="2830850"/>
            <a:ext cx="4552701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83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710" name="Google Shape;710;p83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711" name="Google Shape;711;p83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2" name="Google Shape;712;p83"/>
          <p:cNvGraphicFramePr/>
          <p:nvPr/>
        </p:nvGraphicFramePr>
        <p:xfrm>
          <a:off x="7650275" y="32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506575"/>
                <a:gridCol w="841775"/>
              </a:tblGrid>
              <a:tr h="2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713" name="Google Shape;713;p83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83"/>
          <p:cNvSpPr/>
          <p:nvPr/>
        </p:nvSpPr>
        <p:spPr>
          <a:xfrm>
            <a:off x="7650275" y="665426"/>
            <a:ext cx="13485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83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83"/>
          <p:cNvSpPr/>
          <p:nvPr/>
        </p:nvSpPr>
        <p:spPr>
          <a:xfrm>
            <a:off x="7650275" y="968575"/>
            <a:ext cx="13482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83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83"/>
          <p:cNvSpPr/>
          <p:nvPr/>
        </p:nvSpPr>
        <p:spPr>
          <a:xfrm>
            <a:off x="7483950" y="4346050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83"/>
          <p:cNvSpPr txBox="1"/>
          <p:nvPr/>
        </p:nvSpPr>
        <p:spPr>
          <a:xfrm>
            <a:off x="7853100" y="4611925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0" name="Google Shape;720;p83"/>
          <p:cNvSpPr/>
          <p:nvPr/>
        </p:nvSpPr>
        <p:spPr>
          <a:xfrm>
            <a:off x="5928900" y="4346050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83"/>
          <p:cNvSpPr txBox="1"/>
          <p:nvPr/>
        </p:nvSpPr>
        <p:spPr>
          <a:xfrm>
            <a:off x="6298050" y="4611925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buf[1]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2" name="Google Shape;722;p83"/>
          <p:cNvSpPr txBox="1"/>
          <p:nvPr/>
        </p:nvSpPr>
        <p:spPr>
          <a:xfrm>
            <a:off x="70843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c4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3" name="Google Shape;723;p83"/>
          <p:cNvSpPr txBox="1"/>
          <p:nvPr/>
        </p:nvSpPr>
        <p:spPr>
          <a:xfrm>
            <a:off x="5928900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c7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9" name="Google Shape;729;p84"/>
          <p:cNvSpPr txBox="1"/>
          <p:nvPr>
            <p:ph idx="1" type="body"/>
          </p:nvPr>
        </p:nvSpPr>
        <p:spPr>
          <a:xfrm>
            <a:off x="357025" y="1053531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buf[1] 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(as int)= </a:t>
            </a:r>
            <a:r>
              <a:rPr b="1" lang="en-US">
                <a:solidFill>
                  <a:srgbClr val="1A8F28"/>
                </a:solidFill>
                <a:latin typeface="Courier New"/>
                <a:ea typeface="Courier New"/>
                <a:cs typeface="Courier New"/>
                <a:sym typeface="Courier New"/>
              </a:rPr>
              <a:t>0x656d7265</a:t>
            </a:r>
            <a:endParaRPr b="1">
              <a:solidFill>
                <a:srgbClr val="1A8F2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730" name="Google Shape;730;p84"/>
          <p:cNvGraphicFramePr/>
          <p:nvPr/>
        </p:nvGraphicFramePr>
        <p:xfrm>
          <a:off x="2208375" y="11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424900"/>
                <a:gridCol w="424900"/>
                <a:gridCol w="424900"/>
                <a:gridCol w="424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‘e’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‘m’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‘r’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‘e’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731" name="Google Shape;731;p84"/>
          <p:cNvGraphicFramePr/>
          <p:nvPr/>
        </p:nvGraphicFramePr>
        <p:xfrm>
          <a:off x="2208375" y="190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424900"/>
                <a:gridCol w="424900"/>
                <a:gridCol w="424900"/>
                <a:gridCol w="424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32" name="Google Shape;73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296" y="3109600"/>
            <a:ext cx="2376775" cy="1901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33" name="Google Shape;733;p84"/>
          <p:cNvGraphicFramePr/>
          <p:nvPr/>
        </p:nvGraphicFramePr>
        <p:xfrm>
          <a:off x="5105550" y="11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734" name="Google Shape;734;p84"/>
          <p:cNvSpPr/>
          <p:nvPr/>
        </p:nvSpPr>
        <p:spPr>
          <a:xfrm>
            <a:off x="5904900" y="4147300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84"/>
          <p:cNvSpPr txBox="1"/>
          <p:nvPr/>
        </p:nvSpPr>
        <p:spPr>
          <a:xfrm>
            <a:off x="6294675" y="4411950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buf[1]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5"/>
          <p:cNvSpPr txBox="1"/>
          <p:nvPr>
            <p:ph type="title"/>
          </p:nvPr>
        </p:nvSpPr>
        <p:spPr>
          <a:xfrm>
            <a:off x="325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1" name="Google Shape;741;p85"/>
          <p:cNvSpPr txBox="1"/>
          <p:nvPr>
            <p:ph idx="1" type="body"/>
          </p:nvPr>
        </p:nvSpPr>
        <p:spPr>
          <a:xfrm>
            <a:off x="222875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4</a:t>
            </a:r>
            <a:r>
              <a:rPr lang="en-US" sz="1400"/>
              <a:t>: What is the hex value of </a:t>
            </a: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1400"/>
              <a:t> at the point where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 is called recursively in the successful arm of the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400"/>
              <a:t> statement?</a:t>
            </a:r>
            <a:endParaRPr sz="1400"/>
          </a:p>
        </p:txBody>
      </p:sp>
      <p:pic>
        <p:nvPicPr>
          <p:cNvPr id="742" name="Google Shape;74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025" y="1456700"/>
            <a:ext cx="4386550" cy="14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25" y="293480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5"/>
          <p:cNvSpPr txBox="1"/>
          <p:nvPr>
            <p:ph idx="1" type="body"/>
          </p:nvPr>
        </p:nvSpPr>
        <p:spPr>
          <a:xfrm>
            <a:off x="6383575" y="1290650"/>
            <a:ext cx="25008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This is before the recursive call to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745" name="Google Shape;745;p85"/>
          <p:cNvSpPr txBox="1"/>
          <p:nvPr/>
        </p:nvSpPr>
        <p:spPr>
          <a:xfrm>
            <a:off x="3111725" y="4545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6" name="Google Shape;746;p85"/>
          <p:cNvSpPr/>
          <p:nvPr/>
        </p:nvSpPr>
        <p:spPr>
          <a:xfrm>
            <a:off x="582850" y="3785150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85"/>
          <p:cNvSpPr/>
          <p:nvPr/>
        </p:nvSpPr>
        <p:spPr>
          <a:xfrm>
            <a:off x="415300" y="20527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6"/>
          <p:cNvSpPr txBox="1"/>
          <p:nvPr>
            <p:ph type="title"/>
          </p:nvPr>
        </p:nvSpPr>
        <p:spPr>
          <a:xfrm>
            <a:off x="325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3" name="Google Shape;753;p86"/>
          <p:cNvSpPr txBox="1"/>
          <p:nvPr>
            <p:ph idx="1" type="body"/>
          </p:nvPr>
        </p:nvSpPr>
        <p:spPr>
          <a:xfrm>
            <a:off x="222875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4</a:t>
            </a:r>
            <a:r>
              <a:rPr lang="en-US" sz="1400"/>
              <a:t>: What is the hex value of </a:t>
            </a: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1400"/>
              <a:t> at the point where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 is called recursively in the successful arm of the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400"/>
              <a:t> statement?</a:t>
            </a:r>
            <a:endParaRPr sz="1400"/>
          </a:p>
        </p:txBody>
      </p:sp>
      <p:pic>
        <p:nvPicPr>
          <p:cNvPr id="754" name="Google Shape;75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025" y="1456700"/>
            <a:ext cx="4386550" cy="14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25" y="293480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86"/>
          <p:cNvSpPr txBox="1"/>
          <p:nvPr>
            <p:ph idx="1" type="body"/>
          </p:nvPr>
        </p:nvSpPr>
        <p:spPr>
          <a:xfrm>
            <a:off x="6383575" y="1290650"/>
            <a:ext cx="25008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This is before the recursive call to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Going backwards,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1400"/>
              <a:t> was loaded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■"/>
            </a:pP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%rdi = $.LC0 = </a:t>
            </a:r>
            <a:r>
              <a:rPr b="1" lang="en-US" sz="1400">
                <a:solidFill>
                  <a:srgbClr val="1A8F28"/>
                </a:solidFill>
                <a:latin typeface="Courier New"/>
                <a:ea typeface="Courier New"/>
                <a:cs typeface="Courier New"/>
                <a:sym typeface="Courier New"/>
              </a:rPr>
              <a:t>0x400300</a:t>
            </a:r>
            <a:endParaRPr b="1" sz="1400">
              <a:solidFill>
                <a:srgbClr val="1A8F2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rgbClr val="000000"/>
                </a:solidFill>
              </a:rPr>
              <a:t>(based on hint)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757" name="Google Shape;757;p86"/>
          <p:cNvSpPr txBox="1"/>
          <p:nvPr/>
        </p:nvSpPr>
        <p:spPr>
          <a:xfrm>
            <a:off x="3111725" y="4545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8" name="Google Shape;758;p86"/>
          <p:cNvSpPr/>
          <p:nvPr/>
        </p:nvSpPr>
        <p:spPr>
          <a:xfrm>
            <a:off x="4616000" y="3439313"/>
            <a:ext cx="327900" cy="175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86"/>
          <p:cNvSpPr txBox="1"/>
          <p:nvPr>
            <p:ph idx="1" type="body"/>
          </p:nvPr>
        </p:nvSpPr>
        <p:spPr>
          <a:xfrm>
            <a:off x="5021875" y="3331025"/>
            <a:ext cx="1151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loaded %rdi</a:t>
            </a:r>
            <a:endParaRPr sz="1400">
              <a:solidFill>
                <a:srgbClr val="1A8F2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0" name="Google Shape;760;p86"/>
          <p:cNvSpPr/>
          <p:nvPr/>
        </p:nvSpPr>
        <p:spPr>
          <a:xfrm>
            <a:off x="582850" y="3785150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86"/>
          <p:cNvSpPr/>
          <p:nvPr/>
        </p:nvSpPr>
        <p:spPr>
          <a:xfrm>
            <a:off x="415300" y="20527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86"/>
          <p:cNvSpPr/>
          <p:nvPr/>
        </p:nvSpPr>
        <p:spPr>
          <a:xfrm>
            <a:off x="2778125" y="4590550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7"/>
          <p:cNvSpPr txBox="1"/>
          <p:nvPr>
            <p:ph type="title"/>
          </p:nvPr>
        </p:nvSpPr>
        <p:spPr>
          <a:xfrm>
            <a:off x="325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8" name="Google Shape;768;p87"/>
          <p:cNvSpPr txBox="1"/>
          <p:nvPr>
            <p:ph idx="1" type="body"/>
          </p:nvPr>
        </p:nvSpPr>
        <p:spPr>
          <a:xfrm>
            <a:off x="222875" y="898250"/>
            <a:ext cx="8794200" cy="3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/>
              <a:t>Question 5</a:t>
            </a:r>
            <a:r>
              <a:rPr lang="en-US" sz="1800"/>
              <a:t>: What part(s) of the stack will be corrupted by invoking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r>
              <a:rPr lang="en-US" sz="1800"/>
              <a:t>? Check all that apply.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return address from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800"/>
              <a:t> to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return address from the recursive call to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800"/>
              <a:t>’s return address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there will be no corruption</a:t>
            </a:r>
            <a:endParaRPr sz="1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8"/>
          <p:cNvSpPr txBox="1"/>
          <p:nvPr>
            <p:ph type="title"/>
          </p:nvPr>
        </p:nvSpPr>
        <p:spPr>
          <a:xfrm>
            <a:off x="325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4" name="Google Shape;774;p88"/>
          <p:cNvSpPr txBox="1"/>
          <p:nvPr>
            <p:ph idx="1" type="body"/>
          </p:nvPr>
        </p:nvSpPr>
        <p:spPr>
          <a:xfrm>
            <a:off x="222875" y="898250"/>
            <a:ext cx="8794200" cy="3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/>
              <a:t>Question 5</a:t>
            </a:r>
            <a:r>
              <a:rPr lang="en-US" sz="1800"/>
              <a:t>: What part(s) of the stack will be corrupted by invoking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r>
              <a:rPr lang="en-US" sz="1800"/>
              <a:t>? Check all that apply.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return address from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800"/>
              <a:t> to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return address from the recursive call to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800"/>
              <a:t>’s return address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there will be no corruption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The strcpy didn’t overwrite any return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addresses, so there was no corruption!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</p:txBody>
      </p:sp>
      <p:graphicFrame>
        <p:nvGraphicFramePr>
          <p:cNvPr id="775" name="Google Shape;775;p88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776" name="Google Shape;776;p88"/>
          <p:cNvSpPr/>
          <p:nvPr/>
        </p:nvSpPr>
        <p:spPr>
          <a:xfrm>
            <a:off x="273450" y="2909325"/>
            <a:ext cx="3206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2" name="Google Shape;782;p89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Things to remember/ put on your cheat sheet: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Floating point representation (-1)</a:t>
            </a:r>
            <a:r>
              <a:rPr b="1" baseline="3000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 2</a:t>
            </a:r>
            <a:r>
              <a:rPr b="1" baseline="3000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Values of M in normalized vs denormalized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Difference between normalized, denormalized and special floating point numbers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Rounding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 values of smallest and largest normalized and denormalized numbers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/>
        </p:nvSpPr>
        <p:spPr>
          <a:xfrm>
            <a:off x="357025" y="1056101"/>
            <a:ext cx="85806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you have a cache of the following structure: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32-byte blocks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 sets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Direct-mapped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8-bit address space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cache is cold prior to access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does the address decomposition look like?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			</a:t>
            </a:r>
            <a:r>
              <a:rPr b="1" i="0" lang="en-US" sz="2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i="0" lang="en-US" sz="2600" u="none" cap="none" strike="noStrike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0 0</a:t>
            </a:r>
            <a:r>
              <a:rPr b="1" i="0" lang="en-US" sz="2600" u="none" cap="none" strike="noStrike">
                <a:solidFill>
                  <a:srgbClr val="00E200"/>
                </a:solidFill>
                <a:latin typeface="Nunito"/>
                <a:ea typeface="Nunito"/>
                <a:cs typeface="Nunito"/>
                <a:sym typeface="Nunito"/>
              </a:rPr>
              <a:t> 0 </a:t>
            </a:r>
            <a:r>
              <a:rPr b="1" i="0" lang="en-US" sz="2600" u="none" cap="none" strike="noStrike">
                <a:solidFill>
                  <a:srgbClr val="EF0000"/>
                </a:solidFill>
                <a:latin typeface="Nunito"/>
                <a:ea typeface="Nunito"/>
                <a:cs typeface="Nunito"/>
                <a:sym typeface="Nunito"/>
              </a:rPr>
              <a:t>0 0 0 0 0</a:t>
            </a:r>
            <a:endParaRPr b="1" i="0" sz="2600" u="none" cap="none" strike="noStrike">
              <a:solidFill>
                <a:srgbClr val="E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3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 Float 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8" name="Google Shape;788;p90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 Float 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4" name="Google Shape;794;p9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Step 1: Convert the fraction into the form (-1)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E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9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0" name="Google Shape;800;p92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1: Convert the fraction into the form (-1)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E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31/16 (M should be in the range [1.0, 2.0) for 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normalised numbers)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6" name="Google Shape;806;p9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2: Convert M into binary and find value of exp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31/16 (M should be in the range [1.0, 2.0) for 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normalised numbers)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9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2" name="Google Shape;812;p94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2: Convert M into binary and find value of exp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31/16 =&gt; 1.1111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bias =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k-1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- 1 (k is the number of exponent bits)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1 =&gt; exponent = 1 + bias = 2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8" name="Google Shape;818;p95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3: Find the fraction bits and exponent bits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1.1111 =&gt; fraction bits are 1111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exponent bits are 10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9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4" name="Google Shape;824;p9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4: Take care of rounding issues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Current number is 0 10 111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 &lt;= excess bit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9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0" name="Google Shape;830;p9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4: Take care of rounding issues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Current number is 0 10 111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 &lt;= excess bit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Guard bit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Round bit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Round up! (add 1 to the fraction bits)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6" name="Google Shape;836;p98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4: Take care of rounding issues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Current number is 0 10 111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 &lt;= excess bit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Adding 1 overflows the floating bits, so we increment the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exponent bits by 1 and set the fraction bits to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9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2" name="Google Shape;842;p99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4: Take care of rounding issues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Result is 0 11 000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&lt;= Infinity!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54" name="Google Shape;154;p37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0x56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0x6D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0x49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0x3A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0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8" name="Google Shape;848;p100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4" name="Google Shape;854;p10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1: Convert the fraction into the form (-1)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E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7/4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-1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0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0" name="Google Shape;860;p102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Step 2: Convert M into binary and find value of exp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7/4 =&gt; 1.11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bias =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k-1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- 1 (k is the number of exponent bits)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-1 =&gt; exponent = -1 + bias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0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6" name="Google Shape;866;p10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Step 2: Convert M into binary and find value of exp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7/4 =&gt; 1.11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&lt;= (We assumed M was in the range [1.0, 2.0). Need to update the value of M) 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bias =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k-1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- 1 (k is the number of exponent bits)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-1 =&gt; exponent = -1 + bias = 0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&lt;= denormalized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0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2" name="Google Shape;872;p104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Step 2: Convert M into binary and find value of exp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7/8 =&gt; 0.111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&lt;= M should be in the range [0.0, 1.0) for denormalized numbers so we divide it by 2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exp = 0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0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8" name="Google Shape;878;p105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3: Find the fraction bits and exponent bits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0.111 =&gt; Fraction bits = 111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exp bits = 00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Result = 1 00 111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4" name="Google Shape;884;p10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 startAt="2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0 10 101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0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0" name="Google Shape;890;p10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 startAt="2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a) 	0  10  101 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exp = 2 =&gt; E = exp - bias = 1 (normalized)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1.101 (between 1 and 2 since it is normalised)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Result = 2*1.101 = 2*(13/8) = 13/4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0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Arrays</a:t>
            </a:r>
            <a:endParaRPr/>
          </a:p>
        </p:txBody>
      </p:sp>
      <p:sp>
        <p:nvSpPr>
          <p:cNvPr id="896" name="Google Shape;896;p108"/>
          <p:cNvSpPr txBox="1"/>
          <p:nvPr>
            <p:ph idx="1" type="body"/>
          </p:nvPr>
        </p:nvSpPr>
        <p:spPr>
          <a:xfrm>
            <a:off x="357025" y="955750"/>
            <a:ext cx="8253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IMPORTANT POINTS + TIPS: </a:t>
            </a:r>
            <a:endParaRPr b="1" u="sng"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Nunito"/>
              <a:buChar char="●"/>
            </a:pPr>
            <a:r>
              <a:rPr b="1" i="1" lang="en-US" sz="30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Remember your indexing rules! They’ll take you 95% of the way there.</a:t>
            </a:r>
            <a:endParaRPr b="1" i="1" sz="30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Be careful about addressing (&amp;) vs. dereferencing (*)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b="1" i="1" lang="en-US">
                <a:latin typeface="Nunito"/>
                <a:ea typeface="Nunito"/>
                <a:cs typeface="Nunito"/>
                <a:sym typeface="Nunito"/>
              </a:rPr>
              <a:t>You may be asked to look at assembly!</a:t>
            </a:r>
            <a:endParaRPr b="1" i="1"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Feel free to put lecture/recitation/textbook examples in your cheatsheet.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97" name="Google Shape;89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09"/>
          <p:cNvSpPr txBox="1"/>
          <p:nvPr>
            <p:ph idx="1" type="body"/>
          </p:nvPr>
        </p:nvSpPr>
        <p:spPr>
          <a:xfrm>
            <a:off x="357025" y="821530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Good toy examples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3" name="Google Shape;90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109"/>
          <p:cNvSpPr txBox="1"/>
          <p:nvPr>
            <p:ph idx="1" type="body"/>
          </p:nvPr>
        </p:nvSpPr>
        <p:spPr>
          <a:xfrm>
            <a:off x="350250" y="2149725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can be used as the pointer to the first array element: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5" name="Google Shape;905;p109"/>
          <p:cNvPicPr preferRelativeResize="0"/>
          <p:nvPr/>
        </p:nvPicPr>
        <p:blipFill rotWithShape="1">
          <a:blip r:embed="rId4">
            <a:alphaModFix/>
          </a:blip>
          <a:srcRect b="0" l="0" r="0" t="18086"/>
          <a:stretch/>
        </p:blipFill>
        <p:spPr>
          <a:xfrm>
            <a:off x="357025" y="1310213"/>
            <a:ext cx="8533950" cy="10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109"/>
          <p:cNvSpPr txBox="1"/>
          <p:nvPr>
            <p:ph idx="1" type="body"/>
          </p:nvPr>
        </p:nvSpPr>
        <p:spPr>
          <a:xfrm>
            <a:off x="586450" y="2736125"/>
            <a:ext cx="84435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Type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Value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		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val[2]	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*(val + 2)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&amp;val[2]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+ 2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i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7" name="Google Shape;907;p10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60" name="Google Shape;160;p3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0"/>
          <p:cNvSpPr txBox="1"/>
          <p:nvPr>
            <p:ph idx="1" type="body"/>
          </p:nvPr>
        </p:nvSpPr>
        <p:spPr>
          <a:xfrm>
            <a:off x="357025" y="821530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Good toy examples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3" name="Google Shape;913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10"/>
          <p:cNvSpPr txBox="1"/>
          <p:nvPr>
            <p:ph idx="1" type="body"/>
          </p:nvPr>
        </p:nvSpPr>
        <p:spPr>
          <a:xfrm>
            <a:off x="350250" y="2149725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can be used as the pointer to the first array element: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5" name="Google Shape;915;p110"/>
          <p:cNvPicPr preferRelativeResize="0"/>
          <p:nvPr/>
        </p:nvPicPr>
        <p:blipFill rotWithShape="1">
          <a:blip r:embed="rId4">
            <a:alphaModFix/>
          </a:blip>
          <a:srcRect b="0" l="0" r="0" t="18086"/>
          <a:stretch/>
        </p:blipFill>
        <p:spPr>
          <a:xfrm>
            <a:off x="357025" y="1310213"/>
            <a:ext cx="8533950" cy="10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110"/>
          <p:cNvSpPr txBox="1"/>
          <p:nvPr>
            <p:ph idx="1" type="body"/>
          </p:nvPr>
        </p:nvSpPr>
        <p:spPr>
          <a:xfrm>
            <a:off x="350250" y="2736125"/>
            <a:ext cx="84435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Type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Value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						int *				x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val[2]					int					2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*(val + 2)			int					2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&amp;val[2]				int *				x + 8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+ 2				int *				x + 8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i				int *				x + (4 * i)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7" name="Google Shape;917;p11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11"/>
          <p:cNvSpPr txBox="1"/>
          <p:nvPr>
            <p:ph idx="1" type="body"/>
          </p:nvPr>
        </p:nvSpPr>
        <p:spPr>
          <a:xfrm>
            <a:off x="357025" y="821530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Good toy examples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3" name="Google Shape;92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111"/>
          <p:cNvSpPr txBox="1"/>
          <p:nvPr>
            <p:ph idx="1" type="body"/>
          </p:nvPr>
        </p:nvSpPr>
        <p:spPr>
          <a:xfrm>
            <a:off x="350250" y="2149725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can be used as the pointer to the first array element: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5" name="Google Shape;925;p111"/>
          <p:cNvPicPr preferRelativeResize="0"/>
          <p:nvPr/>
        </p:nvPicPr>
        <p:blipFill rotWithShape="1">
          <a:blip r:embed="rId4">
            <a:alphaModFix/>
          </a:blip>
          <a:srcRect b="0" l="0" r="0" t="18086"/>
          <a:stretch/>
        </p:blipFill>
        <p:spPr>
          <a:xfrm>
            <a:off x="357025" y="1310213"/>
            <a:ext cx="8533950" cy="10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111"/>
          <p:cNvSpPr txBox="1"/>
          <p:nvPr>
            <p:ph idx="1" type="body"/>
          </p:nvPr>
        </p:nvSpPr>
        <p:spPr>
          <a:xfrm>
            <a:off x="350250" y="2736125"/>
            <a:ext cx="84435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Type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Value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						int *				x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val[2]					int					2</a:t>
            </a:r>
            <a:endParaRPr b="1" sz="20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*(val + 2)			int					2</a:t>
            </a:r>
            <a:endParaRPr b="1" sz="20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&amp;val[2]				int *				x + 8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+ 2				int *				x + 8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i				int *				x + (4 * i)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7" name="Google Shape;927;p111"/>
          <p:cNvSpPr txBox="1"/>
          <p:nvPr/>
        </p:nvSpPr>
        <p:spPr>
          <a:xfrm>
            <a:off x="7059725" y="2853200"/>
            <a:ext cx="2021400" cy="805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Accessing methods:</a:t>
            </a:r>
            <a:endParaRPr b="1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val[index]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*(val + index)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8" name="Google Shape;928;p111"/>
          <p:cNvCxnSpPr/>
          <p:nvPr/>
        </p:nvCxnSpPr>
        <p:spPr>
          <a:xfrm flipH="1">
            <a:off x="6049350" y="3556600"/>
            <a:ext cx="869700" cy="28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29" name="Google Shape;929;p111"/>
          <p:cNvCxnSpPr/>
          <p:nvPr/>
        </p:nvCxnSpPr>
        <p:spPr>
          <a:xfrm flipH="1">
            <a:off x="6049350" y="3275200"/>
            <a:ext cx="869700" cy="28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0" name="Google Shape;930;p11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12"/>
          <p:cNvSpPr txBox="1"/>
          <p:nvPr>
            <p:ph idx="1" type="body"/>
          </p:nvPr>
        </p:nvSpPr>
        <p:spPr>
          <a:xfrm>
            <a:off x="357025" y="821530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Good toy examples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6" name="Google Shape;936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112"/>
          <p:cNvSpPr txBox="1"/>
          <p:nvPr>
            <p:ph idx="1" type="body"/>
          </p:nvPr>
        </p:nvSpPr>
        <p:spPr>
          <a:xfrm>
            <a:off x="350250" y="2149725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can be used as the pointer to the first array element: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8" name="Google Shape;938;p112"/>
          <p:cNvPicPr preferRelativeResize="0"/>
          <p:nvPr/>
        </p:nvPicPr>
        <p:blipFill rotWithShape="1">
          <a:blip r:embed="rId4">
            <a:alphaModFix/>
          </a:blip>
          <a:srcRect b="0" l="0" r="0" t="18086"/>
          <a:stretch/>
        </p:blipFill>
        <p:spPr>
          <a:xfrm>
            <a:off x="357025" y="1310213"/>
            <a:ext cx="8533950" cy="10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12"/>
          <p:cNvSpPr txBox="1"/>
          <p:nvPr>
            <p:ph idx="1" type="body"/>
          </p:nvPr>
        </p:nvSpPr>
        <p:spPr>
          <a:xfrm>
            <a:off x="350250" y="2736125"/>
            <a:ext cx="84435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Type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Value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						int *				x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val[2]					int					2</a:t>
            </a:r>
            <a:endParaRPr b="1" sz="20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*(val + 2)			int					2</a:t>
            </a:r>
            <a:endParaRPr b="1" sz="20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&amp;val[2]				int *				x + 8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val + 2				int *				x + 8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i				int *				x + (4 * i)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0" name="Google Shape;940;p112"/>
          <p:cNvSpPr txBox="1"/>
          <p:nvPr/>
        </p:nvSpPr>
        <p:spPr>
          <a:xfrm>
            <a:off x="7059725" y="2853200"/>
            <a:ext cx="2021400" cy="805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Accessing methods:</a:t>
            </a:r>
            <a:endParaRPr b="1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val[index]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*(val + index)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41" name="Google Shape;941;p112"/>
          <p:cNvCxnSpPr/>
          <p:nvPr/>
        </p:nvCxnSpPr>
        <p:spPr>
          <a:xfrm flipH="1">
            <a:off x="6049350" y="3556600"/>
            <a:ext cx="869700" cy="28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42" name="Google Shape;942;p112"/>
          <p:cNvCxnSpPr/>
          <p:nvPr/>
        </p:nvCxnSpPr>
        <p:spPr>
          <a:xfrm flipH="1">
            <a:off x="6049350" y="3275200"/>
            <a:ext cx="869700" cy="28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43" name="Google Shape;943;p112"/>
          <p:cNvSpPr txBox="1"/>
          <p:nvPr/>
        </p:nvSpPr>
        <p:spPr>
          <a:xfrm>
            <a:off x="7059725" y="3721775"/>
            <a:ext cx="2021400" cy="80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Addressing methods:</a:t>
            </a:r>
            <a:endParaRPr b="1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&amp;val[index]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 + index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44" name="Google Shape;944;p112"/>
          <p:cNvCxnSpPr/>
          <p:nvPr/>
        </p:nvCxnSpPr>
        <p:spPr>
          <a:xfrm flipH="1">
            <a:off x="6445950" y="4051025"/>
            <a:ext cx="473100" cy="1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45" name="Google Shape;945;p112"/>
          <p:cNvCxnSpPr/>
          <p:nvPr/>
        </p:nvCxnSpPr>
        <p:spPr>
          <a:xfrm flipH="1">
            <a:off x="6445950" y="4411350"/>
            <a:ext cx="473100" cy="1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46" name="Google Shape;946;p11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3"/>
          <p:cNvSpPr txBox="1"/>
          <p:nvPr>
            <p:ph idx="1" type="body"/>
          </p:nvPr>
        </p:nvSpPr>
        <p:spPr>
          <a:xfrm>
            <a:off x="357025" y="955755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Nested indexing rules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52" name="Google Shape;952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9"/>
            <a:ext cx="9144000" cy="2049982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113"/>
          <p:cNvSpPr txBox="1"/>
          <p:nvPr>
            <p:ph idx="1" type="body"/>
          </p:nvPr>
        </p:nvSpPr>
        <p:spPr>
          <a:xfrm>
            <a:off x="350250" y="1353488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Declared: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T A[R][C]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Contiguous chunk of space (think of multiple arrays lined up next to each other)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5" name="Google Shape;955;p11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14"/>
          <p:cNvSpPr txBox="1"/>
          <p:nvPr>
            <p:ph idx="1" type="body"/>
          </p:nvPr>
        </p:nvSpPr>
        <p:spPr>
          <a:xfrm>
            <a:off x="357025" y="955755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Nested indexing rules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61" name="Google Shape;96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114"/>
          <p:cNvSpPr txBox="1"/>
          <p:nvPr>
            <p:ph idx="1" type="body"/>
          </p:nvPr>
        </p:nvSpPr>
        <p:spPr>
          <a:xfrm>
            <a:off x="350250" y="1353517"/>
            <a:ext cx="84435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Arranged in ROW-MAJOR ORDER - think of row vectors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A[i]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is an array of C elements (“columns”) of type T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63" name="Google Shape;963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200" y="2407150"/>
            <a:ext cx="8117601" cy="25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11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15"/>
          <p:cNvSpPr txBox="1"/>
          <p:nvPr>
            <p:ph idx="1" type="body"/>
          </p:nvPr>
        </p:nvSpPr>
        <p:spPr>
          <a:xfrm>
            <a:off x="357025" y="955755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Nested indexing rules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70" name="Google Shape;970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550" y="1518550"/>
            <a:ext cx="8180900" cy="13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200" y="2966300"/>
            <a:ext cx="6318400" cy="19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1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116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(*A3)[3][5]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0" name="Google Shape;980;p116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1" name="Google Shape;981;p11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17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3*5*4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(*A3)[3][5]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8" name="Google Shape;988;p117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9" name="Google Shape;989;p11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118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3*5*(4)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(*A3)[3][5]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6" name="Google Shape;996;p118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7" name="Google Shape;997;p11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119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3*5*(4)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int (*A3)[3][5]				Y			N			1*8 =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4" name="Google Shape;1004;p119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5" name="Google Shape;1005;p11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66" name="Google Shape;166;p39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120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2" name="Google Shape;1012;p120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3*5*(4)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int (*A3)[3][5]				Y			N			1*8 =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3" name="Google Shape;1013;p120"/>
          <p:cNvSpPr txBox="1"/>
          <p:nvPr/>
        </p:nvSpPr>
        <p:spPr>
          <a:xfrm>
            <a:off x="3565875" y="4053600"/>
            <a:ext cx="54762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A4 is a pointer to a 3x5 (int *) element array</a:t>
            </a:r>
            <a:endParaRPr b="1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14" name="Google Shape;1014;p120"/>
          <p:cNvCxnSpPr>
            <a:stCxn id="1013" idx="1"/>
          </p:cNvCxnSpPr>
          <p:nvPr/>
        </p:nvCxnSpPr>
        <p:spPr>
          <a:xfrm rot="10800000">
            <a:off x="2755575" y="3222000"/>
            <a:ext cx="810300" cy="103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5" name="Google Shape;1015;p12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" name="Google Shape;1020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121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2" name="Google Shape;1022;p121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3*5*(4)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int (*A3)[3][5]				Y			N			1*8 =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				Y			N			3*8 = 24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3" name="Google Shape;1023;p121"/>
          <p:cNvSpPr txBox="1"/>
          <p:nvPr/>
        </p:nvSpPr>
        <p:spPr>
          <a:xfrm>
            <a:off x="1894025" y="4198425"/>
            <a:ext cx="4810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A5 is an array of 3 elements of type (int *) </a:t>
            </a:r>
            <a:endParaRPr b="1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24" name="Google Shape;1024;p121"/>
          <p:cNvCxnSpPr>
            <a:stCxn id="1023" idx="1"/>
          </p:cNvCxnSpPr>
          <p:nvPr/>
        </p:nvCxnSpPr>
        <p:spPr>
          <a:xfrm rot="10800000">
            <a:off x="1501625" y="3754725"/>
            <a:ext cx="392400" cy="64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25" name="Google Shape;1025;p12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Google Shape;103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22"/>
          <p:cNvPicPr preferRelativeResize="0"/>
          <p:nvPr/>
        </p:nvPicPr>
        <p:blipFill rotWithShape="1">
          <a:blip r:embed="rId4">
            <a:alphaModFix/>
          </a:blip>
          <a:srcRect b="3005" l="0" r="0" t="0"/>
          <a:stretch/>
        </p:blipFill>
        <p:spPr>
          <a:xfrm>
            <a:off x="152400" y="1050650"/>
            <a:ext cx="8839199" cy="2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122"/>
          <p:cNvSpPr txBox="1"/>
          <p:nvPr/>
        </p:nvSpPr>
        <p:spPr>
          <a:xfrm>
            <a:off x="443950" y="3950800"/>
            <a:ext cx="73260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ex.,		A3: 		pointer to a 3x5 int array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*A3: 		</a:t>
            </a:r>
            <a:r>
              <a:rPr b="0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3x5 int array (3 * 5 elements * each 4 bytes = 60)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**A3: 		BAD, but means stepping inside one of 3 “rows” c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3" name="Google Shape;1033;p12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Google Shape;1038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23"/>
          <p:cNvPicPr preferRelativeResize="0"/>
          <p:nvPr/>
        </p:nvPicPr>
        <p:blipFill rotWithShape="1">
          <a:blip r:embed="rId4">
            <a:alphaModFix/>
          </a:blip>
          <a:srcRect b="3005" l="0" r="0" t="0"/>
          <a:stretch/>
        </p:blipFill>
        <p:spPr>
          <a:xfrm>
            <a:off x="152400" y="1050650"/>
            <a:ext cx="8839199" cy="2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123"/>
          <p:cNvSpPr txBox="1"/>
          <p:nvPr/>
        </p:nvSpPr>
        <p:spPr>
          <a:xfrm>
            <a:off x="443950" y="3923050"/>
            <a:ext cx="79320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ex., 	  A5: 		array of 3 (int *) pointers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*A5: 		1 (int *) pointer, points to an array of 5 ints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**A5: 		BAD, means accessing 5 individual ints of the pointer 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(stepping inside “row”)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1" name="Google Shape;1041;p12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24"/>
          <p:cNvSpPr txBox="1"/>
          <p:nvPr>
            <p:ph idx="1" type="body"/>
          </p:nvPr>
        </p:nvSpPr>
        <p:spPr>
          <a:xfrm>
            <a:off x="357025" y="964800"/>
            <a:ext cx="84777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Sample assembly-type questions</a:t>
            </a:r>
            <a:endParaRPr b="1" i="1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47" name="Google Shape;1047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605900"/>
            <a:ext cx="8839201" cy="3287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2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3709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50" y="787850"/>
            <a:ext cx="6681150" cy="405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12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Google Shape;1061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00" y="898250"/>
            <a:ext cx="7343801" cy="41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12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27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Bonus! Another Cache problem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9" name="Google Shape;1069;p127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you have the following cache: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64-byte capacity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Directly mapped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have an 8-bit address space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28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5" name="Google Shape;1075;p128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How many tag bits are there in the cache?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we know how many set bits there are? What about offset bits?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If we have a 64-byte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di</a:t>
            </a:r>
            <a:r>
              <a:rPr b="1" i="0" lang="en-US" sz="2000" u="none" cap="none" strike="noStrik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re</a:t>
            </a:r>
            <a:r>
              <a:rPr b="1" i="0" lang="en-US" sz="2000" u="none" cap="none" strike="noStrik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ct</a:t>
            </a:r>
            <a:r>
              <a:rPr b="1" i="0" lang="en-US" sz="2000" u="none" cap="none" strike="noStrik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-m</a:t>
            </a:r>
            <a:r>
              <a:rPr b="1" i="0" lang="en-US" sz="2000" u="none" cap="none" strike="noStrik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ap</a:t>
            </a:r>
            <a:r>
              <a:rPr b="1" i="0" lang="en-US" sz="2000" u="none" cap="none" strike="noStrike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pe</a:t>
            </a:r>
            <a:r>
              <a:rPr b="1" i="0" lang="en-US" sz="2000" u="none" cap="none" strike="noStrike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cache, we know the number of s + b bits there are total!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Then t + s + b = 8 → t = 8 - (s + b)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Thus, we have _________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6" name="Google Shape;1076;p128"/>
          <p:cNvSpPr txBox="1"/>
          <p:nvPr/>
        </p:nvSpPr>
        <p:spPr>
          <a:xfrm>
            <a:off x="2820775" y="2889375"/>
            <a:ext cx="17490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 tag bits!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7" name="Google Shape;1077;p128"/>
          <p:cNvSpPr txBox="1"/>
          <p:nvPr/>
        </p:nvSpPr>
        <p:spPr>
          <a:xfrm>
            <a:off x="3021925" y="1727638"/>
            <a:ext cx="13467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1" baseline="3000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= 64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29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3" name="Google Shape;1083;p129"/>
          <p:cNvSpPr txBox="1"/>
          <p:nvPr/>
        </p:nvSpPr>
        <p:spPr>
          <a:xfrm>
            <a:off x="357025" y="1056108"/>
            <a:ext cx="85806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Fill in the following table, indicating the set number based on the hit/miss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power of 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guess and check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tracing through,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identify which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partition of s + b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bits matches the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H/M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084" name="Google Shape;1084;p129"/>
          <p:cNvGraphicFramePr/>
          <p:nvPr/>
        </p:nvGraphicFramePr>
        <p:xfrm>
          <a:off x="4092075" y="192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{E51635D2-6D9D-44A2-8649-A3486CF5BBBA}</a:tableStyleId>
              </a:tblPr>
              <a:tblGrid>
                <a:gridCol w="779725"/>
                <a:gridCol w="1724450"/>
                <a:gridCol w="652250"/>
                <a:gridCol w="700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Load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Binary 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 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1011 0011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1010 0111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1101 1001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1011 1100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1011 1001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