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857" r:id="rId2"/>
    <p:sldId id="869" r:id="rId3"/>
    <p:sldId id="812" r:id="rId4"/>
    <p:sldId id="813" r:id="rId5"/>
    <p:sldId id="814" r:id="rId6"/>
    <p:sldId id="815" r:id="rId7"/>
    <p:sldId id="816" r:id="rId8"/>
    <p:sldId id="817" r:id="rId9"/>
    <p:sldId id="818" r:id="rId10"/>
    <p:sldId id="819" r:id="rId11"/>
    <p:sldId id="820" r:id="rId12"/>
    <p:sldId id="821" r:id="rId13"/>
    <p:sldId id="823" r:id="rId14"/>
    <p:sldId id="824" r:id="rId15"/>
    <p:sldId id="825" r:id="rId16"/>
    <p:sldId id="826" r:id="rId17"/>
    <p:sldId id="827" r:id="rId18"/>
    <p:sldId id="829" r:id="rId19"/>
    <p:sldId id="830" r:id="rId20"/>
    <p:sldId id="828" r:id="rId21"/>
    <p:sldId id="884" r:id="rId22"/>
    <p:sldId id="858" r:id="rId23"/>
    <p:sldId id="859" r:id="rId24"/>
    <p:sldId id="860" r:id="rId25"/>
    <p:sldId id="861" r:id="rId26"/>
    <p:sldId id="862" r:id="rId27"/>
    <p:sldId id="863" r:id="rId28"/>
    <p:sldId id="864" r:id="rId29"/>
    <p:sldId id="865" r:id="rId30"/>
    <p:sldId id="866" r:id="rId31"/>
    <p:sldId id="867" r:id="rId32"/>
    <p:sldId id="868" r:id="rId33"/>
    <p:sldId id="871" r:id="rId34"/>
    <p:sldId id="872" r:id="rId35"/>
    <p:sldId id="873" r:id="rId36"/>
    <p:sldId id="874" r:id="rId37"/>
    <p:sldId id="875" r:id="rId38"/>
    <p:sldId id="876" r:id="rId39"/>
    <p:sldId id="877" r:id="rId40"/>
    <p:sldId id="878" r:id="rId41"/>
    <p:sldId id="879" r:id="rId42"/>
    <p:sldId id="880" r:id="rId43"/>
    <p:sldId id="881" r:id="rId44"/>
    <p:sldId id="882" r:id="rId45"/>
    <p:sldId id="883" r:id="rId46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9999"/>
    <a:srgbClr val="FFCCCC"/>
    <a:srgbClr val="993300"/>
    <a:srgbClr val="6699FF"/>
    <a:srgbClr val="7D7DDF"/>
    <a:srgbClr val="33CC33"/>
    <a:srgbClr val="CC3300"/>
    <a:srgbClr val="66FF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53" autoAdjust="0"/>
    <p:restoredTop sz="93319" autoAdjust="0"/>
  </p:normalViewPr>
  <p:slideViewPr>
    <p:cSldViewPr snapToGrid="0">
      <p:cViewPr varScale="1">
        <p:scale>
          <a:sx n="113" d="100"/>
          <a:sy n="113" d="100"/>
        </p:scale>
        <p:origin x="106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</a:defRPr>
            </a:lvl1pPr>
          </a:lstStyle>
          <a:p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9206" y="1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t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defTabSz="966375">
              <a:defRPr sz="13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9206" y="9105162"/>
            <a:ext cx="3135994" cy="4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9" tIns="48270" rIns="96539" bIns="48270" numCol="1" anchor="b" anchorCtr="0" compatLnSpc="1">
            <a:prstTxWarp prst="textNoShape">
              <a:avLst/>
            </a:prstTxWarp>
          </a:bodyPr>
          <a:lstStyle>
            <a:lvl1pPr algn="r" defTabSz="966375">
              <a:defRPr sz="1300">
                <a:latin typeface="Times New Roman" pitchFamily="18" charset="0"/>
              </a:defRPr>
            </a:lvl1pPr>
          </a:lstStyle>
          <a:p>
            <a:fld id="{EDA4F202-4014-4642-AA6A-DF14ED1AF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0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21958" y="3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2375" y="685800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25" y="4578816"/>
            <a:ext cx="5343277" cy="42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21958" y="9157630"/>
            <a:ext cx="3205967" cy="45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6" rIns="91550" bIns="45776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Times New Roman" pitchFamily="18" charset="0"/>
              </a:defRPr>
            </a:lvl1pPr>
          </a:lstStyle>
          <a:p>
            <a:fld id="{4A2DBE91-E9D0-4B61-A834-5338017D7A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19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9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32595-0320-40F6-B98A-63B19CF0942C}" type="slidenum">
              <a:rPr lang="en-US"/>
              <a:pPr/>
              <a:t>13</a:t>
            </a:fld>
            <a:endParaRPr lang="en-US"/>
          </a:p>
        </p:txBody>
      </p:sp>
      <p:sp>
        <p:nvSpPr>
          <p:cNvPr id="173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36F56-11DD-47FF-879D-1AF31C1505A5}" type="slidenum">
              <a:rPr lang="en-US"/>
              <a:pPr/>
              <a:t>18</a:t>
            </a:fld>
            <a:endParaRPr lang="en-US"/>
          </a:p>
        </p:txBody>
      </p:sp>
      <p:sp>
        <p:nvSpPr>
          <p:cNvPr id="185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6A208-6B7C-47F4-9378-55253FFE29D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3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21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29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7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23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55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24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70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25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29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26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87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27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1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28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67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29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5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30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4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31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14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32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12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12702-FEB2-485A-906D-738D4390125E}" type="slidenum">
              <a:rPr lang="en-US"/>
              <a:pPr/>
              <a:t>33</a:t>
            </a:fld>
            <a:endParaRPr lang="en-US"/>
          </a:p>
        </p:txBody>
      </p:sp>
      <p:sp>
        <p:nvSpPr>
          <p:cNvPr id="178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40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624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325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Benefits: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of environment, agility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Sole use of resources, no contention with other users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Limiting factors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I/O – 700Mbps at best with reliability issues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– limited battery capacity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single threaded applications, additional cores are idle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Memory bandwidth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Disk capacity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Conflicting software, resource contention (email, cloud sync, Matlab, Excel)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safety (malware, hardware failure)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with others is manual and error prone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Software licensing – seats are costly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4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118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5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Variations on a theme – prepared computing, much like prepared food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drive-through, fast, sit-down, but all managed and handled by someone else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Spontaneous changes outside sandbox not possible</a:t>
            </a:r>
            <a:endParaRPr/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5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98300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EDA – Electronic Design Automation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– Cadence, Synopsys</a:t>
            </a:r>
            <a:endParaRPr/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 – Finite Element Analysis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Examples – Comsol, Ansys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aware of lab times – long term jobs may interfere with teaching labs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6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3505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Rules for usage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 reasonable – this is a shared resource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Jobs needing multiple systems may need more horsepower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Graphical environment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 full GUI consumes resources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need a full desktop, login to HH 1305 or ECE-GUI machines and submit job to larger compute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use VNC, reconnect to session instead of spawning new – avoids consuming many console sessions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machine is under load from job, talk to ITS about getting more resources instead of making the system unusable</a:t>
            </a:r>
            <a:endParaRPr/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7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41915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Access by request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class has access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Requires conversation/justification, faculty sponsorship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machines dedicated/bare metal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Hostnames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Dsc-[01,02,03].ece.local.cmu.edu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DSC-01 -&gt; 3TB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DSC-02 -&gt; GPU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DSC-03 -&gt; 512GB</a:t>
            </a:r>
            <a:endParaRPr/>
          </a:p>
        </p:txBody>
      </p:sp>
      <p:sp>
        <p:nvSpPr>
          <p:cNvPr id="125" name="Google Shape;125;p8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7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5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Increases throughput but not latency – unable to improve huge long-running jobs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at repeated simulations with varying parameters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Highlights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Monitors job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fault tolerance – recover from failures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Flocking sends job to available resources if specified cluster is constrained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Researchers can have priority over other jobs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 can be pre-empted by a higher priority job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Console processes have highest priority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Striking a balance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30-45 minute jobs are best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Short jobs in large quantity – too much overhead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jobs in small quantity – risk eviction and inefficient</a:t>
            </a:r>
            <a:endParaRPr/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Types of jobs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 own code</a:t>
            </a:r>
            <a:endParaRPr/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Submit entire VMs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86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Matlab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8585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Portable across architectures and operating systems</a:t>
            </a:r>
            <a:endParaRPr/>
          </a:p>
          <a:p>
            <a:pPr marL="1085850" marR="0" lvl="2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precompiled to Java – improves performance and avoids licensing issues</a:t>
            </a:r>
            <a:endParaRPr/>
          </a:p>
          <a:p>
            <a:pPr marL="628650" marR="0" lvl="1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952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9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57987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0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6734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11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87612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XSEDE is a single virtual system that scientists can use to interactively share computing resources, data and expertise. People around the world use these resources and services — things like supercomputers, collections of data and new tools — to improve our planet.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2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2089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884737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992326" y="4578817"/>
            <a:ext cx="5343277" cy="42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https://aws.amazon.com/research-credits/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https://portal.azure.com/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https://azure.microsoft.com/en-us/pricing/details/app-service/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https://blogs.msdn.microsoft.com/education/2013/05/05/is-there-academic-pricing-for-windows-azure-no-but-theres-something-betterfree-azure/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3:notes"/>
          <p:cNvSpPr txBox="1">
            <a:spLocks noGrp="1"/>
          </p:cNvSpPr>
          <p:nvPr>
            <p:ph type="sldNum" idx="12"/>
          </p:nvPr>
        </p:nvSpPr>
        <p:spPr>
          <a:xfrm>
            <a:off x="4121958" y="9157631"/>
            <a:ext cx="3205967" cy="4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300" b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833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 bwMode="auto">
          <a:xfrm>
            <a:off x="4122739" y="9158288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67" tIns="45785" rIns="91567" bIns="45785" anchor="b"/>
          <a:lstStyle/>
          <a:p>
            <a:pPr algn="r" eaLnBrk="0" hangingPunct="0"/>
            <a:fld id="{C707DEA2-9FF0-44DA-BB17-99C90EDD4745}" type="slidenum">
              <a:rPr lang="en-US" altLang="zh-CN" sz="1200" b="0">
                <a:latin typeface="Times New Roman" pitchFamily="18" charset="0"/>
              </a:rPr>
              <a:pPr algn="r" eaLnBrk="0" hangingPunct="0"/>
              <a:t>7</a:t>
            </a:fld>
            <a:endParaRPr lang="en-US" altLang="zh-CN" sz="1200" b="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r>
              <a:rPr lang="en-US" altLang="zh-CN" dirty="0" smtClean="0"/>
              <a:t>Productive code when port to another machine</a:t>
            </a:r>
          </a:p>
          <a:p>
            <a:pPr marL="241653" indent="-241653">
              <a:buAutoNum type="arabicPeriod"/>
            </a:pPr>
            <a:r>
              <a:rPr lang="en-US" altLang="zh-CN" dirty="0" smtClean="0"/>
              <a:t>Search mechanism</a:t>
            </a:r>
          </a:p>
          <a:p>
            <a:r>
              <a:rPr lang="en-US" altLang="zh-CN" dirty="0" smtClean="0"/>
              <a:t>Better sol than trying out all</a:t>
            </a:r>
          </a:p>
          <a:p>
            <a:r>
              <a:rPr lang="en-US" altLang="zh-CN" dirty="0" err="1" smtClean="0"/>
              <a:t>Framwork</a:t>
            </a:r>
            <a:r>
              <a:rPr lang="en-US" altLang="zh-CN" dirty="0" smtClean="0"/>
              <a:t> first</a:t>
            </a:r>
          </a:p>
          <a:p>
            <a:r>
              <a:rPr lang="en-US" altLang="zh-CN" dirty="0" smtClean="0"/>
              <a:t>Can do through search</a:t>
            </a:r>
          </a:p>
          <a:p>
            <a:r>
              <a:rPr lang="en-US" altLang="zh-CN" dirty="0" smtClean="0"/>
              <a:t>But more smart</a:t>
            </a:r>
            <a:r>
              <a:rPr lang="en-US" altLang="zh-CN" baseline="0" dirty="0" smtClean="0"/>
              <a:t> ones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Arch is not exact</a:t>
            </a:r>
          </a:p>
          <a:p>
            <a:r>
              <a:rPr lang="en-US" altLang="zh-CN" dirty="0" smtClean="0"/>
              <a:t>Extract</a:t>
            </a:r>
            <a:r>
              <a:rPr lang="en-US" altLang="zh-CN" baseline="0" dirty="0" smtClean="0"/>
              <a:t> degree of freedom</a:t>
            </a:r>
          </a:p>
          <a:p>
            <a:r>
              <a:rPr lang="en-US" altLang="zh-CN" baseline="0" dirty="0" smtClean="0"/>
              <a:t>Interaction of parameters is non-trivial</a:t>
            </a:r>
          </a:p>
          <a:p>
            <a:r>
              <a:rPr lang="en-US" altLang="zh-CN" baseline="0" dirty="0" smtClean="0"/>
              <a:t>Can guess, but not scale to new arch..</a:t>
            </a:r>
          </a:p>
          <a:p>
            <a:r>
              <a:rPr lang="en-US" altLang="zh-CN" dirty="0" smtClean="0"/>
              <a:t>How to automate search</a:t>
            </a:r>
            <a:r>
              <a:rPr lang="en-US" altLang="zh-CN" baseline="0" dirty="0" smtClean="0"/>
              <a:t> space of auto-</a:t>
            </a:r>
            <a:r>
              <a:rPr lang="en-US" altLang="zh-CN" baseline="0" dirty="0" err="1" smtClean="0"/>
              <a:t>tunig</a:t>
            </a:r>
            <a:r>
              <a:rPr lang="en-US" altLang="zh-CN" baseline="0" dirty="0" smtClean="0"/>
              <a:t>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Heavily parameterized</a:t>
            </a:r>
            <a:r>
              <a:rPr lang="en-US" altLang="zh-CN" baseline="0" dirty="0" smtClean="0"/>
              <a:t> framework</a:t>
            </a:r>
          </a:p>
          <a:p>
            <a:r>
              <a:rPr lang="en-US" altLang="zh-CN" baseline="0" dirty="0" smtClean="0"/>
              <a:t>Parameter space? stability?</a:t>
            </a:r>
          </a:p>
          <a:p>
            <a:r>
              <a:rPr lang="en-US" altLang="zh-CN" baseline="0" dirty="0" smtClean="0"/>
              <a:t>Happy that space is not too different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36522-3E4D-442C-B3C7-C8FB50C940E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3725" y="350838"/>
            <a:ext cx="2185988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350838"/>
            <a:ext cx="6408737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50838"/>
            <a:ext cx="874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B61616">
                  <a:shade val="30000"/>
                  <a:satMod val="115000"/>
                </a:srgbClr>
              </a:gs>
              <a:gs pos="50000">
                <a:srgbClr val="B61616">
                  <a:shade val="67500"/>
                  <a:satMod val="115000"/>
                </a:srgbClr>
              </a:gs>
              <a:gs pos="100000">
                <a:srgbClr val="B6161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</a:endParaRPr>
          </a:p>
        </p:txBody>
      </p:sp>
      <p:pic>
        <p:nvPicPr>
          <p:cNvPr id="15" name="Picture 19" descr="CMwrdmrkRED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53" y="26988"/>
            <a:ext cx="1157287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ecelogo1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07" y="249381"/>
            <a:ext cx="975693" cy="22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lang="en-US" sz="100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55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sy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dence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msol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ventor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or.com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mu.edu/computing/software/all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c.edu/user-resources/software/abinit" TargetMode="External"/><Relationship Id="rId7" Type="http://schemas.openxmlformats.org/officeDocument/2006/relationships/hyperlink" Target="https://www.psc.edu/resources/softwar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psc.edu/user-resources/software/blast" TargetMode="External"/><Relationship Id="rId4" Type="http://schemas.openxmlformats.org/officeDocument/2006/relationships/hyperlink" Target="https://www.psc.edu/user-resources/software/ansy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c.edu/user-resources/software/ls-dyna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u.edu/computing/services/teach-learn/tes/computer-labs/index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u.edu/computing/services/infrastructure/server/campus-cloud/" TargetMode="External"/><Relationship Id="rId5" Type="http://schemas.openxmlformats.org/officeDocument/2006/relationships/hyperlink" Target="http://www.cmu.edu/computing/services/endpoint/storage/afs/server-guideline.html" TargetMode="External"/><Relationship Id="rId4" Type="http://schemas.openxmlformats.org/officeDocument/2006/relationships/hyperlink" Target="http://www.cmu.edu/computing/services/endpoint/software/managed-desktops/how-to/virtual-andrew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cs.wisc.edu/htcondor/tutorials/intl-grid-school-3/submit_first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c.edu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s://www.psc.edu/index.php/bridges-virtual-tour" TargetMode="External"/><Relationship Id="rId4" Type="http://schemas.openxmlformats.org/officeDocument/2006/relationships/hyperlink" Target="https://www.psc.edu/bridges/user-guide/system-configuration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tacc.utexas.edu/user-guides/stampede2" TargetMode="External"/><Relationship Id="rId3" Type="http://schemas.openxmlformats.org/officeDocument/2006/relationships/hyperlink" Target="https://www.xsede.org/ecosystem/resources" TargetMode="External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xsede.org/jetstream" TargetMode="External"/><Relationship Id="rId5" Type="http://schemas.openxmlformats.org/officeDocument/2006/relationships/hyperlink" Target="https://portal.xsede.org/OSG-User-Guide" TargetMode="External"/><Relationship Id="rId4" Type="http://schemas.openxmlformats.org/officeDocument/2006/relationships/hyperlink" Target="https://portal.xsede.org/sdsc-comet" TargetMode="External"/><Relationship Id="rId9" Type="http://schemas.openxmlformats.org/officeDocument/2006/relationships/image" Target="../media/image33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.microsoft.com/en-us/free/" TargetMode="External"/><Relationship Id="rId3" Type="http://schemas.openxmlformats.org/officeDocument/2006/relationships/hyperlink" Target="https://aws.amazon.com/grants/" TargetMode="External"/><Relationship Id="rId7" Type="http://schemas.openxmlformats.org/officeDocument/2006/relationships/hyperlink" Target="https://www.microsoft.com/en-us/research/academic-programs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p.google-mkto.com/CloudEduGrants_Faculty.html" TargetMode="External"/><Relationship Id="rId5" Type="http://schemas.openxmlformats.org/officeDocument/2006/relationships/hyperlink" Target="https://cloud.google.com/edu/" TargetMode="External"/><Relationship Id="rId4" Type="http://schemas.openxmlformats.org/officeDocument/2006/relationships/hyperlink" Target="https://aws.amazon.com/education/awseducate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144780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Autotuning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and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ECE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Computing Infrastructure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lvl="0" algn="l"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18-613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 Foundations of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</a:br>
            <a:r>
              <a:rPr lang="en-US" b="0" kern="0" dirty="0" smtClean="0">
                <a:latin typeface="Calibri" panose="020F0502020204030204" pitchFamily="34" charset="0"/>
                <a:ea typeface="+mj-ea"/>
                <a:cs typeface="+mj-cs"/>
              </a:rPr>
              <a:t>9</a:t>
            </a:r>
            <a:r>
              <a:rPr kumimoji="0" lang="en-US" sz="20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th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Lecture, </a:t>
            </a:r>
            <a:r>
              <a:rPr lang="en-US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April 18, 2019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4130566"/>
            <a:ext cx="8180070" cy="132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lvl="0"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</a:rPr>
              <a:t>Franz Franchetti</a:t>
            </a:r>
          </a:p>
        </p:txBody>
      </p:sp>
    </p:spTree>
    <p:extLst>
      <p:ext uri="{BB962C8B-B14F-4D97-AF65-F5344CB8AC3E}">
        <p14:creationId xmlns:p14="http://schemas.microsoft.com/office/powerpoint/2010/main" val="2486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ATLAS: Code Generation for MMM</a:t>
            </a:r>
            <a:endParaRPr lang="zh-CN" altLang="en-US" dirty="0"/>
          </a:p>
        </p:txBody>
      </p:sp>
      <p:pic>
        <p:nvPicPr>
          <p:cNvPr id="2209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7929"/>
          <a:stretch/>
        </p:blipFill>
        <p:spPr bwMode="auto">
          <a:xfrm>
            <a:off x="0" y="1056291"/>
            <a:ext cx="9119876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9" y="6392411"/>
            <a:ext cx="600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Source:  Markus </a:t>
            </a:r>
            <a:r>
              <a:rPr lang="en-US" sz="1200" b="0" dirty="0" err="1" smtClean="0">
                <a:latin typeface="Calibri" panose="020F0502020204030204" pitchFamily="34" charset="0"/>
              </a:rPr>
              <a:t>Püschel</a:t>
            </a:r>
            <a:r>
              <a:rPr lang="en-US" sz="1200" b="0" dirty="0" smtClean="0">
                <a:latin typeface="Calibri" panose="020F0502020204030204" pitchFamily="34" charset="0"/>
              </a:rPr>
              <a:t>, ETH Zürich: How </a:t>
            </a:r>
            <a:r>
              <a:rPr lang="en-US" sz="1200" b="0" dirty="0">
                <a:latin typeface="Calibri" panose="020F0502020204030204" pitchFamily="34" charset="0"/>
              </a:rPr>
              <a:t>to Write Fast Numerical Code, 2011</a:t>
            </a:r>
            <a:br>
              <a:rPr lang="en-US" sz="1200" b="0" dirty="0">
                <a:latin typeface="Calibri" panose="020F0502020204030204" pitchFamily="34" charset="0"/>
              </a:rPr>
            </a:br>
            <a:r>
              <a:rPr lang="en-US" sz="1200" b="0" dirty="0">
                <a:latin typeface="Calibri" panose="020F0502020204030204" pitchFamily="34" charset="0"/>
              </a:rPr>
              <a:t>https://www.inf.ethz.ch/personal/markusp/teaching/263-2300-ETH-spring11/course.html </a:t>
            </a:r>
          </a:p>
        </p:txBody>
      </p:sp>
    </p:spTree>
    <p:extLst>
      <p:ext uri="{BB962C8B-B14F-4D97-AF65-F5344CB8AC3E}">
        <p14:creationId xmlns:p14="http://schemas.microsoft.com/office/powerpoint/2010/main" val="22079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ATLAS: Architecture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9" y="6392411"/>
            <a:ext cx="600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Source:  Markus </a:t>
            </a:r>
            <a:r>
              <a:rPr lang="en-US" sz="1200" b="0" dirty="0" err="1" smtClean="0">
                <a:latin typeface="Calibri" panose="020F0502020204030204" pitchFamily="34" charset="0"/>
              </a:rPr>
              <a:t>Püschel</a:t>
            </a:r>
            <a:r>
              <a:rPr lang="en-US" sz="1200" b="0" dirty="0" smtClean="0">
                <a:latin typeface="Calibri" panose="020F0502020204030204" pitchFamily="34" charset="0"/>
              </a:rPr>
              <a:t>, ETH Zürich: How </a:t>
            </a:r>
            <a:r>
              <a:rPr lang="en-US" sz="1200" b="0" dirty="0">
                <a:latin typeface="Calibri" panose="020F0502020204030204" pitchFamily="34" charset="0"/>
              </a:rPr>
              <a:t>to Write Fast Numerical Code, 2011</a:t>
            </a:r>
            <a:br>
              <a:rPr lang="en-US" sz="1200" b="0" dirty="0">
                <a:latin typeface="Calibri" panose="020F0502020204030204" pitchFamily="34" charset="0"/>
              </a:rPr>
            </a:br>
            <a:r>
              <a:rPr lang="en-US" sz="1200" b="0" dirty="0">
                <a:latin typeface="Calibri" panose="020F0502020204030204" pitchFamily="34" charset="0"/>
              </a:rPr>
              <a:t>https://www.inf.ethz.ch/personal/markusp/teaching/263-2300-ETH-spring11/course.html </a:t>
            </a:r>
          </a:p>
        </p:txBody>
      </p:sp>
      <p:pic>
        <p:nvPicPr>
          <p:cNvPr id="2210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6" b="9167"/>
          <a:stretch/>
        </p:blipFill>
        <p:spPr bwMode="auto">
          <a:xfrm>
            <a:off x="1" y="1032879"/>
            <a:ext cx="9144000" cy="526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0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033" y="6166783"/>
            <a:ext cx="180498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Autotuning</a:t>
            </a:r>
            <a:r>
              <a:rPr lang="en-US" altLang="zh-CN" dirty="0" smtClean="0"/>
              <a:t>: From Simple to “Really Hard”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rgbClr val="0066CC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use C preprocessor for meta-programming </a:t>
            </a:r>
          </a:p>
          <a:p>
            <a:pPr marL="34290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Level 2: scripting for code specialization</a:t>
            </a:r>
            <a:b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>
                <a:solidFill>
                  <a:srgbClr val="0066CC"/>
                </a:solidFill>
                <a:latin typeface="Calibri" pitchFamily="34" charset="0"/>
              </a:rPr>
              <a:t>text-based program generation, e.g., ATLAS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  <a:t>Level 3: add compiler technology</a:t>
            </a:r>
            <a:b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C00000"/>
                </a:solidFill>
                <a:latin typeface="Calibri" pitchFamily="34" charset="0"/>
              </a:rPr>
              <a:t>internal code representation, e.g., FFTW’s </a:t>
            </a:r>
            <a:r>
              <a:rPr lang="en-US" sz="2400" b="0" kern="0" dirty="0" err="1" smtClean="0">
                <a:solidFill>
                  <a:srgbClr val="C00000"/>
                </a:solidFill>
                <a:latin typeface="Calibri" pitchFamily="34" charset="0"/>
              </a:rPr>
              <a:t>genfft</a:t>
            </a:r>
            <a:endParaRPr lang="en-US" sz="2400" b="0" kern="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4: synthesize the program from scratch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high level representation, e.g., TCE and Spiral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FFT: Recursive FFT Algorithm</a:t>
            </a:r>
            <a:endParaRPr lang="en-US" dirty="0"/>
          </a:p>
        </p:txBody>
      </p:sp>
      <p:sp>
        <p:nvSpPr>
          <p:cNvPr id="1129" name="Rectangle 1128"/>
          <p:cNvSpPr/>
          <p:nvPr/>
        </p:nvSpPr>
        <p:spPr>
          <a:xfrm>
            <a:off x="1219200" y="1347958"/>
            <a:ext cx="4572000" cy="5029200"/>
          </a:xfrm>
          <a:prstGeom prst="rect">
            <a:avLst/>
          </a:prstGeom>
          <a:solidFill>
            <a:srgbClr val="8064A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0" name="Rectangle 1129"/>
          <p:cNvSpPr/>
          <p:nvPr/>
        </p:nvSpPr>
        <p:spPr>
          <a:xfrm>
            <a:off x="2362200" y="3897998"/>
            <a:ext cx="3352800" cy="24384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1" name="Rectangle 1130"/>
          <p:cNvSpPr/>
          <p:nvPr/>
        </p:nvSpPr>
        <p:spPr>
          <a:xfrm>
            <a:off x="2362200" y="1417070"/>
            <a:ext cx="3352800" cy="24384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2" name="Rectangle 1131"/>
          <p:cNvSpPr/>
          <p:nvPr/>
        </p:nvSpPr>
        <p:spPr>
          <a:xfrm>
            <a:off x="3505200" y="5122518"/>
            <a:ext cx="2133600" cy="1143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3" name="Rectangle 1132"/>
          <p:cNvSpPr/>
          <p:nvPr/>
        </p:nvSpPr>
        <p:spPr>
          <a:xfrm>
            <a:off x="3505200" y="3903318"/>
            <a:ext cx="2133600" cy="1143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4" name="Rectangle 1133"/>
          <p:cNvSpPr/>
          <p:nvPr/>
        </p:nvSpPr>
        <p:spPr>
          <a:xfrm>
            <a:off x="3505200" y="2678798"/>
            <a:ext cx="2133600" cy="1143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5" name="Rectangle 1134"/>
          <p:cNvSpPr/>
          <p:nvPr/>
        </p:nvSpPr>
        <p:spPr>
          <a:xfrm>
            <a:off x="3505200" y="1459598"/>
            <a:ext cx="2133600" cy="1143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6" name="Rectangle 1135"/>
          <p:cNvSpPr/>
          <p:nvPr/>
        </p:nvSpPr>
        <p:spPr>
          <a:xfrm>
            <a:off x="4648200" y="57675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7" name="Rectangle 1136"/>
          <p:cNvSpPr/>
          <p:nvPr/>
        </p:nvSpPr>
        <p:spPr>
          <a:xfrm>
            <a:off x="4648200" y="51579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8" name="Rectangle 1137"/>
          <p:cNvSpPr/>
          <p:nvPr/>
        </p:nvSpPr>
        <p:spPr>
          <a:xfrm>
            <a:off x="4648200" y="45483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9" name="Rectangle 1138"/>
          <p:cNvSpPr/>
          <p:nvPr/>
        </p:nvSpPr>
        <p:spPr>
          <a:xfrm>
            <a:off x="4648200" y="39387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0" name="Rectangle 1139"/>
          <p:cNvSpPr/>
          <p:nvPr/>
        </p:nvSpPr>
        <p:spPr>
          <a:xfrm>
            <a:off x="4648200" y="33291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1" name="Rectangle 1140"/>
          <p:cNvSpPr/>
          <p:nvPr/>
        </p:nvSpPr>
        <p:spPr>
          <a:xfrm>
            <a:off x="4648200" y="27195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2" name="Rectangle 1141"/>
          <p:cNvSpPr/>
          <p:nvPr/>
        </p:nvSpPr>
        <p:spPr>
          <a:xfrm>
            <a:off x="4648200" y="21099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3" name="Rectangle 1142"/>
          <p:cNvSpPr/>
          <p:nvPr/>
        </p:nvSpPr>
        <p:spPr>
          <a:xfrm>
            <a:off x="4648200" y="1500358"/>
            <a:ext cx="914400" cy="4572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44" name="Group 251"/>
          <p:cNvGrpSpPr/>
          <p:nvPr/>
        </p:nvGrpSpPr>
        <p:grpSpPr>
          <a:xfrm>
            <a:off x="4724400" y="1576558"/>
            <a:ext cx="762000" cy="304800"/>
            <a:chOff x="6019800" y="1066800"/>
            <a:chExt cx="762000" cy="304800"/>
          </a:xfrm>
        </p:grpSpPr>
        <p:cxnSp>
          <p:nvCxnSpPr>
            <p:cNvPr id="1145" name="Straight Connector 1144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6" name="Straight Connector 1145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7" name="Straight Connector 1146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48" name="Straight Connector 1147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149" name="Straight Connector 1148"/>
          <p:cNvCxnSpPr/>
          <p:nvPr/>
        </p:nvCxnSpPr>
        <p:spPr>
          <a:xfrm rot="5400000">
            <a:off x="3124200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0" name="Straight Connector 1149"/>
          <p:cNvCxnSpPr/>
          <p:nvPr/>
        </p:nvCxnSpPr>
        <p:spPr>
          <a:xfrm rot="5400000">
            <a:off x="1981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1" name="Straight Connector 1150"/>
          <p:cNvCxnSpPr/>
          <p:nvPr/>
        </p:nvCxnSpPr>
        <p:spPr>
          <a:xfrm rot="5400000">
            <a:off x="838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2" name="Straight Connector 1151"/>
          <p:cNvCxnSpPr/>
          <p:nvPr/>
        </p:nvCxnSpPr>
        <p:spPr>
          <a:xfrm rot="5400000">
            <a:off x="-1447799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3" name="Straight Connector 1152"/>
          <p:cNvCxnSpPr/>
          <p:nvPr/>
        </p:nvCxnSpPr>
        <p:spPr>
          <a:xfrm rot="5400000">
            <a:off x="4267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4" name="Straight Connector 1153"/>
          <p:cNvCxnSpPr/>
          <p:nvPr/>
        </p:nvCxnSpPr>
        <p:spPr>
          <a:xfrm>
            <a:off x="5867401" y="1576558"/>
            <a:ext cx="762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5" name="Straight Connector 1154"/>
          <p:cNvCxnSpPr/>
          <p:nvPr/>
        </p:nvCxnSpPr>
        <p:spPr>
          <a:xfrm rot="16200000" flipH="1">
            <a:off x="5181601" y="2567158"/>
            <a:ext cx="21336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6" name="Straight Connector 1155"/>
          <p:cNvCxnSpPr/>
          <p:nvPr/>
        </p:nvCxnSpPr>
        <p:spPr>
          <a:xfrm>
            <a:off x="5867401" y="2186158"/>
            <a:ext cx="76200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7" name="Straight Connector 1156"/>
          <p:cNvCxnSpPr/>
          <p:nvPr/>
        </p:nvCxnSpPr>
        <p:spPr>
          <a:xfrm rot="16200000" flipH="1">
            <a:off x="4876801" y="3481558"/>
            <a:ext cx="27432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8" name="Straight Connector 1157"/>
          <p:cNvCxnSpPr/>
          <p:nvPr/>
        </p:nvCxnSpPr>
        <p:spPr>
          <a:xfrm flipV="1">
            <a:off x="5867401" y="2186158"/>
            <a:ext cx="76200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59" name="Straight Connector 1158"/>
          <p:cNvCxnSpPr/>
          <p:nvPr/>
        </p:nvCxnSpPr>
        <p:spPr>
          <a:xfrm rot="16200000" flipH="1">
            <a:off x="5486401" y="3481558"/>
            <a:ext cx="15240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0" name="Straight Connector 1159"/>
          <p:cNvCxnSpPr/>
          <p:nvPr/>
        </p:nvCxnSpPr>
        <p:spPr>
          <a:xfrm>
            <a:off x="5867401" y="3405358"/>
            <a:ext cx="762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1" name="Straight Connector 1160"/>
          <p:cNvCxnSpPr/>
          <p:nvPr/>
        </p:nvCxnSpPr>
        <p:spPr>
          <a:xfrm rot="16200000" flipH="1">
            <a:off x="5181601" y="4395958"/>
            <a:ext cx="21336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2" name="Straight Connector 1161"/>
          <p:cNvCxnSpPr/>
          <p:nvPr/>
        </p:nvCxnSpPr>
        <p:spPr>
          <a:xfrm rot="5400000" flipH="1" flipV="1">
            <a:off x="5181601" y="2567158"/>
            <a:ext cx="21336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3" name="Straight Connector 1162"/>
          <p:cNvCxnSpPr/>
          <p:nvPr/>
        </p:nvCxnSpPr>
        <p:spPr>
          <a:xfrm>
            <a:off x="5867401" y="4319758"/>
            <a:ext cx="762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4" name="Straight Connector 1163"/>
          <p:cNvCxnSpPr/>
          <p:nvPr/>
        </p:nvCxnSpPr>
        <p:spPr>
          <a:xfrm rot="5400000" flipH="1" flipV="1">
            <a:off x="5486401" y="3481558"/>
            <a:ext cx="15240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5" name="Straight Connector 1164"/>
          <p:cNvCxnSpPr/>
          <p:nvPr/>
        </p:nvCxnSpPr>
        <p:spPr>
          <a:xfrm>
            <a:off x="5867401" y="4929358"/>
            <a:ext cx="76200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6" name="Straight Connector 1165"/>
          <p:cNvCxnSpPr/>
          <p:nvPr/>
        </p:nvCxnSpPr>
        <p:spPr>
          <a:xfrm rot="5400000" flipH="1" flipV="1">
            <a:off x="4876801" y="3481558"/>
            <a:ext cx="27432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7" name="Straight Connector 1166"/>
          <p:cNvCxnSpPr/>
          <p:nvPr/>
        </p:nvCxnSpPr>
        <p:spPr>
          <a:xfrm flipV="1">
            <a:off x="5867401" y="4929358"/>
            <a:ext cx="762000" cy="6096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8" name="Straight Connector 1167"/>
          <p:cNvCxnSpPr/>
          <p:nvPr/>
        </p:nvCxnSpPr>
        <p:spPr>
          <a:xfrm rot="5400000" flipH="1" flipV="1">
            <a:off x="5181601" y="4395958"/>
            <a:ext cx="2133600" cy="7620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69" name="Straight Connector 1168"/>
          <p:cNvCxnSpPr/>
          <p:nvPr/>
        </p:nvCxnSpPr>
        <p:spPr>
          <a:xfrm>
            <a:off x="5867401" y="6148558"/>
            <a:ext cx="762000" cy="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70" name="Straight Connector 1169"/>
          <p:cNvCxnSpPr/>
          <p:nvPr/>
        </p:nvCxnSpPr>
        <p:spPr>
          <a:xfrm rot="5400000">
            <a:off x="-3048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171" name="Group 319"/>
          <p:cNvGrpSpPr/>
          <p:nvPr/>
        </p:nvGrpSpPr>
        <p:grpSpPr>
          <a:xfrm>
            <a:off x="3581401" y="1576558"/>
            <a:ext cx="762000" cy="914400"/>
            <a:chOff x="5257800" y="1066800"/>
            <a:chExt cx="762000" cy="914400"/>
          </a:xfrm>
        </p:grpSpPr>
        <p:cxnSp>
          <p:nvCxnSpPr>
            <p:cNvPr id="1172" name="Straight Connector 1171"/>
            <p:cNvCxnSpPr/>
            <p:nvPr/>
          </p:nvCxnSpPr>
          <p:spPr>
            <a:xfrm>
              <a:off x="5257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3" name="Straight Connector 1172"/>
            <p:cNvCxnSpPr/>
            <p:nvPr/>
          </p:nvCxnSpPr>
          <p:spPr>
            <a:xfrm>
              <a:off x="5257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4" name="Straight Connector 1173"/>
            <p:cNvCxnSpPr/>
            <p:nvPr/>
          </p:nvCxnSpPr>
          <p:spPr>
            <a:xfrm>
              <a:off x="5257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5" name="Straight Connector 1174"/>
            <p:cNvCxnSpPr/>
            <p:nvPr/>
          </p:nvCxnSpPr>
          <p:spPr>
            <a:xfrm>
              <a:off x="5257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6" name="Straight Connector 1175"/>
            <p:cNvCxnSpPr/>
            <p:nvPr/>
          </p:nvCxnSpPr>
          <p:spPr>
            <a:xfrm rot="10800000" flipV="1"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7" name="Straight Connector 1176"/>
            <p:cNvCxnSpPr/>
            <p:nvPr/>
          </p:nvCxnSpPr>
          <p:spPr>
            <a:xfrm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8" name="Straight Connector 1177"/>
            <p:cNvCxnSpPr/>
            <p:nvPr/>
          </p:nvCxnSpPr>
          <p:spPr>
            <a:xfrm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79" name="Straight Connector 1178"/>
            <p:cNvCxnSpPr/>
            <p:nvPr/>
          </p:nvCxnSpPr>
          <p:spPr>
            <a:xfrm rot="10800000" flipV="1"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80" name="Group 252"/>
          <p:cNvGrpSpPr/>
          <p:nvPr/>
        </p:nvGrpSpPr>
        <p:grpSpPr>
          <a:xfrm>
            <a:off x="4724400" y="2186158"/>
            <a:ext cx="762000" cy="304800"/>
            <a:chOff x="6019800" y="1066800"/>
            <a:chExt cx="762000" cy="304800"/>
          </a:xfrm>
        </p:grpSpPr>
        <p:cxnSp>
          <p:nvCxnSpPr>
            <p:cNvPr id="1181" name="Straight Connector 1180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2" name="Straight Connector 1181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3" name="Straight Connector 1182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4" name="Straight Connector 1183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85" name="Group 257"/>
          <p:cNvGrpSpPr/>
          <p:nvPr/>
        </p:nvGrpSpPr>
        <p:grpSpPr>
          <a:xfrm>
            <a:off x="4724400" y="2795758"/>
            <a:ext cx="762000" cy="304800"/>
            <a:chOff x="6019800" y="1066800"/>
            <a:chExt cx="762000" cy="304800"/>
          </a:xfrm>
        </p:grpSpPr>
        <p:cxnSp>
          <p:nvCxnSpPr>
            <p:cNvPr id="1186" name="Straight Connector 1185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7" name="Straight Connector 1186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8" name="Straight Connector 1187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89" name="Straight Connector 1188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90" name="Group 262"/>
          <p:cNvGrpSpPr/>
          <p:nvPr/>
        </p:nvGrpSpPr>
        <p:grpSpPr>
          <a:xfrm>
            <a:off x="4724400" y="3405358"/>
            <a:ext cx="762000" cy="304800"/>
            <a:chOff x="6019800" y="1066800"/>
            <a:chExt cx="762000" cy="304800"/>
          </a:xfrm>
        </p:grpSpPr>
        <p:cxnSp>
          <p:nvCxnSpPr>
            <p:cNvPr id="1191" name="Straight Connector 1190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2" name="Straight Connector 1191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3" name="Straight Connector 1192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4" name="Straight Connector 1193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195" name="Group 267"/>
          <p:cNvGrpSpPr/>
          <p:nvPr/>
        </p:nvGrpSpPr>
        <p:grpSpPr>
          <a:xfrm>
            <a:off x="4724400" y="4014958"/>
            <a:ext cx="762000" cy="304800"/>
            <a:chOff x="6019800" y="1066800"/>
            <a:chExt cx="762000" cy="304800"/>
          </a:xfrm>
        </p:grpSpPr>
        <p:cxnSp>
          <p:nvCxnSpPr>
            <p:cNvPr id="1196" name="Straight Connector 1195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7" name="Straight Connector 1196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8" name="Straight Connector 1197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199" name="Straight Connector 1198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00" name="Group 272"/>
          <p:cNvGrpSpPr/>
          <p:nvPr/>
        </p:nvGrpSpPr>
        <p:grpSpPr>
          <a:xfrm>
            <a:off x="4724400" y="4624558"/>
            <a:ext cx="762000" cy="304800"/>
            <a:chOff x="6019800" y="1066800"/>
            <a:chExt cx="762000" cy="304800"/>
          </a:xfrm>
        </p:grpSpPr>
        <p:cxnSp>
          <p:nvCxnSpPr>
            <p:cNvPr id="1201" name="Straight Connector 1200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2" name="Straight Connector 1201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3" name="Straight Connector 1202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4" name="Straight Connector 1203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05" name="Group 277"/>
          <p:cNvGrpSpPr/>
          <p:nvPr/>
        </p:nvGrpSpPr>
        <p:grpSpPr>
          <a:xfrm>
            <a:off x="4724400" y="5234158"/>
            <a:ext cx="762000" cy="304800"/>
            <a:chOff x="6019800" y="1066800"/>
            <a:chExt cx="762000" cy="304800"/>
          </a:xfrm>
        </p:grpSpPr>
        <p:cxnSp>
          <p:nvCxnSpPr>
            <p:cNvPr id="1206" name="Straight Connector 1205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7" name="Straight Connector 1206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8" name="Straight Connector 1207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09" name="Straight Connector 1208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10" name="Group 282"/>
          <p:cNvGrpSpPr/>
          <p:nvPr/>
        </p:nvGrpSpPr>
        <p:grpSpPr>
          <a:xfrm>
            <a:off x="4724400" y="5843758"/>
            <a:ext cx="762000" cy="304800"/>
            <a:chOff x="6019800" y="1066800"/>
            <a:chExt cx="762000" cy="304800"/>
          </a:xfrm>
        </p:grpSpPr>
        <p:cxnSp>
          <p:nvCxnSpPr>
            <p:cNvPr id="1211" name="Straight Connector 1210"/>
            <p:cNvCxnSpPr/>
            <p:nvPr/>
          </p:nvCxnSpPr>
          <p:spPr>
            <a:xfrm>
              <a:off x="6019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2" name="Straight Connector 1211"/>
            <p:cNvCxnSpPr/>
            <p:nvPr/>
          </p:nvCxnSpPr>
          <p:spPr>
            <a:xfrm>
              <a:off x="6019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3" name="Straight Connector 1212"/>
            <p:cNvCxnSpPr/>
            <p:nvPr/>
          </p:nvCxnSpPr>
          <p:spPr>
            <a:xfrm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4" name="Straight Connector 1213"/>
            <p:cNvCxnSpPr/>
            <p:nvPr/>
          </p:nvCxnSpPr>
          <p:spPr>
            <a:xfrm rot="10800000" flipV="1">
              <a:off x="6019800" y="1066800"/>
              <a:ext cx="762000" cy="3048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15" name="Group 299"/>
          <p:cNvGrpSpPr/>
          <p:nvPr/>
        </p:nvGrpSpPr>
        <p:grpSpPr>
          <a:xfrm>
            <a:off x="2438401" y="1576558"/>
            <a:ext cx="762000" cy="2133600"/>
            <a:chOff x="4495800" y="1066800"/>
            <a:chExt cx="762000" cy="2133600"/>
          </a:xfrm>
        </p:grpSpPr>
        <p:cxnSp>
          <p:nvCxnSpPr>
            <p:cNvPr id="1216" name="Straight Connector 1215"/>
            <p:cNvCxnSpPr/>
            <p:nvPr/>
          </p:nvCxnSpPr>
          <p:spPr>
            <a:xfrm>
              <a:off x="4495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7" name="Straight Connector 1216"/>
            <p:cNvCxnSpPr/>
            <p:nvPr/>
          </p:nvCxnSpPr>
          <p:spPr>
            <a:xfrm>
              <a:off x="4495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8" name="Straight Connector 1217"/>
            <p:cNvCxnSpPr/>
            <p:nvPr/>
          </p:nvCxnSpPr>
          <p:spPr>
            <a:xfrm>
              <a:off x="4495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19" name="Straight Connector 1218"/>
            <p:cNvCxnSpPr/>
            <p:nvPr/>
          </p:nvCxnSpPr>
          <p:spPr>
            <a:xfrm>
              <a:off x="4495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0" name="Straight Connector 1219"/>
            <p:cNvCxnSpPr/>
            <p:nvPr/>
          </p:nvCxnSpPr>
          <p:spPr>
            <a:xfrm>
              <a:off x="4495800" y="22860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1" name="Straight Connector 1220"/>
            <p:cNvCxnSpPr/>
            <p:nvPr/>
          </p:nvCxnSpPr>
          <p:spPr>
            <a:xfrm>
              <a:off x="4495800" y="2590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2" name="Straight Connector 1221"/>
            <p:cNvCxnSpPr/>
            <p:nvPr/>
          </p:nvCxnSpPr>
          <p:spPr>
            <a:xfrm>
              <a:off x="4495800" y="2895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3" name="Straight Connector 1222"/>
            <p:cNvCxnSpPr/>
            <p:nvPr/>
          </p:nvCxnSpPr>
          <p:spPr>
            <a:xfrm>
              <a:off x="4495800" y="3200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4" name="Straight Connector 1223"/>
            <p:cNvCxnSpPr/>
            <p:nvPr/>
          </p:nvCxnSpPr>
          <p:spPr>
            <a:xfrm rot="16200000" flipH="1">
              <a:off x="4267200" y="12954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5" name="Straight Connector 1224"/>
            <p:cNvCxnSpPr/>
            <p:nvPr/>
          </p:nvCxnSpPr>
          <p:spPr>
            <a:xfrm rot="16200000" flipH="1">
              <a:off x="4267200" y="16002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6" name="Straight Connector 1225"/>
            <p:cNvCxnSpPr/>
            <p:nvPr/>
          </p:nvCxnSpPr>
          <p:spPr>
            <a:xfrm rot="16200000" flipH="1">
              <a:off x="4267200" y="19050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7" name="Straight Connector 1226"/>
            <p:cNvCxnSpPr/>
            <p:nvPr/>
          </p:nvCxnSpPr>
          <p:spPr>
            <a:xfrm rot="16200000" flipH="1">
              <a:off x="4267200" y="22098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8" name="Straight Connector 1227"/>
            <p:cNvCxnSpPr/>
            <p:nvPr/>
          </p:nvCxnSpPr>
          <p:spPr>
            <a:xfrm rot="5400000" flipH="1" flipV="1">
              <a:off x="4267200" y="12954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29" name="Straight Connector 1228"/>
            <p:cNvCxnSpPr/>
            <p:nvPr/>
          </p:nvCxnSpPr>
          <p:spPr>
            <a:xfrm rot="5400000" flipH="1" flipV="1">
              <a:off x="4267200" y="16002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0" name="Straight Connector 1229"/>
            <p:cNvCxnSpPr/>
            <p:nvPr/>
          </p:nvCxnSpPr>
          <p:spPr>
            <a:xfrm rot="5400000" flipH="1" flipV="1">
              <a:off x="4267200" y="19050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1" name="Straight Connector 1230"/>
            <p:cNvCxnSpPr/>
            <p:nvPr/>
          </p:nvCxnSpPr>
          <p:spPr>
            <a:xfrm rot="5400000" flipH="1" flipV="1">
              <a:off x="4267200" y="22098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32" name="Group 300"/>
          <p:cNvGrpSpPr/>
          <p:nvPr/>
        </p:nvGrpSpPr>
        <p:grpSpPr>
          <a:xfrm>
            <a:off x="2438401" y="4014958"/>
            <a:ext cx="762000" cy="2133600"/>
            <a:chOff x="4495800" y="1066800"/>
            <a:chExt cx="762000" cy="2133600"/>
          </a:xfrm>
        </p:grpSpPr>
        <p:cxnSp>
          <p:nvCxnSpPr>
            <p:cNvPr id="1233" name="Straight Connector 1232"/>
            <p:cNvCxnSpPr/>
            <p:nvPr/>
          </p:nvCxnSpPr>
          <p:spPr>
            <a:xfrm>
              <a:off x="4495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4" name="Straight Connector 1233"/>
            <p:cNvCxnSpPr/>
            <p:nvPr/>
          </p:nvCxnSpPr>
          <p:spPr>
            <a:xfrm>
              <a:off x="4495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5" name="Straight Connector 1234"/>
            <p:cNvCxnSpPr/>
            <p:nvPr/>
          </p:nvCxnSpPr>
          <p:spPr>
            <a:xfrm>
              <a:off x="4495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6" name="Straight Connector 1235"/>
            <p:cNvCxnSpPr/>
            <p:nvPr/>
          </p:nvCxnSpPr>
          <p:spPr>
            <a:xfrm>
              <a:off x="4495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7" name="Straight Connector 1236"/>
            <p:cNvCxnSpPr/>
            <p:nvPr/>
          </p:nvCxnSpPr>
          <p:spPr>
            <a:xfrm>
              <a:off x="4495800" y="22860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8" name="Straight Connector 1237"/>
            <p:cNvCxnSpPr/>
            <p:nvPr/>
          </p:nvCxnSpPr>
          <p:spPr>
            <a:xfrm>
              <a:off x="4495800" y="2590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39" name="Straight Connector 1238"/>
            <p:cNvCxnSpPr/>
            <p:nvPr/>
          </p:nvCxnSpPr>
          <p:spPr>
            <a:xfrm>
              <a:off x="4495800" y="2895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0" name="Straight Connector 1239"/>
            <p:cNvCxnSpPr/>
            <p:nvPr/>
          </p:nvCxnSpPr>
          <p:spPr>
            <a:xfrm>
              <a:off x="4495800" y="3200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1" name="Straight Connector 1240"/>
            <p:cNvCxnSpPr/>
            <p:nvPr/>
          </p:nvCxnSpPr>
          <p:spPr>
            <a:xfrm rot="16200000" flipH="1">
              <a:off x="4267200" y="12954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2" name="Straight Connector 1241"/>
            <p:cNvCxnSpPr/>
            <p:nvPr/>
          </p:nvCxnSpPr>
          <p:spPr>
            <a:xfrm rot="16200000" flipH="1">
              <a:off x="4267200" y="16002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3" name="Straight Connector 1242"/>
            <p:cNvCxnSpPr/>
            <p:nvPr/>
          </p:nvCxnSpPr>
          <p:spPr>
            <a:xfrm rot="16200000" flipH="1">
              <a:off x="4267200" y="19050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4" name="Straight Connector 1243"/>
            <p:cNvCxnSpPr/>
            <p:nvPr/>
          </p:nvCxnSpPr>
          <p:spPr>
            <a:xfrm rot="16200000" flipH="1">
              <a:off x="4267200" y="22098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5" name="Straight Connector 1244"/>
            <p:cNvCxnSpPr/>
            <p:nvPr/>
          </p:nvCxnSpPr>
          <p:spPr>
            <a:xfrm rot="5400000" flipH="1" flipV="1">
              <a:off x="4267200" y="12954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6" name="Straight Connector 1245"/>
            <p:cNvCxnSpPr/>
            <p:nvPr/>
          </p:nvCxnSpPr>
          <p:spPr>
            <a:xfrm rot="5400000" flipH="1" flipV="1">
              <a:off x="4267200" y="16002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4267200" y="19050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48" name="Straight Connector 1247"/>
            <p:cNvCxnSpPr/>
            <p:nvPr/>
          </p:nvCxnSpPr>
          <p:spPr>
            <a:xfrm rot="5400000" flipH="1" flipV="1">
              <a:off x="4267200" y="2209800"/>
              <a:ext cx="12192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49" name="Group 320"/>
          <p:cNvGrpSpPr/>
          <p:nvPr/>
        </p:nvGrpSpPr>
        <p:grpSpPr>
          <a:xfrm>
            <a:off x="3581401" y="2795758"/>
            <a:ext cx="762000" cy="914400"/>
            <a:chOff x="5257800" y="1066800"/>
            <a:chExt cx="762000" cy="914400"/>
          </a:xfrm>
        </p:grpSpPr>
        <p:cxnSp>
          <p:nvCxnSpPr>
            <p:cNvPr id="1250" name="Straight Connector 1249"/>
            <p:cNvCxnSpPr/>
            <p:nvPr/>
          </p:nvCxnSpPr>
          <p:spPr>
            <a:xfrm>
              <a:off x="5257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1" name="Straight Connector 1250"/>
            <p:cNvCxnSpPr/>
            <p:nvPr/>
          </p:nvCxnSpPr>
          <p:spPr>
            <a:xfrm>
              <a:off x="5257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2" name="Straight Connector 1251"/>
            <p:cNvCxnSpPr/>
            <p:nvPr/>
          </p:nvCxnSpPr>
          <p:spPr>
            <a:xfrm>
              <a:off x="5257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3" name="Straight Connector 1252"/>
            <p:cNvCxnSpPr/>
            <p:nvPr/>
          </p:nvCxnSpPr>
          <p:spPr>
            <a:xfrm>
              <a:off x="5257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4" name="Straight Connector 1253"/>
            <p:cNvCxnSpPr/>
            <p:nvPr/>
          </p:nvCxnSpPr>
          <p:spPr>
            <a:xfrm rot="10800000" flipV="1"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5" name="Straight Connector 1254"/>
            <p:cNvCxnSpPr/>
            <p:nvPr/>
          </p:nvCxnSpPr>
          <p:spPr>
            <a:xfrm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6" name="Straight Connector 1255"/>
            <p:cNvCxnSpPr/>
            <p:nvPr/>
          </p:nvCxnSpPr>
          <p:spPr>
            <a:xfrm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57" name="Straight Connector 1256"/>
            <p:cNvCxnSpPr/>
            <p:nvPr/>
          </p:nvCxnSpPr>
          <p:spPr>
            <a:xfrm rot="10800000" flipV="1"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58" name="Group 329"/>
          <p:cNvGrpSpPr/>
          <p:nvPr/>
        </p:nvGrpSpPr>
        <p:grpSpPr>
          <a:xfrm>
            <a:off x="3581401" y="4014958"/>
            <a:ext cx="762000" cy="914400"/>
            <a:chOff x="5257800" y="1066800"/>
            <a:chExt cx="762000" cy="914400"/>
          </a:xfrm>
        </p:grpSpPr>
        <p:cxnSp>
          <p:nvCxnSpPr>
            <p:cNvPr id="1259" name="Straight Connector 1258"/>
            <p:cNvCxnSpPr/>
            <p:nvPr/>
          </p:nvCxnSpPr>
          <p:spPr>
            <a:xfrm>
              <a:off x="5257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0" name="Straight Connector 1259"/>
            <p:cNvCxnSpPr/>
            <p:nvPr/>
          </p:nvCxnSpPr>
          <p:spPr>
            <a:xfrm>
              <a:off x="5257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1" name="Straight Connector 1260"/>
            <p:cNvCxnSpPr/>
            <p:nvPr/>
          </p:nvCxnSpPr>
          <p:spPr>
            <a:xfrm>
              <a:off x="5257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2" name="Straight Connector 1261"/>
            <p:cNvCxnSpPr/>
            <p:nvPr/>
          </p:nvCxnSpPr>
          <p:spPr>
            <a:xfrm>
              <a:off x="5257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3" name="Straight Connector 1262"/>
            <p:cNvCxnSpPr/>
            <p:nvPr/>
          </p:nvCxnSpPr>
          <p:spPr>
            <a:xfrm rot="10800000" flipV="1"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4" name="Straight Connector 1263"/>
            <p:cNvCxnSpPr/>
            <p:nvPr/>
          </p:nvCxnSpPr>
          <p:spPr>
            <a:xfrm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5" name="Straight Connector 1264"/>
            <p:cNvCxnSpPr/>
            <p:nvPr/>
          </p:nvCxnSpPr>
          <p:spPr>
            <a:xfrm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6" name="Straight Connector 1265"/>
            <p:cNvCxnSpPr/>
            <p:nvPr/>
          </p:nvCxnSpPr>
          <p:spPr>
            <a:xfrm rot="10800000" flipV="1"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67" name="Group 338"/>
          <p:cNvGrpSpPr/>
          <p:nvPr/>
        </p:nvGrpSpPr>
        <p:grpSpPr>
          <a:xfrm>
            <a:off x="3581401" y="5234158"/>
            <a:ext cx="762000" cy="914400"/>
            <a:chOff x="5257800" y="1066800"/>
            <a:chExt cx="762000" cy="914400"/>
          </a:xfrm>
        </p:grpSpPr>
        <p:cxnSp>
          <p:nvCxnSpPr>
            <p:cNvPr id="1268" name="Straight Connector 1267"/>
            <p:cNvCxnSpPr/>
            <p:nvPr/>
          </p:nvCxnSpPr>
          <p:spPr>
            <a:xfrm>
              <a:off x="5257800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69" name="Straight Connector 1268"/>
            <p:cNvCxnSpPr/>
            <p:nvPr/>
          </p:nvCxnSpPr>
          <p:spPr>
            <a:xfrm>
              <a:off x="5257800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0" name="Straight Connector 1269"/>
            <p:cNvCxnSpPr/>
            <p:nvPr/>
          </p:nvCxnSpPr>
          <p:spPr>
            <a:xfrm>
              <a:off x="5257800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1" name="Straight Connector 1270"/>
            <p:cNvCxnSpPr/>
            <p:nvPr/>
          </p:nvCxnSpPr>
          <p:spPr>
            <a:xfrm>
              <a:off x="5257800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2" name="Straight Connector 1271"/>
            <p:cNvCxnSpPr/>
            <p:nvPr/>
          </p:nvCxnSpPr>
          <p:spPr>
            <a:xfrm rot="10800000" flipV="1"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3" name="Straight Connector 1272"/>
            <p:cNvCxnSpPr/>
            <p:nvPr/>
          </p:nvCxnSpPr>
          <p:spPr>
            <a:xfrm>
              <a:off x="5257800" y="10668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4" name="Straight Connector 1273"/>
            <p:cNvCxnSpPr/>
            <p:nvPr/>
          </p:nvCxnSpPr>
          <p:spPr>
            <a:xfrm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5" name="Straight Connector 1274"/>
            <p:cNvCxnSpPr/>
            <p:nvPr/>
          </p:nvCxnSpPr>
          <p:spPr>
            <a:xfrm rot="10800000" flipV="1">
              <a:off x="5257800" y="1371600"/>
              <a:ext cx="762000" cy="6096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grpSp>
        <p:nvGrpSpPr>
          <p:cNvPr id="1276" name="Group 524"/>
          <p:cNvGrpSpPr/>
          <p:nvPr/>
        </p:nvGrpSpPr>
        <p:grpSpPr>
          <a:xfrm>
            <a:off x="1295400" y="1576558"/>
            <a:ext cx="762000" cy="4572000"/>
            <a:chOff x="990601" y="1066800"/>
            <a:chExt cx="762000" cy="4572000"/>
          </a:xfrm>
        </p:grpSpPr>
        <p:cxnSp>
          <p:nvCxnSpPr>
            <p:cNvPr id="1277" name="Straight Connector 1276"/>
            <p:cNvCxnSpPr/>
            <p:nvPr/>
          </p:nvCxnSpPr>
          <p:spPr>
            <a:xfrm>
              <a:off x="990601" y="1066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8" name="Straight Connector 1277"/>
            <p:cNvCxnSpPr/>
            <p:nvPr/>
          </p:nvCxnSpPr>
          <p:spPr>
            <a:xfrm>
              <a:off x="990601" y="1371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79" name="Straight Connector 1278"/>
            <p:cNvCxnSpPr/>
            <p:nvPr/>
          </p:nvCxnSpPr>
          <p:spPr>
            <a:xfrm>
              <a:off x="990601" y="1676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0" name="Straight Connector 1279"/>
            <p:cNvCxnSpPr/>
            <p:nvPr/>
          </p:nvCxnSpPr>
          <p:spPr>
            <a:xfrm>
              <a:off x="990601" y="1981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1" name="Straight Connector 1280"/>
            <p:cNvCxnSpPr/>
            <p:nvPr/>
          </p:nvCxnSpPr>
          <p:spPr>
            <a:xfrm>
              <a:off x="990601" y="22860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2" name="Straight Connector 1281"/>
            <p:cNvCxnSpPr/>
            <p:nvPr/>
          </p:nvCxnSpPr>
          <p:spPr>
            <a:xfrm>
              <a:off x="990601" y="2590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3" name="Straight Connector 1282"/>
            <p:cNvCxnSpPr/>
            <p:nvPr/>
          </p:nvCxnSpPr>
          <p:spPr>
            <a:xfrm>
              <a:off x="990601" y="2895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4" name="Straight Connector 1283"/>
            <p:cNvCxnSpPr/>
            <p:nvPr/>
          </p:nvCxnSpPr>
          <p:spPr>
            <a:xfrm>
              <a:off x="990601" y="3200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5" name="Straight Connector 1284"/>
            <p:cNvCxnSpPr/>
            <p:nvPr/>
          </p:nvCxnSpPr>
          <p:spPr>
            <a:xfrm>
              <a:off x="990601" y="3505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6" name="Straight Connector 1285"/>
            <p:cNvCxnSpPr/>
            <p:nvPr/>
          </p:nvCxnSpPr>
          <p:spPr>
            <a:xfrm>
              <a:off x="990601" y="38100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7" name="Straight Connector 1286"/>
            <p:cNvCxnSpPr/>
            <p:nvPr/>
          </p:nvCxnSpPr>
          <p:spPr>
            <a:xfrm>
              <a:off x="990601" y="4114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8" name="Straight Connector 1287"/>
            <p:cNvCxnSpPr/>
            <p:nvPr/>
          </p:nvCxnSpPr>
          <p:spPr>
            <a:xfrm>
              <a:off x="990601" y="44196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89" name="Straight Connector 1288"/>
            <p:cNvCxnSpPr/>
            <p:nvPr/>
          </p:nvCxnSpPr>
          <p:spPr>
            <a:xfrm>
              <a:off x="990601" y="47244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0" name="Straight Connector 1289"/>
            <p:cNvCxnSpPr/>
            <p:nvPr/>
          </p:nvCxnSpPr>
          <p:spPr>
            <a:xfrm>
              <a:off x="990601" y="50292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1" name="Straight Connector 1290"/>
            <p:cNvCxnSpPr/>
            <p:nvPr/>
          </p:nvCxnSpPr>
          <p:spPr>
            <a:xfrm>
              <a:off x="990601" y="53340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2" name="Straight Connector 1291"/>
            <p:cNvCxnSpPr/>
            <p:nvPr/>
          </p:nvCxnSpPr>
          <p:spPr>
            <a:xfrm>
              <a:off x="990601" y="5638800"/>
              <a:ext cx="762000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3" name="Straight Connector 1292"/>
            <p:cNvCxnSpPr/>
            <p:nvPr/>
          </p:nvCxnSpPr>
          <p:spPr>
            <a:xfrm rot="5400000" flipH="1" flipV="1">
              <a:off x="152401" y="19050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4" name="Straight Connector 1293"/>
            <p:cNvCxnSpPr/>
            <p:nvPr/>
          </p:nvCxnSpPr>
          <p:spPr>
            <a:xfrm rot="16200000" flipH="1">
              <a:off x="152401" y="19050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5" name="Straight Connector 1294"/>
            <p:cNvCxnSpPr/>
            <p:nvPr/>
          </p:nvCxnSpPr>
          <p:spPr>
            <a:xfrm rot="5400000" flipH="1" flipV="1">
              <a:off x="152401" y="22098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6" name="Straight Connector 1295"/>
            <p:cNvCxnSpPr/>
            <p:nvPr/>
          </p:nvCxnSpPr>
          <p:spPr>
            <a:xfrm rot="16200000" flipH="1">
              <a:off x="152401" y="22098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7" name="Straight Connector 1296"/>
            <p:cNvCxnSpPr/>
            <p:nvPr/>
          </p:nvCxnSpPr>
          <p:spPr>
            <a:xfrm rot="5400000" flipH="1" flipV="1">
              <a:off x="152401" y="25146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8" name="Straight Connector 1297"/>
            <p:cNvCxnSpPr/>
            <p:nvPr/>
          </p:nvCxnSpPr>
          <p:spPr>
            <a:xfrm rot="16200000" flipH="1">
              <a:off x="152401" y="25146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299" name="Straight Connector 1298"/>
            <p:cNvCxnSpPr/>
            <p:nvPr/>
          </p:nvCxnSpPr>
          <p:spPr>
            <a:xfrm rot="5400000" flipH="1" flipV="1">
              <a:off x="152401" y="28194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0" name="Straight Connector 1299"/>
            <p:cNvCxnSpPr/>
            <p:nvPr/>
          </p:nvCxnSpPr>
          <p:spPr>
            <a:xfrm rot="16200000" flipH="1">
              <a:off x="152401" y="28194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1" name="Straight Connector 1300"/>
            <p:cNvCxnSpPr/>
            <p:nvPr/>
          </p:nvCxnSpPr>
          <p:spPr>
            <a:xfrm rot="5400000" flipH="1" flipV="1">
              <a:off x="152401" y="31242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2" name="Straight Connector 1301"/>
            <p:cNvCxnSpPr/>
            <p:nvPr/>
          </p:nvCxnSpPr>
          <p:spPr>
            <a:xfrm rot="16200000" flipH="1">
              <a:off x="152401" y="31242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3" name="Straight Connector 1302"/>
            <p:cNvCxnSpPr/>
            <p:nvPr/>
          </p:nvCxnSpPr>
          <p:spPr>
            <a:xfrm rot="5400000" flipH="1" flipV="1">
              <a:off x="152401" y="34290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4" name="Straight Connector 1303"/>
            <p:cNvCxnSpPr/>
            <p:nvPr/>
          </p:nvCxnSpPr>
          <p:spPr>
            <a:xfrm rot="16200000" flipH="1">
              <a:off x="152401" y="34290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5" name="Straight Connector 1304"/>
            <p:cNvCxnSpPr/>
            <p:nvPr/>
          </p:nvCxnSpPr>
          <p:spPr>
            <a:xfrm rot="5400000" flipH="1" flipV="1">
              <a:off x="152401" y="37338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6" name="Straight Connector 1305"/>
            <p:cNvCxnSpPr/>
            <p:nvPr/>
          </p:nvCxnSpPr>
          <p:spPr>
            <a:xfrm rot="16200000" flipH="1">
              <a:off x="152401" y="37338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7" name="Straight Connector 1306"/>
            <p:cNvCxnSpPr/>
            <p:nvPr/>
          </p:nvCxnSpPr>
          <p:spPr>
            <a:xfrm rot="5400000" flipH="1" flipV="1">
              <a:off x="152401" y="40386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08" name="Straight Connector 1307"/>
            <p:cNvCxnSpPr/>
            <p:nvPr/>
          </p:nvCxnSpPr>
          <p:spPr>
            <a:xfrm rot="16200000" flipH="1">
              <a:off x="152401" y="4038600"/>
              <a:ext cx="2438400" cy="76200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309" name="Straight Connector 1308"/>
          <p:cNvCxnSpPr/>
          <p:nvPr/>
        </p:nvCxnSpPr>
        <p:spPr>
          <a:xfrm rot="5400000">
            <a:off x="76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0" name="Straight Connector 1309"/>
          <p:cNvCxnSpPr/>
          <p:nvPr/>
        </p:nvCxnSpPr>
        <p:spPr>
          <a:xfrm>
            <a:off x="914401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1" name="Straight Connector 1310"/>
          <p:cNvCxnSpPr/>
          <p:nvPr/>
        </p:nvCxnSpPr>
        <p:spPr>
          <a:xfrm>
            <a:off x="2057401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2" name="Straight Connector 1311"/>
          <p:cNvCxnSpPr/>
          <p:nvPr/>
        </p:nvCxnSpPr>
        <p:spPr>
          <a:xfrm>
            <a:off x="3200400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3" name="Straight Connector 1312"/>
          <p:cNvCxnSpPr/>
          <p:nvPr/>
        </p:nvCxnSpPr>
        <p:spPr>
          <a:xfrm rot="5400000">
            <a:off x="1219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4" name="Straight Connector 1313"/>
          <p:cNvCxnSpPr/>
          <p:nvPr/>
        </p:nvCxnSpPr>
        <p:spPr>
          <a:xfrm rot="5400000">
            <a:off x="2362200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5" name="Straight Connector 1314"/>
          <p:cNvCxnSpPr/>
          <p:nvPr/>
        </p:nvCxnSpPr>
        <p:spPr>
          <a:xfrm>
            <a:off x="4343400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6" name="Straight Connector 1315"/>
          <p:cNvCxnSpPr/>
          <p:nvPr/>
        </p:nvCxnSpPr>
        <p:spPr>
          <a:xfrm rot="5400000">
            <a:off x="3505201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7" name="Straight Connector 1316"/>
          <p:cNvCxnSpPr/>
          <p:nvPr/>
        </p:nvCxnSpPr>
        <p:spPr>
          <a:xfrm>
            <a:off x="5486400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8" name="Straight Connector 1317"/>
          <p:cNvCxnSpPr/>
          <p:nvPr/>
        </p:nvCxnSpPr>
        <p:spPr>
          <a:xfrm>
            <a:off x="914400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19" name="Straight Connector 1318"/>
          <p:cNvCxnSpPr/>
          <p:nvPr/>
        </p:nvCxnSpPr>
        <p:spPr>
          <a:xfrm>
            <a:off x="2057400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0" name="Straight Connector 1319"/>
          <p:cNvCxnSpPr/>
          <p:nvPr/>
        </p:nvCxnSpPr>
        <p:spPr>
          <a:xfrm>
            <a:off x="3200399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1" name="Straight Connector 1320"/>
          <p:cNvCxnSpPr/>
          <p:nvPr/>
        </p:nvCxnSpPr>
        <p:spPr>
          <a:xfrm>
            <a:off x="4343399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2" name="Straight Connector 1321"/>
          <p:cNvCxnSpPr/>
          <p:nvPr/>
        </p:nvCxnSpPr>
        <p:spPr>
          <a:xfrm>
            <a:off x="5486399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3" name="Straight Connector 1322"/>
          <p:cNvCxnSpPr/>
          <p:nvPr/>
        </p:nvCxnSpPr>
        <p:spPr>
          <a:xfrm>
            <a:off x="914400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4" name="Straight Connector 1323"/>
          <p:cNvCxnSpPr/>
          <p:nvPr/>
        </p:nvCxnSpPr>
        <p:spPr>
          <a:xfrm>
            <a:off x="2057400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5" name="Straight Connector 1324"/>
          <p:cNvCxnSpPr/>
          <p:nvPr/>
        </p:nvCxnSpPr>
        <p:spPr>
          <a:xfrm>
            <a:off x="3200399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6" name="Straight Connector 1325"/>
          <p:cNvCxnSpPr/>
          <p:nvPr/>
        </p:nvCxnSpPr>
        <p:spPr>
          <a:xfrm>
            <a:off x="4343399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7" name="Straight Connector 1326"/>
          <p:cNvCxnSpPr/>
          <p:nvPr/>
        </p:nvCxnSpPr>
        <p:spPr>
          <a:xfrm>
            <a:off x="5486399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8" name="Straight Connector 1327"/>
          <p:cNvCxnSpPr/>
          <p:nvPr/>
        </p:nvCxnSpPr>
        <p:spPr>
          <a:xfrm>
            <a:off x="914400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29" name="Straight Connector 1328"/>
          <p:cNvCxnSpPr/>
          <p:nvPr/>
        </p:nvCxnSpPr>
        <p:spPr>
          <a:xfrm>
            <a:off x="2057400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0" name="Straight Connector 1329"/>
          <p:cNvCxnSpPr/>
          <p:nvPr/>
        </p:nvCxnSpPr>
        <p:spPr>
          <a:xfrm>
            <a:off x="3200399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1" name="Straight Connector 1330"/>
          <p:cNvCxnSpPr/>
          <p:nvPr/>
        </p:nvCxnSpPr>
        <p:spPr>
          <a:xfrm>
            <a:off x="4343399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2" name="Straight Connector 1331"/>
          <p:cNvCxnSpPr/>
          <p:nvPr/>
        </p:nvCxnSpPr>
        <p:spPr>
          <a:xfrm>
            <a:off x="5486399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3" name="Straight Connector 1332"/>
          <p:cNvCxnSpPr/>
          <p:nvPr/>
        </p:nvCxnSpPr>
        <p:spPr>
          <a:xfrm>
            <a:off x="914400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4" name="Straight Connector 1333"/>
          <p:cNvCxnSpPr/>
          <p:nvPr/>
        </p:nvCxnSpPr>
        <p:spPr>
          <a:xfrm>
            <a:off x="2057400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5" name="Straight Connector 1334"/>
          <p:cNvCxnSpPr/>
          <p:nvPr/>
        </p:nvCxnSpPr>
        <p:spPr>
          <a:xfrm>
            <a:off x="3200399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6" name="Straight Connector 1335"/>
          <p:cNvCxnSpPr/>
          <p:nvPr/>
        </p:nvCxnSpPr>
        <p:spPr>
          <a:xfrm>
            <a:off x="4343399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7" name="Straight Connector 1336"/>
          <p:cNvCxnSpPr/>
          <p:nvPr/>
        </p:nvCxnSpPr>
        <p:spPr>
          <a:xfrm>
            <a:off x="5486399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8" name="Straight Connector 1337"/>
          <p:cNvCxnSpPr/>
          <p:nvPr/>
        </p:nvCxnSpPr>
        <p:spPr>
          <a:xfrm>
            <a:off x="914400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39" name="Straight Connector 1338"/>
          <p:cNvCxnSpPr/>
          <p:nvPr/>
        </p:nvCxnSpPr>
        <p:spPr>
          <a:xfrm>
            <a:off x="2057400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0" name="Straight Connector 1339"/>
          <p:cNvCxnSpPr/>
          <p:nvPr/>
        </p:nvCxnSpPr>
        <p:spPr>
          <a:xfrm>
            <a:off x="3200399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1" name="Straight Connector 1340"/>
          <p:cNvCxnSpPr/>
          <p:nvPr/>
        </p:nvCxnSpPr>
        <p:spPr>
          <a:xfrm>
            <a:off x="4343399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2" name="Straight Connector 1341"/>
          <p:cNvCxnSpPr/>
          <p:nvPr/>
        </p:nvCxnSpPr>
        <p:spPr>
          <a:xfrm>
            <a:off x="5486399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3" name="Straight Connector 1342"/>
          <p:cNvCxnSpPr/>
          <p:nvPr/>
        </p:nvCxnSpPr>
        <p:spPr>
          <a:xfrm>
            <a:off x="914400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4" name="Straight Connector 1343"/>
          <p:cNvCxnSpPr/>
          <p:nvPr/>
        </p:nvCxnSpPr>
        <p:spPr>
          <a:xfrm>
            <a:off x="2057400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5" name="Straight Connector 1344"/>
          <p:cNvCxnSpPr/>
          <p:nvPr/>
        </p:nvCxnSpPr>
        <p:spPr>
          <a:xfrm>
            <a:off x="3200399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6" name="Straight Connector 1345"/>
          <p:cNvCxnSpPr/>
          <p:nvPr/>
        </p:nvCxnSpPr>
        <p:spPr>
          <a:xfrm>
            <a:off x="4343399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7" name="Straight Connector 1346"/>
          <p:cNvCxnSpPr/>
          <p:nvPr/>
        </p:nvCxnSpPr>
        <p:spPr>
          <a:xfrm>
            <a:off x="5486399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8" name="Straight Connector 1347"/>
          <p:cNvCxnSpPr/>
          <p:nvPr/>
        </p:nvCxnSpPr>
        <p:spPr>
          <a:xfrm>
            <a:off x="914400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49" name="Straight Connector 1348"/>
          <p:cNvCxnSpPr/>
          <p:nvPr/>
        </p:nvCxnSpPr>
        <p:spPr>
          <a:xfrm>
            <a:off x="2057400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0" name="Straight Connector 1349"/>
          <p:cNvCxnSpPr/>
          <p:nvPr/>
        </p:nvCxnSpPr>
        <p:spPr>
          <a:xfrm>
            <a:off x="3200399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1" name="Straight Connector 1350"/>
          <p:cNvCxnSpPr/>
          <p:nvPr/>
        </p:nvCxnSpPr>
        <p:spPr>
          <a:xfrm>
            <a:off x="4343399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2" name="Straight Connector 1351"/>
          <p:cNvCxnSpPr/>
          <p:nvPr/>
        </p:nvCxnSpPr>
        <p:spPr>
          <a:xfrm>
            <a:off x="5486399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3" name="Straight Connector 1352"/>
          <p:cNvCxnSpPr/>
          <p:nvPr/>
        </p:nvCxnSpPr>
        <p:spPr>
          <a:xfrm>
            <a:off x="914400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4" name="Straight Connector 1353"/>
          <p:cNvCxnSpPr/>
          <p:nvPr/>
        </p:nvCxnSpPr>
        <p:spPr>
          <a:xfrm>
            <a:off x="2057400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5" name="Straight Connector 1354"/>
          <p:cNvCxnSpPr/>
          <p:nvPr/>
        </p:nvCxnSpPr>
        <p:spPr>
          <a:xfrm>
            <a:off x="3200399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6" name="Straight Connector 1355"/>
          <p:cNvCxnSpPr/>
          <p:nvPr/>
        </p:nvCxnSpPr>
        <p:spPr>
          <a:xfrm>
            <a:off x="4343399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7" name="Straight Connector 1356"/>
          <p:cNvCxnSpPr/>
          <p:nvPr/>
        </p:nvCxnSpPr>
        <p:spPr>
          <a:xfrm>
            <a:off x="5486399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8" name="Straight Connector 1357"/>
          <p:cNvCxnSpPr/>
          <p:nvPr/>
        </p:nvCxnSpPr>
        <p:spPr>
          <a:xfrm>
            <a:off x="914400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59" name="Straight Connector 1358"/>
          <p:cNvCxnSpPr/>
          <p:nvPr/>
        </p:nvCxnSpPr>
        <p:spPr>
          <a:xfrm>
            <a:off x="2057400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0" name="Straight Connector 1359"/>
          <p:cNvCxnSpPr/>
          <p:nvPr/>
        </p:nvCxnSpPr>
        <p:spPr>
          <a:xfrm>
            <a:off x="3200399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1" name="Straight Connector 1360"/>
          <p:cNvCxnSpPr/>
          <p:nvPr/>
        </p:nvCxnSpPr>
        <p:spPr>
          <a:xfrm>
            <a:off x="4343399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2" name="Straight Connector 1361"/>
          <p:cNvCxnSpPr/>
          <p:nvPr/>
        </p:nvCxnSpPr>
        <p:spPr>
          <a:xfrm>
            <a:off x="5486399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3" name="Straight Connector 1362"/>
          <p:cNvCxnSpPr/>
          <p:nvPr/>
        </p:nvCxnSpPr>
        <p:spPr>
          <a:xfrm>
            <a:off x="914400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4" name="Straight Connector 1363"/>
          <p:cNvCxnSpPr/>
          <p:nvPr/>
        </p:nvCxnSpPr>
        <p:spPr>
          <a:xfrm>
            <a:off x="2057400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5" name="Straight Connector 1364"/>
          <p:cNvCxnSpPr/>
          <p:nvPr/>
        </p:nvCxnSpPr>
        <p:spPr>
          <a:xfrm>
            <a:off x="3200399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6" name="Straight Connector 1365"/>
          <p:cNvCxnSpPr/>
          <p:nvPr/>
        </p:nvCxnSpPr>
        <p:spPr>
          <a:xfrm>
            <a:off x="4343399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7" name="Straight Connector 1366"/>
          <p:cNvCxnSpPr/>
          <p:nvPr/>
        </p:nvCxnSpPr>
        <p:spPr>
          <a:xfrm>
            <a:off x="5486399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8" name="Straight Connector 1367"/>
          <p:cNvCxnSpPr/>
          <p:nvPr/>
        </p:nvCxnSpPr>
        <p:spPr>
          <a:xfrm>
            <a:off x="914400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69" name="Straight Connector 1368"/>
          <p:cNvCxnSpPr/>
          <p:nvPr/>
        </p:nvCxnSpPr>
        <p:spPr>
          <a:xfrm>
            <a:off x="2057400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0" name="Straight Connector 1369"/>
          <p:cNvCxnSpPr/>
          <p:nvPr/>
        </p:nvCxnSpPr>
        <p:spPr>
          <a:xfrm>
            <a:off x="3200399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1" name="Straight Connector 1370"/>
          <p:cNvCxnSpPr/>
          <p:nvPr/>
        </p:nvCxnSpPr>
        <p:spPr>
          <a:xfrm>
            <a:off x="4343399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2" name="Straight Connector 1371"/>
          <p:cNvCxnSpPr/>
          <p:nvPr/>
        </p:nvCxnSpPr>
        <p:spPr>
          <a:xfrm>
            <a:off x="5486399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3" name="Straight Connector 1372"/>
          <p:cNvCxnSpPr/>
          <p:nvPr/>
        </p:nvCxnSpPr>
        <p:spPr>
          <a:xfrm>
            <a:off x="914400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4" name="Straight Connector 1373"/>
          <p:cNvCxnSpPr/>
          <p:nvPr/>
        </p:nvCxnSpPr>
        <p:spPr>
          <a:xfrm>
            <a:off x="2057400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5" name="Straight Connector 1374"/>
          <p:cNvCxnSpPr/>
          <p:nvPr/>
        </p:nvCxnSpPr>
        <p:spPr>
          <a:xfrm>
            <a:off x="3200399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6" name="Straight Connector 1375"/>
          <p:cNvCxnSpPr/>
          <p:nvPr/>
        </p:nvCxnSpPr>
        <p:spPr>
          <a:xfrm>
            <a:off x="4343399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7" name="Straight Connector 1376"/>
          <p:cNvCxnSpPr/>
          <p:nvPr/>
        </p:nvCxnSpPr>
        <p:spPr>
          <a:xfrm>
            <a:off x="5486399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8" name="Straight Connector 1377"/>
          <p:cNvCxnSpPr/>
          <p:nvPr/>
        </p:nvCxnSpPr>
        <p:spPr>
          <a:xfrm>
            <a:off x="914400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9" name="Straight Connector 1378"/>
          <p:cNvCxnSpPr/>
          <p:nvPr/>
        </p:nvCxnSpPr>
        <p:spPr>
          <a:xfrm>
            <a:off x="2057400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0" name="Straight Connector 1379"/>
          <p:cNvCxnSpPr/>
          <p:nvPr/>
        </p:nvCxnSpPr>
        <p:spPr>
          <a:xfrm>
            <a:off x="3200399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1" name="Straight Connector 1380"/>
          <p:cNvCxnSpPr/>
          <p:nvPr/>
        </p:nvCxnSpPr>
        <p:spPr>
          <a:xfrm>
            <a:off x="4343399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2" name="Straight Connector 1381"/>
          <p:cNvCxnSpPr/>
          <p:nvPr/>
        </p:nvCxnSpPr>
        <p:spPr>
          <a:xfrm>
            <a:off x="5486399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3" name="Straight Connector 1382"/>
          <p:cNvCxnSpPr/>
          <p:nvPr/>
        </p:nvCxnSpPr>
        <p:spPr>
          <a:xfrm>
            <a:off x="914400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4" name="Straight Connector 1383"/>
          <p:cNvCxnSpPr/>
          <p:nvPr/>
        </p:nvCxnSpPr>
        <p:spPr>
          <a:xfrm>
            <a:off x="2057400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5" name="Straight Connector 1384"/>
          <p:cNvCxnSpPr/>
          <p:nvPr/>
        </p:nvCxnSpPr>
        <p:spPr>
          <a:xfrm>
            <a:off x="3200399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6" name="Straight Connector 1385"/>
          <p:cNvCxnSpPr/>
          <p:nvPr/>
        </p:nvCxnSpPr>
        <p:spPr>
          <a:xfrm>
            <a:off x="4343399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7" name="Straight Connector 1386"/>
          <p:cNvCxnSpPr/>
          <p:nvPr/>
        </p:nvCxnSpPr>
        <p:spPr>
          <a:xfrm>
            <a:off x="5486399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8" name="Straight Connector 1387"/>
          <p:cNvCxnSpPr/>
          <p:nvPr/>
        </p:nvCxnSpPr>
        <p:spPr>
          <a:xfrm>
            <a:off x="914400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9" name="Straight Connector 1388"/>
          <p:cNvCxnSpPr/>
          <p:nvPr/>
        </p:nvCxnSpPr>
        <p:spPr>
          <a:xfrm>
            <a:off x="2057400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0" name="Straight Connector 1389"/>
          <p:cNvCxnSpPr/>
          <p:nvPr/>
        </p:nvCxnSpPr>
        <p:spPr>
          <a:xfrm>
            <a:off x="3200399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1" name="Straight Connector 1390"/>
          <p:cNvCxnSpPr/>
          <p:nvPr/>
        </p:nvCxnSpPr>
        <p:spPr>
          <a:xfrm>
            <a:off x="4343399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2" name="Straight Connector 1391"/>
          <p:cNvCxnSpPr/>
          <p:nvPr/>
        </p:nvCxnSpPr>
        <p:spPr>
          <a:xfrm>
            <a:off x="5486399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3" name="Straight Connector 1392"/>
          <p:cNvCxnSpPr/>
          <p:nvPr/>
        </p:nvCxnSpPr>
        <p:spPr>
          <a:xfrm rot="5400000">
            <a:off x="-1066800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4" name="Straight Connector 1393"/>
          <p:cNvCxnSpPr/>
          <p:nvPr/>
        </p:nvCxnSpPr>
        <p:spPr>
          <a:xfrm>
            <a:off x="6629401" y="1576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5" name="Straight Connector 1394"/>
          <p:cNvCxnSpPr/>
          <p:nvPr/>
        </p:nvCxnSpPr>
        <p:spPr>
          <a:xfrm>
            <a:off x="6629400" y="1881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6" name="Straight Connector 1395"/>
          <p:cNvCxnSpPr/>
          <p:nvPr/>
        </p:nvCxnSpPr>
        <p:spPr>
          <a:xfrm>
            <a:off x="6629400" y="2186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7" name="Straight Connector 1396"/>
          <p:cNvCxnSpPr/>
          <p:nvPr/>
        </p:nvCxnSpPr>
        <p:spPr>
          <a:xfrm>
            <a:off x="6629400" y="2490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8" name="Straight Connector 1397"/>
          <p:cNvCxnSpPr/>
          <p:nvPr/>
        </p:nvCxnSpPr>
        <p:spPr>
          <a:xfrm>
            <a:off x="6629400" y="2795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9" name="Straight Connector 1398"/>
          <p:cNvCxnSpPr/>
          <p:nvPr/>
        </p:nvCxnSpPr>
        <p:spPr>
          <a:xfrm>
            <a:off x="6629400" y="3100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0" name="Straight Connector 1399"/>
          <p:cNvCxnSpPr/>
          <p:nvPr/>
        </p:nvCxnSpPr>
        <p:spPr>
          <a:xfrm>
            <a:off x="6629400" y="3405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1" name="Straight Connector 1400"/>
          <p:cNvCxnSpPr/>
          <p:nvPr/>
        </p:nvCxnSpPr>
        <p:spPr>
          <a:xfrm>
            <a:off x="6629400" y="3710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2" name="Straight Connector 1401"/>
          <p:cNvCxnSpPr/>
          <p:nvPr/>
        </p:nvCxnSpPr>
        <p:spPr>
          <a:xfrm>
            <a:off x="6629400" y="4014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3" name="Straight Connector 1402"/>
          <p:cNvCxnSpPr/>
          <p:nvPr/>
        </p:nvCxnSpPr>
        <p:spPr>
          <a:xfrm>
            <a:off x="6629400" y="4319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4" name="Straight Connector 1403"/>
          <p:cNvCxnSpPr/>
          <p:nvPr/>
        </p:nvCxnSpPr>
        <p:spPr>
          <a:xfrm>
            <a:off x="6629400" y="4624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5" name="Straight Connector 1404"/>
          <p:cNvCxnSpPr/>
          <p:nvPr/>
        </p:nvCxnSpPr>
        <p:spPr>
          <a:xfrm>
            <a:off x="6629400" y="49293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6" name="Straight Connector 1405"/>
          <p:cNvCxnSpPr/>
          <p:nvPr/>
        </p:nvCxnSpPr>
        <p:spPr>
          <a:xfrm>
            <a:off x="6629400" y="52341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7" name="Straight Connector 1406"/>
          <p:cNvCxnSpPr/>
          <p:nvPr/>
        </p:nvCxnSpPr>
        <p:spPr>
          <a:xfrm>
            <a:off x="6629400" y="55389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8" name="Straight Connector 1407"/>
          <p:cNvCxnSpPr/>
          <p:nvPr/>
        </p:nvCxnSpPr>
        <p:spPr>
          <a:xfrm>
            <a:off x="6629400" y="58437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09" name="Straight Connector 1408"/>
          <p:cNvCxnSpPr/>
          <p:nvPr/>
        </p:nvCxnSpPr>
        <p:spPr>
          <a:xfrm>
            <a:off x="6629400" y="6148558"/>
            <a:ext cx="381000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10" name="Straight Connector 1409"/>
          <p:cNvCxnSpPr/>
          <p:nvPr/>
        </p:nvCxnSpPr>
        <p:spPr>
          <a:xfrm rot="5400000">
            <a:off x="4648200" y="3862558"/>
            <a:ext cx="4724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06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FFTW: Compiler and </a:t>
            </a:r>
            <a:r>
              <a:rPr lang="en-US" altLang="zh-CN" dirty="0" err="1" smtClean="0"/>
              <a:t>Autotuner</a:t>
            </a:r>
            <a:r>
              <a:rPr lang="en-US" altLang="zh-CN" dirty="0" smtClean="0"/>
              <a:t> for FFTs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9" y="6392411"/>
            <a:ext cx="6003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Source:  Markus </a:t>
            </a:r>
            <a:r>
              <a:rPr lang="en-US" sz="1200" b="0" dirty="0" err="1" smtClean="0">
                <a:latin typeface="Calibri" panose="020F0502020204030204" pitchFamily="34" charset="0"/>
              </a:rPr>
              <a:t>Püschel</a:t>
            </a:r>
            <a:r>
              <a:rPr lang="en-US" sz="1200" b="0" dirty="0" smtClean="0">
                <a:latin typeface="Calibri" panose="020F0502020204030204" pitchFamily="34" charset="0"/>
              </a:rPr>
              <a:t>, ETH Zürich: How </a:t>
            </a:r>
            <a:r>
              <a:rPr lang="en-US" sz="1200" b="0" dirty="0">
                <a:latin typeface="Calibri" panose="020F0502020204030204" pitchFamily="34" charset="0"/>
              </a:rPr>
              <a:t>to Write Fast Numerical Code, 2011</a:t>
            </a:r>
            <a:br>
              <a:rPr lang="en-US" sz="1200" b="0" dirty="0">
                <a:latin typeface="Calibri" panose="020F0502020204030204" pitchFamily="34" charset="0"/>
              </a:rPr>
            </a:br>
            <a:r>
              <a:rPr lang="en-US" sz="1200" b="0" dirty="0">
                <a:latin typeface="Calibri" panose="020F0502020204030204" pitchFamily="34" charset="0"/>
              </a:rPr>
              <a:t>https://www.inf.ethz.ch/personal/markusp/teaching/263-2300-ETH-spring11/course.html </a:t>
            </a:r>
          </a:p>
        </p:txBody>
      </p:sp>
      <p:pic>
        <p:nvPicPr>
          <p:cNvPr id="22118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 b="44210"/>
          <a:stretch/>
        </p:blipFill>
        <p:spPr bwMode="auto">
          <a:xfrm>
            <a:off x="0" y="1190535"/>
            <a:ext cx="9034818" cy="24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40709" y="3701534"/>
            <a:ext cx="8153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</a:rPr>
              <a:t>FFTW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222405" y="3941802"/>
            <a:ext cx="24384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Library infrastructure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224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510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796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082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322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036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36805" y="4703802"/>
            <a:ext cx="228600" cy="762000"/>
          </a:xfrm>
          <a:prstGeom prst="rect">
            <a:avLst/>
          </a:prstGeom>
          <a:solidFill>
            <a:srgbClr val="FFABAB"/>
          </a:solidFill>
          <a:ln w="25400" cap="flat" cmpd="sng" algn="ctr">
            <a:solidFill>
              <a:srgbClr val="FF797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17805" y="5112313"/>
            <a:ext cx="533400" cy="1588"/>
          </a:xfrm>
          <a:prstGeom prst="line">
            <a:avLst/>
          </a:prstGeom>
          <a:solidFill>
            <a:srgbClr val="DDDDDD"/>
          </a:solidFill>
          <a:ln w="76200" cap="rnd" cmpd="sng" algn="ctr">
            <a:solidFill>
              <a:srgbClr val="FF7979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191359" y="5465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0616" y="5465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9874" y="5465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9132" y="5465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6005" y="54658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64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2841" y="54658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32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8389" y="5465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909" y="4910286"/>
            <a:ext cx="829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AE2424"/>
                </a:solidFill>
                <a:latin typeface="Calibri" panose="020F0502020204030204" pitchFamily="34" charset="0"/>
              </a:rPr>
              <a:t>Codelets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97909" y="4692134"/>
            <a:ext cx="1143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Codelet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generator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2269509" y="4945918"/>
            <a:ext cx="762000" cy="304800"/>
          </a:xfrm>
          <a:prstGeom prst="rightArrow">
            <a:avLst/>
          </a:prstGeom>
          <a:solidFill>
            <a:srgbClr val="FF898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50909" y="3831442"/>
            <a:ext cx="27094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Recursive functions needed</a:t>
            </a:r>
          </a:p>
          <a:p>
            <a:pPr lvl="0"/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Vectorization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(partially)</a:t>
            </a:r>
          </a:p>
          <a:p>
            <a:pPr lvl="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Threading</a:t>
            </a:r>
          </a:p>
          <a:p>
            <a:pPr lvl="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Adaptation mechanism (plan)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225949" y="47792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225949" y="48554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225949" y="49316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225949" y="5006232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225949" y="5082432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225949" y="5158632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225949" y="52364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25949" y="53126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225949" y="5388820"/>
            <a:ext cx="2438400" cy="1588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6788959" y="4909850"/>
            <a:ext cx="11977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3333CC">
                    <a:lumMod val="75000"/>
                  </a:srgbClr>
                </a:solidFill>
                <a:latin typeface="Calibri" panose="020F0502020204030204" pitchFamily="34" charset="0"/>
              </a:rPr>
              <a:t>(10–20 types)</a:t>
            </a:r>
          </a:p>
        </p:txBody>
      </p:sp>
    </p:spTree>
    <p:extLst>
      <p:ext uri="{BB962C8B-B14F-4D97-AF65-F5344CB8AC3E}">
        <p14:creationId xmlns:p14="http://schemas.microsoft.com/office/powerpoint/2010/main" val="24500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FFTW: </a:t>
            </a:r>
            <a:r>
              <a:rPr lang="en-US" altLang="zh-CN" dirty="0" err="1" smtClean="0"/>
              <a:t>genfft</a:t>
            </a:r>
            <a:r>
              <a:rPr lang="en-US" altLang="zh-CN" dirty="0" smtClean="0"/>
              <a:t> and the Cooley Tukey FFT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9" y="6392411"/>
            <a:ext cx="583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Source</a:t>
            </a:r>
            <a:r>
              <a:rPr lang="en-US" sz="1200" b="0" dirty="0">
                <a:latin typeface="Calibri" panose="020F0502020204030204" pitchFamily="34" charset="0"/>
              </a:rPr>
              <a:t>:  Matteo </a:t>
            </a:r>
            <a:r>
              <a:rPr lang="en-US" sz="1200" b="0" dirty="0" err="1" smtClean="0">
                <a:latin typeface="Calibri" panose="020F0502020204030204" pitchFamily="34" charset="0"/>
              </a:rPr>
              <a:t>Frigo</a:t>
            </a:r>
            <a:r>
              <a:rPr lang="en-US" sz="1200" b="0" dirty="0">
                <a:latin typeface="Calibri" panose="020F0502020204030204" pitchFamily="34" charset="0"/>
              </a:rPr>
              <a:t>: “A Fast Fourier Transform Compiler</a:t>
            </a:r>
            <a:r>
              <a:rPr lang="en-US" sz="1200" b="0" dirty="0" smtClean="0">
                <a:latin typeface="Calibri" panose="020F0502020204030204" pitchFamily="34" charset="0"/>
              </a:rPr>
              <a:t>,” In Proceedings ACM PLDI 1999</a:t>
            </a:r>
            <a:r>
              <a:rPr lang="en-US" sz="1200" b="0" dirty="0">
                <a:latin typeface="Calibri" panose="020F0502020204030204" pitchFamily="34" charset="0"/>
              </a:rPr>
              <a:t/>
            </a:r>
            <a:br>
              <a:rPr lang="en-US" sz="1200" b="0" dirty="0">
                <a:latin typeface="Calibri" panose="020F0502020204030204" pitchFamily="34" charset="0"/>
              </a:rPr>
            </a:br>
            <a:r>
              <a:rPr lang="en-US" sz="1200" b="0" dirty="0">
                <a:latin typeface="Calibri" panose="020F0502020204030204" pitchFamily="34" charset="0"/>
              </a:rPr>
              <a:t>http://www.fftw.org/pldi99-slides.ps.gz</a:t>
            </a:r>
          </a:p>
        </p:txBody>
      </p:sp>
      <p:pic>
        <p:nvPicPr>
          <p:cNvPr id="22128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8" b="13360"/>
          <a:stretch/>
        </p:blipFill>
        <p:spPr bwMode="auto">
          <a:xfrm>
            <a:off x="0" y="1173707"/>
            <a:ext cx="9144000" cy="488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FFTW: </a:t>
            </a:r>
            <a:r>
              <a:rPr lang="en-US" altLang="zh-CN" dirty="0" err="1" smtClean="0"/>
              <a:t>genfft</a:t>
            </a:r>
            <a:r>
              <a:rPr lang="en-US" altLang="zh-CN" dirty="0" smtClean="0"/>
              <a:t> at Work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9" y="6392411"/>
            <a:ext cx="583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Calibri" panose="020F0502020204030204" pitchFamily="34" charset="0"/>
              </a:rPr>
              <a:t>Source</a:t>
            </a:r>
            <a:r>
              <a:rPr lang="en-US" sz="1200" b="0" dirty="0">
                <a:latin typeface="Calibri" panose="020F0502020204030204" pitchFamily="34" charset="0"/>
              </a:rPr>
              <a:t>:  Matteo </a:t>
            </a:r>
            <a:r>
              <a:rPr lang="en-US" sz="1200" b="0" dirty="0" err="1" smtClean="0">
                <a:latin typeface="Calibri" panose="020F0502020204030204" pitchFamily="34" charset="0"/>
              </a:rPr>
              <a:t>Frigo</a:t>
            </a:r>
            <a:r>
              <a:rPr lang="en-US" sz="1200" b="0" dirty="0">
                <a:latin typeface="Calibri" panose="020F0502020204030204" pitchFamily="34" charset="0"/>
              </a:rPr>
              <a:t>: “A Fast Fourier Transform Compiler</a:t>
            </a:r>
            <a:r>
              <a:rPr lang="en-US" sz="1200" b="0" dirty="0" smtClean="0">
                <a:latin typeface="Calibri" panose="020F0502020204030204" pitchFamily="34" charset="0"/>
              </a:rPr>
              <a:t>,” In Proceedings ACM PLDI 1999</a:t>
            </a:r>
            <a:r>
              <a:rPr lang="en-US" sz="1200" b="0" dirty="0">
                <a:latin typeface="Calibri" panose="020F0502020204030204" pitchFamily="34" charset="0"/>
              </a:rPr>
              <a:t/>
            </a:r>
            <a:br>
              <a:rPr lang="en-US" sz="1200" b="0" dirty="0">
                <a:latin typeface="Calibri" panose="020F0502020204030204" pitchFamily="34" charset="0"/>
              </a:rPr>
            </a:br>
            <a:r>
              <a:rPr lang="en-US" sz="1200" b="0" dirty="0">
                <a:latin typeface="Calibri" panose="020F0502020204030204" pitchFamily="34" charset="0"/>
              </a:rPr>
              <a:t>http://www.fftw.org/pldi99.pdf</a:t>
            </a:r>
          </a:p>
        </p:txBody>
      </p:sp>
      <p:pic>
        <p:nvPicPr>
          <p:cNvPr id="2213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7" y="1652631"/>
            <a:ext cx="4141407" cy="340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3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70" y="1627463"/>
            <a:ext cx="4015443" cy="406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3005" y="1291904"/>
            <a:ext cx="1373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2-point FFT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3670" y="1291904"/>
            <a:ext cx="269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Algebraic Simplification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Autotuning</a:t>
            </a:r>
            <a:r>
              <a:rPr lang="en-US" altLang="zh-CN" dirty="0" smtClean="0"/>
              <a:t>: From Simple to “Really Hard”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rgbClr val="0066CC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use C preprocessor for meta-programming </a:t>
            </a:r>
          </a:p>
          <a:p>
            <a:pPr marL="34290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Level 2: scripting for code specialization</a:t>
            </a:r>
            <a:b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>
                <a:solidFill>
                  <a:srgbClr val="0066CC"/>
                </a:solidFill>
                <a:latin typeface="Calibri" pitchFamily="34" charset="0"/>
              </a:rPr>
              <a:t>text-based program generation, e.g., ATLAS</a:t>
            </a:r>
          </a:p>
          <a:p>
            <a:pPr marL="34290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  <a:t>Level 3: add compiler technology</a:t>
            </a:r>
            <a:br>
              <a:rPr lang="en-US" sz="2400" kern="0" dirty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>
                <a:solidFill>
                  <a:srgbClr val="0066CC"/>
                </a:solidFill>
                <a:latin typeface="Calibri" pitchFamily="34" charset="0"/>
              </a:rPr>
              <a:t>internal code representation, e.g., FFTW’s </a:t>
            </a:r>
            <a:r>
              <a:rPr lang="en-US" sz="2400" b="0" kern="0" dirty="0" err="1">
                <a:solidFill>
                  <a:srgbClr val="0066CC"/>
                </a:solidFill>
                <a:latin typeface="Calibri" pitchFamily="34" charset="0"/>
              </a:rPr>
              <a:t>genfft</a:t>
            </a:r>
            <a:endParaRPr lang="en-US" sz="2400" b="0" kern="0" dirty="0">
              <a:solidFill>
                <a:srgbClr val="0066CC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  <a:t>Level 4: synthesize the program from scratch</a:t>
            </a:r>
            <a:b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C00000"/>
                </a:solidFill>
                <a:latin typeface="Calibri" pitchFamily="34" charset="0"/>
              </a:rPr>
              <a:t>high level representation, e.g., TCE and Spiral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129463" y="3234539"/>
            <a:ext cx="1752600" cy="1752600"/>
          </a:xfrm>
          <a:prstGeom prst="ellipse">
            <a:avLst/>
          </a:prstGeom>
          <a:solidFill>
            <a:srgbClr val="3333CC">
              <a:lumMod val="75000"/>
              <a:alpha val="66000"/>
            </a:srgbClr>
          </a:solidFill>
          <a:ln w="254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3333CC"/>
              </a:solidFill>
              <a:latin typeface="Calibri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461317" y="3234539"/>
            <a:ext cx="1752600" cy="1752600"/>
          </a:xfrm>
          <a:prstGeom prst="ellipse">
            <a:avLst/>
          </a:prstGeom>
          <a:solidFill>
            <a:srgbClr val="C00000">
              <a:alpha val="58000"/>
            </a:srgbClr>
          </a:solidFill>
          <a:ln w="254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Spiral’s Domain-Specific Program Synthesis</a:t>
            </a:r>
            <a:endParaRPr lang="en-US" dirty="0"/>
          </a:p>
        </p:txBody>
      </p:sp>
      <p:sp>
        <p:nvSpPr>
          <p:cNvPr id="39" name="Oval 2"/>
          <p:cNvSpPr>
            <a:spLocks noChangeArrowheads="1"/>
          </p:cNvSpPr>
          <p:nvPr/>
        </p:nvSpPr>
        <p:spPr bwMode="auto">
          <a:xfrm>
            <a:off x="4033045" y="3300004"/>
            <a:ext cx="1371600" cy="838200"/>
          </a:xfrm>
          <a:prstGeom prst="ellipse">
            <a:avLst/>
          </a:prstGeom>
          <a:solidFill>
            <a:srgbClr val="EAEAEA">
              <a:alpha val="50195"/>
            </a:srgbClr>
          </a:soli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2585245" y="2690404"/>
            <a:ext cx="396875" cy="1006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kern="0">
                <a:solidFill>
                  <a:sysClr val="windowText" lastClr="000000"/>
                </a:solidFill>
                <a:latin typeface="Calibri" pitchFamily="34" charset="0"/>
              </a:rPr>
              <a:t>ν</a:t>
            </a:r>
            <a:r>
              <a:rPr lang="en-US" sz="2000" i="1" kern="0">
                <a:solidFill>
                  <a:sysClr val="windowText" lastClr="000000"/>
                </a:solidFill>
                <a:latin typeface="Calibri" pitchFamily="34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i="1" kern="0">
                <a:solidFill>
                  <a:sysClr val="windowText" lastClr="000000"/>
                </a:solidFill>
                <a:latin typeface="Calibri" pitchFamily="34" charset="0"/>
              </a:rPr>
              <a:t>μ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32870" y="2766604"/>
            <a:ext cx="228600" cy="2514600"/>
            <a:chOff x="1566" y="1065"/>
            <a:chExt cx="144" cy="1584"/>
          </a:xfrm>
        </p:grpSpPr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1566" y="1065"/>
              <a:ext cx="144" cy="158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1638" y="1692"/>
              <a:ext cx="0" cy="81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90955" y="5484180"/>
            <a:ext cx="2558714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Architectural </a:t>
            </a:r>
            <a:r>
              <a:rPr lang="en-US" sz="1800" b="0" kern="0" dirty="0">
                <a:latin typeface="Calibri" pitchFamily="34" charset="0"/>
              </a:rPr>
              <a:t>parameter: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Vector length,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#processors, …</a:t>
            </a:r>
            <a:endParaRPr lang="en-US" sz="1800" b="0" kern="0" dirty="0">
              <a:latin typeface="Calibri" pitchFamily="34" charset="0"/>
            </a:endParaRPr>
          </a:p>
        </p:txBody>
      </p:sp>
      <p:pic>
        <p:nvPicPr>
          <p:cNvPr id="49" name="Picture 1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283" y="2766604"/>
            <a:ext cx="207962" cy="2590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50" name="Freeform 15"/>
          <p:cNvSpPr>
            <a:spLocks/>
          </p:cNvSpPr>
          <p:nvPr/>
        </p:nvSpPr>
        <p:spPr bwMode="auto">
          <a:xfrm flipH="1">
            <a:off x="6852445" y="3300004"/>
            <a:ext cx="914400" cy="342900"/>
          </a:xfrm>
          <a:custGeom>
            <a:avLst/>
            <a:gdLst>
              <a:gd name="T0" fmla="*/ 0 w 576"/>
              <a:gd name="T1" fmla="*/ 216 h 216"/>
              <a:gd name="T2" fmla="*/ 288 w 576"/>
              <a:gd name="T3" fmla="*/ 24 h 216"/>
              <a:gd name="T4" fmla="*/ 576 w 576"/>
              <a:gd name="T5" fmla="*/ 72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0" y="216"/>
                </a:moveTo>
                <a:cubicBezTo>
                  <a:pt x="96" y="132"/>
                  <a:pt x="192" y="48"/>
                  <a:pt x="288" y="24"/>
                </a:cubicBezTo>
                <a:cubicBezTo>
                  <a:pt x="384" y="0"/>
                  <a:pt x="480" y="36"/>
                  <a:pt x="576" y="7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>
            <a:off x="2956720" y="2785654"/>
            <a:ext cx="161925" cy="228600"/>
          </a:xfrm>
          <a:prstGeom prst="rightBrace">
            <a:avLst>
              <a:gd name="adj1" fmla="val 11765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2" name="AutoShape 17"/>
          <p:cNvSpPr>
            <a:spLocks/>
          </p:cNvSpPr>
          <p:nvPr/>
        </p:nvSpPr>
        <p:spPr bwMode="auto">
          <a:xfrm>
            <a:off x="2966245" y="3147604"/>
            <a:ext cx="161925" cy="457200"/>
          </a:xfrm>
          <a:prstGeom prst="rightBrace">
            <a:avLst>
              <a:gd name="adj1" fmla="val 23529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033045" y="2614204"/>
            <a:ext cx="1371600" cy="838200"/>
          </a:xfrm>
          <a:prstGeom prst="ellipse">
            <a:avLst/>
          </a:prstGeom>
          <a:solidFill>
            <a:srgbClr val="EAEAEA">
              <a:alpha val="50195"/>
            </a:srgbClr>
          </a:solidFill>
          <a:ln w="6350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4" name="Freeform 19"/>
          <p:cNvSpPr>
            <a:spLocks/>
          </p:cNvSpPr>
          <p:nvPr/>
        </p:nvSpPr>
        <p:spPr bwMode="auto">
          <a:xfrm flipH="1">
            <a:off x="5252245" y="2919004"/>
            <a:ext cx="1295400" cy="266700"/>
          </a:xfrm>
          <a:custGeom>
            <a:avLst/>
            <a:gdLst>
              <a:gd name="T0" fmla="*/ 0 w 576"/>
              <a:gd name="T1" fmla="*/ 216 h 216"/>
              <a:gd name="T2" fmla="*/ 288 w 576"/>
              <a:gd name="T3" fmla="*/ 24 h 216"/>
              <a:gd name="T4" fmla="*/ 576 w 576"/>
              <a:gd name="T5" fmla="*/ 72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0" y="216"/>
                </a:moveTo>
                <a:cubicBezTo>
                  <a:pt x="96" y="132"/>
                  <a:pt x="192" y="48"/>
                  <a:pt x="288" y="24"/>
                </a:cubicBezTo>
                <a:cubicBezTo>
                  <a:pt x="384" y="0"/>
                  <a:pt x="480" y="36"/>
                  <a:pt x="576" y="7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 flipH="1">
            <a:off x="5166520" y="2976154"/>
            <a:ext cx="76200" cy="762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6" name="Freeform 21"/>
          <p:cNvSpPr>
            <a:spLocks/>
          </p:cNvSpPr>
          <p:nvPr/>
        </p:nvSpPr>
        <p:spPr bwMode="auto">
          <a:xfrm flipH="1">
            <a:off x="5252245" y="3566704"/>
            <a:ext cx="1295400" cy="266700"/>
          </a:xfrm>
          <a:custGeom>
            <a:avLst/>
            <a:gdLst>
              <a:gd name="T0" fmla="*/ 0 w 576"/>
              <a:gd name="T1" fmla="*/ 216 h 216"/>
              <a:gd name="T2" fmla="*/ 288 w 576"/>
              <a:gd name="T3" fmla="*/ 24 h 216"/>
              <a:gd name="T4" fmla="*/ 576 w 576"/>
              <a:gd name="T5" fmla="*/ 72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0" y="216"/>
                </a:moveTo>
                <a:cubicBezTo>
                  <a:pt x="96" y="132"/>
                  <a:pt x="192" y="48"/>
                  <a:pt x="288" y="24"/>
                </a:cubicBezTo>
                <a:cubicBezTo>
                  <a:pt x="384" y="0"/>
                  <a:pt x="480" y="36"/>
                  <a:pt x="576" y="7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 type="none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7" name="Oval 22"/>
          <p:cNvSpPr>
            <a:spLocks noChangeArrowheads="1"/>
          </p:cNvSpPr>
          <p:nvPr/>
        </p:nvSpPr>
        <p:spPr bwMode="auto">
          <a:xfrm flipH="1">
            <a:off x="5166520" y="3623854"/>
            <a:ext cx="76200" cy="762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auto">
          <a:xfrm>
            <a:off x="5509420" y="3114267"/>
            <a:ext cx="96532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rewriting</a:t>
            </a: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3185320" y="2904717"/>
            <a:ext cx="790575" cy="1000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med"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3194845" y="3376204"/>
            <a:ext cx="7620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med" len="med"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3182145" y="3019017"/>
            <a:ext cx="808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defines</a:t>
            </a:r>
          </a:p>
        </p:txBody>
      </p:sp>
      <p:pic>
        <p:nvPicPr>
          <p:cNvPr id="62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0683" y="2838041"/>
            <a:ext cx="536575" cy="333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63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39445" y="3639729"/>
            <a:ext cx="590550" cy="3889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7000067" y="5484180"/>
            <a:ext cx="1779654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Kernel: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problem size,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 smtClean="0">
                <a:latin typeface="Calibri" pitchFamily="34" charset="0"/>
              </a:rPr>
              <a:t>algorithm choice</a:t>
            </a:r>
            <a:endParaRPr lang="en-US" sz="1800" b="0" kern="0" dirty="0">
              <a:latin typeface="Calibri" pitchFamily="34" charset="0"/>
            </a:endParaRPr>
          </a:p>
        </p:txBody>
      </p:sp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985045" y="3476217"/>
            <a:ext cx="57099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pick</a:t>
            </a:r>
            <a:endParaRPr lang="en-US" sz="1800" kern="0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67" name="Text Box 34"/>
          <p:cNvSpPr txBox="1">
            <a:spLocks noChangeArrowheads="1"/>
          </p:cNvSpPr>
          <p:nvPr/>
        </p:nvSpPr>
        <p:spPr bwMode="auto">
          <a:xfrm>
            <a:off x="7694521" y="3278318"/>
            <a:ext cx="8258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search</a:t>
            </a:r>
          </a:p>
        </p:txBody>
      </p:sp>
      <p:sp>
        <p:nvSpPr>
          <p:cNvPr id="68" name="Freeform 35"/>
          <p:cNvSpPr>
            <a:spLocks/>
          </p:cNvSpPr>
          <p:nvPr/>
        </p:nvSpPr>
        <p:spPr bwMode="auto">
          <a:xfrm>
            <a:off x="7462045" y="3531779"/>
            <a:ext cx="927100" cy="381000"/>
          </a:xfrm>
          <a:custGeom>
            <a:avLst/>
            <a:gdLst>
              <a:gd name="T0" fmla="*/ 584 w 584"/>
              <a:gd name="T1" fmla="*/ 240 h 240"/>
              <a:gd name="T2" fmla="*/ 488 w 584"/>
              <a:gd name="T3" fmla="*/ 192 h 240"/>
              <a:gd name="T4" fmla="*/ 392 w 584"/>
              <a:gd name="T5" fmla="*/ 144 h 240"/>
              <a:gd name="T6" fmla="*/ 296 w 584"/>
              <a:gd name="T7" fmla="*/ 48 h 240"/>
              <a:gd name="T8" fmla="*/ 152 w 584"/>
              <a:gd name="T9" fmla="*/ 96 h 240"/>
              <a:gd name="T10" fmla="*/ 56 w 584"/>
              <a:gd name="T11" fmla="*/ 144 h 240"/>
              <a:gd name="T12" fmla="*/ 8 w 584"/>
              <a:gd name="T13" fmla="*/ 96 h 240"/>
              <a:gd name="T14" fmla="*/ 104 w 584"/>
              <a:gd name="T15" fmla="*/ 0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84"/>
              <a:gd name="T25" fmla="*/ 0 h 240"/>
              <a:gd name="T26" fmla="*/ 584 w 584"/>
              <a:gd name="T27" fmla="*/ 240 h 24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84" h="240">
                <a:moveTo>
                  <a:pt x="584" y="240"/>
                </a:moveTo>
                <a:cubicBezTo>
                  <a:pt x="552" y="224"/>
                  <a:pt x="520" y="208"/>
                  <a:pt x="488" y="192"/>
                </a:cubicBezTo>
                <a:cubicBezTo>
                  <a:pt x="456" y="176"/>
                  <a:pt x="424" y="168"/>
                  <a:pt x="392" y="144"/>
                </a:cubicBezTo>
                <a:cubicBezTo>
                  <a:pt x="360" y="120"/>
                  <a:pt x="336" y="56"/>
                  <a:pt x="296" y="48"/>
                </a:cubicBezTo>
                <a:cubicBezTo>
                  <a:pt x="256" y="40"/>
                  <a:pt x="192" y="80"/>
                  <a:pt x="152" y="96"/>
                </a:cubicBezTo>
                <a:cubicBezTo>
                  <a:pt x="112" y="112"/>
                  <a:pt x="80" y="144"/>
                  <a:pt x="56" y="144"/>
                </a:cubicBezTo>
                <a:cubicBezTo>
                  <a:pt x="32" y="144"/>
                  <a:pt x="0" y="120"/>
                  <a:pt x="8" y="96"/>
                </a:cubicBezTo>
                <a:cubicBezTo>
                  <a:pt x="16" y="72"/>
                  <a:pt x="80" y="16"/>
                  <a:pt x="104" y="0"/>
                </a:cubicBezTo>
              </a:path>
            </a:pathLst>
          </a:custGeom>
          <a:noFill/>
          <a:ln w="254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1670845" y="3604804"/>
            <a:ext cx="76200" cy="762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0" name="Freeform 37"/>
          <p:cNvSpPr>
            <a:spLocks/>
          </p:cNvSpPr>
          <p:nvPr/>
        </p:nvSpPr>
        <p:spPr bwMode="auto">
          <a:xfrm>
            <a:off x="1704183" y="3295242"/>
            <a:ext cx="914400" cy="342900"/>
          </a:xfrm>
          <a:custGeom>
            <a:avLst/>
            <a:gdLst>
              <a:gd name="T0" fmla="*/ 0 w 576"/>
              <a:gd name="T1" fmla="*/ 216 h 216"/>
              <a:gd name="T2" fmla="*/ 288 w 576"/>
              <a:gd name="T3" fmla="*/ 24 h 216"/>
              <a:gd name="T4" fmla="*/ 576 w 576"/>
              <a:gd name="T5" fmla="*/ 72 h 216"/>
              <a:gd name="T6" fmla="*/ 0 60000 65536"/>
              <a:gd name="T7" fmla="*/ 0 60000 65536"/>
              <a:gd name="T8" fmla="*/ 0 60000 65536"/>
              <a:gd name="T9" fmla="*/ 0 w 576"/>
              <a:gd name="T10" fmla="*/ 0 h 216"/>
              <a:gd name="T11" fmla="*/ 576 w 576"/>
              <a:gd name="T12" fmla="*/ 216 h 2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216">
                <a:moveTo>
                  <a:pt x="0" y="216"/>
                </a:moveTo>
                <a:cubicBezTo>
                  <a:pt x="96" y="132"/>
                  <a:pt x="192" y="48"/>
                  <a:pt x="288" y="24"/>
                </a:cubicBezTo>
                <a:cubicBezTo>
                  <a:pt x="384" y="0"/>
                  <a:pt x="480" y="36"/>
                  <a:pt x="576" y="7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 type="none" w="med" len="med"/>
            <a:tailEnd type="triangle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2251870" y="2361792"/>
            <a:ext cx="12682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C00000"/>
                </a:solidFill>
                <a:latin typeface="Calibri" pitchFamily="34" charset="0"/>
              </a:rPr>
              <a:t>abstraction</a:t>
            </a: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6190458" y="2361792"/>
            <a:ext cx="12682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accent6"/>
                </a:solidFill>
                <a:latin typeface="Calibri" pitchFamily="34" charset="0"/>
              </a:rPr>
              <a:t>abstraction</a:t>
            </a:r>
          </a:p>
        </p:txBody>
      </p:sp>
      <p:sp>
        <p:nvSpPr>
          <p:cNvPr id="73" name="Text Box 40"/>
          <p:cNvSpPr txBox="1">
            <a:spLocks noChangeArrowheads="1"/>
          </p:cNvSpPr>
          <p:nvPr/>
        </p:nvSpPr>
        <p:spPr bwMode="auto">
          <a:xfrm>
            <a:off x="3344070" y="1361634"/>
            <a:ext cx="3081293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C00000"/>
                </a:solidFill>
                <a:latin typeface="Calibri" pitchFamily="34" charset="0"/>
              </a:rPr>
              <a:t>Model: </a:t>
            </a: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common abstraction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spaces of matching formulas</a:t>
            </a:r>
          </a:p>
        </p:txBody>
      </p:sp>
      <p:sp>
        <p:nvSpPr>
          <p:cNvPr id="74" name="Oval 14"/>
          <p:cNvSpPr>
            <a:spLocks noChangeArrowheads="1"/>
          </p:cNvSpPr>
          <p:nvPr/>
        </p:nvSpPr>
        <p:spPr bwMode="auto">
          <a:xfrm flipH="1">
            <a:off x="7738270" y="3609567"/>
            <a:ext cx="76200" cy="76200"/>
          </a:xfrm>
          <a:prstGeom prst="ellipse">
            <a:avLst/>
          </a:prstGeom>
          <a:solidFill>
            <a:srgbClr val="000000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37668" y="3928089"/>
            <a:ext cx="174278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</a:rPr>
              <a:t>architecture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</a:rPr>
              <a:t>space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7256033" y="3819599"/>
            <a:ext cx="1430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</a:rPr>
              <a:t>algorithm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FFFF"/>
                </a:solidFill>
                <a:latin typeface="Calibri" pitchFamily="34" charset="0"/>
              </a:rPr>
              <a:t>space</a:t>
            </a:r>
          </a:p>
        </p:txBody>
      </p:sp>
      <p:sp>
        <p:nvSpPr>
          <p:cNvPr id="79" name="AutoShape 32"/>
          <p:cNvSpPr>
            <a:spLocks noChangeArrowheads="1"/>
          </p:cNvSpPr>
          <p:nvPr/>
        </p:nvSpPr>
        <p:spPr bwMode="auto">
          <a:xfrm>
            <a:off x="2793809" y="5486399"/>
            <a:ext cx="3962400" cy="697747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>
            <a:off x="3528341" y="5585284"/>
            <a:ext cx="18101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Calibri" pitchFamily="34" charset="0"/>
              </a:rPr>
              <a:t>optimization</a:t>
            </a:r>
            <a:endParaRPr lang="en-US" sz="2400" kern="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6"/>
          <p:cNvSpPr>
            <a:spLocks noChangeArrowheads="1"/>
          </p:cNvSpPr>
          <p:nvPr/>
        </p:nvSpPr>
        <p:spPr bwMode="auto">
          <a:xfrm>
            <a:off x="3900488" y="4708525"/>
            <a:ext cx="2865437" cy="1109663"/>
          </a:xfrm>
          <a:prstGeom prst="rect">
            <a:avLst/>
          </a:prstGeom>
          <a:solidFill>
            <a:srgbClr val="DDDDDD"/>
          </a:solidFill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507" name="Rectangle 34"/>
          <p:cNvSpPr>
            <a:spLocks noChangeArrowheads="1"/>
          </p:cNvSpPr>
          <p:nvPr/>
        </p:nvSpPr>
        <p:spPr bwMode="auto">
          <a:xfrm>
            <a:off x="3870325" y="2081213"/>
            <a:ext cx="5056188" cy="37401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36550" y="398495"/>
            <a:ext cx="8747125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Spiral Works</a:t>
            </a:r>
          </a:p>
        </p:txBody>
      </p:sp>
      <p:sp>
        <p:nvSpPr>
          <p:cNvPr id="1464325" name="Rectangle 5"/>
          <p:cNvSpPr>
            <a:spLocks noChangeArrowheads="1"/>
          </p:cNvSpPr>
          <p:nvPr/>
        </p:nvSpPr>
        <p:spPr bwMode="auto">
          <a:xfrm>
            <a:off x="4049713" y="2270125"/>
            <a:ext cx="2605087" cy="344488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Algorithm Generation</a:t>
            </a:r>
          </a:p>
        </p:txBody>
      </p:sp>
      <p:sp>
        <p:nvSpPr>
          <p:cNvPr id="1464326" name="Rectangle 6"/>
          <p:cNvSpPr>
            <a:spLocks noChangeArrowheads="1"/>
          </p:cNvSpPr>
          <p:nvPr/>
        </p:nvSpPr>
        <p:spPr bwMode="auto">
          <a:xfrm>
            <a:off x="4049713" y="2697163"/>
            <a:ext cx="2605087" cy="344487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Algorithm Optimization</a:t>
            </a:r>
          </a:p>
        </p:txBody>
      </p:sp>
      <p:sp>
        <p:nvSpPr>
          <p:cNvPr id="1464327" name="Rectangle 7"/>
          <p:cNvSpPr>
            <a:spLocks noChangeArrowheads="1"/>
          </p:cNvSpPr>
          <p:nvPr/>
        </p:nvSpPr>
        <p:spPr bwMode="auto">
          <a:xfrm>
            <a:off x="4049713" y="3571875"/>
            <a:ext cx="2605087" cy="344488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Implementation</a:t>
            </a:r>
          </a:p>
        </p:txBody>
      </p:sp>
      <p:sp>
        <p:nvSpPr>
          <p:cNvPr id="1464328" name="Rectangle 8"/>
          <p:cNvSpPr>
            <a:spLocks noChangeArrowheads="1"/>
          </p:cNvSpPr>
          <p:nvPr/>
        </p:nvSpPr>
        <p:spPr bwMode="auto">
          <a:xfrm>
            <a:off x="4049713" y="3998913"/>
            <a:ext cx="2605087" cy="344487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Code Optimization</a:t>
            </a:r>
          </a:p>
        </p:txBody>
      </p:sp>
      <p:sp>
        <p:nvSpPr>
          <p:cNvPr id="1464329" name="Rectangle 9"/>
          <p:cNvSpPr>
            <a:spLocks noChangeArrowheads="1"/>
          </p:cNvSpPr>
          <p:nvPr/>
        </p:nvSpPr>
        <p:spPr bwMode="auto">
          <a:xfrm>
            <a:off x="4051300" y="4864100"/>
            <a:ext cx="2605088" cy="344488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Compilation</a:t>
            </a:r>
          </a:p>
        </p:txBody>
      </p:sp>
      <p:sp>
        <p:nvSpPr>
          <p:cNvPr id="1464330" name="Rectangle 10"/>
          <p:cNvSpPr>
            <a:spLocks noChangeArrowheads="1"/>
          </p:cNvSpPr>
          <p:nvPr/>
        </p:nvSpPr>
        <p:spPr bwMode="auto">
          <a:xfrm>
            <a:off x="4051300" y="5291138"/>
            <a:ext cx="2605088" cy="344487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Compiler Optimizations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05225" y="1300163"/>
            <a:ext cx="4884094" cy="40011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Problem specification </a:t>
            </a:r>
            <a:r>
              <a:rPr lang="en-US" dirty="0" smtClean="0">
                <a:latin typeface="Calibri" pitchFamily="34" charset="0"/>
              </a:rPr>
              <a:t>(“DFT 1024” or “DFT”)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334000" y="3063875"/>
            <a:ext cx="1219200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algorithm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34000" y="4394200"/>
            <a:ext cx="890588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 code</a:t>
            </a:r>
          </a:p>
        </p:txBody>
      </p:sp>
      <p:sp>
        <p:nvSpPr>
          <p:cNvPr id="20494" name="Text Box 16"/>
          <p:cNvSpPr txBox="1">
            <a:spLocks noChangeArrowheads="1"/>
          </p:cNvSpPr>
          <p:nvPr/>
        </p:nvSpPr>
        <p:spPr bwMode="auto">
          <a:xfrm>
            <a:off x="4508500" y="6207125"/>
            <a:ext cx="1822450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Fast executable</a:t>
            </a:r>
          </a:p>
        </p:txBody>
      </p:sp>
      <p:sp>
        <p:nvSpPr>
          <p:cNvPr id="20495" name="Text Box 22"/>
          <p:cNvSpPr txBox="1">
            <a:spLocks noChangeArrowheads="1"/>
          </p:cNvSpPr>
          <p:nvPr/>
        </p:nvSpPr>
        <p:spPr bwMode="auto">
          <a:xfrm>
            <a:off x="6745288" y="5084763"/>
            <a:ext cx="1560512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performance</a:t>
            </a:r>
          </a:p>
        </p:txBody>
      </p:sp>
      <p:sp>
        <p:nvSpPr>
          <p:cNvPr id="20496" name="Line 23"/>
          <p:cNvSpPr>
            <a:spLocks noChangeShapeType="1"/>
          </p:cNvSpPr>
          <p:nvPr/>
        </p:nvSpPr>
        <p:spPr bwMode="auto">
          <a:xfrm>
            <a:off x="5281613" y="3048000"/>
            <a:ext cx="0" cy="511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497" name="Line 24"/>
          <p:cNvSpPr>
            <a:spLocks noChangeShapeType="1"/>
          </p:cNvSpPr>
          <p:nvPr/>
        </p:nvSpPr>
        <p:spPr bwMode="auto">
          <a:xfrm>
            <a:off x="5276850" y="4343400"/>
            <a:ext cx="0" cy="511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498" name="Line 25"/>
          <p:cNvSpPr>
            <a:spLocks noChangeShapeType="1"/>
          </p:cNvSpPr>
          <p:nvPr/>
        </p:nvSpPr>
        <p:spPr bwMode="auto">
          <a:xfrm>
            <a:off x="5286375" y="5638800"/>
            <a:ext cx="0" cy="511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499" name="Line 26"/>
          <p:cNvSpPr>
            <a:spLocks noChangeShapeType="1"/>
          </p:cNvSpPr>
          <p:nvPr/>
        </p:nvSpPr>
        <p:spPr bwMode="auto">
          <a:xfrm>
            <a:off x="5268913" y="1744663"/>
            <a:ext cx="0" cy="511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64348" name="Rectangle 28"/>
          <p:cNvSpPr>
            <a:spLocks noChangeArrowheads="1"/>
          </p:cNvSpPr>
          <p:nvPr/>
        </p:nvSpPr>
        <p:spPr bwMode="auto">
          <a:xfrm rot="-5400000">
            <a:off x="6913563" y="3778250"/>
            <a:ext cx="3338512" cy="344488"/>
          </a:xfrm>
          <a:prstGeom prst="rect">
            <a:avLst/>
          </a:prstGeom>
          <a:gradFill flip="none" rotWithShape="1">
            <a:gsLst>
              <a:gs pos="0">
                <a:srgbClr val="C24542">
                  <a:shade val="30000"/>
                  <a:satMod val="115000"/>
                </a:srgbClr>
              </a:gs>
              <a:gs pos="50000">
                <a:srgbClr val="C24542">
                  <a:shade val="67500"/>
                  <a:satMod val="115000"/>
                </a:srgbClr>
              </a:gs>
              <a:gs pos="100000">
                <a:srgbClr val="C24542">
                  <a:shade val="100000"/>
                  <a:satMod val="115000"/>
                </a:srgbClr>
              </a:gs>
            </a:gsLst>
            <a:lin ang="13500000" scaled="1"/>
            <a:tileRect/>
          </a:gradFill>
          <a:ln w="508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Search</a:t>
            </a:r>
          </a:p>
        </p:txBody>
      </p:sp>
      <p:sp>
        <p:nvSpPr>
          <p:cNvPr id="20501" name="Line 29"/>
          <p:cNvSpPr>
            <a:spLocks noChangeShapeType="1"/>
          </p:cNvSpPr>
          <p:nvPr/>
        </p:nvSpPr>
        <p:spPr bwMode="auto">
          <a:xfrm>
            <a:off x="6653213" y="5459413"/>
            <a:ext cx="17589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2" name="Line 30"/>
          <p:cNvSpPr>
            <a:spLocks noChangeShapeType="1"/>
          </p:cNvSpPr>
          <p:nvPr/>
        </p:nvSpPr>
        <p:spPr bwMode="auto">
          <a:xfrm flipH="1">
            <a:off x="6653213" y="2452688"/>
            <a:ext cx="17589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3" name="Line 31"/>
          <p:cNvSpPr>
            <a:spLocks noChangeShapeType="1"/>
          </p:cNvSpPr>
          <p:nvPr/>
        </p:nvSpPr>
        <p:spPr bwMode="auto">
          <a:xfrm flipH="1">
            <a:off x="6651625" y="3759200"/>
            <a:ext cx="17589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4" name="Text Box 32"/>
          <p:cNvSpPr txBox="1">
            <a:spLocks noChangeArrowheads="1"/>
          </p:cNvSpPr>
          <p:nvPr/>
        </p:nvSpPr>
        <p:spPr bwMode="auto">
          <a:xfrm>
            <a:off x="7004050" y="2105025"/>
            <a:ext cx="1042988" cy="4000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controls</a:t>
            </a:r>
          </a:p>
        </p:txBody>
      </p:sp>
      <p:sp>
        <p:nvSpPr>
          <p:cNvPr id="20505" name="Text Box 33"/>
          <p:cNvSpPr txBox="1">
            <a:spLocks noChangeArrowheads="1"/>
          </p:cNvSpPr>
          <p:nvPr/>
        </p:nvSpPr>
        <p:spPr bwMode="auto">
          <a:xfrm>
            <a:off x="7004050" y="3392488"/>
            <a:ext cx="1042988" cy="4016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controls</a:t>
            </a:r>
          </a:p>
        </p:txBody>
      </p: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7968344" y="5783367"/>
            <a:ext cx="1154483" cy="5847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Spiral</a:t>
            </a:r>
          </a:p>
        </p:txBody>
      </p:sp>
      <p:sp>
        <p:nvSpPr>
          <p:cNvPr id="1464357" name="Text Box 37"/>
          <p:cNvSpPr txBox="1">
            <a:spLocks noChangeArrowheads="1"/>
          </p:cNvSpPr>
          <p:nvPr/>
        </p:nvSpPr>
        <p:spPr bwMode="auto">
          <a:xfrm>
            <a:off x="352425" y="1982496"/>
            <a:ext cx="3206750" cy="432426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Complete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automation </a:t>
            </a:r>
            <a:r>
              <a:rPr lang="en-US" b="0" dirty="0" smtClean="0">
                <a:latin typeface="Calibri" pitchFamily="34" charset="0"/>
              </a:rPr>
              <a:t>of </a:t>
            </a:r>
            <a:br>
              <a:rPr lang="en-US" b="0" dirty="0" smtClean="0">
                <a:latin typeface="Calibri" pitchFamily="34" charset="0"/>
              </a:rPr>
            </a:br>
            <a:r>
              <a:rPr lang="en-US" b="0" dirty="0" smtClean="0">
                <a:latin typeface="Calibri" pitchFamily="34" charset="0"/>
              </a:rPr>
              <a:t>the </a:t>
            </a:r>
            <a:r>
              <a:rPr lang="en-US" b="0" dirty="0">
                <a:latin typeface="Calibri" pitchFamily="34" charset="0"/>
              </a:rPr>
              <a:t>implementation and optimization task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Basic ideas: </a:t>
            </a:r>
            <a:endParaRPr lang="en-US" dirty="0" smtClean="0">
              <a:latin typeface="Calibri" pitchFamily="34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Declarative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representation </a:t>
            </a:r>
            <a:r>
              <a:rPr lang="en-US" b="0" dirty="0">
                <a:latin typeface="Calibri" pitchFamily="34" charset="0"/>
              </a:rPr>
              <a:t>of </a:t>
            </a:r>
            <a:r>
              <a:rPr lang="en-US" b="0" dirty="0" smtClean="0">
                <a:latin typeface="Calibri" pitchFamily="34" charset="0"/>
              </a:rPr>
              <a:t>algorithms</a:t>
            </a:r>
            <a:endParaRPr lang="en-US" b="0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173038" indent="-173038">
              <a:spcBef>
                <a:spcPts val="1200"/>
              </a:spcBef>
              <a:buFont typeface="Arial" pitchFamily="34" charset="0"/>
              <a:buChar char="•"/>
            </a:pPr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Rewriting 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systems </a:t>
            </a:r>
            <a:r>
              <a:rPr lang="en-US" b="0" dirty="0">
                <a:latin typeface="Calibri" pitchFamily="34" charset="0"/>
              </a:rPr>
              <a:t>to generate and optimize algorithms at a high </a:t>
            </a:r>
            <a:r>
              <a:rPr lang="en-US" b="0" dirty="0" smtClean="0">
                <a:latin typeface="Calibri" pitchFamily="34" charset="0"/>
              </a:rPr>
              <a:t>level of </a:t>
            </a:r>
            <a:r>
              <a:rPr lang="en-US" b="0" dirty="0">
                <a:latin typeface="Calibri" pitchFamily="34" charset="0"/>
              </a:rPr>
              <a:t>abstraction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Autotuning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ECE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Andrew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PSC software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Computing infrastructure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Autotuning</a:t>
            </a:r>
            <a:r>
              <a:rPr lang="en-US" altLang="zh-CN" dirty="0" smtClean="0"/>
              <a:t>: From Simple to “Really Hard”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implements the algorithm cleanly</a:t>
            </a:r>
            <a:endParaRPr lang="en-US" b="0" kern="0" dirty="0" smtClean="0"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use C preprocessor for meta-programming 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2: scripting for code specialization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text-based program generation, e.g., ATLAS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3: add compiler technology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internal code representation, e.g., FFTW’s </a:t>
            </a:r>
            <a:r>
              <a:rPr lang="en-US" sz="2400" b="0" kern="0" dirty="0" err="1" smtClean="0">
                <a:latin typeface="Calibri" pitchFamily="34" charset="0"/>
              </a:rPr>
              <a:t>genfft</a:t>
            </a:r>
            <a:endParaRPr lang="en-US" sz="2400" b="0" kern="0" dirty="0" smtClean="0"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4: synthesize the program from scratch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high level representation, e.g., TCE and Spiral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3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chemeClr val="bg2"/>
                </a:solidFill>
              </a:rPr>
              <a:t>Autotuning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ECE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Andrew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PSC software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Computing infrastructure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t="13194" r="2007" b="29265"/>
          <a:stretch/>
        </p:blipFill>
        <p:spPr bwMode="auto">
          <a:xfrm>
            <a:off x="0" y="270933"/>
            <a:ext cx="8373534" cy="62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56345"/>
            <a:ext cx="1960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http://www.ansys.com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12315" r="2099" b="56606"/>
          <a:stretch/>
        </p:blipFill>
        <p:spPr bwMode="auto">
          <a:xfrm>
            <a:off x="59267" y="1193800"/>
            <a:ext cx="8923866" cy="358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13811"/>
            <a:ext cx="2235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https://www.cadence.com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61" r="8742" b="37841"/>
          <a:stretch/>
        </p:blipFill>
        <p:spPr bwMode="auto">
          <a:xfrm>
            <a:off x="0" y="245533"/>
            <a:ext cx="8712200" cy="64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109" y="6498231"/>
            <a:ext cx="2149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https://www.comsol.com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9" t="12534" r="14833" b="44292"/>
          <a:stretch/>
        </p:blipFill>
        <p:spPr bwMode="auto">
          <a:xfrm>
            <a:off x="126999" y="355600"/>
            <a:ext cx="8238068" cy="641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999" y="6587235"/>
            <a:ext cx="2225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http://www.coventor.com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r="8559" b="41799"/>
          <a:stretch/>
        </p:blipFill>
        <p:spPr bwMode="auto">
          <a:xfrm>
            <a:off x="38100" y="558800"/>
            <a:ext cx="9012767" cy="56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" y="6420878"/>
            <a:ext cx="2155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https://www.mentor.com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7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bg2"/>
                </a:solidFill>
              </a:rPr>
              <a:t>Autotuning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ECE software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Andrew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PSC software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2"/>
                </a:solidFill>
              </a:rPr>
              <a:t>Computing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7375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Software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SPSS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IMSL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Maple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Mathematica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Matlab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SAS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S-PLUS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Wolfram Alpha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R/R Studio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Python</a:t>
            </a:r>
          </a:p>
          <a:p>
            <a:pPr>
              <a:spcBef>
                <a:spcPts val="1200"/>
              </a:spcBef>
            </a:pPr>
            <a:r>
              <a:rPr lang="en-US" dirty="0"/>
              <a:t>MySQL, MS SQL Server, PostgreSQL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r="30519" b="36492"/>
          <a:stretch/>
        </p:blipFill>
        <p:spPr bwMode="auto">
          <a:xfrm>
            <a:off x="3563178" y="965200"/>
            <a:ext cx="5580822" cy="519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4133" y="687455"/>
            <a:ext cx="3640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4"/>
              </a:rPr>
              <a:t>https://www.cmu.edu/computing/software/all</a:t>
            </a:r>
            <a:r>
              <a:rPr lang="en-US" sz="1400" b="0" dirty="0" smtClean="0">
                <a:latin typeface="Calibri" panose="020F0502020204030204" pitchFamily="34" charset="0"/>
                <a:hlinkClick r:id="rId4"/>
              </a:rPr>
              <a:t>/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6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>
                <a:solidFill>
                  <a:schemeClr val="bg2"/>
                </a:solidFill>
              </a:rPr>
              <a:t>Autotuning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ECE software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2"/>
                </a:solidFill>
              </a:rPr>
              <a:t>Andrew software</a:t>
            </a:r>
          </a:p>
          <a:p>
            <a:pPr>
              <a:spcBef>
                <a:spcPts val="1200"/>
              </a:spcBef>
            </a:pPr>
            <a:r>
              <a:rPr lang="en-US" dirty="0"/>
              <a:t>PSC software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bg2"/>
                </a:solidFill>
              </a:rPr>
              <a:t>Computing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1169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>
            <a:off x="5391316" y="1350022"/>
            <a:ext cx="3269183" cy="3358194"/>
          </a:xfrm>
          <a:prstGeom prst="triangle">
            <a:avLst/>
          </a:prstGeom>
          <a:solidFill>
            <a:srgbClr val="6699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6072480" y="1350022"/>
            <a:ext cx="1906855" cy="1967713"/>
          </a:xfrm>
          <a:prstGeom prst="triangle">
            <a:avLst/>
          </a:prstGeom>
          <a:solidFill>
            <a:srgbClr val="00B05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 Narrow" pitchFamily="34" charset="0"/>
            </a:endParaRPr>
          </a:p>
        </p:txBody>
      </p:sp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Programmer Demographics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6584892" y="1350023"/>
            <a:ext cx="882031" cy="910182"/>
          </a:xfrm>
          <a:prstGeom prst="triangle">
            <a:avLst/>
          </a:prstGeom>
          <a:solidFill>
            <a:srgbClr val="C0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994" y="1269558"/>
            <a:ext cx="4774406" cy="48628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Black Belt Programmer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Performance libraries, device drivers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C, Assembly, low-level tricks</a:t>
            </a:r>
          </a:p>
          <a:p>
            <a:pPr marL="228600" indent="-228600" eaLnBrk="0" hangingPunct="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Calibri" pitchFamily="34" charset="0"/>
              </a:rPr>
              <a:t>Goal: performance above all</a:t>
            </a:r>
          </a:p>
          <a:p>
            <a:pPr marL="228600" indent="-228600" eaLnBrk="0" hangingPunct="0">
              <a:buClr>
                <a:srgbClr val="C00000"/>
              </a:buClr>
              <a:defRPr/>
            </a:pPr>
            <a:endParaRPr lang="en-US" sz="1800" b="0" dirty="0" smtClean="0">
              <a:latin typeface="Calibri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dirty="0" smtClean="0">
                <a:solidFill>
                  <a:srgbClr val="00B050"/>
                </a:solidFill>
                <a:latin typeface="Calibri" pitchFamily="34" charset="0"/>
              </a:rPr>
              <a:t>Software engineers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Large applications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C++, Java, C#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Calibri" pitchFamily="34" charset="0"/>
              </a:rPr>
              <a:t>Goal: Maintenance vs. performance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1800" b="0" dirty="0" smtClean="0">
              <a:latin typeface="Calibri" pitchFamily="34" charset="0"/>
            </a:endParaRPr>
          </a:p>
          <a:p>
            <a:pPr marL="228600" indent="-228600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dirty="0" smtClean="0">
                <a:solidFill>
                  <a:srgbClr val="0066CC"/>
                </a:solidFill>
                <a:latin typeface="Calibri" pitchFamily="34" charset="0"/>
              </a:rPr>
              <a:t>Average programmers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Small ad-hoc applications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0" dirty="0" smtClean="0">
                <a:latin typeface="Calibri" pitchFamily="34" charset="0"/>
              </a:rPr>
              <a:t>C, C++, Java, Perl, Python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i="1" dirty="0" smtClean="0">
                <a:latin typeface="Calibri" pitchFamily="34" charset="0"/>
              </a:rPr>
              <a:t>Goal: implement their algorithm quickly</a:t>
            </a:r>
          </a:p>
          <a:p>
            <a:pPr marL="228600" indent="-228600"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1800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Software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 smtClean="0"/>
              <a:t>Abaqus</a:t>
            </a:r>
            <a:r>
              <a:rPr lang="en-US" dirty="0" smtClean="0"/>
              <a:t> (finite elements)</a:t>
            </a:r>
          </a:p>
          <a:p>
            <a:pPr>
              <a:spcBef>
                <a:spcPts val="1200"/>
              </a:spcBef>
            </a:pPr>
            <a:r>
              <a:rPr lang="en-US" dirty="0" err="1" smtClean="0">
                <a:hlinkClick r:id="rId3"/>
              </a:rPr>
              <a:t>Abinit</a:t>
            </a:r>
            <a:r>
              <a:rPr lang="en-US" dirty="0" smtClean="0"/>
              <a:t> (density functional theory)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Anaconda (data science platform)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hlinkClick r:id="rId4"/>
              </a:rPr>
              <a:t>ANSYS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hlinkClick r:id="rId5"/>
              </a:rPr>
              <a:t>BLAST</a:t>
            </a:r>
            <a:r>
              <a:rPr lang="en-US" dirty="0" smtClean="0"/>
              <a:t> (protein sequence </a:t>
            </a:r>
            <a:br>
              <a:rPr lang="en-US" dirty="0" smtClean="0"/>
            </a:br>
            <a:r>
              <a:rPr lang="en-US" dirty="0" smtClean="0"/>
              <a:t>alignment)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Caffe</a:t>
            </a:r>
            <a:r>
              <a:rPr lang="en-US" dirty="0" smtClean="0"/>
              <a:t> (deep learning)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CFOUR (computational chemistry)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Chainer</a:t>
            </a:r>
            <a:r>
              <a:rPr lang="en-US" dirty="0" smtClean="0"/>
              <a:t> (neural nets)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Desmond (molecular dynamics)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DReAMM</a:t>
            </a:r>
            <a:r>
              <a:rPr lang="en-US" dirty="0"/>
              <a:t> (</a:t>
            </a:r>
            <a:r>
              <a:rPr lang="en-US" dirty="0" err="1"/>
              <a:t>MCell</a:t>
            </a:r>
            <a:r>
              <a:rPr lang="en-US" dirty="0"/>
              <a:t> simulation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" t="12241" r="37070" b="2628"/>
          <a:stretch/>
        </p:blipFill>
        <p:spPr bwMode="auto">
          <a:xfrm>
            <a:off x="5372721" y="550333"/>
            <a:ext cx="3644278" cy="630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72721" y="951412"/>
            <a:ext cx="3252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hlinkClick r:id="rId7"/>
              </a:rPr>
              <a:t>https://</a:t>
            </a:r>
            <a:r>
              <a:rPr lang="en-US" sz="1400" b="0" dirty="0" smtClean="0">
                <a:latin typeface="Calibri" panose="020F0502020204030204" pitchFamily="34" charset="0"/>
                <a:hlinkClick r:id="rId7"/>
              </a:rPr>
              <a:t>www.psc.edu/resources/software</a:t>
            </a:r>
            <a:r>
              <a:rPr lang="en-US" sz="1400" b="0" dirty="0" smtClean="0">
                <a:latin typeface="Calibri" panose="020F0502020204030204" pitchFamily="34" charset="0"/>
              </a:rPr>
              <a:t> </a:t>
            </a:r>
            <a:endParaRPr lang="en-US" sz="1400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Software (2)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GAMESS (ab initio quantum chemistry)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Gurobi</a:t>
            </a:r>
            <a:r>
              <a:rPr lang="en-US" dirty="0" smtClean="0"/>
              <a:t> (optimization system)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Julia (programming language)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Keras</a:t>
            </a:r>
            <a:r>
              <a:rPr lang="en-US" dirty="0" smtClean="0"/>
              <a:t> (neural networks, on top of </a:t>
            </a:r>
            <a:r>
              <a:rPr lang="en-US" dirty="0" err="1" smtClean="0"/>
              <a:t>Theano</a:t>
            </a:r>
            <a:r>
              <a:rPr lang="en-US" dirty="0" smtClean="0"/>
              <a:t> and </a:t>
            </a:r>
            <a:r>
              <a:rPr lang="en-US" dirty="0" err="1" smtClean="0"/>
              <a:t>TensorFlow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LevelDB</a:t>
            </a:r>
            <a:r>
              <a:rPr lang="en-US" dirty="0" smtClean="0"/>
              <a:t> (key-value store)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hlinkClick r:id="rId3"/>
              </a:rPr>
              <a:t>LS-DYNA</a:t>
            </a:r>
            <a:r>
              <a:rPr lang="en-US" dirty="0" smtClean="0"/>
              <a:t> (finite element program)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Mathematica, </a:t>
            </a:r>
            <a:r>
              <a:rPr lang="en-US" dirty="0" err="1" smtClean="0"/>
              <a:t>Matlab</a:t>
            </a:r>
            <a:r>
              <a:rPr lang="en-US" dirty="0" smtClean="0"/>
              <a:t>, R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MCell</a:t>
            </a:r>
            <a:r>
              <a:rPr lang="en-US" dirty="0" smtClean="0"/>
              <a:t> (Monte Carlo cell simulation)</a:t>
            </a:r>
          </a:p>
          <a:p>
            <a:pPr>
              <a:spcBef>
                <a:spcPts val="1200"/>
              </a:spcBef>
            </a:pPr>
            <a:r>
              <a:rPr lang="en-US" dirty="0"/>
              <a:t>MCT (library for creating coupled models)</a:t>
            </a:r>
          </a:p>
          <a:p>
            <a:pPr>
              <a:spcBef>
                <a:spcPts val="1200"/>
              </a:spcBef>
            </a:pPr>
            <a:r>
              <a:rPr lang="en-US" dirty="0"/>
              <a:t>MUMPS (solver for large linear systems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SuperLU</a:t>
            </a:r>
            <a:r>
              <a:rPr lang="en-US" dirty="0" smtClean="0"/>
              <a:t> (solves sparse linear systems) </a:t>
            </a: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PSC Software (3)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NAMD, NWCHEM, LAMMPS, CHARMM, CFOUR, Quantum Espresso, SIESTA,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OpenCV</a:t>
            </a:r>
            <a:r>
              <a:rPr lang="en-US" dirty="0" smtClean="0"/>
              <a:t> (computer vision)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PETSc</a:t>
            </a:r>
            <a:r>
              <a:rPr lang="en-US" dirty="0" smtClean="0"/>
              <a:t> (PDE solver)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Python, Spark, </a:t>
            </a:r>
            <a:r>
              <a:rPr lang="en-US" dirty="0" err="1" smtClean="0"/>
              <a:t>TensorFlow</a:t>
            </a:r>
            <a:r>
              <a:rPr lang="en-US" dirty="0" smtClean="0"/>
              <a:t>, </a:t>
            </a:r>
            <a:r>
              <a:rPr lang="en-US" dirty="0" err="1" smtClean="0"/>
              <a:t>Theano</a:t>
            </a:r>
            <a:r>
              <a:rPr lang="en-US" dirty="0" smtClean="0"/>
              <a:t>, Torch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PyTorch</a:t>
            </a:r>
            <a:r>
              <a:rPr lang="en-US" dirty="0" smtClean="0"/>
              <a:t> (deep learning)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Scikit</a:t>
            </a:r>
            <a:r>
              <a:rPr lang="en-US" dirty="0" smtClean="0"/>
              <a:t>-learn (data mining)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SCOTCH (graph partitioning and clustering)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7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868" y="1032507"/>
            <a:ext cx="8051964" cy="49720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err="1">
                <a:solidFill>
                  <a:schemeClr val="bg2"/>
                </a:solidFill>
              </a:rPr>
              <a:t>Autotuning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ECE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Andrew software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bg2"/>
                </a:solidFill>
              </a:rPr>
              <a:t>PSC software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Computing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0202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82588" y="1334164"/>
            <a:ext cx="4248027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Computing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CMU Andrew Computing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Physical Spaces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Compute Clusters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Data Science Cloud</a:t>
            </a: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HTCondor 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4853354" y="1359877"/>
            <a:ext cx="397412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 Partnerships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PSC Bridges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XSEDE Project</a:t>
            </a:r>
            <a:endParaRPr dirty="0"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697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5360560" y="812371"/>
            <a:ext cx="3363546" cy="31295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Introductions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255589" y="1275317"/>
            <a:ext cx="290671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 Fassinger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Manager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IT Services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McKinney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Center Manager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IT Services</a:t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162301" y="1275317"/>
            <a:ext cx="1540607" cy="22036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3162301" y="4031217"/>
            <a:ext cx="1540607" cy="21782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226233" y="3335969"/>
            <a:ext cx="3632200" cy="19389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Hours: </a:t>
            </a:r>
            <a:r>
              <a:rPr lang="en-US" sz="2000" b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M-F 8a-5p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Location: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Hamerschlag Hall A200 suites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Docs and resources: </a:t>
            </a:r>
            <a:r>
              <a:rPr lang="en-US" sz="2000" b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https://userguide.its.cit.cmu.edu/</a:t>
            </a:r>
            <a:endParaRPr sz="2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Email: </a:t>
            </a:r>
            <a:r>
              <a:rPr lang="en-US" sz="2000" b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help@ece.cmu.edu</a:t>
            </a:r>
            <a:endParaRPr sz="2000" b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 flipH="1">
            <a:off x="4942254" y="350838"/>
            <a:ext cx="12700" cy="6405562"/>
          </a:xfrm>
          <a:prstGeom prst="straightConnector1">
            <a:avLst/>
          </a:prstGeom>
          <a:solidFill>
            <a:srgbClr val="DDDDDD"/>
          </a:solidFill>
          <a:ln w="50800" cap="flat" cmpd="sng">
            <a:solidFill>
              <a:schemeClr val="dk1">
                <a:alpha val="2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87030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Computing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82589" y="1362075"/>
            <a:ext cx="4646612" cy="282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computer (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2018)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 or desktop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 Core i5/i7 w/ HT, 2-4 cores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8GB to 64GB DDR4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500GB SSD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Integrated graphics (Intel HD or Iris)</a:t>
            </a:r>
            <a:endParaRPr dirty="0"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1GB LAN / 802.11ac WLAN</a:t>
            </a:r>
            <a:endParaRPr dirty="0"/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562600" y="1362075"/>
            <a:ext cx="3175000" cy="254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235994" y="4600433"/>
            <a:ext cx="5040312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Typical programs and problem sets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Personal productivity, internet browser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Development workflow tools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Concept testing and simulation</a:t>
            </a:r>
            <a:endParaRPr sz="2000" b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0430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382588" y="5213444"/>
            <a:ext cx="8515752" cy="1501255"/>
          </a:xfrm>
          <a:prstGeom prst="rect">
            <a:avLst/>
          </a:prstGeom>
          <a:solidFill>
            <a:srgbClr val="84FFE0">
              <a:alpha val="9803"/>
            </a:srgb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382588" y="1362075"/>
            <a:ext cx="8515752" cy="3810426"/>
          </a:xfrm>
          <a:prstGeom prst="rect">
            <a:avLst/>
          </a:prstGeom>
          <a:solidFill>
            <a:srgbClr val="D0D0F4">
              <a:alpha val="9803"/>
            </a:srgbClr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82589" y="350838"/>
            <a:ext cx="865223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Options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CMU Andrew Computing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82588" y="1362075"/>
            <a:ext cx="4544253" cy="535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3"/>
              </a:rPr>
              <a:t>Public Clusters</a:t>
            </a:r>
            <a:endParaRPr sz="2400" b="1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Workstation or Desktop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Most University software installed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Virtual Andrew</a:t>
            </a:r>
            <a:endParaRPr sz="2400" b="1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VMWare Horizon Client (VDI)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Cluster software accessible remotely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5"/>
              </a:rPr>
              <a:t>Linux Timeshares</a:t>
            </a:r>
            <a:endParaRPr sz="2400" b="1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SSH and X-session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Restarted nightly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6"/>
              </a:rPr>
              <a:t>Campus Cloud</a:t>
            </a:r>
            <a:endParaRPr sz="2400" b="1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SaaS, PaaS w/ fee ($$)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Guest VM instance with managed environment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152029" y="2035109"/>
            <a:ext cx="3521122" cy="250530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Ready to use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Prepared and managed for you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Good for productivity or moving small data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Comparable or worse performance compared to personal laptop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5152029" y="5320818"/>
            <a:ext cx="3521122" cy="12865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Rental capacity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990"/>
              <a:buFont typeface="Noto Sans Symbols"/>
              <a:buChar char="⬛"/>
            </a:pPr>
            <a:r>
              <a:rPr lang="en-US" sz="1800" b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Personal server w/o physical responsibility</a:t>
            </a:r>
            <a:endParaRPr sz="1800" b="1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6671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ECE Physical Spaces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552960" y="1362074"/>
            <a:ext cx="4162116" cy="2496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Ugrad/grad labs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HH 1303, 1204, A101, A104 – Equipment stations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Linux cluster/lab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HH 1305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Workstation class systems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Capstone Lab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HH 1307</a:t>
            </a:r>
            <a:endParaRPr/>
          </a:p>
        </p:txBody>
      </p:sp>
      <p:sp>
        <p:nvSpPr>
          <p:cNvPr id="110" name="Google Shape;110;p19"/>
          <p:cNvSpPr/>
          <p:nvPr/>
        </p:nvSpPr>
        <p:spPr>
          <a:xfrm>
            <a:off x="5322628" y="1362075"/>
            <a:ext cx="3370996" cy="2496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5322628" y="4107976"/>
            <a:ext cx="3370996" cy="24753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52960" y="4622394"/>
            <a:ext cx="4203510" cy="181588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space (ex. 18-240 18-100)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 SDK, LabView</a:t>
            </a:r>
            <a:endParaRPr sz="20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Console access for graphical Linux simulations (EDA and FEA tools)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require cardkey access</a:t>
            </a:r>
            <a:endParaRPr sz="20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399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ECE Compute Clusters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82589" y="1147502"/>
            <a:ext cx="4407776" cy="34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Numbers cluster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Ece[000:031].ece.local.cmu.edu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RedHat Enteprise Linux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Condor access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Engineering software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Shared storage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GUI cluster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Ece-gui-[000-007].ece.cmu.edu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CC0000"/>
              </a:buClr>
              <a:buSzPts val="198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FastX or X-session for remote graphical access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1460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0" name="Google Shape;120;p20"/>
          <p:cNvSpPr/>
          <p:nvPr/>
        </p:nvSpPr>
        <p:spPr>
          <a:xfrm rot="5400000">
            <a:off x="4575684" y="2037202"/>
            <a:ext cx="4987711" cy="33846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382588" y="4666525"/>
            <a:ext cx="4407777" cy="19389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PowerEdge R430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2 x Intel Xeon E5-2640 v4, 2.4GHz, 8GT/s QPI, 10 cores w/ HT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128GB 2400MT/s RDIMM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iSCSI link to SAN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Housed in </a:t>
            </a:r>
            <a:r>
              <a:rPr lang="en-US" sz="2000" b="0" dirty="0" err="1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Cyert</a:t>
            </a:r>
            <a:r>
              <a:rPr lang="en-US" sz="2000" b="0" dirty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 Data Center</a:t>
            </a:r>
            <a:endParaRPr sz="2000" b="0" dirty="0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639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Compilers: The Fundamental Problem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1635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6350" y="157645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+=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1200" y="157645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sym typeface="Wingdings 2"/>
              </a:rPr>
              <a:t>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696200" y="12954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" y="1016000"/>
            <a:ext cx="3202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Matrix-matrix multiplication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750" y="1428750"/>
            <a:ext cx="3299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j=1:N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k=1:N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C[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i,j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 += A[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i,k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]*B[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k,j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500" y="3543300"/>
            <a:ext cx="458811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for j=1:NB:N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for k=1:NB:N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for i0=i:NU:i+NB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for j0=j:NU:j+NB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for k0=k:NU:k+NB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for k00=k0:1:k0+NU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for j00=j0:1:j0+NU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for i00=i0:1:i0+NU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C[i00,j00] +=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A[i00,k00]*B[k00,j00]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" y="3175000"/>
            <a:ext cx="3763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Tiled matrix-matrix multiplication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867150" y="35560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7150" y="383705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+=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842000" y="35560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2000" y="383705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sym typeface="Wingdings 2"/>
              </a:rPr>
              <a:t>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747000" y="355600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1" name="Straight Connector 30"/>
          <p:cNvCxnSpPr>
            <a:stCxn id="25" idx="0"/>
            <a:endCxn id="25" idx="2"/>
          </p:cNvCxnSpPr>
          <p:nvPr/>
        </p:nvCxnSpPr>
        <p:spPr bwMode="auto">
          <a:xfrm rot="16200000" flipH="1">
            <a:off x="386715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5" idx="1"/>
            <a:endCxn id="25" idx="3"/>
          </p:cNvCxnSpPr>
          <p:nvPr/>
        </p:nvCxnSpPr>
        <p:spPr bwMode="auto">
          <a:xfrm rot="10800000" flipH="1">
            <a:off x="386715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7" idx="0"/>
            <a:endCxn id="27" idx="2"/>
          </p:cNvCxnSpPr>
          <p:nvPr/>
        </p:nvCxnSpPr>
        <p:spPr bwMode="auto">
          <a:xfrm rot="16200000" flipH="1">
            <a:off x="584200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27" idx="1"/>
            <a:endCxn id="28" idx="1"/>
          </p:cNvCxnSpPr>
          <p:nvPr/>
        </p:nvCxnSpPr>
        <p:spPr bwMode="auto">
          <a:xfrm rot="10800000" flipH="1">
            <a:off x="584200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9" idx="0"/>
            <a:endCxn id="29" idx="2"/>
          </p:cNvCxnSpPr>
          <p:nvPr/>
        </p:nvCxnSpPr>
        <p:spPr bwMode="auto">
          <a:xfrm rot="16200000" flipH="1">
            <a:off x="774700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29" idx="1"/>
            <a:endCxn id="29" idx="3"/>
          </p:cNvCxnSpPr>
          <p:nvPr/>
        </p:nvCxnSpPr>
        <p:spPr bwMode="auto">
          <a:xfrm rot="10800000" flipH="1">
            <a:off x="7747000" y="419100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Rectangle 43"/>
          <p:cNvSpPr/>
          <p:nvPr/>
        </p:nvSpPr>
        <p:spPr bwMode="auto">
          <a:xfrm>
            <a:off x="3867150" y="3562350"/>
            <a:ext cx="603250" cy="60325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6" name="Straight Connector 45"/>
          <p:cNvCxnSpPr>
            <a:stCxn id="44" idx="0"/>
            <a:endCxn id="44" idx="2"/>
          </p:cNvCxnSpPr>
          <p:nvPr/>
        </p:nvCxnSpPr>
        <p:spPr bwMode="auto">
          <a:xfrm rot="16200000" flipH="1">
            <a:off x="3867150" y="386397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stCxn id="44" idx="1"/>
            <a:endCxn id="44" idx="3"/>
          </p:cNvCxnSpPr>
          <p:nvPr/>
        </p:nvCxnSpPr>
        <p:spPr bwMode="auto">
          <a:xfrm rot="10800000" flipH="1">
            <a:off x="3867150" y="386397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3867150" y="3556000"/>
            <a:ext cx="292100" cy="2921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3" name="Straight Connector 52"/>
          <p:cNvCxnSpPr>
            <a:stCxn id="51" idx="0"/>
            <a:endCxn id="51" idx="2"/>
          </p:cNvCxnSpPr>
          <p:nvPr/>
        </p:nvCxnSpPr>
        <p:spPr bwMode="auto">
          <a:xfrm rot="16200000" flipH="1">
            <a:off x="3867150" y="370205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51" idx="1"/>
            <a:endCxn id="51" idx="3"/>
          </p:cNvCxnSpPr>
          <p:nvPr/>
        </p:nvCxnSpPr>
        <p:spPr bwMode="auto">
          <a:xfrm rot="10800000" flipH="1">
            <a:off x="3867150" y="370205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Rectangle 55"/>
          <p:cNvSpPr/>
          <p:nvPr/>
        </p:nvSpPr>
        <p:spPr>
          <a:xfrm>
            <a:off x="609601" y="6228128"/>
            <a:ext cx="79247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600"/>
              </a:spcBef>
              <a:buClr>
                <a:srgbClr val="C00000"/>
              </a:buClr>
              <a:defRPr/>
            </a:pPr>
            <a:r>
              <a:rPr lang="en-US" sz="2200" b="0" i="1" dirty="0" smtClean="0">
                <a:solidFill>
                  <a:srgbClr val="C00000"/>
                </a:solidFill>
                <a:latin typeface="Calibri" pitchFamily="34" charset="0"/>
              </a:rPr>
              <a:t>Problem: which transformation order? What parameter values?</a:t>
            </a:r>
          </a:p>
        </p:txBody>
      </p:sp>
    </p:spTree>
    <p:extLst>
      <p:ext uri="{BB962C8B-B14F-4D97-AF65-F5344CB8AC3E}">
        <p14:creationId xmlns:p14="http://schemas.microsoft.com/office/powerpoint/2010/main" val="22355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 animBg="1"/>
      <p:bldP spid="26" grpId="0"/>
      <p:bldP spid="27" grpId="0" animBg="1"/>
      <p:bldP spid="28" grpId="0"/>
      <p:bldP spid="29" grpId="0" animBg="1"/>
      <p:bldP spid="44" grpId="0" animBg="1"/>
      <p:bldP spid="51" grpId="0" animBg="1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ECE Data Science Cloud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82589" y="1362075"/>
            <a:ext cx="3943752" cy="233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Large memory and GPU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Moderate sized simulations and parallel compute jobs</a:t>
            </a:r>
            <a:endParaRPr sz="20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Customized environment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Fast storage access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10GB uplinks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4653887" y="1362075"/>
            <a:ext cx="4162567" cy="33464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450377" y="3848669"/>
            <a:ext cx="4039562" cy="286232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PowerEdge R930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4 x Intel Xeon E7-8870 v3, 9.6GT/s QPI, 18 cores w/ HT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3TB 2133 MT/s RDIMM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PowerEdge R730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2 x Intel Xeon E5-2698 v3, 9.6GT/s QPI, 16 cores w/ HT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768GB 2133MT/s RDIMM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2 x Nvidia Tesla K80 GPU (x2)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35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ECE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HTCondor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4571999" y="1362075"/>
            <a:ext cx="3706813" cy="49720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Access via ECE Numbers Cluster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3"/>
              </a:rPr>
              <a:t>Submitting first Condor job</a:t>
            </a:r>
            <a:endParaRPr sz="2400" b="1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Prepare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Compile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Submit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Retrieve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Use with Matlab, Comsol, Cadence, std. engineering simulations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382588" y="1596789"/>
            <a:ext cx="3848217" cy="128289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382588" y="3193576"/>
            <a:ext cx="384821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Batch submission system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Job queuing, scheduling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Serial or parallel jobs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Harness compute power of entire  clusters</a:t>
            </a:r>
            <a:endParaRPr sz="2000" b="0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36554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 Partnerships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382588" y="1362075"/>
            <a:ext cx="78962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Venkat Viswanathan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Co-location in PSC Monroeville data center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x HPE Blades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x XL1x0r Gen9 Intel Xeon E5-2683v4, 16 core</a:t>
            </a:r>
            <a:endParaRPr/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128GB DDR4 RAM</a:t>
            </a:r>
            <a:endParaRPr/>
          </a:p>
          <a:p>
            <a:pPr marL="11430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 x Nvidia Tesla K80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Managed by Venkat partnership group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259307" y="4326340"/>
            <a:ext cx="8529851" cy="17878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459355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PSC Bridges</a:t>
            </a:r>
            <a:endParaRPr sz="36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82589" y="1362075"/>
            <a:ext cx="4162116" cy="200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3"/>
              </a:rPr>
              <a:t>Hosted by Pittsburgh Supercomputing Center in Monroeville</a:t>
            </a:r>
            <a:endParaRPr sz="2400" b="0" i="0" u="sng" strike="noStrike" cap="none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  <a:hlinkClick r:id="rId4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4"/>
              </a:rPr>
              <a:t>Bridges Architecture</a:t>
            </a:r>
            <a:endParaRPr sz="2400" b="0" i="0" u="sng" strike="noStrike" cap="none">
              <a:solidFill>
                <a:schemeClr val="hlink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  <a:hlinkClick r:id="rId5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0" i="0" u="sng" strike="noStrike" cap="none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  <a:hlinkClick r:id="rId5"/>
              </a:rPr>
              <a:t>Bridges Virtual Tour</a:t>
            </a:r>
            <a:endParaRPr sz="2400" b="0" i="0" u="none" strike="noStrike" cap="none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382588" y="3794078"/>
            <a:ext cx="8338331" cy="266131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4967785" y="1362075"/>
            <a:ext cx="3643952" cy="19389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Large Memory Systems (3TB)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Many Nvidia GPUs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Extremely Large Memory Systems (12TB)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>
                <a:solidFill>
                  <a:schemeClr val="dk1"/>
                </a:solidFill>
                <a:latin typeface="Calibri" panose="020F0502020204030204" pitchFamily="34" charset="0"/>
                <a:ea typeface="Arial Narrow"/>
                <a:cs typeface="Calibri" panose="020F0502020204030204" pitchFamily="34" charset="0"/>
                <a:sym typeface="Arial Narrow"/>
              </a:rPr>
              <a:t>Slurm job scheduler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 panose="020F0502020204030204" pitchFamily="34" charset="0"/>
              <a:ea typeface="Arial Narrow"/>
              <a:cs typeface="Calibri" panose="020F0502020204030204" pitchFamily="34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742527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Xsede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 (PSC)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382589" y="3261815"/>
            <a:ext cx="3247716" cy="3085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Xsede resources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SCSC Comet – 144 GPUs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Open Science Grid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Condor - 1000 cores avg available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JetStream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IU and TACC – ½ Petaflop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504967" y="1241946"/>
            <a:ext cx="7724633" cy="87345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p25">
            <a:hlinkClick r:id="rId8"/>
          </p:cNvPr>
          <p:cNvSpPr/>
          <p:nvPr/>
        </p:nvSpPr>
        <p:spPr>
          <a:xfrm>
            <a:off x="3630305" y="2620370"/>
            <a:ext cx="5172501" cy="372740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endParaRPr sz="20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719446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382588" y="350838"/>
            <a:ext cx="87471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Computing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Options: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Cloud Providers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382588" y="1362075"/>
            <a:ext cx="8461161" cy="363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AWS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https://aws.amazon.com/grants/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https://aws.amazon.com/education/awseducate/</a:t>
            </a:r>
            <a:endParaRPr sz="20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Google Cloud Compute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https://cloud.google.com/edu/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https://lp.google-mkto.com/CloudEduGrants_Faculty.html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Char char="⬛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Azure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https://www.microsoft.com/en-us/research/academic-programs/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Noto Sans Symbols"/>
              <a:buChar char="▪"/>
            </a:pP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https://azure.microsoft.com/en-us/free/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59080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1320"/>
              <a:buFont typeface="Noto Sans Symbols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139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71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How to Overcome Compiler Limitations?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2588" y="10550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lang="en-US" sz="2400" kern="0" dirty="0" err="1" smtClean="0">
                <a:latin typeface="Calibri" pitchFamily="34" charset="0"/>
              </a:rPr>
              <a:t>Autotuning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Write parameterized program and empirically find good parameters</a:t>
            </a:r>
            <a:br>
              <a:rPr lang="en-US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</a:br>
            <a: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en-US" b="0" kern="0" dirty="0" smtClean="0">
                <a:solidFill>
                  <a:schemeClr val="bg2"/>
                </a:solidFill>
                <a:latin typeface="Calibri" pitchFamily="34" charset="0"/>
              </a:rPr>
            </a:b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55000"/>
              <a:buFont typeface="Wingdings 2" pitchFamily="18" charset="2"/>
              <a:buChar char="¢"/>
              <a:tabLst/>
              <a:defRPr/>
            </a:pPr>
            <a:r>
              <a:rPr lang="en-US" sz="2400" kern="0" dirty="0" smtClean="0">
                <a:latin typeface="Calibri" pitchFamily="34" charset="0"/>
              </a:rPr>
              <a:t>Program generation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Automatically generate big basic blocks and special case code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55598" y="2168010"/>
            <a:ext cx="294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Parameter: tile size, levels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3462" y="4841060"/>
            <a:ext cx="2419518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1100" b="1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for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 (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 = 0; 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 &lt; 4; 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++) </a:t>
            </a:r>
          </a:p>
          <a:p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   A[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] = B[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] * C[</a:t>
            </a:r>
            <a:r>
              <a:rPr lang="en-US" altLang="zh-CN" sz="1100" dirty="0" err="1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i</a:t>
            </a:r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];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47254" y="4841060"/>
            <a:ext cx="2419518" cy="6771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A[0] = B[0] * C[0];</a:t>
            </a:r>
          </a:p>
          <a:p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A[1] = B[1] * C[1];</a:t>
            </a:r>
          </a:p>
          <a:p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A[2] = B[2] * C[2];</a:t>
            </a:r>
          </a:p>
          <a:p>
            <a:r>
              <a:rPr lang="en-US" altLang="zh-CN" sz="1100" dirty="0" smtClean="0">
                <a:latin typeface="Courier New" pitchFamily="49" charset="0"/>
                <a:ea typeface="华文楷体" pitchFamily="2" charset="-122"/>
                <a:cs typeface="Courier New" pitchFamily="49" charset="0"/>
              </a:rPr>
              <a:t>A[3] = B[3] * C[3];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340880" y="4838913"/>
            <a:ext cx="1287312" cy="5108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356206" y="5196499"/>
            <a:ext cx="1277095" cy="326937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174927" y="5772469"/>
            <a:ext cx="415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Parameter: which loop, unroll factor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838200" y="189865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08200" y="2179707"/>
            <a:ext cx="694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+=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813050" y="189865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83050" y="2179707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itchFamily="34" charset="0"/>
                <a:sym typeface="Wingdings 2"/>
              </a:rPr>
              <a:t>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718050" y="1898650"/>
            <a:ext cx="1270000" cy="12700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48" name="Straight Connector 47"/>
          <p:cNvCxnSpPr>
            <a:stCxn id="43" idx="0"/>
            <a:endCxn id="43" idx="2"/>
          </p:cNvCxnSpPr>
          <p:nvPr/>
        </p:nvCxnSpPr>
        <p:spPr bwMode="auto">
          <a:xfrm rot="16200000" flipH="1">
            <a:off x="83820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43" idx="1"/>
            <a:endCxn id="43" idx="3"/>
          </p:cNvCxnSpPr>
          <p:nvPr/>
        </p:nvCxnSpPr>
        <p:spPr bwMode="auto">
          <a:xfrm rot="10800000" flipH="1">
            <a:off x="83820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45" idx="0"/>
            <a:endCxn id="45" idx="2"/>
          </p:cNvCxnSpPr>
          <p:nvPr/>
        </p:nvCxnSpPr>
        <p:spPr bwMode="auto">
          <a:xfrm rot="16200000" flipH="1">
            <a:off x="281305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45" idx="1"/>
            <a:endCxn id="46" idx="1"/>
          </p:cNvCxnSpPr>
          <p:nvPr/>
        </p:nvCxnSpPr>
        <p:spPr bwMode="auto">
          <a:xfrm rot="10800000" flipH="1">
            <a:off x="281305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47" idx="0"/>
            <a:endCxn id="47" idx="2"/>
          </p:cNvCxnSpPr>
          <p:nvPr/>
        </p:nvCxnSpPr>
        <p:spPr bwMode="auto">
          <a:xfrm rot="16200000" flipH="1">
            <a:off x="471805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47" idx="1"/>
            <a:endCxn id="47" idx="3"/>
          </p:cNvCxnSpPr>
          <p:nvPr/>
        </p:nvCxnSpPr>
        <p:spPr bwMode="auto">
          <a:xfrm rot="10800000" flipH="1">
            <a:off x="4718050" y="2533650"/>
            <a:ext cx="1270000" cy="0"/>
          </a:xfrm>
          <a:prstGeom prst="line">
            <a:avLst/>
          </a:prstGeom>
          <a:solidFill>
            <a:srgbClr val="DDDDDD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838200" y="1905000"/>
            <a:ext cx="603250" cy="60325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5" name="Straight Connector 54"/>
          <p:cNvCxnSpPr>
            <a:stCxn id="54" idx="0"/>
            <a:endCxn id="54" idx="2"/>
          </p:cNvCxnSpPr>
          <p:nvPr/>
        </p:nvCxnSpPr>
        <p:spPr bwMode="auto">
          <a:xfrm rot="16200000" flipH="1">
            <a:off x="838200" y="220662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stCxn id="54" idx="1"/>
            <a:endCxn id="54" idx="3"/>
          </p:cNvCxnSpPr>
          <p:nvPr/>
        </p:nvCxnSpPr>
        <p:spPr bwMode="auto">
          <a:xfrm rot="10800000" flipH="1">
            <a:off x="838200" y="2206625"/>
            <a:ext cx="603250" cy="0"/>
          </a:xfrm>
          <a:prstGeom prst="line">
            <a:avLst/>
          </a:prstGeom>
          <a:solidFill>
            <a:srgbClr val="DDDDDD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838200" y="1898650"/>
            <a:ext cx="292100" cy="292100"/>
          </a:xfrm>
          <a:prstGeom prst="rect">
            <a:avLst/>
          </a:prstGeom>
          <a:solidFill>
            <a:srgbClr val="DDDDDD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8" name="Straight Connector 57"/>
          <p:cNvCxnSpPr>
            <a:stCxn id="57" idx="0"/>
            <a:endCxn id="57" idx="2"/>
          </p:cNvCxnSpPr>
          <p:nvPr/>
        </p:nvCxnSpPr>
        <p:spPr bwMode="auto">
          <a:xfrm rot="16200000" flipH="1">
            <a:off x="838200" y="204470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57" idx="1"/>
            <a:endCxn id="57" idx="3"/>
          </p:cNvCxnSpPr>
          <p:nvPr/>
        </p:nvCxnSpPr>
        <p:spPr bwMode="auto">
          <a:xfrm rot="10800000" flipH="1">
            <a:off x="838200" y="2044700"/>
            <a:ext cx="292100" cy="0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01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Autotuning</a:t>
            </a:r>
            <a:r>
              <a:rPr lang="en-US" altLang="zh-CN" dirty="0" smtClean="0"/>
              <a:t>: From Simple to “Really Hard”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use C preprocessor for meta-programming 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2: scripting for code specialization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text-based program generation, e.g., ATLAS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3: add compiler technology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internal code representation, e.g., FFTW’s </a:t>
            </a:r>
            <a:r>
              <a:rPr lang="en-US" sz="24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genfft</a:t>
            </a:r>
            <a:endParaRPr lang="en-US" sz="24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4: synthesize the program from scratch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high level representation, e.g., TCE and Spiral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tabLst>
                <a:tab pos="1943100" algn="l"/>
              </a:tabLst>
            </a:pPr>
            <a:r>
              <a:rPr lang="en-US" altLang="zh-CN" dirty="0" smtClean="0">
                <a:ea typeface="宋体" charset="-122"/>
              </a:rPr>
              <a:t>Step 1: Basic C Level Optimizations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use C preprocessor for meta-programming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074" name="Picture 2" descr="https://images-na.ssl-images-amazon.com/images/I/41AoUQujOCL._SX387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9" y="3035300"/>
            <a:ext cx="2476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7119" y="6333331"/>
            <a:ext cx="7182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http://www.cs.cmu.edu/afs/cs/academic/class/15213-s12/www/</a:t>
            </a:r>
          </a:p>
        </p:txBody>
      </p:sp>
    </p:spTree>
    <p:extLst>
      <p:ext uri="{BB962C8B-B14F-4D97-AF65-F5344CB8AC3E}">
        <p14:creationId xmlns:p14="http://schemas.microsoft.com/office/powerpoint/2010/main" val="32015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</a:t>
            </a:r>
          </a:p>
          <a:p>
            <a:pPr lvl="1" eaLnBrk="1" hangingPunct="1">
              <a:defRPr/>
            </a:pPr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Double FP Multiplication</a:t>
            </a:r>
          </a:p>
          <a:p>
            <a:pPr lvl="1" eaLnBrk="1" hangingPunct="1">
              <a:defRPr/>
            </a:pPr>
            <a:r>
              <a:rPr lang="en-US" dirty="0" smtClean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66722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latin typeface="Calibri" pitchFamily="34" charset="0"/>
              </a:rPr>
              <a:t>Bryant</a:t>
            </a:r>
            <a:r>
              <a:rPr lang="en-US" sz="1000" b="0" i="0" baseline="0" dirty="0" smtClean="0">
                <a:latin typeface="Calibri" pitchFamily="34" charset="0"/>
              </a:rPr>
              <a:t> and </a:t>
            </a:r>
            <a:r>
              <a:rPr lang="en-US" sz="1000" b="0" i="0" baseline="0" dirty="0" err="1" smtClean="0">
                <a:latin typeface="Calibri" pitchFamily="34" charset="0"/>
              </a:rPr>
              <a:t>O’Hallaron</a:t>
            </a:r>
            <a:r>
              <a:rPr lang="en-US" sz="1000" b="0" i="0" baseline="0" dirty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22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Autotuning</a:t>
            </a:r>
            <a:r>
              <a:rPr lang="en-US" altLang="zh-CN" dirty="0" smtClean="0"/>
              <a:t>: From Simple to “Really Hard”</a:t>
            </a:r>
            <a:endParaRPr lang="zh-CN" altLang="en-US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82588" y="1131219"/>
            <a:ext cx="7896225" cy="49720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0: simple C program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implements the algorithm cleanly</a:t>
            </a:r>
            <a:endParaRPr lang="en-US" b="0" kern="0" dirty="0" smtClean="0">
              <a:solidFill>
                <a:srgbClr val="0066CC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  <a:t>Level 1: C macros plus search script</a:t>
            </a:r>
            <a:br>
              <a:rPr lang="en-US" sz="2400" kern="0" dirty="0" smtClean="0">
                <a:solidFill>
                  <a:srgbClr val="0066CC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0066CC"/>
                </a:solidFill>
                <a:latin typeface="Calibri" pitchFamily="34" charset="0"/>
              </a:rPr>
              <a:t>use C preprocessor for meta-programming 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  <a:t>Level 2: scripting for code specialization</a:t>
            </a:r>
            <a:br>
              <a:rPr lang="en-US" sz="2400" kern="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400" b="0" kern="0" dirty="0" smtClean="0">
                <a:solidFill>
                  <a:srgbClr val="C00000"/>
                </a:solidFill>
                <a:latin typeface="Calibri" pitchFamily="34" charset="0"/>
              </a:rPr>
              <a:t>text-based program generation, e.g., ATLAS</a:t>
            </a: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3: add compiler technology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internal code representation, e.g., FFTW’s </a:t>
            </a:r>
            <a:r>
              <a:rPr lang="en-US" sz="24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genfft</a:t>
            </a:r>
            <a:endParaRPr lang="en-US" sz="2400" b="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1800"/>
              </a:spcBef>
              <a:buClr>
                <a:srgbClr val="CC0000"/>
              </a:buClr>
              <a:buSzPct val="55000"/>
              <a:buFont typeface="Wingdings 2" pitchFamily="18" charset="2"/>
              <a:buChar char="¢"/>
              <a:defRPr/>
            </a:pPr>
            <a:r>
              <a:rPr lang="en-US" sz="2400" kern="0" dirty="0" smtClean="0">
                <a:latin typeface="Calibri" pitchFamily="34" charset="0"/>
              </a:rPr>
              <a:t>Level 4: synthesize the program from scratch</a:t>
            </a:r>
            <a:br>
              <a:rPr lang="en-US" sz="2400" kern="0" dirty="0" smtClean="0">
                <a:latin typeface="Calibri" pitchFamily="34" charset="0"/>
              </a:rPr>
            </a:br>
            <a:r>
              <a:rPr lang="en-US" sz="2400" b="0" kern="0" dirty="0" smtClean="0">
                <a:latin typeface="Calibri" pitchFamily="34" charset="0"/>
              </a:rPr>
              <a:t>high level representation, e.g., TCE and Spiral</a:t>
            </a:r>
            <a:r>
              <a:rPr lang="en-US" sz="2400" kern="0" dirty="0" smtClean="0">
                <a:latin typeface="Calibri" pitchFamily="34" charset="0"/>
              </a:rPr>
              <a:t/>
            </a:r>
            <a:br>
              <a:rPr lang="en-US" sz="2400" kern="0" dirty="0" smtClean="0">
                <a:latin typeface="Calibri" pitchFamily="34" charset="0"/>
              </a:rPr>
            </a:br>
            <a:endParaRPr lang="en-US" b="0" kern="0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937500" y="1282700"/>
            <a:ext cx="685800" cy="4483100"/>
          </a:xfrm>
          <a:prstGeom prst="rect">
            <a:avLst/>
          </a:prstGeom>
          <a:gradFill>
            <a:gsLst>
              <a:gs pos="0">
                <a:schemeClr val="accent6"/>
              </a:gs>
              <a:gs pos="58000">
                <a:srgbClr val="C00000"/>
              </a:gs>
            </a:gsLst>
            <a:lin ang="5400000" scaled="0"/>
          </a:gra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600"/>
  <p:tag name="DEFAULTMAGNIFICATION" val="0.8"/>
  <p:tag name="FIRSTMARKUS@CESERZNFUVWXY5M7" val="2607"/>
  <p:tag name="DEFAULTFONTSIZE" val="10"/>
  <p:tag name="DEFAULTWIDTH" val="636"/>
  <p:tag name="DEFAULTHEIGHT" val="585"/>
  <p:tag name="FIRSTFRANZF@ELXCRMVFUVWZY556" val="41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usepackage[usenames]{color}&#10;\usepackage{amsmath,amssymb}&#10;\pagestyle{empty}&#10;\begin{document}&#10;\newcommand{\dft}{\text{DFT}}&#10;\color[rgb]{0,0,0}&#10;$\left(\dft_2 \otimes I_4\right) T^{8}_{4} \left( I_2 \otimes \left( &#10;\ldots\ldots&#10;%\left( \dft_2 \otimes I_2 \right) T^{4}_{2} \left( I_2 \otimes \dft_2 \right) L^4_2&#10;\right) \right) L^8_2$&#10;\end{document}&#10;"/>
  <p:tag name="EXTERNALNAME" val="TP_tmp"/>
  <p:tag name="BLEND" val="False"/>
  <p:tag name="TRANSPARENT" val="False"/>
  <p:tag name="KEEPFILES" val="False"/>
  <p:tag name="DEBUGPAUSE" val="False"/>
  <p:tag name="RESOLUTION" val="300"/>
  <p:tag name="TIMEOUT" val="(none)"/>
  <p:tag name="BOXWIDTH" val="1034"/>
  <p:tag name="BOXHEIGHT" val="444"/>
  <p:tag name="BOXFONT" val="10"/>
  <p:tag name="BOXWRAP" val="False"/>
  <p:tag name="WORKAROUNDTRANSPARENCYBUG" val="False"/>
  <p:tag name="ALLOWFONTSUBSTITUTION" val="False"/>
  <p:tag name="BITMAPFORMAT" val="pngmono"/>
  <p:tag name="ORIGWIDTH" val="321.875"/>
  <p:tag name="PICTUREFILESIZE" val="28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\operatorname{I}}&#10;\newcommand{\zero}[0]{\operatorname{0}}&#10;\newcommand{\oppone}[0]{\operatorname{J}}&#10;\newcommand{\stride}[0]{\operatorname{L}}&#10;\newcommand{\twiddle}{\operatorname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newcommand{\vecit}[1]{\underbrace{#1}_{\mathrm{vec}(\nu)}}&#10;\newcommand{\base}[1]{\underbrace{#1}_{\mathrm{sse}}}&#10;\newcommand{\vtensor}{\vec{\otimes}}&#10;\newcommand{\RC}[1]{\overline{#1}}&#10;\newcommand{\VRC}[1]{{\overleftrightarrow{#1}}^{\nu}}&#10;\newcommand{\VRCL}[1]{{\overrightarrow{#1}}^{\nu}}&#10;\newcommand{\VRCR}[1]{{\overleftarrow{#1}}^{\nu}}&#10;\newcommand{\VRCLR}[1]{{\overline{#1}}^{\nu}}&#10;&#10;\begin{document}&#10;$&#10;\vecit{A_n\tensor\one_\nu}&#10;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774"/>
  <p:tag name="BOXHEIGHT" val="561"/>
  <p:tag name="BOXFONT" val="10"/>
  <p:tag name="BOXWRAP" val="False"/>
  <p:tag name="WORKAROUNDTRANSPARENCYBUG" val="False"/>
  <p:tag name="ALLOWFONTSUBSTITUTION" val="False"/>
  <p:tag name="BITMAPFORMAT" val="pngmono"/>
  <p:tag name="ORIGWIDTH" val="70.75"/>
  <p:tag name="PICTUREFILESIZE" val="15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,amssymb}&#10;\newcommand{\R}{\mathbb{R}}&#10;\newcommand{\C}{\mathbb{C}}&#10;\newcommand{\ttF}{\mathtt{F}}&#10;\newcommand{\ttI}{\mathtt{I}}&#10;\newcommand{\ttR}{\mathtt{R}}&#10;\newcommand{\ttRf}{\mathtt{R}_f}&#10;\newcommand{\ttRb}{\mathtt{R}_b}&#10;\newcommand{\ttRm}{\mathtt{R}_m}&#10;\newcommand{\bfP}{\mathbf{P}}&#10;\newcommand{\bfT}{\mathbf{T}}&#10;\newcommand{\bfF}{\mathbf{F}}&#10;\newcommand{\bfI}{\mathbf{I}}&#10;\newcommand{\bfJ}{\mathbf{C}}&#10;\newcommand{\bfR}{\mathbf{R}}&#10;\newcommand{\bfD}{\mathbf{D}}&#10;\newcommand{\bfDa}{\bfD_a}&#10;\newcommand{\bfDc}{\bfD_c}&#10;\newcommand{\bfRb}{\mathbf{R}_b}&#10;\newcommand{\bfRm}{\mathbf{R}_m}&#10;\newcommand{\calP}{\mathcal{P}}&#10;\newcommand{\calJ}{\mathcal{J}}&#10;\newcommand{\calF}{\mathcal{F}}&#10;\newcommand{\calT}{\mathcal{T}}&#10;\newcommand{\calI}{\mathcal{I}}&#10;\newcommand{\calR}{\mathcal{R}}&#10;\newcommand{\calW}{\mathcal{W}}&#10;\newcommand{\calRb}{\mathcal{R}_b}&#10;\newcommand{\calRm}{\mathcal{R}_m}&#10;\newcommand{\DFT}[0]{\operatorname{DFT}}&#10;\newcommand{\DWT}[0]{\operatorname{DWT}}&#10;\newcommand{\RDFT}[0]{\operatorname{RDFT}}&#10;\newcommand{\DCT}{\operatorname{DCT}}&#10;\newcommand{\WHT}{\operatorname{WHT}}&#10;\newcommand{\DST}{\operatorname{DST}}&#10;\newcommand{\DCTt}[1]{{\DCT\text{\rm \!-#1}}}&#10;\newcommand{\DSTt}[1]{{\DST\text{\rm \!-#1}}}&#10;\newcommand{\IMDCT}[0]{\operatorname{IMDCT}}&#10;\newcommand{\bDFT}[0]{\operatorname{\bf DFT}}&#10;\newcommand{\bRDFT}[0]{\operatorname{\bf RDFT}}&#10;\newcommand{\bDCT}{\operatorname{\bf DCT}}&#10;\newcommand{\bDST}{\operatorname{\bf DST}}&#10;\newcommand{\bDCTt}[1]{{\bDCT\text{\rm\bf \!-#1}}}&#10;\newcommand{\bDSTt}[1]{{\bDST\text{\rm\bf \!-#1}}}&#10;\newcommand{\bIMDCT}[0]{\operatorname{\bf IMDCT}}&#10;\newcommand{\bDHT}[0]{\operatorname{\bf DHT}}&#10;\newcommand{\bFIR}[0]{\operatorname{\bf FIR}}&#10;\newcommand{\bfilter}[0]{\operatorname{\bf Filt}}&#10;\newcommand{\bfilt}[2]{%&#10;  \operatorname{\bf Filt}_{#1}\left({#2}\right)}&#10;\newcommand{\bextfilt}[4]{%&#10;  \operatorname{\bf Filt}_{#1}^{#3,#4}\left({#2}\right)}&#10;\newcommand{\bDWT}[5]{%&#10;  \operatorname{\bf DWT}_{#1}^{#4,#5}\left({#2},{#3}\right)}&#10;\newcommand{\bbDWT}[3]{%&#10;  \operatorname{\bf DWT}_{#1}\left({#2},{#3}\right)}&#10;\newcommand{\bWHT}[0]{\operatorname{\bf WHT}}&#10;\newcommand{\extdwt}[2]{\operatorname{E}_{#1}^{#2}}&#10;\newcommand{\multdim}[1]{\mbox{\boldmath$#1$\unboldmath{\bf D-}}}&#10;\newcommand{\nont}[1]{\text{$\langle\text{#1}\rangle$}}&#10;\newcommand{\oder}[0]{$\ |\ $}&#10;\newcommand{\diag}[0]{\operatorname{diag}}&#10;\newcommand{\permP}[0]{\operatorname{P}}&#10;\newcommand{\permQ}[0]{\operatorname{Q}}&#10;\newcommand{\one}[0]{\operatorname{I}}&#10;\newcommand{\zero}[0]{\operatorname{0}}&#10;\newcommand{\oppone}[0]{\operatorname{J}}&#10;\newcommand{\stride}[0]{\operatorname{L}}&#10;\newcommand{\twiddle}{\operatorname{T}}&#10;\newcommand{\rotation}[0]{\operatorname{R}}&#10;\newcommand{\dft}[0]{\operatorname{F}}&#10;\newcommand{\tensor}[0]{\otimes}&#10;\newcommand{\dirsum}[0]{\oplus}&#10;\newcommand{\bigdirsum}[0]{\bigoplus}&#10;\newcommand{\rovdirsum}[1]{\oplus_{#1}}&#10;\newcommand{\covdirsum}[1]{\oplus^{#1}}&#10;\newcommand{\bigovdirsum}[1]{\operatorname*{\bigoplus\nolimits_#1}}&#10;\newcommand{\rovtensor}[1]{\otimes_{#1}}&#10;\newcommand{\covtensor}[1]{\otimes^{#1}}&#10;\newcommand{\vect}[3]{\left[ #1_0,\dots,#1_{#2-1} \right]}&#10;\DeclareMathOperator*{\argmax}{argmax}&#10;\newcommand{\prob}[0]{\boldmath${\cal P}$\unboldmath\xspace}&#10;\newcommand{\wT}[0]{\widetilde{A}}&#10;\newcommand{\spl}{SPL\xspace}&#10;\newcommand{\vecit}[1]{\underbrace{#1}_{\mathrm{vec}(\mu)}}&#10;\newcommand{\vtensor}{\overline{\otimes}}&#10;\newcommand{\RC}[1]{\overline{#1}}&#10;\newcommand{\VRC}[1]{{\overleftrightarrow{#1}}^{\nu}}&#10;\newcommand{\VRCL}[1]{{\overrightarrow{#1}}^{\nu}}&#10;\newcommand{\VRCR}[1]{{\overleftarrow{#1}}^{\nu}}&#10;\newcommand{\VRCLR}[1]{{\overline{#1}}^{\nu}}&#10;\newcommand{\parit}[1]{\underbrace{#1}_{\mathrm{smp}(p,\mu)}}&#10;\newcommand{\ptensor}{\otimes_{\|}}&#10;\newcommand{\SMPDirSum}[2]{\ensuremath{{\bigoplus\limits_{#1}^{#2}}{\hspace{-0pt}}_{\tiny\|}\hspace{0pt}}}&#10;&#10;\begin{document}&#10;\begin{align*}&#10;\parit{\one_p\tensor A_n}\\&#10;\end{align*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966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3"/>
  <p:tag name="PICTUREFILESIZE" val="1766"/>
</p:tagLst>
</file>

<file path=ppt/theme/theme1.xml><?xml version="1.0" encoding="utf-8"?>
<a:theme xmlns:a="http://schemas.openxmlformats.org/drawingml/2006/main" name="spiral-template">
  <a:themeElements>
    <a:clrScheme name="spiral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0000"/>
      </a:hlink>
      <a:folHlink>
        <a:srgbClr val="CC0000"/>
      </a:folHlink>
    </a:clrScheme>
    <a:fontScheme name="spiral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piral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iral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iral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spiral-template</Template>
  <TotalTime>57838</TotalTime>
  <Words>2626</Words>
  <Application>Microsoft Office PowerPoint</Application>
  <PresentationFormat>On-screen Show (4:3)</PresentationFormat>
  <Paragraphs>697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ＭＳ Ｐゴシック</vt:lpstr>
      <vt:lpstr>Noto Sans Symbols</vt:lpstr>
      <vt:lpstr>宋体</vt:lpstr>
      <vt:lpstr>华文楷体</vt:lpstr>
      <vt:lpstr>Arial</vt:lpstr>
      <vt:lpstr>Arial Narrow</vt:lpstr>
      <vt:lpstr>Calibri</vt:lpstr>
      <vt:lpstr>Courier New</vt:lpstr>
      <vt:lpstr>Times New Roman</vt:lpstr>
      <vt:lpstr>Wingdings</vt:lpstr>
      <vt:lpstr>Wingdings 2</vt:lpstr>
      <vt:lpstr>spiral-template</vt:lpstr>
      <vt:lpstr>PowerPoint Presentation</vt:lpstr>
      <vt:lpstr>Outline</vt:lpstr>
      <vt:lpstr>Programmer Demographics</vt:lpstr>
      <vt:lpstr>Compilers: The Fundamental Problem</vt:lpstr>
      <vt:lpstr>How to Overcome Compiler Limitations?</vt:lpstr>
      <vt:lpstr>Autotuning: From Simple to “Really Hard”</vt:lpstr>
      <vt:lpstr>Step 1: Basic C Level Optimizations</vt:lpstr>
      <vt:lpstr>Unrolling &amp; Accumulating: Double *</vt:lpstr>
      <vt:lpstr>Autotuning: From Simple to “Really Hard”</vt:lpstr>
      <vt:lpstr>ATLAS: Code Generation for MMM</vt:lpstr>
      <vt:lpstr>ATLAS: Architecture</vt:lpstr>
      <vt:lpstr>Autotuning: From Simple to “Really Hard”</vt:lpstr>
      <vt:lpstr>Example FFT: Recursive FFT Algorithm</vt:lpstr>
      <vt:lpstr>FFTW: Compiler and Autotuner for FFTs</vt:lpstr>
      <vt:lpstr>FFTW: genfft and the Cooley Tukey FFT</vt:lpstr>
      <vt:lpstr>FFTW: genfft at Work</vt:lpstr>
      <vt:lpstr>Autotuning: From Simple to “Really Hard”</vt:lpstr>
      <vt:lpstr>Spiral’s Domain-Specific Program Synthesis</vt:lpstr>
      <vt:lpstr>How Spiral Works</vt:lpstr>
      <vt:lpstr>Autotuning: From Simple to “Really Hard”</vt:lpstr>
      <vt:lpstr>Outline</vt:lpstr>
      <vt:lpstr>PowerPoint Presentation</vt:lpstr>
      <vt:lpstr>Cadence</vt:lpstr>
      <vt:lpstr>PowerPoint Presentation</vt:lpstr>
      <vt:lpstr>PowerPoint Presentation</vt:lpstr>
      <vt:lpstr>PowerPoint Presentation</vt:lpstr>
      <vt:lpstr>Outline</vt:lpstr>
      <vt:lpstr>Andrew Software</vt:lpstr>
      <vt:lpstr>Outline</vt:lpstr>
      <vt:lpstr>PSC Software</vt:lpstr>
      <vt:lpstr>PSC Software (2)</vt:lpstr>
      <vt:lpstr>PSC Software (3)</vt:lpstr>
      <vt:lpstr>Outline</vt:lpstr>
      <vt:lpstr>Outline</vt:lpstr>
      <vt:lpstr>Introductions</vt:lpstr>
      <vt:lpstr>Computing Options: Personal Computing</vt:lpstr>
      <vt:lpstr>Computing Options CMU Andrew Computing</vt:lpstr>
      <vt:lpstr>Computing Options: ECE Physical Spaces</vt:lpstr>
      <vt:lpstr>Computing Options: ECE Compute Clusters</vt:lpstr>
      <vt:lpstr>Computing Options: ECE Data Science Cloud</vt:lpstr>
      <vt:lpstr>Computing Options: ECE HTCondor</vt:lpstr>
      <vt:lpstr>Computing Options: CIT Partnerships</vt:lpstr>
      <vt:lpstr>Computing Options: PSC Bridges</vt:lpstr>
      <vt:lpstr>Computing Options: Xsede Project (PSC)</vt:lpstr>
      <vt:lpstr>Computing Options: Cloud Providers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Automating Black Belt Programming</dc:title>
  <dc:subject>iWAPT 2011 Keynote Talk</dc:subject>
  <dc:creator>Franz Franchetti</dc:creator>
  <cp:lastModifiedBy>Franz Franchetti</cp:lastModifiedBy>
  <cp:revision>1213</cp:revision>
  <cp:lastPrinted>1999-09-20T15:19:18Z</cp:lastPrinted>
  <dcterms:created xsi:type="dcterms:W3CDTF">2005-10-22T23:00:21Z</dcterms:created>
  <dcterms:modified xsi:type="dcterms:W3CDTF">2019-04-02T21:12:58Z</dcterms:modified>
</cp:coreProperties>
</file>