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1" r:id="rId2"/>
  </p:sldMasterIdLst>
  <p:notesMasterIdLst>
    <p:notesMasterId r:id="rId49"/>
  </p:notesMasterIdLst>
  <p:handoutMasterIdLst>
    <p:handoutMasterId r:id="rId50"/>
  </p:handoutMasterIdLst>
  <p:sldIdLst>
    <p:sldId id="799" r:id="rId3"/>
    <p:sldId id="772" r:id="rId4"/>
    <p:sldId id="775" r:id="rId5"/>
    <p:sldId id="776" r:id="rId6"/>
    <p:sldId id="777" r:id="rId7"/>
    <p:sldId id="791" r:id="rId8"/>
    <p:sldId id="778" r:id="rId9"/>
    <p:sldId id="779" r:id="rId10"/>
    <p:sldId id="783" r:id="rId11"/>
    <p:sldId id="784" r:id="rId12"/>
    <p:sldId id="780" r:id="rId13"/>
    <p:sldId id="785" r:id="rId14"/>
    <p:sldId id="792" r:id="rId15"/>
    <p:sldId id="781" r:id="rId16"/>
    <p:sldId id="786" r:id="rId17"/>
    <p:sldId id="787" r:id="rId18"/>
    <p:sldId id="782" r:id="rId19"/>
    <p:sldId id="793" r:id="rId20"/>
    <p:sldId id="794" r:id="rId21"/>
    <p:sldId id="795" r:id="rId22"/>
    <p:sldId id="800" r:id="rId23"/>
    <p:sldId id="801" r:id="rId24"/>
    <p:sldId id="802" r:id="rId25"/>
    <p:sldId id="803" r:id="rId26"/>
    <p:sldId id="804" r:id="rId27"/>
    <p:sldId id="805" r:id="rId28"/>
    <p:sldId id="806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6" r:id="rId38"/>
    <p:sldId id="817" r:id="rId39"/>
    <p:sldId id="828" r:id="rId40"/>
    <p:sldId id="819" r:id="rId41"/>
    <p:sldId id="822" r:id="rId42"/>
    <p:sldId id="823" r:id="rId43"/>
    <p:sldId id="824" r:id="rId44"/>
    <p:sldId id="825" r:id="rId45"/>
    <p:sldId id="826" r:id="rId46"/>
    <p:sldId id="815" r:id="rId47"/>
    <p:sldId id="827" r:id="rId48"/>
  </p:sldIdLst>
  <p:sldSz cx="9144000" cy="6858000" type="screen4x3"/>
  <p:notesSz cx="7315200" cy="9601200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CC"/>
    <a:srgbClr val="FFCCCC"/>
    <a:srgbClr val="CC3300"/>
    <a:srgbClr val="0066CC"/>
    <a:srgbClr val="FF9999"/>
    <a:srgbClr val="993300"/>
    <a:srgbClr val="6699FF"/>
    <a:srgbClr val="7D7DD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3" autoAdjust="0"/>
    <p:restoredTop sz="93319" autoAdjust="0"/>
  </p:normalViewPr>
  <p:slideViewPr>
    <p:cSldViewPr snapToGrid="0">
      <p:cViewPr varScale="1">
        <p:scale>
          <a:sx n="187" d="100"/>
          <a:sy n="187" d="100"/>
        </p:scale>
        <p:origin x="2429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t" anchorCtr="0" compatLnSpc="1">
            <a:prstTxWarp prst="textNoShape">
              <a:avLst/>
            </a:prstTxWarp>
          </a:bodyPr>
          <a:lstStyle>
            <a:lvl1pPr defTabSz="966375"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1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t" anchorCtr="0" compatLnSpc="1">
            <a:prstTxWarp prst="textNoShape">
              <a:avLst/>
            </a:prstTxWarp>
          </a:bodyPr>
          <a:lstStyle>
            <a:lvl1pPr algn="r" defTabSz="9663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b" anchorCtr="0" compatLnSpc="1">
            <a:prstTxWarp prst="textNoShape">
              <a:avLst/>
            </a:prstTxWarp>
          </a:bodyPr>
          <a:lstStyle>
            <a:lvl1pPr defTabSz="966375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b" anchorCtr="0" compatLnSpc="1">
            <a:prstTxWarp prst="textNoShape">
              <a:avLst/>
            </a:prstTxWarp>
          </a:bodyPr>
          <a:lstStyle>
            <a:lvl1pPr algn="r" defTabSz="966375">
              <a:defRPr sz="1300">
                <a:latin typeface="Times New Roman" pitchFamily="18" charset="0"/>
              </a:defRPr>
            </a:lvl1pPr>
          </a:lstStyle>
          <a:p>
            <a:fld id="{EDA4F202-4014-4642-AA6A-DF14ED1AF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01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8" y="3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5800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5" y="4578816"/>
            <a:ext cx="5343277" cy="42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57630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8" y="9157630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fld id="{4A2DBE91-E9D0-4B61-A834-5338017D7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12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13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14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15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16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17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4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22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9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23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1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24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42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25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5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26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85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27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39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28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95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29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4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30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3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31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59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32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18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33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5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4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77" tIns="45789" rIns="91577" bIns="45789" anchor="b"/>
          <a:lstStyle/>
          <a:p>
            <a:pPr algn="r"/>
            <a:fld id="{63408A78-4EB9-4179-90DA-C1EB975EDE91}" type="slidenum">
              <a:rPr lang="en-US" sz="1200" b="0">
                <a:latin typeface="Times New Roman" pitchFamily="18" charset="0"/>
              </a:rPr>
              <a:pPr algn="r"/>
              <a:t>34</a:t>
            </a:fld>
            <a:endParaRPr 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34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35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5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36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1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37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6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38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0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39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8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40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987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41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082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42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78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43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5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44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569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45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62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34C27-E6BB-491C-A83F-607C47BC3CF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00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6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7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8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9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10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50838"/>
            <a:ext cx="218598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350838"/>
            <a:ext cx="6408737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26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08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92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67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966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080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08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628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852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429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345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410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72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50838"/>
            <a:ext cx="874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B61616">
                  <a:shade val="30000"/>
                  <a:satMod val="115000"/>
                </a:srgbClr>
              </a:gs>
              <a:gs pos="50000">
                <a:srgbClr val="B61616">
                  <a:shade val="67500"/>
                  <a:satMod val="115000"/>
                </a:srgbClr>
              </a:gs>
              <a:gs pos="100000">
                <a:srgbClr val="B6161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5" name="Picture 19" descr="CMwrdmrkR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3" y="26988"/>
            <a:ext cx="1157287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ecelogo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07" y="249381"/>
            <a:ext cx="975693" cy="2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2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55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  <a:latin typeface="Calibri" pitchFamily="34" charset="0"/>
              </a:rPr>
              <a:t>Bryant and </a:t>
            </a:r>
            <a:r>
              <a:rPr lang="en-US" sz="1000" b="0" dirty="0" err="1">
                <a:solidFill>
                  <a:srgbClr val="000000"/>
                </a:solidFill>
                <a:latin typeface="Calibri" pitchFamily="34" charset="0"/>
              </a:rPr>
              <a:t>O’Hallaron</a:t>
            </a:r>
            <a:r>
              <a:rPr lang="en-US" sz="1000" b="0" dirty="0">
                <a:solidFill>
                  <a:srgbClr val="000000"/>
                </a:solidFill>
                <a:latin typeface="Calibri" pitchFamily="34" charset="0"/>
              </a:rPr>
              <a:t>, Computer Systems: A Programmer’s Perspective, Third Edition</a:t>
            </a:r>
          </a:p>
        </p:txBody>
      </p:sp>
    </p:spTree>
    <p:extLst>
      <p:ext uri="{BB962C8B-B14F-4D97-AF65-F5344CB8AC3E}">
        <p14:creationId xmlns:p14="http://schemas.microsoft.com/office/powerpoint/2010/main" val="13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source=imgres&amp;cd=&amp;cad=rja&amp;uact=8&amp;ved=0ahUKEwjDw-eo6_DVAhWK6oMKHUBCBlYQjRwIBw&amp;url=http://www.it.uu.se/edu/course/homepage/bervet1/xvt06/ickelinear.html&amp;psig=AFQjCNHc7xwxNYqRDnQKB_H3mXwYNMHX4Q&amp;ust=150369735890813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de1.yo-linux.com/cgi-bin/man2html?cgi_command=pthread_join" TargetMode="External"/><Relationship Id="rId4" Type="http://schemas.openxmlformats.org/officeDocument/2006/relationships/hyperlink" Target="http://node1.yo-linux.com/cgi-bin/man2html?cgi_command=pthread_creat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cc.org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hyperlink" Target="https://covers.oreillystatic.com/images/9780596514808/lrg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Jk_uasK3XAhWC1IMKHUxoC3MQjRwIBw&amp;url=https://www.slideshare.net/nivertech/migrationtomulticore&amp;psig=AOvVaw3ojaXytYa3plKUzK6Y4T_b&amp;ust=151017547207880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44780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Parallelization</a:t>
            </a:r>
          </a:p>
          <a:p>
            <a:pPr lvl="0" algn="l"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18-613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 Foundations of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b="0" kern="0" dirty="0">
                <a:latin typeface="Calibri" panose="020F0502020204030204" pitchFamily="34" charset="0"/>
                <a:ea typeface="+mj-ea"/>
                <a:cs typeface="+mj-cs"/>
              </a:rPr>
              <a:t>8</a:t>
            </a: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Lecture, </a:t>
            </a:r>
            <a:r>
              <a:rPr lang="en-US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April 9, 2019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4130566"/>
            <a:ext cx="8180070" cy="132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Franz Franchetti</a:t>
            </a:r>
          </a:p>
        </p:txBody>
      </p:sp>
    </p:spTree>
    <p:extLst>
      <p:ext uri="{BB962C8B-B14F-4D97-AF65-F5344CB8AC3E}">
        <p14:creationId xmlns:p14="http://schemas.microsoft.com/office/powerpoint/2010/main" val="15987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Pipelining: Systolic Arrays, Workflow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Topology: </a:t>
            </a:r>
            <a:r>
              <a:rPr lang="en-US" dirty="0" smtClean="0"/>
              <a:t>Data is pipelined from unit to unit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Programming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Programming model: data flow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err="1" smtClean="0"/>
              <a:t>TensorFlow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Simulink, </a:t>
            </a:r>
            <a:r>
              <a:rPr lang="en-US" dirty="0" err="1" smtClean="0"/>
              <a:t>Labview</a:t>
            </a:r>
            <a:r>
              <a:rPr lang="en-US" dirty="0" smtClean="0"/>
              <a:t>, </a:t>
            </a:r>
            <a:r>
              <a:rPr lang="en-US" dirty="0" err="1" smtClean="0"/>
              <a:t>StreamIt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Graphical tools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989" y="2156349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68989" y="2543013"/>
            <a:ext cx="1180531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60909" y="2156348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60908" y="2543013"/>
            <a:ext cx="1180531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04456" y="2156348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704455" y="2543013"/>
            <a:ext cx="1180531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4661" y="221086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…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149520" y="2347419"/>
            <a:ext cx="709686" cy="386664"/>
          </a:xfrm>
          <a:prstGeom prst="rightArrow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52829" y="2156348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752828" y="2543013"/>
            <a:ext cx="1180531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041440" y="2347419"/>
            <a:ext cx="709686" cy="386664"/>
          </a:xfrm>
          <a:prstGeom prst="rightArrow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Example: Solving a Linear System of Equations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Parallel machine models</a:t>
            </a:r>
          </a:p>
          <a:p>
            <a:pPr>
              <a:spcBef>
                <a:spcPts val="2400"/>
              </a:spcBef>
            </a:pPr>
            <a:r>
              <a:rPr lang="en-US" dirty="0"/>
              <a:t>Algorithmic approaches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Amdahl, strong and weak scaling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CUDA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MPI, </a:t>
            </a:r>
            <a:r>
              <a:rPr lang="en-US" dirty="0" err="1">
                <a:solidFill>
                  <a:schemeClr val="bg2"/>
                </a:solidFill>
              </a:rPr>
              <a:t>OpenMP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OpenACC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55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Parallelism vs. Task Parallelism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392922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Data parallelism: same operation performed on all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Data is distributed across computing node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Parallelism is proportional to problem size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Often available in large scale scientific/engineering computations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Automatic parallelization well-studied/well-understood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Task parallelism: different operation performed across data 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More irregular problems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Limited parallelism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Large scale Parallelism often comes from solving many problems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Web servers, data bases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Often data parallelism now augmented by task parallelism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Parallelization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652230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Idea: distribute iterations across processors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Core approach for data parallelism across parallel architectures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Shared memory: </a:t>
            </a:r>
            <a:r>
              <a:rPr lang="en-US" dirty="0" err="1" smtClean="0"/>
              <a:t>OpenMP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GPUs: CUDA, OpenCL, </a:t>
            </a:r>
            <a:r>
              <a:rPr lang="en-US" dirty="0" err="1" smtClean="0"/>
              <a:t>OpenACC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Distributed memory: MPI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Loop pipelining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8864" y="1907472"/>
            <a:ext cx="4080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sequential program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(i=0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i&lt;N; i++)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y[2*i]   = x[2*i] + x[2*i+1]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y[2*i+1]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x[2*i]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x[2*i+1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863" y="3272248"/>
            <a:ext cx="7367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run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parallel on processor 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N/2 processors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iteration(double *x, double *y, </a:t>
            </a:r>
            <a:r>
              <a:rPr lang="en-US" sz="16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y[2*i]   = x[2*i] + x[2*i+1]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y[2*i+1]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x[2*i]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x[2*i+1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Decomposition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7" y="1334164"/>
            <a:ext cx="8699997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Break problem domain into pieces, distribute across processors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Needed for scalable parallelization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Originally: array-based data structures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Applies to general data sets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MUST for distributed memory, BUT needed everywhere for performance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Most systems require locality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Advanced: ghost cells, asynchronous updates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Distribution: cyclic, block-cyclic,…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66633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77499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8365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99231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10097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20963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31829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42695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53561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64427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5293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6159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397025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07891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18757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29622" y="1924334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66633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77499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88365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499231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710097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20963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131829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42695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553561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64427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975293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86159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397025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07891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818757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029622" y="2129286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66633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077499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288365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499231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710097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920963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131829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342695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553561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64427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975293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186159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397025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607891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818757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029622" y="2326355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66633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077499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288365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499231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710097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920963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131829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342695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553561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64427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975293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186159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397025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607891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818757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029622" y="2531307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6633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077499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288365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499231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710097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920963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131829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342695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553561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764427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975293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186159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397025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607891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818757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029622" y="2736259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66633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077499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288365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1499231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1710097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920963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131829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342695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553561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764427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2975293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186159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397025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3607891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3818757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4029622" y="2941211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66633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1077499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1288365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499231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710097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920963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131829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2342695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2553561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764427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975293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186159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397025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607891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3818757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029622" y="3138280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66633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1077499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288365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1499231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1710097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920963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2131829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2342695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2553561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764427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975293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186159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397025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607891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818757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029622" y="3343232"/>
            <a:ext cx="156950" cy="15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024788" y="1924334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235654" y="1924334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5446520" y="1924334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657386" y="1924334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5868252" y="1924334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6079118" y="1924334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289984" y="1924334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500850" y="1924334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6711716" y="1924334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922582" y="1924334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133448" y="1924334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344314" y="1924334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555180" y="1924334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7766046" y="1924334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976912" y="1924334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187777" y="1924334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024788" y="2129286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235654" y="2129286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5446520" y="2129286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5657386" y="2129286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868252" y="2129286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079118" y="2129286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289984" y="2129286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500850" y="2129286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711716" y="2129286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922582" y="2129286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7133448" y="2129286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7344314" y="2129286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7555180" y="2129286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7766046" y="2129286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7976912" y="2129286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187777" y="2129286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5024788" y="2326355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5235654" y="2326355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5446520" y="2326355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5657386" y="2326355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5868252" y="2326355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079118" y="2326355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289984" y="2326355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6500850" y="2326355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6711716" y="2326355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922582" y="2326355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7133448" y="2326355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7344314" y="2326355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7555180" y="2326355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7766046" y="2326355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7976912" y="2326355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187777" y="2326355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5024788" y="2531307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5235654" y="2531307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5446520" y="2531307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5657386" y="2531307"/>
            <a:ext cx="156950" cy="156950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5868252" y="2531307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6079118" y="2531307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6289984" y="2531307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500850" y="2531307"/>
            <a:ext cx="156950" cy="156950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711716" y="2531307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922582" y="2531307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133448" y="2531307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7344314" y="2531307"/>
            <a:ext cx="156950" cy="156950"/>
          </a:xfrm>
          <a:prstGeom prst="rect">
            <a:avLst/>
          </a:prstGeom>
          <a:solidFill>
            <a:srgbClr val="CC00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7555180" y="2531307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7766046" y="2531307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7976912" y="2531307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8187777" y="2531307"/>
            <a:ext cx="156950" cy="15695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5024788" y="2736259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235654" y="2736259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5446520" y="2736259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5657386" y="2736259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5868252" y="2736259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6079118" y="2736259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6289984" y="2736259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6500850" y="2736259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6711716" y="2736259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6922582" y="2736259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7133448" y="2736259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7344314" y="2736259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7555180" y="2736259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7766046" y="2736259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7976912" y="2736259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8187777" y="2736259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5024788" y="2941211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4" name="Rectangle 213"/>
          <p:cNvSpPr/>
          <p:nvPr/>
        </p:nvSpPr>
        <p:spPr bwMode="auto">
          <a:xfrm>
            <a:off x="5235654" y="2941211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5446520" y="2941211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6" name="Rectangle 215"/>
          <p:cNvSpPr/>
          <p:nvPr/>
        </p:nvSpPr>
        <p:spPr bwMode="auto">
          <a:xfrm>
            <a:off x="5657386" y="2941211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5868252" y="2941211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6079118" y="2941211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6289984" y="2941211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6500850" y="2941211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6711716" y="2941211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6922582" y="2941211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7133448" y="2941211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7344314" y="2941211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7555180" y="2941211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6" name="Rectangle 225"/>
          <p:cNvSpPr/>
          <p:nvPr/>
        </p:nvSpPr>
        <p:spPr bwMode="auto">
          <a:xfrm>
            <a:off x="7766046" y="2941211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7" name="Rectangle 226"/>
          <p:cNvSpPr/>
          <p:nvPr/>
        </p:nvSpPr>
        <p:spPr bwMode="auto">
          <a:xfrm>
            <a:off x="7976912" y="2941211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8" name="Rectangle 227"/>
          <p:cNvSpPr/>
          <p:nvPr/>
        </p:nvSpPr>
        <p:spPr bwMode="auto">
          <a:xfrm>
            <a:off x="8187777" y="2941211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9" name="Rectangle 228"/>
          <p:cNvSpPr/>
          <p:nvPr/>
        </p:nvSpPr>
        <p:spPr bwMode="auto">
          <a:xfrm>
            <a:off x="5024788" y="3138280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0" name="Rectangle 229"/>
          <p:cNvSpPr/>
          <p:nvPr/>
        </p:nvSpPr>
        <p:spPr bwMode="auto">
          <a:xfrm>
            <a:off x="5235654" y="3138280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1" name="Rectangle 230"/>
          <p:cNvSpPr/>
          <p:nvPr/>
        </p:nvSpPr>
        <p:spPr bwMode="auto">
          <a:xfrm>
            <a:off x="5446520" y="3138280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2" name="Rectangle 231"/>
          <p:cNvSpPr/>
          <p:nvPr/>
        </p:nvSpPr>
        <p:spPr bwMode="auto">
          <a:xfrm>
            <a:off x="5657386" y="3138280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5868252" y="3138280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4" name="Rectangle 233"/>
          <p:cNvSpPr/>
          <p:nvPr/>
        </p:nvSpPr>
        <p:spPr bwMode="auto">
          <a:xfrm>
            <a:off x="6079118" y="3138280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5" name="Rectangle 234"/>
          <p:cNvSpPr/>
          <p:nvPr/>
        </p:nvSpPr>
        <p:spPr bwMode="auto">
          <a:xfrm>
            <a:off x="6289984" y="3138280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6" name="Rectangle 235"/>
          <p:cNvSpPr/>
          <p:nvPr/>
        </p:nvSpPr>
        <p:spPr bwMode="auto">
          <a:xfrm>
            <a:off x="6500850" y="3138280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7" name="Rectangle 236"/>
          <p:cNvSpPr/>
          <p:nvPr/>
        </p:nvSpPr>
        <p:spPr bwMode="auto">
          <a:xfrm>
            <a:off x="6711716" y="3138280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8" name="Rectangle 237"/>
          <p:cNvSpPr/>
          <p:nvPr/>
        </p:nvSpPr>
        <p:spPr bwMode="auto">
          <a:xfrm>
            <a:off x="6922582" y="3138280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39" name="Rectangle 238"/>
          <p:cNvSpPr/>
          <p:nvPr/>
        </p:nvSpPr>
        <p:spPr bwMode="auto">
          <a:xfrm>
            <a:off x="7133448" y="3138280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0" name="Rectangle 239"/>
          <p:cNvSpPr/>
          <p:nvPr/>
        </p:nvSpPr>
        <p:spPr bwMode="auto">
          <a:xfrm>
            <a:off x="7344314" y="3138280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7555180" y="3138280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7766046" y="3138280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3" name="Rectangle 242"/>
          <p:cNvSpPr/>
          <p:nvPr/>
        </p:nvSpPr>
        <p:spPr bwMode="auto">
          <a:xfrm>
            <a:off x="7976912" y="3138280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4" name="Rectangle 243"/>
          <p:cNvSpPr/>
          <p:nvPr/>
        </p:nvSpPr>
        <p:spPr bwMode="auto">
          <a:xfrm>
            <a:off x="8187777" y="3138280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5024788" y="3343232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5235654" y="3343232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5446520" y="3343232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5657386" y="3343232"/>
            <a:ext cx="156950" cy="156950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5868252" y="3343232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0" name="Rectangle 249"/>
          <p:cNvSpPr/>
          <p:nvPr/>
        </p:nvSpPr>
        <p:spPr bwMode="auto">
          <a:xfrm>
            <a:off x="6079118" y="3343232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6289984" y="3343232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500850" y="3343232"/>
            <a:ext cx="156950" cy="156950"/>
          </a:xfrm>
          <a:prstGeom prst="rect">
            <a:avLst/>
          </a:prstGeom>
          <a:solidFill>
            <a:srgbClr val="CC33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6711716" y="3343232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4" name="Rectangle 253"/>
          <p:cNvSpPr/>
          <p:nvPr/>
        </p:nvSpPr>
        <p:spPr bwMode="auto">
          <a:xfrm>
            <a:off x="6922582" y="3343232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5" name="Rectangle 254"/>
          <p:cNvSpPr/>
          <p:nvPr/>
        </p:nvSpPr>
        <p:spPr bwMode="auto">
          <a:xfrm>
            <a:off x="7133448" y="3343232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7344314" y="3343232"/>
            <a:ext cx="156950" cy="156950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7555180" y="3343232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7766046" y="3343232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7976912" y="3343232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0" name="Rectangle 259"/>
          <p:cNvSpPr/>
          <p:nvPr/>
        </p:nvSpPr>
        <p:spPr bwMode="auto">
          <a:xfrm>
            <a:off x="8187777" y="3343232"/>
            <a:ext cx="156950" cy="15695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 and Transactions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How to parallelize sequential problems: try, allow to fail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Often can predict outcome with high probability of success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In hardware: Branch predictions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Tree traversals: don’t know which way to go—pick one (or all)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Must be able to roll back data structure if guess was wrong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Transactions: atomic operations that either succeed or fail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Important for parallelizing state machines, discrete simulations, etc.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7811" y="1857641"/>
            <a:ext cx="4420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Parse string (state machine):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Find if string contains “AGCTACGTTAGC”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4663" y="2743845"/>
            <a:ext cx="4165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 parallel: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1) Find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string contains “AGCTAC”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2) Find if string contains “GTTAGC”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Then: see if locations are consecutive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2449773" y="3009331"/>
            <a:ext cx="1166884" cy="477672"/>
          </a:xfrm>
          <a:prstGeom prst="rightArrow">
            <a:avLst/>
          </a:prstGeom>
          <a:solidFill>
            <a:srgbClr val="C0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Approaches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What if we can tolerate some stale (older) data?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Algorithms are often stable w.r.t. old data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Algorithms often converge (maybe slower)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PDEs, message passing algorithms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Machine learning algorithms: batching of vectors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Often trade-off cost of iteration vs. cost of communication/update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Some algorithms absolutely cannot tolerate stale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59" y="2472946"/>
            <a:ext cx="2167792" cy="67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22126" y="1951630"/>
            <a:ext cx="3995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Newton method with fixed gradient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" y="1731927"/>
            <a:ext cx="3482974" cy="26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2590800" y="2734883"/>
            <a:ext cx="685800" cy="1027492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609850" y="3339721"/>
            <a:ext cx="0" cy="546479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352675" y="2887283"/>
            <a:ext cx="685800" cy="1027492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466975" y="3434971"/>
            <a:ext cx="0" cy="546479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143125" y="3039683"/>
            <a:ext cx="685800" cy="1027492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88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Example: Solving a Linear System of Equations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Parallel machine models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Algorithmic approaches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Amdahl, strong and weak scaling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CUDA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MPI, </a:t>
            </a:r>
            <a:r>
              <a:rPr lang="en-US" dirty="0" err="1">
                <a:solidFill>
                  <a:schemeClr val="bg2"/>
                </a:solidFill>
              </a:rPr>
              <a:t>OpenMP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OpenACC</a:t>
            </a: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35678"/>
            <a:ext cx="8839200" cy="762000"/>
          </a:xfrm>
        </p:spPr>
        <p:txBody>
          <a:bodyPr/>
          <a:lstStyle/>
          <a:p>
            <a:r>
              <a:rPr lang="en-US" dirty="0"/>
              <a:t>Characterizing Parallel Program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594725" cy="4972050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processor cores,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 is the running time using </a:t>
            </a:r>
            <a:r>
              <a:rPr lang="en-US" i="1" dirty="0"/>
              <a:t>k</a:t>
            </a:r>
            <a:r>
              <a:rPr lang="en-US" dirty="0"/>
              <a:t> cores</a:t>
            </a:r>
          </a:p>
          <a:p>
            <a:r>
              <a:rPr lang="en-US" i="1" dirty="0"/>
              <a:t>Def. 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Speedup:  </a:t>
            </a:r>
            <a:r>
              <a:rPr lang="en-US" dirty="0"/>
              <a:t> </a:t>
            </a:r>
            <a:r>
              <a:rPr lang="en-US" i="1" dirty="0" err="1"/>
              <a:t>S</a:t>
            </a:r>
            <a:r>
              <a:rPr lang="en-US" i="1" baseline="-25000" dirty="0" err="1"/>
              <a:t>p</a:t>
            </a:r>
            <a:r>
              <a:rPr lang="en-US" i="1" dirty="0"/>
              <a:t> = T</a:t>
            </a:r>
            <a:r>
              <a:rPr lang="en-US" i="1" baseline="-25000" dirty="0"/>
              <a:t>1</a:t>
            </a:r>
            <a:r>
              <a:rPr lang="en-US" i="1" dirty="0"/>
              <a:t> / </a:t>
            </a:r>
            <a:r>
              <a:rPr lang="en-US" i="1" dirty="0" err="1"/>
              <a:t>T</a:t>
            </a:r>
            <a:r>
              <a:rPr lang="en-US" i="1" baseline="-25000" dirty="0" err="1"/>
              <a:t>p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i="1" dirty="0" err="1"/>
              <a:t>S</a:t>
            </a:r>
            <a:r>
              <a:rPr lang="en-US" i="1" baseline="-25000" dirty="0" err="1"/>
              <a:t>p</a:t>
            </a:r>
            <a:r>
              <a:rPr lang="en-US" i="1" dirty="0"/>
              <a:t> </a:t>
            </a:r>
            <a:r>
              <a:rPr lang="en-US" dirty="0"/>
              <a:t>is  </a:t>
            </a:r>
            <a:r>
              <a:rPr lang="en-US" i="1" dirty="0">
                <a:solidFill>
                  <a:srgbClr val="FF0000"/>
                </a:solidFill>
              </a:rPr>
              <a:t>relative speedup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if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is running time of parallel version of the code running on 1 core</a:t>
            </a:r>
          </a:p>
          <a:p>
            <a:pPr lvl="1"/>
            <a:r>
              <a:rPr lang="en-US" i="1" dirty="0" err="1"/>
              <a:t>S</a:t>
            </a:r>
            <a:r>
              <a:rPr lang="en-US" i="1" baseline="-25000" dirty="0" err="1"/>
              <a:t>p</a:t>
            </a:r>
            <a:r>
              <a:rPr lang="en-US" dirty="0"/>
              <a:t> is  </a:t>
            </a:r>
            <a:r>
              <a:rPr lang="en-US" i="1" dirty="0">
                <a:solidFill>
                  <a:srgbClr val="FF0000"/>
                </a:solidFill>
              </a:rPr>
              <a:t>absolute speedup  </a:t>
            </a:r>
            <a:r>
              <a:rPr lang="en-US" dirty="0"/>
              <a:t>if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is running time of sequential version of code running on 1 core</a:t>
            </a:r>
          </a:p>
          <a:p>
            <a:pPr lvl="1"/>
            <a:r>
              <a:rPr lang="en-US" dirty="0"/>
              <a:t>Absolute speedup is a much truer measure of the benefits of parallelism </a:t>
            </a:r>
          </a:p>
          <a:p>
            <a:pPr lvl="1"/>
            <a:endParaRPr lang="en-US" dirty="0"/>
          </a:p>
          <a:p>
            <a:r>
              <a:rPr lang="en-US" i="1" dirty="0"/>
              <a:t>Def</a:t>
            </a:r>
            <a:r>
              <a:rPr lang="en-US" dirty="0"/>
              <a:t>.  </a:t>
            </a:r>
            <a:r>
              <a:rPr lang="en-US" i="1" dirty="0">
                <a:solidFill>
                  <a:srgbClr val="FF0000"/>
                </a:solidFill>
              </a:rPr>
              <a:t>Efficiency: </a:t>
            </a:r>
            <a:r>
              <a:rPr lang="en-US" dirty="0"/>
              <a:t> </a:t>
            </a:r>
            <a:r>
              <a:rPr lang="en-US" i="1" dirty="0" err="1"/>
              <a:t>E</a:t>
            </a:r>
            <a:r>
              <a:rPr lang="en-US" i="1" baseline="-25000" dirty="0" err="1"/>
              <a:t>p</a:t>
            </a:r>
            <a:r>
              <a:rPr lang="en-US" i="1" dirty="0"/>
              <a:t> = </a:t>
            </a:r>
            <a:r>
              <a:rPr lang="en-US" i="1" dirty="0" err="1"/>
              <a:t>S</a:t>
            </a:r>
            <a:r>
              <a:rPr lang="en-US" i="1" baseline="-25000" dirty="0" err="1"/>
              <a:t>p</a:t>
            </a:r>
            <a:r>
              <a:rPr lang="en-US" i="1" baseline="-25000" dirty="0"/>
              <a:t>  </a:t>
            </a:r>
            <a:r>
              <a:rPr lang="en-US" i="1" dirty="0"/>
              <a:t>/p = T</a:t>
            </a:r>
            <a:r>
              <a:rPr lang="en-US" i="1" baseline="-25000" dirty="0"/>
              <a:t>1 </a:t>
            </a:r>
            <a:r>
              <a:rPr lang="en-US" i="1" dirty="0"/>
              <a:t>/(</a:t>
            </a:r>
            <a:r>
              <a:rPr lang="en-US" i="1" dirty="0" err="1"/>
              <a:t>pT</a:t>
            </a:r>
            <a:r>
              <a:rPr lang="en-US" i="1" baseline="-25000" dirty="0" err="1"/>
              <a:t>p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Reported as a percentage in the range (0, 100]</a:t>
            </a:r>
          </a:p>
          <a:p>
            <a:pPr lvl="1"/>
            <a:r>
              <a:rPr lang="en-US" dirty="0"/>
              <a:t>Measures the overhead due to parallelization</a:t>
            </a:r>
          </a:p>
          <a:p>
            <a:pPr lvl="1"/>
            <a:endParaRPr lang="en-US" dirty="0"/>
          </a:p>
          <a:p>
            <a:r>
              <a:rPr lang="en-US" dirty="0"/>
              <a:t>Is super-linear speed-up (</a:t>
            </a:r>
            <a:r>
              <a:rPr lang="en-US" i="1" dirty="0" err="1"/>
              <a:t>S</a:t>
            </a:r>
            <a:r>
              <a:rPr lang="en-US" i="1" baseline="-25000" dirty="0" err="1"/>
              <a:t>p</a:t>
            </a:r>
            <a:r>
              <a:rPr lang="en-US" i="1" baseline="-25000" dirty="0"/>
              <a:t> </a:t>
            </a:r>
            <a:r>
              <a:rPr lang="en-US" dirty="0"/>
              <a:t>&gt; p, </a:t>
            </a:r>
            <a:r>
              <a:rPr lang="en-US" i="1" dirty="0"/>
              <a:t>E</a:t>
            </a:r>
            <a:r>
              <a:rPr lang="en-US" i="1" baseline="-25000" dirty="0"/>
              <a:t>p </a:t>
            </a:r>
            <a:r>
              <a:rPr lang="en-US" dirty="0"/>
              <a:t>&gt; 100%) possible?</a:t>
            </a:r>
          </a:p>
          <a:p>
            <a:pPr lvl="1"/>
            <a:r>
              <a:rPr lang="en-US" dirty="0"/>
              <a:t>Yes: Due to hyperthreading and cache effects</a:t>
            </a:r>
          </a:p>
        </p:txBody>
      </p:sp>
    </p:spTree>
    <p:extLst>
      <p:ext uri="{BB962C8B-B14F-4D97-AF65-F5344CB8AC3E}">
        <p14:creationId xmlns:p14="http://schemas.microsoft.com/office/powerpoint/2010/main" val="28422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1"/>
            <a:r>
              <a:rPr lang="en-US" dirty="0"/>
              <a:t>Gene Amdahl (Nov. 16, 1922 – Nov. 10, 2015)</a:t>
            </a:r>
          </a:p>
          <a:p>
            <a:r>
              <a:rPr lang="en-US" dirty="0"/>
              <a:t>Captures the difficulty of using parallelism to speed things up.</a:t>
            </a:r>
          </a:p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Least possible running time: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Example: Solving a Linear System of Equations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Parallel machine models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Algorithmic approaches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Amdahl, strong and weak scaling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CUDA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MPI, </a:t>
            </a:r>
            <a:r>
              <a:rPr lang="en-US" dirty="0" err="1" smtClean="0">
                <a:solidFill>
                  <a:schemeClr val="bg2"/>
                </a:solidFill>
              </a:rPr>
              <a:t>OpenMP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OpenACC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6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 lvl="1">
              <a:tabLst>
                <a:tab pos="1662113" algn="l"/>
              </a:tabLst>
            </a:pPr>
            <a:endParaRPr lang="en-US" dirty="0"/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Least possible running time: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</a:t>
            </a:r>
          </a:p>
          <a:p>
            <a:pPr lvl="2">
              <a:tabLst>
                <a:tab pos="1662113" algn="l"/>
              </a:tabLst>
            </a:pPr>
            <a:endParaRPr lang="en-US" dirty="0">
              <a:sym typeface="Symbol"/>
            </a:endParaRPr>
          </a:p>
          <a:p>
            <a:pPr>
              <a:tabLst>
                <a:tab pos="1662113" algn="l"/>
              </a:tabLst>
            </a:pPr>
            <a:r>
              <a:rPr lang="en-US" dirty="0"/>
              <a:t>Limit on </a:t>
            </a:r>
            <a:r>
              <a:rPr lang="en-US" i="1" dirty="0">
                <a:solidFill>
                  <a:srgbClr val="FF0000"/>
                </a:solidFill>
              </a:rPr>
              <a:t>strong scaling</a:t>
            </a:r>
            <a:r>
              <a:rPr lang="en-US" dirty="0"/>
              <a:t>: fixed problem size, increasing cores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Not on </a:t>
            </a:r>
            <a:r>
              <a:rPr lang="en-US" i="1" dirty="0">
                <a:solidFill>
                  <a:srgbClr val="FF0000"/>
                </a:solidFill>
              </a:rPr>
              <a:t>weak scaling</a:t>
            </a:r>
            <a:r>
              <a:rPr lang="en-US" dirty="0"/>
              <a:t>: problem size scales with increasing cores 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marL="457200" lvl="1" indent="0">
              <a:buNone/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Example: Solving a Linear System of Equations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Parallel machine models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Algorithmic approaches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Amdahl, strong and weak scaling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CUDA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MPI, </a:t>
            </a:r>
            <a:r>
              <a:rPr lang="en-US" dirty="0" err="1">
                <a:solidFill>
                  <a:schemeClr val="bg2"/>
                </a:solidFill>
              </a:rPr>
              <a:t>OpenMP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OpenACC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5773" y="5491716"/>
            <a:ext cx="8291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i="1" kern="0" dirty="0">
                <a:solidFill>
                  <a:srgbClr val="C00000"/>
                </a:solidFill>
                <a:latin typeface="Calibri" pitchFamily="34" charset="0"/>
              </a:rPr>
              <a:t>Based on “15-418/15-618: Parallel Computer Architecture and Programming” by </a:t>
            </a:r>
            <a:r>
              <a:rPr lang="en-US" i="1" kern="0" dirty="0" smtClean="0">
                <a:solidFill>
                  <a:srgbClr val="C00000"/>
                </a:solidFill>
                <a:latin typeface="Calibri" pitchFamily="34" charset="0"/>
              </a:rPr>
              <a:t>Randy Bryant and Nathan Beckmann</a:t>
            </a:r>
            <a:endParaRPr lang="en-US" i="1" kern="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467" y="2182862"/>
            <a:ext cx="2358075" cy="1253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28" y="3626492"/>
            <a:ext cx="2315214" cy="12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274638" y="260350"/>
            <a:ext cx="8518633" cy="762000"/>
          </a:xfrm>
        </p:spPr>
        <p:txBody>
          <a:bodyPr/>
          <a:lstStyle/>
          <a:p>
            <a:r>
              <a:rPr lang="en-US" dirty="0" smtClean="0"/>
              <a:t>GPU 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9" y="960569"/>
            <a:ext cx="6720840" cy="3904735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5773" y="4927085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 smtClean="0"/>
              <a:t>Multi-core chip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SIMD execution within a single core (many execution units performing the same instruction)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Multi-threaded execution on a single core (multiple threads executed concurrently by a core)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21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274638" y="260350"/>
            <a:ext cx="8518633" cy="762000"/>
          </a:xfrm>
        </p:spPr>
        <p:txBody>
          <a:bodyPr/>
          <a:lstStyle/>
          <a:p>
            <a:r>
              <a:rPr lang="en-US" dirty="0"/>
              <a:t>NVIDIA Tesla architecture (2007)</a:t>
            </a:r>
            <a:endParaRPr lang="en-US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5773" y="1121204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(GeForce 8xxx series GPUs)</a:t>
            </a:r>
            <a:br>
              <a:rPr lang="en-US" b="0" kern="0" dirty="0"/>
            </a:br>
            <a:r>
              <a:rPr lang="en-US" b="0" kern="0" dirty="0"/>
              <a:t>First alternative, non-graphics-specific (“compute mode”) interface to GPU hardware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Lets say a user wants to run a </a:t>
            </a:r>
            <a:r>
              <a:rPr lang="en-US" b="0" kern="0" dirty="0" smtClean="0"/>
              <a:t>non-graphics</a:t>
            </a:r>
            <a:br>
              <a:rPr lang="en-US" b="0" kern="0" dirty="0" smtClean="0"/>
            </a:br>
            <a:r>
              <a:rPr lang="en-US" b="0" kern="0" dirty="0" smtClean="0"/>
              <a:t>program </a:t>
            </a:r>
            <a:r>
              <a:rPr lang="en-US" b="0" kern="0" dirty="0"/>
              <a:t>on the GPU’s programmable cores…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 smtClean="0"/>
              <a:t>Application </a:t>
            </a:r>
            <a:r>
              <a:rPr lang="en-US" b="0" kern="0" dirty="0"/>
              <a:t>can allocate buffers in GPU </a:t>
            </a:r>
            <a:r>
              <a:rPr lang="en-US" b="0" kern="0" dirty="0" smtClean="0"/>
              <a:t>memory</a:t>
            </a:r>
            <a:br>
              <a:rPr lang="en-US" b="0" kern="0" dirty="0" smtClean="0"/>
            </a:br>
            <a:r>
              <a:rPr lang="en-US" b="0" kern="0" dirty="0" smtClean="0"/>
              <a:t>and </a:t>
            </a:r>
            <a:r>
              <a:rPr lang="en-US" b="0" kern="0" dirty="0"/>
              <a:t>copy data to/from buffers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 smtClean="0"/>
              <a:t>Application </a:t>
            </a:r>
            <a:r>
              <a:rPr lang="en-US" b="0" kern="0" dirty="0"/>
              <a:t>(via graphics driver) provides GPU </a:t>
            </a:r>
            <a:r>
              <a:rPr lang="en-US" b="0" kern="0" dirty="0" smtClean="0"/>
              <a:t>a</a:t>
            </a:r>
            <a:br>
              <a:rPr lang="en-US" b="0" kern="0" dirty="0" smtClean="0"/>
            </a:br>
            <a:r>
              <a:rPr lang="en-US" b="0" kern="0" dirty="0" smtClean="0"/>
              <a:t>single </a:t>
            </a:r>
            <a:r>
              <a:rPr lang="en-US" b="0" kern="0" dirty="0"/>
              <a:t>kernel program binary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 smtClean="0"/>
              <a:t>Application </a:t>
            </a:r>
            <a:r>
              <a:rPr lang="en-US" b="0" kern="0" dirty="0"/>
              <a:t>tells GPU to run the kernel in </a:t>
            </a:r>
            <a:r>
              <a:rPr lang="en-US" b="0" kern="0" dirty="0" smtClean="0"/>
              <a:t>an</a:t>
            </a:r>
            <a:br>
              <a:rPr lang="en-US" b="0" kern="0" dirty="0" smtClean="0"/>
            </a:br>
            <a:r>
              <a:rPr lang="en-US" b="0" kern="0" dirty="0" smtClean="0"/>
              <a:t>SPMD </a:t>
            </a:r>
            <a:r>
              <a:rPr lang="en-US" b="0" kern="0" dirty="0"/>
              <a:t>fashion (“run N instances”)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 smtClean="0"/>
              <a:t>Go</a:t>
            </a:r>
            <a:r>
              <a:rPr lang="en-US" b="0" kern="0" dirty="0"/>
              <a:t>! (launch(</a:t>
            </a:r>
            <a:r>
              <a:rPr lang="en-US" b="0" kern="0" dirty="0" err="1"/>
              <a:t>myKernel</a:t>
            </a:r>
            <a:r>
              <a:rPr lang="en-US" b="0" kern="0" dirty="0"/>
              <a:t>, N))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095" y="3141470"/>
            <a:ext cx="2827700" cy="28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274638" y="260350"/>
            <a:ext cx="8518633" cy="762000"/>
          </a:xfrm>
        </p:spPr>
        <p:txBody>
          <a:bodyPr/>
          <a:lstStyle/>
          <a:p>
            <a:r>
              <a:rPr lang="en-US" dirty="0"/>
              <a:t>CUDA </a:t>
            </a:r>
            <a:r>
              <a:rPr lang="en-US" dirty="0" smtClean="0"/>
              <a:t>Programming Language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5773" y="1121204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 smtClean="0"/>
              <a:t>Introduced </a:t>
            </a:r>
            <a:r>
              <a:rPr lang="en-US" sz="2200" kern="0" dirty="0"/>
              <a:t>in 2007 with NVIDIA Tesla architecture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 smtClean="0"/>
              <a:t>“</a:t>
            </a:r>
            <a:r>
              <a:rPr lang="en-US" sz="2200" kern="0" dirty="0"/>
              <a:t>C-like” language to express programs that run on GPUs </a:t>
            </a:r>
            <a:r>
              <a:rPr lang="en-US" sz="2200" kern="0" dirty="0" smtClean="0"/>
              <a:t>using</a:t>
            </a:r>
            <a:br>
              <a:rPr lang="en-US" sz="2200" kern="0" dirty="0" smtClean="0"/>
            </a:br>
            <a:r>
              <a:rPr lang="en-US" sz="2200" kern="0" dirty="0" smtClean="0"/>
              <a:t>the </a:t>
            </a:r>
            <a:r>
              <a:rPr lang="en-US" sz="2200" kern="0" dirty="0"/>
              <a:t>compute-mode hardware interface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 smtClean="0"/>
              <a:t>Relatively </a:t>
            </a:r>
            <a:r>
              <a:rPr lang="en-US" sz="2200" kern="0" dirty="0"/>
              <a:t>low-level: CUDA’s abstractions closely match </a:t>
            </a:r>
            <a:r>
              <a:rPr lang="en-US" sz="2200" kern="0" dirty="0" smtClean="0"/>
              <a:t>the</a:t>
            </a:r>
            <a:br>
              <a:rPr lang="en-US" sz="2200" kern="0" dirty="0" smtClean="0"/>
            </a:br>
            <a:r>
              <a:rPr lang="en-US" sz="2200" kern="0" dirty="0" smtClean="0"/>
              <a:t>capabilities/performance </a:t>
            </a:r>
            <a:r>
              <a:rPr lang="en-US" sz="2200" kern="0" dirty="0"/>
              <a:t>characteristics of modern </a:t>
            </a:r>
            <a:r>
              <a:rPr lang="en-US" sz="2200" kern="0" dirty="0" smtClean="0"/>
              <a:t>GPUs</a:t>
            </a:r>
            <a:br>
              <a:rPr lang="en-US" sz="2200" kern="0" dirty="0" smtClean="0"/>
            </a:br>
            <a:r>
              <a:rPr lang="en-US" sz="2200" kern="0" dirty="0" smtClean="0"/>
              <a:t>(design </a:t>
            </a:r>
            <a:r>
              <a:rPr lang="en-US" sz="2200" kern="0" dirty="0"/>
              <a:t>goal: maintain low abstraction distance)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 smtClean="0"/>
              <a:t>Note</a:t>
            </a:r>
            <a:r>
              <a:rPr lang="en-US" sz="2200" kern="0" dirty="0"/>
              <a:t>: </a:t>
            </a:r>
            <a:r>
              <a:rPr lang="en-US" sz="2200" kern="0" dirty="0" err="1"/>
              <a:t>OpenCL</a:t>
            </a:r>
            <a:r>
              <a:rPr lang="en-US" sz="2200" kern="0" dirty="0"/>
              <a:t> is an open standards version of </a:t>
            </a:r>
            <a:r>
              <a:rPr lang="en-US" sz="2200" kern="0" dirty="0" smtClean="0"/>
              <a:t>CUDA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CUDA only runs on NVIDIA GPUs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 err="1" smtClean="0"/>
              <a:t>OpenCL</a:t>
            </a:r>
            <a:r>
              <a:rPr lang="en-US" b="0" kern="0" dirty="0" smtClean="0"/>
              <a:t> </a:t>
            </a:r>
            <a:r>
              <a:rPr lang="en-US" b="0" kern="0" dirty="0"/>
              <a:t>runs on CPUs and GPUs from many vendors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 smtClean="0"/>
              <a:t>Almost </a:t>
            </a:r>
            <a:r>
              <a:rPr lang="en-US" b="0" kern="0" dirty="0"/>
              <a:t>everything we say about CUDA also holds for </a:t>
            </a:r>
            <a:r>
              <a:rPr lang="en-US" b="0" kern="0" dirty="0" err="1" smtClean="0"/>
              <a:t>OpenCL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6357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274638" y="260350"/>
            <a:ext cx="8518633" cy="762000"/>
          </a:xfrm>
        </p:spPr>
        <p:txBody>
          <a:bodyPr/>
          <a:lstStyle/>
          <a:p>
            <a:r>
              <a:rPr lang="en-US" dirty="0" smtClean="0"/>
              <a:t>Basic CUDA Syntax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5773" y="1121204"/>
            <a:ext cx="5079735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kern="0" dirty="0"/>
              <a:t>“Host” </a:t>
            </a:r>
            <a:r>
              <a:rPr lang="en-US" kern="0" dirty="0" smtClean="0"/>
              <a:t>code: </a:t>
            </a:r>
            <a:r>
              <a:rPr lang="en-US" b="0" kern="0" dirty="0"/>
              <a:t>serial </a:t>
            </a:r>
            <a:r>
              <a:rPr lang="en-US" b="0" kern="0" dirty="0" smtClean="0"/>
              <a:t>execution</a:t>
            </a:r>
            <a:br>
              <a:rPr lang="en-US" b="0" kern="0" dirty="0" smtClean="0"/>
            </a:br>
            <a:r>
              <a:rPr lang="en-US" b="0" kern="0" dirty="0" smtClean="0"/>
              <a:t>Running </a:t>
            </a:r>
            <a:r>
              <a:rPr lang="en-US" b="0" kern="0" dirty="0"/>
              <a:t>as part of normal C/C</a:t>
            </a:r>
            <a:r>
              <a:rPr lang="en-US" b="0" kern="0" dirty="0" smtClean="0"/>
              <a:t>++</a:t>
            </a:r>
            <a:br>
              <a:rPr lang="en-US" b="0" kern="0" dirty="0" smtClean="0"/>
            </a:br>
            <a:r>
              <a:rPr lang="en-US" b="0" kern="0" dirty="0" smtClean="0"/>
              <a:t>application </a:t>
            </a:r>
            <a:r>
              <a:rPr lang="en-US" b="0" kern="0" dirty="0"/>
              <a:t>on </a:t>
            </a:r>
            <a:r>
              <a:rPr lang="en-US" b="0" kern="0" dirty="0" smtClean="0"/>
              <a:t>CPU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kern="0" dirty="0"/>
              <a:t>Bulk launch of many CUDA </a:t>
            </a:r>
            <a:r>
              <a:rPr lang="en-US" kern="0" dirty="0" smtClean="0"/>
              <a:t>threads</a:t>
            </a:r>
            <a:r>
              <a:rPr lang="en-US" b="0" kern="0" dirty="0" smtClean="0"/>
              <a:t/>
            </a:r>
            <a:br>
              <a:rPr lang="en-US" b="0" kern="0" dirty="0" smtClean="0"/>
            </a:br>
            <a:r>
              <a:rPr lang="en-US" b="0" kern="0" dirty="0" smtClean="0"/>
              <a:t>“launch </a:t>
            </a:r>
            <a:r>
              <a:rPr lang="en-US" b="0" kern="0" dirty="0"/>
              <a:t>a grid of CUDA thread </a:t>
            </a:r>
            <a:r>
              <a:rPr lang="en-US" b="0" kern="0" dirty="0" smtClean="0"/>
              <a:t>blocks”</a:t>
            </a:r>
            <a:br>
              <a:rPr lang="en-US" b="0" kern="0" dirty="0" smtClean="0"/>
            </a:br>
            <a:r>
              <a:rPr lang="en-US" b="0" kern="0" dirty="0" smtClean="0"/>
              <a:t>Call </a:t>
            </a:r>
            <a:r>
              <a:rPr lang="en-US" b="0" kern="0" dirty="0"/>
              <a:t>returns when all threads have </a:t>
            </a:r>
            <a:r>
              <a:rPr lang="en-US" b="0" kern="0" dirty="0" smtClean="0"/>
              <a:t>terminated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dirty="0"/>
              <a:t>SPMD execution of device kernel function</a:t>
            </a:r>
            <a:r>
              <a:rPr lang="en-US" dirty="0" smtClean="0"/>
              <a:t>: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“CUDA device” code: kernel function (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__global</a:t>
            </a:r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 </a:t>
            </a:r>
            <a:r>
              <a:rPr lang="en-US" b="0" kern="0" dirty="0" smtClean="0"/>
              <a:t>denotes </a:t>
            </a:r>
            <a:r>
              <a:rPr lang="en-US" b="0" kern="0" dirty="0"/>
              <a:t>a CUDA kernel function) runs on </a:t>
            </a:r>
            <a:r>
              <a:rPr lang="en-US" b="0" kern="0" dirty="0" smtClean="0"/>
              <a:t>GPU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Each thread computes its overall grid thread </a:t>
            </a:r>
            <a:r>
              <a:rPr lang="en-US" b="0" kern="0" dirty="0" smtClean="0"/>
              <a:t>id from </a:t>
            </a:r>
            <a:r>
              <a:rPr lang="en-US" b="0" kern="0" dirty="0"/>
              <a:t>its position in its block (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threadIdx</a:t>
            </a:r>
            <a:r>
              <a:rPr lang="en-US" b="0" kern="0" dirty="0"/>
              <a:t>) and </a:t>
            </a:r>
            <a:r>
              <a:rPr lang="en-US" b="0" kern="0" dirty="0" smtClean="0"/>
              <a:t>its block’s </a:t>
            </a:r>
            <a:r>
              <a:rPr lang="en-US" b="0" kern="0" dirty="0"/>
              <a:t>position in the grid (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blockIdx</a:t>
            </a:r>
            <a:r>
              <a:rPr lang="en-US" b="0" kern="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076" y="1219708"/>
            <a:ext cx="3564924" cy="1861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48" y="5171303"/>
            <a:ext cx="3495225" cy="14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1" y="260350"/>
            <a:ext cx="9144000" cy="762000"/>
          </a:xfrm>
        </p:spPr>
        <p:txBody>
          <a:bodyPr/>
          <a:lstStyle/>
          <a:p>
            <a:r>
              <a:rPr lang="en-US" sz="3200" dirty="0"/>
              <a:t>Clear </a:t>
            </a:r>
            <a:r>
              <a:rPr lang="en-US" sz="3200" dirty="0" smtClean="0"/>
              <a:t>Separation </a:t>
            </a:r>
            <a:r>
              <a:rPr lang="en-US" sz="3200" dirty="0"/>
              <a:t>of </a:t>
            </a:r>
            <a:r>
              <a:rPr lang="en-US" sz="3200" dirty="0" smtClean="0"/>
              <a:t>Host </a:t>
            </a:r>
            <a:r>
              <a:rPr lang="en-US" sz="3200" dirty="0"/>
              <a:t>and </a:t>
            </a:r>
            <a:r>
              <a:rPr lang="en-US" sz="3200" dirty="0" smtClean="0"/>
              <a:t>Device Code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5773" y="1121204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/>
              <a:t>Separation of execution into host and device code is performed statically by the programmer</a:t>
            </a:r>
            <a:endParaRPr lang="en-US" b="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992" y="1970731"/>
            <a:ext cx="4811727" cy="4487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3122" y="2734446"/>
            <a:ext cx="375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“Host” code : serial execution on CPU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139" y="5085373"/>
            <a:ext cx="406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“Device” code (SPMD execution on GPU)</a:t>
            </a:r>
          </a:p>
        </p:txBody>
      </p:sp>
    </p:spTree>
    <p:extLst>
      <p:ext uri="{BB962C8B-B14F-4D97-AF65-F5344CB8AC3E}">
        <p14:creationId xmlns:p14="http://schemas.microsoft.com/office/powerpoint/2010/main" val="31688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1" y="260350"/>
            <a:ext cx="9144000" cy="762000"/>
          </a:xfrm>
        </p:spPr>
        <p:txBody>
          <a:bodyPr/>
          <a:lstStyle/>
          <a:p>
            <a:r>
              <a:rPr lang="en-US" sz="3200" dirty="0"/>
              <a:t>Number of SPMD </a:t>
            </a:r>
            <a:r>
              <a:rPr lang="en-US" sz="3200" dirty="0" smtClean="0"/>
              <a:t>Threads </a:t>
            </a:r>
            <a:r>
              <a:rPr lang="en-US" sz="3200" dirty="0"/>
              <a:t>is </a:t>
            </a:r>
            <a:r>
              <a:rPr lang="en-US" sz="3200" dirty="0" smtClean="0"/>
              <a:t>Explicit </a:t>
            </a:r>
            <a:r>
              <a:rPr lang="en-US" sz="3200" dirty="0"/>
              <a:t>in </a:t>
            </a:r>
            <a:r>
              <a:rPr lang="en-US" sz="3200" dirty="0" smtClean="0"/>
              <a:t>Program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2028" y="1022350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Number of kernel invocations is not determined by size of data </a:t>
            </a:r>
            <a:r>
              <a:rPr lang="en-US" b="0" kern="0" dirty="0" smtClean="0"/>
              <a:t>collection (</a:t>
            </a:r>
            <a:r>
              <a:rPr lang="en-US" b="0" kern="0" dirty="0"/>
              <a:t>a kernel launch is not map(kernel, collection) as was the case with graphics </a:t>
            </a:r>
            <a:r>
              <a:rPr lang="en-US" b="0" kern="0" dirty="0" err="1"/>
              <a:t>shader</a:t>
            </a:r>
            <a:r>
              <a:rPr lang="en-US" b="0" kern="0" dirty="0"/>
              <a:t> programming)</a:t>
            </a:r>
            <a:endParaRPr lang="en-US" sz="1800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7" y="2118739"/>
            <a:ext cx="7655845" cy="42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1" y="260350"/>
            <a:ext cx="9144000" cy="762000"/>
          </a:xfrm>
        </p:spPr>
        <p:txBody>
          <a:bodyPr/>
          <a:lstStyle/>
          <a:p>
            <a:r>
              <a:rPr lang="en-US" sz="3200" dirty="0"/>
              <a:t>CUDA </a:t>
            </a:r>
            <a:r>
              <a:rPr lang="en-US" sz="3200" dirty="0" smtClean="0"/>
              <a:t>Memory Model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2028" y="1022350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Distinct host and device address spaces</a:t>
            </a:r>
            <a:endParaRPr lang="en-US" sz="1800" b="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52" y="2153830"/>
            <a:ext cx="7800151" cy="39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1" y="260350"/>
            <a:ext cx="9144000" cy="762000"/>
          </a:xfrm>
        </p:spPr>
        <p:txBody>
          <a:bodyPr/>
          <a:lstStyle/>
          <a:p>
            <a:r>
              <a:rPr lang="en-US" sz="3200" dirty="0" err="1"/>
              <a:t>memcpy</a:t>
            </a:r>
            <a:r>
              <a:rPr lang="en-US" sz="3200" dirty="0"/>
              <a:t> </a:t>
            </a:r>
            <a:r>
              <a:rPr lang="en-US" sz="3200" dirty="0" smtClean="0"/>
              <a:t>Primitive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2028" y="1022350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Move data between address spaces</a:t>
            </a:r>
            <a:endParaRPr lang="en-US" sz="1800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8" y="3920836"/>
            <a:ext cx="4285830" cy="2683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30" y="1367897"/>
            <a:ext cx="5594460" cy="22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/>
              <a:t>a Linear System of Equations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Problem specification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Textbook approach: Gauss Elimination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Augmented matrix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Elementary row operations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Reach echelon form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i="1" dirty="0" smtClean="0">
                <a:solidFill>
                  <a:srgbClr val="C00000"/>
                </a:solidFill>
              </a:rPr>
              <a:t>Do you see any issues here?</a:t>
            </a: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444" y="1812782"/>
            <a:ext cx="5687834" cy="137329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4" y="5244508"/>
            <a:ext cx="7528875" cy="76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1" y="260350"/>
            <a:ext cx="9144000" cy="762000"/>
          </a:xfrm>
        </p:spPr>
        <p:txBody>
          <a:bodyPr/>
          <a:lstStyle/>
          <a:p>
            <a:r>
              <a:rPr lang="en-US" dirty="0"/>
              <a:t>CUDA device </a:t>
            </a:r>
            <a:r>
              <a:rPr lang="en-US" dirty="0" smtClean="0"/>
              <a:t>Memory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sz="32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2028" y="1022350"/>
            <a:ext cx="8619946" cy="39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Three distinct types of memory visible to kernels</a:t>
            </a:r>
            <a:endParaRPr lang="en-US" sz="1800" b="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77" y="1482435"/>
            <a:ext cx="8528248" cy="5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1" y="260350"/>
            <a:ext cx="9144000" cy="762000"/>
          </a:xfrm>
        </p:spPr>
        <p:txBody>
          <a:bodyPr/>
          <a:lstStyle/>
          <a:p>
            <a:r>
              <a:rPr lang="en-US" dirty="0"/>
              <a:t>CUDA </a:t>
            </a:r>
            <a:r>
              <a:rPr lang="en-US" dirty="0" smtClean="0"/>
              <a:t>Example</a:t>
            </a:r>
            <a:r>
              <a:rPr lang="en-US" dirty="0"/>
              <a:t>: 1D </a:t>
            </a:r>
            <a:r>
              <a:rPr lang="en-US" dirty="0" smtClean="0"/>
              <a:t>Convolution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6" y="2175164"/>
            <a:ext cx="7650199" cy="2507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4820255"/>
            <a:ext cx="8769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output[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 (input[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+ input[i+1] + input[i+2]) / 3.f;</a:t>
            </a:r>
          </a:p>
        </p:txBody>
      </p:sp>
    </p:spTree>
    <p:extLst>
      <p:ext uri="{BB962C8B-B14F-4D97-AF65-F5344CB8AC3E}">
        <p14:creationId xmlns:p14="http://schemas.microsoft.com/office/powerpoint/2010/main" val="10868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1" y="260350"/>
            <a:ext cx="9144000" cy="762000"/>
          </a:xfrm>
        </p:spPr>
        <p:txBody>
          <a:bodyPr/>
          <a:lstStyle/>
          <a:p>
            <a:r>
              <a:rPr lang="en-US" dirty="0"/>
              <a:t>1D </a:t>
            </a:r>
            <a:r>
              <a:rPr lang="en-US" dirty="0" smtClean="0"/>
              <a:t>Convolution </a:t>
            </a:r>
            <a:r>
              <a:rPr lang="en-US" dirty="0"/>
              <a:t>in </a:t>
            </a:r>
            <a:r>
              <a:rPr lang="en-US" dirty="0" smtClean="0"/>
              <a:t>CUDA</a:t>
            </a:r>
            <a:endParaRPr lang="en-US" sz="3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8006" y="1071495"/>
            <a:ext cx="420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thread per output element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6" y="1533160"/>
            <a:ext cx="7940068" cy="50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274638" y="260350"/>
            <a:ext cx="8518633" cy="762000"/>
          </a:xfrm>
        </p:spPr>
        <p:txBody>
          <a:bodyPr/>
          <a:lstStyle/>
          <a:p>
            <a:r>
              <a:rPr lang="en-US" dirty="0"/>
              <a:t>CUDA </a:t>
            </a:r>
            <a:r>
              <a:rPr lang="en-US" dirty="0" smtClean="0"/>
              <a:t>Synchronization Constructs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5773" y="1121204"/>
            <a:ext cx="8068572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spcBef>
                <a:spcPts val="2400"/>
              </a:spcBef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syncthreads</a:t>
            </a:r>
            <a:r>
              <a:rPr lang="en-US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b="0" kern="0" dirty="0" smtClean="0"/>
              <a:t>Barrier</a:t>
            </a:r>
            <a:r>
              <a:rPr lang="en-US" b="0" kern="0" dirty="0"/>
              <a:t>: wait for all threads in the block to arrive at this </a:t>
            </a:r>
            <a:r>
              <a:rPr lang="en-US" b="0" kern="0" dirty="0" smtClean="0"/>
              <a:t>point</a:t>
            </a:r>
          </a:p>
          <a:p>
            <a:pPr lvl="0">
              <a:lnSpc>
                <a:spcPct val="90000"/>
              </a:lnSpc>
              <a:spcBef>
                <a:spcPts val="2400"/>
              </a:spcBef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dirty="0"/>
              <a:t>Atomic operations</a:t>
            </a:r>
            <a:br>
              <a:rPr lang="en-US" dirty="0"/>
            </a:br>
            <a:r>
              <a:rPr lang="en-US" b="0" dirty="0"/>
              <a:t>e.g.,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atomicAdd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(float*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, float 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amount)</a:t>
            </a:r>
            <a:b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 smtClean="0"/>
              <a:t>Atomic </a:t>
            </a:r>
            <a:r>
              <a:rPr lang="en-US" b="0" dirty="0"/>
              <a:t>operations on both global memory and shared memory </a:t>
            </a:r>
            <a:r>
              <a:rPr lang="en-US" b="0" dirty="0" smtClean="0"/>
              <a:t>variables</a:t>
            </a:r>
          </a:p>
          <a:p>
            <a:pPr lvl="0">
              <a:lnSpc>
                <a:spcPct val="90000"/>
              </a:lnSpc>
              <a:spcBef>
                <a:spcPts val="2400"/>
              </a:spcBef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kern="0" dirty="0"/>
              <a:t>Host/device </a:t>
            </a:r>
            <a:r>
              <a:rPr lang="en-US" kern="0" dirty="0" smtClean="0"/>
              <a:t>synchronization</a:t>
            </a:r>
            <a:br>
              <a:rPr lang="en-US" kern="0" dirty="0" smtClean="0"/>
            </a:br>
            <a:r>
              <a:rPr lang="en-US" b="0" kern="0" dirty="0" smtClean="0"/>
              <a:t>Implicit </a:t>
            </a:r>
            <a:r>
              <a:rPr lang="en-US" b="0" kern="0" dirty="0"/>
              <a:t>barrier across all threads at return of kernel</a:t>
            </a:r>
          </a:p>
        </p:txBody>
      </p:sp>
    </p:spTree>
    <p:extLst>
      <p:ext uri="{BB962C8B-B14F-4D97-AF65-F5344CB8AC3E}">
        <p14:creationId xmlns:p14="http://schemas.microsoft.com/office/powerpoint/2010/main" val="24801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274638" y="260350"/>
            <a:ext cx="8518633" cy="762000"/>
          </a:xfrm>
        </p:spPr>
        <p:txBody>
          <a:bodyPr/>
          <a:lstStyle/>
          <a:p>
            <a:r>
              <a:rPr lang="en-US" dirty="0"/>
              <a:t>CUDA </a:t>
            </a:r>
            <a:r>
              <a:rPr lang="en-US" dirty="0" smtClean="0"/>
              <a:t>Abstractions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75773" y="1121204"/>
            <a:ext cx="8619946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¢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800" i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/>
              <a:t>Execution: thread hierarchy</a:t>
            </a:r>
            <a:endParaRPr lang="en-US" b="0" kern="0" dirty="0"/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Bulk launch of many threads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Two-level hierarchy: threads are grouped into thread blocks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/>
              <a:t>Distributed address space</a:t>
            </a:r>
            <a:endParaRPr lang="en-US" b="0" kern="0" dirty="0"/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Built-in </a:t>
            </a:r>
            <a:r>
              <a:rPr lang="en-US" b="0" kern="0" dirty="0" err="1"/>
              <a:t>memcpy</a:t>
            </a:r>
            <a:r>
              <a:rPr lang="en-US" b="0" kern="0" dirty="0"/>
              <a:t> primitives to copy between host and device address spaces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Three different types of device address spaces</a:t>
            </a:r>
          </a:p>
          <a:p>
            <a:pPr marL="630238" lvl="1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b="0" kern="0" dirty="0"/>
              <a:t>Per thread, per block (“shared”), or per program (“global”)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 smtClean="0"/>
              <a:t>Barrier </a:t>
            </a:r>
            <a:r>
              <a:rPr lang="en-US" sz="2200" kern="0" dirty="0"/>
              <a:t>synchronization primitive for threads in thread block</a:t>
            </a:r>
          </a:p>
          <a:p>
            <a:pPr lvl="0">
              <a:lnSpc>
                <a:spcPct val="90000"/>
              </a:lnSpc>
              <a:buClr>
                <a:srgbClr val="4F0E2B">
                  <a:lumMod val="75000"/>
                  <a:lumOff val="25000"/>
                </a:srgbClr>
              </a:buClr>
              <a:defRPr/>
            </a:pPr>
            <a:r>
              <a:rPr lang="en-US" sz="2200" kern="0" dirty="0" smtClean="0"/>
              <a:t>Atomic </a:t>
            </a:r>
            <a:r>
              <a:rPr lang="en-US" sz="2200" kern="0" dirty="0"/>
              <a:t>primitives for additional synchronization </a:t>
            </a:r>
            <a:r>
              <a:rPr lang="en-US" sz="2200" kern="0" dirty="0" smtClean="0"/>
              <a:t/>
            </a:r>
            <a:br>
              <a:rPr lang="en-US" sz="2200" kern="0" dirty="0" smtClean="0"/>
            </a:br>
            <a:r>
              <a:rPr lang="en-US" sz="2200" b="0" kern="0" dirty="0" smtClean="0"/>
              <a:t>shared </a:t>
            </a:r>
            <a:r>
              <a:rPr lang="en-US" sz="2200" b="0" kern="0" dirty="0"/>
              <a:t>and global </a:t>
            </a:r>
            <a:r>
              <a:rPr lang="en-US" sz="2200" b="0" kern="0" dirty="0" smtClean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8517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Example: Solving a Linear System of Equations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Parallel machine models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Algorithmic approaches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Amdahl, strong and weak scaling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CUDA</a:t>
            </a:r>
          </a:p>
          <a:p>
            <a:pPr>
              <a:spcBef>
                <a:spcPts val="2400"/>
              </a:spcBef>
            </a:pPr>
            <a:r>
              <a:rPr lang="en-US" dirty="0"/>
              <a:t>MPI,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err="1"/>
              <a:t>OpenACC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5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PThreads</a:t>
            </a:r>
            <a:endParaRPr lang="en-US" dirty="0"/>
          </a:p>
        </p:txBody>
      </p:sp>
      <p:pic>
        <p:nvPicPr>
          <p:cNvPr id="1026" name="Picture 2" descr="C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" y="1036748"/>
            <a:ext cx="3476267" cy="43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3438" y="1036748"/>
            <a:ext cx="4726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void *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print_message_function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 void *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thread1, thread2;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*message1 = "Thread 1";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*message2 = "Thread 2";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iret1, iret2;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iret1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pthread_create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thread1, NULL,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print_message_function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 message1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iret2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 &amp;thread2, NULL,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print_message_function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void*) message2);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pthread_join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 thread1, NULL);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pthread_join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 thread2, NULL); 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("Thread 1 returns: %d\n",iret1);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("Thread 2 returns: %d\n",iret2);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exit(0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void *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print_message_function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 void *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*message;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message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 (char *)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("%s \n", message);</a:t>
            </a:r>
            <a:b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01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1270" r="1935" b="45792"/>
          <a:stretch/>
        </p:blipFill>
        <p:spPr bwMode="auto">
          <a:xfrm>
            <a:off x="571802" y="990375"/>
            <a:ext cx="7829249" cy="39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4810" y="5279585"/>
            <a:ext cx="6800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conv_openmp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n, float *a, float *b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#pragma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parallel for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&lt;n-1;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/*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private by default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b[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(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a[i-1]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a[i+1])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5171" y="1042321"/>
            <a:ext cx="830549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omp.h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 = 2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pragma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parallel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num_threads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 shared(x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omp_get_thread_num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x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5;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/*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 1: the following read of x has a race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("1: Thread# %d: x = %d\n",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omp_get_thread_num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(),x );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pragma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barrier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omp_get_thread_num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/*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 2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("2: Thread# %d: x = %d\n",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omp_get_thread_num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(),x 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/*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 3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("3: Thread# %d: x = %d\n",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omp_get_thread_num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(),x 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OpenCL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11048" r="3069" b="33271"/>
          <a:stretch/>
        </p:blipFill>
        <p:spPr bwMode="auto">
          <a:xfrm>
            <a:off x="514350" y="1066799"/>
            <a:ext cx="8629650" cy="57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2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Gauss-Seidel and Jacobi Iterations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Gauss Seidel: in-place updates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Jacobi Iteration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Special case: tri-diagonal matrix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864" y="3954637"/>
            <a:ext cx="8052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(t=0; t&lt;T; t++)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(i=1; i&lt;N-1; i++)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B[i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0.33*(A[i-1] + A[i] + A[i+1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(i=1; i&lt;N-1; i++)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B[i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818864" y="1907472"/>
            <a:ext cx="8052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(t=0; t&lt;T; t++)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(i=1; i&lt;N-1; i++)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0.33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A[i-1] +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A[i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+ A[i+1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802" y="1598990"/>
            <a:ext cx="3860063" cy="163154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30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739" grpId="0" uiExpand="1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342"/>
          <a:stretch/>
        </p:blipFill>
        <p:spPr>
          <a:xfrm>
            <a:off x="382587" y="979721"/>
            <a:ext cx="4285614" cy="4611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379" y="979721"/>
            <a:ext cx="4240350" cy="5816400"/>
          </a:xfrm>
          <a:prstGeom prst="rect">
            <a:avLst/>
          </a:prstGeom>
        </p:spPr>
      </p:pic>
      <p:pic>
        <p:nvPicPr>
          <p:cNvPr id="5122" name="Picture 2" descr="https://images-na.ssl-images-amazon.com/images/I/51NXxsYaHdL._SX40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1" y="4318115"/>
            <a:ext cx="2041798" cy="25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143" y="5819683"/>
            <a:ext cx="3013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www.openacc.org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OpenACC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5" t="18611" r="10519" b="63890"/>
          <a:stretch/>
        </p:blipFill>
        <p:spPr bwMode="auto">
          <a:xfrm>
            <a:off x="504825" y="1266823"/>
            <a:ext cx="8263745" cy="428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Building Blocks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9343" r="16378" b="48097"/>
          <a:stretch/>
        </p:blipFill>
        <p:spPr bwMode="auto">
          <a:xfrm>
            <a:off x="542924" y="1076325"/>
            <a:ext cx="8191501" cy="57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https://covers.oreillystatic.com/images/9780596514808/ca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620961"/>
            <a:ext cx="2413000" cy="31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</a:t>
            </a:r>
            <a:endParaRPr lang="en-US" dirty="0"/>
          </a:p>
        </p:txBody>
      </p:sp>
      <p:pic>
        <p:nvPicPr>
          <p:cNvPr id="12290" name="Picture 2" descr="http://www.netlib.org/mpi/mp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1104899"/>
            <a:ext cx="4060589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45891" y="1718564"/>
            <a:ext cx="3895371" cy="904800"/>
            <a:chOff x="3852911" y="673714"/>
            <a:chExt cx="5053083" cy="1173708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443176" y="1847422"/>
              <a:ext cx="3872553" cy="0"/>
            </a:xfrm>
            <a:prstGeom prst="line">
              <a:avLst/>
            </a:prstGeom>
            <a:solidFill>
              <a:srgbClr val="DDDDDD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4443176" y="1055852"/>
              <a:ext cx="0" cy="791570"/>
            </a:xfrm>
            <a:prstGeom prst="line">
              <a:avLst/>
            </a:prstGeom>
            <a:solidFill>
              <a:srgbClr val="DDDDDD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3852911" y="673714"/>
              <a:ext cx="1180531" cy="382138"/>
            </a:xfrm>
            <a:prstGeom prst="rect">
              <a:avLst/>
            </a:prstGeom>
            <a:solidFill>
              <a:srgbClr val="FFCCCC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CPU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52911" y="1219625"/>
              <a:ext cx="1180531" cy="382138"/>
            </a:xfrm>
            <a:prstGeom prst="rect">
              <a:avLst/>
            </a:prstGeom>
            <a:solidFill>
              <a:srgbClr val="DDDDDD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memory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5778950" y="1055852"/>
              <a:ext cx="0" cy="791570"/>
            </a:xfrm>
            <a:prstGeom prst="line">
              <a:avLst/>
            </a:prstGeom>
            <a:solidFill>
              <a:srgbClr val="DDDDDD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8315729" y="1055852"/>
              <a:ext cx="0" cy="791570"/>
            </a:xfrm>
            <a:prstGeom prst="line">
              <a:avLst/>
            </a:prstGeom>
            <a:solidFill>
              <a:srgbClr val="DDDDDD"/>
            </a:solidFill>
            <a:ln w="508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5198921" y="673714"/>
              <a:ext cx="1180531" cy="382138"/>
            </a:xfrm>
            <a:prstGeom prst="rect">
              <a:avLst/>
            </a:prstGeom>
            <a:solidFill>
              <a:srgbClr val="FFCCCC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CPU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198921" y="1219625"/>
              <a:ext cx="1180531" cy="382138"/>
            </a:xfrm>
            <a:prstGeom prst="rect">
              <a:avLst/>
            </a:prstGeom>
            <a:solidFill>
              <a:srgbClr val="DDDDDD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memory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725463" y="673714"/>
              <a:ext cx="1180531" cy="382138"/>
            </a:xfrm>
            <a:prstGeom prst="rect">
              <a:avLst/>
            </a:prstGeom>
            <a:solidFill>
              <a:srgbClr val="FFCCCC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CPU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725463" y="1219625"/>
              <a:ext cx="1180531" cy="382138"/>
            </a:xfrm>
            <a:prstGeom prst="rect">
              <a:avLst/>
            </a:prstGeom>
            <a:solidFill>
              <a:srgbClr val="DDDDDD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memory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41769" y="798766"/>
              <a:ext cx="476602" cy="519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…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55907" y="5141761"/>
            <a:ext cx="1417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PSC HPC</a:t>
            </a:r>
          </a:p>
          <a:p>
            <a:r>
              <a:rPr lang="en-US" sz="1600" b="0" dirty="0" smtClean="0">
                <a:latin typeface="Calibri" pitchFamily="34" charset="0"/>
              </a:rPr>
              <a:t>11k cores</a:t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200 GPUs </a:t>
            </a:r>
          </a:p>
          <a:p>
            <a:r>
              <a:rPr lang="en-US" sz="1600" b="0" dirty="0" smtClean="0">
                <a:latin typeface="Calibri" pitchFamily="34" charset="0"/>
              </a:rPr>
              <a:t>21.35 </a:t>
            </a:r>
            <a:r>
              <a:rPr lang="en-US" sz="1600" b="0" dirty="0" err="1" smtClean="0">
                <a:latin typeface="Calibri" pitchFamily="34" charset="0"/>
              </a:rPr>
              <a:t>Pflop</a:t>
            </a:r>
            <a:r>
              <a:rPr lang="en-US" sz="1600" b="0" dirty="0" smtClean="0">
                <a:latin typeface="Calibri" pitchFamily="34" charset="0"/>
              </a:rPr>
              <a:t>/s</a:t>
            </a:r>
          </a:p>
        </p:txBody>
      </p:sp>
      <p:pic>
        <p:nvPicPr>
          <p:cNvPr id="26" name="Picture 2" descr="Bridges front blu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92" y="3725601"/>
            <a:ext cx="3471591" cy="12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</a:t>
            </a:r>
            <a:endParaRPr lang="en-US" dirty="0"/>
          </a:p>
        </p:txBody>
      </p:sp>
      <p:pic>
        <p:nvPicPr>
          <p:cNvPr id="12294" name="Picture 6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t="13901" r="6365" b="1588"/>
          <a:stretch/>
        </p:blipFill>
        <p:spPr bwMode="auto">
          <a:xfrm>
            <a:off x="541057" y="1332411"/>
            <a:ext cx="7264000" cy="52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Example: Solving a Linear System of Equations</a:t>
            </a:r>
          </a:p>
          <a:p>
            <a:pPr>
              <a:spcBef>
                <a:spcPts val="2400"/>
              </a:spcBef>
            </a:pPr>
            <a:r>
              <a:rPr lang="en-US" dirty="0"/>
              <a:t>Parallel machine models</a:t>
            </a:r>
          </a:p>
          <a:p>
            <a:pPr>
              <a:spcBef>
                <a:spcPts val="2400"/>
              </a:spcBef>
            </a:pPr>
            <a:r>
              <a:rPr lang="en-US" dirty="0"/>
              <a:t>Algorithmic approaches</a:t>
            </a:r>
          </a:p>
          <a:p>
            <a:pPr>
              <a:spcBef>
                <a:spcPts val="2400"/>
              </a:spcBef>
            </a:pPr>
            <a:r>
              <a:rPr lang="en-US" dirty="0"/>
              <a:t>Amdahl, strong and weak scaling</a:t>
            </a:r>
          </a:p>
          <a:p>
            <a:pPr>
              <a:spcBef>
                <a:spcPts val="2400"/>
              </a:spcBef>
            </a:pPr>
            <a:r>
              <a:rPr lang="en-US" dirty="0"/>
              <a:t>CUDA</a:t>
            </a:r>
          </a:p>
          <a:p>
            <a:pPr>
              <a:spcBef>
                <a:spcPts val="2400"/>
              </a:spcBef>
            </a:pPr>
            <a:r>
              <a:rPr lang="en-US" dirty="0"/>
              <a:t>MPI,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err="1"/>
              <a:t>OpenACC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893418"/>
            <a:ext cx="8401659" cy="24929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18-847G</a:t>
            </a:r>
          </a:p>
          <a:p>
            <a:r>
              <a:rPr lang="en-US" sz="3200" dirty="0">
                <a:latin typeface="Calibri" panose="020F0502020204030204" pitchFamily="34" charset="0"/>
              </a:rPr>
              <a:t>Special Topics in Computer Systems: </a:t>
            </a:r>
            <a:r>
              <a:rPr lang="en-US" sz="3200" dirty="0" smtClean="0">
                <a:latin typeface="Calibri" panose="020F050202020403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Computational Problem Solving </a:t>
            </a:r>
            <a:r>
              <a:rPr lang="en-US" sz="4800" dirty="0" smtClean="0">
                <a:latin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dirty="0" smtClean="0">
                <a:latin typeface="Calibri" panose="020F0502020204030204" pitchFamily="34" charset="0"/>
              </a:rPr>
              <a:t>for </a:t>
            </a:r>
            <a:r>
              <a:rPr lang="en-US" sz="4800" dirty="0">
                <a:latin typeface="Calibri" panose="020F0502020204030204" pitchFamily="34" charset="0"/>
              </a:rPr>
              <a:t>Engineers</a:t>
            </a:r>
            <a:endParaRPr lang="en-US" sz="6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3580588"/>
            <a:ext cx="8373533" cy="169277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Franz Franchetti</a:t>
            </a:r>
            <a:r>
              <a:rPr lang="en-US" sz="2200" dirty="0">
                <a:latin typeface="Calibri" pitchFamily="34" charset="0"/>
              </a:rPr>
              <a:t/>
            </a:r>
            <a:br>
              <a:rPr lang="en-US" sz="2200" dirty="0">
                <a:latin typeface="Calibri" pitchFamily="34" charset="0"/>
              </a:rPr>
            </a:br>
            <a:r>
              <a:rPr lang="en-US" b="0" dirty="0" smtClean="0">
                <a:latin typeface="Calibri" pitchFamily="34" charset="0"/>
              </a:rPr>
              <a:t>Instructor</a:t>
            </a:r>
          </a:p>
          <a:p>
            <a:pPr>
              <a:spcBef>
                <a:spcPts val="2400"/>
              </a:spcBef>
            </a:pPr>
            <a:r>
              <a:rPr lang="en-US" sz="2200" kern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TBD </a:t>
            </a:r>
            <a:br>
              <a:rPr lang="en-US" sz="2200" kern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US" b="0" kern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Teaching Assistants</a:t>
            </a:r>
            <a:endParaRPr lang="en-US" b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244050"/>
            <a:ext cx="770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Section G. Other sections (F, RW, SH) are different courses. 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rapezoid 109"/>
          <p:cNvSpPr/>
          <p:nvPr/>
        </p:nvSpPr>
        <p:spPr bwMode="auto">
          <a:xfrm>
            <a:off x="3390404" y="4356404"/>
            <a:ext cx="2028339" cy="796791"/>
          </a:xfrm>
          <a:prstGeom prst="trapezoid">
            <a:avLst>
              <a:gd name="adj" fmla="val 86209"/>
            </a:avLst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2" name="Trapezoid 101"/>
          <p:cNvSpPr/>
          <p:nvPr/>
        </p:nvSpPr>
        <p:spPr bwMode="auto">
          <a:xfrm>
            <a:off x="2321145" y="4356404"/>
            <a:ext cx="2028339" cy="796791"/>
          </a:xfrm>
          <a:prstGeom prst="trapezoid">
            <a:avLst>
              <a:gd name="adj" fmla="val 86209"/>
            </a:avLst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9" name="Trapezoid 98"/>
          <p:cNvSpPr/>
          <p:nvPr/>
        </p:nvSpPr>
        <p:spPr bwMode="auto">
          <a:xfrm>
            <a:off x="1354956" y="4356404"/>
            <a:ext cx="2028339" cy="796791"/>
          </a:xfrm>
          <a:prstGeom prst="trapezoid">
            <a:avLst>
              <a:gd name="adj" fmla="val 86209"/>
            </a:avLst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Blocking: Locality and Parallelism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Representation of iteration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Trapezoidal blocking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 smtClean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2768663" y="2118623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421292" y="2118622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709504" y="2123731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005748" y="2055428"/>
            <a:ext cx="459508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95971"/>
              </p:ext>
            </p:extLst>
          </p:nvPr>
        </p:nvGraphicFramePr>
        <p:xfrm>
          <a:off x="5356070" y="1858352"/>
          <a:ext cx="48895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4" imgW="126720" imgH="139680" progId="">
                  <p:embed/>
                </p:oleObj>
              </mc:Choice>
              <mc:Fallback>
                <p:oleObj name="Equation" r:id="rId4" imgW="1267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070" y="1858352"/>
                        <a:ext cx="48895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05748" y="2428862"/>
            <a:ext cx="4595086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5"/>
          <p:cNvSpPr>
            <a:spLocks noChangeAspect="1" noChangeArrowheads="1"/>
          </p:cNvSpPr>
          <p:nvPr/>
        </p:nvSpPr>
        <p:spPr bwMode="auto">
          <a:xfrm>
            <a:off x="1287462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6"/>
          <p:cNvSpPr>
            <a:spLocks noChangeAspect="1" noChangeArrowheads="1"/>
          </p:cNvSpPr>
          <p:nvPr/>
        </p:nvSpPr>
        <p:spPr bwMode="auto">
          <a:xfrm>
            <a:off x="1625518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005748" y="2055428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spect="1" noChangeArrowheads="1"/>
          </p:cNvSpPr>
          <p:nvPr/>
        </p:nvSpPr>
        <p:spPr bwMode="auto">
          <a:xfrm>
            <a:off x="3315802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14"/>
          <p:cNvSpPr>
            <a:spLocks noChangeAspect="1" noChangeArrowheads="1"/>
          </p:cNvSpPr>
          <p:nvPr/>
        </p:nvSpPr>
        <p:spPr bwMode="auto">
          <a:xfrm>
            <a:off x="3653858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3991915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1963575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2301632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2639688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2977746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21"/>
          <p:cNvSpPr>
            <a:spLocks noChangeAspect="1" noChangeArrowheads="1"/>
          </p:cNvSpPr>
          <p:nvPr/>
        </p:nvSpPr>
        <p:spPr bwMode="auto">
          <a:xfrm>
            <a:off x="4329972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22"/>
          <p:cNvSpPr>
            <a:spLocks noChangeAspect="1" noChangeArrowheads="1"/>
          </p:cNvSpPr>
          <p:nvPr/>
        </p:nvSpPr>
        <p:spPr bwMode="auto">
          <a:xfrm>
            <a:off x="4668028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5006085" y="196855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26"/>
          <p:cNvSpPr>
            <a:spLocks noChangeAspect="1" noChangeArrowheads="1"/>
          </p:cNvSpPr>
          <p:nvPr/>
        </p:nvSpPr>
        <p:spPr bwMode="auto">
          <a:xfrm>
            <a:off x="1287462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27"/>
          <p:cNvSpPr>
            <a:spLocks noChangeAspect="1" noChangeArrowheads="1"/>
          </p:cNvSpPr>
          <p:nvPr/>
        </p:nvSpPr>
        <p:spPr bwMode="auto">
          <a:xfrm>
            <a:off x="1625518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28"/>
          <p:cNvSpPr>
            <a:spLocks noChangeAspect="1" noChangeArrowheads="1"/>
          </p:cNvSpPr>
          <p:nvPr/>
        </p:nvSpPr>
        <p:spPr bwMode="auto">
          <a:xfrm>
            <a:off x="3315802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Oval 29"/>
          <p:cNvSpPr>
            <a:spLocks noChangeAspect="1" noChangeArrowheads="1"/>
          </p:cNvSpPr>
          <p:nvPr/>
        </p:nvSpPr>
        <p:spPr bwMode="auto">
          <a:xfrm>
            <a:off x="3653858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30"/>
          <p:cNvSpPr>
            <a:spLocks noChangeAspect="1" noChangeArrowheads="1"/>
          </p:cNvSpPr>
          <p:nvPr/>
        </p:nvSpPr>
        <p:spPr bwMode="auto">
          <a:xfrm>
            <a:off x="3991915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32"/>
          <p:cNvSpPr>
            <a:spLocks noChangeAspect="1" noChangeArrowheads="1"/>
          </p:cNvSpPr>
          <p:nvPr/>
        </p:nvSpPr>
        <p:spPr bwMode="auto">
          <a:xfrm>
            <a:off x="1963575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2301632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2639688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2977746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36"/>
          <p:cNvSpPr>
            <a:spLocks noChangeAspect="1" noChangeArrowheads="1"/>
          </p:cNvSpPr>
          <p:nvPr/>
        </p:nvSpPr>
        <p:spPr bwMode="auto">
          <a:xfrm>
            <a:off x="4329972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37"/>
          <p:cNvSpPr>
            <a:spLocks noChangeAspect="1" noChangeArrowheads="1"/>
          </p:cNvSpPr>
          <p:nvPr/>
        </p:nvSpPr>
        <p:spPr bwMode="auto">
          <a:xfrm>
            <a:off x="4668028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38"/>
          <p:cNvSpPr>
            <a:spLocks noChangeAspect="1" noChangeArrowheads="1"/>
          </p:cNvSpPr>
          <p:nvPr/>
        </p:nvSpPr>
        <p:spPr bwMode="auto">
          <a:xfrm>
            <a:off x="5006085" y="236662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>
            <a:off x="1005748" y="2839899"/>
            <a:ext cx="4595086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Oval 26"/>
          <p:cNvSpPr>
            <a:spLocks noChangeAspect="1" noChangeArrowheads="1"/>
          </p:cNvSpPr>
          <p:nvPr/>
        </p:nvSpPr>
        <p:spPr bwMode="auto">
          <a:xfrm>
            <a:off x="1287462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27"/>
          <p:cNvSpPr>
            <a:spLocks noChangeAspect="1" noChangeArrowheads="1"/>
          </p:cNvSpPr>
          <p:nvPr/>
        </p:nvSpPr>
        <p:spPr bwMode="auto">
          <a:xfrm>
            <a:off x="1625518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28"/>
          <p:cNvSpPr>
            <a:spLocks noChangeAspect="1" noChangeArrowheads="1"/>
          </p:cNvSpPr>
          <p:nvPr/>
        </p:nvSpPr>
        <p:spPr bwMode="auto">
          <a:xfrm>
            <a:off x="3315802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Oval 29"/>
          <p:cNvSpPr>
            <a:spLocks noChangeAspect="1" noChangeArrowheads="1"/>
          </p:cNvSpPr>
          <p:nvPr/>
        </p:nvSpPr>
        <p:spPr bwMode="auto">
          <a:xfrm>
            <a:off x="3653858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Oval 30"/>
          <p:cNvSpPr>
            <a:spLocks noChangeAspect="1" noChangeArrowheads="1"/>
          </p:cNvSpPr>
          <p:nvPr/>
        </p:nvSpPr>
        <p:spPr bwMode="auto">
          <a:xfrm>
            <a:off x="3991915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Oval 32"/>
          <p:cNvSpPr>
            <a:spLocks noChangeAspect="1" noChangeArrowheads="1"/>
          </p:cNvSpPr>
          <p:nvPr/>
        </p:nvSpPr>
        <p:spPr bwMode="auto">
          <a:xfrm>
            <a:off x="1963575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Oval 33"/>
          <p:cNvSpPr>
            <a:spLocks noChangeAspect="1" noChangeArrowheads="1"/>
          </p:cNvSpPr>
          <p:nvPr/>
        </p:nvSpPr>
        <p:spPr bwMode="auto">
          <a:xfrm>
            <a:off x="2301632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Oval 34"/>
          <p:cNvSpPr>
            <a:spLocks noChangeAspect="1" noChangeArrowheads="1"/>
          </p:cNvSpPr>
          <p:nvPr/>
        </p:nvSpPr>
        <p:spPr bwMode="auto">
          <a:xfrm>
            <a:off x="2639688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35"/>
          <p:cNvSpPr>
            <a:spLocks noChangeAspect="1" noChangeArrowheads="1"/>
          </p:cNvSpPr>
          <p:nvPr/>
        </p:nvSpPr>
        <p:spPr bwMode="auto">
          <a:xfrm>
            <a:off x="2977746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Oval 36"/>
          <p:cNvSpPr>
            <a:spLocks noChangeAspect="1" noChangeArrowheads="1"/>
          </p:cNvSpPr>
          <p:nvPr/>
        </p:nvSpPr>
        <p:spPr bwMode="auto">
          <a:xfrm>
            <a:off x="4329972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" name="Oval 37"/>
          <p:cNvSpPr>
            <a:spLocks noChangeAspect="1" noChangeArrowheads="1"/>
          </p:cNvSpPr>
          <p:nvPr/>
        </p:nvSpPr>
        <p:spPr bwMode="auto">
          <a:xfrm>
            <a:off x="4668028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Oval 38"/>
          <p:cNvSpPr>
            <a:spLocks noChangeAspect="1" noChangeArrowheads="1"/>
          </p:cNvSpPr>
          <p:nvPr/>
        </p:nvSpPr>
        <p:spPr bwMode="auto">
          <a:xfrm>
            <a:off x="5006085" y="277766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99753" y="3079000"/>
            <a:ext cx="1486539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 dirty="0" smtClean="0">
                <a:latin typeface="Calibri" pitchFamily="34" charset="0"/>
              </a:rPr>
              <a:t>Time iteration</a:t>
            </a:r>
            <a:endParaRPr lang="en-US" altLang="zh-CN" sz="1400" b="0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9753" y="4171648"/>
            <a:ext cx="5145267" cy="1528425"/>
            <a:chOff x="699753" y="4171648"/>
            <a:chExt cx="5145267" cy="1528425"/>
          </a:xfrm>
        </p:grpSpPr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1005748" y="4368724"/>
              <a:ext cx="459508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57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214461"/>
                </p:ext>
              </p:extLst>
            </p:nvPr>
          </p:nvGraphicFramePr>
          <p:xfrm>
            <a:off x="5356070" y="4171648"/>
            <a:ext cx="488950" cy="179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Equation" r:id="rId6" imgW="126720" imgH="139680" progId="">
                    <p:embed/>
                  </p:oleObj>
                </mc:Choice>
                <mc:Fallback>
                  <p:oleObj name="Equation" r:id="rId6" imgW="126720" imgH="1396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6070" y="4171648"/>
                          <a:ext cx="488950" cy="179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Line 4"/>
            <p:cNvSpPr>
              <a:spLocks noChangeShapeType="1"/>
            </p:cNvSpPr>
            <p:nvPr/>
          </p:nvSpPr>
          <p:spPr bwMode="auto">
            <a:xfrm>
              <a:off x="1005748" y="4742158"/>
              <a:ext cx="4595086" cy="0"/>
            </a:xfrm>
            <a:prstGeom prst="line">
              <a:avLst/>
            </a:prstGeom>
            <a:noFill/>
            <a:ln w="22225">
              <a:solidFill>
                <a:schemeClr val="bg2">
                  <a:lumMod val="75000"/>
                </a:schemeClr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Oval 5"/>
            <p:cNvSpPr>
              <a:spLocks noChangeAspect="1" noChangeArrowheads="1"/>
            </p:cNvSpPr>
            <p:nvPr/>
          </p:nvSpPr>
          <p:spPr bwMode="auto">
            <a:xfrm>
              <a:off x="1287462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6"/>
            <p:cNvSpPr>
              <a:spLocks noChangeAspect="1" noChangeArrowheads="1"/>
            </p:cNvSpPr>
            <p:nvPr/>
          </p:nvSpPr>
          <p:spPr bwMode="auto">
            <a:xfrm>
              <a:off x="1625518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1005748" y="4368724"/>
              <a:ext cx="0" cy="1049112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Oval 13"/>
            <p:cNvSpPr>
              <a:spLocks noChangeAspect="1" noChangeArrowheads="1"/>
            </p:cNvSpPr>
            <p:nvPr/>
          </p:nvSpPr>
          <p:spPr bwMode="auto">
            <a:xfrm>
              <a:off x="3315802" y="4281848"/>
              <a:ext cx="134989" cy="149114"/>
            </a:xfrm>
            <a:prstGeom prst="ellipse">
              <a:avLst/>
            </a:prstGeom>
            <a:solidFill>
              <a:schemeClr val="accent2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Oval 14"/>
            <p:cNvSpPr>
              <a:spLocks noChangeAspect="1" noChangeArrowheads="1"/>
            </p:cNvSpPr>
            <p:nvPr/>
          </p:nvSpPr>
          <p:spPr bwMode="auto">
            <a:xfrm>
              <a:off x="3653858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Oval 15"/>
            <p:cNvSpPr>
              <a:spLocks noChangeAspect="1" noChangeArrowheads="1"/>
            </p:cNvSpPr>
            <p:nvPr/>
          </p:nvSpPr>
          <p:spPr bwMode="auto">
            <a:xfrm>
              <a:off x="3991915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64"/>
            <p:cNvSpPr>
              <a:spLocks noChangeAspect="1" noChangeArrowheads="1"/>
            </p:cNvSpPr>
            <p:nvPr/>
          </p:nvSpPr>
          <p:spPr bwMode="auto">
            <a:xfrm>
              <a:off x="1963575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Oval 65"/>
            <p:cNvSpPr>
              <a:spLocks noChangeAspect="1" noChangeArrowheads="1"/>
            </p:cNvSpPr>
            <p:nvPr/>
          </p:nvSpPr>
          <p:spPr bwMode="auto">
            <a:xfrm>
              <a:off x="2319279" y="4281848"/>
              <a:ext cx="134989" cy="149114"/>
            </a:xfrm>
            <a:prstGeom prst="ellipse">
              <a:avLst/>
            </a:prstGeom>
            <a:solidFill>
              <a:schemeClr val="accent2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Oval 66"/>
            <p:cNvSpPr>
              <a:spLocks noChangeAspect="1" noChangeArrowheads="1"/>
            </p:cNvSpPr>
            <p:nvPr/>
          </p:nvSpPr>
          <p:spPr bwMode="auto">
            <a:xfrm>
              <a:off x="2657335" y="4281848"/>
              <a:ext cx="134989" cy="149114"/>
            </a:xfrm>
            <a:prstGeom prst="ellipse">
              <a:avLst/>
            </a:prstGeom>
            <a:solidFill>
              <a:schemeClr val="accent2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Oval 67"/>
            <p:cNvSpPr>
              <a:spLocks noChangeAspect="1" noChangeArrowheads="1"/>
            </p:cNvSpPr>
            <p:nvPr/>
          </p:nvSpPr>
          <p:spPr bwMode="auto">
            <a:xfrm>
              <a:off x="2977746" y="4281848"/>
              <a:ext cx="134989" cy="149114"/>
            </a:xfrm>
            <a:prstGeom prst="ellipse">
              <a:avLst/>
            </a:prstGeom>
            <a:solidFill>
              <a:schemeClr val="accent2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68"/>
            <p:cNvSpPr>
              <a:spLocks noChangeAspect="1" noChangeArrowheads="1"/>
            </p:cNvSpPr>
            <p:nvPr/>
          </p:nvSpPr>
          <p:spPr bwMode="auto">
            <a:xfrm>
              <a:off x="4329972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69"/>
            <p:cNvSpPr>
              <a:spLocks noChangeAspect="1" noChangeArrowheads="1"/>
            </p:cNvSpPr>
            <p:nvPr/>
          </p:nvSpPr>
          <p:spPr bwMode="auto">
            <a:xfrm>
              <a:off x="4668028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" name="Oval 70"/>
            <p:cNvSpPr>
              <a:spLocks noChangeAspect="1" noChangeArrowheads="1"/>
            </p:cNvSpPr>
            <p:nvPr/>
          </p:nvSpPr>
          <p:spPr bwMode="auto">
            <a:xfrm>
              <a:off x="5006085" y="4281848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Oval 26"/>
            <p:cNvSpPr>
              <a:spLocks noChangeAspect="1" noChangeArrowheads="1"/>
            </p:cNvSpPr>
            <p:nvPr/>
          </p:nvSpPr>
          <p:spPr bwMode="auto">
            <a:xfrm>
              <a:off x="1287462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Oval 27"/>
            <p:cNvSpPr>
              <a:spLocks noChangeAspect="1" noChangeArrowheads="1"/>
            </p:cNvSpPr>
            <p:nvPr/>
          </p:nvSpPr>
          <p:spPr bwMode="auto">
            <a:xfrm>
              <a:off x="1625518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3315802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29"/>
            <p:cNvSpPr>
              <a:spLocks noChangeAspect="1" noChangeArrowheads="1"/>
            </p:cNvSpPr>
            <p:nvPr/>
          </p:nvSpPr>
          <p:spPr bwMode="auto">
            <a:xfrm>
              <a:off x="3653858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Oval 30"/>
            <p:cNvSpPr>
              <a:spLocks noChangeAspect="1" noChangeArrowheads="1"/>
            </p:cNvSpPr>
            <p:nvPr/>
          </p:nvSpPr>
          <p:spPr bwMode="auto">
            <a:xfrm>
              <a:off x="3991915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" name="Oval 32"/>
            <p:cNvSpPr>
              <a:spLocks noChangeAspect="1" noChangeArrowheads="1"/>
            </p:cNvSpPr>
            <p:nvPr/>
          </p:nvSpPr>
          <p:spPr bwMode="auto">
            <a:xfrm>
              <a:off x="1963575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Oval 33"/>
            <p:cNvSpPr>
              <a:spLocks noChangeAspect="1" noChangeArrowheads="1"/>
            </p:cNvSpPr>
            <p:nvPr/>
          </p:nvSpPr>
          <p:spPr bwMode="auto">
            <a:xfrm>
              <a:off x="2301632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Oval 34"/>
            <p:cNvSpPr>
              <a:spLocks noChangeAspect="1" noChangeArrowheads="1"/>
            </p:cNvSpPr>
            <p:nvPr/>
          </p:nvSpPr>
          <p:spPr bwMode="auto">
            <a:xfrm>
              <a:off x="2657335" y="4679919"/>
              <a:ext cx="134989" cy="149115"/>
            </a:xfrm>
            <a:prstGeom prst="ellipse">
              <a:avLst/>
            </a:prstGeom>
            <a:solidFill>
              <a:schemeClr val="accent2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35"/>
            <p:cNvSpPr>
              <a:spLocks noChangeAspect="1" noChangeArrowheads="1"/>
            </p:cNvSpPr>
            <p:nvPr/>
          </p:nvSpPr>
          <p:spPr bwMode="auto">
            <a:xfrm>
              <a:off x="2977746" y="4679919"/>
              <a:ext cx="134989" cy="149115"/>
            </a:xfrm>
            <a:prstGeom prst="ellipse">
              <a:avLst/>
            </a:prstGeom>
            <a:solidFill>
              <a:schemeClr val="accent2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" name="Oval 36"/>
            <p:cNvSpPr>
              <a:spLocks noChangeAspect="1" noChangeArrowheads="1"/>
            </p:cNvSpPr>
            <p:nvPr/>
          </p:nvSpPr>
          <p:spPr bwMode="auto">
            <a:xfrm>
              <a:off x="4329972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Oval 37"/>
            <p:cNvSpPr>
              <a:spLocks noChangeAspect="1" noChangeArrowheads="1"/>
            </p:cNvSpPr>
            <p:nvPr/>
          </p:nvSpPr>
          <p:spPr bwMode="auto">
            <a:xfrm>
              <a:off x="4668028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Oval 38"/>
            <p:cNvSpPr>
              <a:spLocks noChangeAspect="1" noChangeArrowheads="1"/>
            </p:cNvSpPr>
            <p:nvPr/>
          </p:nvSpPr>
          <p:spPr bwMode="auto">
            <a:xfrm>
              <a:off x="5006085" y="4679919"/>
              <a:ext cx="134989" cy="149115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Line 4"/>
            <p:cNvSpPr>
              <a:spLocks noChangeShapeType="1"/>
            </p:cNvSpPr>
            <p:nvPr/>
          </p:nvSpPr>
          <p:spPr bwMode="auto">
            <a:xfrm>
              <a:off x="1005748" y="5153195"/>
              <a:ext cx="4595086" cy="0"/>
            </a:xfrm>
            <a:prstGeom prst="line">
              <a:avLst/>
            </a:prstGeom>
            <a:noFill/>
            <a:ln w="22225">
              <a:solidFill>
                <a:schemeClr val="bg2">
                  <a:lumMod val="75000"/>
                </a:schemeClr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Oval 26"/>
            <p:cNvSpPr>
              <a:spLocks noChangeAspect="1" noChangeArrowheads="1"/>
            </p:cNvSpPr>
            <p:nvPr/>
          </p:nvSpPr>
          <p:spPr bwMode="auto">
            <a:xfrm>
              <a:off x="1287462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" name="Oval 27"/>
            <p:cNvSpPr>
              <a:spLocks noChangeAspect="1" noChangeArrowheads="1"/>
            </p:cNvSpPr>
            <p:nvPr/>
          </p:nvSpPr>
          <p:spPr bwMode="auto">
            <a:xfrm>
              <a:off x="1625518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28"/>
            <p:cNvSpPr>
              <a:spLocks noChangeAspect="1" noChangeArrowheads="1"/>
            </p:cNvSpPr>
            <p:nvPr/>
          </p:nvSpPr>
          <p:spPr bwMode="auto">
            <a:xfrm>
              <a:off x="3315802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Oval 29"/>
            <p:cNvSpPr>
              <a:spLocks noChangeAspect="1" noChangeArrowheads="1"/>
            </p:cNvSpPr>
            <p:nvPr/>
          </p:nvSpPr>
          <p:spPr bwMode="auto">
            <a:xfrm>
              <a:off x="3653858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Oval 30"/>
            <p:cNvSpPr>
              <a:spLocks noChangeAspect="1" noChangeArrowheads="1"/>
            </p:cNvSpPr>
            <p:nvPr/>
          </p:nvSpPr>
          <p:spPr bwMode="auto">
            <a:xfrm>
              <a:off x="3991915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Oval 32"/>
            <p:cNvSpPr>
              <a:spLocks noChangeAspect="1" noChangeArrowheads="1"/>
            </p:cNvSpPr>
            <p:nvPr/>
          </p:nvSpPr>
          <p:spPr bwMode="auto">
            <a:xfrm>
              <a:off x="1963575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1" name="Oval 33"/>
            <p:cNvSpPr>
              <a:spLocks noChangeAspect="1" noChangeArrowheads="1"/>
            </p:cNvSpPr>
            <p:nvPr/>
          </p:nvSpPr>
          <p:spPr bwMode="auto">
            <a:xfrm>
              <a:off x="2301632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" name="Oval 34"/>
            <p:cNvSpPr>
              <a:spLocks noChangeAspect="1" noChangeArrowheads="1"/>
            </p:cNvSpPr>
            <p:nvPr/>
          </p:nvSpPr>
          <p:spPr bwMode="auto">
            <a:xfrm>
              <a:off x="2639688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Oval 35"/>
            <p:cNvSpPr>
              <a:spLocks noChangeAspect="1" noChangeArrowheads="1"/>
            </p:cNvSpPr>
            <p:nvPr/>
          </p:nvSpPr>
          <p:spPr bwMode="auto">
            <a:xfrm>
              <a:off x="2977746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Oval 36"/>
            <p:cNvSpPr>
              <a:spLocks noChangeAspect="1" noChangeArrowheads="1"/>
            </p:cNvSpPr>
            <p:nvPr/>
          </p:nvSpPr>
          <p:spPr bwMode="auto">
            <a:xfrm>
              <a:off x="4329972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Oval 37"/>
            <p:cNvSpPr>
              <a:spLocks noChangeAspect="1" noChangeArrowheads="1"/>
            </p:cNvSpPr>
            <p:nvPr/>
          </p:nvSpPr>
          <p:spPr bwMode="auto">
            <a:xfrm>
              <a:off x="4668028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6" name="Oval 38"/>
            <p:cNvSpPr>
              <a:spLocks noChangeAspect="1" noChangeArrowheads="1"/>
            </p:cNvSpPr>
            <p:nvPr/>
          </p:nvSpPr>
          <p:spPr bwMode="auto">
            <a:xfrm>
              <a:off x="5006085" y="5090956"/>
              <a:ext cx="134989" cy="149114"/>
            </a:xfrm>
            <a:prstGeom prst="ellipse">
              <a:avLst/>
            </a:prstGeom>
            <a:solidFill>
              <a:srgbClr val="C00000"/>
            </a:solidFill>
            <a:ln w="508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Text Box 9"/>
            <p:cNvSpPr txBox="1">
              <a:spLocks noChangeArrowheads="1"/>
            </p:cNvSpPr>
            <p:nvPr/>
          </p:nvSpPr>
          <p:spPr bwMode="auto">
            <a:xfrm>
              <a:off x="699753" y="5392296"/>
              <a:ext cx="1486539" cy="307777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400" b="0" dirty="0" smtClean="0">
                  <a:latin typeface="Calibri" pitchFamily="34" charset="0"/>
                </a:rPr>
                <a:t>Time iteration</a:t>
              </a:r>
              <a:endParaRPr lang="en-US" altLang="zh-CN" sz="1400" b="0" dirty="0">
                <a:latin typeface="Calibri" pitchFamily="34" charset="0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908050" y="6282692"/>
            <a:ext cx="7327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i="1" dirty="0" smtClean="0">
                <a:solidFill>
                  <a:srgbClr val="C00000"/>
                </a:solidFill>
                <a:latin typeface="Calibri" pitchFamily="34" charset="0"/>
              </a:rPr>
              <a:t>Overhead: </a:t>
            </a:r>
            <a:r>
              <a:rPr lang="en-US" sz="2200" i="1" dirty="0" err="1" smtClean="0">
                <a:solidFill>
                  <a:srgbClr val="C00000"/>
                </a:solidFill>
                <a:latin typeface="Calibri" pitchFamily="34" charset="0"/>
              </a:rPr>
              <a:t>recomputation</a:t>
            </a:r>
            <a:r>
              <a:rPr lang="en-US" sz="2200" i="1" dirty="0" smtClean="0">
                <a:solidFill>
                  <a:srgbClr val="C00000"/>
                </a:solidFill>
                <a:latin typeface="Calibri" pitchFamily="34" charset="0"/>
              </a:rPr>
              <a:t>, data reloading/communicating</a:t>
            </a:r>
          </a:p>
        </p:txBody>
      </p:sp>
    </p:spTree>
    <p:extLst>
      <p:ext uri="{BB962C8B-B14F-4D97-AF65-F5344CB8AC3E}">
        <p14:creationId xmlns:p14="http://schemas.microsoft.com/office/powerpoint/2010/main" val="4139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02" grpId="0" animBg="1"/>
      <p:bldP spid="99" grpId="0" animBg="1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Better Parallelization</a:t>
            </a:r>
            <a:endParaRPr lang="en-US" dirty="0"/>
          </a:p>
        </p:txBody>
      </p:sp>
      <p:sp>
        <p:nvSpPr>
          <p:cNvPr id="352" name="Right Triangle 351"/>
          <p:cNvSpPr/>
          <p:nvPr/>
        </p:nvSpPr>
        <p:spPr bwMode="auto">
          <a:xfrm flipV="1">
            <a:off x="6305550" y="5194300"/>
            <a:ext cx="654050" cy="774700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3" name="Rectangle 352"/>
          <p:cNvSpPr/>
          <p:nvPr/>
        </p:nvSpPr>
        <p:spPr bwMode="auto">
          <a:xfrm>
            <a:off x="5264150" y="5200650"/>
            <a:ext cx="1035050" cy="7556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4" name="Right Triangle 353"/>
          <p:cNvSpPr/>
          <p:nvPr/>
        </p:nvSpPr>
        <p:spPr bwMode="auto">
          <a:xfrm>
            <a:off x="4298950" y="5181600"/>
            <a:ext cx="635000" cy="768350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altLang="en-US" smtClean="0"/>
          </a:p>
        </p:txBody>
      </p:sp>
      <p:sp>
        <p:nvSpPr>
          <p:cNvPr id="355" name="Parallelogram 354"/>
          <p:cNvSpPr/>
          <p:nvPr/>
        </p:nvSpPr>
        <p:spPr>
          <a:xfrm>
            <a:off x="1882382" y="5180679"/>
            <a:ext cx="1724418" cy="788400"/>
          </a:xfrm>
          <a:prstGeom prst="parallelogram">
            <a:avLst>
              <a:gd name="adj" fmla="val 84961"/>
            </a:avLst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Isosceles Triangle 355"/>
          <p:cNvSpPr/>
          <p:nvPr/>
        </p:nvSpPr>
        <p:spPr bwMode="auto">
          <a:xfrm>
            <a:off x="7677108" y="5179651"/>
            <a:ext cx="1338396" cy="791798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7" name="Isosceles Triangle 356"/>
          <p:cNvSpPr/>
          <p:nvPr/>
        </p:nvSpPr>
        <p:spPr bwMode="auto">
          <a:xfrm>
            <a:off x="4279858" y="3344501"/>
            <a:ext cx="1338396" cy="791798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8" name="Isosceles Triangle 357"/>
          <p:cNvSpPr/>
          <p:nvPr/>
        </p:nvSpPr>
        <p:spPr bwMode="auto">
          <a:xfrm>
            <a:off x="888958" y="3344501"/>
            <a:ext cx="1338396" cy="791798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9" name="Isosceles Triangle 358"/>
          <p:cNvSpPr/>
          <p:nvPr/>
        </p:nvSpPr>
        <p:spPr bwMode="auto">
          <a:xfrm>
            <a:off x="888958" y="1528401"/>
            <a:ext cx="1338396" cy="791798"/>
          </a:xfrm>
          <a:prstGeom prst="triangle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0" name="Isosceles Triangle 359"/>
          <p:cNvSpPr/>
          <p:nvPr/>
        </p:nvSpPr>
        <p:spPr bwMode="auto">
          <a:xfrm>
            <a:off x="4306187" y="1528401"/>
            <a:ext cx="1338396" cy="791798"/>
          </a:xfrm>
          <a:prstGeom prst="triangle">
            <a:avLst/>
          </a:prstGeom>
          <a:solidFill>
            <a:srgbClr val="669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1" name="Line 9"/>
          <p:cNvSpPr>
            <a:spLocks noChangeShapeType="1"/>
          </p:cNvSpPr>
          <p:nvPr/>
        </p:nvSpPr>
        <p:spPr bwMode="auto">
          <a:xfrm flipH="1">
            <a:off x="1627658" y="160305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2" name="Line 9"/>
          <p:cNvSpPr>
            <a:spLocks noChangeShapeType="1"/>
          </p:cNvSpPr>
          <p:nvPr/>
        </p:nvSpPr>
        <p:spPr bwMode="auto">
          <a:xfrm>
            <a:off x="1280287" y="160305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3" name="Line 9"/>
          <p:cNvSpPr>
            <a:spLocks noChangeShapeType="1"/>
          </p:cNvSpPr>
          <p:nvPr/>
        </p:nvSpPr>
        <p:spPr bwMode="auto">
          <a:xfrm>
            <a:off x="1568499" y="160816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4" name="Oval 5"/>
          <p:cNvSpPr>
            <a:spLocks noChangeAspect="1" noChangeArrowheads="1"/>
          </p:cNvSpPr>
          <p:nvPr/>
        </p:nvSpPr>
        <p:spPr bwMode="auto">
          <a:xfrm>
            <a:off x="82777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5" name="Oval 6"/>
          <p:cNvSpPr>
            <a:spLocks noChangeAspect="1" noChangeArrowheads="1"/>
          </p:cNvSpPr>
          <p:nvPr/>
        </p:nvSpPr>
        <p:spPr bwMode="auto">
          <a:xfrm>
            <a:off x="116583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6" name="Line 12"/>
          <p:cNvSpPr>
            <a:spLocks noChangeShapeType="1"/>
          </p:cNvSpPr>
          <p:nvPr/>
        </p:nvSpPr>
        <p:spPr bwMode="auto">
          <a:xfrm>
            <a:off x="546061" y="1525673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7" name="Oval 13"/>
          <p:cNvSpPr>
            <a:spLocks noChangeAspect="1" noChangeArrowheads="1"/>
          </p:cNvSpPr>
          <p:nvPr/>
        </p:nvSpPr>
        <p:spPr bwMode="auto">
          <a:xfrm>
            <a:off x="285611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" name="Oval 14"/>
          <p:cNvSpPr>
            <a:spLocks noChangeAspect="1" noChangeArrowheads="1"/>
          </p:cNvSpPr>
          <p:nvPr/>
        </p:nvSpPr>
        <p:spPr bwMode="auto">
          <a:xfrm>
            <a:off x="319417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" name="Oval 15"/>
          <p:cNvSpPr>
            <a:spLocks noChangeAspect="1" noChangeArrowheads="1"/>
          </p:cNvSpPr>
          <p:nvPr/>
        </p:nvSpPr>
        <p:spPr bwMode="auto">
          <a:xfrm>
            <a:off x="353222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0" name="Oval 17"/>
          <p:cNvSpPr>
            <a:spLocks noChangeAspect="1" noChangeArrowheads="1"/>
          </p:cNvSpPr>
          <p:nvPr/>
        </p:nvSpPr>
        <p:spPr bwMode="auto">
          <a:xfrm>
            <a:off x="150388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1" name="Oval 18"/>
          <p:cNvSpPr>
            <a:spLocks noChangeAspect="1" noChangeArrowheads="1"/>
          </p:cNvSpPr>
          <p:nvPr/>
        </p:nvSpPr>
        <p:spPr bwMode="auto">
          <a:xfrm>
            <a:off x="184194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2" name="Oval 19"/>
          <p:cNvSpPr>
            <a:spLocks noChangeAspect="1" noChangeArrowheads="1"/>
          </p:cNvSpPr>
          <p:nvPr/>
        </p:nvSpPr>
        <p:spPr bwMode="auto">
          <a:xfrm>
            <a:off x="218000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3" name="Oval 20"/>
          <p:cNvSpPr>
            <a:spLocks noChangeAspect="1" noChangeArrowheads="1"/>
          </p:cNvSpPr>
          <p:nvPr/>
        </p:nvSpPr>
        <p:spPr bwMode="auto">
          <a:xfrm>
            <a:off x="2518059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4" name="Oval 21"/>
          <p:cNvSpPr>
            <a:spLocks noChangeAspect="1" noChangeArrowheads="1"/>
          </p:cNvSpPr>
          <p:nvPr/>
        </p:nvSpPr>
        <p:spPr bwMode="auto">
          <a:xfrm>
            <a:off x="3870285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" name="Oval 22"/>
          <p:cNvSpPr>
            <a:spLocks noChangeAspect="1" noChangeArrowheads="1"/>
          </p:cNvSpPr>
          <p:nvPr/>
        </p:nvSpPr>
        <p:spPr bwMode="auto">
          <a:xfrm>
            <a:off x="420834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6" name="Oval 23"/>
          <p:cNvSpPr>
            <a:spLocks noChangeAspect="1" noChangeArrowheads="1"/>
          </p:cNvSpPr>
          <p:nvPr/>
        </p:nvSpPr>
        <p:spPr bwMode="auto">
          <a:xfrm>
            <a:off x="454639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7" name="Oval 26"/>
          <p:cNvSpPr>
            <a:spLocks noChangeAspect="1" noChangeArrowheads="1"/>
          </p:cNvSpPr>
          <p:nvPr/>
        </p:nvSpPr>
        <p:spPr bwMode="auto">
          <a:xfrm>
            <a:off x="82777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" name="Oval 27"/>
          <p:cNvSpPr>
            <a:spLocks noChangeAspect="1" noChangeArrowheads="1"/>
          </p:cNvSpPr>
          <p:nvPr/>
        </p:nvSpPr>
        <p:spPr bwMode="auto">
          <a:xfrm>
            <a:off x="116583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" name="Oval 28"/>
          <p:cNvSpPr>
            <a:spLocks noChangeAspect="1" noChangeArrowheads="1"/>
          </p:cNvSpPr>
          <p:nvPr/>
        </p:nvSpPr>
        <p:spPr bwMode="auto">
          <a:xfrm>
            <a:off x="285611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0" name="Oval 29"/>
          <p:cNvSpPr>
            <a:spLocks noChangeAspect="1" noChangeArrowheads="1"/>
          </p:cNvSpPr>
          <p:nvPr/>
        </p:nvSpPr>
        <p:spPr bwMode="auto">
          <a:xfrm>
            <a:off x="319417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1" name="Oval 30"/>
          <p:cNvSpPr>
            <a:spLocks noChangeAspect="1" noChangeArrowheads="1"/>
          </p:cNvSpPr>
          <p:nvPr/>
        </p:nvSpPr>
        <p:spPr bwMode="auto">
          <a:xfrm>
            <a:off x="353222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2" name="Oval 32"/>
          <p:cNvSpPr>
            <a:spLocks noChangeAspect="1" noChangeArrowheads="1"/>
          </p:cNvSpPr>
          <p:nvPr/>
        </p:nvSpPr>
        <p:spPr bwMode="auto">
          <a:xfrm>
            <a:off x="150388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3" name="Oval 33"/>
          <p:cNvSpPr>
            <a:spLocks noChangeAspect="1" noChangeArrowheads="1"/>
          </p:cNvSpPr>
          <p:nvPr/>
        </p:nvSpPr>
        <p:spPr bwMode="auto">
          <a:xfrm>
            <a:off x="184194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4" name="Oval 34"/>
          <p:cNvSpPr>
            <a:spLocks noChangeAspect="1" noChangeArrowheads="1"/>
          </p:cNvSpPr>
          <p:nvPr/>
        </p:nvSpPr>
        <p:spPr bwMode="auto">
          <a:xfrm>
            <a:off x="218000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5" name="Oval 35"/>
          <p:cNvSpPr>
            <a:spLocks noChangeAspect="1" noChangeArrowheads="1"/>
          </p:cNvSpPr>
          <p:nvPr/>
        </p:nvSpPr>
        <p:spPr bwMode="auto">
          <a:xfrm>
            <a:off x="2518059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" name="Oval 36"/>
          <p:cNvSpPr>
            <a:spLocks noChangeAspect="1" noChangeArrowheads="1"/>
          </p:cNvSpPr>
          <p:nvPr/>
        </p:nvSpPr>
        <p:spPr bwMode="auto">
          <a:xfrm>
            <a:off x="3870285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7" name="Oval 37"/>
          <p:cNvSpPr>
            <a:spLocks noChangeAspect="1" noChangeArrowheads="1"/>
          </p:cNvSpPr>
          <p:nvPr/>
        </p:nvSpPr>
        <p:spPr bwMode="auto">
          <a:xfrm>
            <a:off x="420834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8" name="Oval 38"/>
          <p:cNvSpPr>
            <a:spLocks noChangeAspect="1" noChangeArrowheads="1"/>
          </p:cNvSpPr>
          <p:nvPr/>
        </p:nvSpPr>
        <p:spPr bwMode="auto">
          <a:xfrm>
            <a:off x="454639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" name="Oval 26"/>
          <p:cNvSpPr>
            <a:spLocks noChangeAspect="1" noChangeArrowheads="1"/>
          </p:cNvSpPr>
          <p:nvPr/>
        </p:nvSpPr>
        <p:spPr bwMode="auto">
          <a:xfrm>
            <a:off x="82777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0" name="Oval 27"/>
          <p:cNvSpPr>
            <a:spLocks noChangeAspect="1" noChangeArrowheads="1"/>
          </p:cNvSpPr>
          <p:nvPr/>
        </p:nvSpPr>
        <p:spPr bwMode="auto">
          <a:xfrm>
            <a:off x="116583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1" name="Oval 28"/>
          <p:cNvSpPr>
            <a:spLocks noChangeAspect="1" noChangeArrowheads="1"/>
          </p:cNvSpPr>
          <p:nvPr/>
        </p:nvSpPr>
        <p:spPr bwMode="auto">
          <a:xfrm>
            <a:off x="285611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2" name="Oval 29"/>
          <p:cNvSpPr>
            <a:spLocks noChangeAspect="1" noChangeArrowheads="1"/>
          </p:cNvSpPr>
          <p:nvPr/>
        </p:nvSpPr>
        <p:spPr bwMode="auto">
          <a:xfrm>
            <a:off x="319417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3" name="Oval 30"/>
          <p:cNvSpPr>
            <a:spLocks noChangeAspect="1" noChangeArrowheads="1"/>
          </p:cNvSpPr>
          <p:nvPr/>
        </p:nvSpPr>
        <p:spPr bwMode="auto">
          <a:xfrm>
            <a:off x="353222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4" name="Oval 32"/>
          <p:cNvSpPr>
            <a:spLocks noChangeAspect="1" noChangeArrowheads="1"/>
          </p:cNvSpPr>
          <p:nvPr/>
        </p:nvSpPr>
        <p:spPr bwMode="auto">
          <a:xfrm>
            <a:off x="150388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5" name="Oval 33"/>
          <p:cNvSpPr>
            <a:spLocks noChangeAspect="1" noChangeArrowheads="1"/>
          </p:cNvSpPr>
          <p:nvPr/>
        </p:nvSpPr>
        <p:spPr bwMode="auto">
          <a:xfrm>
            <a:off x="184194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" name="Oval 34"/>
          <p:cNvSpPr>
            <a:spLocks noChangeAspect="1" noChangeArrowheads="1"/>
          </p:cNvSpPr>
          <p:nvPr/>
        </p:nvSpPr>
        <p:spPr bwMode="auto">
          <a:xfrm>
            <a:off x="218000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7" name="Oval 35"/>
          <p:cNvSpPr>
            <a:spLocks noChangeAspect="1" noChangeArrowheads="1"/>
          </p:cNvSpPr>
          <p:nvPr/>
        </p:nvSpPr>
        <p:spPr bwMode="auto">
          <a:xfrm>
            <a:off x="2518059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8" name="Oval 36"/>
          <p:cNvSpPr>
            <a:spLocks noChangeAspect="1" noChangeArrowheads="1"/>
          </p:cNvSpPr>
          <p:nvPr/>
        </p:nvSpPr>
        <p:spPr bwMode="auto">
          <a:xfrm>
            <a:off x="3870285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" name="Oval 37"/>
          <p:cNvSpPr>
            <a:spLocks noChangeAspect="1" noChangeArrowheads="1"/>
          </p:cNvSpPr>
          <p:nvPr/>
        </p:nvSpPr>
        <p:spPr bwMode="auto">
          <a:xfrm>
            <a:off x="420834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0" name="Oval 38"/>
          <p:cNvSpPr>
            <a:spLocks noChangeAspect="1" noChangeArrowheads="1"/>
          </p:cNvSpPr>
          <p:nvPr/>
        </p:nvSpPr>
        <p:spPr bwMode="auto">
          <a:xfrm>
            <a:off x="454639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1" name="Oval 5"/>
          <p:cNvSpPr>
            <a:spLocks noChangeAspect="1" noChangeArrowheads="1"/>
          </p:cNvSpPr>
          <p:nvPr/>
        </p:nvSpPr>
        <p:spPr bwMode="auto">
          <a:xfrm>
            <a:off x="488382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2" name="Oval 6"/>
          <p:cNvSpPr>
            <a:spLocks noChangeAspect="1" noChangeArrowheads="1"/>
          </p:cNvSpPr>
          <p:nvPr/>
        </p:nvSpPr>
        <p:spPr bwMode="auto">
          <a:xfrm>
            <a:off x="5221884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3" name="Oval 13"/>
          <p:cNvSpPr>
            <a:spLocks noChangeAspect="1" noChangeArrowheads="1"/>
          </p:cNvSpPr>
          <p:nvPr/>
        </p:nvSpPr>
        <p:spPr bwMode="auto">
          <a:xfrm>
            <a:off x="691216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4" name="Oval 14"/>
          <p:cNvSpPr>
            <a:spLocks noChangeAspect="1" noChangeArrowheads="1"/>
          </p:cNvSpPr>
          <p:nvPr/>
        </p:nvSpPr>
        <p:spPr bwMode="auto">
          <a:xfrm>
            <a:off x="7250224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5" name="Oval 15"/>
          <p:cNvSpPr>
            <a:spLocks noChangeAspect="1" noChangeArrowheads="1"/>
          </p:cNvSpPr>
          <p:nvPr/>
        </p:nvSpPr>
        <p:spPr bwMode="auto">
          <a:xfrm>
            <a:off x="758828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6" name="Oval 17"/>
          <p:cNvSpPr>
            <a:spLocks noChangeAspect="1" noChangeArrowheads="1"/>
          </p:cNvSpPr>
          <p:nvPr/>
        </p:nvSpPr>
        <p:spPr bwMode="auto">
          <a:xfrm>
            <a:off x="555994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7" name="Oval 18"/>
          <p:cNvSpPr>
            <a:spLocks noChangeAspect="1" noChangeArrowheads="1"/>
          </p:cNvSpPr>
          <p:nvPr/>
        </p:nvSpPr>
        <p:spPr bwMode="auto">
          <a:xfrm>
            <a:off x="5897998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8" name="Oval 19"/>
          <p:cNvSpPr>
            <a:spLocks noChangeAspect="1" noChangeArrowheads="1"/>
          </p:cNvSpPr>
          <p:nvPr/>
        </p:nvSpPr>
        <p:spPr bwMode="auto">
          <a:xfrm>
            <a:off x="6236054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" name="Oval 20"/>
          <p:cNvSpPr>
            <a:spLocks noChangeAspect="1" noChangeArrowheads="1"/>
          </p:cNvSpPr>
          <p:nvPr/>
        </p:nvSpPr>
        <p:spPr bwMode="auto">
          <a:xfrm>
            <a:off x="6574112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" name="Oval 26"/>
          <p:cNvSpPr>
            <a:spLocks noChangeAspect="1" noChangeArrowheads="1"/>
          </p:cNvSpPr>
          <p:nvPr/>
        </p:nvSpPr>
        <p:spPr bwMode="auto">
          <a:xfrm>
            <a:off x="488382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" name="Oval 27"/>
          <p:cNvSpPr>
            <a:spLocks noChangeAspect="1" noChangeArrowheads="1"/>
          </p:cNvSpPr>
          <p:nvPr/>
        </p:nvSpPr>
        <p:spPr bwMode="auto">
          <a:xfrm>
            <a:off x="5221884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2" name="Oval 28"/>
          <p:cNvSpPr>
            <a:spLocks noChangeAspect="1" noChangeArrowheads="1"/>
          </p:cNvSpPr>
          <p:nvPr/>
        </p:nvSpPr>
        <p:spPr bwMode="auto">
          <a:xfrm>
            <a:off x="691216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3" name="Oval 29"/>
          <p:cNvSpPr>
            <a:spLocks noChangeAspect="1" noChangeArrowheads="1"/>
          </p:cNvSpPr>
          <p:nvPr/>
        </p:nvSpPr>
        <p:spPr bwMode="auto">
          <a:xfrm>
            <a:off x="7250224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4" name="Oval 30"/>
          <p:cNvSpPr>
            <a:spLocks noChangeAspect="1" noChangeArrowheads="1"/>
          </p:cNvSpPr>
          <p:nvPr/>
        </p:nvSpPr>
        <p:spPr bwMode="auto">
          <a:xfrm>
            <a:off x="758828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5" name="Oval 32"/>
          <p:cNvSpPr>
            <a:spLocks noChangeAspect="1" noChangeArrowheads="1"/>
          </p:cNvSpPr>
          <p:nvPr/>
        </p:nvSpPr>
        <p:spPr bwMode="auto">
          <a:xfrm>
            <a:off x="555994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6" name="Oval 33"/>
          <p:cNvSpPr>
            <a:spLocks noChangeAspect="1" noChangeArrowheads="1"/>
          </p:cNvSpPr>
          <p:nvPr/>
        </p:nvSpPr>
        <p:spPr bwMode="auto">
          <a:xfrm>
            <a:off x="5897998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7" name="Oval 34"/>
          <p:cNvSpPr>
            <a:spLocks noChangeAspect="1" noChangeArrowheads="1"/>
          </p:cNvSpPr>
          <p:nvPr/>
        </p:nvSpPr>
        <p:spPr bwMode="auto">
          <a:xfrm>
            <a:off x="6236054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8" name="Oval 35"/>
          <p:cNvSpPr>
            <a:spLocks noChangeAspect="1" noChangeArrowheads="1"/>
          </p:cNvSpPr>
          <p:nvPr/>
        </p:nvSpPr>
        <p:spPr bwMode="auto">
          <a:xfrm>
            <a:off x="6574112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" name="Oval 26"/>
          <p:cNvSpPr>
            <a:spLocks noChangeAspect="1" noChangeArrowheads="1"/>
          </p:cNvSpPr>
          <p:nvPr/>
        </p:nvSpPr>
        <p:spPr bwMode="auto">
          <a:xfrm>
            <a:off x="488382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" name="Oval 27"/>
          <p:cNvSpPr>
            <a:spLocks noChangeAspect="1" noChangeArrowheads="1"/>
          </p:cNvSpPr>
          <p:nvPr/>
        </p:nvSpPr>
        <p:spPr bwMode="auto">
          <a:xfrm>
            <a:off x="5221884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1" name="Oval 28"/>
          <p:cNvSpPr>
            <a:spLocks noChangeAspect="1" noChangeArrowheads="1"/>
          </p:cNvSpPr>
          <p:nvPr/>
        </p:nvSpPr>
        <p:spPr bwMode="auto">
          <a:xfrm>
            <a:off x="691216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2" name="Oval 29"/>
          <p:cNvSpPr>
            <a:spLocks noChangeAspect="1" noChangeArrowheads="1"/>
          </p:cNvSpPr>
          <p:nvPr/>
        </p:nvSpPr>
        <p:spPr bwMode="auto">
          <a:xfrm>
            <a:off x="7250224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3" name="Oval 30"/>
          <p:cNvSpPr>
            <a:spLocks noChangeAspect="1" noChangeArrowheads="1"/>
          </p:cNvSpPr>
          <p:nvPr/>
        </p:nvSpPr>
        <p:spPr bwMode="auto">
          <a:xfrm>
            <a:off x="758828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4" name="Oval 32"/>
          <p:cNvSpPr>
            <a:spLocks noChangeAspect="1" noChangeArrowheads="1"/>
          </p:cNvSpPr>
          <p:nvPr/>
        </p:nvSpPr>
        <p:spPr bwMode="auto">
          <a:xfrm>
            <a:off x="555994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5" name="Oval 33"/>
          <p:cNvSpPr>
            <a:spLocks noChangeAspect="1" noChangeArrowheads="1"/>
          </p:cNvSpPr>
          <p:nvPr/>
        </p:nvSpPr>
        <p:spPr bwMode="auto">
          <a:xfrm>
            <a:off x="5897998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6" name="Oval 34"/>
          <p:cNvSpPr>
            <a:spLocks noChangeAspect="1" noChangeArrowheads="1"/>
          </p:cNvSpPr>
          <p:nvPr/>
        </p:nvSpPr>
        <p:spPr bwMode="auto">
          <a:xfrm>
            <a:off x="6236054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7" name="Oval 35"/>
          <p:cNvSpPr>
            <a:spLocks noChangeAspect="1" noChangeArrowheads="1"/>
          </p:cNvSpPr>
          <p:nvPr/>
        </p:nvSpPr>
        <p:spPr bwMode="auto">
          <a:xfrm>
            <a:off x="6574112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8" name="Parallelogram 427"/>
          <p:cNvSpPr/>
          <p:nvPr/>
        </p:nvSpPr>
        <p:spPr>
          <a:xfrm>
            <a:off x="1882382" y="3351879"/>
            <a:ext cx="1724418" cy="788400"/>
          </a:xfrm>
          <a:prstGeom prst="parallelogram">
            <a:avLst>
              <a:gd name="adj" fmla="val 84961"/>
            </a:avLst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9" name="Parallelogram 428"/>
          <p:cNvSpPr/>
          <p:nvPr/>
        </p:nvSpPr>
        <p:spPr>
          <a:xfrm>
            <a:off x="5274204" y="3351879"/>
            <a:ext cx="1704446" cy="788400"/>
          </a:xfrm>
          <a:prstGeom prst="parallelogram">
            <a:avLst>
              <a:gd name="adj" fmla="val 84961"/>
            </a:avLst>
          </a:prstGeom>
          <a:solidFill>
            <a:srgbClr val="669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0" name="Oval 5"/>
          <p:cNvSpPr>
            <a:spLocks noChangeAspect="1" noChangeArrowheads="1"/>
          </p:cNvSpPr>
          <p:nvPr/>
        </p:nvSpPr>
        <p:spPr bwMode="auto">
          <a:xfrm>
            <a:off x="82777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1" name="Oval 6"/>
          <p:cNvSpPr>
            <a:spLocks noChangeAspect="1" noChangeArrowheads="1"/>
          </p:cNvSpPr>
          <p:nvPr/>
        </p:nvSpPr>
        <p:spPr bwMode="auto">
          <a:xfrm>
            <a:off x="116583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2" name="Line 12"/>
          <p:cNvSpPr>
            <a:spLocks noChangeShapeType="1"/>
          </p:cNvSpPr>
          <p:nvPr/>
        </p:nvSpPr>
        <p:spPr bwMode="auto">
          <a:xfrm>
            <a:off x="546061" y="3352986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3" name="Oval 13"/>
          <p:cNvSpPr>
            <a:spLocks noChangeAspect="1" noChangeArrowheads="1"/>
          </p:cNvSpPr>
          <p:nvPr/>
        </p:nvSpPr>
        <p:spPr bwMode="auto">
          <a:xfrm>
            <a:off x="285611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4" name="Oval 14"/>
          <p:cNvSpPr>
            <a:spLocks noChangeAspect="1" noChangeArrowheads="1"/>
          </p:cNvSpPr>
          <p:nvPr/>
        </p:nvSpPr>
        <p:spPr bwMode="auto">
          <a:xfrm>
            <a:off x="319417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5" name="Oval 15"/>
          <p:cNvSpPr>
            <a:spLocks noChangeAspect="1" noChangeArrowheads="1"/>
          </p:cNvSpPr>
          <p:nvPr/>
        </p:nvSpPr>
        <p:spPr bwMode="auto">
          <a:xfrm>
            <a:off x="353222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" name="Oval 17"/>
          <p:cNvSpPr>
            <a:spLocks noChangeAspect="1" noChangeArrowheads="1"/>
          </p:cNvSpPr>
          <p:nvPr/>
        </p:nvSpPr>
        <p:spPr bwMode="auto">
          <a:xfrm>
            <a:off x="150388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7" name="Oval 18"/>
          <p:cNvSpPr>
            <a:spLocks noChangeAspect="1" noChangeArrowheads="1"/>
          </p:cNvSpPr>
          <p:nvPr/>
        </p:nvSpPr>
        <p:spPr bwMode="auto">
          <a:xfrm>
            <a:off x="184194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8" name="Oval 19"/>
          <p:cNvSpPr>
            <a:spLocks noChangeAspect="1" noChangeArrowheads="1"/>
          </p:cNvSpPr>
          <p:nvPr/>
        </p:nvSpPr>
        <p:spPr bwMode="auto">
          <a:xfrm>
            <a:off x="218000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9" name="Oval 20"/>
          <p:cNvSpPr>
            <a:spLocks noChangeAspect="1" noChangeArrowheads="1"/>
          </p:cNvSpPr>
          <p:nvPr/>
        </p:nvSpPr>
        <p:spPr bwMode="auto">
          <a:xfrm>
            <a:off x="2518059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" name="Oval 21"/>
          <p:cNvSpPr>
            <a:spLocks noChangeAspect="1" noChangeArrowheads="1"/>
          </p:cNvSpPr>
          <p:nvPr/>
        </p:nvSpPr>
        <p:spPr bwMode="auto">
          <a:xfrm>
            <a:off x="3870285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1" name="Oval 22"/>
          <p:cNvSpPr>
            <a:spLocks noChangeAspect="1" noChangeArrowheads="1"/>
          </p:cNvSpPr>
          <p:nvPr/>
        </p:nvSpPr>
        <p:spPr bwMode="auto">
          <a:xfrm>
            <a:off x="4208341" y="3266110"/>
            <a:ext cx="134989" cy="149114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2" name="Oval 23"/>
          <p:cNvSpPr>
            <a:spLocks noChangeAspect="1" noChangeArrowheads="1"/>
          </p:cNvSpPr>
          <p:nvPr/>
        </p:nvSpPr>
        <p:spPr bwMode="auto">
          <a:xfrm>
            <a:off x="4546398" y="3266110"/>
            <a:ext cx="134989" cy="149114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3" name="Oval 26"/>
          <p:cNvSpPr>
            <a:spLocks noChangeAspect="1" noChangeArrowheads="1"/>
          </p:cNvSpPr>
          <p:nvPr/>
        </p:nvSpPr>
        <p:spPr bwMode="auto">
          <a:xfrm>
            <a:off x="82777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4" name="Oval 27"/>
          <p:cNvSpPr>
            <a:spLocks noChangeAspect="1" noChangeArrowheads="1"/>
          </p:cNvSpPr>
          <p:nvPr/>
        </p:nvSpPr>
        <p:spPr bwMode="auto">
          <a:xfrm>
            <a:off x="116583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5" name="Oval 28"/>
          <p:cNvSpPr>
            <a:spLocks noChangeAspect="1" noChangeArrowheads="1"/>
          </p:cNvSpPr>
          <p:nvPr/>
        </p:nvSpPr>
        <p:spPr bwMode="auto">
          <a:xfrm>
            <a:off x="285611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6" name="Oval 29"/>
          <p:cNvSpPr>
            <a:spLocks noChangeAspect="1" noChangeArrowheads="1"/>
          </p:cNvSpPr>
          <p:nvPr/>
        </p:nvSpPr>
        <p:spPr bwMode="auto">
          <a:xfrm>
            <a:off x="319417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7" name="Oval 30"/>
          <p:cNvSpPr>
            <a:spLocks noChangeAspect="1" noChangeArrowheads="1"/>
          </p:cNvSpPr>
          <p:nvPr/>
        </p:nvSpPr>
        <p:spPr bwMode="auto">
          <a:xfrm>
            <a:off x="353222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8" name="Oval 32"/>
          <p:cNvSpPr>
            <a:spLocks noChangeAspect="1" noChangeArrowheads="1"/>
          </p:cNvSpPr>
          <p:nvPr/>
        </p:nvSpPr>
        <p:spPr bwMode="auto">
          <a:xfrm>
            <a:off x="150388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9" name="Oval 33"/>
          <p:cNvSpPr>
            <a:spLocks noChangeAspect="1" noChangeArrowheads="1"/>
          </p:cNvSpPr>
          <p:nvPr/>
        </p:nvSpPr>
        <p:spPr bwMode="auto">
          <a:xfrm>
            <a:off x="184194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" name="Oval 34"/>
          <p:cNvSpPr>
            <a:spLocks noChangeAspect="1" noChangeArrowheads="1"/>
          </p:cNvSpPr>
          <p:nvPr/>
        </p:nvSpPr>
        <p:spPr bwMode="auto">
          <a:xfrm>
            <a:off x="218000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1" name="Oval 35"/>
          <p:cNvSpPr>
            <a:spLocks noChangeAspect="1" noChangeArrowheads="1"/>
          </p:cNvSpPr>
          <p:nvPr/>
        </p:nvSpPr>
        <p:spPr bwMode="auto">
          <a:xfrm>
            <a:off x="2518059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2" name="Oval 36"/>
          <p:cNvSpPr>
            <a:spLocks noChangeAspect="1" noChangeArrowheads="1"/>
          </p:cNvSpPr>
          <p:nvPr/>
        </p:nvSpPr>
        <p:spPr bwMode="auto">
          <a:xfrm>
            <a:off x="3870285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3" name="Oval 37"/>
          <p:cNvSpPr>
            <a:spLocks noChangeAspect="1" noChangeArrowheads="1"/>
          </p:cNvSpPr>
          <p:nvPr/>
        </p:nvSpPr>
        <p:spPr bwMode="auto">
          <a:xfrm>
            <a:off x="420834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4" name="Oval 38"/>
          <p:cNvSpPr>
            <a:spLocks noChangeAspect="1" noChangeArrowheads="1"/>
          </p:cNvSpPr>
          <p:nvPr/>
        </p:nvSpPr>
        <p:spPr bwMode="auto">
          <a:xfrm>
            <a:off x="4546398" y="3664181"/>
            <a:ext cx="134989" cy="149115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5" name="Oval 26"/>
          <p:cNvSpPr>
            <a:spLocks noChangeAspect="1" noChangeArrowheads="1"/>
          </p:cNvSpPr>
          <p:nvPr/>
        </p:nvSpPr>
        <p:spPr bwMode="auto">
          <a:xfrm>
            <a:off x="82777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6" name="Oval 27"/>
          <p:cNvSpPr>
            <a:spLocks noChangeAspect="1" noChangeArrowheads="1"/>
          </p:cNvSpPr>
          <p:nvPr/>
        </p:nvSpPr>
        <p:spPr bwMode="auto">
          <a:xfrm>
            <a:off x="116583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7" name="Oval 28"/>
          <p:cNvSpPr>
            <a:spLocks noChangeAspect="1" noChangeArrowheads="1"/>
          </p:cNvSpPr>
          <p:nvPr/>
        </p:nvSpPr>
        <p:spPr bwMode="auto">
          <a:xfrm>
            <a:off x="285611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8" name="Oval 29"/>
          <p:cNvSpPr>
            <a:spLocks noChangeAspect="1" noChangeArrowheads="1"/>
          </p:cNvSpPr>
          <p:nvPr/>
        </p:nvSpPr>
        <p:spPr bwMode="auto">
          <a:xfrm>
            <a:off x="319417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9" name="Oval 30"/>
          <p:cNvSpPr>
            <a:spLocks noChangeAspect="1" noChangeArrowheads="1"/>
          </p:cNvSpPr>
          <p:nvPr/>
        </p:nvSpPr>
        <p:spPr bwMode="auto">
          <a:xfrm>
            <a:off x="353222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" name="Oval 32"/>
          <p:cNvSpPr>
            <a:spLocks noChangeAspect="1" noChangeArrowheads="1"/>
          </p:cNvSpPr>
          <p:nvPr/>
        </p:nvSpPr>
        <p:spPr bwMode="auto">
          <a:xfrm>
            <a:off x="150388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1" name="Oval 33"/>
          <p:cNvSpPr>
            <a:spLocks noChangeAspect="1" noChangeArrowheads="1"/>
          </p:cNvSpPr>
          <p:nvPr/>
        </p:nvSpPr>
        <p:spPr bwMode="auto">
          <a:xfrm>
            <a:off x="184194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2" name="Oval 34"/>
          <p:cNvSpPr>
            <a:spLocks noChangeAspect="1" noChangeArrowheads="1"/>
          </p:cNvSpPr>
          <p:nvPr/>
        </p:nvSpPr>
        <p:spPr bwMode="auto">
          <a:xfrm>
            <a:off x="218000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3" name="Oval 35"/>
          <p:cNvSpPr>
            <a:spLocks noChangeAspect="1" noChangeArrowheads="1"/>
          </p:cNvSpPr>
          <p:nvPr/>
        </p:nvSpPr>
        <p:spPr bwMode="auto">
          <a:xfrm>
            <a:off x="2518059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4" name="Oval 36"/>
          <p:cNvSpPr>
            <a:spLocks noChangeAspect="1" noChangeArrowheads="1"/>
          </p:cNvSpPr>
          <p:nvPr/>
        </p:nvSpPr>
        <p:spPr bwMode="auto">
          <a:xfrm>
            <a:off x="3870285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5" name="Oval 37"/>
          <p:cNvSpPr>
            <a:spLocks noChangeAspect="1" noChangeArrowheads="1"/>
          </p:cNvSpPr>
          <p:nvPr/>
        </p:nvSpPr>
        <p:spPr bwMode="auto">
          <a:xfrm>
            <a:off x="420834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6" name="Oval 38"/>
          <p:cNvSpPr>
            <a:spLocks noChangeAspect="1" noChangeArrowheads="1"/>
          </p:cNvSpPr>
          <p:nvPr/>
        </p:nvSpPr>
        <p:spPr bwMode="auto">
          <a:xfrm>
            <a:off x="454639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7" name="Oval 5"/>
          <p:cNvSpPr>
            <a:spLocks noChangeAspect="1" noChangeArrowheads="1"/>
          </p:cNvSpPr>
          <p:nvPr/>
        </p:nvSpPr>
        <p:spPr bwMode="auto">
          <a:xfrm>
            <a:off x="488382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8" name="Oval 6"/>
          <p:cNvSpPr>
            <a:spLocks noChangeAspect="1" noChangeArrowheads="1"/>
          </p:cNvSpPr>
          <p:nvPr/>
        </p:nvSpPr>
        <p:spPr bwMode="auto">
          <a:xfrm>
            <a:off x="5221884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9" name="Oval 13"/>
          <p:cNvSpPr>
            <a:spLocks noChangeAspect="1" noChangeArrowheads="1"/>
          </p:cNvSpPr>
          <p:nvPr/>
        </p:nvSpPr>
        <p:spPr bwMode="auto">
          <a:xfrm>
            <a:off x="691216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0" name="Oval 14"/>
          <p:cNvSpPr>
            <a:spLocks noChangeAspect="1" noChangeArrowheads="1"/>
          </p:cNvSpPr>
          <p:nvPr/>
        </p:nvSpPr>
        <p:spPr bwMode="auto">
          <a:xfrm>
            <a:off x="7250224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" name="Oval 15"/>
          <p:cNvSpPr>
            <a:spLocks noChangeAspect="1" noChangeArrowheads="1"/>
          </p:cNvSpPr>
          <p:nvPr/>
        </p:nvSpPr>
        <p:spPr bwMode="auto">
          <a:xfrm>
            <a:off x="758828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2" name="Oval 17"/>
          <p:cNvSpPr>
            <a:spLocks noChangeAspect="1" noChangeArrowheads="1"/>
          </p:cNvSpPr>
          <p:nvPr/>
        </p:nvSpPr>
        <p:spPr bwMode="auto">
          <a:xfrm>
            <a:off x="555994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3" name="Oval 18"/>
          <p:cNvSpPr>
            <a:spLocks noChangeAspect="1" noChangeArrowheads="1"/>
          </p:cNvSpPr>
          <p:nvPr/>
        </p:nvSpPr>
        <p:spPr bwMode="auto">
          <a:xfrm>
            <a:off x="5897998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4" name="Oval 19"/>
          <p:cNvSpPr>
            <a:spLocks noChangeAspect="1" noChangeArrowheads="1"/>
          </p:cNvSpPr>
          <p:nvPr/>
        </p:nvSpPr>
        <p:spPr bwMode="auto">
          <a:xfrm>
            <a:off x="6236054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5" name="Oval 20"/>
          <p:cNvSpPr>
            <a:spLocks noChangeAspect="1" noChangeArrowheads="1"/>
          </p:cNvSpPr>
          <p:nvPr/>
        </p:nvSpPr>
        <p:spPr bwMode="auto">
          <a:xfrm>
            <a:off x="6574112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6" name="Oval 26"/>
          <p:cNvSpPr>
            <a:spLocks noChangeAspect="1" noChangeArrowheads="1"/>
          </p:cNvSpPr>
          <p:nvPr/>
        </p:nvSpPr>
        <p:spPr bwMode="auto">
          <a:xfrm>
            <a:off x="4883828" y="3664181"/>
            <a:ext cx="134989" cy="149115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7" name="Oval 27"/>
          <p:cNvSpPr>
            <a:spLocks noChangeAspect="1" noChangeArrowheads="1"/>
          </p:cNvSpPr>
          <p:nvPr/>
        </p:nvSpPr>
        <p:spPr bwMode="auto">
          <a:xfrm>
            <a:off x="5221884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8" name="Oval 28"/>
          <p:cNvSpPr>
            <a:spLocks noChangeAspect="1" noChangeArrowheads="1"/>
          </p:cNvSpPr>
          <p:nvPr/>
        </p:nvSpPr>
        <p:spPr bwMode="auto">
          <a:xfrm>
            <a:off x="691216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9" name="Oval 29"/>
          <p:cNvSpPr>
            <a:spLocks noChangeAspect="1" noChangeArrowheads="1"/>
          </p:cNvSpPr>
          <p:nvPr/>
        </p:nvSpPr>
        <p:spPr bwMode="auto">
          <a:xfrm>
            <a:off x="7250224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0" name="Oval 30"/>
          <p:cNvSpPr>
            <a:spLocks noChangeAspect="1" noChangeArrowheads="1"/>
          </p:cNvSpPr>
          <p:nvPr/>
        </p:nvSpPr>
        <p:spPr bwMode="auto">
          <a:xfrm>
            <a:off x="758828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" name="Oval 32"/>
          <p:cNvSpPr>
            <a:spLocks noChangeAspect="1" noChangeArrowheads="1"/>
          </p:cNvSpPr>
          <p:nvPr/>
        </p:nvSpPr>
        <p:spPr bwMode="auto">
          <a:xfrm>
            <a:off x="555994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2" name="Oval 33"/>
          <p:cNvSpPr>
            <a:spLocks noChangeAspect="1" noChangeArrowheads="1"/>
          </p:cNvSpPr>
          <p:nvPr/>
        </p:nvSpPr>
        <p:spPr bwMode="auto">
          <a:xfrm>
            <a:off x="5897998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3" name="Oval 34"/>
          <p:cNvSpPr>
            <a:spLocks noChangeAspect="1" noChangeArrowheads="1"/>
          </p:cNvSpPr>
          <p:nvPr/>
        </p:nvSpPr>
        <p:spPr bwMode="auto">
          <a:xfrm>
            <a:off x="6236054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4" name="Oval 35"/>
          <p:cNvSpPr>
            <a:spLocks noChangeAspect="1" noChangeArrowheads="1"/>
          </p:cNvSpPr>
          <p:nvPr/>
        </p:nvSpPr>
        <p:spPr bwMode="auto">
          <a:xfrm>
            <a:off x="6574112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5" name="Oval 26"/>
          <p:cNvSpPr>
            <a:spLocks noChangeAspect="1" noChangeArrowheads="1"/>
          </p:cNvSpPr>
          <p:nvPr/>
        </p:nvSpPr>
        <p:spPr bwMode="auto">
          <a:xfrm>
            <a:off x="4883828" y="4075218"/>
            <a:ext cx="134989" cy="149114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6" name="Oval 27"/>
          <p:cNvSpPr>
            <a:spLocks noChangeAspect="1" noChangeArrowheads="1"/>
          </p:cNvSpPr>
          <p:nvPr/>
        </p:nvSpPr>
        <p:spPr bwMode="auto">
          <a:xfrm>
            <a:off x="5221884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7" name="Oval 28"/>
          <p:cNvSpPr>
            <a:spLocks noChangeAspect="1" noChangeArrowheads="1"/>
          </p:cNvSpPr>
          <p:nvPr/>
        </p:nvSpPr>
        <p:spPr bwMode="auto">
          <a:xfrm>
            <a:off x="691216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8" name="Oval 29"/>
          <p:cNvSpPr>
            <a:spLocks noChangeAspect="1" noChangeArrowheads="1"/>
          </p:cNvSpPr>
          <p:nvPr/>
        </p:nvSpPr>
        <p:spPr bwMode="auto">
          <a:xfrm>
            <a:off x="7250224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9" name="Oval 30"/>
          <p:cNvSpPr>
            <a:spLocks noChangeAspect="1" noChangeArrowheads="1"/>
          </p:cNvSpPr>
          <p:nvPr/>
        </p:nvSpPr>
        <p:spPr bwMode="auto">
          <a:xfrm>
            <a:off x="758828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0" name="Oval 32"/>
          <p:cNvSpPr>
            <a:spLocks noChangeAspect="1" noChangeArrowheads="1"/>
          </p:cNvSpPr>
          <p:nvPr/>
        </p:nvSpPr>
        <p:spPr bwMode="auto">
          <a:xfrm>
            <a:off x="555994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" name="Oval 33"/>
          <p:cNvSpPr>
            <a:spLocks noChangeAspect="1" noChangeArrowheads="1"/>
          </p:cNvSpPr>
          <p:nvPr/>
        </p:nvSpPr>
        <p:spPr bwMode="auto">
          <a:xfrm>
            <a:off x="5897998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2" name="Oval 34"/>
          <p:cNvSpPr>
            <a:spLocks noChangeAspect="1" noChangeArrowheads="1"/>
          </p:cNvSpPr>
          <p:nvPr/>
        </p:nvSpPr>
        <p:spPr bwMode="auto">
          <a:xfrm>
            <a:off x="6236054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3" name="Oval 35"/>
          <p:cNvSpPr>
            <a:spLocks noChangeAspect="1" noChangeArrowheads="1"/>
          </p:cNvSpPr>
          <p:nvPr/>
        </p:nvSpPr>
        <p:spPr bwMode="auto">
          <a:xfrm>
            <a:off x="6574112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4" name="Isosceles Triangle 493"/>
          <p:cNvSpPr/>
          <p:nvPr/>
        </p:nvSpPr>
        <p:spPr bwMode="auto">
          <a:xfrm>
            <a:off x="6645050" y="5173336"/>
            <a:ext cx="1338396" cy="791798"/>
          </a:xfrm>
          <a:prstGeom prst="triangle">
            <a:avLst/>
          </a:prstGeom>
          <a:solidFill>
            <a:srgbClr val="669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5" name="Isosceles Triangle 494"/>
          <p:cNvSpPr/>
          <p:nvPr/>
        </p:nvSpPr>
        <p:spPr bwMode="auto">
          <a:xfrm>
            <a:off x="3260820" y="5192386"/>
            <a:ext cx="1338396" cy="791798"/>
          </a:xfrm>
          <a:prstGeom prst="triangle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96" name="Oval 5"/>
          <p:cNvSpPr>
            <a:spLocks noChangeAspect="1" noChangeArrowheads="1"/>
          </p:cNvSpPr>
          <p:nvPr/>
        </p:nvSpPr>
        <p:spPr bwMode="auto">
          <a:xfrm>
            <a:off x="82777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7" name="Oval 6"/>
          <p:cNvSpPr>
            <a:spLocks noChangeAspect="1" noChangeArrowheads="1"/>
          </p:cNvSpPr>
          <p:nvPr/>
        </p:nvSpPr>
        <p:spPr bwMode="auto">
          <a:xfrm>
            <a:off x="116583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8" name="Line 12"/>
          <p:cNvSpPr>
            <a:spLocks noChangeShapeType="1"/>
          </p:cNvSpPr>
          <p:nvPr/>
        </p:nvSpPr>
        <p:spPr bwMode="auto">
          <a:xfrm>
            <a:off x="546061" y="5180298"/>
            <a:ext cx="0" cy="1049112"/>
          </a:xfrm>
          <a:prstGeom prst="line">
            <a:avLst/>
          </a:prstGeom>
          <a:noFill/>
          <a:ln w="22225" cap="rnd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9" name="Oval 13"/>
          <p:cNvSpPr>
            <a:spLocks noChangeAspect="1" noChangeArrowheads="1"/>
          </p:cNvSpPr>
          <p:nvPr/>
        </p:nvSpPr>
        <p:spPr bwMode="auto">
          <a:xfrm>
            <a:off x="285611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0" name="Oval 14"/>
          <p:cNvSpPr>
            <a:spLocks noChangeAspect="1" noChangeArrowheads="1"/>
          </p:cNvSpPr>
          <p:nvPr/>
        </p:nvSpPr>
        <p:spPr bwMode="auto">
          <a:xfrm>
            <a:off x="319417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" name="Oval 15"/>
          <p:cNvSpPr>
            <a:spLocks noChangeAspect="1" noChangeArrowheads="1"/>
          </p:cNvSpPr>
          <p:nvPr/>
        </p:nvSpPr>
        <p:spPr bwMode="auto">
          <a:xfrm>
            <a:off x="353222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2" name="Oval 17"/>
          <p:cNvSpPr>
            <a:spLocks noChangeAspect="1" noChangeArrowheads="1"/>
          </p:cNvSpPr>
          <p:nvPr/>
        </p:nvSpPr>
        <p:spPr bwMode="auto">
          <a:xfrm>
            <a:off x="150388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3" name="Oval 18"/>
          <p:cNvSpPr>
            <a:spLocks noChangeAspect="1" noChangeArrowheads="1"/>
          </p:cNvSpPr>
          <p:nvPr/>
        </p:nvSpPr>
        <p:spPr bwMode="auto">
          <a:xfrm>
            <a:off x="184194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4" name="Oval 19"/>
          <p:cNvSpPr>
            <a:spLocks noChangeAspect="1" noChangeArrowheads="1"/>
          </p:cNvSpPr>
          <p:nvPr/>
        </p:nvSpPr>
        <p:spPr bwMode="auto">
          <a:xfrm>
            <a:off x="218000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5" name="Oval 20"/>
          <p:cNvSpPr>
            <a:spLocks noChangeAspect="1" noChangeArrowheads="1"/>
          </p:cNvSpPr>
          <p:nvPr/>
        </p:nvSpPr>
        <p:spPr bwMode="auto">
          <a:xfrm>
            <a:off x="2518059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6" name="Oval 21"/>
          <p:cNvSpPr>
            <a:spLocks noChangeAspect="1" noChangeArrowheads="1"/>
          </p:cNvSpPr>
          <p:nvPr/>
        </p:nvSpPr>
        <p:spPr bwMode="auto">
          <a:xfrm>
            <a:off x="3870285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7" name="Oval 22"/>
          <p:cNvSpPr>
            <a:spLocks noChangeAspect="1" noChangeArrowheads="1"/>
          </p:cNvSpPr>
          <p:nvPr/>
        </p:nvSpPr>
        <p:spPr bwMode="auto">
          <a:xfrm>
            <a:off x="4208341" y="5093422"/>
            <a:ext cx="134989" cy="149114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8" name="Oval 23"/>
          <p:cNvSpPr>
            <a:spLocks noChangeAspect="1" noChangeArrowheads="1"/>
          </p:cNvSpPr>
          <p:nvPr/>
        </p:nvSpPr>
        <p:spPr bwMode="auto">
          <a:xfrm>
            <a:off x="4546398" y="5093422"/>
            <a:ext cx="134989" cy="149114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9" name="Oval 26"/>
          <p:cNvSpPr>
            <a:spLocks noChangeAspect="1" noChangeArrowheads="1"/>
          </p:cNvSpPr>
          <p:nvPr/>
        </p:nvSpPr>
        <p:spPr bwMode="auto">
          <a:xfrm>
            <a:off x="82777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0" name="Oval 27"/>
          <p:cNvSpPr>
            <a:spLocks noChangeAspect="1" noChangeArrowheads="1"/>
          </p:cNvSpPr>
          <p:nvPr/>
        </p:nvSpPr>
        <p:spPr bwMode="auto">
          <a:xfrm>
            <a:off x="116583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1" name="Oval 28"/>
          <p:cNvSpPr>
            <a:spLocks noChangeAspect="1" noChangeArrowheads="1"/>
          </p:cNvSpPr>
          <p:nvPr/>
        </p:nvSpPr>
        <p:spPr bwMode="auto">
          <a:xfrm>
            <a:off x="285611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" name="Oval 29"/>
          <p:cNvSpPr>
            <a:spLocks noChangeAspect="1" noChangeArrowheads="1"/>
          </p:cNvSpPr>
          <p:nvPr/>
        </p:nvSpPr>
        <p:spPr bwMode="auto">
          <a:xfrm>
            <a:off x="319417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" name="Oval 30"/>
          <p:cNvSpPr>
            <a:spLocks noChangeAspect="1" noChangeArrowheads="1"/>
          </p:cNvSpPr>
          <p:nvPr/>
        </p:nvSpPr>
        <p:spPr bwMode="auto">
          <a:xfrm>
            <a:off x="353222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" name="Oval 32"/>
          <p:cNvSpPr>
            <a:spLocks noChangeAspect="1" noChangeArrowheads="1"/>
          </p:cNvSpPr>
          <p:nvPr/>
        </p:nvSpPr>
        <p:spPr bwMode="auto">
          <a:xfrm>
            <a:off x="150388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" name="Oval 33"/>
          <p:cNvSpPr>
            <a:spLocks noChangeAspect="1" noChangeArrowheads="1"/>
          </p:cNvSpPr>
          <p:nvPr/>
        </p:nvSpPr>
        <p:spPr bwMode="auto">
          <a:xfrm>
            <a:off x="184194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" name="Oval 34"/>
          <p:cNvSpPr>
            <a:spLocks noChangeAspect="1" noChangeArrowheads="1"/>
          </p:cNvSpPr>
          <p:nvPr/>
        </p:nvSpPr>
        <p:spPr bwMode="auto">
          <a:xfrm>
            <a:off x="218000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" name="Oval 35"/>
          <p:cNvSpPr>
            <a:spLocks noChangeAspect="1" noChangeArrowheads="1"/>
          </p:cNvSpPr>
          <p:nvPr/>
        </p:nvSpPr>
        <p:spPr bwMode="auto">
          <a:xfrm>
            <a:off x="2518059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8" name="Oval 36"/>
          <p:cNvSpPr>
            <a:spLocks noChangeAspect="1" noChangeArrowheads="1"/>
          </p:cNvSpPr>
          <p:nvPr/>
        </p:nvSpPr>
        <p:spPr bwMode="auto">
          <a:xfrm>
            <a:off x="3870285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9" name="Oval 37"/>
          <p:cNvSpPr>
            <a:spLocks noChangeAspect="1" noChangeArrowheads="1"/>
          </p:cNvSpPr>
          <p:nvPr/>
        </p:nvSpPr>
        <p:spPr bwMode="auto">
          <a:xfrm>
            <a:off x="420834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0" name="Oval 38"/>
          <p:cNvSpPr>
            <a:spLocks noChangeAspect="1" noChangeArrowheads="1"/>
          </p:cNvSpPr>
          <p:nvPr/>
        </p:nvSpPr>
        <p:spPr bwMode="auto">
          <a:xfrm>
            <a:off x="4546398" y="5491493"/>
            <a:ext cx="134989" cy="149115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1" name="Line 4"/>
          <p:cNvSpPr>
            <a:spLocks noChangeShapeType="1"/>
          </p:cNvSpPr>
          <p:nvPr/>
        </p:nvSpPr>
        <p:spPr bwMode="auto">
          <a:xfrm>
            <a:off x="546060" y="1525673"/>
            <a:ext cx="762638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" name="Line 4"/>
          <p:cNvSpPr>
            <a:spLocks noChangeShapeType="1"/>
          </p:cNvSpPr>
          <p:nvPr/>
        </p:nvSpPr>
        <p:spPr bwMode="auto">
          <a:xfrm>
            <a:off x="546060" y="1899107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3" name="Line 4"/>
          <p:cNvSpPr>
            <a:spLocks noChangeShapeType="1"/>
          </p:cNvSpPr>
          <p:nvPr/>
        </p:nvSpPr>
        <p:spPr bwMode="auto">
          <a:xfrm>
            <a:off x="546060" y="2310144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4" name="Line 4"/>
          <p:cNvSpPr>
            <a:spLocks noChangeShapeType="1"/>
          </p:cNvSpPr>
          <p:nvPr/>
        </p:nvSpPr>
        <p:spPr bwMode="auto">
          <a:xfrm>
            <a:off x="546060" y="3352986"/>
            <a:ext cx="762638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5" name="Line 4"/>
          <p:cNvSpPr>
            <a:spLocks noChangeShapeType="1"/>
          </p:cNvSpPr>
          <p:nvPr/>
        </p:nvSpPr>
        <p:spPr bwMode="auto">
          <a:xfrm>
            <a:off x="546060" y="3726420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6" name="Line 4"/>
          <p:cNvSpPr>
            <a:spLocks noChangeShapeType="1"/>
          </p:cNvSpPr>
          <p:nvPr/>
        </p:nvSpPr>
        <p:spPr bwMode="auto">
          <a:xfrm>
            <a:off x="546060" y="4137457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7" name="Line 4"/>
          <p:cNvSpPr>
            <a:spLocks noChangeShapeType="1"/>
          </p:cNvSpPr>
          <p:nvPr/>
        </p:nvSpPr>
        <p:spPr bwMode="auto">
          <a:xfrm>
            <a:off x="546060" y="5180298"/>
            <a:ext cx="7626389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8" name="Line 4"/>
          <p:cNvSpPr>
            <a:spLocks noChangeShapeType="1"/>
          </p:cNvSpPr>
          <p:nvPr/>
        </p:nvSpPr>
        <p:spPr bwMode="auto">
          <a:xfrm>
            <a:off x="546060" y="5553732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9" name="Line 4"/>
          <p:cNvSpPr>
            <a:spLocks noChangeShapeType="1"/>
          </p:cNvSpPr>
          <p:nvPr/>
        </p:nvSpPr>
        <p:spPr bwMode="auto">
          <a:xfrm>
            <a:off x="546060" y="5964769"/>
            <a:ext cx="7626389" cy="0"/>
          </a:xfrm>
          <a:prstGeom prst="line">
            <a:avLst/>
          </a:prstGeom>
          <a:noFill/>
          <a:ln w="2222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0" name="Oval 26"/>
          <p:cNvSpPr>
            <a:spLocks noChangeAspect="1" noChangeArrowheads="1"/>
          </p:cNvSpPr>
          <p:nvPr/>
        </p:nvSpPr>
        <p:spPr bwMode="auto">
          <a:xfrm>
            <a:off x="82777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1" name="Oval 27"/>
          <p:cNvSpPr>
            <a:spLocks noChangeAspect="1" noChangeArrowheads="1"/>
          </p:cNvSpPr>
          <p:nvPr/>
        </p:nvSpPr>
        <p:spPr bwMode="auto">
          <a:xfrm>
            <a:off x="116583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" name="Oval 28"/>
          <p:cNvSpPr>
            <a:spLocks noChangeAspect="1" noChangeArrowheads="1"/>
          </p:cNvSpPr>
          <p:nvPr/>
        </p:nvSpPr>
        <p:spPr bwMode="auto">
          <a:xfrm>
            <a:off x="285611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3" name="Oval 29"/>
          <p:cNvSpPr>
            <a:spLocks noChangeAspect="1" noChangeArrowheads="1"/>
          </p:cNvSpPr>
          <p:nvPr/>
        </p:nvSpPr>
        <p:spPr bwMode="auto">
          <a:xfrm>
            <a:off x="319417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4" name="Oval 30"/>
          <p:cNvSpPr>
            <a:spLocks noChangeAspect="1" noChangeArrowheads="1"/>
          </p:cNvSpPr>
          <p:nvPr/>
        </p:nvSpPr>
        <p:spPr bwMode="auto">
          <a:xfrm>
            <a:off x="353222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5" name="Oval 32"/>
          <p:cNvSpPr>
            <a:spLocks noChangeAspect="1" noChangeArrowheads="1"/>
          </p:cNvSpPr>
          <p:nvPr/>
        </p:nvSpPr>
        <p:spPr bwMode="auto">
          <a:xfrm>
            <a:off x="150388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6" name="Oval 33"/>
          <p:cNvSpPr>
            <a:spLocks noChangeAspect="1" noChangeArrowheads="1"/>
          </p:cNvSpPr>
          <p:nvPr/>
        </p:nvSpPr>
        <p:spPr bwMode="auto">
          <a:xfrm>
            <a:off x="184194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7" name="Oval 34"/>
          <p:cNvSpPr>
            <a:spLocks noChangeAspect="1" noChangeArrowheads="1"/>
          </p:cNvSpPr>
          <p:nvPr/>
        </p:nvSpPr>
        <p:spPr bwMode="auto">
          <a:xfrm>
            <a:off x="218000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8" name="Oval 35"/>
          <p:cNvSpPr>
            <a:spLocks noChangeAspect="1" noChangeArrowheads="1"/>
          </p:cNvSpPr>
          <p:nvPr/>
        </p:nvSpPr>
        <p:spPr bwMode="auto">
          <a:xfrm>
            <a:off x="2518059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9" name="Oval 36"/>
          <p:cNvSpPr>
            <a:spLocks noChangeAspect="1" noChangeArrowheads="1"/>
          </p:cNvSpPr>
          <p:nvPr/>
        </p:nvSpPr>
        <p:spPr bwMode="auto">
          <a:xfrm>
            <a:off x="3870285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0" name="Oval 37"/>
          <p:cNvSpPr>
            <a:spLocks noChangeAspect="1" noChangeArrowheads="1"/>
          </p:cNvSpPr>
          <p:nvPr/>
        </p:nvSpPr>
        <p:spPr bwMode="auto">
          <a:xfrm>
            <a:off x="420834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1" name="Oval 38"/>
          <p:cNvSpPr>
            <a:spLocks noChangeAspect="1" noChangeArrowheads="1"/>
          </p:cNvSpPr>
          <p:nvPr/>
        </p:nvSpPr>
        <p:spPr bwMode="auto">
          <a:xfrm>
            <a:off x="454639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" name="Oval 5"/>
          <p:cNvSpPr>
            <a:spLocks noChangeAspect="1" noChangeArrowheads="1"/>
          </p:cNvSpPr>
          <p:nvPr/>
        </p:nvSpPr>
        <p:spPr bwMode="auto">
          <a:xfrm>
            <a:off x="488382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" name="Oval 6"/>
          <p:cNvSpPr>
            <a:spLocks noChangeAspect="1" noChangeArrowheads="1"/>
          </p:cNvSpPr>
          <p:nvPr/>
        </p:nvSpPr>
        <p:spPr bwMode="auto">
          <a:xfrm>
            <a:off x="5221884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4" name="Oval 13"/>
          <p:cNvSpPr>
            <a:spLocks noChangeAspect="1" noChangeArrowheads="1"/>
          </p:cNvSpPr>
          <p:nvPr/>
        </p:nvSpPr>
        <p:spPr bwMode="auto">
          <a:xfrm>
            <a:off x="691216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" name="Oval 14"/>
          <p:cNvSpPr>
            <a:spLocks noChangeAspect="1" noChangeArrowheads="1"/>
          </p:cNvSpPr>
          <p:nvPr/>
        </p:nvSpPr>
        <p:spPr bwMode="auto">
          <a:xfrm>
            <a:off x="7250224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6" name="Oval 15"/>
          <p:cNvSpPr>
            <a:spLocks noChangeAspect="1" noChangeArrowheads="1"/>
          </p:cNvSpPr>
          <p:nvPr/>
        </p:nvSpPr>
        <p:spPr bwMode="auto">
          <a:xfrm>
            <a:off x="758828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7" name="Oval 17"/>
          <p:cNvSpPr>
            <a:spLocks noChangeAspect="1" noChangeArrowheads="1"/>
          </p:cNvSpPr>
          <p:nvPr/>
        </p:nvSpPr>
        <p:spPr bwMode="auto">
          <a:xfrm>
            <a:off x="555994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8" name="Oval 18"/>
          <p:cNvSpPr>
            <a:spLocks noChangeAspect="1" noChangeArrowheads="1"/>
          </p:cNvSpPr>
          <p:nvPr/>
        </p:nvSpPr>
        <p:spPr bwMode="auto">
          <a:xfrm>
            <a:off x="5897998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9" name="Oval 19"/>
          <p:cNvSpPr>
            <a:spLocks noChangeAspect="1" noChangeArrowheads="1"/>
          </p:cNvSpPr>
          <p:nvPr/>
        </p:nvSpPr>
        <p:spPr bwMode="auto">
          <a:xfrm>
            <a:off x="6236054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0" name="Oval 20"/>
          <p:cNvSpPr>
            <a:spLocks noChangeAspect="1" noChangeArrowheads="1"/>
          </p:cNvSpPr>
          <p:nvPr/>
        </p:nvSpPr>
        <p:spPr bwMode="auto">
          <a:xfrm>
            <a:off x="6574112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" name="Oval 26"/>
          <p:cNvSpPr>
            <a:spLocks noChangeAspect="1" noChangeArrowheads="1"/>
          </p:cNvSpPr>
          <p:nvPr/>
        </p:nvSpPr>
        <p:spPr bwMode="auto">
          <a:xfrm>
            <a:off x="4883828" y="5491493"/>
            <a:ext cx="134989" cy="149115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" name="Oval 27"/>
          <p:cNvSpPr>
            <a:spLocks noChangeAspect="1" noChangeArrowheads="1"/>
          </p:cNvSpPr>
          <p:nvPr/>
        </p:nvSpPr>
        <p:spPr bwMode="auto">
          <a:xfrm>
            <a:off x="5221884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" name="Oval 28"/>
          <p:cNvSpPr>
            <a:spLocks noChangeAspect="1" noChangeArrowheads="1"/>
          </p:cNvSpPr>
          <p:nvPr/>
        </p:nvSpPr>
        <p:spPr bwMode="auto">
          <a:xfrm>
            <a:off x="691216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4" name="Oval 29"/>
          <p:cNvSpPr>
            <a:spLocks noChangeAspect="1" noChangeArrowheads="1"/>
          </p:cNvSpPr>
          <p:nvPr/>
        </p:nvSpPr>
        <p:spPr bwMode="auto">
          <a:xfrm>
            <a:off x="7250224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5" name="Oval 30"/>
          <p:cNvSpPr>
            <a:spLocks noChangeAspect="1" noChangeArrowheads="1"/>
          </p:cNvSpPr>
          <p:nvPr/>
        </p:nvSpPr>
        <p:spPr bwMode="auto">
          <a:xfrm>
            <a:off x="758828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6" name="Oval 32"/>
          <p:cNvSpPr>
            <a:spLocks noChangeAspect="1" noChangeArrowheads="1"/>
          </p:cNvSpPr>
          <p:nvPr/>
        </p:nvSpPr>
        <p:spPr bwMode="auto">
          <a:xfrm>
            <a:off x="555994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7" name="Oval 33"/>
          <p:cNvSpPr>
            <a:spLocks noChangeAspect="1" noChangeArrowheads="1"/>
          </p:cNvSpPr>
          <p:nvPr/>
        </p:nvSpPr>
        <p:spPr bwMode="auto">
          <a:xfrm>
            <a:off x="5897998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8" name="Oval 34"/>
          <p:cNvSpPr>
            <a:spLocks noChangeAspect="1" noChangeArrowheads="1"/>
          </p:cNvSpPr>
          <p:nvPr/>
        </p:nvSpPr>
        <p:spPr bwMode="auto">
          <a:xfrm>
            <a:off x="6236054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" name="Oval 35"/>
          <p:cNvSpPr>
            <a:spLocks noChangeAspect="1" noChangeArrowheads="1"/>
          </p:cNvSpPr>
          <p:nvPr/>
        </p:nvSpPr>
        <p:spPr bwMode="auto">
          <a:xfrm>
            <a:off x="6574112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" name="Oval 26"/>
          <p:cNvSpPr>
            <a:spLocks noChangeAspect="1" noChangeArrowheads="1"/>
          </p:cNvSpPr>
          <p:nvPr/>
        </p:nvSpPr>
        <p:spPr bwMode="auto">
          <a:xfrm>
            <a:off x="4883828" y="5902530"/>
            <a:ext cx="134989" cy="149114"/>
          </a:xfrm>
          <a:prstGeom prst="ellipse">
            <a:avLst/>
          </a:prstGeom>
          <a:solidFill>
            <a:srgbClr val="FFC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1" name="Oval 27"/>
          <p:cNvSpPr>
            <a:spLocks noChangeAspect="1" noChangeArrowheads="1"/>
          </p:cNvSpPr>
          <p:nvPr/>
        </p:nvSpPr>
        <p:spPr bwMode="auto">
          <a:xfrm>
            <a:off x="5221884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2" name="Oval 28"/>
          <p:cNvSpPr>
            <a:spLocks noChangeAspect="1" noChangeArrowheads="1"/>
          </p:cNvSpPr>
          <p:nvPr/>
        </p:nvSpPr>
        <p:spPr bwMode="auto">
          <a:xfrm>
            <a:off x="691216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" name="Oval 29"/>
          <p:cNvSpPr>
            <a:spLocks noChangeAspect="1" noChangeArrowheads="1"/>
          </p:cNvSpPr>
          <p:nvPr/>
        </p:nvSpPr>
        <p:spPr bwMode="auto">
          <a:xfrm>
            <a:off x="7250224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4" name="Oval 30"/>
          <p:cNvSpPr>
            <a:spLocks noChangeAspect="1" noChangeArrowheads="1"/>
          </p:cNvSpPr>
          <p:nvPr/>
        </p:nvSpPr>
        <p:spPr bwMode="auto">
          <a:xfrm>
            <a:off x="758828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5" name="Oval 32"/>
          <p:cNvSpPr>
            <a:spLocks noChangeAspect="1" noChangeArrowheads="1"/>
          </p:cNvSpPr>
          <p:nvPr/>
        </p:nvSpPr>
        <p:spPr bwMode="auto">
          <a:xfrm>
            <a:off x="555994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6" name="Oval 33"/>
          <p:cNvSpPr>
            <a:spLocks noChangeAspect="1" noChangeArrowheads="1"/>
          </p:cNvSpPr>
          <p:nvPr/>
        </p:nvSpPr>
        <p:spPr bwMode="auto">
          <a:xfrm>
            <a:off x="5897998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7" name="Oval 34"/>
          <p:cNvSpPr>
            <a:spLocks noChangeAspect="1" noChangeArrowheads="1"/>
          </p:cNvSpPr>
          <p:nvPr/>
        </p:nvSpPr>
        <p:spPr bwMode="auto">
          <a:xfrm>
            <a:off x="6236054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8" name="Oval 35"/>
          <p:cNvSpPr>
            <a:spLocks noChangeAspect="1" noChangeArrowheads="1"/>
          </p:cNvSpPr>
          <p:nvPr/>
        </p:nvSpPr>
        <p:spPr bwMode="auto">
          <a:xfrm>
            <a:off x="6574112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" name="TextBox 568"/>
          <p:cNvSpPr txBox="1"/>
          <p:nvPr/>
        </p:nvSpPr>
        <p:spPr>
          <a:xfrm>
            <a:off x="508979" y="103884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Prologue</a:t>
            </a:r>
          </a:p>
        </p:txBody>
      </p:sp>
      <p:sp>
        <p:nvSpPr>
          <p:cNvPr id="570" name="Line 9"/>
          <p:cNvSpPr>
            <a:spLocks noChangeShapeType="1"/>
          </p:cNvSpPr>
          <p:nvPr/>
        </p:nvSpPr>
        <p:spPr bwMode="auto">
          <a:xfrm flipH="1">
            <a:off x="2307108" y="34128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1" name="Line 9"/>
          <p:cNvSpPr>
            <a:spLocks noChangeShapeType="1"/>
          </p:cNvSpPr>
          <p:nvPr/>
        </p:nvSpPr>
        <p:spPr bwMode="auto">
          <a:xfrm>
            <a:off x="1959737" y="34128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2" name="Line 9"/>
          <p:cNvSpPr>
            <a:spLocks noChangeShapeType="1"/>
          </p:cNvSpPr>
          <p:nvPr/>
        </p:nvSpPr>
        <p:spPr bwMode="auto">
          <a:xfrm>
            <a:off x="2247949" y="34179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" name="Oval 15"/>
          <p:cNvSpPr>
            <a:spLocks noChangeAspect="1" noChangeArrowheads="1"/>
          </p:cNvSpPr>
          <p:nvPr/>
        </p:nvSpPr>
        <p:spPr bwMode="auto">
          <a:xfrm>
            <a:off x="7886731" y="1438797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4" name="Oval 30"/>
          <p:cNvSpPr>
            <a:spLocks noChangeAspect="1" noChangeArrowheads="1"/>
          </p:cNvSpPr>
          <p:nvPr/>
        </p:nvSpPr>
        <p:spPr bwMode="auto">
          <a:xfrm>
            <a:off x="7886731" y="1836868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5" name="Oval 30"/>
          <p:cNvSpPr>
            <a:spLocks noChangeAspect="1" noChangeArrowheads="1"/>
          </p:cNvSpPr>
          <p:nvPr/>
        </p:nvSpPr>
        <p:spPr bwMode="auto">
          <a:xfrm>
            <a:off x="7886731" y="2247905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6" name="Oval 15"/>
          <p:cNvSpPr>
            <a:spLocks noChangeAspect="1" noChangeArrowheads="1"/>
          </p:cNvSpPr>
          <p:nvPr/>
        </p:nvSpPr>
        <p:spPr bwMode="auto">
          <a:xfrm>
            <a:off x="7886731" y="326611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7" name="Oval 30"/>
          <p:cNvSpPr>
            <a:spLocks noChangeAspect="1" noChangeArrowheads="1"/>
          </p:cNvSpPr>
          <p:nvPr/>
        </p:nvSpPr>
        <p:spPr bwMode="auto">
          <a:xfrm>
            <a:off x="7886731" y="3664181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8" name="Oval 30"/>
          <p:cNvSpPr>
            <a:spLocks noChangeAspect="1" noChangeArrowheads="1"/>
          </p:cNvSpPr>
          <p:nvPr/>
        </p:nvSpPr>
        <p:spPr bwMode="auto">
          <a:xfrm>
            <a:off x="7886731" y="4075218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9" name="Oval 15"/>
          <p:cNvSpPr>
            <a:spLocks noChangeAspect="1" noChangeArrowheads="1"/>
          </p:cNvSpPr>
          <p:nvPr/>
        </p:nvSpPr>
        <p:spPr bwMode="auto">
          <a:xfrm>
            <a:off x="7886731" y="5093422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0" name="Oval 30"/>
          <p:cNvSpPr>
            <a:spLocks noChangeAspect="1" noChangeArrowheads="1"/>
          </p:cNvSpPr>
          <p:nvPr/>
        </p:nvSpPr>
        <p:spPr bwMode="auto">
          <a:xfrm>
            <a:off x="7886731" y="5491493"/>
            <a:ext cx="134989" cy="149115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1" name="Oval 30"/>
          <p:cNvSpPr>
            <a:spLocks noChangeAspect="1" noChangeArrowheads="1"/>
          </p:cNvSpPr>
          <p:nvPr/>
        </p:nvSpPr>
        <p:spPr bwMode="auto">
          <a:xfrm>
            <a:off x="7886731" y="5902530"/>
            <a:ext cx="134989" cy="149114"/>
          </a:xfrm>
          <a:prstGeom prst="ellipse">
            <a:avLst/>
          </a:prstGeom>
          <a:solidFill>
            <a:srgbClr val="C000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2" name="Line 9"/>
          <p:cNvSpPr>
            <a:spLocks noChangeShapeType="1"/>
          </p:cNvSpPr>
          <p:nvPr/>
        </p:nvSpPr>
        <p:spPr bwMode="auto">
          <a:xfrm flipH="1">
            <a:off x="5005858" y="160305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" name="Line 9"/>
          <p:cNvSpPr>
            <a:spLocks noChangeShapeType="1"/>
          </p:cNvSpPr>
          <p:nvPr/>
        </p:nvSpPr>
        <p:spPr bwMode="auto">
          <a:xfrm>
            <a:off x="4658487" y="160305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" name="Line 9"/>
          <p:cNvSpPr>
            <a:spLocks noChangeShapeType="1"/>
          </p:cNvSpPr>
          <p:nvPr/>
        </p:nvSpPr>
        <p:spPr bwMode="auto">
          <a:xfrm>
            <a:off x="4946699" y="160816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5" name="Line 9"/>
          <p:cNvSpPr>
            <a:spLocks noChangeShapeType="1"/>
          </p:cNvSpPr>
          <p:nvPr/>
        </p:nvSpPr>
        <p:spPr bwMode="auto">
          <a:xfrm flipH="1">
            <a:off x="5691658" y="34128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6" name="Line 9"/>
          <p:cNvSpPr>
            <a:spLocks noChangeShapeType="1"/>
          </p:cNvSpPr>
          <p:nvPr/>
        </p:nvSpPr>
        <p:spPr bwMode="auto">
          <a:xfrm>
            <a:off x="5344287" y="34128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7" name="Line 9"/>
          <p:cNvSpPr>
            <a:spLocks noChangeShapeType="1"/>
          </p:cNvSpPr>
          <p:nvPr/>
        </p:nvSpPr>
        <p:spPr bwMode="auto">
          <a:xfrm>
            <a:off x="5632499" y="34179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8" name="Rectangle 587"/>
          <p:cNvSpPr/>
          <p:nvPr/>
        </p:nvSpPr>
        <p:spPr bwMode="auto">
          <a:xfrm>
            <a:off x="8134350" y="4845050"/>
            <a:ext cx="850900" cy="18542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89" name="Line 9"/>
          <p:cNvSpPr>
            <a:spLocks noChangeShapeType="1"/>
          </p:cNvSpPr>
          <p:nvPr/>
        </p:nvSpPr>
        <p:spPr bwMode="auto">
          <a:xfrm flipH="1">
            <a:off x="4326408" y="52670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" name="Line 9"/>
          <p:cNvSpPr>
            <a:spLocks noChangeShapeType="1"/>
          </p:cNvSpPr>
          <p:nvPr/>
        </p:nvSpPr>
        <p:spPr bwMode="auto">
          <a:xfrm>
            <a:off x="3979037" y="52670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1" name="Line 9"/>
          <p:cNvSpPr>
            <a:spLocks noChangeShapeType="1"/>
          </p:cNvSpPr>
          <p:nvPr/>
        </p:nvSpPr>
        <p:spPr bwMode="auto">
          <a:xfrm>
            <a:off x="4267249" y="52721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2" name="TextBox 591"/>
          <p:cNvSpPr txBox="1"/>
          <p:nvPr/>
        </p:nvSpPr>
        <p:spPr>
          <a:xfrm>
            <a:off x="508979" y="277874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Steady state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508979" y="465199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Epilogue</a:t>
            </a:r>
          </a:p>
        </p:txBody>
      </p:sp>
      <p:sp>
        <p:nvSpPr>
          <p:cNvPr id="594" name="Down Arrow 593"/>
          <p:cNvSpPr/>
          <p:nvPr/>
        </p:nvSpPr>
        <p:spPr bwMode="auto">
          <a:xfrm>
            <a:off x="4654550" y="3822700"/>
            <a:ext cx="241300" cy="1460500"/>
          </a:xfrm>
          <a:prstGeom prst="downArrow">
            <a:avLst>
              <a:gd name="adj1" fmla="val 50000"/>
              <a:gd name="adj2" fmla="val 121053"/>
            </a:avLst>
          </a:prstGeom>
          <a:solidFill>
            <a:schemeClr val="tx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95" name="TextBox 594"/>
          <p:cNvSpPr txBox="1"/>
          <p:nvPr/>
        </p:nvSpPr>
        <p:spPr>
          <a:xfrm>
            <a:off x="5054600" y="4330700"/>
            <a:ext cx="3198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Data transfer </a:t>
            </a:r>
            <a:r>
              <a:rPr lang="en-US" dirty="0" smtClean="0">
                <a:latin typeface="Calibri" pitchFamily="34" charset="0"/>
              </a:rPr>
              <a:t>between cores</a:t>
            </a:r>
            <a:br>
              <a:rPr lang="en-US" dirty="0" smtClean="0">
                <a:latin typeface="Calibri" pitchFamily="34" charset="0"/>
              </a:rPr>
            </a:br>
            <a:r>
              <a:rPr lang="en-US" sz="1600" dirty="0" smtClean="0">
                <a:solidFill>
                  <a:schemeClr val="bg2"/>
                </a:solidFill>
                <a:latin typeface="Calibri" pitchFamily="34" charset="0"/>
              </a:rPr>
              <a:t>requires a memory fence</a:t>
            </a:r>
            <a:endParaRPr lang="en-US" sz="16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1982179" y="2423146"/>
            <a:ext cx="119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5050"/>
                </a:solidFill>
                <a:latin typeface="Calibri" pitchFamily="34" charset="0"/>
              </a:rPr>
              <a:t>Core 1</a:t>
            </a:r>
          </a:p>
        </p:txBody>
      </p:sp>
      <p:sp>
        <p:nvSpPr>
          <p:cNvPr id="597" name="TextBox 596"/>
          <p:cNvSpPr txBox="1"/>
          <p:nvPr/>
        </p:nvSpPr>
        <p:spPr>
          <a:xfrm>
            <a:off x="5576279" y="2423146"/>
            <a:ext cx="216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  <a:latin typeface="Calibri" pitchFamily="34" charset="0"/>
              </a:rPr>
              <a:t>Core 2</a:t>
            </a:r>
          </a:p>
        </p:txBody>
      </p:sp>
      <p:sp>
        <p:nvSpPr>
          <p:cNvPr id="599" name="Line 9"/>
          <p:cNvSpPr>
            <a:spLocks noChangeShapeType="1"/>
          </p:cNvSpPr>
          <p:nvPr/>
        </p:nvSpPr>
        <p:spPr bwMode="auto">
          <a:xfrm flipH="1">
            <a:off x="3310408" y="5660706"/>
            <a:ext cx="234986" cy="245202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0" name="Line 9"/>
          <p:cNvSpPr>
            <a:spLocks noChangeShapeType="1"/>
          </p:cNvSpPr>
          <p:nvPr/>
        </p:nvSpPr>
        <p:spPr bwMode="auto">
          <a:xfrm>
            <a:off x="2963037" y="5660705"/>
            <a:ext cx="236043" cy="248001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1" name="Line 9"/>
          <p:cNvSpPr>
            <a:spLocks noChangeShapeType="1"/>
          </p:cNvSpPr>
          <p:nvPr/>
        </p:nvSpPr>
        <p:spPr bwMode="auto">
          <a:xfrm>
            <a:off x="3251249" y="5665814"/>
            <a:ext cx="0" cy="237784"/>
          </a:xfrm>
          <a:prstGeom prst="line">
            <a:avLst/>
          </a:prstGeom>
          <a:noFill/>
          <a:ln w="28575" cap="rnd">
            <a:solidFill>
              <a:schemeClr val="tx2">
                <a:lumMod val="75000"/>
              </a:schemeClr>
            </a:solidFill>
            <a:prstDash val="solid"/>
            <a:round/>
            <a:headEnd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602" name="Straight Connector 601"/>
          <p:cNvCxnSpPr/>
          <p:nvPr/>
        </p:nvCxnSpPr>
        <p:spPr bwMode="auto">
          <a:xfrm rot="5400000">
            <a:off x="4565650" y="5562600"/>
            <a:ext cx="11176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/>
          <p:cNvCxnSpPr/>
          <p:nvPr/>
        </p:nvCxnSpPr>
        <p:spPr bwMode="auto">
          <a:xfrm rot="5400000">
            <a:off x="3536950" y="1949450"/>
            <a:ext cx="11176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/>
          <p:nvPr/>
        </p:nvCxnSpPr>
        <p:spPr bwMode="auto">
          <a:xfrm rot="5400000">
            <a:off x="3536950" y="3765550"/>
            <a:ext cx="11176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20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70" grpId="0" animBg="1"/>
      <p:bldP spid="571" grpId="0" animBg="1"/>
      <p:bldP spid="572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5" grpId="0" animBg="1"/>
      <p:bldP spid="586" grpId="0" animBg="1"/>
      <p:bldP spid="587" grpId="0" animBg="1"/>
      <p:bldP spid="589" grpId="0" animBg="1"/>
      <p:bldP spid="590" grpId="0" animBg="1"/>
      <p:bldP spid="591" grpId="0" animBg="1"/>
      <p:bldP spid="592" grpId="0"/>
      <p:bldP spid="593" grpId="0"/>
      <p:bldP spid="594" grpId="0" animBg="1"/>
      <p:bldP spid="595" grpId="0"/>
      <p:bldP spid="599" grpId="0" animBg="1"/>
      <p:bldP spid="600" grpId="0" animBg="1"/>
      <p:bldP spid="6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Example: Solving a Linear System of Equations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Parallel machine models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Algorithmic approaches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Amdahl, strong and weak scaling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chemeClr val="bg2"/>
                </a:solidFill>
              </a:rPr>
              <a:t>CUDA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2"/>
                </a:solidFill>
              </a:rPr>
              <a:t>MPI, </a:t>
            </a:r>
            <a:r>
              <a:rPr lang="en-US" dirty="0" err="1">
                <a:solidFill>
                  <a:schemeClr val="bg2"/>
                </a:solidFill>
              </a:rPr>
              <a:t>OpenMP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OpenACC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42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Memory: Clusters and MPP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Topology: memory distributed, may have central storage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Programming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Programming model: Bulk synchronous parallel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Classical/cluster: message passing (MPI)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Modern/big data: MapReduce/Hadoop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Disks can be central or local (file system can hide that)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59254" y="3330057"/>
            <a:ext cx="5605818" cy="0"/>
          </a:xfrm>
          <a:prstGeom prst="line">
            <a:avLst/>
          </a:prstGeom>
          <a:solidFill>
            <a:srgbClr val="DDDDDD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559254" y="2538487"/>
            <a:ext cx="0" cy="791570"/>
          </a:xfrm>
          <a:prstGeom prst="line">
            <a:avLst/>
          </a:prstGeom>
          <a:solidFill>
            <a:srgbClr val="DDDDDD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968989" y="2156349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68989" y="2702260"/>
            <a:ext cx="1180531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895028" y="2538487"/>
            <a:ext cx="0" cy="791570"/>
          </a:xfrm>
          <a:prstGeom prst="line">
            <a:avLst/>
          </a:prstGeom>
          <a:solidFill>
            <a:srgbClr val="DDDDDD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431807" y="2538487"/>
            <a:ext cx="0" cy="791570"/>
          </a:xfrm>
          <a:prstGeom prst="line">
            <a:avLst/>
          </a:prstGeom>
          <a:solidFill>
            <a:srgbClr val="DDDDDD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314999" y="2156349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314999" y="2702260"/>
            <a:ext cx="1180531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41541" y="2156349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41541" y="2702260"/>
            <a:ext cx="1180531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7848" y="22814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…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7165072" y="2281400"/>
            <a:ext cx="1405720" cy="1696926"/>
          </a:xfrm>
          <a:prstGeom prst="can">
            <a:avLst/>
          </a:prstGeom>
          <a:solidFill>
            <a:srgbClr val="C0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Memory: SMP, NUMA, SIMT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4164"/>
            <a:ext cx="8051964" cy="49720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Topology: </a:t>
            </a:r>
            <a:r>
              <a:rPr lang="en-US" dirty="0" smtClean="0"/>
              <a:t>memory is globally addressable (may be physically partitioned)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Programming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Programming model: PRAM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OpenMP</a:t>
            </a:r>
            <a:r>
              <a:rPr lang="en-US" dirty="0" smtClean="0"/>
              <a:t>, </a:t>
            </a:r>
            <a:r>
              <a:rPr lang="en-US" dirty="0" err="1" smtClean="0"/>
              <a:t>pthreads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err="1" smtClean="0"/>
              <a:t>Cilk</a:t>
            </a:r>
            <a:r>
              <a:rPr lang="en-US" dirty="0" smtClean="0"/>
              <a:t>, TBB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CUDA, OpenCL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559254" y="2886512"/>
            <a:ext cx="0" cy="163772"/>
          </a:xfrm>
          <a:prstGeom prst="line">
            <a:avLst/>
          </a:prstGeom>
          <a:solidFill>
            <a:srgbClr val="DDDDDD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905264" y="2886512"/>
            <a:ext cx="0" cy="163772"/>
          </a:xfrm>
          <a:prstGeom prst="line">
            <a:avLst/>
          </a:prstGeom>
          <a:solidFill>
            <a:srgbClr val="DDDDDD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431806" y="2886511"/>
            <a:ext cx="0" cy="163773"/>
          </a:xfrm>
          <a:prstGeom prst="line">
            <a:avLst/>
          </a:prstGeom>
          <a:solidFill>
            <a:srgbClr val="DDDDDD"/>
          </a:solidFill>
          <a:ln w="508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968989" y="2504373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68989" y="3050284"/>
            <a:ext cx="5053083" cy="382138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314999" y="2504373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841541" y="2504373"/>
            <a:ext cx="1180531" cy="382138"/>
          </a:xfrm>
          <a:prstGeom prst="rect">
            <a:avLst/>
          </a:prstGeom>
          <a:solidFill>
            <a:srgbClr val="FFCCCC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7848" y="232916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…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600"/>
  <p:tag name="DEFAULTMAGNIFICATION" val="0.8"/>
  <p:tag name="FIRSTMARKUS@CESERZNFUVWXY5M7" val="2607"/>
  <p:tag name="DEFAULTFONTSIZE" val="10"/>
  <p:tag name="DEFAULTWIDTH" val="636"/>
  <p:tag name="DEFAULTHEIGHT" val="585"/>
  <p:tag name="FIRSTFRANZF@ELXCRMVFUVWZY556" val="41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\begin{align*}&#10;&amp;&#10;\mathrm{Find}\ x\ \mathrm{s.t.}\ Ax=b\ \mathrm{with}&#10;\\&amp;&#10;A = \begin{bmatrix}&#10;a_{11} &amp; a_{12} &amp; \dots &amp; a_{1n}\\&#10;a_{21} &amp; a_{22} &amp; \dots &amp; a_{2n}\\&#10;\vdots &amp; \vdots &amp; \ddots &amp; \vdots \\&#10;a_{m1} &amp; a_{m2} &amp; \dots &amp; a_{mn}\\&#10;\end{bmatrix},&#10;\quad&#10;x = \begin{bmatrix}&#10;x_{1} \\ x_2 \\ \vdots \\ x_n &#10;\end{bmatrix},&#10;\quad&#10;b = \begin{bmatrix}&#10;b_{1} \\ b_2 \\ \vdots \\ b_m &#10;\end{bmatrix}&#10;\end{align*}&#10;\end{document}&#10;"/>
  <p:tag name="FILENAME" val="TP_tmp"/>
  <p:tag name="FORMAT" val="pngmono"/>
  <p:tag name="RES" val="300"/>
  <p:tag name="BLEND" val="0"/>
  <p:tag name="TRANSPARENT" val="1"/>
  <p:tag name="TBUG" val="0"/>
  <p:tag name="ALLOWFS" val="0"/>
  <p:tag name="ORIGWIDTH" val="505"/>
  <p:tag name="PICTUREFILESIZE" val="8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begin{document}&#10;$$&#10;A = \begin{bmatrix}&#10;0.33 &amp; 0 &amp; 0 &amp; \dots &amp; 0\\&#10;0.33 &amp; 0.33 &amp; 0 &amp; \dots &amp; 0\\&#10;0.33 &amp; 0.33 &amp; 0.33 &amp; 0 &amp; \dots\\&#10;0 &amp; 0.33 &amp; 0.33 &amp; 0.33 &amp; 0\\&#10;\vdots &amp; \ddots &amp; \ddots &amp; \ddots &amp; \vdots\\&#10;0 &amp; 0 &amp; 0 &amp; 0 &amp; 0.33&#10;\end{bmatrix}&#10;$$&#10;\end{document}&#10;"/>
  <p:tag name="FILENAME" val="TP_tmp"/>
  <p:tag name="FORMAT" val="pngmono"/>
  <p:tag name="RES" val="300"/>
  <p:tag name="BLEND" val="0"/>
  <p:tag name="TRANSPARENT" val="1"/>
  <p:tag name="TBUG" val="0"/>
  <p:tag name="ALLOWFS" val="0"/>
  <p:tag name="ORIGWIDTH" val="343"/>
  <p:tag name="PICTUREFILESIZE" val="5768"/>
</p:tagLst>
</file>

<file path=ppt/theme/theme1.xml><?xml version="1.0" encoding="utf-8"?>
<a:theme xmlns:a="http://schemas.openxmlformats.org/drawingml/2006/main" name="spiral-template">
  <a:themeElements>
    <a:clrScheme name="spiral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CC0000"/>
      </a:folHlink>
    </a:clrScheme>
    <a:fontScheme name="spiral-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piral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spiral-template</Template>
  <TotalTime>31944</TotalTime>
  <Words>1676</Words>
  <Application>Microsoft Office PowerPoint</Application>
  <PresentationFormat>On-screen Show (4:3)</PresentationFormat>
  <Paragraphs>430</Paragraphs>
  <Slides>46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ＭＳ Ｐゴシック</vt:lpstr>
      <vt:lpstr>Arial</vt:lpstr>
      <vt:lpstr>Arial Narrow</vt:lpstr>
      <vt:lpstr>Calibri</vt:lpstr>
      <vt:lpstr>Courier New</vt:lpstr>
      <vt:lpstr>Symbol</vt:lpstr>
      <vt:lpstr>Times New Roman</vt:lpstr>
      <vt:lpstr>Wingdings</vt:lpstr>
      <vt:lpstr>Wingdings 2</vt:lpstr>
      <vt:lpstr>spiral-template</vt:lpstr>
      <vt:lpstr>5_template2007</vt:lpstr>
      <vt:lpstr>Equation</vt:lpstr>
      <vt:lpstr>PowerPoint Presentation</vt:lpstr>
      <vt:lpstr>Outline</vt:lpstr>
      <vt:lpstr>Solving a Linear System of Equations</vt:lpstr>
      <vt:lpstr>Gauss-Seidel and Jacobi Iterations</vt:lpstr>
      <vt:lpstr>Blocking: Locality and Parallelism</vt:lpstr>
      <vt:lpstr>Better Parallelization</vt:lpstr>
      <vt:lpstr>Outline</vt:lpstr>
      <vt:lpstr>Distributed Memory: Clusters and MPP</vt:lpstr>
      <vt:lpstr>Shared Memory: SMP, NUMA, SIMT</vt:lpstr>
      <vt:lpstr>Pipelining: Systolic Arrays, Workflow</vt:lpstr>
      <vt:lpstr>Outline</vt:lpstr>
      <vt:lpstr>Data Parallelism vs. Task Parallelism</vt:lpstr>
      <vt:lpstr>Loop Parallelization</vt:lpstr>
      <vt:lpstr>Domain Decomposition</vt:lpstr>
      <vt:lpstr>Speculation and Transactions</vt:lpstr>
      <vt:lpstr>Asynchronous Approaches</vt:lpstr>
      <vt:lpstr>Outline</vt:lpstr>
      <vt:lpstr>Characterizing Parallel Program Performance</vt:lpstr>
      <vt:lpstr>Amdahl’s Law</vt:lpstr>
      <vt:lpstr>Amdahl’s Law Example</vt:lpstr>
      <vt:lpstr>Outline</vt:lpstr>
      <vt:lpstr>GPU Architecture</vt:lpstr>
      <vt:lpstr>NVIDIA Tesla architecture (2007)</vt:lpstr>
      <vt:lpstr>CUDA Programming Language</vt:lpstr>
      <vt:lpstr>Basic CUDA Syntax</vt:lpstr>
      <vt:lpstr>Clear Separation of Host and Device Code</vt:lpstr>
      <vt:lpstr>Number of SPMD Threads is Explicit in Program</vt:lpstr>
      <vt:lpstr>CUDA Memory Model</vt:lpstr>
      <vt:lpstr>memcpy Primitive</vt:lpstr>
      <vt:lpstr>CUDA device Memory Model</vt:lpstr>
      <vt:lpstr>CUDA Example: 1D Convolution</vt:lpstr>
      <vt:lpstr>1D Convolution in CUDA</vt:lpstr>
      <vt:lpstr>CUDA Synchronization Constructs</vt:lpstr>
      <vt:lpstr>CUDA Abstractions</vt:lpstr>
      <vt:lpstr>Outline</vt:lpstr>
      <vt:lpstr>PThreads</vt:lpstr>
      <vt:lpstr>OpenMP</vt:lpstr>
      <vt:lpstr>More OpenMP</vt:lpstr>
      <vt:lpstr>OpenCL</vt:lpstr>
      <vt:lpstr>OpenACC</vt:lpstr>
      <vt:lpstr>OpenACC Example</vt:lpstr>
      <vt:lpstr>Thread Building Blocks</vt:lpstr>
      <vt:lpstr>MPI</vt:lpstr>
      <vt:lpstr>MPI</vt:lpstr>
      <vt:lpstr>Summary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Automating Black Belt Programming</dc:title>
  <dc:subject>iWAPT 2011 Keynote Talk</dc:subject>
  <dc:creator>Franz Franchetti</dc:creator>
  <cp:lastModifiedBy>Franz Franchetti</cp:lastModifiedBy>
  <cp:revision>931</cp:revision>
  <cp:lastPrinted>1999-09-20T15:19:18Z</cp:lastPrinted>
  <dcterms:created xsi:type="dcterms:W3CDTF">2005-10-22T23:00:21Z</dcterms:created>
  <dcterms:modified xsi:type="dcterms:W3CDTF">2019-04-09T14:17:40Z</dcterms:modified>
</cp:coreProperties>
</file>