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  <p:sldMasterId id="2147483676" r:id="rId3"/>
  </p:sldMasterIdLst>
  <p:notesMasterIdLst>
    <p:notesMasterId r:id="rId45"/>
  </p:notesMasterIdLst>
  <p:handoutMasterIdLst>
    <p:handoutMasterId r:id="rId46"/>
  </p:handoutMasterIdLst>
  <p:sldIdLst>
    <p:sldId id="613" r:id="rId4"/>
    <p:sldId id="702" r:id="rId5"/>
    <p:sldId id="740" r:id="rId6"/>
    <p:sldId id="754" r:id="rId7"/>
    <p:sldId id="690" r:id="rId8"/>
    <p:sldId id="741" r:id="rId9"/>
    <p:sldId id="742" r:id="rId10"/>
    <p:sldId id="743" r:id="rId11"/>
    <p:sldId id="744" r:id="rId12"/>
    <p:sldId id="787" r:id="rId13"/>
    <p:sldId id="746" r:id="rId14"/>
    <p:sldId id="745" r:id="rId15"/>
    <p:sldId id="747" r:id="rId16"/>
    <p:sldId id="748" r:id="rId17"/>
    <p:sldId id="750" r:id="rId18"/>
    <p:sldId id="751" r:id="rId19"/>
    <p:sldId id="752" r:id="rId20"/>
    <p:sldId id="753" r:id="rId21"/>
    <p:sldId id="755" r:id="rId22"/>
    <p:sldId id="780" r:id="rId23"/>
    <p:sldId id="781" r:id="rId24"/>
    <p:sldId id="782" r:id="rId25"/>
    <p:sldId id="783" r:id="rId26"/>
    <p:sldId id="784" r:id="rId27"/>
    <p:sldId id="785" r:id="rId28"/>
    <p:sldId id="786" r:id="rId29"/>
    <p:sldId id="756" r:id="rId30"/>
    <p:sldId id="757" r:id="rId31"/>
    <p:sldId id="758" r:id="rId32"/>
    <p:sldId id="759" r:id="rId33"/>
    <p:sldId id="761" r:id="rId34"/>
    <p:sldId id="760" r:id="rId35"/>
    <p:sldId id="762" r:id="rId36"/>
    <p:sldId id="763" r:id="rId37"/>
    <p:sldId id="764" r:id="rId38"/>
    <p:sldId id="765" r:id="rId39"/>
    <p:sldId id="766" r:id="rId40"/>
    <p:sldId id="767" r:id="rId41"/>
    <p:sldId id="768" r:id="rId42"/>
    <p:sldId id="769" r:id="rId43"/>
    <p:sldId id="779" r:id="rId44"/>
  </p:sldIdLst>
  <p:sldSz cx="9144000" cy="6858000" type="screen4x3"/>
  <p:notesSz cx="7302500" cy="9586913"/>
  <p:custDataLst>
    <p:tags r:id="rId4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08080"/>
    <a:srgbClr val="FF9999"/>
    <a:srgbClr val="CC00CC"/>
    <a:srgbClr val="FFFF00"/>
    <a:srgbClr val="000000"/>
    <a:srgbClr val="777777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6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82" y="7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48" d="100"/>
          <a:sy n="148" d="100"/>
        </p:scale>
        <p:origin x="5774" y="10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Times New Roman" panose="02020603050405020304" pitchFamily="18" charset="0"/>
              </a:defRPr>
            </a:lvl1pPr>
          </a:lstStyle>
          <a:p>
            <a:fld id="{9B94CF41-7E36-4CF7-BAA0-D7787586A7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anose="02020603050405020304" pitchFamily="18" charset="0"/>
              </a:defRPr>
            </a:lvl1pPr>
          </a:lstStyle>
          <a:p>
            <a:fld id="{A3A05A2B-1025-4DAE-BB31-840D8C85342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727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11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37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12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08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13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962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14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91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9828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16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727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17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8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18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12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19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4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7191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FAB802-B4B8-4986-A5E9-9AA15D4006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66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21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51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22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67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23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16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24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09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25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56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26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60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87272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28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21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29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23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30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47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07DEA2-9FF0-44DA-BB17-99C90EDD474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97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31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70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32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684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33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34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35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35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23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36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107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37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48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38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841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39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681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40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41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DA57AA-38E8-4785-96A5-8FD9D579F3A9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89135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0799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6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7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46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8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9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9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60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10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3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74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01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5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42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48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41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74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0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894" y="324846"/>
            <a:ext cx="7592093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5476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4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73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1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894" y="324846"/>
            <a:ext cx="7592093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45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969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3928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469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81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40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9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07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6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4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09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124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588" y="1362075"/>
            <a:ext cx="3871912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6900" y="1362075"/>
            <a:ext cx="3871913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8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6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2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896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0153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066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89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3725" y="350838"/>
            <a:ext cx="2185988" cy="5983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2588" y="350838"/>
            <a:ext cx="6408737" cy="5983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23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350838"/>
            <a:ext cx="8747125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2588" y="1362075"/>
            <a:ext cx="3871912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6900" y="1362075"/>
            <a:ext cx="3871913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8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2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7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84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300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638" y="260350"/>
            <a:ext cx="7591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pic>
        <p:nvPicPr>
          <p:cNvPr id="8198" name="Picture 5" descr="ecelogo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6"/>
          <a:stretch>
            <a:fillRect/>
          </a:stretch>
        </p:blipFill>
        <p:spPr bwMode="auto">
          <a:xfrm>
            <a:off x="8234363" y="255588"/>
            <a:ext cx="904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animatio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273050"/>
            <a:ext cx="247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60130" y="6546627"/>
            <a:ext cx="48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62F8A2D7-60DE-4773-ACC1-80DFE71BA679}" type="slidenum">
              <a:rPr lang="en-US" sz="1100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sz="1100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36102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pitchFamily="34" charset="0"/>
              </a:rPr>
              <a:t>Franchetti: 18-613:</a:t>
            </a:r>
            <a:r>
              <a:rPr lang="en-US" sz="1000" b="0" i="0" baseline="0" dirty="0" smtClean="0">
                <a:latin typeface="Calibri" pitchFamily="34" charset="0"/>
              </a:rPr>
              <a:t> Foundations of Computer Systems, Lecture 7</a:t>
            </a:r>
            <a:endParaRPr lang="en-US" sz="1000" b="0" i="0" dirty="0" smtClean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anose="05020102010507070707" pitchFamily="18" charset="2"/>
        <a:buChar char="¢"/>
        <a:defRPr sz="2400" b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638" y="260350"/>
            <a:ext cx="7591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pic>
        <p:nvPicPr>
          <p:cNvPr id="8198" name="Picture 5" descr="ecelogo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6"/>
          <a:stretch>
            <a:fillRect/>
          </a:stretch>
        </p:blipFill>
        <p:spPr bwMode="auto">
          <a:xfrm>
            <a:off x="8234363" y="255588"/>
            <a:ext cx="904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animatio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273050"/>
            <a:ext cx="247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60130" y="6546627"/>
            <a:ext cx="481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62F8A2D7-60DE-4773-ACC1-80DFE71BA679}" type="slidenum">
              <a:rPr lang="en-US" sz="1100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sz="1100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3336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pitchFamily="34" charset="0"/>
              </a:rPr>
              <a:t>Nathan Beckmann: 15-740</a:t>
            </a:r>
            <a:r>
              <a:rPr lang="en-US" sz="1000" b="0" i="0" baseline="0" dirty="0" smtClean="0">
                <a:latin typeface="Calibri" pitchFamily="34" charset="0"/>
              </a:rPr>
              <a:t> Computer Architecture, Fall 2018</a:t>
            </a:r>
            <a:endParaRPr lang="en-US" sz="1000" b="0" i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5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txStyles>
    <p:titleStyle>
      <a:lvl1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anose="05020102010507070707" pitchFamily="18" charset="2"/>
        <a:buChar char="¢"/>
        <a:defRPr sz="2400" b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350838"/>
            <a:ext cx="8747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Text Box 32"/>
          <p:cNvSpPr txBox="1">
            <a:spLocks noChangeArrowheads="1"/>
          </p:cNvSpPr>
          <p:nvPr userDrawn="1"/>
        </p:nvSpPr>
        <p:spPr bwMode="auto">
          <a:xfrm>
            <a:off x="7851775" y="-20638"/>
            <a:ext cx="1274763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14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gradFill flip="none" rotWithShape="1">
            <a:gsLst>
              <a:gs pos="0">
                <a:srgbClr val="B61616">
                  <a:shade val="30000"/>
                  <a:satMod val="115000"/>
                </a:srgbClr>
              </a:gs>
              <a:gs pos="50000">
                <a:srgbClr val="B61616">
                  <a:shade val="67500"/>
                  <a:satMod val="115000"/>
                </a:srgbClr>
              </a:gs>
              <a:gs pos="100000">
                <a:srgbClr val="B61616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0">
              <a:latin typeface="Times New Roman" pitchFamily="18" charset="0"/>
            </a:endParaRPr>
          </a:p>
        </p:txBody>
      </p:sp>
      <p:pic>
        <p:nvPicPr>
          <p:cNvPr id="15" name="Picture 19" descr="CMwrdmrkRED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53" y="26988"/>
            <a:ext cx="1157287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ecelogo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07" y="249381"/>
            <a:ext cx="975693" cy="2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6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55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emf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hyperlink" Target="https://www.google.com/url?sa=i&amp;rct=j&amp;q=&amp;esrc=s&amp;source=images&amp;cd=&amp;cad=rja&amp;uact=8&amp;ved=0ahUKEwiT4OTGgNPXAhWB0hoKHXG6AlcQjRwIBw&amp;url=https://www.notebookcheck.net/Intel-s-latest-server-grade-Xeon-Platinum-8180-CPU-has-a-ridiculous-price-tag.234260.0.html&amp;psig=AOvVaw1kw8XtT8WNzQS-eYf_Xwpk&amp;ust=1511468354028346" TargetMode="Externa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1447800"/>
            <a:ext cx="77724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Multicores,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Manycores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, and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Acclerators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</a:p>
          <a:p>
            <a:pPr lvl="0" algn="l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/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18-613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: Foundations of Computer Systems	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7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Lecture, </a:t>
            </a:r>
            <a:r>
              <a:rPr lang="en-US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rPr>
              <a:t>March </a:t>
            </a:r>
            <a:r>
              <a:rPr lang="en-US" sz="2000" kern="0" dirty="0" smtClean="0">
                <a:latin typeface="Calibri" panose="020F0502020204030204" pitchFamily="34" charset="0"/>
                <a:ea typeface="+mj-ea"/>
                <a:cs typeface="+mj-cs"/>
              </a:rPr>
              <a:t>21</a:t>
            </a:r>
            <a:r>
              <a:rPr lang="en-US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rPr>
              <a:t>, 2019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685800" y="4130566"/>
            <a:ext cx="8180070" cy="1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Instructor: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lvl="0" algn="l">
              <a:spcBef>
                <a:spcPct val="20000"/>
              </a:spcBef>
              <a:buClr>
                <a:srgbClr val="990000"/>
              </a:buClr>
              <a:buSzPct val="60000"/>
              <a:defRPr/>
            </a:pPr>
            <a:r>
              <a:rPr lang="en-US" sz="2000" kern="0" dirty="0" smtClean="0">
                <a:solidFill>
                  <a:schemeClr val="tx1"/>
                </a:solidFill>
                <a:latin typeface="Calibri" pitchFamily="34" charset="0"/>
              </a:rPr>
              <a:t>Franz Franchetti</a:t>
            </a:r>
          </a:p>
        </p:txBody>
      </p:sp>
    </p:spTree>
    <p:extLst>
      <p:ext uri="{BB962C8B-B14F-4D97-AF65-F5344CB8AC3E}">
        <p14:creationId xmlns:p14="http://schemas.microsoft.com/office/powerpoint/2010/main" val="5811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Embedded and System on a Chip (</a:t>
            </a:r>
            <a:r>
              <a:rPr lang="en-US" dirty="0" err="1" smtClean="0"/>
              <a:t>SoC</a:t>
            </a:r>
            <a:r>
              <a:rPr lang="en-US" dirty="0" smtClean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94403" y="2868658"/>
            <a:ext cx="191924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Qualcomm 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b="0" dirty="0" smtClean="0">
                <a:latin typeface="Calibri" pitchFamily="34" charset="0"/>
              </a:rPr>
              <a:t>Snapdragon 855</a:t>
            </a:r>
            <a:br>
              <a:rPr lang="en-US" sz="1400" b="0" dirty="0" smtClean="0">
                <a:latin typeface="Calibri" pitchFamily="34" charset="0"/>
              </a:rPr>
            </a:br>
            <a:r>
              <a:rPr lang="en-US" sz="1400" b="0" dirty="0" smtClean="0">
                <a:latin typeface="Calibri" pitchFamily="34" charset="0"/>
              </a:rPr>
              <a:t>ARM CPU, GPU, DSP, CV</a:t>
            </a:r>
          </a:p>
          <a:p>
            <a:r>
              <a:rPr lang="en-US" sz="1400" b="0" dirty="0" smtClean="0">
                <a:latin typeface="Calibri" pitchFamily="34" charset="0"/>
              </a:rPr>
              <a:t>modem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545" y="2868658"/>
            <a:ext cx="2034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Raspberry Pi</a:t>
            </a:r>
          </a:p>
          <a:p>
            <a:r>
              <a:rPr lang="en-US" sz="1400" b="0" dirty="0">
                <a:latin typeface="Calibri" pitchFamily="34" charset="0"/>
              </a:rPr>
              <a:t>Broadcom </a:t>
            </a:r>
            <a:r>
              <a:rPr lang="en-US" sz="1400" b="0" dirty="0" smtClean="0">
                <a:latin typeface="Calibri" pitchFamily="34" charset="0"/>
              </a:rPr>
              <a:t>BCM2837B0</a:t>
            </a:r>
            <a:br>
              <a:rPr lang="en-US" sz="1400" b="0" dirty="0" smtClean="0">
                <a:latin typeface="Calibri" pitchFamily="34" charset="0"/>
              </a:rPr>
            </a:br>
            <a:r>
              <a:rPr lang="en-US" sz="1400" b="0" dirty="0" smtClean="0">
                <a:latin typeface="Calibri" pitchFamily="34" charset="0"/>
              </a:rPr>
              <a:t>1.4 GHz, ARM Cortex A53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2523" y="5392652"/>
            <a:ext cx="12788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Intel Quark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b="0" dirty="0" smtClean="0">
                <a:latin typeface="Calibri" pitchFamily="34" charset="0"/>
              </a:rPr>
              <a:t>1 core, 32 MHz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2315" y="5392652"/>
            <a:ext cx="1795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Apple A12</a:t>
            </a:r>
          </a:p>
          <a:p>
            <a:r>
              <a:rPr lang="en-US" sz="1400" b="0" dirty="0" smtClean="0">
                <a:latin typeface="Calibri" pitchFamily="34" charset="0"/>
              </a:rPr>
              <a:t>6 cores, ARM, 2.5 GHz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6146" name="Picture 2" descr="https://upload.wikimedia.org/wikipedia/commons/thumb/d/d4/Raspberry-Pi-2-Bare-BR.jpg/2560px-Raspberry-Pi-2-Bare-B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7448" r="4621" b="6103"/>
          <a:stretch/>
        </p:blipFill>
        <p:spPr bwMode="auto">
          <a:xfrm>
            <a:off x="274638" y="1207135"/>
            <a:ext cx="1760907" cy="136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50122" r="34101" b="29940"/>
          <a:stretch/>
        </p:blipFill>
        <p:spPr bwMode="auto">
          <a:xfrm>
            <a:off x="2406140" y="1764248"/>
            <a:ext cx="1907505" cy="80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pple A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22" y="4225822"/>
            <a:ext cx="915082" cy="8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lated ima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CECEE"/>
              </a:clrFrom>
              <a:clrTo>
                <a:srgbClr val="EC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03" y="4083484"/>
            <a:ext cx="1631730" cy="108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564" y="951995"/>
            <a:ext cx="4807893" cy="56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ARM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7915" y="3387643"/>
            <a:ext cx="9179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Cortex-R</a:t>
            </a:r>
          </a:p>
          <a:p>
            <a:r>
              <a:rPr lang="en-US" sz="1400" b="0" dirty="0" smtClean="0">
                <a:latin typeface="Calibri" pitchFamily="34" charset="0"/>
              </a:rPr>
              <a:t>Real-time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545" y="3387643"/>
            <a:ext cx="10217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Cortex-M</a:t>
            </a:r>
          </a:p>
          <a:p>
            <a:r>
              <a:rPr lang="en-US" sz="1400" b="0" dirty="0" smtClean="0">
                <a:latin typeface="Calibri" pitchFamily="34" charset="0"/>
              </a:rPr>
              <a:t>Targets </a:t>
            </a:r>
            <a:r>
              <a:rPr lang="en-US" sz="1400" b="0" dirty="0" err="1" smtClean="0">
                <a:latin typeface="Calibri" pitchFamily="34" charset="0"/>
              </a:rPr>
              <a:t>SoC</a:t>
            </a:r>
            <a:endParaRPr lang="en-US" sz="1400" b="0" dirty="0" smtClean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545" y="6056514"/>
            <a:ext cx="10198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Mali GPU</a:t>
            </a:r>
          </a:p>
          <a:p>
            <a:r>
              <a:rPr lang="en-US" sz="1400" b="0" dirty="0" smtClean="0">
                <a:latin typeface="Calibri" pitchFamily="34" charset="0"/>
              </a:rPr>
              <a:t>ARM GPU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4982" y="6056514"/>
            <a:ext cx="14574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Trillium</a:t>
            </a:r>
          </a:p>
          <a:p>
            <a:r>
              <a:rPr lang="en-US" sz="1400" b="0" dirty="0" smtClean="0">
                <a:latin typeface="Calibri" pitchFamily="34" charset="0"/>
              </a:rPr>
              <a:t>Machine learning</a:t>
            </a:r>
            <a:endParaRPr lang="en-US" sz="1600" b="0" dirty="0" smtClean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1811" y="6056514"/>
            <a:ext cx="2163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SecurCore</a:t>
            </a:r>
            <a:endParaRPr lang="en-US" sz="1600" dirty="0" smtClean="0">
              <a:latin typeface="Calibri" pitchFamily="34" charset="0"/>
            </a:endParaRPr>
          </a:p>
          <a:p>
            <a:r>
              <a:rPr lang="en-US" sz="1400" b="0" dirty="0" smtClean="0">
                <a:latin typeface="Calibri" pitchFamily="34" charset="0"/>
              </a:rPr>
              <a:t>Tamper proof, security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61811" y="3387643"/>
            <a:ext cx="18314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Cortex-A</a:t>
            </a:r>
          </a:p>
          <a:p>
            <a:r>
              <a:rPr lang="en-US" sz="1400" b="0" dirty="0" smtClean="0">
                <a:latin typeface="Calibri" pitchFamily="34" charset="0"/>
              </a:rPr>
              <a:t>Application processors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894" y="1141987"/>
            <a:ext cx="2010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Processor classes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3894" y="3963444"/>
            <a:ext cx="3684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Accelerators and special features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Image result for cortex a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29" y="1540571"/>
            <a:ext cx="2128869" cy="15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ortex-r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82" y="1770035"/>
            <a:ext cx="2428404" cy="13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ortex 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4" y="1980107"/>
            <a:ext cx="2128947" cy="119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mali gp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5" y="4606781"/>
            <a:ext cx="1349059" cy="151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00" y="4461459"/>
            <a:ext cx="1657518" cy="158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arm SecurCo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29" y="4363554"/>
            <a:ext cx="1834242" cy="16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9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Field Programmable Gate Arrays (FPGAs)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94403" y="2868658"/>
            <a:ext cx="23562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Xilinx </a:t>
            </a:r>
            <a:r>
              <a:rPr lang="en-US" sz="1600" dirty="0" err="1">
                <a:latin typeface="Calibri" pitchFamily="34" charset="0"/>
              </a:rPr>
              <a:t>Virtex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400" b="0" dirty="0" smtClean="0">
                <a:latin typeface="Calibri" pitchFamily="34" charset="0"/>
              </a:rPr>
              <a:t/>
            </a:r>
            <a:br>
              <a:rPr lang="en-US" sz="1400" b="0" dirty="0" smtClean="0">
                <a:latin typeface="Calibri" pitchFamily="34" charset="0"/>
              </a:rPr>
            </a:br>
            <a:r>
              <a:rPr lang="en-US" sz="1400" b="0" dirty="0" err="1" smtClean="0">
                <a:latin typeface="Calibri" pitchFamily="34" charset="0"/>
              </a:rPr>
              <a:t>UltraScale</a:t>
            </a:r>
            <a:r>
              <a:rPr lang="en-US" sz="1400" b="0" dirty="0">
                <a:latin typeface="Calibri" pitchFamily="34" charset="0"/>
              </a:rPr>
              <a:t>+ HBM VCU128-ES1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0545" y="2868658"/>
            <a:ext cx="16977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PicoZed</a:t>
            </a:r>
            <a:endParaRPr lang="en-US" sz="1600" dirty="0" smtClean="0">
              <a:latin typeface="Calibri" pitchFamily="34" charset="0"/>
            </a:endParaRPr>
          </a:p>
          <a:p>
            <a:r>
              <a:rPr lang="en-US" sz="1400" b="0" dirty="0">
                <a:latin typeface="Calibri" pitchFamily="34" charset="0"/>
              </a:rPr>
              <a:t>Xilinx </a:t>
            </a:r>
            <a:r>
              <a:rPr lang="en-US" sz="1400" b="0" dirty="0" smtClean="0">
                <a:latin typeface="Calibri" pitchFamily="34" charset="0"/>
              </a:rPr>
              <a:t>Zynq-7000 </a:t>
            </a:r>
            <a:r>
              <a:rPr lang="en-US" sz="1400" b="0" dirty="0" err="1" smtClean="0">
                <a:latin typeface="Calibri" pitchFamily="34" charset="0"/>
              </a:rPr>
              <a:t>SoC</a:t>
            </a:r>
            <a:endParaRPr lang="en-US" sz="1400" b="0" dirty="0" smtClean="0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62523" y="6016669"/>
            <a:ext cx="19873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BittWare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TeraBox</a:t>
            </a:r>
            <a:r>
              <a:rPr lang="en-US" sz="1600" dirty="0" smtClean="0">
                <a:latin typeface="Calibri" pitchFamily="34" charset="0"/>
              </a:rPr>
              <a:t/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b="0" dirty="0" smtClean="0">
                <a:latin typeface="Calibri" pitchFamily="34" charset="0"/>
              </a:rPr>
              <a:t>8 FPGA cards, 2 TB DDR4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2315" y="6016669"/>
            <a:ext cx="1795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Intel </a:t>
            </a:r>
            <a:r>
              <a:rPr lang="en-US" sz="1600" dirty="0" err="1" smtClean="0">
                <a:latin typeface="Calibri" pitchFamily="34" charset="0"/>
              </a:rPr>
              <a:t>Arria</a:t>
            </a:r>
            <a:r>
              <a:rPr lang="en-US" sz="1600" dirty="0" smtClean="0">
                <a:latin typeface="Calibri" pitchFamily="34" charset="0"/>
              </a:rPr>
              <a:t> 10 GX</a:t>
            </a:r>
          </a:p>
          <a:p>
            <a:r>
              <a:rPr lang="en-US" sz="1400" b="0" dirty="0">
                <a:latin typeface="Calibri" pitchFamily="34" charset="0"/>
              </a:rPr>
              <a:t>1,150K logic elements</a:t>
            </a:r>
          </a:p>
        </p:txBody>
      </p:sp>
      <p:pic>
        <p:nvPicPr>
          <p:cNvPr id="1026" name="Picture 2" descr="http://zedboard.org/sites/default/files/styles/product_slider/public/product/PIC-AES-Z7PZ-7Z015-SOM-G-front-080514.png?itok=UzSgUZ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15" y="1579047"/>
            <a:ext cx="1920435" cy="11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bittware.com/xilinx/wp-content/uploads/sites/5/2016/01/Terabox-rear-view-id3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241" y="3995465"/>
            <a:ext cx="2616448" cy="20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ntel.com/content/dam/altera-www/global/en_US/images/products/devkits/altera/images/pac-board-photo-555x27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5" y="4638300"/>
            <a:ext cx="2052373" cy="99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xilinx.com/content/dam/xilinx/imgs/kits/whats-inside/vcu128_angl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88" y="890764"/>
            <a:ext cx="2924298" cy="197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0854" y="3754417"/>
            <a:ext cx="44436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TeraFLOPS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processing: 16x Altera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Arria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or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Stratix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FPGAs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18 million logic elements (</a:t>
            </a:r>
            <a:r>
              <a:rPr lang="en-US" sz="1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Arria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GX)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62,000 multipliers (</a:t>
            </a:r>
            <a:r>
              <a:rPr lang="en-US" sz="1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Stratix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GS)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1.28 Terabits/sec I/O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128x 10GigE, 32x 40GigE, 32x 100 GigE, or 32x QDR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Infiniband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6.5 Terabits/sec memory bandwidth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64 banks DDR3-1600 (512 </a:t>
            </a:r>
            <a:r>
              <a:rPr lang="en-US" sz="1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GBytes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DDR4, QDRII+, and RLDRAM3 memory options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4U or 5U Rackmount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PCIe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(server, industrial, or expansion)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Dual socket Intel Ivy Bridge with up to 12 cores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768 </a:t>
            </a:r>
            <a:r>
              <a:rPr lang="en-US" sz="1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GBytes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system memory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Gen3 x16 </a:t>
            </a:r>
            <a:r>
              <a:rPr lang="en-US" sz="1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PCIe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slots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software support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Windows and Linux 64 drivers, interface libraries, and hardware management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FPGA development kit for </a:t>
            </a:r>
            <a:r>
              <a:rPr lang="en-US" sz="1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Arria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and </a:t>
            </a:r>
            <a:r>
              <a:rPr lang="en-US" sz="1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Stratix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</a:t>
            </a:r>
          </a:p>
        </p:txBody>
      </p:sp>
      <p:sp>
        <p:nvSpPr>
          <p:cNvPr id="3" name="Rectangle 2"/>
          <p:cNvSpPr/>
          <p:nvPr/>
        </p:nvSpPr>
        <p:spPr>
          <a:xfrm>
            <a:off x="5078627" y="1123912"/>
            <a:ext cx="35278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8GB </a:t>
            </a:r>
            <a:r>
              <a:rPr lang="en-US" sz="1200" b="0" dirty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on-chip High Bandwidth Memory (HBM)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</a:t>
            </a:r>
            <a:r>
              <a:rPr lang="en-US" sz="1200" b="0" dirty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memory interfaces </a:t>
            </a:r>
            <a:r>
              <a:rPr lang="en-US" sz="1200" b="0" dirty="0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b="0" dirty="0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b="0" dirty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RLDRAM3, QDR-IV, DDR4)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 </a:t>
            </a:r>
            <a:r>
              <a:rPr lang="en-US" sz="1200" b="0" dirty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32Gbps QSFP28 Interfaces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b="0" dirty="0" err="1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PCIe</a:t>
            </a:r>
            <a:r>
              <a:rPr lang="en-US" sz="1200" b="0" dirty="0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dirty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Gen3 x16 &amp; Gen4 x8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 </a:t>
            </a:r>
            <a:r>
              <a:rPr lang="en-US" sz="1200" b="0" dirty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57.4 FMC+ Interface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10/100/1000 </a:t>
            </a:r>
            <a:r>
              <a:rPr lang="en-US" sz="1200" b="0" dirty="0">
                <a:solidFill>
                  <a:srgbClr val="171C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Mbps Ethernet</a:t>
            </a:r>
            <a:endParaRPr lang="en-US" sz="1200" b="0" i="0" dirty="0">
              <a:solidFill>
                <a:srgbClr val="171C2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DIMM DDR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4" y="1933832"/>
            <a:ext cx="2146949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Memory and Packaging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1158" y="3401891"/>
            <a:ext cx="10278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SO-DIMM</a:t>
            </a:r>
          </a:p>
          <a:p>
            <a:r>
              <a:rPr lang="en-US" sz="1400" b="0" dirty="0" smtClean="0">
                <a:latin typeface="Calibri" pitchFamily="34" charset="0"/>
              </a:rPr>
              <a:t>Laptops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545" y="3387643"/>
            <a:ext cx="14970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DDR4 DIMM</a:t>
            </a:r>
          </a:p>
          <a:p>
            <a:r>
              <a:rPr lang="en-US" sz="1400" b="0" dirty="0" smtClean="0">
                <a:latin typeface="Calibri" pitchFamily="34" charset="0"/>
              </a:rPr>
              <a:t>Standard memory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545" y="6056514"/>
            <a:ext cx="243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Printed circuit board (PCB)</a:t>
            </a:r>
          </a:p>
          <a:p>
            <a:r>
              <a:rPr lang="en-US" sz="1400" b="0" dirty="0" smtClean="0">
                <a:latin typeface="Calibri" pitchFamily="34" charset="0"/>
              </a:rPr>
              <a:t>Traditional circuit board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4049" y="6056514"/>
            <a:ext cx="25177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Multi chip packaging (MCP)</a:t>
            </a:r>
          </a:p>
          <a:p>
            <a:r>
              <a:rPr lang="en-US" sz="1400" b="0" dirty="0" smtClean="0">
                <a:latin typeface="Calibri" pitchFamily="34" charset="0"/>
              </a:rPr>
              <a:t>Tighter integration</a:t>
            </a:r>
            <a:endParaRPr lang="en-US" sz="1600" b="0" dirty="0" smtClean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1811" y="6056514"/>
            <a:ext cx="2163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Silicon interposer</a:t>
            </a:r>
          </a:p>
          <a:p>
            <a:r>
              <a:rPr lang="en-US" sz="1400" b="0" dirty="0" smtClean="0">
                <a:latin typeface="Calibri" pitchFamily="34" charset="0"/>
              </a:rPr>
              <a:t>Chip-on-chip integration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85130" y="3387643"/>
            <a:ext cx="10590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HBM2</a:t>
            </a:r>
          </a:p>
          <a:p>
            <a:r>
              <a:rPr lang="en-US" sz="1400" b="0" dirty="0" smtClean="0">
                <a:latin typeface="Calibri" pitchFamily="34" charset="0"/>
              </a:rPr>
              <a:t>For </a:t>
            </a:r>
            <a:r>
              <a:rPr lang="en-US" sz="1400" b="0" dirty="0" err="1" smtClean="0">
                <a:latin typeface="Calibri" pitchFamily="34" charset="0"/>
              </a:rPr>
              <a:t>SoC</a:t>
            </a:r>
            <a:r>
              <a:rPr lang="en-US" sz="1400" b="0" dirty="0" smtClean="0">
                <a:latin typeface="Calibri" pitchFamily="34" charset="0"/>
              </a:rPr>
              <a:t>/</a:t>
            </a:r>
            <a:r>
              <a:rPr lang="en-US" sz="1400" b="0" dirty="0" err="1" smtClean="0">
                <a:latin typeface="Calibri" pitchFamily="34" charset="0"/>
              </a:rPr>
              <a:t>SiP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894" y="1141987"/>
            <a:ext cx="1704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Memory chips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3894" y="3963444"/>
            <a:ext cx="1362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Integration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1235" y="3401891"/>
            <a:ext cx="8538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GDDR5</a:t>
            </a:r>
          </a:p>
          <a:p>
            <a:r>
              <a:rPr lang="en-US" sz="1400" b="0" dirty="0" smtClean="0">
                <a:latin typeface="Calibri" pitchFamily="34" charset="0"/>
              </a:rPr>
              <a:t>For GPUs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64825" y="3401891"/>
            <a:ext cx="16482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HMC</a:t>
            </a:r>
          </a:p>
          <a:p>
            <a:r>
              <a:rPr lang="en-US" sz="1400" b="0" dirty="0" smtClean="0">
                <a:latin typeface="Calibri" pitchFamily="34" charset="0"/>
              </a:rPr>
              <a:t>3D memory on PCB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1" b="28000"/>
          <a:stretch/>
        </p:blipFill>
        <p:spPr bwMode="auto">
          <a:xfrm>
            <a:off x="2131158" y="2715310"/>
            <a:ext cx="1134527" cy="4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19" y="2327702"/>
            <a:ext cx="1256120" cy="8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35" y="2222899"/>
            <a:ext cx="1508261" cy="100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AMSUNG HBM2_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92" y="2237450"/>
            <a:ext cx="1379910" cy="97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c boar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6283"/>
          <a:stretch/>
        </p:blipFill>
        <p:spPr bwMode="auto">
          <a:xfrm>
            <a:off x="718924" y="4644332"/>
            <a:ext cx="1536184" cy="131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15" y="4605493"/>
            <a:ext cx="1645477" cy="139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silicon interposer xilin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30" y="5223817"/>
            <a:ext cx="1370484" cy="7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0892" y="4241936"/>
            <a:ext cx="1440253" cy="8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Bulk Storage and Busses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1158" y="3401891"/>
            <a:ext cx="1494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SSD</a:t>
            </a:r>
          </a:p>
          <a:p>
            <a:r>
              <a:rPr lang="en-US" sz="1400" b="0" dirty="0" smtClean="0">
                <a:latin typeface="Calibri" pitchFamily="34" charset="0"/>
              </a:rPr>
              <a:t>Flash as disk drive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545" y="3387643"/>
            <a:ext cx="11707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Hard drive</a:t>
            </a:r>
          </a:p>
          <a:p>
            <a:r>
              <a:rPr lang="en-US" sz="1400" b="0" dirty="0" smtClean="0">
                <a:latin typeface="Calibri" pitchFamily="34" charset="0"/>
              </a:rPr>
              <a:t>Standard disk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545" y="6056514"/>
            <a:ext cx="20083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PCIe</a:t>
            </a:r>
            <a:r>
              <a:rPr lang="en-US" sz="1600" dirty="0" smtClean="0">
                <a:latin typeface="Calibri" pitchFamily="34" charset="0"/>
              </a:rPr>
              <a:t> x1, x4, x8, x16</a:t>
            </a:r>
          </a:p>
          <a:p>
            <a:r>
              <a:rPr lang="en-US" sz="1400" b="0" dirty="0" smtClean="0">
                <a:latin typeface="Calibri" pitchFamily="34" charset="0"/>
              </a:rPr>
              <a:t>Desktop/laptop standard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4049" y="6056514"/>
            <a:ext cx="1806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NVLink</a:t>
            </a:r>
            <a:endParaRPr lang="en-US" sz="1600" dirty="0" smtClean="0">
              <a:latin typeface="Calibri" pitchFamily="34" charset="0"/>
            </a:endParaRPr>
          </a:p>
          <a:p>
            <a:r>
              <a:rPr lang="en-US" sz="1400" b="0" dirty="0" smtClean="0">
                <a:latin typeface="Calibri" pitchFamily="34" charset="0"/>
              </a:rPr>
              <a:t>Fast GPU interconnect</a:t>
            </a:r>
            <a:endParaRPr lang="en-US" sz="1600" b="0" dirty="0" smtClean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1811" y="6056514"/>
            <a:ext cx="25289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Coherent Accelerator Processor Interface (CAPI)</a:t>
            </a:r>
          </a:p>
          <a:p>
            <a:r>
              <a:rPr lang="en-US" sz="1400" b="0" dirty="0" smtClean="0">
                <a:latin typeface="Calibri" pitchFamily="34" charset="0"/>
              </a:rPr>
              <a:t>IBM/server class open standard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3894" y="1141987"/>
            <a:ext cx="2239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Bulk storage (disks)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3894" y="3963444"/>
            <a:ext cx="1992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Extension busses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1235" y="3401891"/>
            <a:ext cx="1111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NVMe</a:t>
            </a:r>
            <a:endParaRPr lang="en-US" sz="1600" dirty="0" smtClean="0">
              <a:latin typeface="Calibri" pitchFamily="34" charset="0"/>
            </a:endParaRPr>
          </a:p>
          <a:p>
            <a:r>
              <a:rPr lang="en-US" sz="1400" b="0" dirty="0" smtClean="0">
                <a:latin typeface="Calibri" pitchFamily="34" charset="0"/>
              </a:rPr>
              <a:t>HDD on </a:t>
            </a:r>
            <a:r>
              <a:rPr lang="en-US" sz="1400" b="0" dirty="0" err="1" smtClean="0">
                <a:latin typeface="Calibri" pitchFamily="34" charset="0"/>
              </a:rPr>
              <a:t>PCIe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5404" y="3401891"/>
            <a:ext cx="21182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SD card</a:t>
            </a:r>
          </a:p>
          <a:p>
            <a:r>
              <a:rPr lang="en-US" sz="1400" b="0" dirty="0" smtClean="0">
                <a:latin typeface="Calibri" pitchFamily="34" charset="0"/>
              </a:rPr>
              <a:t>Memory for cell phone </a:t>
            </a:r>
            <a:r>
              <a:rPr lang="en-US" sz="1400" b="0" dirty="0" err="1" smtClean="0">
                <a:latin typeface="Calibri" pitchFamily="34" charset="0"/>
              </a:rPr>
              <a:t>etc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4098" name="Picture 2" descr="Image result for PC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8" y="4344042"/>
            <a:ext cx="2080035" cy="16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62" y="4570572"/>
            <a:ext cx="2065471" cy="119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30" y="4715552"/>
            <a:ext cx="2024950" cy="105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14 TB hd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5" y="2001847"/>
            <a:ext cx="1233210" cy="123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npi.dell.com/snp/images2/300/en-us~AA179733/AA17973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t="35259" r="8852" b="35408"/>
          <a:stretch/>
        </p:blipFill>
        <p:spPr bwMode="auto">
          <a:xfrm>
            <a:off x="3681049" y="2601946"/>
            <a:ext cx="1771429" cy="63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81" y="1406713"/>
            <a:ext cx="1630709" cy="102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ssd 1 t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56" y="2009919"/>
            <a:ext cx="1491561" cy="9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MicroSDXC EVO Plus Memory Card w/Adapter 512G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33" y="2557849"/>
            <a:ext cx="932696" cy="6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309" y="1591832"/>
            <a:ext cx="1147398" cy="91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22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altLang="en-US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75773" y="1371600"/>
            <a:ext cx="7896225" cy="381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Multicores, </a:t>
            </a:r>
            <a:r>
              <a:rPr lang="en-US" kern="0" dirty="0" err="1">
                <a:solidFill>
                  <a:schemeClr val="bg2">
                    <a:lumMod val="75000"/>
                  </a:schemeClr>
                </a:solidFill>
              </a:rPr>
              <a:t>Manycores</a:t>
            </a: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, accelerators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/>
              <a:t>Experimental accelerators</a:t>
            </a:r>
          </a:p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Latest </a:t>
            </a:r>
            <a:r>
              <a:rPr lang="en-US" kern="0" dirty="0" err="1">
                <a:solidFill>
                  <a:schemeClr val="bg2">
                    <a:lumMod val="75000"/>
                  </a:schemeClr>
                </a:solidFill>
              </a:rPr>
              <a:t>Nvidia</a:t>
            </a: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 GPUs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CUDA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Summary</a:t>
            </a:r>
            <a:endParaRPr lang="en-US" kern="0" dirty="0">
              <a:solidFill>
                <a:schemeClr val="bg2">
                  <a:lumMod val="75000"/>
                </a:scheme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4F0E2B">
                  <a:lumMod val="75000"/>
                  <a:lumOff val="25000"/>
                </a:srgbClr>
              </a:buClr>
              <a:buSzPct val="60000"/>
              <a:buFont typeface="Wingdings 2" pitchFamily="18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5773" y="5695603"/>
            <a:ext cx="8291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990000"/>
              </a:buClr>
              <a:buSzPct val="60000"/>
              <a:defRPr/>
            </a:pPr>
            <a:r>
              <a:rPr lang="en-US" i="1" kern="0" dirty="0" smtClean="0">
                <a:solidFill>
                  <a:srgbClr val="C00000"/>
                </a:solidFill>
                <a:latin typeface="Calibri" pitchFamily="34" charset="0"/>
              </a:rPr>
              <a:t>Based </a:t>
            </a:r>
            <a:r>
              <a:rPr lang="en-US" i="1" kern="0" dirty="0">
                <a:solidFill>
                  <a:srgbClr val="C00000"/>
                </a:solidFill>
                <a:latin typeface="Calibri" pitchFamily="34" charset="0"/>
              </a:rPr>
              <a:t>on “15-740 Computer Architecture” by Nathan Beckmann</a:t>
            </a:r>
          </a:p>
        </p:txBody>
      </p:sp>
    </p:spTree>
    <p:extLst>
      <p:ext uri="{BB962C8B-B14F-4D97-AF65-F5344CB8AC3E}">
        <p14:creationId xmlns:p14="http://schemas.microsoft.com/office/powerpoint/2010/main" val="22004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Example 1: </a:t>
            </a:r>
            <a:r>
              <a:rPr lang="en-US" dirty="0" err="1" smtClean="0"/>
              <a:t>DianNao</a:t>
            </a:r>
            <a:endParaRPr lang="en-US" dirty="0" smtClean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A348256-532A-44BB-94DB-9D28F2E7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963" y="879200"/>
            <a:ext cx="3971718" cy="21053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05177" y="5937963"/>
            <a:ext cx="3422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dirty="0" err="1">
                <a:latin typeface="Calibri" panose="020F0502020204030204" pitchFamily="34" charset="0"/>
                <a:cs typeface="Calibri" panose="020F0502020204030204" pitchFamily="34" charset="0"/>
              </a:rPr>
              <a:t>DianNao</a:t>
            </a:r>
            <a:r>
              <a:rPr lang="fr-FR" sz="1200" b="0" dirty="0">
                <a:latin typeface="Calibri" panose="020F0502020204030204" pitchFamily="34" charset="0"/>
                <a:cs typeface="Calibri" panose="020F0502020204030204" pitchFamily="34" charset="0"/>
              </a:rPr>
              <a:t> [Chen et al, ASPLOS’14, Best </a:t>
            </a:r>
            <a:r>
              <a:rPr lang="fr-FR" sz="1200" b="0" dirty="0" err="1">
                <a:latin typeface="Calibri" panose="020F0502020204030204" pitchFamily="34" charset="0"/>
                <a:cs typeface="Calibri" panose="020F0502020204030204" pitchFamily="34" charset="0"/>
              </a:rPr>
              <a:t>paper</a:t>
            </a:r>
            <a:r>
              <a:rPr lang="fr-FR" sz="1200" b="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lang="fr-FR" sz="1200" b="0" dirty="0" err="1">
                <a:latin typeface="Calibri" panose="020F0502020204030204" pitchFamily="34" charset="0"/>
                <a:cs typeface="Calibri" panose="020F0502020204030204" pitchFamily="34" charset="0"/>
              </a:rPr>
              <a:t>DaDianNao</a:t>
            </a:r>
            <a:r>
              <a:rPr lang="fr-FR" sz="1200" b="0" dirty="0">
                <a:latin typeface="Calibri" panose="020F0502020204030204" pitchFamily="34" charset="0"/>
                <a:cs typeface="Calibri" panose="020F0502020204030204" pitchFamily="34" charset="0"/>
              </a:rPr>
              <a:t> [Chen et al, MICRO’14, Best </a:t>
            </a:r>
            <a:r>
              <a:rPr lang="fr-FR" sz="1200" b="0" dirty="0" err="1">
                <a:latin typeface="Calibri" panose="020F0502020204030204" pitchFamily="34" charset="0"/>
                <a:cs typeface="Calibri" panose="020F0502020204030204" pitchFamily="34" charset="0"/>
              </a:rPr>
              <a:t>paper</a:t>
            </a:r>
            <a:r>
              <a:rPr lang="fr-FR" sz="1200" b="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r>
              <a:rPr lang="fr-FR" sz="1200" b="0" dirty="0" err="1">
                <a:latin typeface="Calibri" panose="020F0502020204030204" pitchFamily="34" charset="0"/>
                <a:cs typeface="Calibri" panose="020F0502020204030204" pitchFamily="34" charset="0"/>
              </a:rPr>
              <a:t>PuDianNao</a:t>
            </a:r>
            <a:r>
              <a:rPr lang="fr-FR" sz="1200" b="0" dirty="0">
                <a:latin typeface="Calibri" panose="020F0502020204030204" pitchFamily="34" charset="0"/>
                <a:cs typeface="Calibri" panose="020F0502020204030204" pitchFamily="34" charset="0"/>
              </a:rPr>
              <a:t> [Liu et al, ASPLOS’15]</a:t>
            </a:r>
          </a:p>
          <a:p>
            <a:r>
              <a:rPr lang="fr-FR" sz="1200" b="0" dirty="0" err="1">
                <a:latin typeface="Calibri" panose="020F0502020204030204" pitchFamily="34" charset="0"/>
                <a:cs typeface="Calibri" panose="020F0502020204030204" pitchFamily="34" charset="0"/>
              </a:rPr>
              <a:t>ShiDianNao</a:t>
            </a:r>
            <a:r>
              <a:rPr lang="fr-FR" sz="1200" b="0" dirty="0">
                <a:latin typeface="Calibri" panose="020F0502020204030204" pitchFamily="34" charset="0"/>
                <a:cs typeface="Calibri" panose="020F0502020204030204" pitchFamily="34" charset="0"/>
              </a:rPr>
              <a:t> [Du et al, ISCA’15]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06" y="4339340"/>
            <a:ext cx="7113025" cy="1957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90" y="1077097"/>
            <a:ext cx="3601429" cy="305509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007CAF0-9359-4AD9-81BE-45C4C1CAA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112" y="3042455"/>
            <a:ext cx="2028569" cy="186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Example 2</a:t>
            </a:r>
            <a:r>
              <a:rPr lang="en-US" dirty="0"/>
              <a:t>: EIE: Sparse Neural Networks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7330298" y="6284268"/>
            <a:ext cx="1813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[Han et al, ISCA’16]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DF3A4F-2907-49DD-BEE5-BA9DA0B06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884" y="1284737"/>
            <a:ext cx="4277322" cy="2286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448E74-44DE-491C-8AEE-B3B7F1F58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1" y="3948954"/>
            <a:ext cx="7437120" cy="2089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32613E-7F00-4155-A904-270CB514C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36" y="1237105"/>
            <a:ext cx="2410161" cy="23339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036" y="6215449"/>
            <a:ext cx="296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EIE: Efficient Inference Engine</a:t>
            </a: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Example 3: </a:t>
            </a:r>
            <a:r>
              <a:rPr lang="en-US" dirty="0" err="1"/>
              <a:t>Graphicianado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6304788" y="6261408"/>
            <a:ext cx="2734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>
                <a:latin typeface="Calibri" panose="020F0502020204030204" pitchFamily="34" charset="0"/>
                <a:cs typeface="Calibri" panose="020F0502020204030204" pitchFamily="34" charset="0"/>
              </a:rPr>
              <a:t>[Ham et al, MICRO’16, Best paper]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1F78B-7E55-4B20-BC7D-57DAA5FC1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3" y="1165095"/>
            <a:ext cx="8109906" cy="17413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084936-4344-40C5-A064-100187F04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4" y="3278138"/>
            <a:ext cx="5377543" cy="12218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33BF4-2DAE-4F3E-839E-417A2E40D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643"/>
          <a:stretch/>
        </p:blipFill>
        <p:spPr>
          <a:xfrm>
            <a:off x="5286275" y="4303998"/>
            <a:ext cx="3753172" cy="1967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AB620C-136A-41C4-8AF1-A0F9B391A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14" y="4683265"/>
            <a:ext cx="3758884" cy="15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7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Example 4: </a:t>
            </a:r>
            <a:r>
              <a:rPr lang="en-US" dirty="0" err="1"/>
              <a:t>Plasticine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025439" y="6318250"/>
            <a:ext cx="2070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Prabhakar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al, ISCA’17]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53DA8-A1E8-4BDE-9FC0-65B3B839E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59" y="1088116"/>
            <a:ext cx="6446520" cy="2666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FE733B-28B6-48B5-B903-705AC6AC8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38" y="4309855"/>
            <a:ext cx="4249110" cy="1752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92C5B-026A-41A9-A498-D4E3BBE4A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078" y="4448431"/>
            <a:ext cx="3922201" cy="1475277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 bwMode="auto">
          <a:xfrm>
            <a:off x="2631988" y="3148554"/>
            <a:ext cx="315099" cy="1161301"/>
          </a:xfrm>
          <a:prstGeom prst="downArrow">
            <a:avLst/>
          </a:prstGeom>
          <a:solidFill>
            <a:srgbClr val="C00000"/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5304437" y="2530715"/>
            <a:ext cx="321276" cy="1779140"/>
          </a:xfrm>
          <a:prstGeom prst="downArrow">
            <a:avLst/>
          </a:prstGeom>
          <a:solidFill>
            <a:srgbClr val="C00000"/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275" y="6185627"/>
            <a:ext cx="395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Pattern based reconfigurable computing</a:t>
            </a: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altLang="en-US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75773" y="1371600"/>
            <a:ext cx="7896225" cy="381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/>
              <a:t>Multicores,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Manycores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accelerators</a:t>
            </a:r>
            <a:endParaRPr kumimoji="0" lang="en-US" sz="2000" b="1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Experimental accelerators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Latest </a:t>
            </a:r>
            <a:r>
              <a:rPr lang="en-US" kern="0" dirty="0" err="1" smtClean="0">
                <a:solidFill>
                  <a:schemeClr val="bg2">
                    <a:lumMod val="75000"/>
                  </a:schemeClr>
                </a:solidFill>
              </a:rPr>
              <a:t>Nvidia</a:t>
            </a: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 GPUs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CUDA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Summary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4F0E2B">
                  <a:lumMod val="75000"/>
                  <a:lumOff val="25000"/>
                </a:srgbClr>
              </a:buClr>
              <a:buSzPct val="60000"/>
              <a:buFont typeface="Wingdings 2" pitchFamily="18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37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altLang="en-US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75773" y="1371600"/>
            <a:ext cx="7896225" cy="381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Multicores, </a:t>
            </a:r>
            <a:r>
              <a:rPr lang="en-US" kern="0" dirty="0" err="1">
                <a:solidFill>
                  <a:schemeClr val="bg2">
                    <a:lumMod val="75000"/>
                  </a:schemeClr>
                </a:solidFill>
              </a:rPr>
              <a:t>Manycores</a:t>
            </a: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, accelerators</a:t>
            </a:r>
          </a:p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Experimental accelerators</a:t>
            </a:r>
          </a:p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/>
              <a:t>Latest </a:t>
            </a:r>
            <a:r>
              <a:rPr lang="en-US" kern="0" dirty="0" err="1" smtClean="0"/>
              <a:t>Nvidia</a:t>
            </a:r>
            <a:r>
              <a:rPr lang="en-US" kern="0" dirty="0" smtClean="0"/>
              <a:t> GPUs</a:t>
            </a:r>
            <a:endParaRPr lang="en-US" kern="0" dirty="0"/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CUDA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Summary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4F0E2B">
                  <a:lumMod val="75000"/>
                  <a:lumOff val="25000"/>
                </a:srgbClr>
              </a:buClr>
              <a:buSzPct val="60000"/>
              <a:buFont typeface="Wingdings 2" pitchFamily="18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047" y="1371600"/>
            <a:ext cx="3712976" cy="4814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50" y="3746618"/>
            <a:ext cx="2358075" cy="1253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1" y="5190248"/>
            <a:ext cx="2315214" cy="12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dirty="0" smtClean="0"/>
              <a:t>Volta GV100 with 84 SM Units</a:t>
            </a: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3" y="1022349"/>
            <a:ext cx="8689389" cy="507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dirty="0" smtClean="0"/>
              <a:t>Volta GV100 Streaming Multiprocessor (SM)</a:t>
            </a: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00" y="1104900"/>
            <a:ext cx="3976150" cy="52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dirty="0" smtClean="0"/>
              <a:t>Tensor Cores</a:t>
            </a: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12" y="1155323"/>
            <a:ext cx="6809813" cy="1631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27" y="3771900"/>
            <a:ext cx="5676903" cy="214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142" y="3158225"/>
            <a:ext cx="3017983" cy="35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dirty="0" smtClean="0"/>
              <a:t>Volta GV100 with 84 SM Units</a:t>
            </a: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2" y="1022350"/>
            <a:ext cx="5418226" cy="53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dirty="0" smtClean="0"/>
              <a:t>Multi-GPU Systems: </a:t>
            </a:r>
            <a:r>
              <a:rPr lang="en-US" dirty="0" err="1" smtClean="0"/>
              <a:t>NVLink</a:t>
            </a: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24" y="1022349"/>
            <a:ext cx="7160926" cy="55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7" y="829825"/>
            <a:ext cx="4947076" cy="2233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62" y="3284787"/>
            <a:ext cx="5313526" cy="159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62" y="5009150"/>
            <a:ext cx="5601451" cy="1604750"/>
          </a:xfrm>
          <a:prstGeom prst="rect">
            <a:avLst/>
          </a:prstGeom>
        </p:spPr>
      </p:pic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dirty="0" smtClean="0"/>
              <a:t>Thread Divergence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7345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altLang="en-US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75773" y="1371600"/>
            <a:ext cx="7896225" cy="381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Multicores, </a:t>
            </a:r>
            <a:r>
              <a:rPr lang="en-US" kern="0" dirty="0" err="1">
                <a:solidFill>
                  <a:schemeClr val="bg2">
                    <a:lumMod val="75000"/>
                  </a:schemeClr>
                </a:solidFill>
              </a:rPr>
              <a:t>Manycores</a:t>
            </a: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, accelerators</a:t>
            </a:r>
          </a:p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Experimental accelerators</a:t>
            </a:r>
          </a:p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Latest </a:t>
            </a:r>
            <a:r>
              <a:rPr lang="en-US" kern="0" dirty="0" err="1">
                <a:solidFill>
                  <a:schemeClr val="bg2">
                    <a:lumMod val="75000"/>
                  </a:schemeClr>
                </a:solidFill>
              </a:rPr>
              <a:t>Nvidia</a:t>
            </a: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 GPUs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/>
              <a:t>CUDA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>
                <a:solidFill>
                  <a:schemeClr val="bg2">
                    <a:lumMod val="75000"/>
                  </a:schemeClr>
                </a:solidFill>
              </a:rPr>
              <a:t>Summary</a:t>
            </a:r>
            <a:endParaRPr lang="en-US" kern="0" dirty="0">
              <a:solidFill>
                <a:schemeClr val="bg2">
                  <a:lumMod val="75000"/>
                </a:scheme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4F0E2B">
                  <a:lumMod val="75000"/>
                  <a:lumOff val="25000"/>
                </a:srgbClr>
              </a:buClr>
              <a:buSzPct val="60000"/>
              <a:buFont typeface="Wingdings 2" pitchFamily="18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5773" y="5491716"/>
            <a:ext cx="8291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990000"/>
              </a:buClr>
              <a:buSzPct val="60000"/>
              <a:defRPr/>
            </a:pPr>
            <a:r>
              <a:rPr lang="en-US" i="1" kern="0" dirty="0">
                <a:solidFill>
                  <a:srgbClr val="C00000"/>
                </a:solidFill>
                <a:latin typeface="Calibri" pitchFamily="34" charset="0"/>
              </a:rPr>
              <a:t>Based on “15-418/15-618: Parallel Computer Architecture and Programming” by </a:t>
            </a:r>
            <a:r>
              <a:rPr lang="en-US" i="1" kern="0" dirty="0" smtClean="0">
                <a:solidFill>
                  <a:srgbClr val="C00000"/>
                </a:solidFill>
                <a:latin typeface="Calibri" pitchFamily="34" charset="0"/>
              </a:rPr>
              <a:t>Randy Bryant and Nathan Beckmann</a:t>
            </a:r>
            <a:endParaRPr lang="en-US" i="1" kern="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GPU Architecture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09" y="960569"/>
            <a:ext cx="6720840" cy="3904735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5773" y="4927085"/>
            <a:ext cx="8619946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 smtClean="0"/>
              <a:t>Multi-core chip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SIMD execution within a single core (many execution units performing the same instruction)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Multi-threaded execution on a single core (multiple threads executed concurrently by a core)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66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/>
              <a:t>NVIDIA Tesla architecture (2007)</a:t>
            </a:r>
            <a:endParaRPr lang="en-US" dirty="0" smtClean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5773" y="1121204"/>
            <a:ext cx="8619946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(GeForce 8xxx series GPUs)</a:t>
            </a:r>
            <a:br>
              <a:rPr lang="en-US" b="0" kern="0" dirty="0"/>
            </a:br>
            <a:r>
              <a:rPr lang="en-US" b="0" kern="0" dirty="0"/>
              <a:t>First alternative, non-graphics-specific (“compute mode”) interface to GPU hardware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Lets say a user wants to run a </a:t>
            </a:r>
            <a:r>
              <a:rPr lang="en-US" b="0" kern="0" dirty="0" smtClean="0"/>
              <a:t>non-graphics</a:t>
            </a:r>
            <a:br>
              <a:rPr lang="en-US" b="0" kern="0" dirty="0" smtClean="0"/>
            </a:br>
            <a:r>
              <a:rPr lang="en-US" b="0" kern="0" dirty="0" smtClean="0"/>
              <a:t>program </a:t>
            </a:r>
            <a:r>
              <a:rPr lang="en-US" b="0" kern="0" dirty="0"/>
              <a:t>on the GPU’s programmable cores…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 smtClean="0"/>
              <a:t>Application </a:t>
            </a:r>
            <a:r>
              <a:rPr lang="en-US" b="0" kern="0" dirty="0"/>
              <a:t>can allocate buffers in GPU </a:t>
            </a:r>
            <a:r>
              <a:rPr lang="en-US" b="0" kern="0" dirty="0" smtClean="0"/>
              <a:t>memory</a:t>
            </a:r>
            <a:br>
              <a:rPr lang="en-US" b="0" kern="0" dirty="0" smtClean="0"/>
            </a:br>
            <a:r>
              <a:rPr lang="en-US" b="0" kern="0" dirty="0" smtClean="0"/>
              <a:t>and </a:t>
            </a:r>
            <a:r>
              <a:rPr lang="en-US" b="0" kern="0" dirty="0"/>
              <a:t>copy data to/from buffers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 smtClean="0"/>
              <a:t>Application </a:t>
            </a:r>
            <a:r>
              <a:rPr lang="en-US" b="0" kern="0" dirty="0"/>
              <a:t>(via graphics driver) provides GPU </a:t>
            </a:r>
            <a:r>
              <a:rPr lang="en-US" b="0" kern="0" dirty="0" smtClean="0"/>
              <a:t>a</a:t>
            </a:r>
            <a:br>
              <a:rPr lang="en-US" b="0" kern="0" dirty="0" smtClean="0"/>
            </a:br>
            <a:r>
              <a:rPr lang="en-US" b="0" kern="0" dirty="0" smtClean="0"/>
              <a:t>single </a:t>
            </a:r>
            <a:r>
              <a:rPr lang="en-US" b="0" kern="0" dirty="0"/>
              <a:t>kernel program binary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 smtClean="0"/>
              <a:t>Application </a:t>
            </a:r>
            <a:r>
              <a:rPr lang="en-US" b="0" kern="0" dirty="0"/>
              <a:t>tells GPU to run the kernel in </a:t>
            </a:r>
            <a:r>
              <a:rPr lang="en-US" b="0" kern="0" dirty="0" smtClean="0"/>
              <a:t>an</a:t>
            </a:r>
            <a:br>
              <a:rPr lang="en-US" b="0" kern="0" dirty="0" smtClean="0"/>
            </a:br>
            <a:r>
              <a:rPr lang="en-US" b="0" kern="0" dirty="0" smtClean="0"/>
              <a:t>SPMD </a:t>
            </a:r>
            <a:r>
              <a:rPr lang="en-US" b="0" kern="0" dirty="0"/>
              <a:t>fashion (“run N instances”)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 smtClean="0"/>
              <a:t>Go</a:t>
            </a:r>
            <a:r>
              <a:rPr lang="en-US" b="0" kern="0" dirty="0"/>
              <a:t>! (launch(</a:t>
            </a:r>
            <a:r>
              <a:rPr lang="en-US" b="0" kern="0" dirty="0" err="1"/>
              <a:t>myKernel</a:t>
            </a:r>
            <a:r>
              <a:rPr lang="en-US" b="0" kern="0" dirty="0"/>
              <a:t>, N))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095" y="3141470"/>
            <a:ext cx="2827700" cy="28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1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60350"/>
            <a:ext cx="8492481" cy="762000"/>
          </a:xfrm>
        </p:spPr>
        <p:txBody>
          <a:bodyPr/>
          <a:lstStyle/>
          <a:p>
            <a:r>
              <a:rPr lang="en-US" dirty="0" smtClean="0"/>
              <a:t>The Future is Parallel and Heterogeneous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 bwMode="auto">
          <a:xfrm rot="16200000">
            <a:off x="1731170" y="377031"/>
            <a:ext cx="3821113" cy="5635625"/>
          </a:xfrm>
          <a:prstGeom prst="triangl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7" name="Isosceles Triangle 6"/>
          <p:cNvSpPr>
            <a:spLocks noChangeArrowheads="1"/>
          </p:cNvSpPr>
          <p:nvPr/>
        </p:nvSpPr>
        <p:spPr bwMode="auto">
          <a:xfrm rot="-5400000">
            <a:off x="3201988" y="425518"/>
            <a:ext cx="865187" cy="5580063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C00000"/>
              </a:gs>
              <a:gs pos="100000">
                <a:srgbClr val="F8F8F8"/>
              </a:gs>
            </a:gsLst>
            <a:lin ang="0" scaled="1"/>
          </a:gradFill>
          <a:ln w="50800" algn="ctr">
            <a:noFill/>
            <a:round/>
            <a:headEnd/>
            <a:tailEnd/>
          </a:ln>
        </p:spPr>
        <p:txBody>
          <a:bodyPr vert="eaVert"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12"/>
          <p:cNvSpPr>
            <a:spLocks noChangeArrowheads="1"/>
          </p:cNvSpPr>
          <p:nvPr/>
        </p:nvSpPr>
        <p:spPr bwMode="auto">
          <a:xfrm>
            <a:off x="820738" y="1247775"/>
            <a:ext cx="5630862" cy="1947672"/>
          </a:xfrm>
          <a:custGeom>
            <a:avLst/>
            <a:gdLst>
              <a:gd name="T0" fmla="*/ 0 w 5665694"/>
              <a:gd name="T1" fmla="*/ 0 h 2196353"/>
              <a:gd name="T2" fmla="*/ 0 w 5665694"/>
              <a:gd name="T3" fmla="*/ 0 h 2196353"/>
              <a:gd name="T4" fmla="*/ 0 w 5665694"/>
              <a:gd name="T5" fmla="*/ 0 h 2196353"/>
              <a:gd name="T6" fmla="*/ 0 w 5665694"/>
              <a:gd name="T7" fmla="*/ 0 h 2196353"/>
              <a:gd name="T8" fmla="*/ 0 60000 65536"/>
              <a:gd name="T9" fmla="*/ 0 60000 65536"/>
              <a:gd name="T10" fmla="*/ 0 60000 65536"/>
              <a:gd name="T11" fmla="*/ 0 60000 65536"/>
              <a:gd name="T12" fmla="*/ 0 w 5665694"/>
              <a:gd name="T13" fmla="*/ 0 h 2196353"/>
              <a:gd name="T14" fmla="*/ 5665694 w 5665694"/>
              <a:gd name="T15" fmla="*/ 2196353 h 21963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65694" h="2196353">
                <a:moveTo>
                  <a:pt x="0" y="2196353"/>
                </a:moveTo>
                <a:cubicBezTo>
                  <a:pt x="1289424" y="2079064"/>
                  <a:pt x="2578848" y="1961776"/>
                  <a:pt x="3523130" y="1595717"/>
                </a:cubicBezTo>
                <a:cubicBezTo>
                  <a:pt x="4467412" y="1229658"/>
                  <a:pt x="5665694" y="0"/>
                  <a:pt x="5665694" y="0"/>
                </a:cubicBezTo>
              </a:path>
            </a:pathLst>
          </a:custGeom>
          <a:solidFill>
            <a:schemeClr val="bg1"/>
          </a:solidFill>
          <a:ln w="508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9" name="Freeform 13"/>
          <p:cNvSpPr>
            <a:spLocks noChangeArrowheads="1"/>
          </p:cNvSpPr>
          <p:nvPr/>
        </p:nvSpPr>
        <p:spPr bwMode="auto">
          <a:xfrm flipV="1">
            <a:off x="817010" y="3225248"/>
            <a:ext cx="5605272" cy="1943100"/>
          </a:xfrm>
          <a:custGeom>
            <a:avLst/>
            <a:gdLst>
              <a:gd name="T0" fmla="*/ 0 w 5665694"/>
              <a:gd name="T1" fmla="*/ 0 h 2196353"/>
              <a:gd name="T2" fmla="*/ 0 w 5665694"/>
              <a:gd name="T3" fmla="*/ 0 h 2196353"/>
              <a:gd name="T4" fmla="*/ 0 w 5665694"/>
              <a:gd name="T5" fmla="*/ 0 h 2196353"/>
              <a:gd name="T6" fmla="*/ 0 w 5665694"/>
              <a:gd name="T7" fmla="*/ 0 h 2196353"/>
              <a:gd name="T8" fmla="*/ 0 60000 65536"/>
              <a:gd name="T9" fmla="*/ 0 60000 65536"/>
              <a:gd name="T10" fmla="*/ 0 60000 65536"/>
              <a:gd name="T11" fmla="*/ 0 60000 65536"/>
              <a:gd name="T12" fmla="*/ 0 w 5665694"/>
              <a:gd name="T13" fmla="*/ 0 h 2196353"/>
              <a:gd name="T14" fmla="*/ 5665694 w 5665694"/>
              <a:gd name="T15" fmla="*/ 2196353 h 21963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65694" h="2196353">
                <a:moveTo>
                  <a:pt x="0" y="2196353"/>
                </a:moveTo>
                <a:cubicBezTo>
                  <a:pt x="1289424" y="2079064"/>
                  <a:pt x="2578848" y="1961776"/>
                  <a:pt x="3523130" y="1595717"/>
                </a:cubicBezTo>
                <a:cubicBezTo>
                  <a:pt x="4467412" y="1229658"/>
                  <a:pt x="5665694" y="0"/>
                  <a:pt x="5665694" y="0"/>
                </a:cubicBezTo>
              </a:path>
            </a:pathLst>
          </a:custGeom>
          <a:solidFill>
            <a:schemeClr val="bg1"/>
          </a:solidFill>
          <a:ln w="50800" algn="ctr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endParaRPr lang="en-US">
              <a:latin typeface="+mn-lt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3782796" y="2895600"/>
            <a:ext cx="94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+mn-lt"/>
              </a:rPr>
              <a:t>multicore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4419600" y="2822575"/>
            <a:ext cx="90488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8338" y="990600"/>
            <a:ext cx="906462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0" dirty="0" smtClean="0">
                <a:solidFill>
                  <a:schemeClr val="bg1">
                    <a:lumMod val="85000"/>
                  </a:schemeClr>
                </a:solidFill>
              </a:rPr>
              <a:t>?</a:t>
            </a:r>
            <a:endParaRPr lang="en-US" sz="3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4419600" y="3581400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4191000" y="1839364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n-lt"/>
              </a:rPr>
              <a:t>2009</a:t>
            </a:r>
            <a:endParaRPr lang="en-US" sz="1800" dirty="0">
              <a:latin typeface="+mn-lt"/>
            </a:endParaRP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5791200" y="914400"/>
            <a:ext cx="1561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n-lt"/>
              </a:rPr>
              <a:t>2012 </a:t>
            </a:r>
            <a:r>
              <a:rPr lang="en-US" sz="1800" dirty="0">
                <a:latin typeface="+mn-lt"/>
              </a:rPr>
              <a:t>and later</a:t>
            </a:r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auto">
          <a:xfrm>
            <a:off x="3635375" y="2971800"/>
            <a:ext cx="90488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cxnSp>
        <p:nvCxnSpPr>
          <p:cNvPr id="17" name="Straight Connector 26"/>
          <p:cNvCxnSpPr>
            <a:cxnSpLocks noChangeShapeType="1"/>
          </p:cNvCxnSpPr>
          <p:nvPr/>
        </p:nvCxnSpPr>
        <p:spPr bwMode="auto">
          <a:xfrm>
            <a:off x="3186113" y="2565400"/>
            <a:ext cx="427037" cy="3302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2532486" y="2312504"/>
            <a:ext cx="7441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Cell </a:t>
            </a: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BE</a:t>
            </a:r>
            <a:b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8+1 cores</a:t>
            </a:r>
            <a:endParaRPr lang="en-US" sz="12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596900" y="2743200"/>
            <a:ext cx="1331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before 2000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08125" y="3666642"/>
            <a:ext cx="1068434" cy="33855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>
                <a:solidFill>
                  <a:schemeClr val="bg2">
                    <a:lumMod val="75000"/>
                  </a:schemeClr>
                </a:solidFill>
                <a:latin typeface="+mn-lt"/>
              </a:rPr>
              <a:t>Core2 Duo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725613" y="3931773"/>
            <a:ext cx="1422184" cy="33855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Core2 Extreme</a:t>
            </a: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3436938" y="3214204"/>
            <a:ext cx="90487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722688" y="3014179"/>
            <a:ext cx="90487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2459038" y="3304692"/>
            <a:ext cx="949325" cy="5207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2903538" y="3149117"/>
            <a:ext cx="822325" cy="8731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3886200" y="3280879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843463" y="2286000"/>
            <a:ext cx="1074333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Virtex</a:t>
            </a:r>
            <a: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5</a:t>
            </a:r>
            <a:b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FPGA+ 4 CPUs</a:t>
            </a:r>
          </a:p>
        </p:txBody>
      </p:sp>
      <p:sp>
        <p:nvSpPr>
          <p:cNvPr id="28" name="TextBox 28"/>
          <p:cNvSpPr txBox="1">
            <a:spLocks noChangeArrowheads="1"/>
          </p:cNvSpPr>
          <p:nvPr/>
        </p:nvSpPr>
        <p:spPr bwMode="auto">
          <a:xfrm>
            <a:off x="4648200" y="3429000"/>
            <a:ext cx="1311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SGI </a:t>
            </a:r>
            <a: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RASC </a:t>
            </a:r>
            <a:b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4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Itanium + FPGA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3656670" y="4114800"/>
            <a:ext cx="1329210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Nvidia</a:t>
            </a: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GPUs</a:t>
            </a:r>
            <a: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240 streaming cores</a:t>
            </a:r>
            <a:endParaRPr lang="en-US" sz="12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2819400" y="1828317"/>
            <a:ext cx="1173719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Sun Niagara</a:t>
            </a:r>
            <a:b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32 threads</a:t>
            </a: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4038600" y="3084684"/>
            <a:ext cx="1405706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IBM Cyclops64</a:t>
            </a:r>
            <a:b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80 cores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793400" y="1718846"/>
            <a:ext cx="1217000" cy="33855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Intel </a:t>
            </a:r>
            <a:r>
              <a:rPr lang="en-US" sz="1600" b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Larrabee</a:t>
            </a:r>
            <a:endParaRPr lang="en-US" sz="14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3" name="Oval 18"/>
          <p:cNvSpPr>
            <a:spLocks noChangeArrowheads="1"/>
          </p:cNvSpPr>
          <p:nvPr/>
        </p:nvSpPr>
        <p:spPr bwMode="auto">
          <a:xfrm>
            <a:off x="4792663" y="2541587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V="1">
            <a:off x="3962400" y="3748087"/>
            <a:ext cx="401638" cy="3889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5" name="Oval 18"/>
          <p:cNvSpPr>
            <a:spLocks noChangeArrowheads="1"/>
          </p:cNvSpPr>
          <p:nvPr/>
        </p:nvSpPr>
        <p:spPr bwMode="auto">
          <a:xfrm>
            <a:off x="4276725" y="3101975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6" name="Oval 18"/>
          <p:cNvSpPr>
            <a:spLocks noChangeArrowheads="1"/>
          </p:cNvSpPr>
          <p:nvPr/>
        </p:nvSpPr>
        <p:spPr bwMode="auto">
          <a:xfrm>
            <a:off x="5715613" y="1882775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7" name="Oval 18"/>
          <p:cNvSpPr>
            <a:spLocks noChangeArrowheads="1"/>
          </p:cNvSpPr>
          <p:nvPr/>
        </p:nvSpPr>
        <p:spPr bwMode="auto">
          <a:xfrm>
            <a:off x="4635500" y="3527425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8" name="TextBox 28"/>
          <p:cNvSpPr txBox="1">
            <a:spLocks noChangeArrowheads="1"/>
          </p:cNvSpPr>
          <p:nvPr/>
        </p:nvSpPr>
        <p:spPr bwMode="auto">
          <a:xfrm>
            <a:off x="4487863" y="2676525"/>
            <a:ext cx="1315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Xtreme</a:t>
            </a:r>
            <a: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DATA </a:t>
            </a:r>
            <a:br>
              <a:rPr lang="en-US" sz="16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Opteron</a:t>
            </a:r>
            <a:r>
              <a:rPr lang="en-US" sz="12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+ FPGA</a:t>
            </a:r>
          </a:p>
        </p:txBody>
      </p:sp>
      <p:cxnSp>
        <p:nvCxnSpPr>
          <p:cNvPr id="39" name="Straight Connector 26"/>
          <p:cNvCxnSpPr>
            <a:cxnSpLocks noChangeShapeType="1"/>
          </p:cNvCxnSpPr>
          <p:nvPr/>
        </p:nvCxnSpPr>
        <p:spPr bwMode="auto">
          <a:xfrm>
            <a:off x="3560762" y="2206625"/>
            <a:ext cx="858838" cy="61277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2511876" y="4141304"/>
            <a:ext cx="1069524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ClearSpeed</a:t>
            </a:r>
            <a:r>
              <a:rPr lang="en-US" sz="1400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1400" dirty="0">
                <a:solidFill>
                  <a:srgbClr val="C00000"/>
                </a:solidFill>
                <a:latin typeface="+mn-lt"/>
              </a:rPr>
            </a:br>
            <a:r>
              <a:rPr lang="en-US" sz="12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192 </a:t>
            </a:r>
            <a:r>
              <a:rPr lang="en-US" sz="12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cores</a:t>
            </a:r>
          </a:p>
        </p:txBody>
      </p:sp>
      <p:sp>
        <p:nvSpPr>
          <p:cNvPr id="41" name="Oval 24"/>
          <p:cNvSpPr>
            <a:spLocks noChangeArrowheads="1"/>
          </p:cNvSpPr>
          <p:nvPr/>
        </p:nvSpPr>
        <p:spPr bwMode="auto">
          <a:xfrm>
            <a:off x="4343400" y="3505200"/>
            <a:ext cx="90487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 flipV="1">
            <a:off x="3276600" y="3607904"/>
            <a:ext cx="990600" cy="6096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709613" y="4953001"/>
            <a:ext cx="6938962" cy="1887538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4" name="TextBox 45"/>
          <p:cNvSpPr txBox="1">
            <a:spLocks noChangeArrowheads="1"/>
          </p:cNvSpPr>
          <p:nvPr/>
        </p:nvSpPr>
        <p:spPr bwMode="auto">
          <a:xfrm>
            <a:off x="1724025" y="5579540"/>
            <a:ext cx="3419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smtClean="0">
                <a:latin typeface="Verdana" pitchFamily="34" charset="0"/>
              </a:rPr>
              <a:t>Programmability?</a:t>
            </a:r>
          </a:p>
          <a:p>
            <a:pPr>
              <a:defRPr/>
            </a:pPr>
            <a:r>
              <a:rPr lang="en-US" sz="1800" i="1" dirty="0" smtClean="0">
                <a:latin typeface="Verdana" pitchFamily="34" charset="0"/>
              </a:rPr>
              <a:t>Performance portability?</a:t>
            </a:r>
          </a:p>
        </p:txBody>
      </p:sp>
      <p:sp>
        <p:nvSpPr>
          <p:cNvPr id="45" name="TextBox 46"/>
          <p:cNvSpPr txBox="1">
            <a:spLocks noChangeArrowheads="1"/>
          </p:cNvSpPr>
          <p:nvPr/>
        </p:nvSpPr>
        <p:spPr bwMode="auto">
          <a:xfrm>
            <a:off x="2009775" y="3026879"/>
            <a:ext cx="12543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+mn-lt"/>
              </a:rPr>
              <a:t>CPU platforms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5826204" y="4385846"/>
            <a:ext cx="1107996" cy="33855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AMD Fusion</a:t>
            </a:r>
            <a:endParaRPr lang="en-US" sz="14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" name="Oval 18"/>
          <p:cNvSpPr>
            <a:spLocks noChangeArrowheads="1"/>
          </p:cNvSpPr>
          <p:nvPr/>
        </p:nvSpPr>
        <p:spPr bwMode="auto">
          <a:xfrm>
            <a:off x="5778500" y="4419600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562600" y="3395246"/>
            <a:ext cx="1212191" cy="33855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BlueGene</a:t>
            </a: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/Q</a:t>
            </a:r>
            <a:endParaRPr lang="en-US" sz="14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5562600" y="3403116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5791200" y="2438400"/>
            <a:ext cx="1430456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Intel </a:t>
            </a:r>
            <a:r>
              <a:rPr lang="en-US" sz="1600" b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Haswell</a:t>
            </a: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vector coprocessors</a:t>
            </a:r>
            <a:endParaRPr lang="en-US" sz="12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1" name="Oval 18"/>
          <p:cNvSpPr>
            <a:spLocks noChangeArrowheads="1"/>
          </p:cNvSpPr>
          <p:nvPr/>
        </p:nvSpPr>
        <p:spPr bwMode="auto">
          <a:xfrm>
            <a:off x="5778500" y="2873375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183187" y="3810000"/>
            <a:ext cx="1304973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Tilera</a:t>
            </a: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 </a:t>
            </a:r>
            <a:r>
              <a:rPr lang="en-US" sz="1600" b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TILEPro</a:t>
            </a: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64 cores</a:t>
            </a:r>
            <a:endParaRPr lang="en-US" sz="12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3" name="Oval 18"/>
          <p:cNvSpPr>
            <a:spLocks noChangeArrowheads="1"/>
          </p:cNvSpPr>
          <p:nvPr/>
        </p:nvSpPr>
        <p:spPr bwMode="auto">
          <a:xfrm>
            <a:off x="5105400" y="3962400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5638800" y="2922104"/>
            <a:ext cx="1309397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IBM POWER7</a:t>
            </a:r>
            <a:b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2x8 cores</a:t>
            </a:r>
            <a:endParaRPr lang="en-US" sz="12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5" name="Oval 18"/>
          <p:cNvSpPr>
            <a:spLocks noChangeArrowheads="1"/>
          </p:cNvSpPr>
          <p:nvPr/>
        </p:nvSpPr>
        <p:spPr bwMode="auto">
          <a:xfrm>
            <a:off x="5562600" y="3098316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5410200" y="1930400"/>
            <a:ext cx="1685654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Intel Sandy Bridge</a:t>
            </a:r>
            <a:br>
              <a:rPr lang="en-US" sz="16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en-US" sz="12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8-way float vectors</a:t>
            </a:r>
            <a:endParaRPr lang="en-US" sz="12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5408613" y="2208212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6122297" y="4133293"/>
            <a:ext cx="1010213" cy="30777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Nvidia</a:t>
            </a:r>
            <a:r>
              <a:rPr lang="en-US" sz="1400" b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Fermi</a:t>
            </a:r>
            <a:endParaRPr lang="en-US" sz="14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6074593" y="4167047"/>
            <a:ext cx="88900" cy="98425"/>
          </a:xfrm>
          <a:prstGeom prst="ellipse">
            <a:avLst/>
          </a:prstGeom>
          <a:solidFill>
            <a:schemeClr val="tx1"/>
          </a:solidFill>
          <a:ln w="508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70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/>
              <a:t>CUDA </a:t>
            </a:r>
            <a:r>
              <a:rPr lang="en-US" dirty="0" smtClean="0"/>
              <a:t>Programming Language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5773" y="1121204"/>
            <a:ext cx="8619946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sz="2200" kern="0" dirty="0" smtClean="0"/>
              <a:t>Introduced </a:t>
            </a:r>
            <a:r>
              <a:rPr lang="en-US" sz="2200" kern="0" dirty="0"/>
              <a:t>in 2007 with NVIDIA Tesla architecture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sz="2200" kern="0" dirty="0" smtClean="0"/>
              <a:t>“</a:t>
            </a:r>
            <a:r>
              <a:rPr lang="en-US" sz="2200" kern="0" dirty="0"/>
              <a:t>C-like” language to express programs that run on GPUs </a:t>
            </a:r>
            <a:r>
              <a:rPr lang="en-US" sz="2200" kern="0" dirty="0" smtClean="0"/>
              <a:t>using</a:t>
            </a:r>
            <a:br>
              <a:rPr lang="en-US" sz="2200" kern="0" dirty="0" smtClean="0"/>
            </a:br>
            <a:r>
              <a:rPr lang="en-US" sz="2200" kern="0" dirty="0" smtClean="0"/>
              <a:t>the </a:t>
            </a:r>
            <a:r>
              <a:rPr lang="en-US" sz="2200" kern="0" dirty="0"/>
              <a:t>compute-mode hardware interface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sz="2200" kern="0" dirty="0" smtClean="0"/>
              <a:t>Relatively </a:t>
            </a:r>
            <a:r>
              <a:rPr lang="en-US" sz="2200" kern="0" dirty="0"/>
              <a:t>low-level: CUDA’s abstractions closely match </a:t>
            </a:r>
            <a:r>
              <a:rPr lang="en-US" sz="2200" kern="0" dirty="0" smtClean="0"/>
              <a:t>the</a:t>
            </a:r>
            <a:br>
              <a:rPr lang="en-US" sz="2200" kern="0" dirty="0" smtClean="0"/>
            </a:br>
            <a:r>
              <a:rPr lang="en-US" sz="2200" kern="0" dirty="0" smtClean="0"/>
              <a:t>capabilities/performance </a:t>
            </a:r>
            <a:r>
              <a:rPr lang="en-US" sz="2200" kern="0" dirty="0"/>
              <a:t>characteristics of modern </a:t>
            </a:r>
            <a:r>
              <a:rPr lang="en-US" sz="2200" kern="0" dirty="0" smtClean="0"/>
              <a:t>GPUs</a:t>
            </a:r>
            <a:br>
              <a:rPr lang="en-US" sz="2200" kern="0" dirty="0" smtClean="0"/>
            </a:br>
            <a:r>
              <a:rPr lang="en-US" sz="2200" kern="0" dirty="0" smtClean="0"/>
              <a:t>(design </a:t>
            </a:r>
            <a:r>
              <a:rPr lang="en-US" sz="2200" kern="0" dirty="0"/>
              <a:t>goal: maintain low abstraction distance)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sz="2200" kern="0" dirty="0" smtClean="0"/>
              <a:t>Note</a:t>
            </a:r>
            <a:r>
              <a:rPr lang="en-US" sz="2200" kern="0" dirty="0"/>
              <a:t>: </a:t>
            </a:r>
            <a:r>
              <a:rPr lang="en-US" sz="2200" kern="0" dirty="0" err="1"/>
              <a:t>OpenCL</a:t>
            </a:r>
            <a:r>
              <a:rPr lang="en-US" sz="2200" kern="0" dirty="0"/>
              <a:t> is an open standards version of </a:t>
            </a:r>
            <a:r>
              <a:rPr lang="en-US" sz="2200" kern="0" dirty="0" smtClean="0"/>
              <a:t>CUDA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CUDA only runs on NVIDIA GPUs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 err="1" smtClean="0"/>
              <a:t>OpenCL</a:t>
            </a:r>
            <a:r>
              <a:rPr lang="en-US" b="0" kern="0" dirty="0" smtClean="0"/>
              <a:t> </a:t>
            </a:r>
            <a:r>
              <a:rPr lang="en-US" b="0" kern="0" dirty="0"/>
              <a:t>runs on CPUs and GPUs from many vendors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 smtClean="0"/>
              <a:t>Almost </a:t>
            </a:r>
            <a:r>
              <a:rPr lang="en-US" b="0" kern="0" dirty="0"/>
              <a:t>everything we say about CUDA also holds for </a:t>
            </a:r>
            <a:r>
              <a:rPr lang="en-US" b="0" kern="0" dirty="0" err="1" smtClean="0"/>
              <a:t>OpenCL</a:t>
            </a: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8636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Basic CUDA Syntax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5773" y="1121204"/>
            <a:ext cx="5079735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/>
              <a:t>“Host” </a:t>
            </a:r>
            <a:r>
              <a:rPr lang="en-US" kern="0" dirty="0" smtClean="0"/>
              <a:t>code: </a:t>
            </a:r>
            <a:r>
              <a:rPr lang="en-US" b="0" kern="0" dirty="0"/>
              <a:t>serial </a:t>
            </a:r>
            <a:r>
              <a:rPr lang="en-US" b="0" kern="0" dirty="0" smtClean="0"/>
              <a:t>execution</a:t>
            </a:r>
            <a:br>
              <a:rPr lang="en-US" b="0" kern="0" dirty="0" smtClean="0"/>
            </a:br>
            <a:r>
              <a:rPr lang="en-US" b="0" kern="0" dirty="0" smtClean="0"/>
              <a:t>Running </a:t>
            </a:r>
            <a:r>
              <a:rPr lang="en-US" b="0" kern="0" dirty="0"/>
              <a:t>as part of normal C/C</a:t>
            </a:r>
            <a:r>
              <a:rPr lang="en-US" b="0" kern="0" dirty="0" smtClean="0"/>
              <a:t>++</a:t>
            </a:r>
            <a:br>
              <a:rPr lang="en-US" b="0" kern="0" dirty="0" smtClean="0"/>
            </a:br>
            <a:r>
              <a:rPr lang="en-US" b="0" kern="0" dirty="0" smtClean="0"/>
              <a:t>application </a:t>
            </a:r>
            <a:r>
              <a:rPr lang="en-US" b="0" kern="0" dirty="0"/>
              <a:t>on </a:t>
            </a:r>
            <a:r>
              <a:rPr lang="en-US" b="0" kern="0" dirty="0" smtClean="0"/>
              <a:t>CPU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/>
              <a:t>Bulk launch of many CUDA </a:t>
            </a:r>
            <a:r>
              <a:rPr lang="en-US" kern="0" dirty="0" smtClean="0"/>
              <a:t>threads</a:t>
            </a:r>
            <a:r>
              <a:rPr lang="en-US" b="0" kern="0" dirty="0" smtClean="0"/>
              <a:t/>
            </a:r>
            <a:br>
              <a:rPr lang="en-US" b="0" kern="0" dirty="0" smtClean="0"/>
            </a:br>
            <a:r>
              <a:rPr lang="en-US" b="0" kern="0" dirty="0" smtClean="0"/>
              <a:t>“launch </a:t>
            </a:r>
            <a:r>
              <a:rPr lang="en-US" b="0" kern="0" dirty="0"/>
              <a:t>a grid of CUDA thread </a:t>
            </a:r>
            <a:r>
              <a:rPr lang="en-US" b="0" kern="0" dirty="0" smtClean="0"/>
              <a:t>blocks”</a:t>
            </a:r>
            <a:br>
              <a:rPr lang="en-US" b="0" kern="0" dirty="0" smtClean="0"/>
            </a:br>
            <a:r>
              <a:rPr lang="en-US" b="0" kern="0" dirty="0" smtClean="0"/>
              <a:t>Call </a:t>
            </a:r>
            <a:r>
              <a:rPr lang="en-US" b="0" kern="0" dirty="0"/>
              <a:t>returns when all threads have </a:t>
            </a:r>
            <a:r>
              <a:rPr lang="en-US" b="0" kern="0" dirty="0" smtClean="0"/>
              <a:t>terminated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dirty="0"/>
              <a:t>SPMD execution of device kernel function</a:t>
            </a:r>
            <a:r>
              <a:rPr lang="en-US" dirty="0" smtClean="0"/>
              <a:t>: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“CUDA device” code: kernel function (</a:t>
            </a:r>
            <a:r>
              <a:rPr lang="en-US" kern="0" dirty="0">
                <a:latin typeface="Courier New" panose="02070309020205020404" pitchFamily="49" charset="0"/>
                <a:cs typeface="Courier New" panose="02070309020205020404" pitchFamily="49" charset="0"/>
              </a:rPr>
              <a:t>__global</a:t>
            </a:r>
            <a:r>
              <a:rPr lang="en-US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__ </a:t>
            </a:r>
            <a:r>
              <a:rPr lang="en-US" b="0" kern="0" dirty="0" smtClean="0"/>
              <a:t>denotes </a:t>
            </a:r>
            <a:r>
              <a:rPr lang="en-US" b="0" kern="0" dirty="0"/>
              <a:t>a CUDA kernel function) runs on </a:t>
            </a:r>
            <a:r>
              <a:rPr lang="en-US" b="0" kern="0" dirty="0" smtClean="0"/>
              <a:t>GPU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Each thread computes its overall grid thread </a:t>
            </a:r>
            <a:r>
              <a:rPr lang="en-US" b="0" kern="0" dirty="0" smtClean="0"/>
              <a:t>id from </a:t>
            </a:r>
            <a:r>
              <a:rPr lang="en-US" b="0" kern="0" dirty="0"/>
              <a:t>its position in its block (</a:t>
            </a:r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threadIdx</a:t>
            </a:r>
            <a:r>
              <a:rPr lang="en-US" b="0" kern="0" dirty="0"/>
              <a:t>) and </a:t>
            </a:r>
            <a:r>
              <a:rPr lang="en-US" b="0" kern="0" dirty="0" smtClean="0"/>
              <a:t>its block’s </a:t>
            </a:r>
            <a:r>
              <a:rPr lang="en-US" b="0" kern="0" dirty="0"/>
              <a:t>position in the grid (</a:t>
            </a:r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blockIdx</a:t>
            </a:r>
            <a:r>
              <a:rPr lang="en-US" b="0" kern="0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076" y="1219708"/>
            <a:ext cx="3564924" cy="1861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748" y="5171303"/>
            <a:ext cx="3495225" cy="14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sz="3200" dirty="0"/>
              <a:t>Clear </a:t>
            </a:r>
            <a:r>
              <a:rPr lang="en-US" sz="3200" dirty="0" smtClean="0"/>
              <a:t>Separation </a:t>
            </a:r>
            <a:r>
              <a:rPr lang="en-US" sz="3200" dirty="0"/>
              <a:t>of </a:t>
            </a:r>
            <a:r>
              <a:rPr lang="en-US" sz="3200" dirty="0" smtClean="0"/>
              <a:t>Host </a:t>
            </a:r>
            <a:r>
              <a:rPr lang="en-US" sz="3200" dirty="0"/>
              <a:t>and </a:t>
            </a:r>
            <a:r>
              <a:rPr lang="en-US" sz="3200" dirty="0" smtClean="0"/>
              <a:t>Device Code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5773" y="1121204"/>
            <a:ext cx="8619946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sz="2200" kern="0" dirty="0"/>
              <a:t>Separation of execution into host and device code is performed statically by the programmer</a:t>
            </a:r>
            <a:endParaRPr lang="en-US" b="0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992" y="1970731"/>
            <a:ext cx="4811727" cy="44879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3122" y="2734446"/>
            <a:ext cx="3757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“Host” code : serial execution on CPU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2139" y="5085373"/>
            <a:ext cx="4068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“Device” code (SPMD execution on GPU)</a:t>
            </a:r>
          </a:p>
        </p:txBody>
      </p:sp>
    </p:spTree>
    <p:extLst>
      <p:ext uri="{BB962C8B-B14F-4D97-AF65-F5344CB8AC3E}">
        <p14:creationId xmlns:p14="http://schemas.microsoft.com/office/powerpoint/2010/main" val="18102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sz="3200" dirty="0"/>
              <a:t>Number of SPMD </a:t>
            </a:r>
            <a:r>
              <a:rPr lang="en-US" sz="3200" dirty="0" smtClean="0"/>
              <a:t>Threads </a:t>
            </a:r>
            <a:r>
              <a:rPr lang="en-US" sz="3200" dirty="0"/>
              <a:t>is </a:t>
            </a:r>
            <a:r>
              <a:rPr lang="en-US" sz="3200" dirty="0" smtClean="0"/>
              <a:t>Explicit </a:t>
            </a:r>
            <a:r>
              <a:rPr lang="en-US" sz="3200" dirty="0"/>
              <a:t>in </a:t>
            </a:r>
            <a:r>
              <a:rPr lang="en-US" sz="3200" dirty="0" smtClean="0"/>
              <a:t>Program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62028" y="1022350"/>
            <a:ext cx="8619946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Number of kernel invocations is not determined by size of data </a:t>
            </a:r>
            <a:r>
              <a:rPr lang="en-US" b="0" kern="0" dirty="0" smtClean="0"/>
              <a:t>collection (</a:t>
            </a:r>
            <a:r>
              <a:rPr lang="en-US" b="0" kern="0" dirty="0"/>
              <a:t>a kernel launch is not map(kernel, collection) as was the case with graphics </a:t>
            </a:r>
            <a:r>
              <a:rPr lang="en-US" b="0" kern="0" dirty="0" err="1"/>
              <a:t>shader</a:t>
            </a:r>
            <a:r>
              <a:rPr lang="en-US" b="0" kern="0" dirty="0"/>
              <a:t> programming)</a:t>
            </a:r>
            <a:endParaRPr lang="en-US" sz="1800" b="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37" y="2118739"/>
            <a:ext cx="7655845" cy="42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sz="3200" dirty="0"/>
              <a:t>CUDA </a:t>
            </a:r>
            <a:r>
              <a:rPr lang="en-US" sz="3200" dirty="0" smtClean="0"/>
              <a:t>Memory Model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62028" y="1022350"/>
            <a:ext cx="8619946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Distinct host and device address spaces</a:t>
            </a:r>
            <a:endParaRPr lang="en-US" sz="1800" b="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52" y="2153830"/>
            <a:ext cx="7800151" cy="39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sz="3200" dirty="0" err="1"/>
              <a:t>memcpy</a:t>
            </a:r>
            <a:r>
              <a:rPr lang="en-US" sz="3200" dirty="0"/>
              <a:t> </a:t>
            </a:r>
            <a:r>
              <a:rPr lang="en-US" sz="3200" dirty="0" smtClean="0"/>
              <a:t>Primitive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62028" y="1022350"/>
            <a:ext cx="8619946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Move data between address spaces</a:t>
            </a:r>
            <a:endParaRPr lang="en-US" sz="1800" b="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28" y="3920836"/>
            <a:ext cx="4285830" cy="2683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330" y="1367897"/>
            <a:ext cx="5594460" cy="22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dirty="0"/>
              <a:t>CUDA device </a:t>
            </a:r>
            <a:r>
              <a:rPr lang="en-US" dirty="0" smtClean="0"/>
              <a:t>Memory </a:t>
            </a:r>
            <a:r>
              <a:rPr lang="en-US" dirty="0"/>
              <a:t>M</a:t>
            </a:r>
            <a:r>
              <a:rPr lang="en-US" dirty="0" smtClean="0"/>
              <a:t>odel</a:t>
            </a:r>
            <a:endParaRPr lang="en-US" sz="3200" dirty="0" smtClean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62028" y="1022350"/>
            <a:ext cx="8619946" cy="39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Three distinct types of memory visible to kernels</a:t>
            </a:r>
            <a:endParaRPr lang="en-US" sz="1800" b="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77" y="1482435"/>
            <a:ext cx="8528248" cy="50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dirty="0"/>
              <a:t>CUDA </a:t>
            </a:r>
            <a:r>
              <a:rPr lang="en-US" dirty="0" smtClean="0"/>
              <a:t>Example</a:t>
            </a:r>
            <a:r>
              <a:rPr lang="en-US" dirty="0"/>
              <a:t>: 1D </a:t>
            </a:r>
            <a:r>
              <a:rPr lang="en-US" dirty="0" smtClean="0"/>
              <a:t>Convolution</a:t>
            </a: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56" y="2175164"/>
            <a:ext cx="7650199" cy="2507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4820255"/>
            <a:ext cx="87699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output[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= (input[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+ input[i+1] + input[i+2]) / 3.f;</a:t>
            </a:r>
          </a:p>
        </p:txBody>
      </p:sp>
    </p:spTree>
    <p:extLst>
      <p:ext uri="{BB962C8B-B14F-4D97-AF65-F5344CB8AC3E}">
        <p14:creationId xmlns:p14="http://schemas.microsoft.com/office/powerpoint/2010/main" val="3047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1" y="260350"/>
            <a:ext cx="9144000" cy="762000"/>
          </a:xfrm>
        </p:spPr>
        <p:txBody>
          <a:bodyPr/>
          <a:lstStyle/>
          <a:p>
            <a:r>
              <a:rPr lang="en-US" dirty="0"/>
              <a:t>1D </a:t>
            </a:r>
            <a:r>
              <a:rPr lang="en-US" dirty="0" smtClean="0"/>
              <a:t>Convolution </a:t>
            </a:r>
            <a:r>
              <a:rPr lang="en-US" dirty="0"/>
              <a:t>in </a:t>
            </a:r>
            <a:r>
              <a:rPr lang="en-US" dirty="0" smtClean="0"/>
              <a:t>CUDA</a:t>
            </a:r>
            <a:endParaRPr lang="en-US" sz="3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48006" y="1071495"/>
            <a:ext cx="4206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thread per output element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36" y="1533160"/>
            <a:ext cx="7940068" cy="509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/>
              <a:t>CUDA </a:t>
            </a:r>
            <a:r>
              <a:rPr lang="en-US" dirty="0" smtClean="0"/>
              <a:t>Synchronization Constructs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5773" y="1121204"/>
            <a:ext cx="8068572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2400"/>
              </a:spcBef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>
                <a:latin typeface="Courier New" panose="02070309020205020404" pitchFamily="49" charset="0"/>
                <a:cs typeface="Courier New" panose="02070309020205020404" pitchFamily="49" charset="0"/>
              </a:rPr>
              <a:t>__</a:t>
            </a:r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syncthreads</a:t>
            </a:r>
            <a:r>
              <a:rPr lang="en-US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b="0" kern="0" dirty="0" smtClean="0"/>
              <a:t>Barrier</a:t>
            </a:r>
            <a:r>
              <a:rPr lang="en-US" b="0" kern="0" dirty="0"/>
              <a:t>: wait for all threads in the block to arrive at this </a:t>
            </a:r>
            <a:r>
              <a:rPr lang="en-US" b="0" kern="0" dirty="0" smtClean="0"/>
              <a:t>point</a:t>
            </a:r>
          </a:p>
          <a:p>
            <a:pPr lvl="0">
              <a:lnSpc>
                <a:spcPct val="90000"/>
              </a:lnSpc>
              <a:spcBef>
                <a:spcPts val="2400"/>
              </a:spcBef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dirty="0"/>
              <a:t>Atomic operations</a:t>
            </a:r>
            <a:br>
              <a:rPr lang="en-US" dirty="0"/>
            </a:br>
            <a:r>
              <a:rPr lang="en-US" b="0" dirty="0"/>
              <a:t>e.g., 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float </a:t>
            </a:r>
            <a:r>
              <a:rPr lang="en-US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atomicAdd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(float* </a:t>
            </a:r>
            <a:r>
              <a:rPr lang="en-US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, float </a:t>
            </a:r>
            <a:r>
              <a:rPr lang="en-US" b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amount)</a:t>
            </a:r>
            <a:br>
              <a:rPr lang="en-US" b="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0" dirty="0" smtClean="0"/>
              <a:t>Atomic </a:t>
            </a:r>
            <a:r>
              <a:rPr lang="en-US" b="0" dirty="0"/>
              <a:t>operations on both global memory and shared memory </a:t>
            </a:r>
            <a:r>
              <a:rPr lang="en-US" b="0" dirty="0" smtClean="0"/>
              <a:t>variables</a:t>
            </a:r>
          </a:p>
          <a:p>
            <a:pPr lvl="0">
              <a:lnSpc>
                <a:spcPct val="90000"/>
              </a:lnSpc>
              <a:spcBef>
                <a:spcPts val="2400"/>
              </a:spcBef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/>
              <a:t>Host/device </a:t>
            </a:r>
            <a:r>
              <a:rPr lang="en-US" kern="0" dirty="0" smtClean="0"/>
              <a:t>synchronization</a:t>
            </a:r>
            <a:br>
              <a:rPr lang="en-US" kern="0" dirty="0" smtClean="0"/>
            </a:br>
            <a:r>
              <a:rPr lang="en-US" b="0" kern="0" dirty="0" smtClean="0"/>
              <a:t>Implicit </a:t>
            </a:r>
            <a:r>
              <a:rPr lang="en-US" b="0" kern="0" dirty="0"/>
              <a:t>barrier across all threads at return of kernel</a:t>
            </a:r>
          </a:p>
        </p:txBody>
      </p:sp>
    </p:spTree>
    <p:extLst>
      <p:ext uri="{BB962C8B-B14F-4D97-AF65-F5344CB8AC3E}">
        <p14:creationId xmlns:p14="http://schemas.microsoft.com/office/powerpoint/2010/main" val="34702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The Future Is Here: Accelerators</a:t>
            </a:r>
          </a:p>
        </p:txBody>
      </p:sp>
      <p:sp>
        <p:nvSpPr>
          <p:cNvPr id="2" name="AutoShape 8" descr="Image result for Titan oakrid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" name="AutoShape 4" descr="Image result for nvidia P100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" name="AutoShape 7" descr="Image result for Intel Xeon v4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AutoShape 12" descr="Image result for intel pent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56AE7-44B1-4A10-8DE7-B4E7E975FAD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547" y="5828361"/>
            <a:ext cx="3329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Nvidia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V100 GPU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Tflop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/s tensor operations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7.5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Tflop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/s FP64 SIMT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ttps://www.intel.com/content/dam/altera-www/global/en_US/images/products/devkits/altera/images/pac-board-photo-555x2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67" y="4152021"/>
            <a:ext cx="3123176" cy="151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002281" y="5475456"/>
            <a:ext cx="32616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Arria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10 GX FPGA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15Gbps SERDES transceivers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1,150K logic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elements, 53 Mb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GB DDR4 ECC </a:t>
            </a:r>
          </a:p>
        </p:txBody>
      </p:sp>
      <p:pic>
        <p:nvPicPr>
          <p:cNvPr id="1028" name="Picture 4" descr="Image result for intel nervan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8819" r="6947" b="13005"/>
          <a:stretch/>
        </p:blipFill>
        <p:spPr bwMode="auto">
          <a:xfrm>
            <a:off x="4482178" y="1768805"/>
            <a:ext cx="3491578" cy="14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98590" y="889078"/>
            <a:ext cx="44690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Intel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Nervana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Neural Network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Processor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aka Lake Crest, release date 2019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0" name="Picture 6" descr="Image result for google tp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 r="33430"/>
          <a:stretch/>
        </p:blipFill>
        <p:spPr bwMode="auto">
          <a:xfrm>
            <a:off x="612775" y="1901498"/>
            <a:ext cx="2595619" cy="16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82588" y="1153225"/>
            <a:ext cx="23534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Google TPU 2.0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600 GB/s, 45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Tflop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110" y="4150659"/>
            <a:ext cx="2830463" cy="15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/>
              <a:t>CUDA </a:t>
            </a:r>
            <a:r>
              <a:rPr lang="en-US" dirty="0" smtClean="0"/>
              <a:t>Abstractions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5773" y="1121204"/>
            <a:ext cx="8619946" cy="16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sz="2200" kern="0" dirty="0"/>
              <a:t>Execution: thread hierarchy</a:t>
            </a:r>
            <a:endParaRPr lang="en-US" b="0" kern="0" dirty="0"/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Bulk launch of many threads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Two-level hierarchy: threads are grouped into thread blocks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sz="2200" kern="0" dirty="0"/>
              <a:t>Distributed address space</a:t>
            </a:r>
            <a:endParaRPr lang="en-US" b="0" kern="0" dirty="0"/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Built-in </a:t>
            </a:r>
            <a:r>
              <a:rPr lang="en-US" b="0" kern="0" dirty="0" err="1"/>
              <a:t>memcpy</a:t>
            </a:r>
            <a:r>
              <a:rPr lang="en-US" b="0" kern="0" dirty="0"/>
              <a:t> primitives to copy between host and device address spaces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Three different types of device address spaces</a:t>
            </a:r>
          </a:p>
          <a:p>
            <a:pPr marL="630238" lvl="1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b="0" kern="0" dirty="0"/>
              <a:t>Per thread, per block (“shared”), or per program (“global”)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sz="2200" kern="0" dirty="0" smtClean="0"/>
              <a:t>Barrier </a:t>
            </a:r>
            <a:r>
              <a:rPr lang="en-US" sz="2200" kern="0" dirty="0"/>
              <a:t>synchronization primitive for threads in thread block</a:t>
            </a:r>
          </a:p>
          <a:p>
            <a:pPr lvl="0"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sz="2200" kern="0" dirty="0" smtClean="0"/>
              <a:t>Atomic </a:t>
            </a:r>
            <a:r>
              <a:rPr lang="en-US" sz="2200" kern="0" dirty="0"/>
              <a:t>primitives for additional synchronization </a:t>
            </a:r>
            <a:r>
              <a:rPr lang="en-US" sz="2200" kern="0" dirty="0" smtClean="0"/>
              <a:t/>
            </a:r>
            <a:br>
              <a:rPr lang="en-US" sz="2200" kern="0" dirty="0" smtClean="0"/>
            </a:br>
            <a:r>
              <a:rPr lang="en-US" sz="2200" b="0" kern="0" dirty="0" smtClean="0"/>
              <a:t>shared </a:t>
            </a:r>
            <a:r>
              <a:rPr lang="en-US" sz="2200" b="0" kern="0" dirty="0"/>
              <a:t>and global </a:t>
            </a:r>
            <a:r>
              <a:rPr lang="en-US" sz="2200" b="0" kern="0" dirty="0" smtClean="0"/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4219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altLang="en-US" dirty="0" smtClean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75773" y="1371600"/>
            <a:ext cx="7896225" cy="381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>
                  <a:lumMod val="75000"/>
                  <a:lumOff val="25000"/>
                </a:schemeClr>
              </a:buClr>
              <a:buSzPct val="60000"/>
              <a:buFont typeface="Wingdings 2" pitchFamily="18" charset="2"/>
              <a:buChar char="¢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18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/>
              <a:t>Multicores, </a:t>
            </a:r>
            <a:r>
              <a:rPr lang="en-US" kern="0" dirty="0" err="1"/>
              <a:t>Manycores</a:t>
            </a:r>
            <a:r>
              <a:rPr lang="en-US" kern="0" dirty="0"/>
              <a:t>, accelerators</a:t>
            </a:r>
          </a:p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/>
              <a:t>Experimental accelerators</a:t>
            </a:r>
          </a:p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/>
              <a:t>Latest </a:t>
            </a:r>
            <a:r>
              <a:rPr lang="en-US" kern="0" dirty="0" err="1" smtClean="0"/>
              <a:t>Nvidia</a:t>
            </a:r>
            <a:r>
              <a:rPr lang="en-US" kern="0" dirty="0" smtClean="0"/>
              <a:t> GPUs</a:t>
            </a:r>
          </a:p>
          <a:p>
            <a:pPr>
              <a:lnSpc>
                <a:spcPct val="90000"/>
              </a:lnSpc>
              <a:buClr>
                <a:srgbClr val="4F0E2B">
                  <a:lumMod val="75000"/>
                  <a:lumOff val="25000"/>
                </a:srgbClr>
              </a:buClr>
              <a:defRPr/>
            </a:pPr>
            <a:r>
              <a:rPr lang="en-US" kern="0" dirty="0" smtClean="0"/>
              <a:t>CUDA</a:t>
            </a:r>
            <a:endParaRPr lang="en-US" kern="0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4F0E2B">
                  <a:lumMod val="75000"/>
                  <a:lumOff val="25000"/>
                </a:srgbClr>
              </a:buClr>
              <a:buSzPct val="60000"/>
              <a:buFont typeface="Wingdings 2" pitchFamily="18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97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ntel® Xeon® Platinum 8180M Processo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79" y="1794129"/>
            <a:ext cx="1141666" cy="10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Intel Multicores and </a:t>
            </a:r>
            <a:r>
              <a:rPr lang="en-US" dirty="0" err="1" smtClean="0"/>
              <a:t>Manycores</a:t>
            </a:r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370992" y="3258076"/>
            <a:ext cx="110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2005</a:t>
            </a:r>
            <a: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Pentium D</a:t>
            </a:r>
            <a:br>
              <a:rPr lang="en-US" sz="1100" b="0" dirty="0" smtClean="0"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2 cores, 3.6 GHz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67117" y="3258076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2015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Xeon E7-8890 v3</a:t>
            </a:r>
            <a:br>
              <a:rPr lang="en-US" sz="1100" b="0" dirty="0" smtClean="0"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18 cores, 2.5 GHz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11899" y="3258076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2014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Xeon E5-4624Lv2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10 cores, 2.5 GHz</a:t>
            </a:r>
            <a:endParaRPr lang="en-US" sz="1100" b="0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73255" y="3258076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2019</a:t>
            </a:r>
            <a:endParaRPr lang="en-US" sz="11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Xeon Platinum 8176F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28 cores, 3.8 GHz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94367" y="3258076"/>
            <a:ext cx="110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2010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Core i7 980X</a:t>
            </a:r>
            <a:br>
              <a:rPr lang="en-US" sz="1100" b="0" dirty="0" smtClean="0"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6 cores, 3.3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08454" y="3258076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2007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Core 2 Quad</a:t>
            </a:r>
            <a:br>
              <a:rPr lang="en-US" sz="1100" b="0" dirty="0" smtClean="0"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4 cores, 2.67 GHz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2219" y="1819662"/>
            <a:ext cx="1356051" cy="1035273"/>
            <a:chOff x="5060436" y="2181962"/>
            <a:chExt cx="1347405" cy="1028672"/>
          </a:xfrm>
        </p:grpSpPr>
        <p:pic>
          <p:nvPicPr>
            <p:cNvPr id="18" name="Picture 10" descr="http://img.tomshardware.com/us/2006/01/05/the_65_nm_pentium_d_900s_coming_out_party/intro-pentium-d-900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436" y="2181962"/>
              <a:ext cx="1286356" cy="97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 bwMode="auto">
            <a:xfrm>
              <a:off x="5997724" y="2800517"/>
              <a:ext cx="410117" cy="410117"/>
            </a:xfrm>
            <a:prstGeom prst="ellipse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  <p:pic>
        <p:nvPicPr>
          <p:cNvPr id="1026" name="Picture 2" descr="Image result for core 2 qu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31" y="1997348"/>
            <a:ext cx="1209020" cy="9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xeon e5-4624L  v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/>
          <a:stretch/>
        </p:blipFill>
        <p:spPr bwMode="auto">
          <a:xfrm>
            <a:off x="4729071" y="1879884"/>
            <a:ext cx="941200" cy="101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ore i7 980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730" y="1869759"/>
            <a:ext cx="943440" cy="11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07777" y="1935200"/>
            <a:ext cx="865320" cy="8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73894" y="1141987"/>
            <a:ext cx="346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Desktop and Server Multicores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3894" y="4107493"/>
            <a:ext cx="4685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Experimental Chips and Server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Manycores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92069" y="5594175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2008</a:t>
            </a:r>
            <a: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sz="1100" b="0" dirty="0" err="1" smtClean="0">
                <a:latin typeface="Calibri" panose="020F0502020204030204" pitchFamily="34" charset="0"/>
              </a:rPr>
              <a:t>Larrabee</a:t>
            </a:r>
            <a:r>
              <a:rPr lang="en-US" sz="1100" b="0" dirty="0" smtClean="0">
                <a:latin typeface="Calibri" panose="020F0502020204030204" pitchFamily="34" charset="0"/>
              </a:rPr>
              <a:t> GPU</a:t>
            </a:r>
            <a:br>
              <a:rPr lang="en-US" sz="1100" b="0" dirty="0" smtClean="0"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32 cores, 2 GHz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04162" y="5594175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2016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Xeon Phi 7290F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72 cores, 1.5 GHz</a:t>
            </a:r>
            <a:endParaRPr lang="en-US" sz="1100" b="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21499" y="5594175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2013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Xeon Phi 5120D</a:t>
            </a:r>
            <a:br>
              <a:rPr lang="en-US" sz="1100" b="0" dirty="0" smtClean="0"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60 cores, 1.05 GHz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29531" y="5594175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2009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Intel SCC</a:t>
            </a:r>
            <a:br>
              <a:rPr lang="en-US" sz="1100" b="0" dirty="0" smtClean="0"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48 cores, 1GHz</a:t>
            </a:r>
          </a:p>
        </p:txBody>
      </p:sp>
      <p:pic>
        <p:nvPicPr>
          <p:cNvPr id="34" name="Picture 2" descr="Related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12653" r="5975" b="12894"/>
          <a:stretch/>
        </p:blipFill>
        <p:spPr bwMode="auto">
          <a:xfrm>
            <a:off x="1511107" y="4733812"/>
            <a:ext cx="1162831" cy="74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Image result for intel SC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03" y="4825901"/>
            <a:ext cx="789717" cy="50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xeon phi 729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40" y="4758761"/>
            <a:ext cx="1040661" cy="78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Image result for xeon phi 729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57" y="4849999"/>
            <a:ext cx="1097544" cy="68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Other CPU-Style Multicores/</a:t>
            </a:r>
            <a:r>
              <a:rPr lang="en-US" dirty="0" err="1" smtClean="0"/>
              <a:t>Manycores</a:t>
            </a: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370545" y="4295281"/>
            <a:ext cx="1349408" cy="2092009"/>
            <a:chOff x="2451553" y="1546090"/>
            <a:chExt cx="1349408" cy="2092009"/>
          </a:xfrm>
        </p:grpSpPr>
        <p:sp>
          <p:nvSpPr>
            <p:cNvPr id="9" name="TextBox 8"/>
            <p:cNvSpPr txBox="1"/>
            <p:nvPr/>
          </p:nvSpPr>
          <p:spPr>
            <a:xfrm>
              <a:off x="2451553" y="2868658"/>
              <a:ext cx="13494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>
                  <a:solidFill>
                    <a:srgbClr val="C00000"/>
                  </a:solidFill>
                  <a:latin typeface="Calibri" pitchFamily="34" charset="0"/>
                </a:rPr>
                <a:t>2013</a:t>
              </a:r>
              <a:endParaRPr lang="en-US" sz="1600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smtClean="0">
                  <a:latin typeface="Calibri" pitchFamily="34" charset="0"/>
                </a:rPr>
                <a:t>IBM POWER9</a:t>
              </a:r>
            </a:p>
            <a:p>
              <a:r>
                <a:rPr lang="en-US" sz="1400" b="0" dirty="0" smtClean="0">
                  <a:latin typeface="Calibri" pitchFamily="34" charset="0"/>
                </a:rPr>
                <a:t>24 cores, 4 GHz </a:t>
              </a:r>
              <a:endParaRPr lang="en-US" sz="1400" b="0" dirty="0">
                <a:latin typeface="Calibri" pitchFamily="34" charset="0"/>
              </a:endParaRPr>
            </a:p>
          </p:txBody>
        </p:sp>
        <p:pic>
          <p:nvPicPr>
            <p:cNvPr id="1026" name="Picture 2" descr="Image result for ibm power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998" y="1546090"/>
              <a:ext cx="1161899" cy="1075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425124" y="4314542"/>
            <a:ext cx="1572225" cy="2072748"/>
            <a:chOff x="370545" y="1565351"/>
            <a:chExt cx="1572225" cy="2072748"/>
          </a:xfrm>
        </p:grpSpPr>
        <p:sp>
          <p:nvSpPr>
            <p:cNvPr id="10" name="TextBox 9"/>
            <p:cNvSpPr txBox="1"/>
            <p:nvPr/>
          </p:nvSpPr>
          <p:spPr>
            <a:xfrm>
              <a:off x="370545" y="2868658"/>
              <a:ext cx="157222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2013</a:t>
              </a:r>
              <a:endParaRPr lang="en-US" sz="1600" dirty="0" smtClean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smtClean="0">
                  <a:latin typeface="Calibri" pitchFamily="34" charset="0"/>
                </a:rPr>
                <a:t>Oracle SPARC T5</a:t>
              </a:r>
            </a:p>
            <a:p>
              <a:r>
                <a:rPr lang="en-US" sz="1400" b="0" dirty="0" smtClean="0">
                  <a:latin typeface="Calibri" pitchFamily="34" charset="0"/>
                </a:rPr>
                <a:t>16 cores, 3.6 GHz</a:t>
              </a:r>
            </a:p>
          </p:txBody>
        </p:sp>
        <p:pic>
          <p:nvPicPr>
            <p:cNvPr id="3076" name="Picture 4" descr="Oracle SPARC T5 chip 02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48" y="1565351"/>
              <a:ext cx="1397652" cy="118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70545" y="1647242"/>
            <a:ext cx="1575431" cy="1972138"/>
            <a:chOff x="4748911" y="1665961"/>
            <a:chExt cx="1575431" cy="1972138"/>
          </a:xfrm>
        </p:grpSpPr>
        <p:sp>
          <p:nvSpPr>
            <p:cNvPr id="25" name="TextBox 24"/>
            <p:cNvSpPr txBox="1"/>
            <p:nvPr/>
          </p:nvSpPr>
          <p:spPr>
            <a:xfrm>
              <a:off x="4748911" y="2868658"/>
              <a:ext cx="15754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2006</a:t>
              </a:r>
              <a:endParaRPr lang="en-US" sz="1600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smtClean="0">
                  <a:latin typeface="Calibri" pitchFamily="34" charset="0"/>
                </a:rPr>
                <a:t>IBM Cell BE</a:t>
              </a:r>
            </a:p>
            <a:p>
              <a:r>
                <a:rPr lang="en-US" sz="1400" b="0" dirty="0" smtClean="0">
                  <a:latin typeface="Calibri" pitchFamily="34" charset="0"/>
                </a:rPr>
                <a:t>8+1 cores, 3.2 GHz </a:t>
              </a:r>
              <a:endParaRPr lang="en-US" sz="1400" b="0" dirty="0">
                <a:latin typeface="Calibri" pitchFamily="34" charset="0"/>
              </a:endParaRPr>
            </a:p>
          </p:txBody>
        </p:sp>
        <p:pic>
          <p:nvPicPr>
            <p:cNvPr id="3078" name="Picture 6" descr="Related 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911" y="1665961"/>
              <a:ext cx="1395390" cy="90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7347682" y="4421329"/>
            <a:ext cx="1445589" cy="1972139"/>
            <a:chOff x="7046269" y="1665960"/>
            <a:chExt cx="1445589" cy="1972139"/>
          </a:xfrm>
        </p:grpSpPr>
        <p:sp>
          <p:nvSpPr>
            <p:cNvPr id="11" name="TextBox 10"/>
            <p:cNvSpPr txBox="1"/>
            <p:nvPr/>
          </p:nvSpPr>
          <p:spPr>
            <a:xfrm>
              <a:off x="7046269" y="2868658"/>
              <a:ext cx="14455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2017</a:t>
              </a:r>
              <a:endParaRPr lang="en-US" sz="1600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smtClean="0">
                  <a:latin typeface="Calibri" pitchFamily="34" charset="0"/>
                </a:rPr>
                <a:t>NEC SX-Aurora</a:t>
              </a:r>
              <a:br>
                <a:rPr lang="en-US" sz="1600" dirty="0" smtClean="0">
                  <a:latin typeface="Calibri" pitchFamily="34" charset="0"/>
                </a:rPr>
              </a:br>
              <a:r>
                <a:rPr lang="en-US" sz="1400" b="0" dirty="0">
                  <a:latin typeface="Calibri" pitchFamily="34" charset="0"/>
                </a:rPr>
                <a:t>8</a:t>
              </a:r>
              <a:r>
                <a:rPr lang="en-US" sz="1400" b="0" dirty="0" smtClean="0">
                  <a:latin typeface="Calibri" pitchFamily="34" charset="0"/>
                </a:rPr>
                <a:t> </a:t>
              </a:r>
              <a:r>
                <a:rPr lang="en-US" sz="1400" b="0" dirty="0">
                  <a:latin typeface="Calibri" pitchFamily="34" charset="0"/>
                </a:rPr>
                <a:t>cores, </a:t>
              </a:r>
              <a:r>
                <a:rPr lang="en-US" sz="1400" b="0" dirty="0" smtClean="0">
                  <a:latin typeface="Calibri" pitchFamily="34" charset="0"/>
                </a:rPr>
                <a:t>1.6 GHz</a:t>
              </a:r>
            </a:p>
          </p:txBody>
        </p:sp>
        <p:pic>
          <p:nvPicPr>
            <p:cNvPr id="3080" name="Picture 8" descr="Related 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3922" y="1665960"/>
              <a:ext cx="1110001" cy="90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442655" y="1665960"/>
            <a:ext cx="1532151" cy="1953420"/>
            <a:chOff x="370545" y="4433870"/>
            <a:chExt cx="1532151" cy="1953420"/>
          </a:xfrm>
        </p:grpSpPr>
        <p:sp>
          <p:nvSpPr>
            <p:cNvPr id="12" name="TextBox 11"/>
            <p:cNvSpPr txBox="1"/>
            <p:nvPr/>
          </p:nvSpPr>
          <p:spPr>
            <a:xfrm>
              <a:off x="370545" y="5617849"/>
              <a:ext cx="15321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2007</a:t>
              </a:r>
              <a:endParaRPr lang="en-US" sz="1600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err="1" smtClean="0">
                  <a:latin typeface="Calibri" pitchFamily="34" charset="0"/>
                </a:rPr>
                <a:t>Tilera</a:t>
              </a:r>
              <a:r>
                <a:rPr lang="en-US" sz="1600" dirty="0" smtClean="0">
                  <a:latin typeface="Calibri" pitchFamily="34" charset="0"/>
                </a:rPr>
                <a:t> Tile64 </a:t>
              </a:r>
            </a:p>
            <a:p>
              <a:r>
                <a:rPr lang="en-US" sz="1400" b="0" dirty="0" smtClean="0">
                  <a:latin typeface="Calibri" pitchFamily="34" charset="0"/>
                </a:rPr>
                <a:t>64 cores, 900 MHz</a:t>
              </a:r>
            </a:p>
          </p:txBody>
        </p:sp>
        <p:pic>
          <p:nvPicPr>
            <p:cNvPr id="3082" name="Picture 10" descr="Image result for tile6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67" y="4433870"/>
              <a:ext cx="1241077" cy="942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131626" y="1700246"/>
            <a:ext cx="1744834" cy="1919134"/>
            <a:chOff x="2669395" y="4468156"/>
            <a:chExt cx="1744834" cy="1919134"/>
          </a:xfrm>
        </p:grpSpPr>
        <p:sp>
          <p:nvSpPr>
            <p:cNvPr id="18" name="TextBox 17"/>
            <p:cNvSpPr txBox="1"/>
            <p:nvPr/>
          </p:nvSpPr>
          <p:spPr>
            <a:xfrm>
              <a:off x="2669395" y="5617849"/>
              <a:ext cx="12692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2012</a:t>
              </a:r>
              <a:endParaRPr lang="en-US" sz="1600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err="1" smtClean="0">
                  <a:latin typeface="Calibri" pitchFamily="34" charset="0"/>
                </a:rPr>
                <a:t>Parallella</a:t>
              </a:r>
              <a:endParaRPr lang="en-US" sz="1600" dirty="0" smtClean="0">
                <a:latin typeface="Calibri" pitchFamily="34" charset="0"/>
              </a:endParaRPr>
            </a:p>
            <a:p>
              <a:r>
                <a:rPr lang="en-US" sz="1400" b="0" dirty="0" smtClean="0">
                  <a:latin typeface="Calibri" pitchFamily="34" charset="0"/>
                </a:rPr>
                <a:t>16 cores, 1GHz</a:t>
              </a:r>
              <a:endParaRPr lang="en-US" sz="1600" b="0" dirty="0" smtClean="0">
                <a:latin typeface="Calibri" pitchFamily="34" charset="0"/>
              </a:endParaRPr>
            </a:p>
          </p:txBody>
        </p:sp>
        <p:pic>
          <p:nvPicPr>
            <p:cNvPr id="3084" name="Picture 12" descr="https://www.adapteva.com/wp-content/uploads/parallella_board1_400x221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395" y="4468156"/>
              <a:ext cx="1744834" cy="964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471485" y="1853584"/>
            <a:ext cx="2163463" cy="1783337"/>
            <a:chOff x="4661672" y="4603953"/>
            <a:chExt cx="2163463" cy="1783337"/>
          </a:xfrm>
        </p:grpSpPr>
        <p:sp>
          <p:nvSpPr>
            <p:cNvPr id="19" name="TextBox 18"/>
            <p:cNvSpPr txBox="1"/>
            <p:nvPr/>
          </p:nvSpPr>
          <p:spPr>
            <a:xfrm>
              <a:off x="4661672" y="5617849"/>
              <a:ext cx="216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2008</a:t>
              </a:r>
              <a:endParaRPr lang="en-US" sz="1600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err="1" smtClean="0">
                  <a:latin typeface="Calibri" pitchFamily="34" charset="0"/>
                </a:rPr>
                <a:t>ClearSpeed</a:t>
              </a:r>
              <a:r>
                <a:rPr lang="en-US" sz="1600" dirty="0" smtClean="0">
                  <a:latin typeface="Calibri" pitchFamily="34" charset="0"/>
                </a:rPr>
                <a:t> CSX700</a:t>
              </a:r>
            </a:p>
            <a:p>
              <a:r>
                <a:rPr lang="en-US" sz="1400" b="0" dirty="0" smtClean="0">
                  <a:latin typeface="Calibri" pitchFamily="34" charset="0"/>
                </a:rPr>
                <a:t>192 cores, 250 MHz</a:t>
              </a:r>
            </a:p>
          </p:txBody>
        </p:sp>
        <p:pic>
          <p:nvPicPr>
            <p:cNvPr id="3086" name="Picture 14" descr="Image result for ClearSpeed csx700 imag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994" y="4603953"/>
              <a:ext cx="1680167" cy="619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702520" y="4547585"/>
            <a:ext cx="1939992" cy="1839705"/>
            <a:chOff x="6863104" y="4547585"/>
            <a:chExt cx="1939992" cy="1839705"/>
          </a:xfrm>
        </p:grpSpPr>
        <p:sp>
          <p:nvSpPr>
            <p:cNvPr id="20" name="TextBox 19"/>
            <p:cNvSpPr txBox="1"/>
            <p:nvPr/>
          </p:nvSpPr>
          <p:spPr>
            <a:xfrm>
              <a:off x="6863104" y="5617849"/>
              <a:ext cx="19261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2014 </a:t>
              </a:r>
              <a:endParaRPr lang="en-US" sz="1400" dirty="0" smtClean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smtClean="0">
                  <a:latin typeface="Calibri" pitchFamily="34" charset="0"/>
                </a:rPr>
                <a:t>Fujitsu SPARC64 </a:t>
              </a:r>
              <a:r>
                <a:rPr lang="en-US" sz="1600" dirty="0" err="1" smtClean="0">
                  <a:latin typeface="Calibri" pitchFamily="34" charset="0"/>
                </a:rPr>
                <a:t>XIfx</a:t>
              </a:r>
              <a:endParaRPr lang="en-US" sz="1600" dirty="0" smtClean="0">
                <a:latin typeface="Calibri" pitchFamily="34" charset="0"/>
              </a:endParaRPr>
            </a:p>
            <a:p>
              <a:r>
                <a:rPr lang="en-US" sz="1400" b="0" dirty="0" smtClean="0">
                  <a:latin typeface="Calibri" panose="020F0502020204030204" pitchFamily="34" charset="0"/>
                </a:rPr>
                <a:t>32+2 cores, 2.2 GHz</a:t>
              </a:r>
            </a:p>
          </p:txBody>
        </p:sp>
        <p:pic>
          <p:nvPicPr>
            <p:cNvPr id="3088" name="Picture 16" descr="Image result for SPARC64 XIfx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" t="34960" r="2659" b="27915"/>
            <a:stretch/>
          </p:blipFill>
          <p:spPr bwMode="auto">
            <a:xfrm>
              <a:off x="6883926" y="4547585"/>
              <a:ext cx="1919170" cy="757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98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Math Co-Processors and Sound Cards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545" y="2868658"/>
            <a:ext cx="1418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1980</a:t>
            </a:r>
            <a:endParaRPr lang="en-US" sz="1600" dirty="0" smtClean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Intel 8087</a:t>
            </a:r>
          </a:p>
          <a:p>
            <a:r>
              <a:rPr lang="en-US" sz="1400" b="0" dirty="0" smtClean="0">
                <a:latin typeface="Calibri" pitchFamily="34" charset="0"/>
              </a:rPr>
              <a:t>x87 FPU, 10 MHz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545" y="5617849"/>
            <a:ext cx="19228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1989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Sound Blaster 1.0</a:t>
            </a:r>
          </a:p>
          <a:p>
            <a:r>
              <a:rPr lang="en-US" sz="1400" b="0" dirty="0" smtClean="0">
                <a:latin typeface="Calibri" pitchFamily="34" charset="0"/>
              </a:rPr>
              <a:t>11 voice FM synthesizer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8080" y="5617848"/>
            <a:ext cx="17633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2012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SoundBlaster X-Fi</a:t>
            </a:r>
          </a:p>
          <a:p>
            <a:r>
              <a:rPr lang="en-US" sz="1400" b="0" dirty="0" smtClean="0">
                <a:latin typeface="Calibri" pitchFamily="34" charset="0"/>
              </a:rPr>
              <a:t>Advanced DSP, 48kHz</a:t>
            </a:r>
            <a:endParaRPr lang="en-US" sz="1600" b="0" dirty="0" smtClean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1672" y="5617849"/>
            <a:ext cx="2391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2008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Platform Controller Hub</a:t>
            </a:r>
          </a:p>
          <a:p>
            <a:r>
              <a:rPr lang="en-US" sz="1400" b="0" dirty="0" smtClean="0">
                <a:latin typeface="Calibri" pitchFamily="34" charset="0"/>
              </a:rPr>
              <a:t>Sound, clock, display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63104" y="5617849"/>
            <a:ext cx="1233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2014 </a:t>
            </a:r>
          </a:p>
          <a:p>
            <a:r>
              <a:rPr lang="en-US" sz="1600" dirty="0" smtClean="0">
                <a:latin typeface="Calibri" pitchFamily="34" charset="0"/>
              </a:rPr>
              <a:t>On chip PCH</a:t>
            </a:r>
          </a:p>
          <a:p>
            <a:r>
              <a:rPr lang="en-US" sz="1400" b="0" dirty="0" err="1" smtClean="0">
                <a:latin typeface="Calibri" panose="020F0502020204030204" pitchFamily="34" charset="0"/>
              </a:rPr>
              <a:t>SoC</a:t>
            </a:r>
            <a:r>
              <a:rPr lang="en-US" sz="1400" b="0" dirty="0" smtClean="0">
                <a:latin typeface="Calibri" panose="020F0502020204030204" pitchFamily="34" charset="0"/>
              </a:rPr>
              <a:t> design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38080" y="2868658"/>
            <a:ext cx="20817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1987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Intel 80387</a:t>
            </a:r>
          </a:p>
          <a:p>
            <a:r>
              <a:rPr lang="en-US" sz="1400" b="0" dirty="0" smtClean="0">
                <a:latin typeface="Calibri" pitchFamily="34" charset="0"/>
              </a:rPr>
              <a:t>IEEE754 x87 FPU, 33 MHz 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4098" name="Picture 2" descr="Intel C8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9" y="2105468"/>
            <a:ext cx="1290635" cy="46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4/46/Intel_80387_CPU_Die_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37" y="1831034"/>
            <a:ext cx="919628" cy="8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63104" y="1606375"/>
            <a:ext cx="1496814" cy="2031724"/>
            <a:chOff x="4856769" y="1606375"/>
            <a:chExt cx="1496814" cy="2031724"/>
          </a:xfrm>
        </p:grpSpPr>
        <p:sp>
          <p:nvSpPr>
            <p:cNvPr id="11" name="TextBox 10"/>
            <p:cNvSpPr txBox="1"/>
            <p:nvPr/>
          </p:nvSpPr>
          <p:spPr>
            <a:xfrm>
              <a:off x="4935438" y="2868658"/>
              <a:ext cx="141814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1990</a:t>
              </a:r>
              <a:endParaRPr lang="en-US" sz="1600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err="1" smtClean="0">
                  <a:latin typeface="Calibri" pitchFamily="34" charset="0"/>
                </a:rPr>
                <a:t>Weitek</a:t>
              </a:r>
              <a:r>
                <a:rPr lang="en-US" sz="1600" dirty="0" smtClean="0">
                  <a:latin typeface="Calibri" pitchFamily="34" charset="0"/>
                </a:rPr>
                <a:t> 4167</a:t>
              </a:r>
              <a:br>
                <a:rPr lang="en-US" sz="1600" dirty="0" smtClean="0">
                  <a:latin typeface="Calibri" pitchFamily="34" charset="0"/>
                </a:rPr>
              </a:br>
              <a:r>
                <a:rPr lang="en-US" sz="1400" b="0" dirty="0" smtClean="0">
                  <a:latin typeface="Calibri" pitchFamily="34" charset="0"/>
                </a:rPr>
                <a:t>x87 FPU, 33 MHz</a:t>
              </a:r>
            </a:p>
          </p:txBody>
        </p:sp>
        <p:pic>
          <p:nvPicPr>
            <p:cNvPr id="4106" name="Picture 10" descr="https://upload.wikimedia.org/wikipedia/commons/e/e6/KL_Weitek_416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769" y="1606375"/>
              <a:ext cx="1241098" cy="1241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8" name="Picture 12" descr="https://upload.wikimedia.org/wikipedia/commons/9/90/Soundblaster-1.0-ct13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9" y="4554095"/>
            <a:ext cx="1461446" cy="7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83433" y="1730898"/>
            <a:ext cx="1571649" cy="1886016"/>
            <a:chOff x="6825135" y="1730898"/>
            <a:chExt cx="1571649" cy="1886016"/>
          </a:xfrm>
        </p:grpSpPr>
        <p:sp>
          <p:nvSpPr>
            <p:cNvPr id="9" name="TextBox 8"/>
            <p:cNvSpPr txBox="1"/>
            <p:nvPr/>
          </p:nvSpPr>
          <p:spPr>
            <a:xfrm>
              <a:off x="6825135" y="2847473"/>
              <a:ext cx="15716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C00000"/>
                  </a:solidFill>
                  <a:latin typeface="Calibri" pitchFamily="34" charset="0"/>
                </a:rPr>
                <a:t>1989</a:t>
              </a:r>
              <a:endParaRPr lang="en-US" sz="1600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en-US" sz="1600" dirty="0" smtClean="0">
                  <a:latin typeface="Calibri" pitchFamily="34" charset="0"/>
                </a:rPr>
                <a:t>Intel 80486</a:t>
              </a:r>
            </a:p>
            <a:p>
              <a:r>
                <a:rPr lang="en-US" sz="1400" b="0" dirty="0" smtClean="0">
                  <a:latin typeface="Calibri" pitchFamily="34" charset="0"/>
                </a:rPr>
                <a:t>x87 FPU integrated</a:t>
              </a:r>
              <a:endParaRPr lang="en-US" sz="1400" b="0" dirty="0">
                <a:latin typeface="Calibri" pitchFamily="34" charset="0"/>
              </a:endParaRPr>
            </a:p>
          </p:txBody>
        </p:sp>
        <p:pic>
          <p:nvPicPr>
            <p:cNvPr id="4110" name="Picture 14" descr="80486dx2-larg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169" y="1730898"/>
              <a:ext cx="1128805" cy="843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4" name="Picture 18" descr="https://upload.wikimedia.org/wikipedia/commons/5/55/Creative_SB_X-Fi_Fatal1ty-A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44" y="4554537"/>
            <a:ext cx="1457590" cy="100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upload.wikimedia.org/wikipedia/commons/thumb/f/f7/Terra_Pad_1050_-_Intel_CG82NM10_on_mainboard-0635.jpg/1920px-Terra_Pad_1050_-_Intel_CG82NM10_on_mainboard-06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68" y="4439596"/>
            <a:ext cx="1004728" cy="10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Intel CPU Core i7 6700K Skylake perspectiv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165" y="4530931"/>
            <a:ext cx="1310921" cy="91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73894" y="1141987"/>
            <a:ext cx="2106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x87 Co-Processors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3894" y="4107493"/>
            <a:ext cx="2360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Audio Co-Processors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Graphics Processors (GPUs)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1553" y="2868658"/>
            <a:ext cx="1126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2006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err="1" smtClean="0">
                <a:latin typeface="Calibri" pitchFamily="34" charset="0"/>
              </a:rPr>
              <a:t>Nvidia</a:t>
            </a:r>
            <a:r>
              <a:rPr lang="en-US" sz="1600" dirty="0" smtClean="0">
                <a:latin typeface="Calibri" pitchFamily="34" charset="0"/>
              </a:rPr>
              <a:t> G80</a:t>
            </a:r>
          </a:p>
          <a:p>
            <a:r>
              <a:rPr lang="en-US" sz="1400" b="0" dirty="0" smtClean="0">
                <a:latin typeface="Calibri" pitchFamily="34" charset="0"/>
              </a:rPr>
              <a:t>CUDA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545" y="2868658"/>
            <a:ext cx="1135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1995</a:t>
            </a:r>
            <a:endParaRPr lang="en-US" sz="1600" dirty="0" smtClean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err="1" smtClean="0">
                <a:latin typeface="Calibri" pitchFamily="34" charset="0"/>
              </a:rPr>
              <a:t>Nvidia</a:t>
            </a:r>
            <a:r>
              <a:rPr lang="en-US" sz="1600" dirty="0" smtClean="0">
                <a:latin typeface="Calibri" pitchFamily="34" charset="0"/>
              </a:rPr>
              <a:t> NV1</a:t>
            </a:r>
          </a:p>
          <a:p>
            <a:r>
              <a:rPr lang="en-US" sz="1400" b="0" dirty="0" smtClean="0">
                <a:latin typeface="Calibri" pitchFamily="34" charset="0"/>
              </a:rPr>
              <a:t>2D/3D GPU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6269" y="2868658"/>
            <a:ext cx="2006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2019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err="1" smtClean="0">
                <a:latin typeface="Calibri" pitchFamily="34" charset="0"/>
              </a:rPr>
              <a:t>Nvidia</a:t>
            </a:r>
            <a:r>
              <a:rPr lang="en-US" sz="1600" dirty="0" smtClean="0">
                <a:latin typeface="Calibri" pitchFamily="34" charset="0"/>
              </a:rPr>
              <a:t> V100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b="0" dirty="0" smtClean="0">
                <a:latin typeface="Calibri" pitchFamily="34" charset="0"/>
              </a:rPr>
              <a:t>Tensor cores, 125 </a:t>
            </a:r>
            <a:r>
              <a:rPr lang="en-US" sz="1400" b="0" dirty="0" err="1" smtClean="0">
                <a:latin typeface="Calibri" pitchFamily="34" charset="0"/>
              </a:rPr>
              <a:t>Tflop</a:t>
            </a:r>
            <a:r>
              <a:rPr lang="en-US" sz="1400" b="0" dirty="0" smtClean="0">
                <a:latin typeface="Calibri" pitchFamily="34" charset="0"/>
              </a:rPr>
              <a:t>/s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545" y="5617849"/>
            <a:ext cx="1392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1992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ATI Mach32</a:t>
            </a:r>
          </a:p>
          <a:p>
            <a:r>
              <a:rPr lang="en-US" sz="1400" b="0" dirty="0" smtClean="0">
                <a:latin typeface="Calibri" pitchFamily="34" charset="0"/>
              </a:rPr>
              <a:t>GUI acceleration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1553" y="5617849"/>
            <a:ext cx="19704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2000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ATI Radeon</a:t>
            </a:r>
          </a:p>
          <a:p>
            <a:r>
              <a:rPr lang="en-US" sz="1400" b="0" dirty="0" err="1" smtClean="0">
                <a:latin typeface="Calibri" pitchFamily="34" charset="0"/>
              </a:rPr>
              <a:t>DirexctX</a:t>
            </a:r>
            <a:r>
              <a:rPr lang="en-US" sz="1400" b="0" dirty="0" smtClean="0">
                <a:latin typeface="Calibri" pitchFamily="34" charset="0"/>
              </a:rPr>
              <a:t> 7.0 3D, MPEG-1</a:t>
            </a:r>
            <a:endParaRPr lang="en-US" sz="1600" b="0" dirty="0" smtClean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1672" y="5617849"/>
            <a:ext cx="2163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2014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Radeon R9 295X2</a:t>
            </a:r>
          </a:p>
          <a:p>
            <a:r>
              <a:rPr lang="en-US" sz="1400" b="0" dirty="0" smtClean="0">
                <a:latin typeface="Calibri" pitchFamily="34" charset="0"/>
              </a:rPr>
              <a:t>1.43 </a:t>
            </a:r>
            <a:r>
              <a:rPr lang="en-US" sz="1400" b="0" dirty="0" err="1" smtClean="0">
                <a:latin typeface="Calibri" pitchFamily="34" charset="0"/>
              </a:rPr>
              <a:t>Tflop</a:t>
            </a:r>
            <a:r>
              <a:rPr lang="en-US" sz="1400" b="0" dirty="0" smtClean="0">
                <a:latin typeface="Calibri" pitchFamily="34" charset="0"/>
              </a:rPr>
              <a:t>/s double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63104" y="5617849"/>
            <a:ext cx="2104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2017 </a:t>
            </a:r>
          </a:p>
          <a:p>
            <a:r>
              <a:rPr lang="en-US" sz="1600" dirty="0" smtClean="0">
                <a:latin typeface="Calibri" pitchFamily="34" charset="0"/>
              </a:rPr>
              <a:t>Opteron X3000 APU</a:t>
            </a:r>
          </a:p>
          <a:p>
            <a:r>
              <a:rPr lang="en-US" sz="1400" b="0" dirty="0" smtClean="0">
                <a:latin typeface="Calibri" panose="020F0502020204030204" pitchFamily="34" charset="0"/>
              </a:rPr>
              <a:t>4 cores + 3</a:t>
            </a:r>
            <a:r>
              <a:rPr lang="en-US" sz="1400" b="0" baseline="30000" dirty="0" smtClean="0">
                <a:latin typeface="Calibri" panose="020F0502020204030204" pitchFamily="34" charset="0"/>
              </a:rPr>
              <a:t>rd</a:t>
            </a:r>
            <a:r>
              <a:rPr lang="en-US" sz="1400" b="0" dirty="0" smtClean="0">
                <a:latin typeface="Calibri" panose="020F0502020204030204" pitchFamily="34" charset="0"/>
              </a:rPr>
              <a:t> gen GCN GPU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48911" y="2868658"/>
            <a:ext cx="1919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2009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err="1" smtClean="0">
                <a:latin typeface="Calibri" pitchFamily="34" charset="0"/>
              </a:rPr>
              <a:t>Nvidia</a:t>
            </a:r>
            <a:r>
              <a:rPr lang="en-US" sz="1600" dirty="0" smtClean="0">
                <a:latin typeface="Calibri" pitchFamily="34" charset="0"/>
              </a:rPr>
              <a:t> Tesla C1060</a:t>
            </a:r>
          </a:p>
          <a:p>
            <a:r>
              <a:rPr lang="en-US" sz="1400" b="0" dirty="0" smtClean="0">
                <a:latin typeface="Calibri" pitchFamily="34" charset="0"/>
              </a:rPr>
              <a:t>double GPU computing 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5122" name="Picture 2" descr="https://upload.wikimedia.org/wikipedia/commons/e/ea/Diamond_EDGE_3400_NV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4" y="1763486"/>
            <a:ext cx="1279680" cy="95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14" y="1790626"/>
            <a:ext cx="1902143" cy="7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nvidia Tesla C106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2" b="28761"/>
          <a:stretch/>
        </p:blipFill>
        <p:spPr bwMode="auto">
          <a:xfrm>
            <a:off x="4772457" y="1668239"/>
            <a:ext cx="1798307" cy="10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nvidia V1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0" t="19780" r="30541" b="18228"/>
          <a:stretch/>
        </p:blipFill>
        <p:spPr bwMode="auto">
          <a:xfrm>
            <a:off x="7092107" y="1454209"/>
            <a:ext cx="1616463" cy="135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ati radeon r1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21" y="4371633"/>
            <a:ext cx="1603115" cy="111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ati mach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4469345"/>
            <a:ext cx="1942227" cy="82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Opteron X3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21" y="4396515"/>
            <a:ext cx="1394252" cy="98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Image result for radeon r9 290x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" b="8240"/>
          <a:stretch/>
        </p:blipFill>
        <p:spPr bwMode="auto">
          <a:xfrm>
            <a:off x="4860139" y="4242361"/>
            <a:ext cx="1552143" cy="129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73894" y="1141987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Nvidia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3894" y="3963444"/>
            <a:ext cx="115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ATI/AMD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6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4" y="3670110"/>
            <a:ext cx="3249985" cy="243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>
          <a:xfrm>
            <a:off x="274638" y="260350"/>
            <a:ext cx="8518633" cy="762000"/>
          </a:xfrm>
        </p:spPr>
        <p:txBody>
          <a:bodyPr/>
          <a:lstStyle/>
          <a:p>
            <a:r>
              <a:rPr lang="en-US" dirty="0" smtClean="0"/>
              <a:t>Intel GPUs</a:t>
            </a:r>
            <a:endParaRPr lang="en-US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4006957" y="2868658"/>
            <a:ext cx="11428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2008</a:t>
            </a:r>
          </a:p>
          <a:p>
            <a:r>
              <a:rPr lang="en-US" sz="1600" dirty="0" err="1" smtClean="0">
                <a:latin typeface="Calibri" pitchFamily="34" charset="0"/>
              </a:rPr>
              <a:t>Larrabee</a:t>
            </a:r>
            <a:r>
              <a:rPr lang="en-US" sz="1600" dirty="0" smtClean="0">
                <a:latin typeface="Calibri" pitchFamily="34" charset="0"/>
              </a:rPr>
              <a:t/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b="0" dirty="0" smtClean="0">
                <a:latin typeface="Calibri" pitchFamily="34" charset="0"/>
              </a:rPr>
              <a:t>Discrete GPU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545" y="2868658"/>
            <a:ext cx="927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1998</a:t>
            </a:r>
            <a:endParaRPr lang="en-US" sz="14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Intel 740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b="0" dirty="0" smtClean="0">
                <a:latin typeface="Calibri" pitchFamily="34" charset="0"/>
              </a:rPr>
              <a:t>VGA card</a:t>
            </a:r>
            <a:endParaRPr lang="en-US" sz="1400" b="0" dirty="0" smtClean="0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77523" y="5812783"/>
            <a:ext cx="1490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2018</a:t>
            </a:r>
          </a:p>
          <a:p>
            <a:r>
              <a:rPr lang="en-US" sz="1600" dirty="0" smtClean="0">
                <a:latin typeface="Calibri" pitchFamily="34" charset="0"/>
              </a:rPr>
              <a:t>UHD 630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b="0" dirty="0" err="1">
                <a:latin typeface="Calibri" pitchFamily="34" charset="0"/>
              </a:rPr>
              <a:t>Coffe</a:t>
            </a:r>
            <a:r>
              <a:rPr lang="en-US" sz="1400" b="0" dirty="0">
                <a:latin typeface="Calibri" pitchFamily="34" charset="0"/>
              </a:rPr>
              <a:t> Lake, on-die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2315" y="5812783"/>
            <a:ext cx="1457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2008</a:t>
            </a:r>
          </a:p>
          <a:p>
            <a:r>
              <a:rPr lang="en-US" sz="1600" dirty="0" smtClean="0">
                <a:latin typeface="Calibri" pitchFamily="34" charset="0"/>
              </a:rPr>
              <a:t>GMA X4500HD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b="0" dirty="0">
                <a:latin typeface="Calibri" pitchFamily="34" charset="0"/>
              </a:rPr>
              <a:t>G45 </a:t>
            </a:r>
            <a:r>
              <a:rPr lang="en-US" sz="1400" b="0" dirty="0" smtClean="0">
                <a:latin typeface="Calibri" pitchFamily="34" charset="0"/>
              </a:rPr>
              <a:t>chipset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12653" r="5975" b="12894"/>
          <a:stretch/>
        </p:blipFill>
        <p:spPr bwMode="auto">
          <a:xfrm>
            <a:off x="4077523" y="1259340"/>
            <a:ext cx="2212063" cy="14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ntel 7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8" y="1402033"/>
            <a:ext cx="2205840" cy="116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ffee lake die sho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77" y="4415095"/>
            <a:ext cx="2614961" cy="12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674" y="4217215"/>
            <a:ext cx="1595568" cy="15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MD Ryzen Rid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90" y="1721678"/>
            <a:ext cx="2140618" cy="120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  <p:tag name="FIRSTFRANZ@EESERZNFUVWXY5M7" val="2979"/>
</p:tagLst>
</file>

<file path=ppt/theme/theme1.xml><?xml version="1.0" encoding="utf-8"?>
<a:theme xmlns:a="http://schemas.openxmlformats.org/drawingml/2006/main" name="template2003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plate2003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piral-template">
  <a:themeElements>
    <a:clrScheme name="spiral-template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0000"/>
      </a:hlink>
      <a:folHlink>
        <a:srgbClr val="CC0000"/>
      </a:folHlink>
    </a:clrScheme>
    <a:fontScheme name="spiral-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spiral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iral-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12235</TotalTime>
  <Words>1205</Words>
  <Application>Microsoft Office PowerPoint</Application>
  <PresentationFormat>On-screen Show (4:3)</PresentationFormat>
  <Paragraphs>375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宋体</vt:lpstr>
      <vt:lpstr>Arial</vt:lpstr>
      <vt:lpstr>Arial Narrow</vt:lpstr>
      <vt:lpstr>Calibri</vt:lpstr>
      <vt:lpstr>Courier New</vt:lpstr>
      <vt:lpstr>Times New Roman</vt:lpstr>
      <vt:lpstr>Verdana</vt:lpstr>
      <vt:lpstr>Wingdings</vt:lpstr>
      <vt:lpstr>Wingdings 2</vt:lpstr>
      <vt:lpstr>template2003</vt:lpstr>
      <vt:lpstr>1_template2003</vt:lpstr>
      <vt:lpstr>spiral-template</vt:lpstr>
      <vt:lpstr>PowerPoint Presentation</vt:lpstr>
      <vt:lpstr>Outline</vt:lpstr>
      <vt:lpstr>The Future is Parallel and Heterogeneous</vt:lpstr>
      <vt:lpstr>The Future Is Here: Accelerators</vt:lpstr>
      <vt:lpstr>Intel Multicores and Manycores</vt:lpstr>
      <vt:lpstr>Other CPU-Style Multicores/Manycores</vt:lpstr>
      <vt:lpstr>Math Co-Processors and Sound Cards</vt:lpstr>
      <vt:lpstr>Graphics Processors (GPUs)</vt:lpstr>
      <vt:lpstr>Intel GPUs</vt:lpstr>
      <vt:lpstr>Embedded and System on a Chip (SoC)</vt:lpstr>
      <vt:lpstr>ARM</vt:lpstr>
      <vt:lpstr>Field Programmable Gate Arrays (FPGAs)</vt:lpstr>
      <vt:lpstr>Memory and Packaging</vt:lpstr>
      <vt:lpstr>Bulk Storage and Busses</vt:lpstr>
      <vt:lpstr>Outline</vt:lpstr>
      <vt:lpstr>Example 1: DianNao</vt:lpstr>
      <vt:lpstr>Example 2: EIE: Sparse Neural Networks</vt:lpstr>
      <vt:lpstr>Example 3: Graphicianado</vt:lpstr>
      <vt:lpstr>Example 4: Plasticine</vt:lpstr>
      <vt:lpstr>Outline</vt:lpstr>
      <vt:lpstr>Volta GV100 with 84 SM Units</vt:lpstr>
      <vt:lpstr>Volta GV100 Streaming Multiprocessor (SM)</vt:lpstr>
      <vt:lpstr>Tensor Cores</vt:lpstr>
      <vt:lpstr>Volta GV100 with 84 SM Units</vt:lpstr>
      <vt:lpstr>Multi-GPU Systems: NVLink</vt:lpstr>
      <vt:lpstr>Thread Divergence</vt:lpstr>
      <vt:lpstr>Outline</vt:lpstr>
      <vt:lpstr>GPU Architecture</vt:lpstr>
      <vt:lpstr>NVIDIA Tesla architecture (2007)</vt:lpstr>
      <vt:lpstr>CUDA Programming Language</vt:lpstr>
      <vt:lpstr>Basic CUDA Syntax</vt:lpstr>
      <vt:lpstr>Clear Separation of Host and Device Code</vt:lpstr>
      <vt:lpstr>Number of SPMD Threads is Explicit in Program</vt:lpstr>
      <vt:lpstr>CUDA Memory Model</vt:lpstr>
      <vt:lpstr>memcpy Primitive</vt:lpstr>
      <vt:lpstr>CUDA device Memory Model</vt:lpstr>
      <vt:lpstr>CUDA Example: 1D Convolution</vt:lpstr>
      <vt:lpstr>1D Convolution in CUDA</vt:lpstr>
      <vt:lpstr>CUDA Synchronization Constructs</vt:lpstr>
      <vt:lpstr>CUDA Abstractions</vt:lpstr>
      <vt:lpstr>Summary</vt:lpstr>
    </vt:vector>
  </TitlesOfParts>
  <Company>Spiral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Fast Code SIMD Vectorization, Part 1 18-645, spring 2008 12th Lecture, Feb. 27th</dc:title>
  <dc:creator>Franz Franchetti</dc:creator>
  <cp:lastModifiedBy>Franz Franchetti</cp:lastModifiedBy>
  <cp:revision>321</cp:revision>
  <cp:lastPrinted>1999-09-20T15:19:18Z</cp:lastPrinted>
  <dcterms:created xsi:type="dcterms:W3CDTF">2008-02-26T23:32:01Z</dcterms:created>
  <dcterms:modified xsi:type="dcterms:W3CDTF">2019-03-21T14:58:42Z</dcterms:modified>
</cp:coreProperties>
</file>