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13" r:id="rId2"/>
    <p:sldId id="590" r:id="rId3"/>
    <p:sldId id="593" r:id="rId4"/>
    <p:sldId id="591" r:id="rId5"/>
    <p:sldId id="592" r:id="rId6"/>
    <p:sldId id="614" r:id="rId7"/>
    <p:sldId id="615" r:id="rId8"/>
    <p:sldId id="621" r:id="rId9"/>
    <p:sldId id="622" r:id="rId10"/>
    <p:sldId id="623" r:id="rId11"/>
    <p:sldId id="666" r:id="rId12"/>
    <p:sldId id="616" r:id="rId13"/>
    <p:sldId id="617" r:id="rId14"/>
    <p:sldId id="629" r:id="rId15"/>
    <p:sldId id="619" r:id="rId16"/>
    <p:sldId id="620" r:id="rId17"/>
    <p:sldId id="624" r:id="rId18"/>
    <p:sldId id="657" r:id="rId19"/>
    <p:sldId id="625" r:id="rId20"/>
    <p:sldId id="658" r:id="rId21"/>
    <p:sldId id="661" r:id="rId22"/>
    <p:sldId id="626" r:id="rId23"/>
    <p:sldId id="627" r:id="rId24"/>
    <p:sldId id="628" r:id="rId25"/>
    <p:sldId id="659" r:id="rId26"/>
    <p:sldId id="632" r:id="rId27"/>
    <p:sldId id="634" r:id="rId28"/>
    <p:sldId id="633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60" r:id="rId37"/>
    <p:sldId id="644" r:id="rId38"/>
    <p:sldId id="645" r:id="rId39"/>
    <p:sldId id="650" r:id="rId40"/>
    <p:sldId id="662" r:id="rId41"/>
    <p:sldId id="646" r:id="rId42"/>
    <p:sldId id="647" r:id="rId43"/>
    <p:sldId id="648" r:id="rId44"/>
    <p:sldId id="649" r:id="rId45"/>
    <p:sldId id="654" r:id="rId46"/>
    <p:sldId id="568" r:id="rId47"/>
    <p:sldId id="569" r:id="rId48"/>
    <p:sldId id="656" r:id="rId49"/>
    <p:sldId id="655" r:id="rId50"/>
    <p:sldId id="663" r:id="rId51"/>
    <p:sldId id="576" r:id="rId52"/>
    <p:sldId id="664" r:id="rId53"/>
    <p:sldId id="665" r:id="rId54"/>
  </p:sldIdLst>
  <p:sldSz cx="9144000" cy="6858000" type="screen4x3"/>
  <p:notesSz cx="7302500" cy="9586913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8080"/>
    <a:srgbClr val="FF9999"/>
    <a:srgbClr val="CC00CC"/>
    <a:srgbClr val="FFFF00"/>
    <a:srgbClr val="000000"/>
    <a:srgbClr val="77777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8" d="100"/>
          <a:sy n="148" d="100"/>
        </p:scale>
        <p:origin x="5774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anose="02020603050405020304" pitchFamily="18" charset="0"/>
              </a:defRPr>
            </a:lvl1pPr>
          </a:lstStyle>
          <a:p>
            <a:fld id="{9B94CF41-7E36-4CF7-BAA0-D7787586A7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A3A05A2B-1025-4DAE-BB31-840D8C8534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71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966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47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78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97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830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123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1852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700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7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1980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7013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63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650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38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3753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742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987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2309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10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362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878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111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920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6703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7513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329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3167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2100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111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032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3114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26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7299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9745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14734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5785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4726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778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024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967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004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67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74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0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94" y="324846"/>
            <a:ext cx="7592093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12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84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30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60350"/>
            <a:ext cx="759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pic>
        <p:nvPicPr>
          <p:cNvPr id="8198" name="Picture 5" descr="ecelog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/>
          <a:stretch>
            <a:fillRect/>
          </a:stretch>
        </p:blipFill>
        <p:spPr bwMode="auto">
          <a:xfrm>
            <a:off x="8234363" y="255588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animation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27305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660130" y="6546627"/>
            <a:ext cx="48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fld id="{62F8A2D7-60DE-4773-ACC1-80DFE71BA679}" type="slidenum">
              <a:rPr lang="en-US" sz="1100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sz="1100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5955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Franchetti: 18-613:</a:t>
            </a:r>
            <a:r>
              <a:rPr lang="en-US" sz="1000" b="0" i="0" baseline="0" dirty="0" smtClean="0">
                <a:latin typeface="Calibri" pitchFamily="34" charset="0"/>
              </a:rPr>
              <a:t> Foundations of Computer Systems, Lecture 4. Based on Material by M. </a:t>
            </a:r>
            <a:r>
              <a:rPr lang="en-US" sz="1000" b="0" i="0" baseline="0" dirty="0" err="1" smtClean="0">
                <a:latin typeface="Calibri" pitchFamily="34" charset="0"/>
              </a:rPr>
              <a:t>Püschel</a:t>
            </a:r>
            <a:r>
              <a:rPr lang="en-US" sz="1000" b="0" i="0" baseline="0" dirty="0" smtClean="0">
                <a:latin typeface="Calibri" pitchFamily="34" charset="0"/>
              </a:rPr>
              <a:t>, ETH Zürich.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anose="05020102010507070707" pitchFamily="18" charset="2"/>
        <a:buChar char="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pcl.inf.ethz.ch/Teaching/2018-dphpc/lectures/lecture8-simd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landingpage/IntrinsicsGuid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hyperlink" Target="https://www.inf.ethz.ch/personal/markusp/teaching/18-645-CMU-spring08/course.html" TargetMode="External"/><Relationship Id="rId4" Type="http://schemas.openxmlformats.org/officeDocument/2006/relationships/hyperlink" Target="https://courses.ece.cmu.edu/18645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afs/cs.cmu.edu/academic/class/15418-s18/www/schedul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44780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SIMD Instructions</a:t>
            </a:r>
          </a:p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18-613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 Foundations of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4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Lecture, </a:t>
            </a:r>
            <a:r>
              <a:rPr lang="en-US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Feb 19, 2019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4130566"/>
            <a:ext cx="8180070" cy="13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Franz Franchetti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lang="en-US" sz="2000" kern="0" dirty="0">
              <a:latin typeface="Calibri" pitchFamily="34" charset="0"/>
            </a:endParaRPr>
          </a:p>
          <a:p>
            <a:pPr lvl="0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Based </a:t>
            </a:r>
            <a:r>
              <a:rPr lang="en-US" sz="2000" i="1" kern="0" dirty="0">
                <a:solidFill>
                  <a:srgbClr val="C00000"/>
                </a:solidFill>
                <a:latin typeface="Calibri" pitchFamily="34" charset="0"/>
              </a:rPr>
              <a:t>on ETH 263-2800-00L</a:t>
            </a:r>
            <a:r>
              <a:rPr lang="en-US" sz="2000" i="1" kern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2000" i="1" kern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sz="2000" i="1" kern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i="1" kern="0" smtClean="0">
                <a:solidFill>
                  <a:srgbClr val="C00000"/>
                </a:solidFill>
                <a:latin typeface="Calibri" pitchFamily="34" charset="0"/>
              </a:rPr>
              <a:t>“</a:t>
            </a: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Design </a:t>
            </a:r>
            <a:r>
              <a:rPr lang="en-US" sz="2000" i="1" kern="0" dirty="0">
                <a:solidFill>
                  <a:srgbClr val="C00000"/>
                </a:solidFill>
                <a:latin typeface="Calibri" pitchFamily="34" charset="0"/>
              </a:rPr>
              <a:t>of Parallel and </a:t>
            </a:r>
            <a:r>
              <a:rPr lang="en-US" sz="2000" i="1" kern="0">
                <a:solidFill>
                  <a:srgbClr val="C00000"/>
                </a:solidFill>
                <a:latin typeface="Calibri" pitchFamily="34" charset="0"/>
              </a:rPr>
              <a:t>High-Performance </a:t>
            </a:r>
            <a:r>
              <a:rPr lang="en-US" sz="2000" i="1" kern="0" smtClean="0">
                <a:solidFill>
                  <a:srgbClr val="C00000"/>
                </a:solidFill>
                <a:latin typeface="Calibri" pitchFamily="34" charset="0"/>
              </a:rPr>
              <a:t>Computing” </a:t>
            </a: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by Markus </a:t>
            </a:r>
            <a:r>
              <a:rPr lang="en-US" sz="2000" i="1" kern="0" dirty="0" err="1" smtClean="0">
                <a:solidFill>
                  <a:srgbClr val="C00000"/>
                </a:solidFill>
                <a:latin typeface="Calibri" pitchFamily="34" charset="0"/>
              </a:rPr>
              <a:t>Püschel</a:t>
            </a:r>
            <a:r>
              <a:rPr lang="en-US" sz="2000" i="1" kern="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  <a:hlinkClick r:id="rId2"/>
              </a:rPr>
              <a:t>http</a:t>
            </a:r>
            <a:r>
              <a:rPr lang="en-US" sz="2000" i="1" kern="0" dirty="0">
                <a:solidFill>
                  <a:srgbClr val="C00000"/>
                </a:solidFill>
                <a:latin typeface="Calibri" pitchFamily="34" charset="0"/>
                <a:hlinkClick r:id="rId2"/>
              </a:rPr>
              <a:t>://</a:t>
            </a: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  <a:hlinkClick r:id="rId2"/>
              </a:rPr>
              <a:t>spcl.inf.ethz.ch/Teaching/2018-dphpc/lectures/lecture8-simd.pdf</a:t>
            </a: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1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22221" cy="762000"/>
          </a:xfrm>
        </p:spPr>
        <p:txBody>
          <a:bodyPr/>
          <a:lstStyle/>
          <a:p>
            <a:r>
              <a:rPr lang="en-US" dirty="0" smtClean="0"/>
              <a:t>AVX512 Register File</a:t>
            </a:r>
            <a:endParaRPr lang="en-US" altLang="en-US" dirty="0" smtClean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7102" y="1847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7102" y="2304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7102" y="2761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7102" y="32191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%zmm3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7102" y="36763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7102" y="4133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%zmm5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07102" y="4590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7102" y="5047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%zmm7</a:t>
            </a: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 rot="5400000">
            <a:off x="1369826" y="792707"/>
            <a:ext cx="205916" cy="1731363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181" y="1099906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512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bit =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16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doubles =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32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singles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38269" y="1847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%zmm8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38269" y="2304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%zmm9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638269" y="2761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38269" y="32191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%zmm11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638269" y="36763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%zmm12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638269" y="4133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%zmm13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38269" y="4590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%zmm14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38269" y="5047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%zmm15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69436" y="1847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%zmm16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69436" y="2304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%zmm17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669436" y="2761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%zmm18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69436" y="32191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%zmm19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669436" y="36763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669436" y="4133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%zmm21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669436" y="4590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%zmm22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669436" y="5047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%zmm23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700603" y="1847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700603" y="2304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%zmm25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700603" y="2761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%zmm26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700603" y="32191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%zmm27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700603" y="36763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%zmm28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00603" y="41335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%zmm29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0603" y="45907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%zmm30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700603" y="5047939"/>
            <a:ext cx="1731364" cy="31854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%zmm31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81404" y="5658786"/>
            <a:ext cx="694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vectors of 8/16/32/64/128/256/512-bit integers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22221" cy="762000"/>
          </a:xfrm>
        </p:spPr>
        <p:txBody>
          <a:bodyPr/>
          <a:lstStyle/>
          <a:p>
            <a:r>
              <a:rPr lang="en-US" dirty="0" smtClean="0"/>
              <a:t>XMM/YMM/ZMM Relationship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9" y="910191"/>
            <a:ext cx="6472179" cy="56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Detail: XMM/SSE2/3/4 Register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96875" y="1285875"/>
            <a:ext cx="78962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Different data types and associated instructions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Integer vectors: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16-way byte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8-way 2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4-way 4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2-way 8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Floating point vectors: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4-way single (since SSE)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2-way double (since SSE2)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Floating point scalars: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single (since SSE)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double (since SSE2)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8862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10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4958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8006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1054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4102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0198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3246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6294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9342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2390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5438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8486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1534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458200" y="2039352"/>
            <a:ext cx="3048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8862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4958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1054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7150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3246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9342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5438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153400" y="2420352"/>
            <a:ext cx="6096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886200" y="280135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105400" y="280135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280135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543800" y="280135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886200" y="420303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105400" y="420303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20303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203032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886200" y="3182352"/>
            <a:ext cx="2438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324600" y="3182352"/>
            <a:ext cx="2438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5400000">
            <a:off x="6210300" y="-589549"/>
            <a:ext cx="228600" cy="4876802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142975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128 bit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886200" y="5656848"/>
            <a:ext cx="4876800" cy="304800"/>
            <a:chOff x="3886200" y="5925432"/>
            <a:chExt cx="4876800" cy="30480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3886200" y="5925432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105400" y="5925432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6324600" y="5925432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543800" y="5925432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86200" y="6037848"/>
            <a:ext cx="4876800" cy="304800"/>
            <a:chOff x="3886200" y="6306432"/>
            <a:chExt cx="4876800" cy="30480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3886200" y="6306432"/>
              <a:ext cx="24384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324600" y="6306432"/>
              <a:ext cx="24384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8470303" y="144142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3886200" y="4590866"/>
            <a:ext cx="2438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324600" y="4590866"/>
            <a:ext cx="2438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SSE3 Instructions: Examples</a:t>
            </a:r>
            <a:endParaRPr lang="en-US" altLang="en-US" dirty="0" smtClean="0"/>
          </a:p>
        </p:txBody>
      </p:sp>
      <p:sp>
        <p:nvSpPr>
          <p:cNvPr id="31" name="Rectangle 30"/>
          <p:cNvSpPr/>
          <p:nvPr/>
        </p:nvSpPr>
        <p:spPr bwMode="auto">
          <a:xfrm>
            <a:off x="18288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0480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2672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864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05000" y="45432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24200" y="45432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343400" y="45432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62600" y="4543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288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480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2672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4864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auto">
          <a:xfrm>
            <a:off x="4114800" y="2409670"/>
            <a:ext cx="301991" cy="3048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19050">
            <a:noFill/>
            <a:round/>
            <a:headEnd/>
            <a:tailEnd type="none" w="sm" len="sm"/>
          </a:ln>
          <a:effectLst/>
        </p:spPr>
        <p:txBody>
          <a:bodyPr wrap="none" lIns="45720" rIns="4572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</a:rPr>
              <a:t>+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3886200" y="22572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3886200" y="26382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419600" y="26382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23207" y="171940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%xmm0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123207" y="293860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%xmm1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905000" y="58386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124200" y="58386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43400" y="5838670"/>
            <a:ext cx="1219200" cy="3048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2600" y="58386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53" name="Oval 44"/>
          <p:cNvSpPr>
            <a:spLocks noChangeArrowheads="1"/>
          </p:cNvSpPr>
          <p:nvPr/>
        </p:nvSpPr>
        <p:spPr bwMode="auto">
          <a:xfrm>
            <a:off x="4191000" y="5229070"/>
            <a:ext cx="301991" cy="3048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19050">
            <a:noFill/>
            <a:round/>
            <a:headEnd/>
            <a:tailEnd type="none" w="sm" len="sm"/>
          </a:ln>
          <a:effectLst/>
        </p:spPr>
        <p:txBody>
          <a:bodyPr wrap="none" lIns="45720" rIns="4572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</a:rPr>
              <a:t>+</a:t>
            </a:r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3962400" y="50766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flipV="1">
            <a:off x="3962400" y="54576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4495800" y="5457670"/>
            <a:ext cx="228600" cy="2286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23207" y="446707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%xmm0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23207" y="576247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%xmm1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396875" y="1150965"/>
            <a:ext cx="8366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Single precision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4-way vector add: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addps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%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xmm0,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%xmm1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ourier New" pitchFamily="49" charset="0"/>
              </a:rPr>
              <a:t>Single precision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scalar add: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addss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%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xmm0,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%xmm1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4979" y="6183089"/>
            <a:ext cx="715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x86-64 all FPU operations are done in </a:t>
            </a:r>
            <a:r>
              <a:rPr lang="en-US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xmm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scalar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AVX </a:t>
            </a:r>
            <a:r>
              <a:rPr lang="en-US" dirty="0"/>
              <a:t>Instructions: Examples</a:t>
            </a:r>
            <a:endParaRPr lang="en-US" altLang="en-US" dirty="0" smtClean="0"/>
          </a:p>
        </p:txBody>
      </p:sp>
      <p:sp>
        <p:nvSpPr>
          <p:cNvPr id="31" name="Rectangle 30"/>
          <p:cNvSpPr/>
          <p:nvPr/>
        </p:nvSpPr>
        <p:spPr bwMode="auto">
          <a:xfrm>
            <a:off x="18288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0480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2672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86400" y="18000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288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480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2672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486400" y="301927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auto">
          <a:xfrm>
            <a:off x="4114800" y="3844871"/>
            <a:ext cx="301991" cy="3048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19050">
            <a:noFill/>
            <a:round/>
            <a:headEnd/>
            <a:tailEnd type="none" w="sm" len="sm"/>
          </a:ln>
          <a:effectLst/>
        </p:spPr>
        <p:txBody>
          <a:bodyPr wrap="none" lIns="45720" rIns="4572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</a:rPr>
              <a:t>+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3543300" y="2178837"/>
            <a:ext cx="653946" cy="1666034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wrap="square"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4362138" y="3387671"/>
            <a:ext cx="514662" cy="457200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wrap="square"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23207" y="171940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%ymm1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23207" y="293860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%ymm2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23207" y="446707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%ymm0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396875" y="1150966"/>
            <a:ext cx="8366125" cy="4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Double precision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4-way vector add: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vaddpd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%ymm0, %ymm1, %ymm2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727" y="5795480"/>
            <a:ext cx="874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AVX: Intel has 3-operand 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and added AVX-style SSE instructions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828800" y="456238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048000" y="456238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267200" y="456238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486400" y="456238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>
            <a:off x="4265795" y="4149670"/>
            <a:ext cx="1405" cy="317399"/>
          </a:xfrm>
          <a:prstGeom prst="line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  <a:round/>
            <a:headEnd/>
            <a:tailEnd type="triangle" w="lg" len="med"/>
          </a:ln>
          <a:effectLst/>
        </p:spPr>
        <p:txBody>
          <a:bodyPr wrap="square" lIns="45720" rIns="4572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</a:t>
            </a:r>
            <a:r>
              <a:rPr lang="en-US" dirty="0"/>
              <a:t>Names</a:t>
            </a:r>
            <a:endParaRPr lang="en-US" altLang="en-US" dirty="0" smtClean="0"/>
          </a:p>
        </p:txBody>
      </p:sp>
      <p:sp>
        <p:nvSpPr>
          <p:cNvPr id="23" name="Rectangle 22"/>
          <p:cNvSpPr/>
          <p:nvPr/>
        </p:nvSpPr>
        <p:spPr bwMode="auto">
          <a:xfrm>
            <a:off x="4648200" y="1447800"/>
            <a:ext cx="2819400" cy="43434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50928" y="2325469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addps</a:t>
            </a:r>
            <a:endParaRPr lang="en-US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2664" y="2325469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addss</a:t>
            </a:r>
            <a:endParaRPr lang="en-US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088" y="4382869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addpd</a:t>
            </a:r>
            <a:endParaRPr lang="en-US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2664" y="4382869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addsd</a:t>
            </a:r>
            <a:endParaRPr lang="en-US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2667000" y="1905000"/>
            <a:ext cx="304800" cy="5334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1535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packed (vector)</a:t>
            </a:r>
          </a:p>
        </p:txBody>
      </p:sp>
      <p:sp>
        <p:nvSpPr>
          <p:cNvPr id="30" name="Down Arrow 29"/>
          <p:cNvSpPr/>
          <p:nvPr/>
        </p:nvSpPr>
        <p:spPr bwMode="auto">
          <a:xfrm>
            <a:off x="6019800" y="1893332"/>
            <a:ext cx="304800" cy="5334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single slot (scalar)</a:t>
            </a:r>
          </a:p>
        </p:txBody>
      </p:sp>
      <p:sp>
        <p:nvSpPr>
          <p:cNvPr id="32" name="Down Arrow 31"/>
          <p:cNvSpPr/>
          <p:nvPr/>
        </p:nvSpPr>
        <p:spPr bwMode="auto">
          <a:xfrm flipV="1">
            <a:off x="2896608" y="2907268"/>
            <a:ext cx="304800" cy="5334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2896608" y="4953000"/>
            <a:ext cx="304800" cy="5334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0808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single precision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17568" y="5486400"/>
            <a:ext cx="186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double precision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53541" y="5783553"/>
            <a:ext cx="3904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t>Compiler will use this for floating point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t>Set arch to AVX even for SSE code</a:t>
            </a:r>
            <a:br>
              <a:rPr lang="en-US" sz="1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t>on </a:t>
            </a:r>
            <a:r>
              <a:rPr lang="en-US" sz="1800" i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t>SandyBridge</a:t>
            </a:r>
            <a:r>
              <a:rPr lang="en-US" sz="1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t> and newer</a:t>
            </a:r>
            <a:endParaRPr lang="en-US" sz="1800" i="1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838700" y="3002080"/>
            <a:ext cx="609600" cy="152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48300" y="3002080"/>
            <a:ext cx="609600" cy="152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057900" y="3002080"/>
            <a:ext cx="609600" cy="152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667500" y="3002080"/>
            <a:ext cx="609600" cy="1524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40718" y="5090766"/>
            <a:ext cx="1217182" cy="15214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57900" y="5090766"/>
            <a:ext cx="1217182" cy="152148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flipV="1">
            <a:off x="1765439" y="4953000"/>
            <a:ext cx="304800" cy="5334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34741" y="5486400"/>
            <a:ext cx="67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3 op</a:t>
            </a:r>
            <a:endParaRPr lang="en-US" sz="1800" i="1" dirty="0">
              <a:solidFill>
                <a:srgbClr val="4F0E2B">
                  <a:lumMod val="75000"/>
                  <a:lumOff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72" y="6020316"/>
            <a:ext cx="39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SSE vs AVX:  register operand decides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FP Code Example</a:t>
            </a:r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819400"/>
            <a:ext cx="5892800" cy="3797300"/>
          </a:xfrm>
          <a:prstGeom prst="rect">
            <a:avLst/>
          </a:prstGeom>
          <a:solidFill>
            <a:srgbClr val="FFFFFF">
              <a:lumMod val="95000"/>
            </a:srgbClr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ipf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xorps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%xmm1, %xmm1	# result = 0.0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xorl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ecx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,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ecx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#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jmp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.L8	#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goto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middle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.L10:	# loop: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movslq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ecx,%rax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#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icpy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incl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ecx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#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++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movss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(%rsi,%rax,4), %xmm0	# t =  y[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icpy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mulss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(%rdi,%rax,4), %xmm0	# t *= x[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icpy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addss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%xmm0, %xmm1	# result += 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.L8:	# middle: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cmpl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edx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, %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ecx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# i:n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jl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.L10	# if &lt;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goto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loop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movaps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%xmm1, %xmm0	# return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371475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ret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5773" y="1362075"/>
            <a:ext cx="7896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Inner product of two vectors</a:t>
            </a:r>
          </a:p>
          <a:p>
            <a:pPr marL="460375" marR="0" lvl="1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Single precision arithmetic</a:t>
            </a:r>
          </a:p>
          <a:p>
            <a:pPr marL="460375" marR="0" lvl="1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Compiled: not vectorized, 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uses SSE instructions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57800" y="685800"/>
            <a:ext cx="3733800" cy="2244204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float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ipf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(float x[],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     float y[],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float result = 0.0;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for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0;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&lt; n;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result += x[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]*y[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return result;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6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SSE/AVX: </a:t>
            </a:r>
            <a:r>
              <a:rPr lang="en-US" dirty="0"/>
              <a:t>How to Take Advantage?</a:t>
            </a:r>
            <a:endParaRPr lang="en-US" altLang="en-US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75773" y="3038475"/>
            <a:ext cx="78962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Necessary: fine grain parallelism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Options (ordered by effort):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vectorized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libraries (easy, not always available)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Compiler vectorization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(good option)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intrinsics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(this lecture)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Write assembly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We will focus on 4-way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(SSE single and AVX double)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79577" y="1421367"/>
            <a:ext cx="3177219" cy="992881"/>
            <a:chOff x="1828800" y="1905000"/>
            <a:chExt cx="4876800" cy="1524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828800" y="19050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048000" y="19050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267200" y="19050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486400" y="19050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0" y="31242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48000" y="31242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267200" y="31242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486400" y="312420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4114800" y="2514600"/>
              <a:ext cx="301991" cy="304800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19050">
              <a:noFill/>
              <a:round/>
              <a:headEnd/>
              <a:tailEnd type="none" w="sm" len="sm"/>
            </a:ln>
            <a:effectLst/>
          </p:spPr>
          <p:txBody>
            <a:bodyPr wrap="none" lIns="45720" rIns="4572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</a:rPr>
                <a:t>+</a:t>
              </a: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886200" y="23622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3886200" y="27432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4419600" y="27432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574518" y="1421367"/>
            <a:ext cx="3036082" cy="996215"/>
            <a:chOff x="4114800" y="1504950"/>
            <a:chExt cx="4876800" cy="16002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14800" y="15049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334000" y="15049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3200" y="15049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772400" y="150495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114800" y="28003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334000" y="28003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553200" y="2800350"/>
              <a:ext cx="12192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772400" y="2800350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4" name="Oval 44"/>
            <p:cNvSpPr>
              <a:spLocks noChangeArrowheads="1"/>
            </p:cNvSpPr>
            <p:nvPr/>
          </p:nvSpPr>
          <p:spPr bwMode="auto">
            <a:xfrm>
              <a:off x="6400800" y="2190750"/>
              <a:ext cx="301991" cy="304800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19050">
              <a:noFill/>
              <a:round/>
              <a:headEnd/>
              <a:tailEnd type="none" w="sm" len="sm"/>
            </a:ln>
            <a:effectLst/>
          </p:spPr>
          <p:txBody>
            <a:bodyPr wrap="none" lIns="45720" rIns="4572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</a:rPr>
                <a:t>+</a:t>
              </a:r>
            </a:p>
          </p:txBody>
        </p:sp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6172200" y="203835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6172200" y="241935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6705600" y="241935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 lIns="45720" rIns="4572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 bwMode="auto">
          <a:xfrm>
            <a:off x="3996208" y="1710218"/>
            <a:ext cx="12414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instead of</a:t>
            </a:r>
          </a:p>
        </p:txBody>
      </p:sp>
    </p:spTree>
    <p:extLst>
      <p:ext uri="{BB962C8B-B14F-4D97-AF65-F5344CB8AC3E}">
        <p14:creationId xmlns:p14="http://schemas.microsoft.com/office/powerpoint/2010/main" val="18163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35962" cy="762000"/>
          </a:xfrm>
        </p:spPr>
        <p:txBody>
          <a:bodyPr/>
          <a:lstStyle/>
          <a:p>
            <a:r>
              <a:rPr lang="en-US" altLang="en-US" dirty="0" smtClean="0"/>
              <a:t>Vector Instructions: Language Extension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62025"/>
            <a:ext cx="8885237" cy="5548313"/>
          </a:xfrm>
        </p:spPr>
        <p:txBody>
          <a:bodyPr/>
          <a:lstStyle/>
          <a:p>
            <a:r>
              <a:rPr lang="en-US" altLang="en-US" dirty="0" smtClean="0"/>
              <a:t>Data </a:t>
            </a:r>
            <a:r>
              <a:rPr lang="en-US" altLang="en-US" dirty="0"/>
              <a:t>types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__m128 f; </a:t>
            </a:r>
            <a:r>
              <a:rPr lang="en-US" altLang="en-US" b="1" dirty="0" smtClean="0">
                <a:latin typeface="Courier New" panose="02070309020205020404" pitchFamily="49" charset="0"/>
              </a:rPr>
              <a:t> // = {</a:t>
            </a:r>
            <a:r>
              <a:rPr lang="en-US" altLang="en-US" b="1" dirty="0">
                <a:latin typeface="Courier New" panose="02070309020205020404" pitchFamily="49" charset="0"/>
              </a:rPr>
              <a:t>float f3, f2, f1, f0}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__m128d d; // </a:t>
            </a:r>
            <a:r>
              <a:rPr lang="en-US" altLang="en-US" b="1" dirty="0" smtClean="0">
                <a:latin typeface="Courier New" panose="02070309020205020404" pitchFamily="49" charset="0"/>
              </a:rPr>
              <a:t>= {double </a:t>
            </a:r>
            <a:r>
              <a:rPr lang="en-US" altLang="en-US" b="1" dirty="0">
                <a:latin typeface="Courier New" panose="02070309020205020404" pitchFamily="49" charset="0"/>
              </a:rPr>
              <a:t>d1, d0</a:t>
            </a:r>
            <a:r>
              <a:rPr lang="en-US" altLang="en-US" b="1" dirty="0" smtClean="0">
                <a:latin typeface="Courier New" panose="02070309020205020404" pitchFamily="49" charset="0"/>
              </a:rPr>
              <a:t>}</a:t>
            </a:r>
          </a:p>
          <a:p>
            <a:pPr lvl="1"/>
            <a:r>
              <a:rPr lang="en-US" altLang="en-US" b="1" dirty="0" smtClean="0">
                <a:latin typeface="Courier New" panose="02070309020205020404" pitchFamily="49" charset="0"/>
              </a:rPr>
              <a:t>__m128i 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b="1" dirty="0" smtClean="0">
                <a:latin typeface="Courier New" panose="02070309020205020404" pitchFamily="49" charset="0"/>
              </a:rPr>
              <a:t>; // = {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b="1" dirty="0" smtClean="0">
                <a:latin typeface="Courier New" panose="02070309020205020404" pitchFamily="49" charset="0"/>
              </a:rPr>
              <a:t> i3, i2, i1, i0}</a:t>
            </a:r>
          </a:p>
          <a:p>
            <a:pPr lvl="1"/>
            <a:r>
              <a:rPr lang="en-US" altLang="en-US" b="1" dirty="0" smtClean="0">
                <a:latin typeface="Courier New" panose="02070309020205020404" pitchFamily="49" charset="0"/>
              </a:rPr>
              <a:t>__</a:t>
            </a:r>
            <a:r>
              <a:rPr lang="en-US" altLang="en-US" b="1" dirty="0">
                <a:latin typeface="Courier New" panose="02070309020205020404" pitchFamily="49" charset="0"/>
              </a:rPr>
              <a:t>m256 f; </a:t>
            </a:r>
            <a:r>
              <a:rPr lang="en-US" altLang="en-US" b="1" dirty="0" smtClean="0">
                <a:latin typeface="Courier New" panose="02070309020205020404" pitchFamily="49" charset="0"/>
              </a:rPr>
              <a:t> // = {</a:t>
            </a:r>
            <a:r>
              <a:rPr lang="en-US" altLang="en-US" b="1" dirty="0">
                <a:latin typeface="Courier New" panose="02070309020205020404" pitchFamily="49" charset="0"/>
              </a:rPr>
              <a:t>float </a:t>
            </a:r>
            <a:r>
              <a:rPr lang="en-US" altLang="en-US" b="1" dirty="0" smtClean="0">
                <a:latin typeface="Courier New" panose="02070309020205020404" pitchFamily="49" charset="0"/>
              </a:rPr>
              <a:t>f7, ..., </a:t>
            </a:r>
            <a:r>
              <a:rPr lang="en-US" altLang="en-US" b="1" dirty="0">
                <a:latin typeface="Courier New" panose="02070309020205020404" pitchFamily="49" charset="0"/>
              </a:rPr>
              <a:t>f1, f0}</a:t>
            </a:r>
          </a:p>
          <a:p>
            <a:pPr lvl="1"/>
            <a:r>
              <a:rPr lang="en-US" altLang="en-US" b="1" dirty="0" smtClean="0">
                <a:latin typeface="Courier New" panose="02070309020205020404" pitchFamily="49" charset="0"/>
              </a:rPr>
              <a:t>...</a:t>
            </a:r>
          </a:p>
          <a:p>
            <a:pPr lvl="1"/>
            <a:r>
              <a:rPr lang="en-US" altLang="en-US" b="1" dirty="0" smtClean="0">
                <a:latin typeface="Courier New" panose="02070309020205020404" pitchFamily="49" charset="0"/>
              </a:rPr>
              <a:t>__m512 f</a:t>
            </a:r>
            <a:r>
              <a:rPr lang="en-US" altLang="en-US" b="1" dirty="0">
                <a:latin typeface="Courier New" panose="02070309020205020404" pitchFamily="49" charset="0"/>
              </a:rPr>
              <a:t>;  // = {float </a:t>
            </a:r>
            <a:r>
              <a:rPr lang="en-US" altLang="en-US" b="1" dirty="0" smtClean="0">
                <a:latin typeface="Courier New" panose="02070309020205020404" pitchFamily="49" charset="0"/>
              </a:rPr>
              <a:t>f15, </a:t>
            </a:r>
            <a:r>
              <a:rPr lang="en-US" altLang="en-US" b="1" dirty="0">
                <a:latin typeface="Courier New" panose="02070309020205020404" pitchFamily="49" charset="0"/>
              </a:rPr>
              <a:t>..., f1, f0</a:t>
            </a:r>
            <a:r>
              <a:rPr lang="en-US" altLang="en-US" b="1" dirty="0" smtClean="0">
                <a:latin typeface="Courier New" panose="02070309020205020404" pitchFamily="49" charset="0"/>
              </a:rPr>
              <a:t>}</a:t>
            </a:r>
          </a:p>
          <a:p>
            <a:pPr lvl="1"/>
            <a:r>
              <a:rPr lang="en-US" altLang="en-US" b="1" dirty="0" smtClean="0">
                <a:latin typeface="Courier New" panose="02070309020205020404" pitchFamily="49" charset="0"/>
              </a:rPr>
              <a:t>...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err="1" smtClean="0"/>
              <a:t>Intrinsics</a:t>
            </a:r>
            <a:endParaRPr lang="en-US" altLang="en-US" dirty="0"/>
          </a:p>
          <a:p>
            <a:pPr lvl="1"/>
            <a:r>
              <a:rPr lang="en-US" altLang="en-US" b="1" dirty="0"/>
              <a:t>Native instructions: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</a:t>
            </a:r>
            <a:r>
              <a:rPr lang="en-US" altLang="en-US" b="1" dirty="0" err="1">
                <a:latin typeface="Courier New" panose="02070309020205020404" pitchFamily="49" charset="0"/>
              </a:rPr>
              <a:t>mm_add_ps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,</a:t>
            </a:r>
            <a:r>
              <a:rPr lang="en-US" altLang="en-US" b="1" dirty="0">
                <a:latin typeface="Courier New" panose="02070309020205020404" pitchFamily="49" charset="0"/>
              </a:rPr>
              <a:t> _</a:t>
            </a:r>
            <a:r>
              <a:rPr lang="en-US" altLang="en-US" b="1" dirty="0" smtClean="0">
                <a:latin typeface="Courier New" panose="02070309020205020404" pitchFamily="49" charset="0"/>
              </a:rPr>
              <a:t>mm256_mul_pd()</a:t>
            </a:r>
            <a:r>
              <a:rPr lang="en-US" altLang="en-US" b="1" dirty="0" smtClean="0"/>
              <a:t>,…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Multi-instruction:</a:t>
            </a:r>
            <a:r>
              <a:rPr lang="en-US" altLang="en-US" b="1" dirty="0">
                <a:latin typeface="Courier New" panose="02070309020205020404" pitchFamily="49" charset="0"/>
              </a:rPr>
              <a:t> _</a:t>
            </a:r>
            <a:r>
              <a:rPr lang="en-US" altLang="en-US" b="1" dirty="0" err="1">
                <a:latin typeface="Courier New" panose="02070309020205020404" pitchFamily="49" charset="0"/>
              </a:rPr>
              <a:t>mm_setr_ps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,</a:t>
            </a:r>
            <a:r>
              <a:rPr lang="en-US" altLang="en-US" b="1" dirty="0">
                <a:latin typeface="Courier New" panose="02070309020205020404" pitchFamily="49" charset="0"/>
              </a:rPr>
              <a:t> _</a:t>
            </a:r>
            <a:r>
              <a:rPr lang="en-US" altLang="en-US" b="1" dirty="0" smtClean="0">
                <a:latin typeface="Courier New" panose="02070309020205020404" pitchFamily="49" charset="0"/>
              </a:rPr>
              <a:t>mm512_set1_pd()</a:t>
            </a:r>
            <a:r>
              <a:rPr lang="en-US" altLang="en-US" b="1" dirty="0" smtClean="0"/>
              <a:t>,</a:t>
            </a:r>
            <a:r>
              <a:rPr lang="en-US" altLang="en-US" dirty="0" smtClean="0"/>
              <a:t> </a:t>
            </a:r>
            <a:r>
              <a:rPr lang="en-US" altLang="en-US" b="1" dirty="0"/>
              <a:t>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/>
              <a:t>Macros</a:t>
            </a:r>
          </a:p>
          <a:p>
            <a:pPr lvl="1"/>
            <a:r>
              <a:rPr lang="en-US" altLang="en-US" b="1" dirty="0" smtClean="0"/>
              <a:t>Block operations:</a:t>
            </a:r>
            <a:r>
              <a:rPr lang="en-US" altLang="en-US" dirty="0" smtClean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_MM_TRANSPOSE4_PS(),</a:t>
            </a:r>
            <a:r>
              <a:rPr lang="en-US" altLang="en-US" b="1" dirty="0"/>
              <a:t>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Helper: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_MM_SHUFFLE(), _</a:t>
            </a:r>
            <a:r>
              <a:rPr lang="en-US" altLang="en-US" b="1" dirty="0" smtClean="0">
                <a:latin typeface="Courier New" panose="02070309020205020404" pitchFamily="49" charset="0"/>
              </a:rPr>
              <a:t>MM_GET_EXCEPTION_MASK()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Intrinsics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5773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Assembly coded C 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Expanded inline upon compilation: no overhead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Like writing assembly inside 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Floating point: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Intrinsics for basic operations (add, mult, …)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Intrinsics for math functions: log, sin,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introduction is based on icc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Most intrinsics work with gcc and Visual Studio (VS)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Some language extensions are icc (or even VS) specific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774" y="5524354"/>
            <a:ext cx="8355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https://software.intel.com/sites/landingpage/IntrinsicsGuide/</a:t>
            </a:r>
          </a:p>
        </p:txBody>
      </p:sp>
    </p:spTree>
    <p:extLst>
      <p:ext uri="{BB962C8B-B14F-4D97-AF65-F5344CB8AC3E}">
        <p14:creationId xmlns:p14="http://schemas.microsoft.com/office/powerpoint/2010/main" val="779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19100"/>
            <a:ext cx="8432800" cy="762000"/>
          </a:xfrm>
        </p:spPr>
        <p:txBody>
          <a:bodyPr/>
          <a:lstStyle/>
          <a:p>
            <a:r>
              <a:rPr lang="en-US" altLang="en-US" sz="3200" dirty="0" smtClean="0"/>
              <a:t>SIMD Vector Instructions in a Nutshell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390650"/>
            <a:ext cx="8505825" cy="4832350"/>
          </a:xfrm>
        </p:spPr>
        <p:txBody>
          <a:bodyPr/>
          <a:lstStyle/>
          <a:p>
            <a:r>
              <a:rPr lang="en-US" altLang="en-US" dirty="0" smtClean="0"/>
              <a:t>What are these instructions? </a:t>
            </a:r>
          </a:p>
          <a:p>
            <a:pPr lvl="1"/>
            <a:r>
              <a:rPr lang="en-US" altLang="en-US" dirty="0" smtClean="0"/>
              <a:t>Extension of the ISA. Data types and instructions for parallel computation on short (2-16) vectors of integers and floats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Why are they here?</a:t>
            </a:r>
          </a:p>
          <a:p>
            <a:pPr lvl="1"/>
            <a:r>
              <a:rPr lang="en-US" altLang="en-US" b="1" dirty="0" smtClean="0"/>
              <a:t>Useful:</a:t>
            </a:r>
            <a:r>
              <a:rPr lang="en-US" altLang="en-US" dirty="0" smtClean="0"/>
              <a:t> Many applications (</a:t>
            </a:r>
            <a:r>
              <a:rPr lang="en-US" altLang="en-US" dirty="0" err="1" smtClean="0"/>
              <a:t>e.g.,multi</a:t>
            </a:r>
            <a:r>
              <a:rPr lang="en-US" altLang="en-US" dirty="0" smtClean="0"/>
              <a:t> media) feature the required fine grain parallelism – code potentially faster</a:t>
            </a:r>
          </a:p>
          <a:p>
            <a:pPr lvl="1"/>
            <a:r>
              <a:rPr lang="en-US" altLang="en-US" b="1" dirty="0" smtClean="0"/>
              <a:t>Doable:</a:t>
            </a:r>
            <a:r>
              <a:rPr lang="en-US" altLang="en-US" dirty="0" smtClean="0"/>
              <a:t> Chip designers have enough transistors available, easy to implement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320800" y="28067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1549400" y="2806700"/>
            <a:ext cx="228600" cy="228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1778000" y="2806700"/>
            <a:ext cx="228600" cy="2286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006600" y="2806700"/>
            <a:ext cx="228600" cy="2286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343150" y="27447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5216525" y="2728913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2713038" y="28067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2941638" y="2806700"/>
            <a:ext cx="228600" cy="228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3170238" y="2806700"/>
            <a:ext cx="228600" cy="2286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3398838" y="2806700"/>
            <a:ext cx="228600" cy="2286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4216400" y="28067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4445000" y="2806700"/>
            <a:ext cx="228600" cy="228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4673600" y="2806700"/>
            <a:ext cx="228600" cy="2286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4902200" y="2806700"/>
            <a:ext cx="228600" cy="2286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5608638" y="28067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5837238" y="2806700"/>
            <a:ext cx="228600" cy="228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6065838" y="2806700"/>
            <a:ext cx="228600" cy="2286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09" name="Rectangle 21"/>
          <p:cNvSpPr>
            <a:spLocks noChangeArrowheads="1"/>
          </p:cNvSpPr>
          <p:nvPr/>
        </p:nvSpPr>
        <p:spPr bwMode="auto">
          <a:xfrm>
            <a:off x="6294438" y="2806700"/>
            <a:ext cx="228600" cy="2286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7061200" y="2643188"/>
            <a:ext cx="953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4-way</a:t>
            </a:r>
          </a:p>
        </p:txBody>
      </p:sp>
      <p:sp>
        <p:nvSpPr>
          <p:cNvPr id="2" name="Rectangle 1"/>
          <p:cNvSpPr/>
          <p:nvPr/>
        </p:nvSpPr>
        <p:spPr>
          <a:xfrm>
            <a:off x="989867" y="6223000"/>
            <a:ext cx="5694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= Single 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 Multiple </a:t>
            </a:r>
            <a:r>
              <a:rPr lang="en-US" altLang="en-US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0" t="5164" r="2490" b="40694"/>
          <a:stretch/>
        </p:blipFill>
        <p:spPr>
          <a:xfrm>
            <a:off x="48445" y="597770"/>
            <a:ext cx="9095555" cy="62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7" y="486507"/>
            <a:ext cx="4689050" cy="6072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78451" y="4463416"/>
            <a:ext cx="3721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5,000 pages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Conventions We Will Use</a:t>
            </a:r>
            <a:endParaRPr lang="en-US" altLang="en-US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75773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Commonly: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We will use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31312" y="3712668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450512" y="3712668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69712" y="3712668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888912" y="3712668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66800" y="2057400"/>
            <a:ext cx="6477000" cy="304800"/>
            <a:chOff x="1066800" y="2057400"/>
            <a:chExt cx="6477000" cy="304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066800" y="2057400"/>
              <a:ext cx="64770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1066800" y="20574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066800" y="23622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/>
          <p:cNvCxnSpPr/>
          <p:nvPr/>
        </p:nvCxnSpPr>
        <p:spPr bwMode="auto">
          <a:xfrm>
            <a:off x="3125660" y="1828800"/>
            <a:ext cx="217447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3326300" y="1490246"/>
            <a:ext cx="175259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increasing address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828227" y="3312558"/>
            <a:ext cx="55976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237368" y="563880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56568" y="563880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675768" y="563880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894968" y="5638800"/>
            <a:ext cx="12192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954264" y="5234653"/>
            <a:ext cx="55976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1617578" y="5945622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R0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2819400" y="5943600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R1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4054398" y="5945622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R2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5256220" y="5943600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R3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1617578" y="4019490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R3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2819400" y="4017468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R2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054398" y="4019490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R1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5256220" y="4017468"/>
            <a:ext cx="4587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R0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6559363" y="2014564"/>
            <a:ext cx="984437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cs typeface="Consolas" pitchFamily="49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1617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SSE4/AVX2 Data Types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75773" y="1134831"/>
            <a:ext cx="8695559" cy="29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>
                <a:solidFill>
                  <a:srgbClr val="000000"/>
                </a:solidFill>
              </a:rPr>
              <a:t>SSE4 </a:t>
            </a:r>
            <a:r>
              <a:rPr lang="en-US" kern="0" dirty="0" smtClean="0">
                <a:solidFill>
                  <a:srgbClr val="000000"/>
                </a:solidFill>
              </a:rPr>
              <a:t>data types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  f;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= {float f0, f1, f2, f3}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__m128d d;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= {double d0, d1}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;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16 8-bit, 8 16-bit, 4 32-bit, or 2 64-bit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ints</a:t>
            </a:r>
            <a:endParaRPr lang="en-US" kern="0" dirty="0" smtClean="0">
              <a:solidFill>
                <a:srgbClr val="A03232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AVX2 d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types</a:t>
            </a:r>
          </a:p>
          <a:p>
            <a:pPr marL="457200" lvl="1" indent="0">
              <a:buClr>
                <a:srgbClr val="000000"/>
              </a:buClr>
              <a:buNone/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__m256  </a:t>
            </a:r>
            <a:r>
              <a:rPr lang="en-US" b="0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f;  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// = {float f0, f1,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..., f7}</a:t>
            </a:r>
            <a:endParaRPr lang="en-US" b="0" kern="0" dirty="0">
              <a:solidFill>
                <a:srgbClr val="A03232"/>
              </a:solidFill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Clr>
                <a:srgbClr val="000000"/>
              </a:buClr>
              <a:buNone/>
              <a:defRPr/>
            </a:pPr>
            <a:r>
              <a:rPr lang="en-US" b="0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__</a:t>
            </a:r>
            <a:r>
              <a:rPr lang="en-US" b="0" kern="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m256d </a:t>
            </a:r>
            <a:r>
              <a:rPr lang="en-US" b="0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d;  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// = {double d0,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d1, d2, d3}</a:t>
            </a:r>
            <a:endParaRPr lang="en-US" b="0" kern="0" dirty="0">
              <a:solidFill>
                <a:srgbClr val="A03232"/>
              </a:solidFill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Clr>
                <a:srgbClr val="000000"/>
              </a:buClr>
              <a:buNone/>
              <a:defRPr/>
            </a:pPr>
            <a:r>
              <a:rPr lang="en-US" b="0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__m128i </a:t>
            </a:r>
            <a:r>
              <a:rPr lang="en-US" b="0" kern="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0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 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32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8-bit,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16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16-bit,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8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32-bit, or </a:t>
            </a:r>
            <a:r>
              <a:rPr lang="en-US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4 </a:t>
            </a:r>
            <a:r>
              <a:rPr lang="en-US" b="0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64-bit </a:t>
            </a:r>
            <a:r>
              <a:rPr lang="en-US" b="0" kern="0" dirty="0" err="1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ints</a:t>
            </a:r>
            <a:r>
              <a:rPr lang="en-US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kern="0" dirty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</a:br>
            <a:endParaRPr lang="en-US" kern="0" dirty="0">
              <a:solidFill>
                <a:srgbClr val="A03232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84767" y="4395378"/>
            <a:ext cx="3461153" cy="1905000"/>
            <a:chOff x="2369121" y="4395378"/>
            <a:chExt cx="4876800" cy="19050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3691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739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9787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835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5883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931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1979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027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8075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1123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4171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7219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0267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315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6363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941121" y="4395378"/>
              <a:ext cx="3048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3691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9787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5883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979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8075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4171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0267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636321" y="4928778"/>
              <a:ext cx="6096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369121" y="5462178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588321" y="5462178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07521" y="5462178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026721" y="5462178"/>
              <a:ext cx="12192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369121" y="5995578"/>
              <a:ext cx="24384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807521" y="5995578"/>
              <a:ext cx="2438400" cy="304800"/>
            </a:xfrm>
            <a:prstGeom prst="rect">
              <a:avLst/>
            </a:prstGeom>
            <a:solidFill>
              <a:srgbClr val="C8DE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 bwMode="auto">
          <a:xfrm>
            <a:off x="7288256" y="4364711"/>
            <a:ext cx="559256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int8</a:t>
            </a:r>
            <a:endParaRPr lang="en-US" sz="180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7288048" y="4888140"/>
            <a:ext cx="676275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int16</a:t>
            </a:r>
            <a:endParaRPr lang="en-US" sz="180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7288256" y="5421540"/>
            <a:ext cx="1432380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int32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or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float</a:t>
            </a:r>
            <a:endParaRPr lang="en-US" sz="180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7288256" y="5961713"/>
            <a:ext cx="1652504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int64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or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onsolas" pitchFamily="49" charset="0"/>
              </a:rPr>
              <a:t>double</a:t>
            </a:r>
            <a:endParaRPr lang="en-US" sz="180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20947" y="4395378"/>
            <a:ext cx="3461153" cy="1905000"/>
            <a:chOff x="2369121" y="4395378"/>
            <a:chExt cx="4876800" cy="1905000"/>
          </a:xfrm>
          <a:solidFill>
            <a:schemeClr val="accent3">
              <a:lumMod val="85000"/>
            </a:schemeClr>
          </a:solidFill>
        </p:grpSpPr>
        <p:sp>
          <p:nvSpPr>
            <p:cNvPr id="74" name="Rectangle 73"/>
            <p:cNvSpPr/>
            <p:nvPr/>
          </p:nvSpPr>
          <p:spPr bwMode="auto">
            <a:xfrm>
              <a:off x="23691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6739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9787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2835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5883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8931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1979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5027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8075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1123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4171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7219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0267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3315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6363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941121" y="4395378"/>
              <a:ext cx="3048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691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9787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5883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1979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8075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4171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60267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636321" y="4928778"/>
              <a:ext cx="6096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369121" y="5462178"/>
              <a:ext cx="12192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3588321" y="5462178"/>
              <a:ext cx="12192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807521" y="5462178"/>
              <a:ext cx="12192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6026721" y="5462178"/>
              <a:ext cx="12192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369121" y="5995578"/>
              <a:ext cx="24384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807521" y="5995578"/>
              <a:ext cx="2438400" cy="3048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75773" y="6356008"/>
            <a:ext cx="754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SSE4==AVX128 and AVX2 can be mixed if done carefully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SSE4/AVX128 4 x float </a:t>
            </a:r>
            <a:r>
              <a:rPr lang="en-US" dirty="0" err="1" smtClean="0"/>
              <a:t>Intrinsics</a:t>
            </a:r>
            <a:endParaRPr lang="en-US" alt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5773" y="1362075"/>
            <a:ext cx="846342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Naming convention: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_mm_&lt;intrin_op&gt;_&lt;suffix&gt;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Example: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Same result as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53619" y="2545378"/>
            <a:ext cx="4806655" cy="890628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a is 16-byte aligned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float a[4] = {1.0, 2.0, 3.0, 4.0};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 t = _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mm_load_ps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9676" y="5071646"/>
            <a:ext cx="4800599" cy="338554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 t = _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mm_set_ps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(4.0, 3.0, 2.0, 1.0)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596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4930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264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5598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75248" y="3764578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533531" y="2621578"/>
            <a:ext cx="2000869" cy="707886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p: packed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s: single precision</a:t>
            </a:r>
          </a:p>
        </p:txBody>
      </p:sp>
    </p:spTree>
    <p:extLst>
      <p:ext uri="{BB962C8B-B14F-4D97-AF65-F5344CB8AC3E}">
        <p14:creationId xmlns:p14="http://schemas.microsoft.com/office/powerpoint/2010/main" val="22277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AVX2 4 x double </a:t>
            </a:r>
            <a:r>
              <a:rPr lang="en-US" dirty="0" err="1" smtClean="0"/>
              <a:t>Intrinsics</a:t>
            </a:r>
            <a:endParaRPr lang="en-US" alt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5773" y="1362075"/>
            <a:ext cx="846342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Naming convention: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_mm256_&lt;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intrin_op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&gt;_&lt;suffix&gt;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Example: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Same result as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53619" y="2545378"/>
            <a:ext cx="5301846" cy="890628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a is 32-byte aligned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double a[4] = {1.0, 2.0, 3.0, 4.0};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__m256d t = _mm256_load_pd(a);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9676" y="5071646"/>
            <a:ext cx="5295789" cy="338554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__m256d t = _mm256_set_pd(4.0, 3.0, 2.0, 1.0)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596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4930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264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559876" y="3782240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75248" y="3764578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896869" y="2545378"/>
            <a:ext cx="2137124" cy="707886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p: packed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1" kern="0" dirty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 double precision</a:t>
            </a:r>
          </a:p>
        </p:txBody>
      </p:sp>
    </p:spTree>
    <p:extLst>
      <p:ext uri="{BB962C8B-B14F-4D97-AF65-F5344CB8AC3E}">
        <p14:creationId xmlns:p14="http://schemas.microsoft.com/office/powerpoint/2010/main" val="1932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SSE4/AVX128 and AVX2 </a:t>
            </a:r>
            <a:r>
              <a:rPr lang="en-US" dirty="0" err="1"/>
              <a:t>Intrinsics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5773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Load and store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Constants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Arithmetic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Comparison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Conversion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Shuffles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Loads and Stores</a:t>
            </a:r>
            <a:endParaRPr lang="en-US" altLang="en-US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494778" y="1871246"/>
            <a:ext cx="6477000" cy="304800"/>
            <a:chOff x="1066800" y="2057400"/>
            <a:chExt cx="6477000" cy="304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066800" y="2057400"/>
              <a:ext cx="64770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066800" y="20574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066800" y="23622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31"/>
          <p:cNvSpPr/>
          <p:nvPr/>
        </p:nvSpPr>
        <p:spPr bwMode="auto">
          <a:xfrm>
            <a:off x="2323578" y="26509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56978" y="26509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390378" y="26509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923778" y="26509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839150" y="2633246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323578" y="18712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856978" y="18712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390378" y="18712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923778" y="18712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323578" y="1566446"/>
            <a:ext cx="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 bwMode="auto">
          <a:xfrm>
            <a:off x="2179102" y="12192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533378" y="2633246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cxnSp>
        <p:nvCxnSpPr>
          <p:cNvPr id="44" name="Straight Arrow Connector 43"/>
          <p:cNvCxnSpPr>
            <a:stCxn id="37" idx="2"/>
            <a:endCxn id="32" idx="0"/>
          </p:cNvCxnSpPr>
          <p:nvPr/>
        </p:nvCxnSpPr>
        <p:spPr bwMode="auto">
          <a:xfrm>
            <a:off x="2590278" y="2176046"/>
            <a:ext cx="0" cy="47486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2"/>
            <a:endCxn id="33" idx="0"/>
          </p:cNvCxnSpPr>
          <p:nvPr/>
        </p:nvCxnSpPr>
        <p:spPr bwMode="auto">
          <a:xfrm>
            <a:off x="3123678" y="2176046"/>
            <a:ext cx="0" cy="47486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9" idx="2"/>
            <a:endCxn id="34" idx="0"/>
          </p:cNvCxnSpPr>
          <p:nvPr/>
        </p:nvCxnSpPr>
        <p:spPr bwMode="auto">
          <a:xfrm>
            <a:off x="3657078" y="2176046"/>
            <a:ext cx="0" cy="47486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40" idx="2"/>
            <a:endCxn id="35" idx="0"/>
          </p:cNvCxnSpPr>
          <p:nvPr/>
        </p:nvCxnSpPr>
        <p:spPr bwMode="auto">
          <a:xfrm>
            <a:off x="4190478" y="2176046"/>
            <a:ext cx="0" cy="47486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 bwMode="auto">
          <a:xfrm>
            <a:off x="494778" y="3516868"/>
            <a:ext cx="5883342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(p);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p 16-byte aligned 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494778" y="4050268"/>
            <a:ext cx="5883342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mm_loadu_ps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(p);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p not aligned 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6242579" y="2272502"/>
            <a:ext cx="2683418" cy="1200329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avoid </a:t>
            </a:r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unaligned </a:t>
            </a:r>
            <a:b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</a:br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(can </a:t>
            </a:r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be expensive)</a:t>
            </a:r>
          </a:p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on recent Intel </a:t>
            </a:r>
          </a:p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possibly no penalty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987341" y="1832924"/>
            <a:ext cx="984437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cs typeface="Consolas" pitchFamily="49" charset="0"/>
              </a:rPr>
              <a:t>memory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703239" y="6055901"/>
            <a:ext cx="489858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load_ps</a:t>
            </a:r>
            <a:r>
              <a:rPr lang="en-US" sz="2000" b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sz="2000" b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pd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on unaligned pointer: </a:t>
            </a:r>
            <a:r>
              <a:rPr lang="en-US" sz="2000" b="0" dirty="0" err="1">
                <a:solidFill>
                  <a:srgbClr val="000000"/>
                </a:solidFill>
                <a:latin typeface="Calibri" pitchFamily="34" charset="0"/>
              </a:rPr>
              <a:t>seg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fault</a:t>
            </a:r>
            <a:endParaRPr lang="de-CH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94778" y="4624807"/>
            <a:ext cx="5883342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_mm256_load_pd(p);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p </a:t>
            </a:r>
            <a:r>
              <a:rPr lang="en-US" sz="1800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32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-byte aligned 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494778" y="5158207"/>
            <a:ext cx="5883342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_mm256_loadu_pd(p);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p not aligned </a:t>
            </a:r>
          </a:p>
        </p:txBody>
      </p:sp>
    </p:spTree>
    <p:extLst>
      <p:ext uri="{BB962C8B-B14F-4D97-AF65-F5344CB8AC3E}">
        <p14:creationId xmlns:p14="http://schemas.microsoft.com/office/powerpoint/2010/main" val="213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724027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Example: Load and Set in SSE4/AVX128 and AVX2</a:t>
            </a:r>
            <a:endParaRPr lang="en-US" alt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45410"/>
              </p:ext>
            </p:extLst>
          </p:nvPr>
        </p:nvGraphicFramePr>
        <p:xfrm>
          <a:off x="469817" y="968393"/>
          <a:ext cx="8238178" cy="2377440"/>
        </p:xfrm>
        <a:graphic>
          <a:graphicData uri="http://schemas.openxmlformats.org/drawingml/2006/table">
            <a:tbl>
              <a:tblPr firstRow="1" bandRow="1"/>
              <a:tblGrid>
                <a:gridCol w="208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</a:t>
                      </a:r>
                      <a:br>
                        <a:rPr lang="en-US" sz="1200" dirty="0"/>
                      </a:br>
                      <a:r>
                        <a:rPr lang="en-US" sz="1200" dirty="0" smtClean="0"/>
                        <a:t>SSE/AVX </a:t>
                      </a:r>
                      <a:r>
                        <a:rPr lang="en-US" sz="1200" dirty="0"/>
                        <a:t>Instructions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_mm256_broadcast_pd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Broadcast 128 bits from memory to all elements of </a:t>
                      </a:r>
                      <a:r>
                        <a:rPr lang="en-US" sz="1200" dirty="0" err="1" smtClean="0"/>
                        <a:t>dst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vbroadcastf128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smtClean="0"/>
                        <a:t>_mm_i32gather_epi32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Gather 32-bit integers from memory using 32-bit indices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vpgatherdd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mm_load_ss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Load the low value and clear the three high values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movss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_mm256_loadu2_m128i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Load two 128-bit values from memory, and combine them into </a:t>
                      </a:r>
                      <a:r>
                        <a:rPr lang="en-US" sz="1200" dirty="0" err="1" smtClean="0"/>
                        <a:t>dst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composite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smtClean="0"/>
                        <a:t>mm256_load_ps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Load </a:t>
                      </a:r>
                      <a:r>
                        <a:rPr lang="en-US" sz="1200" dirty="0" smtClean="0"/>
                        <a:t>eight </a:t>
                      </a:r>
                      <a:r>
                        <a:rPr lang="en-US" sz="1200" dirty="0"/>
                        <a:t>values, address aligned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vmovaps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mm_loadu_ps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Load four values, address unaligned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movups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</a:t>
                      </a:r>
                      <a:r>
                        <a:rPr lang="en-US" sz="1200" dirty="0" err="1" smtClean="0"/>
                        <a:t>mm_maskload_pd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Load packed double-precision elements from memory using mask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vmaskmovpd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78210"/>
              </p:ext>
            </p:extLst>
          </p:nvPr>
        </p:nvGraphicFramePr>
        <p:xfrm>
          <a:off x="469817" y="3692416"/>
          <a:ext cx="8238177" cy="2926080"/>
        </p:xfrm>
        <a:graphic>
          <a:graphicData uri="http://schemas.openxmlformats.org/drawingml/2006/table">
            <a:tbl>
              <a:tblPr firstRow="1" bandRow="1"/>
              <a:tblGrid>
                <a:gridCol w="209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</a:t>
                      </a:r>
                      <a:br>
                        <a:rPr lang="en-US" sz="1200" dirty="0"/>
                      </a:br>
                      <a:r>
                        <a:rPr lang="en-US" sz="1200" dirty="0" smtClean="0"/>
                        <a:t>SSE/AVX </a:t>
                      </a:r>
                      <a:r>
                        <a:rPr lang="en-US" sz="1200" dirty="0"/>
                        <a:t>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mm_set_ss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Set the low value and clear the three high values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_mm_set1_ps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Set all four words with the same value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_mm_set_ps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Set four </a:t>
                      </a:r>
                      <a:r>
                        <a:rPr lang="en-US" sz="1200" dirty="0" smtClean="0"/>
                        <a:t>values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mm_setr_ps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Set four values, in reverse order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mm_setzero_ps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Clear all four values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smtClean="0"/>
                        <a:t>mm256_set1_pd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Set all four words with the same value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988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smtClean="0"/>
                        <a:t>mm256_set_ps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Set </a:t>
                      </a:r>
                      <a:r>
                        <a:rPr lang="en-US" sz="1200" dirty="0" smtClean="0"/>
                        <a:t>eight values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2137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_mm256_set1_epi64x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Broadcast 64-bit integer a to all elements of </a:t>
                      </a:r>
                      <a:r>
                        <a:rPr lang="en-US" sz="1200" dirty="0" err="1" smtClean="0"/>
                        <a:t>dst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0374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smtClean="0"/>
                        <a:t>mm256i_setzero_si256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Clear all </a:t>
                      </a:r>
                      <a:r>
                        <a:rPr lang="en-US" sz="1200" dirty="0" smtClean="0"/>
                        <a:t>256 bits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Composite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3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8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Stores Less Powerful than Loads</a:t>
            </a:r>
            <a:endParaRPr lang="en-US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35378"/>
              </p:ext>
            </p:extLst>
          </p:nvPr>
        </p:nvGraphicFramePr>
        <p:xfrm>
          <a:off x="469817" y="968393"/>
          <a:ext cx="8238178" cy="2377440"/>
        </p:xfrm>
        <a:graphic>
          <a:graphicData uri="http://schemas.openxmlformats.org/drawingml/2006/table">
            <a:tbl>
              <a:tblPr firstRow="1" bandRow="1"/>
              <a:tblGrid>
                <a:gridCol w="208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</a:t>
                      </a:r>
                      <a:br>
                        <a:rPr lang="en-US" sz="1200" dirty="0"/>
                      </a:br>
                      <a:r>
                        <a:rPr lang="en-US" sz="1200" dirty="0" smtClean="0"/>
                        <a:t>SSE/AVX </a:t>
                      </a:r>
                      <a:r>
                        <a:rPr lang="en-US" sz="1200" dirty="0"/>
                        <a:t>Instructions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_mm256_store_pd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4 doubles to aligned memory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vmovapd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</a:t>
                      </a:r>
                      <a:r>
                        <a:rPr lang="en-US" sz="1200" dirty="0" err="1" smtClean="0"/>
                        <a:t>mm_store_pd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2 doubles to aligned memory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movapd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_mm256_maskstore_ps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single-precision elements from a into memory using mask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vmaskmovps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_mm256_stream_si256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Non-temporal store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vmovntdq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_mm256_storeu2_m128d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the high and low 128-bit into memory two different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locations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composite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_mm_storel_epi64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64 bit of XMM</a:t>
                      </a:r>
                      <a:r>
                        <a:rPr lang="en-US" sz="1200" baseline="0" dirty="0" smtClean="0"/>
                        <a:t> register to memory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/>
                        <a:t>movq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_mm_store1_pd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Store lowest double</a:t>
                      </a:r>
                      <a:r>
                        <a:rPr lang="en-US" sz="1200" baseline="0" dirty="0" smtClean="0"/>
                        <a:t> to memory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composite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06188" cy="762000"/>
          </a:xfrm>
        </p:spPr>
        <p:txBody>
          <a:bodyPr/>
          <a:lstStyle/>
          <a:p>
            <a:r>
              <a:rPr lang="en-US" altLang="en-US" dirty="0" smtClean="0"/>
              <a:t>Other SIMD/Vector Hardware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919163"/>
            <a:ext cx="8178800" cy="5211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Original SIMD machines (CM-2,…)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Don’t really have anything in common with SIMD vector extension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Vector Computers (NEC SX6, Earth </a:t>
            </a:r>
            <a:r>
              <a:rPr lang="en-US" altLang="en-US" dirty="0" smtClean="0"/>
              <a:t>simulator, SX-Aurora)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Vector lengths of up to 128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High bandwidth memory, no memory hierarchy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Pipelined vector operations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Very long instruction word (VLIW) architectures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Explicit parallelism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More flexible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No data reorganization necessary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SIMT (</a:t>
            </a:r>
            <a:r>
              <a:rPr lang="en-US" altLang="en-US" dirty="0" err="1" smtClean="0"/>
              <a:t>Nvidia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SIMD lane == tread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Predicated execution, scheduling,…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  <a:endParaRPr lang="en-US" altLang="en-US" dirty="0" smtClean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3886200" y="1752600"/>
            <a:ext cx="4743606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mm_set_ps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(4.0, 3.0, 2.0, 1.0);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886200" y="2844800"/>
            <a:ext cx="4743606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b = _mm_set1_ps(1.0);               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886200" y="3937000"/>
            <a:ext cx="4743606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mm_set_ss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(1.0);                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886200" y="5029200"/>
            <a:ext cx="4743606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d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mm_setzero_ps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();               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65428" y="1770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398828" y="1770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932228" y="1770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465628" y="1770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81000" y="17526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075228" y="17526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65428" y="28624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398828" y="28624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932228" y="28624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465628" y="28624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381000" y="28448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3075228" y="28448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865428" y="3954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98828" y="3954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932228" y="3954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465628" y="3954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81000" y="39370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075228" y="39370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65428" y="5046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398828" y="5046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932228" y="5046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465628" y="5046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381000" y="50292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3075228" y="50292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665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  <a:endParaRPr lang="en-US" alt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19196"/>
              </p:ext>
            </p:extLst>
          </p:nvPr>
        </p:nvGraphicFramePr>
        <p:xfrm>
          <a:off x="442082" y="1504957"/>
          <a:ext cx="4053718" cy="4972043"/>
        </p:xfrm>
        <a:graphic>
          <a:graphicData uri="http://schemas.openxmlformats.org/drawingml/2006/table">
            <a:tbl>
              <a:tblPr firstRow="1" bandRow="1"/>
              <a:tblGrid>
                <a:gridCol w="120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SSE Instruction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_mm_add_ss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Addition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_mm_add_ps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Addition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_mm_sub_ss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Subtraction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SUBSS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_mm_sub_ps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Subtraction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SUBPS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_mm_mul_ss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Multiplication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MULSS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_mm_mul_ps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Multiplication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MULPS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_mm_div_ss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Division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DIVSS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_mm_div_ps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Division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DIVPS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mm_sqrt_ss</a:t>
                      </a:r>
                      <a:endParaRPr lang="en-US" sz="1200" dirty="0"/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Squared Root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SQRTSS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_mm_sqrt_ps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Squared Root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SQRTPS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_mm_rcp_ss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Reciprocal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RCPSS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_mm_rcp_ps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Reciprocal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RCPPS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_mm_rsqrt_ss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Reciprocal Squared Root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RSQRTSS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_mm_rsqrt_ps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Reciprocal Squared Root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RSQRTPS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_mm_min_ss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Computes Minimum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MINSS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_mm_min_ps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Computes Minimum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MINPS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_mm_max_ss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Computes Maximum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MAXSS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_mm_max_ps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Computes Maximum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MAXPS</a:t>
                      </a:r>
                    </a:p>
                  </a:txBody>
                  <a:tcPr marL="62937" marR="62937" marT="31469" marB="3146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362832" y="1135625"/>
            <a:ext cx="1056700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SSE/SSE2</a:t>
            </a:r>
            <a:endParaRPr lang="en-US" sz="1800" i="1" dirty="0">
              <a:solidFill>
                <a:srgbClr val="4F0E2B">
                  <a:lumMod val="75000"/>
                  <a:lumOff val="25000"/>
                </a:srgbClr>
              </a:solidFill>
              <a:latin typeface="Calibri"/>
              <a:cs typeface="Consolas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8213"/>
              </p:ext>
            </p:extLst>
          </p:nvPr>
        </p:nvGraphicFramePr>
        <p:xfrm>
          <a:off x="4648200" y="1504957"/>
          <a:ext cx="4038600" cy="128016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 </a:t>
                      </a:r>
                    </a:p>
                    <a:p>
                      <a:r>
                        <a:rPr lang="en-US" sz="1200" dirty="0"/>
                        <a:t>SSE3 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_mm_addsub_ps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Subtract and add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ADDSUBPS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_mm_hadd_ps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Add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HADDPS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_mm_hsub_ps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Subtracts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HSUBPS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4572000" y="1143000"/>
            <a:ext cx="628698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SSE3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28298"/>
              </p:ext>
            </p:extLst>
          </p:nvPr>
        </p:nvGraphicFramePr>
        <p:xfrm>
          <a:off x="4648200" y="3247124"/>
          <a:ext cx="4314825" cy="3383280"/>
        </p:xfrm>
        <a:graphic>
          <a:graphicData uri="http://schemas.openxmlformats.org/drawingml/2006/table">
            <a:tbl>
              <a:tblPr firstRow="1" bandRow="1"/>
              <a:tblGrid>
                <a:gridCol w="167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Intrinsic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Corresponding</a:t>
                      </a:r>
                      <a:b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SSE4 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_mm256_add_pd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vaddpd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_mm256_addsub_pd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Subtract and add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vaddsubpd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37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_mm256_hadd_pd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Horizontal add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vhaddpd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6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_mm256_fmaddsub_pd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Fused multiply add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vfmaddsub132pd vfmaddsub213pd vfmaddsub231pd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_mm256_fmsub_pd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Fused multiply subtract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vfmsub132pd vfmsub213pd vfmsub231pd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9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_mm256_div_pd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Division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vdivpd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9066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_mm256_sub_pd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Subtraction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vsubpd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3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_mm256_dp_ps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Dot product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vdpps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484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4572000" y="2896604"/>
            <a:ext cx="571247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AVX</a:t>
            </a:r>
            <a:endParaRPr lang="en-US" sz="1800" i="1" dirty="0">
              <a:solidFill>
                <a:srgbClr val="4F0E2B">
                  <a:lumMod val="75000"/>
                  <a:lumOff val="25000"/>
                </a:srgbClr>
              </a:solidFill>
              <a:latin typeface="Calibri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  <a:endParaRPr lang="en-US" altLang="en-US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8654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3988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9322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4656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381000" y="15240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3075228" y="15240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037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0.5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0371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5705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2.5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1039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4019296" y="15240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6713524" y="15240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749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3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417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5.5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2751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7.5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2190496" y="3166646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4884724" y="3166646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59" name="Flowchart: Or 58"/>
          <p:cNvSpPr/>
          <p:nvPr/>
        </p:nvSpPr>
        <p:spPr>
          <a:xfrm>
            <a:off x="2813344" y="2628284"/>
            <a:ext cx="262354" cy="262354"/>
          </a:xfrm>
          <a:prstGeom prst="flowChartOr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0" name="Flowchart: Or 59"/>
          <p:cNvSpPr/>
          <p:nvPr/>
        </p:nvSpPr>
        <p:spPr>
          <a:xfrm>
            <a:off x="3343270" y="2633246"/>
            <a:ext cx="262354" cy="262354"/>
          </a:xfrm>
          <a:prstGeom prst="flowChartOr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1" name="Flowchart: Or 60"/>
          <p:cNvSpPr/>
          <p:nvPr/>
        </p:nvSpPr>
        <p:spPr>
          <a:xfrm>
            <a:off x="3886200" y="2633246"/>
            <a:ext cx="262354" cy="262354"/>
          </a:xfrm>
          <a:prstGeom prst="flowChartOr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4419023" y="2633246"/>
            <a:ext cx="262354" cy="262354"/>
          </a:xfrm>
          <a:prstGeom prst="flowChartOr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3" name="Straight Arrow Connector 62"/>
          <p:cNvCxnSpPr>
            <a:stCxn id="59" idx="4"/>
            <a:endCxn id="53" idx="0"/>
          </p:cNvCxnSpPr>
          <p:nvPr/>
        </p:nvCxnSpPr>
        <p:spPr bwMode="auto">
          <a:xfrm flipH="1">
            <a:off x="2941624" y="2890638"/>
            <a:ext cx="2897" cy="29367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60" idx="4"/>
            <a:endCxn id="54" idx="0"/>
          </p:cNvCxnSpPr>
          <p:nvPr/>
        </p:nvCxnSpPr>
        <p:spPr bwMode="auto">
          <a:xfrm>
            <a:off x="3474447" y="2895600"/>
            <a:ext cx="577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61" idx="4"/>
            <a:endCxn id="55" idx="0"/>
          </p:cNvCxnSpPr>
          <p:nvPr/>
        </p:nvCxnSpPr>
        <p:spPr bwMode="auto">
          <a:xfrm flipH="1">
            <a:off x="4008424" y="2895600"/>
            <a:ext cx="8953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62" idx="4"/>
            <a:endCxn id="56" idx="0"/>
          </p:cNvCxnSpPr>
          <p:nvPr/>
        </p:nvCxnSpPr>
        <p:spPr bwMode="auto">
          <a:xfrm flipH="1">
            <a:off x="4541824" y="2895600"/>
            <a:ext cx="8376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41" idx="2"/>
            <a:endCxn id="59" idx="0"/>
          </p:cNvCxnSpPr>
          <p:nvPr/>
        </p:nvCxnSpPr>
        <p:spPr bwMode="auto">
          <a:xfrm>
            <a:off x="1132128" y="1846462"/>
            <a:ext cx="1812393" cy="78182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  <a:endCxn id="60" idx="0"/>
          </p:cNvCxnSpPr>
          <p:nvPr/>
        </p:nvCxnSpPr>
        <p:spPr bwMode="auto">
          <a:xfrm>
            <a:off x="1665528" y="1846462"/>
            <a:ext cx="1808919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43" idx="2"/>
            <a:endCxn id="61" idx="0"/>
          </p:cNvCxnSpPr>
          <p:nvPr/>
        </p:nvCxnSpPr>
        <p:spPr bwMode="auto">
          <a:xfrm>
            <a:off x="2198928" y="1846462"/>
            <a:ext cx="1818449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4" idx="2"/>
            <a:endCxn id="62" idx="0"/>
          </p:cNvCxnSpPr>
          <p:nvPr/>
        </p:nvCxnSpPr>
        <p:spPr bwMode="auto">
          <a:xfrm>
            <a:off x="2732328" y="1846462"/>
            <a:ext cx="1817872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7" idx="2"/>
            <a:endCxn id="59" idx="0"/>
          </p:cNvCxnSpPr>
          <p:nvPr/>
        </p:nvCxnSpPr>
        <p:spPr bwMode="auto">
          <a:xfrm flipH="1">
            <a:off x="2944521" y="1846462"/>
            <a:ext cx="1825903" cy="78182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48" idx="2"/>
            <a:endCxn id="60" idx="0"/>
          </p:cNvCxnSpPr>
          <p:nvPr/>
        </p:nvCxnSpPr>
        <p:spPr bwMode="auto">
          <a:xfrm flipH="1">
            <a:off x="3474447" y="1846462"/>
            <a:ext cx="1829377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9" idx="2"/>
            <a:endCxn id="61" idx="0"/>
          </p:cNvCxnSpPr>
          <p:nvPr/>
        </p:nvCxnSpPr>
        <p:spPr bwMode="auto">
          <a:xfrm flipH="1">
            <a:off x="4017377" y="1846462"/>
            <a:ext cx="1819847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0" idx="2"/>
            <a:endCxn id="62" idx="0"/>
          </p:cNvCxnSpPr>
          <p:nvPr/>
        </p:nvCxnSpPr>
        <p:spPr bwMode="auto">
          <a:xfrm flipH="1">
            <a:off x="4550200" y="1846462"/>
            <a:ext cx="1820424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 bwMode="auto">
          <a:xfrm>
            <a:off x="534515" y="4038600"/>
            <a:ext cx="2970685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mm_add_ps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58315" y="4724400"/>
            <a:ext cx="1249060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analogous: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534515" y="5193268"/>
            <a:ext cx="2970685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mm_sub_ps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534515" y="5715000"/>
            <a:ext cx="2970685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mm_mul_ps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4895378" y="4038600"/>
            <a:ext cx="39821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_mm256_add_pd(a, b); </a:t>
            </a:r>
          </a:p>
        </p:txBody>
      </p:sp>
      <p:sp>
        <p:nvSpPr>
          <p:cNvPr id="80" name="TextBox 79"/>
          <p:cNvSpPr txBox="1"/>
          <p:nvPr/>
        </p:nvSpPr>
        <p:spPr bwMode="auto">
          <a:xfrm>
            <a:off x="4819178" y="4724400"/>
            <a:ext cx="1249060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analogous: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4895378" y="5193268"/>
            <a:ext cx="39821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_mm256_sub_pd(a, b); 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4895378" y="5715000"/>
            <a:ext cx="39821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_mm256_mul_pd(a, b); </a:t>
            </a:r>
          </a:p>
        </p:txBody>
      </p:sp>
    </p:spTree>
    <p:extLst>
      <p:ext uri="{BB962C8B-B14F-4D97-AF65-F5344CB8AC3E}">
        <p14:creationId xmlns:p14="http://schemas.microsoft.com/office/powerpoint/2010/main" val="30703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AVX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6286" y="2743200"/>
            <a:ext cx="7638630" cy="2893100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#include &lt;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immintrin.h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n a multiple of 4, x is 32-byte aligned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void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addindex_vec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(double *x,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__m256d index,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for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i = 0; i &lt; n;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+=4)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_mm256_load_pd(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x+i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);    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load 4 </a:t>
            </a:r>
            <a:r>
              <a:rPr lang="en-US" sz="1400" b="0" kern="0" dirty="0" smtClean="0">
                <a:solidFill>
                  <a:srgbClr val="A03232"/>
                </a:solidFill>
                <a:latin typeface="Consolas" pitchFamily="49" charset="0"/>
                <a:cs typeface="Consolas" pitchFamily="49" charset="0"/>
              </a:rPr>
              <a:t>double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A03232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index = _mm256_set_pd(i+3, i+2, i+1,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);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create vector with indexes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_mm256_add_pd(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, index);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add the two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_mm256_store_pd(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x+i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);    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store back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57199" y="1371600"/>
            <a:ext cx="7438943" cy="954107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void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addindex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(double *x,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for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i = 0; i &lt; n; i++)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x[i] = x[i] + i;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5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SSE4</a:t>
            </a: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56286" y="2974300"/>
            <a:ext cx="6048451" cy="3323987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#include &lt;ia32intrin.h&gt;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n a multiple of 8, x, y are 16-byte aligned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void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lp_vec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(float *x,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__m128 half, v1, v2,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avg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half = _mm_set1_ps(0.5);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set vector to all 0.5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for(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i = 0; i &lt; n/8; i++)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v1 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x+i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*8);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load first 4 floats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v2 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(x+4+i*8);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load next 4 floats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avg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mm_hadd_ps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(v1, v2);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add pairs of floats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avg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mm_mul_ps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avg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, half);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multiply with 0.5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mm_store_ps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y+i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*4,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avg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);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save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199" y="1371600"/>
            <a:ext cx="3934919" cy="1169551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 n is even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void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lp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(float *x, float *y,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for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i = 0; i &lt; n/2; i++)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y[i] = (x[2*i] + x[2*i+1])/2;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52" y="659567"/>
            <a:ext cx="4596064" cy="1431561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 bwMode="auto">
          <a:xfrm>
            <a:off x="6504737" y="2177559"/>
            <a:ext cx="2470548" cy="307777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mm_hadd_ps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6504737" y="2591572"/>
            <a:ext cx="2470548" cy="307777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mm_hsub_ps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</p:spTree>
    <p:extLst>
      <p:ext uri="{BB962C8B-B14F-4D97-AF65-F5344CB8AC3E}">
        <p14:creationId xmlns:p14="http://schemas.microsoft.com/office/powerpoint/2010/main" val="3410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 SSE4/AVX128</a:t>
            </a:r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36155"/>
              </p:ext>
            </p:extLst>
          </p:nvPr>
        </p:nvGraphicFramePr>
        <p:xfrm>
          <a:off x="475368" y="1320890"/>
          <a:ext cx="4242977" cy="4688430"/>
        </p:xfrm>
        <a:graphic>
          <a:graphicData uri="http://schemas.openxmlformats.org/drawingml/2006/table">
            <a:tbl>
              <a:tblPr firstRow="1" bandRow="1"/>
              <a:tblGrid>
                <a:gridCol w="155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Intrinsic Name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Operation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Corresponding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SSE Instruction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_</a:t>
                      </a:r>
                      <a:r>
                        <a:rPr lang="en-US" sz="1100" dirty="0" err="1"/>
                        <a:t>mm_cmpeq_ss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CMPEQSS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_</a:t>
                      </a:r>
                      <a:r>
                        <a:rPr lang="en-US" sz="1100" dirty="0" err="1"/>
                        <a:t>mm_cmpeq_ps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CMPEQPS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_mm_cmplt_ss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CMPLTSS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_mm_cmplt_ps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CMPLTPS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_mm_cmple_ss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CMPLESS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_mm_cmple_ps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CMPLEPS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_mm_cmpgt_ss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CMPLTSS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_mm_cmpgt_ps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CMPLTPS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_mm_cmpge_ss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CMPLESS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_mm_cmpge_ps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CMPLEPS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_mm_cmpneq_ss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CMPNEQSS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_mm_cmpneq_ps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CMPNEQPS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_mm_cmpnlt_ss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Not 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CMPNLTSS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_mm_cmpnlt_ps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CMPNLTPS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_mm_cmpnle_ss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CMPNLESS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_mm_cmpnle_ps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CMPNLEPS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_mm_cmpngt_ss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CMPNLTSS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_mm_cmpngt_ps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CMPNLTPS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_mm_cmpnge_ss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CMPNLESS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_</a:t>
                      </a:r>
                      <a:r>
                        <a:rPr lang="en-US" sz="1100" dirty="0" err="1"/>
                        <a:t>mm_cmpnge_ps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CMPNLEPS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1931"/>
              </p:ext>
            </p:extLst>
          </p:nvPr>
        </p:nvGraphicFramePr>
        <p:xfrm>
          <a:off x="4953000" y="1320890"/>
          <a:ext cx="3886199" cy="3555910"/>
        </p:xfrm>
        <a:graphic>
          <a:graphicData uri="http://schemas.openxmlformats.org/drawingml/2006/table">
            <a:tbl>
              <a:tblPr firstRow="1" bandRow="1"/>
              <a:tblGrid>
                <a:gridCol w="142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Intrinsic Name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Operation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Corresponding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SSE Instruction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_</a:t>
                      </a:r>
                      <a:r>
                        <a:rPr lang="en-US" sz="1100" dirty="0" err="1"/>
                        <a:t>mm_cmpord_ss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Ordered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CMPORDSS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_</a:t>
                      </a:r>
                      <a:r>
                        <a:rPr lang="en-US" sz="1100" dirty="0" err="1"/>
                        <a:t>mm_cmpord_ps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Ordered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CMPORDPS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_mm_cmpunord_ss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Unordered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CMPUNORDSS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_mm_cmpunord_ps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Unordered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CMPUNORDPS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_mm_comieq_ss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_mm_comilt_ss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_mm_comile_ss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_mm_comigt_ss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_mm_comige_ss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_mm_comineq_ss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_mm_ucomieq_ss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_mm_ucomilt_ss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_mm_ucomile_ss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Less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_mm_ucomigt_ss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Greater Than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_mm_ucomige_ss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Greater Than or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_mm_ucomineq_ss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/>
                        <a:t>Not Equal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UCOMISS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 AVX</a:t>
            </a:r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62342"/>
              </p:ext>
            </p:extLst>
          </p:nvPr>
        </p:nvGraphicFramePr>
        <p:xfrm>
          <a:off x="475368" y="1320890"/>
          <a:ext cx="4242977" cy="765570"/>
        </p:xfrm>
        <a:graphic>
          <a:graphicData uri="http://schemas.openxmlformats.org/drawingml/2006/table">
            <a:tbl>
              <a:tblPr firstRow="1" bandRow="1"/>
              <a:tblGrid>
                <a:gridCol w="155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Intrinsic Name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Operation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/>
                        <a:t>Corresponding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SSE Instruction</a:t>
                      </a:r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_</a:t>
                      </a:r>
                      <a:r>
                        <a:rPr lang="en-US" sz="1100" dirty="0" err="1" smtClean="0"/>
                        <a:t>mm_cmp_pd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Controlled by imm8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err="1" smtClean="0"/>
                        <a:t>vcmppd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_mm256_cmp_pd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Controlled by imm8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err="1" smtClean="0"/>
                        <a:t>vcmppd</a:t>
                      </a:r>
                      <a:endParaRPr lang="en-US" sz="1100" dirty="0"/>
                    </a:p>
                  </a:txBody>
                  <a:tcPr marL="31669" marR="31669" marT="15835" marB="1583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5368" y="2760085"/>
            <a:ext cx="2619058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imm8: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_CMP_EQ_OQ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_CMP_LT_OS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_CMP_LE_OS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_CMP_UNORD_Q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_CMP_NEQ_UQ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_CMP_NLT_US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_CMP_NLE_US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_CMP_ORD_Q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_CMP_EQ_UQ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_CMP_NGE_US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_CMP_NGT_US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_CMP_FALSE_OQ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_CMP_NEQ_OQ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_CMP_GE_OS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_CMP_GT_OS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_CMP_TRUE_UQ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5898" y="2760084"/>
            <a:ext cx="2879451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_CMP_EQ_OS </a:t>
            </a:r>
          </a:p>
          <a:p>
            <a:pPr lvl="0"/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17: OP := _CMP_LT_OQ </a:t>
            </a:r>
          </a:p>
          <a:p>
            <a:pPr lvl="0"/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18: OP := _CMP_LE_OQ </a:t>
            </a:r>
          </a:p>
          <a:p>
            <a:pPr lvl="0"/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19: OP := _CMP_UNORD_S </a:t>
            </a:r>
          </a:p>
          <a:p>
            <a:pPr lvl="0"/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20: OP := _CMP_NEQ_US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_CMP_NLT_UQ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_CMP_NLE_UQ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_CMP_ORD_S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_CMP_EQ_US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_CMP_NGE_UQ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_CMP_NGT_UQ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_CMP_FALSE_OS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_CMP_NEQ_OS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_CMP_GE_OQ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_CMP_GT_OQ 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 := _CMP_TRUE_US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Example: SSE4</a:t>
            </a:r>
            <a:endParaRPr lang="en-US" altLang="en-US" dirty="0" smtClean="0"/>
          </a:p>
        </p:txBody>
      </p:sp>
      <p:sp>
        <p:nvSpPr>
          <p:cNvPr id="50" name="Rectangle 49"/>
          <p:cNvSpPr/>
          <p:nvPr/>
        </p:nvSpPr>
        <p:spPr bwMode="auto">
          <a:xfrm>
            <a:off x="8654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3988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9322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465628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381000" y="15240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075228" y="15240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5037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0371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705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103924" y="15416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4019296" y="15240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713524" y="15240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6749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0xffffffff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83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0x0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7417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0xffffffff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275124" y="3184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0x0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2190496" y="3166646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4884724" y="3166646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cxnSp>
        <p:nvCxnSpPr>
          <p:cNvPr id="68" name="Straight Arrow Connector 67"/>
          <p:cNvCxnSpPr>
            <a:endCxn id="62" idx="0"/>
          </p:cNvCxnSpPr>
          <p:nvPr/>
        </p:nvCxnSpPr>
        <p:spPr bwMode="auto">
          <a:xfrm flipH="1">
            <a:off x="2941624" y="2890638"/>
            <a:ext cx="2897" cy="29367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endCxn id="63" idx="0"/>
          </p:cNvCxnSpPr>
          <p:nvPr/>
        </p:nvCxnSpPr>
        <p:spPr bwMode="auto">
          <a:xfrm>
            <a:off x="3474447" y="2895600"/>
            <a:ext cx="577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64" idx="0"/>
          </p:cNvCxnSpPr>
          <p:nvPr/>
        </p:nvCxnSpPr>
        <p:spPr bwMode="auto">
          <a:xfrm flipH="1">
            <a:off x="4008424" y="2895600"/>
            <a:ext cx="8953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65" idx="0"/>
          </p:cNvCxnSpPr>
          <p:nvPr/>
        </p:nvCxnSpPr>
        <p:spPr bwMode="auto">
          <a:xfrm flipH="1">
            <a:off x="4541824" y="2895600"/>
            <a:ext cx="8376" cy="2887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50" idx="2"/>
          </p:cNvCxnSpPr>
          <p:nvPr/>
        </p:nvCxnSpPr>
        <p:spPr bwMode="auto">
          <a:xfrm>
            <a:off x="1132128" y="1846462"/>
            <a:ext cx="1812393" cy="78182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1" idx="2"/>
          </p:cNvCxnSpPr>
          <p:nvPr/>
        </p:nvCxnSpPr>
        <p:spPr bwMode="auto">
          <a:xfrm>
            <a:off x="1665528" y="1846462"/>
            <a:ext cx="1808919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2" idx="2"/>
          </p:cNvCxnSpPr>
          <p:nvPr/>
        </p:nvCxnSpPr>
        <p:spPr bwMode="auto">
          <a:xfrm>
            <a:off x="2198928" y="1846462"/>
            <a:ext cx="1818449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53" idx="2"/>
          </p:cNvCxnSpPr>
          <p:nvPr/>
        </p:nvCxnSpPr>
        <p:spPr bwMode="auto">
          <a:xfrm>
            <a:off x="2732328" y="1846462"/>
            <a:ext cx="1817872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6" idx="2"/>
          </p:cNvCxnSpPr>
          <p:nvPr/>
        </p:nvCxnSpPr>
        <p:spPr bwMode="auto">
          <a:xfrm flipH="1">
            <a:off x="2944521" y="1846462"/>
            <a:ext cx="1825903" cy="781822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57" idx="2"/>
          </p:cNvCxnSpPr>
          <p:nvPr/>
        </p:nvCxnSpPr>
        <p:spPr bwMode="auto">
          <a:xfrm flipH="1">
            <a:off x="3474447" y="1846462"/>
            <a:ext cx="1829377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8" idx="2"/>
          </p:cNvCxnSpPr>
          <p:nvPr/>
        </p:nvCxnSpPr>
        <p:spPr bwMode="auto">
          <a:xfrm flipH="1">
            <a:off x="4017377" y="1846462"/>
            <a:ext cx="1819847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59" idx="2"/>
          </p:cNvCxnSpPr>
          <p:nvPr/>
        </p:nvCxnSpPr>
        <p:spPr bwMode="auto">
          <a:xfrm flipH="1">
            <a:off x="4550200" y="1846462"/>
            <a:ext cx="1820424" cy="78678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 bwMode="auto">
          <a:xfrm>
            <a:off x="534515" y="4038600"/>
            <a:ext cx="3223959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mm_cmpeq_ps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81" name="Oval 80"/>
          <p:cNvSpPr/>
          <p:nvPr/>
        </p:nvSpPr>
        <p:spPr>
          <a:xfrm>
            <a:off x="2809036" y="2625462"/>
            <a:ext cx="265176" cy="265176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86200" y="2636480"/>
            <a:ext cx="265176" cy="265176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19600" y="2624368"/>
            <a:ext cx="265176" cy="265176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346744" y="2636480"/>
            <a:ext cx="265176" cy="265176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2755233" y="2596856"/>
            <a:ext cx="414912" cy="338554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=?</a:t>
            </a:r>
          </a:p>
        </p:txBody>
      </p:sp>
      <p:sp>
        <p:nvSpPr>
          <p:cNvPr id="86" name="TextBox 85"/>
          <p:cNvSpPr txBox="1"/>
          <p:nvPr/>
        </p:nvSpPr>
        <p:spPr bwMode="auto">
          <a:xfrm>
            <a:off x="3288608" y="2596856"/>
            <a:ext cx="414912" cy="338554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=?</a:t>
            </a:r>
          </a:p>
        </p:txBody>
      </p:sp>
      <p:sp>
        <p:nvSpPr>
          <p:cNvPr id="87" name="TextBox 86"/>
          <p:cNvSpPr txBox="1"/>
          <p:nvPr/>
        </p:nvSpPr>
        <p:spPr bwMode="auto">
          <a:xfrm>
            <a:off x="3834145" y="2596856"/>
            <a:ext cx="414912" cy="338554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=?</a:t>
            </a:r>
          </a:p>
        </p:txBody>
      </p:sp>
      <p:sp>
        <p:nvSpPr>
          <p:cNvPr id="88" name="TextBox 87"/>
          <p:cNvSpPr txBox="1"/>
          <p:nvPr/>
        </p:nvSpPr>
        <p:spPr bwMode="auto">
          <a:xfrm>
            <a:off x="4367520" y="2596856"/>
            <a:ext cx="414912" cy="338554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=?</a:t>
            </a:r>
          </a:p>
        </p:txBody>
      </p:sp>
      <p:sp>
        <p:nvSpPr>
          <p:cNvPr id="89" name="TextBox 88"/>
          <p:cNvSpPr txBox="1"/>
          <p:nvPr/>
        </p:nvSpPr>
        <p:spPr bwMode="auto">
          <a:xfrm>
            <a:off x="5570346" y="4183351"/>
            <a:ext cx="2198346" cy="92333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F0E2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Each field: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0xffffffff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if true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0x0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 if false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H="1" flipV="1">
            <a:off x="4574977" y="3581401"/>
            <a:ext cx="995547" cy="609599"/>
          </a:xfrm>
          <a:prstGeom prst="straightConnector1">
            <a:avLst/>
          </a:prstGeom>
          <a:noFill/>
          <a:ln w="28575">
            <a:solidFill>
              <a:srgbClr val="4F0E2B">
                <a:lumMod val="75000"/>
                <a:lumOff val="25000"/>
              </a:srgbClr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1" name="TextBox 90"/>
          <p:cNvSpPr txBox="1"/>
          <p:nvPr/>
        </p:nvSpPr>
        <p:spPr bwMode="auto">
          <a:xfrm>
            <a:off x="458315" y="4583668"/>
            <a:ext cx="1249060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analogous:</a:t>
            </a:r>
          </a:p>
        </p:txBody>
      </p:sp>
      <p:sp>
        <p:nvSpPr>
          <p:cNvPr id="92" name="TextBox 91"/>
          <p:cNvSpPr txBox="1"/>
          <p:nvPr/>
        </p:nvSpPr>
        <p:spPr bwMode="auto">
          <a:xfrm>
            <a:off x="534515" y="5052536"/>
            <a:ext cx="3223959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mm_cmple_ps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533400" y="5955268"/>
            <a:ext cx="3223959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mm_cmpge_ps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533400" y="5498068"/>
            <a:ext cx="3223959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mm_cmplt_ps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457200" y="6336268"/>
            <a:ext cx="530017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FFFF">
                    <a:lumMod val="50000"/>
                  </a:srgbClr>
                </a:solidFill>
                <a:latin typeface="Calibri"/>
                <a:cs typeface="Consolas" pitchFamily="49" charset="0"/>
              </a:rPr>
              <a:t>etc.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70346" y="5097751"/>
            <a:ext cx="217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Return type: __m128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59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SSE4 Code Example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9395" y="1143000"/>
            <a:ext cx="2903359" cy="1754326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void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fcond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(float *x,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size_t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for(i = 0; i &lt; n; i++) {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if(x[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 &gt; 0.5)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x[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 += 1.;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else x[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] -= 1.;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}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395" y="3200400"/>
            <a:ext cx="4942379" cy="3416320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xmmintrin.h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fcond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(float *a,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__m128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vmask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ones,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mones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thresholds;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ones       = _mm_set1_ps(1.);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mones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= _mm_set1_ps(-1.);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thresholds = _mm_set1_ps(0.5);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for(i = 0; i &lt; n; i+=4) {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=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mm_load_ps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a+i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vmask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=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mm_cmpgt_ps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thresholds);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=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mm_and_ps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vmask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ones);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=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mm_andnot_ps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vmask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mones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=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mm_add_ps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mm_or_ps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_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mm_store_ps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a+i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);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Shuffles: SSE</a:t>
            </a:r>
            <a:endParaRPr lang="en-US" alt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22732"/>
              </p:ext>
            </p:extLst>
          </p:nvPr>
        </p:nvGraphicFramePr>
        <p:xfrm>
          <a:off x="473075" y="1307281"/>
          <a:ext cx="4175125" cy="2560320"/>
        </p:xfrm>
        <a:graphic>
          <a:graphicData uri="http://schemas.openxmlformats.org/drawingml/2006/table">
            <a:tbl>
              <a:tblPr firstRow="1" bandRow="1"/>
              <a:tblGrid>
                <a:gridCol w="15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SSE 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 smtClean="0"/>
                        <a:t>mm_shuffle_ps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Shuffle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SHUFPS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 smtClean="0"/>
                        <a:t>mm_unpackhi_ps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Unpack High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UNPCKHPS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 smtClean="0"/>
                        <a:t>mm_unpacklo_ps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Unpack Low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UNPCKLPS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_mm_move_ss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Set low word, pass in three high values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MOVSS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_mm_movehl_ps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Move High to Low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MOVHLPS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_mm_movelh_ps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Move Low to High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MOVLHPS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_mm_movemask_ps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Create four-bit mask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MOVMSKPS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75962"/>
              </p:ext>
            </p:extLst>
          </p:nvPr>
        </p:nvGraphicFramePr>
        <p:xfrm>
          <a:off x="4878545" y="1307281"/>
          <a:ext cx="3884454" cy="1005840"/>
        </p:xfrm>
        <a:graphic>
          <a:graphicData uri="http://schemas.openxmlformats.org/drawingml/2006/table">
            <a:tbl>
              <a:tblPr firstRow="1" bandRow="1"/>
              <a:tblGrid>
                <a:gridCol w="1598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 </a:t>
                      </a:r>
                    </a:p>
                    <a:p>
                      <a:r>
                        <a:rPr lang="en-US" sz="1200" dirty="0"/>
                        <a:t>SSE3 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</a:t>
                      </a:r>
                      <a:r>
                        <a:rPr lang="en-US" sz="1200" dirty="0" err="1"/>
                        <a:t>mm_movehdup_ps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Duplicates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MOVSHDUP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_mm_moveldup_ps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Duplicates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MOVSLDUP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4786471" y="990600"/>
            <a:ext cx="628698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SSE3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1004965"/>
            <a:ext cx="511679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SSE</a:t>
            </a:r>
            <a:endParaRPr lang="en-US" sz="1800" i="1" dirty="0">
              <a:solidFill>
                <a:srgbClr val="4F0E2B">
                  <a:lumMod val="75000"/>
                  <a:lumOff val="25000"/>
                </a:srgbClr>
              </a:solidFill>
              <a:latin typeface="Calibri"/>
              <a:cs typeface="Consolas" pitchFamily="49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04099"/>
              </p:ext>
            </p:extLst>
          </p:nvPr>
        </p:nvGraphicFramePr>
        <p:xfrm>
          <a:off x="473075" y="4203112"/>
          <a:ext cx="8289924" cy="2468880"/>
        </p:xfrm>
        <a:graphic>
          <a:graphicData uri="http://schemas.openxmlformats.org/drawingml/2006/table">
            <a:tbl>
              <a:tblPr firstRow="1" bandRow="1"/>
              <a:tblGrid>
                <a:gridCol w="41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Syntax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SSE4 Instruction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__m128 _</a:t>
                      </a:r>
                      <a:r>
                        <a:rPr lang="en-US" sz="1200" dirty="0" err="1"/>
                        <a:t>mm_blend_ps</a:t>
                      </a:r>
                      <a:r>
                        <a:rPr lang="en-US" sz="1200" dirty="0"/>
                        <a:t>(__m128 v1, __m128 v2, </a:t>
                      </a:r>
                      <a:r>
                        <a:rPr lang="en-US" sz="1200" dirty="0" err="1"/>
                        <a:t>const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int</a:t>
                      </a:r>
                      <a:r>
                        <a:rPr lang="en-US" sz="1200" dirty="0"/>
                        <a:t> mask) 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Selects float single precision data from 2 sources using constant mask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BLENDPS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200" dirty="0"/>
                        <a:t>__m128 _mm_blendv_ps(__m128 v1, __m128 v2, __m128 v3) 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Selects float single precision data from 2 sources using variable mask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BLENDVPS</a:t>
                      </a:r>
                    </a:p>
                  </a:txBody>
                  <a:tcPr marL="58495" marR="58495" marT="29247" marB="2924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/>
                        <a:t>__m128 _</a:t>
                      </a:r>
                      <a:r>
                        <a:rPr lang="fr-FR" sz="1200" dirty="0" err="1"/>
                        <a:t>mm_insert_ps</a:t>
                      </a:r>
                      <a:r>
                        <a:rPr lang="fr-FR" sz="1200" dirty="0"/>
                        <a:t>(__m128 dst, __m128 </a:t>
                      </a:r>
                      <a:r>
                        <a:rPr lang="fr-FR" sz="1200" dirty="0" err="1"/>
                        <a:t>src</a:t>
                      </a:r>
                      <a:r>
                        <a:rPr lang="fr-FR" sz="1200" dirty="0"/>
                        <a:t>, </a:t>
                      </a:r>
                      <a:r>
                        <a:rPr lang="fr-FR" sz="1200" dirty="0" err="1"/>
                        <a:t>const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int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ndx</a:t>
                      </a:r>
                      <a:r>
                        <a:rPr lang="fr-FR" sz="1200" dirty="0"/>
                        <a:t>)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Insert single precision float into packed single precision array element selected by index.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INSERTPS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/>
                        <a:t>int _mm_extract_ps(__m128 src, const int ndx)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Extract single precision float from packed single precision array selected by index.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EXTRACTPS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381000" y="3886200"/>
            <a:ext cx="628698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SSE4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37058"/>
              </p:ext>
            </p:extLst>
          </p:nvPr>
        </p:nvGraphicFramePr>
        <p:xfrm>
          <a:off x="4878545" y="2861761"/>
          <a:ext cx="3870324" cy="1005840"/>
        </p:xfrm>
        <a:graphic>
          <a:graphicData uri="http://schemas.openxmlformats.org/drawingml/2006/table">
            <a:tbl>
              <a:tblPr firstRow="1" bandRow="1"/>
              <a:tblGrid>
                <a:gridCol w="158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Intrinsic Name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Corresponding </a:t>
                      </a:r>
                    </a:p>
                    <a:p>
                      <a:r>
                        <a:rPr lang="en-US" sz="1200" dirty="0"/>
                        <a:t>SSSE3 Instruction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_mm_shuffle_epi8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Shuffle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PSHUFB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_mm_alignr_epi8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Shift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PALIGNR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4800601" y="2529409"/>
            <a:ext cx="736099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SSSE3</a:t>
            </a:r>
          </a:p>
        </p:txBody>
      </p:sp>
    </p:spTree>
    <p:extLst>
      <p:ext uri="{BB962C8B-B14F-4D97-AF65-F5344CB8AC3E}">
        <p14:creationId xmlns:p14="http://schemas.microsoft.com/office/powerpoint/2010/main" val="4273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7591425" cy="762000"/>
          </a:xfrm>
        </p:spPr>
        <p:txBody>
          <a:bodyPr/>
          <a:lstStyle/>
          <a:p>
            <a:r>
              <a:rPr lang="en-US" altLang="en-US" smtClean="0"/>
              <a:t>Evolution of Intel Vector Instructions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0" y="1022350"/>
            <a:ext cx="2196050" cy="181588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MMX: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Multimedia extension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SSE: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Streaming SIMD extension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AVX: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Advanced vector extensions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1418235" y="3018767"/>
            <a:ext cx="896143" cy="646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register</a:t>
            </a:r>
          </a:p>
          <a:p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 pitchFamily="34" charset="0"/>
              </a:rPr>
              <a:t>width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77" y="1022350"/>
            <a:ext cx="6170840" cy="562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Shuffles: AVX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8" t="27842" r="2150" b="41137"/>
          <a:stretch/>
        </p:blipFill>
        <p:spPr>
          <a:xfrm>
            <a:off x="0" y="1101436"/>
            <a:ext cx="9153294" cy="57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Shuffles: SSE</a:t>
            </a:r>
            <a:endParaRPr lang="en-US" altLang="en-US" dirty="0" smtClean="0"/>
          </a:p>
        </p:txBody>
      </p:sp>
      <p:sp>
        <p:nvSpPr>
          <p:cNvPr id="53" name="Rectangle 52"/>
          <p:cNvSpPr/>
          <p:nvPr/>
        </p:nvSpPr>
        <p:spPr bwMode="auto">
          <a:xfrm>
            <a:off x="865428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398828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932228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465628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381000" y="13716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3075228" y="13716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03724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0.5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037124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570524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2.5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103924" y="13892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4019296" y="13716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6713524" y="13716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723896" y="25747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257296" y="25747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0.5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790696" y="25747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324096" y="25747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2239468" y="2557046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4933696" y="2557046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4515" y="3212068"/>
            <a:ext cx="3603872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mm_unpacklo_ps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cxnSp>
        <p:nvCxnSpPr>
          <p:cNvPr id="72" name="Straight Arrow Connector 71"/>
          <p:cNvCxnSpPr>
            <a:stCxn id="53" idx="2"/>
            <a:endCxn id="65" idx="0"/>
          </p:cNvCxnSpPr>
          <p:nvPr/>
        </p:nvCxnSpPr>
        <p:spPr bwMode="auto">
          <a:xfrm>
            <a:off x="1132128" y="1694062"/>
            <a:ext cx="185846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4" idx="2"/>
            <a:endCxn id="67" idx="0"/>
          </p:cNvCxnSpPr>
          <p:nvPr/>
        </p:nvCxnSpPr>
        <p:spPr bwMode="auto">
          <a:xfrm>
            <a:off x="1665528" y="1694062"/>
            <a:ext cx="239186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9" idx="2"/>
            <a:endCxn id="66" idx="0"/>
          </p:cNvCxnSpPr>
          <p:nvPr/>
        </p:nvCxnSpPr>
        <p:spPr bwMode="auto">
          <a:xfrm flipH="1">
            <a:off x="3523996" y="1694062"/>
            <a:ext cx="124642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0" idx="2"/>
            <a:endCxn id="68" idx="0"/>
          </p:cNvCxnSpPr>
          <p:nvPr/>
        </p:nvCxnSpPr>
        <p:spPr bwMode="auto">
          <a:xfrm flipH="1">
            <a:off x="4590796" y="1694062"/>
            <a:ext cx="71302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865428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398828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1927016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2460416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80" name="TextBox 79"/>
          <p:cNvSpPr txBox="1"/>
          <p:nvPr/>
        </p:nvSpPr>
        <p:spPr bwMode="auto">
          <a:xfrm>
            <a:off x="381000" y="42672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3075228" y="42672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2696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0.5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5037124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5570524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103924" y="428486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86" name="TextBox 85"/>
          <p:cNvSpPr txBox="1"/>
          <p:nvPr/>
        </p:nvSpPr>
        <p:spPr bwMode="auto">
          <a:xfrm>
            <a:off x="4019296" y="426720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87" name="TextBox 86"/>
          <p:cNvSpPr txBox="1"/>
          <p:nvPr/>
        </p:nvSpPr>
        <p:spPr bwMode="auto">
          <a:xfrm>
            <a:off x="6713524" y="426720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723896" y="5470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	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3257296" y="5470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2.5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790696" y="5470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4324096" y="5470308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92" name="TextBox 91"/>
          <p:cNvSpPr txBox="1"/>
          <p:nvPr/>
        </p:nvSpPr>
        <p:spPr bwMode="auto">
          <a:xfrm>
            <a:off x="2239468" y="5452646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4933696" y="5452646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534515" y="6107668"/>
            <a:ext cx="3603872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mm_unpackhi_ps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b); </a:t>
            </a:r>
          </a:p>
        </p:txBody>
      </p:sp>
      <p:cxnSp>
        <p:nvCxnSpPr>
          <p:cNvPr id="95" name="Straight Arrow Connector 94"/>
          <p:cNvCxnSpPr>
            <a:stCxn id="78" idx="2"/>
            <a:endCxn id="88" idx="0"/>
          </p:cNvCxnSpPr>
          <p:nvPr/>
        </p:nvCxnSpPr>
        <p:spPr bwMode="auto">
          <a:xfrm>
            <a:off x="2193716" y="4589662"/>
            <a:ext cx="796880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79" idx="2"/>
            <a:endCxn id="90" idx="0"/>
          </p:cNvCxnSpPr>
          <p:nvPr/>
        </p:nvCxnSpPr>
        <p:spPr bwMode="auto">
          <a:xfrm>
            <a:off x="2727116" y="4589662"/>
            <a:ext cx="1330280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84" idx="2"/>
            <a:endCxn id="89" idx="0"/>
          </p:cNvCxnSpPr>
          <p:nvPr/>
        </p:nvCxnSpPr>
        <p:spPr bwMode="auto">
          <a:xfrm flipH="1">
            <a:off x="3523996" y="4589662"/>
            <a:ext cx="231322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85" idx="2"/>
            <a:endCxn id="91" idx="0"/>
          </p:cNvCxnSpPr>
          <p:nvPr/>
        </p:nvCxnSpPr>
        <p:spPr bwMode="auto">
          <a:xfrm flipH="1">
            <a:off x="4590796" y="4589662"/>
            <a:ext cx="1779828" cy="8806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Shuffles</a:t>
            </a:r>
            <a:endParaRPr lang="en-US" altLang="en-US" dirty="0" smtClean="0"/>
          </a:p>
        </p:txBody>
      </p:sp>
      <p:sp>
        <p:nvSpPr>
          <p:cNvPr id="29" name="Rectangle 28"/>
          <p:cNvSpPr/>
          <p:nvPr/>
        </p:nvSpPr>
        <p:spPr bwMode="auto">
          <a:xfrm>
            <a:off x="865428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398828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932228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465628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81000" y="2805964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075228" y="2805964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503724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0.5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037124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570524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2.5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103924" y="282362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3.5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019296" y="2805964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713524" y="2805964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23896" y="400907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c0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257296" y="400907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c1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790696" y="400907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c2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324096" y="4009072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c3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2239468" y="3991410"/>
            <a:ext cx="48442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933696" y="3991410"/>
            <a:ext cx="29687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457200" y="1219200"/>
            <a:ext cx="6643165" cy="369332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 = 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mm_shuffle_ps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b, _MM_SHUFFLE(l, k, j, i)); </a:t>
            </a:r>
          </a:p>
        </p:txBody>
      </p:sp>
      <p:sp>
        <p:nvSpPr>
          <p:cNvPr id="48" name="Right Brace 47"/>
          <p:cNvSpPr/>
          <p:nvPr/>
        </p:nvSpPr>
        <p:spPr bwMode="auto">
          <a:xfrm rot="5400000">
            <a:off x="3148956" y="3946027"/>
            <a:ext cx="236617" cy="1048128"/>
          </a:xfrm>
          <a:prstGeom prst="rightBrace">
            <a:avLst>
              <a:gd name="adj1" fmla="val 46721"/>
              <a:gd name="adj2" fmla="val 50000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F0E2B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2362200" y="4570232"/>
            <a:ext cx="1386918" cy="646331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any element </a:t>
            </a:r>
          </a:p>
          <a:p>
            <a:pPr algn="ctr"/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of a</a:t>
            </a:r>
          </a:p>
        </p:txBody>
      </p:sp>
      <p:sp>
        <p:nvSpPr>
          <p:cNvPr id="50" name="Right Brace 49"/>
          <p:cNvSpPr/>
          <p:nvPr/>
        </p:nvSpPr>
        <p:spPr bwMode="auto">
          <a:xfrm rot="5400000">
            <a:off x="4206850" y="3948433"/>
            <a:ext cx="236617" cy="1048128"/>
          </a:xfrm>
          <a:prstGeom prst="rightBrace">
            <a:avLst>
              <a:gd name="adj1" fmla="val 46721"/>
              <a:gd name="adj2" fmla="val 50000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F0E2B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870882" y="4572638"/>
            <a:ext cx="1386918" cy="646331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any element </a:t>
            </a:r>
          </a:p>
          <a:p>
            <a:pPr algn="ctr"/>
            <a:r>
              <a:rPr lang="en-US" sz="1800" b="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of b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5651694" y="4009072"/>
            <a:ext cx="2717411" cy="1477328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c0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c1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aj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c2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bk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c3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bl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i,j,k,l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in {0,1,2,3}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5427498" y="1828800"/>
            <a:ext cx="2868927" cy="369332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helper macro to create mask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onsolas" pitchFamily="49" charset="0"/>
            </a:endParaRPr>
          </a:p>
        </p:txBody>
      </p:sp>
      <p:cxnSp>
        <p:nvCxnSpPr>
          <p:cNvPr id="54" name="Straight Arrow Connector 53"/>
          <p:cNvCxnSpPr>
            <a:stCxn id="53" idx="1"/>
          </p:cNvCxnSpPr>
          <p:nvPr/>
        </p:nvCxnSpPr>
        <p:spPr bwMode="auto">
          <a:xfrm flipH="1" flipV="1">
            <a:off x="4648200" y="1588532"/>
            <a:ext cx="779298" cy="424934"/>
          </a:xfrm>
          <a:prstGeom prst="straightConnector1">
            <a:avLst/>
          </a:prstGeom>
          <a:noFill/>
          <a:ln w="28575">
            <a:solidFill>
              <a:srgbClr val="4F0E2B">
                <a:lumMod val="75000"/>
                <a:lumOff val="25000"/>
              </a:srgbClr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763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Example: Gather Operation</a:t>
            </a:r>
            <a:endParaRPr lang="en-US" altLang="en-US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762000" y="2557046"/>
            <a:ext cx="6477000" cy="304800"/>
            <a:chOff x="1066800" y="2057400"/>
            <a:chExt cx="6477000" cy="3048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066800" y="2057400"/>
              <a:ext cx="6477000" cy="3048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066800" y="20574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1066800" y="2362200"/>
              <a:ext cx="6477000" cy="0"/>
            </a:xfrm>
            <a:prstGeom prst="line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/>
          <p:cNvSpPr/>
          <p:nvPr/>
        </p:nvSpPr>
        <p:spPr bwMode="auto">
          <a:xfrm>
            <a:off x="1295400" y="25570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590800" y="25570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3657600" y="25570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5562600" y="2557046"/>
            <a:ext cx="533400" cy="304800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590800" y="2252246"/>
            <a:ext cx="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 bwMode="auto">
          <a:xfrm>
            <a:off x="2392146" y="1905000"/>
            <a:ext cx="4090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p1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6254563" y="2518724"/>
            <a:ext cx="984437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cs typeface="Consolas" pitchFamily="49" charset="0"/>
              </a:rPr>
              <a:t>memory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1295400" y="2252246"/>
            <a:ext cx="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 bwMode="auto">
          <a:xfrm>
            <a:off x="1096746" y="1905000"/>
            <a:ext cx="4090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p0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5556878" y="2252246"/>
            <a:ext cx="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 bwMode="auto">
          <a:xfrm>
            <a:off x="5358224" y="1905000"/>
            <a:ext cx="4090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p3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3657600" y="2252246"/>
            <a:ext cx="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 bwMode="auto">
          <a:xfrm>
            <a:off x="3458946" y="1905000"/>
            <a:ext cx="4090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p2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57534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1145460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1533385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1921311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381000" y="32589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3782297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4170223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558148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4946074" y="32851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98" name="TextBox 97"/>
          <p:cNvSpPr txBox="1"/>
          <p:nvPr/>
        </p:nvSpPr>
        <p:spPr bwMode="auto">
          <a:xfrm>
            <a:off x="3405763" y="32589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433934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2821860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3209785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597711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2057400" y="37161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5687297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6075223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463148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851074" y="3742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5310763" y="37161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cxnSp>
        <p:nvCxnSpPr>
          <p:cNvPr id="109" name="Straight Arrow Connector 108"/>
          <p:cNvCxnSpPr>
            <a:stCxn id="76" idx="2"/>
            <a:endCxn id="89" idx="0"/>
          </p:cNvCxnSpPr>
          <p:nvPr/>
        </p:nvCxnSpPr>
        <p:spPr bwMode="auto">
          <a:xfrm flipH="1">
            <a:off x="951497" y="2861846"/>
            <a:ext cx="610603" cy="42326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78" idx="2"/>
            <a:endCxn id="94" idx="0"/>
          </p:cNvCxnSpPr>
          <p:nvPr/>
        </p:nvCxnSpPr>
        <p:spPr bwMode="auto">
          <a:xfrm>
            <a:off x="3924300" y="2861846"/>
            <a:ext cx="51960" cy="42326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79" idx="2"/>
            <a:endCxn id="104" idx="0"/>
          </p:cNvCxnSpPr>
          <p:nvPr/>
        </p:nvCxnSpPr>
        <p:spPr bwMode="auto">
          <a:xfrm>
            <a:off x="5829300" y="2861846"/>
            <a:ext cx="51960" cy="88046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77" idx="2"/>
            <a:endCxn id="99" idx="0"/>
          </p:cNvCxnSpPr>
          <p:nvPr/>
        </p:nvCxnSpPr>
        <p:spPr bwMode="auto">
          <a:xfrm flipH="1">
            <a:off x="2627897" y="2861846"/>
            <a:ext cx="229603" cy="88046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13" name="Rectangle 112"/>
          <p:cNvSpPr/>
          <p:nvPr/>
        </p:nvSpPr>
        <p:spPr bwMode="auto">
          <a:xfrm>
            <a:off x="1595734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1983660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2371585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759511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1219200" y="48591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4696697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5084623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5472548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5860474" y="488531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0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320163" y="485914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cxnSp>
        <p:nvCxnSpPr>
          <p:cNvPr id="123" name="Straight Arrow Connector 122"/>
          <p:cNvCxnSpPr>
            <a:stCxn id="89" idx="2"/>
            <a:endCxn id="113" idx="0"/>
          </p:cNvCxnSpPr>
          <p:nvPr/>
        </p:nvCxnSpPr>
        <p:spPr bwMode="auto">
          <a:xfrm>
            <a:off x="951497" y="3506782"/>
            <a:ext cx="838200" cy="137852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99" idx="2"/>
            <a:endCxn id="115" idx="0"/>
          </p:cNvCxnSpPr>
          <p:nvPr/>
        </p:nvCxnSpPr>
        <p:spPr bwMode="auto">
          <a:xfrm flipH="1">
            <a:off x="2565548" y="3963982"/>
            <a:ext cx="62349" cy="92132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94" idx="2"/>
            <a:endCxn id="118" idx="0"/>
          </p:cNvCxnSpPr>
          <p:nvPr/>
        </p:nvCxnSpPr>
        <p:spPr bwMode="auto">
          <a:xfrm>
            <a:off x="3976260" y="3506782"/>
            <a:ext cx="914400" cy="137852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04" idx="2"/>
            <a:endCxn id="120" idx="0"/>
          </p:cNvCxnSpPr>
          <p:nvPr/>
        </p:nvCxnSpPr>
        <p:spPr bwMode="auto">
          <a:xfrm flipH="1">
            <a:off x="5666511" y="3963982"/>
            <a:ext cx="214749" cy="92132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3348334" y="589357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1.0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3736260" y="589357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2.0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4124185" y="589357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3.0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4512111" y="5893570"/>
            <a:ext cx="387926" cy="221672"/>
          </a:xfrm>
          <a:prstGeom prst="rect">
            <a:avLst/>
          </a:prstGeom>
          <a:solidFill>
            <a:srgbClr val="C8DEC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4.0</a:t>
            </a: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2971800" y="5867400"/>
            <a:ext cx="476225" cy="322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LSB</a:t>
            </a:r>
          </a:p>
        </p:txBody>
      </p:sp>
      <p:cxnSp>
        <p:nvCxnSpPr>
          <p:cNvPr id="132" name="Straight Arrow Connector 131"/>
          <p:cNvCxnSpPr>
            <a:stCxn id="113" idx="2"/>
            <a:endCxn id="127" idx="0"/>
          </p:cNvCxnSpPr>
          <p:nvPr/>
        </p:nvCxnSpPr>
        <p:spPr bwMode="auto">
          <a:xfrm>
            <a:off x="1789697" y="5106982"/>
            <a:ext cx="1752600" cy="786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15" idx="2"/>
            <a:endCxn id="128" idx="0"/>
          </p:cNvCxnSpPr>
          <p:nvPr/>
        </p:nvCxnSpPr>
        <p:spPr bwMode="auto">
          <a:xfrm>
            <a:off x="2565548" y="5106982"/>
            <a:ext cx="1364675" cy="786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18" idx="2"/>
            <a:endCxn id="129" idx="0"/>
          </p:cNvCxnSpPr>
          <p:nvPr/>
        </p:nvCxnSpPr>
        <p:spPr bwMode="auto">
          <a:xfrm flipH="1">
            <a:off x="4318148" y="5106982"/>
            <a:ext cx="572512" cy="786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0" idx="2"/>
            <a:endCxn id="130" idx="0"/>
          </p:cNvCxnSpPr>
          <p:nvPr/>
        </p:nvCxnSpPr>
        <p:spPr bwMode="auto">
          <a:xfrm flipH="1">
            <a:off x="4706074" y="5106982"/>
            <a:ext cx="960437" cy="786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36" name="Right Brace 135"/>
          <p:cNvSpPr/>
          <p:nvPr/>
        </p:nvSpPr>
        <p:spPr bwMode="auto">
          <a:xfrm>
            <a:off x="7391400" y="2861846"/>
            <a:ext cx="236617" cy="880464"/>
          </a:xfrm>
          <a:prstGeom prst="rightBrace">
            <a:avLst>
              <a:gd name="adj1" fmla="val 46721"/>
              <a:gd name="adj2" fmla="val 50000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Right Brace 136"/>
          <p:cNvSpPr/>
          <p:nvPr/>
        </p:nvSpPr>
        <p:spPr bwMode="auto">
          <a:xfrm>
            <a:off x="7391400" y="3963982"/>
            <a:ext cx="236617" cy="921328"/>
          </a:xfrm>
          <a:prstGeom prst="rightBrace">
            <a:avLst>
              <a:gd name="adj1" fmla="val 46721"/>
              <a:gd name="adj2" fmla="val 50000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Right Brace 137"/>
          <p:cNvSpPr/>
          <p:nvPr/>
        </p:nvSpPr>
        <p:spPr bwMode="auto">
          <a:xfrm>
            <a:off x="7391400" y="5106983"/>
            <a:ext cx="236617" cy="786588"/>
          </a:xfrm>
          <a:prstGeom prst="rightBrace">
            <a:avLst>
              <a:gd name="adj1" fmla="val 46721"/>
              <a:gd name="adj2" fmla="val 50000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TextBox 138"/>
          <p:cNvSpPr txBox="1"/>
          <p:nvPr/>
        </p:nvSpPr>
        <p:spPr bwMode="auto">
          <a:xfrm>
            <a:off x="7620000" y="3043994"/>
            <a:ext cx="1382179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onsolas" pitchFamily="49" charset="0"/>
              </a:rPr>
              <a:t>4x _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onsolas" pitchFamily="49" charset="0"/>
              </a:rPr>
              <a:t>mm_load_ss</a:t>
            </a:r>
            <a:endParaRPr lang="en-US" sz="140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1700624" y="6296848"/>
            <a:ext cx="4852576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7 instructions, this is one good way of doing it</a:t>
            </a:r>
            <a:endParaRPr lang="en-US" sz="1800" b="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Previous Slide</a:t>
            </a: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63256" y="1371600"/>
            <a:ext cx="8036174" cy="2893100"/>
          </a:xfrm>
          <a:prstGeom prst="rect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000000">
                <a:lumMod val="50000"/>
                <a:lumOff val="50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#include &lt;ia32intrin.h&gt;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__m128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LoadArbitrary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(float *p0, float *p1, float *p2, float *p3)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__m128 a, b, c, d, e, f;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a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mm_load_ss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b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mm_load_ss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c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mm_load_ss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d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mm_load_ss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(p3);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e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mm_shuffle_ps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(a, b, _MM_SHUFFLE(1,0,2,0));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//only zeros are important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f =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mm_shuffle_ps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(c, d, _MM_SHUFFLE(1,0,2,0));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3232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//only zeros are important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return 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mm_shuffle_ps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(e, f, _MM_SHUFFLE(2,0,2,0));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60998" y="5079750"/>
            <a:ext cx="6863205" cy="3693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4F0E2B">
                    <a:lumMod val="75000"/>
                    <a:lumOff val="25000"/>
                  </a:srgbClr>
                </a:solidFill>
                <a:latin typeface="Calibri"/>
                <a:cs typeface="Consolas" pitchFamily="49" charset="0"/>
              </a:rPr>
              <a:t>With AVX2 and AVX-512 gather/scatter operations are introduced</a:t>
            </a:r>
            <a:endParaRPr lang="en-US" sz="1800" b="0" dirty="0">
              <a:solidFill>
                <a:srgbClr val="000000"/>
              </a:solidFill>
              <a:latin typeface="Calibri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487113" cy="762000"/>
          </a:xfrm>
        </p:spPr>
        <p:txBody>
          <a:bodyPr/>
          <a:lstStyle/>
          <a:p>
            <a:r>
              <a:rPr lang="en-US" dirty="0"/>
              <a:t>Vectorization With </a:t>
            </a:r>
            <a:r>
              <a:rPr lang="en-US" dirty="0" err="1"/>
              <a:t>Intrinsics</a:t>
            </a:r>
            <a:r>
              <a:rPr lang="en-US" dirty="0"/>
              <a:t>: Key Points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5773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 aligned loads and stores as much as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Minimize shuffle instructions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Minimize use of suboptimal arithmetic instructions.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e.g.,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add_ps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has higher throughput than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hadd_ps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 aware of available instructions (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intrinsics guide!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3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Complex Multiplication SSE3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776413" y="1825625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757363" y="178435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065338" y="1825625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046288" y="178435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4040188" y="1812925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021138" y="177165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4329113" y="1812925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310063" y="177165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V="1">
            <a:off x="1023938" y="1806575"/>
            <a:ext cx="4117975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flipV="1">
            <a:off x="1025525" y="2093913"/>
            <a:ext cx="4117975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7204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208088"/>
            <a:ext cx="49450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1289050" y="2770188"/>
            <a:ext cx="284163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1270000" y="272891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577975" y="2770188"/>
            <a:ext cx="284163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1558925" y="272891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3032125" y="3754438"/>
            <a:ext cx="284163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013075" y="371316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3321050" y="3754438"/>
            <a:ext cx="284163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302000" y="371316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4457700" y="2768600"/>
            <a:ext cx="284163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4438650" y="27273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4746625" y="2768600"/>
            <a:ext cx="284163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4727575" y="27273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3189288" y="2768600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3170238" y="27273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3478213" y="2768600"/>
            <a:ext cx="284162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3459163" y="27273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72062" name="Rectangle 30"/>
          <p:cNvSpPr>
            <a:spLocks noChangeArrowheads="1"/>
          </p:cNvSpPr>
          <p:nvPr/>
        </p:nvSpPr>
        <p:spPr bwMode="auto">
          <a:xfrm>
            <a:off x="4200525" y="4562475"/>
            <a:ext cx="469900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4203700" y="45275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bd</a:t>
            </a:r>
          </a:p>
        </p:txBody>
      </p:sp>
      <p:sp>
        <p:nvSpPr>
          <p:cNvPr id="172064" name="Rectangle 32"/>
          <p:cNvSpPr>
            <a:spLocks noChangeArrowheads="1"/>
          </p:cNvSpPr>
          <p:nvPr/>
        </p:nvSpPr>
        <p:spPr bwMode="auto">
          <a:xfrm>
            <a:off x="4670425" y="4564063"/>
            <a:ext cx="469900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4673600" y="45291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ad</a:t>
            </a:r>
          </a:p>
        </p:txBody>
      </p: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1147763" y="3754438"/>
            <a:ext cx="469900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1150938" y="37131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ac</a:t>
            </a:r>
          </a:p>
        </p:txBody>
      </p:sp>
      <p:sp>
        <p:nvSpPr>
          <p:cNvPr id="172068" name="Rectangle 36"/>
          <p:cNvSpPr>
            <a:spLocks noChangeArrowheads="1"/>
          </p:cNvSpPr>
          <p:nvPr/>
        </p:nvSpPr>
        <p:spPr bwMode="auto">
          <a:xfrm>
            <a:off x="1617663" y="3754438"/>
            <a:ext cx="469900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1620838" y="37131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bc</a:t>
            </a:r>
          </a:p>
        </p:txBody>
      </p:sp>
      <p:sp>
        <p:nvSpPr>
          <p:cNvPr id="172070" name="Rectangle 38"/>
          <p:cNvSpPr>
            <a:spLocks noChangeArrowheads="1"/>
          </p:cNvSpPr>
          <p:nvPr/>
        </p:nvSpPr>
        <p:spPr bwMode="auto">
          <a:xfrm>
            <a:off x="2100263" y="5464175"/>
            <a:ext cx="857250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2092325" y="5414963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ac-bd</a:t>
            </a:r>
          </a:p>
        </p:txBody>
      </p:sp>
      <p:sp>
        <p:nvSpPr>
          <p:cNvPr id="172072" name="Rectangle 40"/>
          <p:cNvSpPr>
            <a:spLocks noChangeArrowheads="1"/>
          </p:cNvSpPr>
          <p:nvPr/>
        </p:nvSpPr>
        <p:spPr bwMode="auto">
          <a:xfrm>
            <a:off x="2959100" y="5465763"/>
            <a:ext cx="857250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2951163" y="541655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ad+bc</a:t>
            </a:r>
          </a:p>
        </p:txBody>
      </p:sp>
      <p:sp>
        <p:nvSpPr>
          <p:cNvPr id="172074" name="Line 42"/>
          <p:cNvSpPr>
            <a:spLocks noChangeShapeType="1"/>
          </p:cNvSpPr>
          <p:nvPr/>
        </p:nvSpPr>
        <p:spPr bwMode="auto">
          <a:xfrm flipV="1">
            <a:off x="1123950" y="6389688"/>
            <a:ext cx="4117975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5" name="Line 43"/>
          <p:cNvSpPr>
            <a:spLocks noChangeShapeType="1"/>
          </p:cNvSpPr>
          <p:nvPr/>
        </p:nvSpPr>
        <p:spPr bwMode="auto">
          <a:xfrm flipV="1">
            <a:off x="1125538" y="6677025"/>
            <a:ext cx="4117975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6" name="Rectangle 44"/>
          <p:cNvSpPr>
            <a:spLocks noChangeArrowheads="1"/>
          </p:cNvSpPr>
          <p:nvPr/>
        </p:nvSpPr>
        <p:spPr bwMode="auto">
          <a:xfrm>
            <a:off x="2244725" y="6402388"/>
            <a:ext cx="857250" cy="284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7" name="Text Box 45"/>
          <p:cNvSpPr txBox="1">
            <a:spLocks noChangeArrowheads="1"/>
          </p:cNvSpPr>
          <p:nvPr/>
        </p:nvSpPr>
        <p:spPr bwMode="auto">
          <a:xfrm>
            <a:off x="2236788" y="6353175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ac-bd</a:t>
            </a: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3103563" y="6403975"/>
            <a:ext cx="857250" cy="2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79" name="Text Box 47"/>
          <p:cNvSpPr txBox="1">
            <a:spLocks noChangeArrowheads="1"/>
          </p:cNvSpPr>
          <p:nvPr/>
        </p:nvSpPr>
        <p:spPr bwMode="auto">
          <a:xfrm>
            <a:off x="3095625" y="6354763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ad+bc</a:t>
            </a:r>
          </a:p>
        </p:txBody>
      </p:sp>
      <p:sp>
        <p:nvSpPr>
          <p:cNvPr id="172080" name="Line 48"/>
          <p:cNvSpPr>
            <a:spLocks noChangeShapeType="1"/>
          </p:cNvSpPr>
          <p:nvPr/>
        </p:nvSpPr>
        <p:spPr bwMode="auto">
          <a:xfrm flipH="1">
            <a:off x="1608138" y="2174875"/>
            <a:ext cx="401637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1" name="Line 49"/>
          <p:cNvSpPr>
            <a:spLocks noChangeShapeType="1"/>
          </p:cNvSpPr>
          <p:nvPr/>
        </p:nvSpPr>
        <p:spPr bwMode="auto">
          <a:xfrm flipH="1">
            <a:off x="3502025" y="2170113"/>
            <a:ext cx="646113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2" name="Line 50"/>
          <p:cNvSpPr>
            <a:spLocks noChangeShapeType="1"/>
          </p:cNvSpPr>
          <p:nvPr/>
        </p:nvSpPr>
        <p:spPr bwMode="auto">
          <a:xfrm>
            <a:off x="4497388" y="2162175"/>
            <a:ext cx="239712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3" name="Line 51"/>
          <p:cNvSpPr>
            <a:spLocks noChangeShapeType="1"/>
          </p:cNvSpPr>
          <p:nvPr/>
        </p:nvSpPr>
        <p:spPr bwMode="auto">
          <a:xfrm>
            <a:off x="1560513" y="3114675"/>
            <a:ext cx="52387" cy="53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4" name="Line 52"/>
          <p:cNvSpPr>
            <a:spLocks noChangeShapeType="1"/>
          </p:cNvSpPr>
          <p:nvPr/>
        </p:nvSpPr>
        <p:spPr bwMode="auto">
          <a:xfrm flipH="1">
            <a:off x="1606550" y="3130550"/>
            <a:ext cx="1828800" cy="519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5" name="Line 53"/>
          <p:cNvSpPr>
            <a:spLocks noChangeShapeType="1"/>
          </p:cNvSpPr>
          <p:nvPr/>
        </p:nvSpPr>
        <p:spPr bwMode="auto">
          <a:xfrm>
            <a:off x="1628775" y="3106738"/>
            <a:ext cx="1641475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6" name="Line 54"/>
          <p:cNvSpPr>
            <a:spLocks noChangeShapeType="1"/>
          </p:cNvSpPr>
          <p:nvPr/>
        </p:nvSpPr>
        <p:spPr bwMode="auto">
          <a:xfrm>
            <a:off x="3322638" y="4095750"/>
            <a:ext cx="130810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7" name="Line 55"/>
          <p:cNvSpPr>
            <a:spLocks noChangeShapeType="1"/>
          </p:cNvSpPr>
          <p:nvPr/>
        </p:nvSpPr>
        <p:spPr bwMode="auto">
          <a:xfrm flipH="1">
            <a:off x="4624388" y="3114675"/>
            <a:ext cx="96837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8" name="Line 56"/>
          <p:cNvSpPr>
            <a:spLocks noChangeShapeType="1"/>
          </p:cNvSpPr>
          <p:nvPr/>
        </p:nvSpPr>
        <p:spPr bwMode="auto">
          <a:xfrm>
            <a:off x="1612900" y="4103688"/>
            <a:ext cx="1293813" cy="128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89" name="Line 57"/>
          <p:cNvSpPr>
            <a:spLocks noChangeShapeType="1"/>
          </p:cNvSpPr>
          <p:nvPr/>
        </p:nvSpPr>
        <p:spPr bwMode="auto">
          <a:xfrm flipH="1">
            <a:off x="2914650" y="4884738"/>
            <a:ext cx="17541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90" name="Line 58"/>
          <p:cNvSpPr>
            <a:spLocks noChangeShapeType="1"/>
          </p:cNvSpPr>
          <p:nvPr/>
        </p:nvSpPr>
        <p:spPr bwMode="auto">
          <a:xfrm>
            <a:off x="2959100" y="5805488"/>
            <a:ext cx="119063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091" name="Text Box 59"/>
          <p:cNvSpPr txBox="1">
            <a:spLocks noChangeArrowheads="1"/>
          </p:cNvSpPr>
          <p:nvPr/>
        </p:nvSpPr>
        <p:spPr bwMode="auto">
          <a:xfrm>
            <a:off x="6435725" y="1692275"/>
            <a:ext cx="1280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72092" name="Text Box 60"/>
          <p:cNvSpPr txBox="1">
            <a:spLocks noChangeArrowheads="1"/>
          </p:cNvSpPr>
          <p:nvPr/>
        </p:nvSpPr>
        <p:spPr bwMode="auto">
          <a:xfrm>
            <a:off x="6435725" y="6275388"/>
            <a:ext cx="1280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72093" name="Text Box 61"/>
          <p:cNvSpPr txBox="1">
            <a:spLocks noChangeArrowheads="1"/>
          </p:cNvSpPr>
          <p:nvPr/>
        </p:nvSpPr>
        <p:spPr bwMode="auto">
          <a:xfrm>
            <a:off x="1857375" y="2260600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load</a:t>
            </a:r>
          </a:p>
        </p:txBody>
      </p:sp>
      <p:sp>
        <p:nvSpPr>
          <p:cNvPr id="172094" name="Text Box 62"/>
          <p:cNvSpPr txBox="1">
            <a:spLocks noChangeArrowheads="1"/>
          </p:cNvSpPr>
          <p:nvPr/>
        </p:nvSpPr>
        <p:spPr bwMode="auto">
          <a:xfrm>
            <a:off x="2998788" y="2249488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load</a:t>
            </a:r>
          </a:p>
        </p:txBody>
      </p:sp>
      <p:sp>
        <p:nvSpPr>
          <p:cNvPr id="172095" name="Text Box 63"/>
          <p:cNvSpPr txBox="1">
            <a:spLocks noChangeArrowheads="1"/>
          </p:cNvSpPr>
          <p:nvPr/>
        </p:nvSpPr>
        <p:spPr bwMode="auto">
          <a:xfrm>
            <a:off x="4816475" y="2260600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load</a:t>
            </a:r>
          </a:p>
        </p:txBody>
      </p:sp>
      <p:sp>
        <p:nvSpPr>
          <p:cNvPr id="172096" name="Text Box 64"/>
          <p:cNvSpPr txBox="1">
            <a:spLocks noChangeArrowheads="1"/>
          </p:cNvSpPr>
          <p:nvPr/>
        </p:nvSpPr>
        <p:spPr bwMode="auto">
          <a:xfrm>
            <a:off x="931863" y="3290888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err="1">
                <a:latin typeface="Calibri" panose="020F0502020204030204" pitchFamily="34" charset="0"/>
              </a:rPr>
              <a:t>mult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72097" name="Text Box 65"/>
          <p:cNvSpPr txBox="1">
            <a:spLocks noChangeArrowheads="1"/>
          </p:cNvSpPr>
          <p:nvPr/>
        </p:nvSpPr>
        <p:spPr bwMode="auto">
          <a:xfrm>
            <a:off x="4697413" y="4083050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err="1">
                <a:latin typeface="Calibri" panose="020F0502020204030204" pitchFamily="34" charset="0"/>
              </a:rPr>
              <a:t>mult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72098" name="Text Box 66"/>
          <p:cNvSpPr txBox="1">
            <a:spLocks noChangeArrowheads="1"/>
          </p:cNvSpPr>
          <p:nvPr/>
        </p:nvSpPr>
        <p:spPr bwMode="auto">
          <a:xfrm>
            <a:off x="2389188" y="3468688"/>
            <a:ext cx="681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swap</a:t>
            </a:r>
          </a:p>
        </p:txBody>
      </p:sp>
      <p:sp>
        <p:nvSpPr>
          <p:cNvPr id="172099" name="Text Box 67"/>
          <p:cNvSpPr txBox="1">
            <a:spLocks noChangeArrowheads="1"/>
          </p:cNvSpPr>
          <p:nvPr/>
        </p:nvSpPr>
        <p:spPr bwMode="auto">
          <a:xfrm>
            <a:off x="2665413" y="4867275"/>
            <a:ext cx="88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err="1">
                <a:latin typeface="Calibri" panose="020F0502020204030204" pitchFamily="34" charset="0"/>
              </a:rPr>
              <a:t>addsub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72100" name="Text Box 68"/>
          <p:cNvSpPr txBox="1">
            <a:spLocks noChangeArrowheads="1"/>
          </p:cNvSpPr>
          <p:nvPr/>
        </p:nvSpPr>
        <p:spPr bwMode="auto">
          <a:xfrm>
            <a:off x="3144838" y="5911850"/>
            <a:ext cx="66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store</a:t>
            </a:r>
          </a:p>
        </p:txBody>
      </p:sp>
      <p:sp>
        <p:nvSpPr>
          <p:cNvPr id="172101" name="Text Box 69"/>
          <p:cNvSpPr txBox="1">
            <a:spLocks noChangeArrowheads="1"/>
          </p:cNvSpPr>
          <p:nvPr/>
        </p:nvSpPr>
        <p:spPr bwMode="auto">
          <a:xfrm>
            <a:off x="6454775" y="2789238"/>
            <a:ext cx="19529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Result: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load/stores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</a:t>
            </a:r>
            <a:r>
              <a:rPr lang="en-US" altLang="en-US" dirty="0" err="1">
                <a:latin typeface="Calibri" panose="020F0502020204030204" pitchFamily="34" charset="0"/>
              </a:rPr>
              <a:t>arithm</a:t>
            </a:r>
            <a:r>
              <a:rPr lang="en-US" altLang="en-US" dirty="0">
                <a:latin typeface="Calibri" panose="020F0502020204030204" pitchFamily="34" charset="0"/>
              </a:rPr>
              <a:t>. ops.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 reorder op</a:t>
            </a:r>
          </a:p>
        </p:txBody>
      </p:sp>
      <p:sp>
        <p:nvSpPr>
          <p:cNvPr id="172102" name="Oval 70"/>
          <p:cNvSpPr>
            <a:spLocks noChangeArrowheads="1"/>
          </p:cNvSpPr>
          <p:nvPr/>
        </p:nvSpPr>
        <p:spPr bwMode="auto">
          <a:xfrm>
            <a:off x="4724400" y="2227263"/>
            <a:ext cx="749300" cy="47466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103" name="Oval 71"/>
          <p:cNvSpPr>
            <a:spLocks noChangeArrowheads="1"/>
          </p:cNvSpPr>
          <p:nvPr/>
        </p:nvSpPr>
        <p:spPr bwMode="auto">
          <a:xfrm>
            <a:off x="2898775" y="2216150"/>
            <a:ext cx="749300" cy="4746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104" name="Oval 72"/>
          <p:cNvSpPr>
            <a:spLocks noChangeArrowheads="1"/>
          </p:cNvSpPr>
          <p:nvPr/>
        </p:nvSpPr>
        <p:spPr bwMode="auto">
          <a:xfrm>
            <a:off x="2605088" y="4821238"/>
            <a:ext cx="1009650" cy="47466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105" name="Text Box 73"/>
          <p:cNvSpPr txBox="1">
            <a:spLocks noChangeArrowheads="1"/>
          </p:cNvSpPr>
          <p:nvPr/>
        </p:nvSpPr>
        <p:spPr bwMode="auto">
          <a:xfrm>
            <a:off x="6440488" y="4926013"/>
            <a:ext cx="1868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Not available</a:t>
            </a:r>
          </a:p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in SSE2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Looking a t the Assembly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42913" y="1195388"/>
            <a:ext cx="3857625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SSE3:</a:t>
            </a:r>
          </a:p>
          <a:p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movapd</a:t>
            </a:r>
            <a:r>
              <a:rPr lang="en-US" altLang="en-US" sz="1600" dirty="0">
                <a:latin typeface="Courier New" panose="02070309020205020404" pitchFamily="49" charset="0"/>
              </a:rPr>
              <a:t>   xmm0, XMMWORD PTR A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movddup</a:t>
            </a:r>
            <a:r>
              <a:rPr lang="en-US" altLang="en-US" sz="1600" dirty="0">
                <a:latin typeface="Courier New" panose="02070309020205020404" pitchFamily="49" charset="0"/>
              </a:rPr>
              <a:t>  xmm2, QWORD PTR   B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mulpd</a:t>
            </a:r>
            <a:r>
              <a:rPr lang="en-US" altLang="en-US" sz="1600" dirty="0">
                <a:latin typeface="Courier New" panose="02070309020205020404" pitchFamily="49" charset="0"/>
              </a:rPr>
              <a:t>    xmm2, xmm0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movddup</a:t>
            </a:r>
            <a:r>
              <a:rPr lang="en-US" altLang="en-US" sz="1600" dirty="0">
                <a:latin typeface="Courier New" panose="02070309020205020404" pitchFamily="49" charset="0"/>
              </a:rPr>
              <a:t>  xmm1, QWORD PTR   B+8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shufpd</a:t>
            </a:r>
            <a:r>
              <a:rPr lang="en-US" altLang="en-US" sz="1600" dirty="0">
                <a:latin typeface="Courier New" panose="02070309020205020404" pitchFamily="49" charset="0"/>
              </a:rPr>
              <a:t>   xmm0, xmm0, 1  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mulpd</a:t>
            </a:r>
            <a:r>
              <a:rPr lang="en-US" altLang="en-US" sz="1600" dirty="0">
                <a:latin typeface="Courier New" panose="02070309020205020404" pitchFamily="49" charset="0"/>
              </a:rPr>
              <a:t>    xmm1, xmm0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addsubpd</a:t>
            </a:r>
            <a:r>
              <a:rPr lang="en-US" altLang="en-US" sz="1600" dirty="0">
                <a:latin typeface="Courier New" panose="02070309020205020404" pitchFamily="49" charset="0"/>
              </a:rPr>
              <a:t> xmm2, xmm1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movapd</a:t>
            </a:r>
            <a:r>
              <a:rPr lang="en-US" altLang="en-US" sz="1600" dirty="0">
                <a:latin typeface="Courier New" panose="02070309020205020404" pitchFamily="49" charset="0"/>
              </a:rPr>
              <a:t>   XMMWORD PTR C, xmm2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4452938" y="1195388"/>
            <a:ext cx="452755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SSE2:</a:t>
            </a:r>
          </a:p>
          <a:p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xmm3, QWORD PTR A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movapd</a:t>
            </a:r>
            <a:r>
              <a:rPr lang="en-US" altLang="en-US" sz="1600" dirty="0">
                <a:latin typeface="Courier New" panose="02070309020205020404" pitchFamily="49" charset="0"/>
              </a:rPr>
              <a:t>    xmm4, xmm3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xmm5, QWORD PTR A+8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movapd</a:t>
            </a:r>
            <a:r>
              <a:rPr lang="en-US" altLang="en-US" sz="1600" dirty="0">
                <a:latin typeface="Courier New" panose="02070309020205020404" pitchFamily="49" charset="0"/>
              </a:rPr>
              <a:t>    xmm0, xmm5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xmm1, QWORD PTR B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mulsd</a:t>
            </a:r>
            <a:r>
              <a:rPr lang="en-US" altLang="en-US" sz="1600" dirty="0">
                <a:latin typeface="Courier New" panose="02070309020205020404" pitchFamily="49" charset="0"/>
              </a:rPr>
              <a:t>     xmm4, xmm1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mulsd</a:t>
            </a:r>
            <a:r>
              <a:rPr lang="en-US" altLang="en-US" sz="1600" dirty="0">
                <a:latin typeface="Courier New" panose="02070309020205020404" pitchFamily="49" charset="0"/>
              </a:rPr>
              <a:t>     xmm5, xmm1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xmm2, QWORD PTR B+8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mulsd</a:t>
            </a:r>
            <a:r>
              <a:rPr lang="en-US" altLang="en-US" sz="1600" dirty="0">
                <a:latin typeface="Courier New" panose="02070309020205020404" pitchFamily="49" charset="0"/>
              </a:rPr>
              <a:t>     xmm0, xmm2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mulsd</a:t>
            </a:r>
            <a:r>
              <a:rPr lang="en-US" altLang="en-US" sz="1600" dirty="0">
                <a:latin typeface="Courier New" panose="02070309020205020404" pitchFamily="49" charset="0"/>
              </a:rPr>
              <a:t>     xmm3, xmm2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subsd</a:t>
            </a:r>
            <a:r>
              <a:rPr lang="en-US" altLang="en-US" sz="1600" dirty="0">
                <a:latin typeface="Courier New" panose="02070309020205020404" pitchFamily="49" charset="0"/>
              </a:rPr>
              <a:t>     xmm4, xmm0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QWORD PTR C, xmm4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addsd</a:t>
            </a:r>
            <a:r>
              <a:rPr lang="en-US" altLang="en-US" sz="1600" dirty="0">
                <a:latin typeface="Courier New" panose="02070309020205020404" pitchFamily="49" charset="0"/>
              </a:rPr>
              <a:t>     xmm5, xmm3</a:t>
            </a:r>
          </a:p>
          <a:p>
            <a:r>
              <a:rPr lang="en-US" altLang="en-US" sz="1600" dirty="0" err="1">
                <a:latin typeface="Courier New" panose="02070309020205020404" pitchFamily="49" charset="0"/>
              </a:rPr>
              <a:t>movsd</a:t>
            </a:r>
            <a:r>
              <a:rPr lang="en-US" altLang="en-US" sz="1600" dirty="0">
                <a:latin typeface="Courier New" panose="02070309020205020404" pitchFamily="49" charset="0"/>
              </a:rPr>
              <a:t>     QWORD PTR C, xmm5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460875" y="5746750"/>
            <a:ext cx="3680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In SSE2 Intel C++ generates 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</a:rPr>
              <a:t>scalar</a:t>
            </a:r>
            <a:r>
              <a:rPr lang="en-US" altLang="en-US" dirty="0">
                <a:latin typeface="Calibri" panose="020F0502020204030204" pitchFamily="34" charset="0"/>
              </a:rPr>
              <a:t> code (better?)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92913"/>
            <a:ext cx="9144000" cy="607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l"/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dwmonitor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(float  *X, double  *D) {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__m128d u1, u2, u3, u4, u5, u6, u7, u8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, x1, x10, x13, x14, x17, x18, x19, x2, x3, x4, x6, x7, x8, x9;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w1;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unsigned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mm_getcsr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&amp; 0xffff0000 | 0x0000dfc0);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u5 = _mm_set1_pd(0.0);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u2 = _mm_cvtps_pd(_mm_addsub_ps(_mm_set1_ps(FLT_MIN), _mm_set1_ps(X[0])));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(1.0, (-1.0));</a:t>
            </a:r>
          </a:p>
          <a:p>
            <a:pPr algn="l"/>
            <a:r>
              <a:rPr lang="nn-NO" sz="900" b="1" dirty="0" smtClean="0">
                <a:latin typeface="Courier New" pitchFamily="49" charset="0"/>
                <a:cs typeface="Courier New" pitchFamily="49" charset="0"/>
              </a:rPr>
              <a:t>    for(int i5 = 0; i5 &lt;= 2; i5++) {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x6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(_mm_set1_pd((DBL_MIN + DBL_MIN)),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mm_loaddup_pd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(&amp;(D[i5])));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u1);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x2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(x1, x6);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x3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(x1, x1, _MM_SHUFFLE2(0, 1)), x6);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x4 = _mm_sub_pd(_mm_set1_pd(0.0), _mm_min_pd(x3, x2));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u3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(x4, x4, _MM_SHUFFLE2(0, 1)),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(x3, x2)), _mm_set1_pd(DBL_MIN));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u5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(u5, u3);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x7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u1);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x8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(x7, u2);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x9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(x7, x7, _MM_SHUFFLE2(0, 1)), u2);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x10 = _mm_sub_pd(_mm_set1_pd(0.0), _mm_min_pd(x9, x8));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(x10, x10, _MM_SHUFFLE2(0, 1)),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(x9, x8)), _mm_set1_pd(DBL_MIN));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u6 = _mm_set1_pd(0.0);</a:t>
            </a:r>
          </a:p>
          <a:p>
            <a:pPr algn="l"/>
            <a:r>
              <a:rPr lang="nn-NO" sz="900" b="1" dirty="0" smtClean="0">
                <a:latin typeface="Courier New" pitchFamily="49" charset="0"/>
                <a:cs typeface="Courier New" pitchFamily="49" charset="0"/>
              </a:rPr>
              <a:t>    for(int i3 = 0; i3 &lt;= 1; i3++) {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u8 = _mm_cvtps_pd(_mm_addsub_ps(_mm_set1_ps(FLT_MIN), _mm_set1_ps(X[(i3 + 1)])));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u7 = _mm_cvtps_pd(_mm_addsub_ps(_mm_set1_ps(FLT_MIN), _mm_set1_ps(X[(3 + i3)])));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    x14 = _mm_add_pd(u8, _mm_shuffle_pd(u7, u7, _MM_SHUFFLE2(0, 1)));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x13 = _mm_shuffle_pd(x14, x14, _MM_SHUFFLE2(0, 1));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u4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mm_min_pd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(x14, x13),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(x14, x13), _MM_SHUFFLE2(1, 0));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    u6 = _mm_shuffle_pd(_mm_min_pd(u6, u4), _mm_max_pd(u6, u4), _MM_SHUFFLE2(1, 0));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x17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u6);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x18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u5);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x19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mm_cmpge_pd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(x17,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(x18, x18, _MM_SHUFFLE2(0, 1)));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w1 = (_mm_testc_si128(_mm_castpd_si128(x19), _mm_set_epi32(0xffffffff, 0xffffffff, 0xffffffff, 0xffffffff)) – 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 (_mm_testnzc_si128(_mm_castpd_si128(x19), _mm_set_epi32(0xffffffff, 0xffffffff, 0xffffffff, 0xffffffff))));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asm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if 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mm_getcsr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() &amp; 0x0d) {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return -1;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return w1;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32300"/>
            <a:ext cx="8747125" cy="762000"/>
          </a:xfrm>
        </p:spPr>
        <p:txBody>
          <a:bodyPr/>
          <a:lstStyle/>
          <a:p>
            <a:r>
              <a:rPr lang="en-US" altLang="ko-KR" dirty="0" smtClean="0"/>
              <a:t>SSE4.1 Code Example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9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7591425" cy="762000"/>
          </a:xfrm>
        </p:spPr>
        <p:txBody>
          <a:bodyPr/>
          <a:lstStyle/>
          <a:p>
            <a:r>
              <a:rPr lang="en-US" altLang="en-US" dirty="0" smtClean="0"/>
              <a:t>Beyond </a:t>
            </a:r>
            <a:r>
              <a:rPr lang="en-US" altLang="en-US" dirty="0" smtClean="0"/>
              <a:t>AVX2: AVX-512/KNC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768" t="45381" r="6812" b="23720"/>
          <a:stretch/>
        </p:blipFill>
        <p:spPr>
          <a:xfrm>
            <a:off x="147469" y="1314071"/>
            <a:ext cx="8850756" cy="44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SSE/AVX: Floating Point</a:t>
            </a:r>
            <a:endParaRPr lang="en-US" altLang="en-US" dirty="0" smtClean="0"/>
          </a:p>
        </p:txBody>
      </p:sp>
      <p:sp>
        <p:nvSpPr>
          <p:cNvPr id="72" name="Oval 71"/>
          <p:cNvSpPr/>
          <p:nvPr/>
        </p:nvSpPr>
        <p:spPr>
          <a:xfrm>
            <a:off x="0" y="1752600"/>
            <a:ext cx="9144000" cy="4711345"/>
          </a:xfrm>
          <a:prstGeom prst="ellipse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40409" y="2133600"/>
            <a:ext cx="8839200" cy="4330345"/>
          </a:xfrm>
          <a:prstGeom prst="ellipse">
            <a:avLst/>
          </a:prstGeom>
          <a:solidFill>
            <a:srgbClr val="C8DEC8">
              <a:lumMod val="90000"/>
            </a:srgbClr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11648" y="2633031"/>
            <a:ext cx="8351352" cy="3678514"/>
          </a:xfrm>
          <a:prstGeom prst="ellipse">
            <a:avLst/>
          </a:prstGeom>
          <a:solidFill>
            <a:srgbClr val="C8DEC8"/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17550" y="3074110"/>
            <a:ext cx="7561805" cy="3148180"/>
          </a:xfrm>
          <a:prstGeom prst="ellipse">
            <a:avLst/>
          </a:prstGeom>
          <a:solidFill>
            <a:srgbClr val="FFFFFF">
              <a:lumMod val="75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2166" y="3466778"/>
            <a:ext cx="6252573" cy="2603112"/>
          </a:xfrm>
          <a:prstGeom prst="ellipse">
            <a:avLst/>
          </a:prstGeom>
          <a:solidFill>
            <a:srgbClr val="808080">
              <a:lumMod val="40000"/>
              <a:lumOff val="60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012769" y="3923978"/>
            <a:ext cx="4971367" cy="2069712"/>
          </a:xfrm>
          <a:prstGeom prst="ellipse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631552" y="4363010"/>
            <a:ext cx="3733800" cy="1554480"/>
          </a:xfrm>
          <a:prstGeom prst="ellipse">
            <a:avLst/>
          </a:prstGeom>
          <a:solidFill>
            <a:srgbClr val="808080">
              <a:lumMod val="20000"/>
              <a:lumOff val="80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26852" y="5096702"/>
            <a:ext cx="2743200" cy="519351"/>
          </a:xfrm>
          <a:prstGeom prst="ellipse">
            <a:avLst/>
          </a:prstGeom>
          <a:solidFill>
            <a:srgbClr val="4F0E2B">
              <a:lumMod val="10000"/>
              <a:lumOff val="90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SSE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4182500" y="4513948"/>
            <a:ext cx="63190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SSE2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4182500" y="3975510"/>
            <a:ext cx="63190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SSE3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4127998" y="3542978"/>
            <a:ext cx="74090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SSSE3</a:t>
            </a:r>
          </a:p>
        </p:txBody>
      </p:sp>
      <p:sp>
        <p:nvSpPr>
          <p:cNvPr id="84" name="TextBox 83"/>
          <p:cNvSpPr txBox="1"/>
          <p:nvPr/>
        </p:nvSpPr>
        <p:spPr bwMode="auto">
          <a:xfrm>
            <a:off x="3896362" y="3129712"/>
            <a:ext cx="12041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SSE4.1/4.2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4156937" y="2684180"/>
            <a:ext cx="68303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3774578" y="2203646"/>
            <a:ext cx="144774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AVX2, FMA3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3774578" y="1758845"/>
            <a:ext cx="144774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AVX512, KNC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4768975" y="5029200"/>
            <a:ext cx="10470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128-bit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4x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</p:txBody>
      </p:sp>
      <p:sp>
        <p:nvSpPr>
          <p:cNvPr id="89" name="TextBox 88"/>
          <p:cNvSpPr txBox="1"/>
          <p:nvPr/>
        </p:nvSpPr>
        <p:spPr bwMode="auto">
          <a:xfrm>
            <a:off x="5129563" y="3642712"/>
            <a:ext cx="11705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</a:rPr>
              <a:t>128 bit</a:t>
            </a:r>
          </a:p>
          <a:p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</a:rPr>
              <a:t>4x </a:t>
            </a:r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</a:rPr>
              <a:t>2x </a:t>
            </a:r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US" sz="1600" dirty="0">
              <a:solidFill>
                <a:srgbClr val="808080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5222326" y="2302686"/>
            <a:ext cx="11705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256 bit</a:t>
            </a:r>
          </a:p>
          <a:p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8x </a:t>
            </a:r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r>
              <a:rPr lang="en-US" sz="1600" dirty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x </a:t>
            </a:r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US" sz="1600" dirty="0">
              <a:solidFill>
                <a:srgbClr val="C8DEC8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5427393" y="1268852"/>
            <a:ext cx="11705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512 bit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16x 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8x 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7591425" cy="762000"/>
          </a:xfrm>
        </p:spPr>
        <p:txBody>
          <a:bodyPr/>
          <a:lstStyle/>
          <a:p>
            <a:r>
              <a:rPr lang="en-US" altLang="en-US" dirty="0" smtClean="0"/>
              <a:t>Beyond Intel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298575"/>
            <a:ext cx="8137525" cy="5173663"/>
          </a:xfrm>
        </p:spPr>
        <p:txBody>
          <a:bodyPr/>
          <a:lstStyle/>
          <a:p>
            <a:r>
              <a:rPr lang="en-US" altLang="en-US" dirty="0" smtClean="0"/>
              <a:t>IBM PowerPC</a:t>
            </a:r>
          </a:p>
          <a:p>
            <a:pPr lvl="1"/>
            <a:r>
              <a:rPr lang="en-US" altLang="en-US" dirty="0" smtClean="0"/>
              <a:t>PowerPC: </a:t>
            </a:r>
            <a:r>
              <a:rPr lang="en-US" altLang="en-US" dirty="0" err="1" smtClean="0"/>
              <a:t>AltiVec</a:t>
            </a:r>
            <a:r>
              <a:rPr lang="en-US" altLang="en-US" dirty="0" smtClean="0"/>
              <a:t>, Cell Processor</a:t>
            </a:r>
          </a:p>
          <a:p>
            <a:pPr lvl="1"/>
            <a:r>
              <a:rPr lang="en-US" altLang="en-US" dirty="0" smtClean="0"/>
              <a:t>POWER: VMX, VMX128, VSX</a:t>
            </a:r>
          </a:p>
          <a:p>
            <a:pPr lvl="1"/>
            <a:r>
              <a:rPr lang="en-US" altLang="en-US" dirty="0" smtClean="0"/>
              <a:t>Supercomputer: Double FPU, Quad FPU</a:t>
            </a:r>
          </a:p>
          <a:p>
            <a:r>
              <a:rPr lang="en-US" altLang="en-US" dirty="0" smtClean="0"/>
              <a:t>AMD</a:t>
            </a:r>
          </a:p>
          <a:p>
            <a:pPr lvl="1"/>
            <a:r>
              <a:rPr lang="en-US" altLang="en-US" dirty="0" smtClean="0"/>
              <a:t>Early competition with Intel: 3DNow! vs. MMX/SSE</a:t>
            </a:r>
          </a:p>
          <a:p>
            <a:pPr lvl="1"/>
            <a:r>
              <a:rPr lang="en-US" altLang="en-US" dirty="0" smtClean="0"/>
              <a:t>Later: FMA4 vs. AVX/FMA3</a:t>
            </a:r>
          </a:p>
          <a:p>
            <a:pPr lvl="1"/>
            <a:r>
              <a:rPr lang="en-US" altLang="en-US" dirty="0" smtClean="0"/>
              <a:t>Now: cross-licensed</a:t>
            </a:r>
          </a:p>
          <a:p>
            <a:r>
              <a:rPr lang="en-US" altLang="en-US" dirty="0" smtClean="0"/>
              <a:t>ARM</a:t>
            </a:r>
            <a:endParaRPr lang="en-US" altLang="en-US" dirty="0"/>
          </a:p>
          <a:p>
            <a:pPr lvl="1"/>
            <a:r>
              <a:rPr lang="en-US" altLang="en-US" dirty="0" smtClean="0"/>
              <a:t>NEON instruction set</a:t>
            </a:r>
          </a:p>
          <a:p>
            <a:pPr lvl="1"/>
            <a:r>
              <a:rPr lang="en-US" altLang="en-US" dirty="0" smtClean="0"/>
              <a:t>Complex numbers, half precision, advanced SIMD instructions</a:t>
            </a:r>
            <a:endParaRPr lang="en-US" altLang="en-US" dirty="0"/>
          </a:p>
          <a:p>
            <a:r>
              <a:rPr lang="en-US" altLang="en-US" dirty="0" smtClean="0"/>
              <a:t>RISC V</a:t>
            </a:r>
          </a:p>
          <a:p>
            <a:pPr lvl="1"/>
            <a:r>
              <a:rPr lang="en-US" altLang="en-US" dirty="0" err="1" smtClean="0"/>
              <a:t>Hwatcha</a:t>
            </a:r>
            <a:r>
              <a:rPr lang="en-US" altLang="en-US" dirty="0" smtClean="0"/>
              <a:t> vector unit</a:t>
            </a:r>
          </a:p>
        </p:txBody>
      </p:sp>
    </p:spTree>
    <p:extLst>
      <p:ext uri="{BB962C8B-B14F-4D97-AF65-F5344CB8AC3E}">
        <p14:creationId xmlns:p14="http://schemas.microsoft.com/office/powerpoint/2010/main" val="15556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7591425" cy="762000"/>
          </a:xfrm>
        </p:spPr>
        <p:txBody>
          <a:bodyPr/>
          <a:lstStyle/>
          <a:p>
            <a:r>
              <a:rPr lang="en-US" altLang="en-US" smtClean="0"/>
              <a:t>How to Write Good Vector Code?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91373"/>
            <a:ext cx="8137525" cy="51736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Take the “right” algorithm and the “right” data structures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Fine grain parallelism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Correct alignment in memory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Contiguous arrays</a:t>
            </a:r>
          </a:p>
          <a:p>
            <a:r>
              <a:rPr lang="en-US" altLang="en-US" dirty="0" smtClean="0"/>
              <a:t>Use a good compiler (e. g., vendor compiler)</a:t>
            </a:r>
          </a:p>
          <a:p>
            <a:r>
              <a:rPr lang="en-US" altLang="en-US" dirty="0" smtClean="0"/>
              <a:t>First: Try compiler vectorization</a:t>
            </a:r>
          </a:p>
          <a:p>
            <a:pPr lvl="1"/>
            <a:r>
              <a:rPr lang="en-US" altLang="en-US" dirty="0" smtClean="0"/>
              <a:t>Right options, pragmas and dynamic memory functions </a:t>
            </a:r>
            <a:br>
              <a:rPr lang="en-US" altLang="en-US" dirty="0" smtClean="0"/>
            </a:br>
            <a:r>
              <a:rPr lang="en-US" altLang="en-US" dirty="0" smtClean="0"/>
              <a:t>(Inform compiler about data alignment, loop independence,…)</a:t>
            </a:r>
          </a:p>
          <a:p>
            <a:pPr lvl="1"/>
            <a:r>
              <a:rPr lang="en-US" altLang="en-US" dirty="0" smtClean="0"/>
              <a:t>Check generated assembly code </a:t>
            </a:r>
            <a:r>
              <a:rPr lang="en-US" altLang="en-US" i="1" dirty="0" smtClean="0"/>
              <a:t>and</a:t>
            </a:r>
            <a:r>
              <a:rPr lang="en-US" altLang="en-US" dirty="0" smtClean="0"/>
              <a:t> runtime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If necessary: Write vector code yourself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Most expensive subroutine first</a:t>
            </a:r>
          </a:p>
          <a:p>
            <a:pPr lvl="1"/>
            <a:r>
              <a:rPr lang="en-US" altLang="en-US" i="1" dirty="0" smtClean="0">
                <a:solidFill>
                  <a:srgbClr val="C00000"/>
                </a:solidFill>
              </a:rPr>
              <a:t>Use </a:t>
            </a:r>
            <a:r>
              <a:rPr lang="en-US" altLang="en-US" i="1" dirty="0" err="1" smtClean="0">
                <a:solidFill>
                  <a:srgbClr val="C00000"/>
                </a:solidFill>
              </a:rPr>
              <a:t>intrinsics</a:t>
            </a:r>
            <a:r>
              <a:rPr lang="en-US" altLang="en-US" dirty="0" smtClean="0">
                <a:solidFill>
                  <a:srgbClr val="C00000"/>
                </a:solidFill>
              </a:rPr>
              <a:t>, no (inline) assembly</a:t>
            </a:r>
          </a:p>
          <a:p>
            <a:pPr lvl="1"/>
            <a:r>
              <a:rPr lang="en-US" altLang="en-US" i="1" dirty="0" smtClean="0">
                <a:solidFill>
                  <a:srgbClr val="C00000"/>
                </a:solidFill>
              </a:rPr>
              <a:t>Important: </a:t>
            </a:r>
            <a:r>
              <a:rPr lang="en-US" altLang="en-US" dirty="0" smtClean="0">
                <a:solidFill>
                  <a:srgbClr val="C00000"/>
                </a:solidFill>
              </a:rPr>
              <a:t>Understand the </a:t>
            </a:r>
            <a:r>
              <a:rPr lang="en-US" altLang="en-US" dirty="0" smtClean="0">
                <a:solidFill>
                  <a:srgbClr val="C00000"/>
                </a:solidFill>
              </a:rPr>
              <a:t>ISA</a:t>
            </a:r>
          </a:p>
          <a:p>
            <a:pPr lvl="1"/>
            <a:r>
              <a:rPr lang="en-US" altLang="en-US" i="1" dirty="0" smtClean="0">
                <a:solidFill>
                  <a:srgbClr val="C00000"/>
                </a:solidFill>
              </a:rPr>
              <a:t>Annoying: </a:t>
            </a:r>
            <a:r>
              <a:rPr lang="en-US" altLang="en-US" dirty="0" smtClean="0">
                <a:solidFill>
                  <a:srgbClr val="C00000"/>
                </a:solidFill>
              </a:rPr>
              <a:t>understand the microarchitecture and instruction cost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18-645: How to Write Fast Code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9692" r="25893" b="13462"/>
          <a:stretch/>
        </p:blipFill>
        <p:spPr bwMode="auto">
          <a:xfrm>
            <a:off x="135467" y="1117600"/>
            <a:ext cx="3014134" cy="45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1959" y="5810840"/>
            <a:ext cx="751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://courses.ece.cmu.edu/18645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http://www.ece.cmu.edu/~franzf/papers/gttse07.pdf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www.inf.ethz.ch/personal/markusp/teaching/18-645-CMU-spring08/course.html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091" y="962622"/>
            <a:ext cx="5268429" cy="2710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277" y="3646743"/>
            <a:ext cx="5217575" cy="26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049" t="8309" r="3429" b="53764"/>
          <a:stretch/>
        </p:blipFill>
        <p:spPr>
          <a:xfrm>
            <a:off x="76200" y="533400"/>
            <a:ext cx="8382000" cy="632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12954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ea typeface="+mn-ea"/>
                <a:cs typeface="+mn-cs"/>
                <a:hlinkClick r:id="rId4"/>
              </a:rPr>
              <a:t>www.cs.cmu.edu/afs/cs.cmu.edu/academic/class/15418-s18/www/schedule.html</a:t>
            </a:r>
            <a:r>
              <a:rPr lang="en-US" sz="140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MMX/SSE/AVX: Integer</a:t>
            </a:r>
            <a:endParaRPr lang="en-US" altLang="en-US" dirty="0" smtClean="0"/>
          </a:p>
        </p:txBody>
      </p:sp>
      <p:sp>
        <p:nvSpPr>
          <p:cNvPr id="43" name="Oval 42"/>
          <p:cNvSpPr/>
          <p:nvPr/>
        </p:nvSpPr>
        <p:spPr>
          <a:xfrm>
            <a:off x="0" y="1752600"/>
            <a:ext cx="9144000" cy="4711345"/>
          </a:xfrm>
          <a:prstGeom prst="ellipse">
            <a:avLst/>
          </a:prstGeom>
          <a:solidFill>
            <a:srgbClr val="002B5F">
              <a:lumMod val="10000"/>
              <a:lumOff val="90000"/>
            </a:srgbClr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40409" y="2133600"/>
            <a:ext cx="8839200" cy="4330345"/>
          </a:xfrm>
          <a:prstGeom prst="ellipse">
            <a:avLst/>
          </a:prstGeom>
          <a:solidFill>
            <a:srgbClr val="C8DEC8">
              <a:lumMod val="90000"/>
            </a:srgbClr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1648" y="2633031"/>
            <a:ext cx="8351352" cy="3678514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7550" y="3074110"/>
            <a:ext cx="7561805" cy="3148180"/>
          </a:xfrm>
          <a:prstGeom prst="ellipse">
            <a:avLst/>
          </a:prstGeom>
          <a:solidFill>
            <a:srgbClr val="FFFFFF">
              <a:lumMod val="75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72166" y="3466778"/>
            <a:ext cx="6252573" cy="2603112"/>
          </a:xfrm>
          <a:prstGeom prst="ellipse">
            <a:avLst/>
          </a:prstGeom>
          <a:solidFill>
            <a:srgbClr val="808080">
              <a:lumMod val="40000"/>
              <a:lumOff val="60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012769" y="3923978"/>
            <a:ext cx="4971367" cy="2069712"/>
          </a:xfrm>
          <a:prstGeom prst="ellipse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631552" y="4363010"/>
            <a:ext cx="3733800" cy="1554480"/>
          </a:xfrm>
          <a:prstGeom prst="ellipse">
            <a:avLst/>
          </a:prstGeom>
          <a:solidFill>
            <a:srgbClr val="808080">
              <a:lumMod val="20000"/>
              <a:lumOff val="80000"/>
            </a:srgbClr>
          </a:solidFill>
          <a:ln w="6350">
            <a:solidFill>
              <a:srgbClr val="FFFFFF"/>
            </a:solidFill>
          </a:ln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182500" y="4430405"/>
            <a:ext cx="63190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SSE2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4182500" y="3975510"/>
            <a:ext cx="63190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SSE3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127998" y="3542978"/>
            <a:ext cx="74090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SSSE3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3896362" y="3129712"/>
            <a:ext cx="12041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SSE4.1/4.2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4156937" y="2684180"/>
            <a:ext cx="68303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3774578" y="2203646"/>
            <a:ext cx="144774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AVX2, FMA3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3774578" y="1758845"/>
            <a:ext cx="144774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AVX512, KNC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5017457" y="3845630"/>
            <a:ext cx="22733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</a:rPr>
              <a:t>128 bit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8/16/32/64/128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bit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5222326" y="2302686"/>
            <a:ext cx="22733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256 bit</a:t>
            </a:r>
          </a:p>
          <a:p>
            <a:r>
              <a:rPr lang="en-US" sz="1600" dirty="0">
                <a:solidFill>
                  <a:srgbClr val="C8DEC8">
                    <a:lumMod val="50000"/>
                  </a:srgbClr>
                </a:solidFill>
                <a:latin typeface="Calibri" pitchFamily="34" charset="0"/>
              </a:rPr>
              <a:t>8/16/32/64/128 bit </a:t>
            </a:r>
            <a:r>
              <a:rPr lang="en-US" sz="1600" dirty="0" err="1">
                <a:solidFill>
                  <a:srgbClr val="C8DEC8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dirty="0">
              <a:solidFill>
                <a:srgbClr val="C8DEC8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5427393" y="1268852"/>
            <a:ext cx="11705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512 bit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16x 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8x 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58876" y="4841707"/>
            <a:ext cx="2626248" cy="1126557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935443" y="5396218"/>
            <a:ext cx="1273114" cy="519351"/>
          </a:xfrm>
          <a:prstGeom prst="ellipse">
            <a:avLst/>
          </a:prstGeom>
          <a:solidFill>
            <a:srgbClr val="4F0E2B">
              <a:lumMod val="10000"/>
              <a:lumOff val="90000"/>
            </a:srgbClr>
          </a:solidFill>
          <a:ln w="6350"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onsolas" pitchFamily="49" charset="0"/>
              </a:rPr>
              <a:t>MMX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4241009" y="4896337"/>
            <a:ext cx="51488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SSE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868906" y="5388836"/>
            <a:ext cx="187262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64-bit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8/16/32/64 bit </a:t>
            </a:r>
            <a:r>
              <a:rPr lang="en-US" sz="16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</a:t>
            </a:r>
            <a:r>
              <a:rPr lang="en-US" dirty="0" smtClean="0"/>
              <a:t>Special Instructions</a:t>
            </a:r>
            <a:endParaRPr lang="en-US" altLang="en-US" dirty="0" smtClean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75773" y="1371600"/>
            <a:ext cx="7896225" cy="38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Cryptography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Bit-manipulation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Cache/TLB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Debug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bounds checks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Hardware random 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 generator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String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Half precision (FP16)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Machine control register access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Galois field arithmetic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F0E2B">
                  <a:lumMod val="75000"/>
                  <a:lumOff val="25000"/>
                </a:srgbClr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324" t="15426" r="1217" b="61947"/>
          <a:stretch/>
        </p:blipFill>
        <p:spPr>
          <a:xfrm>
            <a:off x="3097977" y="1447296"/>
            <a:ext cx="6039967" cy="2867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84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22221" cy="762000"/>
          </a:xfrm>
        </p:spPr>
        <p:txBody>
          <a:bodyPr/>
          <a:lstStyle/>
          <a:p>
            <a:r>
              <a:rPr lang="en-US" dirty="0" smtClean="0"/>
              <a:t>SSE3/4/AVX128 XMM Register File</a:t>
            </a:r>
            <a:endParaRPr lang="en-US" altLang="en-US" dirty="0" smtClean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7102" y="1847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7102" y="2304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7102" y="2761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7102" y="32191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%xmm3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7102" y="36763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7102" y="4133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%xmm5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07102" y="4590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7102" y="5047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%xmm7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69502" y="1847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%xmm8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69502" y="2304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%xmm9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69502" y="2761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%xmm10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9502" y="32191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69502" y="36763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%xmm12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69502" y="4133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%xmm13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69502" y="4590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%xmm14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69502" y="5047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%xmm15</a:t>
            </a: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 rot="5400000">
            <a:off x="2245402" y="-95561"/>
            <a:ext cx="228600" cy="350519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6063" y="1097878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128 bit = 2 doubles = 4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singles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5007" y="5741232"/>
            <a:ext cx="730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SSE2 also vectors of 8/16/32/64/128-bit integers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22221" cy="762000"/>
          </a:xfrm>
        </p:spPr>
        <p:txBody>
          <a:bodyPr/>
          <a:lstStyle/>
          <a:p>
            <a:r>
              <a:rPr lang="en-US" dirty="0" smtClean="0"/>
              <a:t>AVX Register File (Sandy Bridge and Later)</a:t>
            </a:r>
            <a:endParaRPr lang="en-US" altLang="en-US" dirty="0" smtClean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7102" y="1847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7102" y="2304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7102" y="2761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7102" y="32191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%ymm3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7102" y="36763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7102" y="4133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%ymm5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07102" y="4590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7102" y="5047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%ymm7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69502" y="1847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%ymm8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69502" y="2304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%ymm9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69502" y="2761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%ymm10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9502" y="32191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69502" y="36763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%ymm12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69502" y="41335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%ymm13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69502" y="45907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%ymm14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69502" y="5047939"/>
            <a:ext cx="3505200" cy="381000"/>
          </a:xfrm>
          <a:prstGeom prst="rect">
            <a:avLst/>
          </a:prstGeom>
          <a:solidFill>
            <a:srgbClr val="C8DEC8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%ymm15</a:t>
            </a: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 rot="5400000">
            <a:off x="2245402" y="-95561"/>
            <a:ext cx="228600" cy="350519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6063" y="116173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256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bit =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4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doubles =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8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singles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4263" y="5718747"/>
            <a:ext cx="780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AVX2 also vectors of 8/16/32/64/128/256-bit integers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FIRSTFRANZ@EESERZNFUVWXY5M7" val="29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+ib)(c+id) = (ac-bd)+i(ad+bc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4"/>
  <p:tag name="BOXHEIGHT" val="388"/>
  <p:tag name="BOXFONT" val="10"/>
  <p:tag name="BOXWRAP" val="False"/>
  <p:tag name="WORKAROUNDTRANSPARENCYBUG" val="False"/>
  <p:tag name="ALLOWFONTSUBSTITUTION" val="False"/>
  <p:tag name="BITMAPFORMAT" val="pngmono"/>
  <p:tag name="ORIGWIDTH" val="387"/>
  <p:tag name="PICTUREFILESIZE" val="17454"/>
</p:tagLst>
</file>

<file path=ppt/theme/theme1.xml><?xml version="1.0" encoding="utf-8"?>
<a:theme xmlns:a="http://schemas.openxmlformats.org/drawingml/2006/main" name="template200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template2003</Template>
  <TotalTime>2536</TotalTime>
  <Words>4135</Words>
  <Application>Microsoft Office PowerPoint</Application>
  <PresentationFormat>On-screen Show (4:3)</PresentationFormat>
  <Paragraphs>1236</Paragraphs>
  <Slides>53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Narrow</vt:lpstr>
      <vt:lpstr>Calibri</vt:lpstr>
      <vt:lpstr>Consolas</vt:lpstr>
      <vt:lpstr>Courier New</vt:lpstr>
      <vt:lpstr>Times New Roman</vt:lpstr>
      <vt:lpstr>Wingdings</vt:lpstr>
      <vt:lpstr>Wingdings 2</vt:lpstr>
      <vt:lpstr>template2003</vt:lpstr>
      <vt:lpstr>PowerPoint Presentation</vt:lpstr>
      <vt:lpstr>SIMD Vector Instructions in a Nutshell</vt:lpstr>
      <vt:lpstr>Other SIMD/Vector Hardware</vt:lpstr>
      <vt:lpstr>Evolution of Intel Vector Instructions</vt:lpstr>
      <vt:lpstr>Intel SSE/AVX: Floating Point</vt:lpstr>
      <vt:lpstr>Intel MMX/SSE/AVX: Integer</vt:lpstr>
      <vt:lpstr>Other Types of Special Instructions</vt:lpstr>
      <vt:lpstr>SSE3/4/AVX128 XMM Register File</vt:lpstr>
      <vt:lpstr>AVX Register File (Sandy Bridge and Later)</vt:lpstr>
      <vt:lpstr>AVX512 Register File</vt:lpstr>
      <vt:lpstr>XMM/YMM/ZMM Relationship</vt:lpstr>
      <vt:lpstr>Detail: XMM/SSE2/3/4 Register</vt:lpstr>
      <vt:lpstr>SSE3 Instructions: Examples</vt:lpstr>
      <vt:lpstr>AVX Instructions: Examples</vt:lpstr>
      <vt:lpstr>Instruction Names</vt:lpstr>
      <vt:lpstr>x86-64 FP Code Example</vt:lpstr>
      <vt:lpstr>SSE/AVX: How to Take Advantage?</vt:lpstr>
      <vt:lpstr>Vector Instructions: Language Extension</vt:lpstr>
      <vt:lpstr>Intrinsics</vt:lpstr>
      <vt:lpstr>PowerPoint Presentation</vt:lpstr>
      <vt:lpstr>PowerPoint Presentation</vt:lpstr>
      <vt:lpstr>Visual Conventions We Will Use</vt:lpstr>
      <vt:lpstr>SSE4/AVX2 Data Types</vt:lpstr>
      <vt:lpstr>SSE4/AVX128 4 x float Intrinsics</vt:lpstr>
      <vt:lpstr>AVX2 4 x double Intrinsics</vt:lpstr>
      <vt:lpstr>SSE4/AVX128 and AVX2 Intrinsics</vt:lpstr>
      <vt:lpstr>Loads and Stores</vt:lpstr>
      <vt:lpstr>Example: Load and Set in SSE4/AVX128 and AVX2</vt:lpstr>
      <vt:lpstr>Stores Less Powerful than Loads</vt:lpstr>
      <vt:lpstr>Constants</vt:lpstr>
      <vt:lpstr>Arithmetic</vt:lpstr>
      <vt:lpstr>Arithmetic</vt:lpstr>
      <vt:lpstr>Example: AVX</vt:lpstr>
      <vt:lpstr>Example: SSE4</vt:lpstr>
      <vt:lpstr>Comparisons: SSE4/AVX128</vt:lpstr>
      <vt:lpstr>Comparisons: AVX</vt:lpstr>
      <vt:lpstr>Comparison Example: SSE4</vt:lpstr>
      <vt:lpstr>SSE4 Code Example</vt:lpstr>
      <vt:lpstr>Shuffles: SSE</vt:lpstr>
      <vt:lpstr>Shuffles: AVX</vt:lpstr>
      <vt:lpstr>Shuffles: SSE</vt:lpstr>
      <vt:lpstr>Shuffles</vt:lpstr>
      <vt:lpstr>Example: Gather Operation</vt:lpstr>
      <vt:lpstr>Code For Previous Slide</vt:lpstr>
      <vt:lpstr>Vectorization With Intrinsics: Key Points</vt:lpstr>
      <vt:lpstr>Example: Complex Multiplication SSE3</vt:lpstr>
      <vt:lpstr>Looking a t the Assembly</vt:lpstr>
      <vt:lpstr>SSE4.1 Code Example</vt:lpstr>
      <vt:lpstr>Beyond AVX2: AVX-512/KNC</vt:lpstr>
      <vt:lpstr>Beyond Intel</vt:lpstr>
      <vt:lpstr>How to Write Good Vector Code?</vt:lpstr>
      <vt:lpstr>18-645: How to Write Fast Code</vt:lpstr>
      <vt:lpstr>PowerPoint Presentation</vt:lpstr>
    </vt:vector>
  </TitlesOfParts>
  <Company>Spiral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Fast Code SIMD Vectorization, Part 1 18-645, spring 2008 12th Lecture, Feb. 27th</dc:title>
  <dc:creator>Franz Franchetti</dc:creator>
  <cp:lastModifiedBy>Franz Franchetti</cp:lastModifiedBy>
  <cp:revision>145</cp:revision>
  <cp:lastPrinted>1999-09-20T15:19:18Z</cp:lastPrinted>
  <dcterms:created xsi:type="dcterms:W3CDTF">2008-02-26T23:32:01Z</dcterms:created>
  <dcterms:modified xsi:type="dcterms:W3CDTF">2019-02-19T14:57:27Z</dcterms:modified>
</cp:coreProperties>
</file>