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99" r:id="rId4"/>
    <p:sldMasterId id="2147483712" r:id="rId5"/>
    <p:sldMasterId id="2147483726" r:id="rId6"/>
    <p:sldMasterId id="2147483740" r:id="rId7"/>
    <p:sldMasterId id="2147483754" r:id="rId8"/>
  </p:sldMasterIdLst>
  <p:notesMasterIdLst>
    <p:notesMasterId r:id="rId75"/>
  </p:notesMasterIdLst>
  <p:handoutMasterIdLst>
    <p:handoutMasterId r:id="rId76"/>
  </p:handoutMasterIdLst>
  <p:sldIdLst>
    <p:sldId id="298" r:id="rId9"/>
    <p:sldId id="258" r:id="rId10"/>
    <p:sldId id="259" r:id="rId11"/>
    <p:sldId id="414" r:id="rId12"/>
    <p:sldId id="315" r:id="rId13"/>
    <p:sldId id="319" r:id="rId14"/>
    <p:sldId id="320" r:id="rId15"/>
    <p:sldId id="321" r:id="rId16"/>
    <p:sldId id="322" r:id="rId17"/>
    <p:sldId id="325" r:id="rId18"/>
    <p:sldId id="358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415" r:id="rId27"/>
    <p:sldId id="337" r:id="rId28"/>
    <p:sldId id="335" r:id="rId29"/>
    <p:sldId id="334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96" r:id="rId38"/>
    <p:sldId id="338" r:id="rId39"/>
    <p:sldId id="339" r:id="rId40"/>
    <p:sldId id="366" r:id="rId41"/>
    <p:sldId id="367" r:id="rId42"/>
    <p:sldId id="368" r:id="rId43"/>
    <p:sldId id="346" r:id="rId44"/>
    <p:sldId id="416" r:id="rId45"/>
    <p:sldId id="317" r:id="rId46"/>
    <p:sldId id="393" r:id="rId47"/>
    <p:sldId id="395" r:id="rId48"/>
    <p:sldId id="394" r:id="rId49"/>
    <p:sldId id="386" r:id="rId50"/>
    <p:sldId id="417" r:id="rId51"/>
    <p:sldId id="384" r:id="rId52"/>
    <p:sldId id="385" r:id="rId53"/>
    <p:sldId id="406" r:id="rId54"/>
    <p:sldId id="388" r:id="rId55"/>
    <p:sldId id="401" r:id="rId56"/>
    <p:sldId id="403" r:id="rId57"/>
    <p:sldId id="418" r:id="rId58"/>
    <p:sldId id="399" r:id="rId59"/>
    <p:sldId id="353" r:id="rId60"/>
    <p:sldId id="354" r:id="rId61"/>
    <p:sldId id="407" r:id="rId62"/>
    <p:sldId id="408" r:id="rId63"/>
    <p:sldId id="409" r:id="rId64"/>
    <p:sldId id="420" r:id="rId65"/>
    <p:sldId id="410" r:id="rId66"/>
    <p:sldId id="411" r:id="rId67"/>
    <p:sldId id="412" r:id="rId68"/>
    <p:sldId id="413" r:id="rId69"/>
    <p:sldId id="422" r:id="rId70"/>
    <p:sldId id="357" r:id="rId71"/>
    <p:sldId id="419" r:id="rId72"/>
    <p:sldId id="350" r:id="rId73"/>
    <p:sldId id="421" r:id="rId7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05" autoAdjust="0"/>
    <p:restoredTop sz="96755" autoAdjust="0"/>
  </p:normalViewPr>
  <p:slideViewPr>
    <p:cSldViewPr>
      <p:cViewPr varScale="1">
        <p:scale>
          <a:sx n="131" d="100"/>
          <a:sy n="131" d="100"/>
        </p:scale>
        <p:origin x="187" y="86"/>
      </p:cViewPr>
      <p:guideLst>
        <p:guide orient="horz" pos="3648"/>
        <p:guide pos="27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1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26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4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73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1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8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6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1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1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0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9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75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4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012702-FEB2-485A-906D-738D4390125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88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012702-FEB2-485A-906D-738D4390125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83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80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539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6399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012702-FEB2-485A-906D-738D4390125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3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012702-FEB2-485A-906D-738D4390125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70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012702-FEB2-485A-906D-738D4390125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36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012702-FEB2-485A-906D-738D4390125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8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012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2047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160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2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2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2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8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269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73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50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130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404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277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19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3725" y="350838"/>
            <a:ext cx="2185988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588" y="350838"/>
            <a:ext cx="6408737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636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2588" y="1362075"/>
            <a:ext cx="3871912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50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0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6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03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02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47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041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85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48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512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50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1006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572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085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6538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183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9078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9869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8996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72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020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8451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7813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43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843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865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882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541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847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97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6210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564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61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49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491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6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8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20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1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4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12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9482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089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019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Calibri" charset="0"/>
              </a:rPr>
              <a:t>Second level</a:t>
            </a:r>
          </a:p>
          <a:p>
            <a:pPr lvl="2"/>
            <a:r>
              <a:rPr lang="en-US" dirty="0" smtClean="0">
                <a:sym typeface="Calibri" charset="0"/>
              </a:rPr>
              <a:t>Third level</a:t>
            </a:r>
          </a:p>
          <a:p>
            <a:pPr lvl="3"/>
            <a:r>
              <a:rPr lang="en-US" dirty="0" smtClean="0">
                <a:sym typeface="Calibri" charset="0"/>
              </a:rPr>
              <a:t>Fourth level</a:t>
            </a:r>
          </a:p>
          <a:p>
            <a:pPr lvl="4"/>
            <a:r>
              <a:rPr lang="en-US" dirty="0" smtClean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50838"/>
            <a:ext cx="874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B61616">
                  <a:shade val="30000"/>
                  <a:satMod val="115000"/>
                </a:srgbClr>
              </a:gs>
              <a:gs pos="50000">
                <a:srgbClr val="B61616">
                  <a:shade val="67500"/>
                  <a:satMod val="115000"/>
                </a:srgbClr>
              </a:gs>
              <a:gs pos="100000">
                <a:srgbClr val="B6161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5" name="Picture 19" descr="CMwrdmrkRE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53" y="26988"/>
            <a:ext cx="1157287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ecelogo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307" y="249381"/>
            <a:ext cx="975693" cy="22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55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0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7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9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6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hyperlink" Target="https://upload.wikimedia.org/wikipedia/commons/archive/0/03/20080524210756!Green_check.svg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rtoisegit.org/" TargetMode="External"/><Relationship Id="rId13" Type="http://schemas.openxmlformats.org/officeDocument/2006/relationships/hyperlink" Target="http://www.cs.cmu.edu/afs/cs/academic/class/15213-s19/www/faq.html" TargetMode="External"/><Relationship Id="rId3" Type="http://schemas.openxmlformats.org/officeDocument/2006/relationships/hyperlink" Target="http://www.cs.cmu.edu/afs/cs/academic/class/15213-s19/www/activities/linux-bootcamp/linux-bootcamp.pdf" TargetMode="External"/><Relationship Id="rId7" Type="http://schemas.openxmlformats.org/officeDocument/2006/relationships/hyperlink" Target="https://www.bitvise.com/" TargetMode="External"/><Relationship Id="rId12" Type="http://schemas.openxmlformats.org/officeDocument/2006/relationships/hyperlink" Target="http://www.openafs.org/window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mu.edu/computing/software/all/tectia/" TargetMode="External"/><Relationship Id="rId11" Type="http://schemas.openxmlformats.org/officeDocument/2006/relationships/hyperlink" Target="https://www.cmu.edu/computing/software/all/cisco-anyconnect/" TargetMode="External"/><Relationship Id="rId5" Type="http://schemas.openxmlformats.org/officeDocument/2006/relationships/hyperlink" Target="https://www.putty.org/" TargetMode="External"/><Relationship Id="rId10" Type="http://schemas.openxmlformats.org/officeDocument/2006/relationships/hyperlink" Target="https://mobaxterm.mobatek.net/download.html" TargetMode="External"/><Relationship Id="rId4" Type="http://schemas.openxmlformats.org/officeDocument/2006/relationships/hyperlink" Target="http://www.cs.cmu.edu/~213/activities/linux-bootcamp/windows-setup.pdf" TargetMode="External"/><Relationship Id="rId9" Type="http://schemas.openxmlformats.org/officeDocument/2006/relationships/hyperlink" Target="https://www.cmu.edu/computing/software/all/xwin/index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JgsSFOSQv0" TargetMode="External"/><Relationship Id="rId2" Type="http://schemas.openxmlformats.org/officeDocument/2006/relationships/hyperlink" Target="https://fresh2refresh.com/c-programmin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edx.org/course/c-programming-advanced-data-types" TargetMode="External"/><Relationship Id="rId4" Type="http://schemas.openxmlformats.org/officeDocument/2006/relationships/hyperlink" Target="https://www.edx.org/course/c-programming-language-foundations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emf"/><Relationship Id="rId5" Type="http://schemas.openxmlformats.org/officeDocument/2006/relationships/hyperlink" Target="https://www.inf.ethz.ch/personal/markusp/teaching/18-645-CMU-spring08/course.html" TargetMode="External"/><Relationship Id="rId4" Type="http://schemas.openxmlformats.org/officeDocument/2006/relationships/hyperlink" Target="https://courses.ece.cmu.edu/18645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cs.cmu.edu/afs/cs.cmu.edu/academic/class/15418-s18/www/schedule.html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/>
          </p:cNvSpPr>
          <p:nvPr/>
        </p:nvSpPr>
        <p:spPr bwMode="auto">
          <a:xfrm>
            <a:off x="685800" y="4572000"/>
            <a:ext cx="1757404" cy="75661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>
              <a:spcBef>
                <a:spcPts val="475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ea typeface="Calibri Bold" charset="0"/>
                <a:cs typeface="Calibri Bold" charset="0"/>
                <a:sym typeface="Calibri Bold" charset="0"/>
              </a:rPr>
              <a:t>Instructor: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 </a:t>
            </a:r>
          </a:p>
          <a:p>
            <a:pPr algn="l">
              <a:spcBef>
                <a:spcPts val="475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Franz Franchetti</a:t>
            </a:r>
            <a:endParaRPr lang="en-US" sz="20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 smtClean="0">
                <a:latin typeface="+mn-lt"/>
              </a:rPr>
              <a:t>The C Language And Some Extensions</a:t>
            </a:r>
            <a:br>
              <a:rPr lang="en-US" b="1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18-613: Foundations of Computer Systems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b="0" dirty="0" smtClean="0"/>
              <a:t> Additional Lecture, Jan. </a:t>
            </a:r>
            <a:r>
              <a:rPr lang="en-US" sz="2000" dirty="0" smtClean="0"/>
              <a:t>31</a:t>
            </a:r>
            <a:r>
              <a:rPr lang="en-US" sz="2000" b="0" dirty="0" smtClean="0"/>
              <a:t>, 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Should I Use Unsigned? (cont.)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Do</a:t>
            </a:r>
            <a:r>
              <a:rPr lang="en-US" dirty="0" smtClean="0"/>
              <a:t> Use When Performing Modular Arithmetic</a:t>
            </a:r>
          </a:p>
          <a:p>
            <a:pPr lvl="1" eaLnBrk="1" hangingPunct="1">
              <a:defRPr/>
            </a:pPr>
            <a:r>
              <a:rPr lang="en-US" dirty="0" err="1" smtClean="0"/>
              <a:t>Multiprecision</a:t>
            </a:r>
            <a:r>
              <a:rPr lang="en-US" dirty="0" smtClean="0"/>
              <a:t> arithmetic</a:t>
            </a:r>
          </a:p>
          <a:p>
            <a:pPr eaLnBrk="1" hangingPunct="1">
              <a:defRPr/>
            </a:pPr>
            <a:r>
              <a:rPr lang="en-US" i="1" dirty="0" smtClean="0"/>
              <a:t>Do</a:t>
            </a:r>
            <a:r>
              <a:rPr lang="en-US" dirty="0" smtClean="0"/>
              <a:t> Use When Using Bits to Represent Sets</a:t>
            </a:r>
          </a:p>
          <a:p>
            <a:pPr lvl="1" eaLnBrk="1" hangingPunct="1">
              <a:defRPr/>
            </a:pPr>
            <a:r>
              <a:rPr lang="en-US" dirty="0" smtClean="0"/>
              <a:t>Logical right shift, no sign extension</a:t>
            </a:r>
          </a:p>
          <a:p>
            <a:pPr>
              <a:defRPr/>
            </a:pPr>
            <a:r>
              <a:rPr lang="en-US" i="1" dirty="0"/>
              <a:t>Do</a:t>
            </a:r>
            <a:r>
              <a:rPr lang="en-US" dirty="0"/>
              <a:t> Use </a:t>
            </a:r>
            <a:r>
              <a:rPr lang="en-US" dirty="0" smtClean="0"/>
              <a:t>In System Programming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Bit masks, device commands,…</a:t>
            </a: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9412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marR="0" lvl="1" indent="-187325" algn="l" defTabSz="89535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0	0U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==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unsigned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687388" marR="0" lvl="1" indent="-187325" algn="l" defTabSz="89535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-1	0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&lt;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687388" marR="0" lvl="1" indent="-187325" algn="l" defTabSz="89535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-1	0U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&gt;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unsigned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687388" marR="0" lvl="1" indent="-187325" algn="l" defTabSz="89535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2147483647	-2147483648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	&gt;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signed</a:t>
            </a:r>
          </a:p>
          <a:p>
            <a:pPr marL="687388" marR="0" lvl="1" indent="-187325" algn="l" defTabSz="89535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2147483647U	-2147483648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	&lt;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unsigned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687388" marR="0" lvl="1" indent="-187325" algn="l" defTabSz="89535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-1	-2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	&gt;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687388" marR="0" lvl="1" indent="-187325" algn="l" defTabSz="89535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(unsigned) -1	-2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	&gt;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unsigned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687388" marR="0" lvl="1" indent="-187325" algn="l" defTabSz="89535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 2147483647 	2147483648U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	&lt;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unsigned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687388" marR="0" lvl="1" indent="-187325" algn="l" defTabSz="89535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 2147483647 	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 2147483648U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&gt;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 smtClean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 smtClean="0"/>
              <a:t>If there is a mix of unsigned and signed in single expression, </a:t>
            </a:r>
            <a:br>
              <a:rPr lang="en-US" dirty="0" smtClean="0"/>
            </a:br>
            <a:r>
              <a:rPr lang="en-US" b="1" i="1" dirty="0" smtClean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 smtClean="0"/>
              <a:t>Including comparison operations </a:t>
            </a:r>
            <a:r>
              <a:rPr lang="en-US" b="1" dirty="0" smtClean="0">
                <a:latin typeface="Courier New" pitchFamily="49" charset="0"/>
              </a:rPr>
              <a:t>&lt;</a:t>
            </a:r>
            <a:r>
              <a:rPr lang="en-US" b="1" dirty="0" smtClean="0"/>
              <a:t>, </a:t>
            </a:r>
            <a:r>
              <a:rPr lang="en-US" b="1" dirty="0" smtClean="0">
                <a:latin typeface="Courier New" pitchFamily="49" charset="0"/>
              </a:rPr>
              <a:t>&gt;</a:t>
            </a:r>
            <a:r>
              <a:rPr lang="en-US" b="1" dirty="0" smtClean="0"/>
              <a:t>, </a:t>
            </a:r>
            <a:r>
              <a:rPr lang="en-US" b="1" dirty="0" smtClean="0">
                <a:latin typeface="Courier New" pitchFamily="49" charset="0"/>
              </a:rPr>
              <a:t>==</a:t>
            </a:r>
            <a:r>
              <a:rPr lang="en-US" b="1" dirty="0" smtClean="0"/>
              <a:t>, </a:t>
            </a:r>
            <a:r>
              <a:rPr lang="en-US" b="1" dirty="0" smtClean="0">
                <a:latin typeface="Courier New" pitchFamily="49" charset="0"/>
              </a:rPr>
              <a:t>&lt;=</a:t>
            </a:r>
            <a:r>
              <a:rPr lang="en-US" b="1" dirty="0" smtClean="0"/>
              <a:t>, </a:t>
            </a:r>
            <a:r>
              <a:rPr lang="en-US" b="1" dirty="0" smtClean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 smtClean="0"/>
              <a:t>Examples for </a:t>
            </a:r>
            <a:r>
              <a:rPr lang="en-US" i="1" dirty="0" smtClean="0"/>
              <a:t>W</a:t>
            </a:r>
            <a:r>
              <a:rPr lang="en-US" dirty="0" smtClean="0"/>
              <a:t> = 32:    </a:t>
            </a:r>
            <a:r>
              <a:rPr lang="en-US" b="1" dirty="0" smtClean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 smtClean="0"/>
              <a:t>Constant</a:t>
            </a:r>
            <a:r>
              <a:rPr lang="en-US" baseline="-25000" dirty="0" smtClean="0"/>
              <a:t>1</a:t>
            </a:r>
            <a:r>
              <a:rPr lang="en-US" dirty="0" smtClean="0"/>
              <a:t>	Constant</a:t>
            </a:r>
            <a:r>
              <a:rPr lang="en-US" baseline="-25000" dirty="0" smtClean="0"/>
              <a:t>2</a:t>
            </a:r>
            <a:r>
              <a:rPr lang="en-US" dirty="0" smtClean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 smtClean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 smtClean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 2147483647 	(</a:t>
            </a:r>
            <a:r>
              <a:rPr lang="en-US" sz="2100" dirty="0" err="1" smtClean="0"/>
              <a:t>int</a:t>
            </a:r>
            <a:r>
              <a:rPr lang="en-US" sz="2100" dirty="0" smtClean="0"/>
              <a:t>) 2147483648U </a:t>
            </a:r>
            <a:r>
              <a:rPr lang="en-US" dirty="0" smtClean="0">
                <a:latin typeface="Courier New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249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Integer C Puzzles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214646" y="4138587"/>
            <a:ext cx="2819400" cy="17825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x = </a:t>
            </a:r>
            <a:r>
              <a:rPr lang="en-US" sz="2000" dirty="0" err="1">
                <a:latin typeface="Courier New"/>
                <a:cs typeface="Courier New"/>
              </a:rPr>
              <a:t>foo</a:t>
            </a:r>
            <a:r>
              <a:rPr lang="en-US" sz="2000" dirty="0">
                <a:latin typeface="Courier New"/>
                <a:cs typeface="Courier New"/>
              </a:rPr>
              <a:t>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y = bar();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= x;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uy</a:t>
            </a:r>
            <a:r>
              <a:rPr lang="en-US" sz="2000" dirty="0">
                <a:latin typeface="Courier New"/>
                <a:cs typeface="Courier New"/>
              </a:rPr>
              <a:t> = y;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276600" y="1447800"/>
            <a:ext cx="5867400" cy="4829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>
                <a:latin typeface="Courier New"/>
                <a:ea typeface="+mn-ea"/>
                <a:cs typeface="Courier New"/>
              </a:rPr>
              <a:t>x &lt; 0	</a:t>
            </a:r>
            <a:r>
              <a:rPr lang="en-US" sz="2000" b="1" dirty="0" smtClean="0">
                <a:latin typeface="Courier New"/>
                <a:ea typeface="+mn-ea"/>
                <a:cs typeface="Courier New"/>
                <a:sym typeface="Symbol"/>
              </a:rPr>
              <a:t></a:t>
            </a:r>
            <a:r>
              <a:rPr lang="en-US" sz="2000" b="1" dirty="0">
                <a:latin typeface="Courier New"/>
                <a:ea typeface="+mn-ea"/>
                <a:cs typeface="Courier New"/>
              </a:rPr>
              <a:t>	((x*2) &lt; 0)</a:t>
            </a:r>
          </a:p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 err="1">
                <a:latin typeface="Courier New"/>
                <a:ea typeface="+mn-ea"/>
                <a:cs typeface="Courier New"/>
              </a:rPr>
              <a:t>ux</a:t>
            </a:r>
            <a:r>
              <a:rPr lang="en-US" sz="2000" b="1" dirty="0">
                <a:latin typeface="Courier New"/>
                <a:ea typeface="+mn-ea"/>
                <a:cs typeface="Courier New"/>
              </a:rPr>
              <a:t> &gt;= 0</a:t>
            </a:r>
          </a:p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>
                <a:latin typeface="Courier New"/>
                <a:ea typeface="+mn-ea"/>
                <a:cs typeface="Courier New"/>
              </a:rPr>
              <a:t>x &amp; 7 == 7	</a:t>
            </a:r>
            <a:r>
              <a:rPr lang="en-US" sz="2000" b="1" dirty="0">
                <a:latin typeface="Courier New"/>
                <a:cs typeface="Courier New"/>
                <a:sym typeface="Symbol"/>
              </a:rPr>
              <a:t>  </a:t>
            </a:r>
            <a:r>
              <a:rPr lang="en-US" sz="2000" b="1" dirty="0" smtClean="0">
                <a:latin typeface="Courier New"/>
                <a:ea typeface="+mn-ea"/>
                <a:cs typeface="Courier New"/>
              </a:rPr>
              <a:t>(</a:t>
            </a:r>
            <a:r>
              <a:rPr lang="en-US" sz="2000" b="1" dirty="0">
                <a:latin typeface="Courier New"/>
                <a:ea typeface="+mn-ea"/>
                <a:cs typeface="Courier New"/>
              </a:rPr>
              <a:t>x&lt;&lt;30) &lt; 0</a:t>
            </a:r>
          </a:p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 err="1">
                <a:latin typeface="Courier New"/>
                <a:ea typeface="+mn-ea"/>
                <a:cs typeface="Courier New"/>
              </a:rPr>
              <a:t>ux</a:t>
            </a:r>
            <a:r>
              <a:rPr lang="en-US" sz="2000" b="1" dirty="0">
                <a:latin typeface="Courier New"/>
                <a:ea typeface="+mn-ea"/>
                <a:cs typeface="Courier New"/>
              </a:rPr>
              <a:t> &gt; -1</a:t>
            </a:r>
          </a:p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>
                <a:latin typeface="Courier New"/>
                <a:ea typeface="+mn-ea"/>
                <a:cs typeface="Courier New"/>
              </a:rPr>
              <a:t>x &gt; </a:t>
            </a:r>
            <a:r>
              <a:rPr lang="en-US" sz="2000" b="1" dirty="0" smtClean="0">
                <a:latin typeface="Courier New"/>
                <a:ea typeface="+mn-ea"/>
                <a:cs typeface="Courier New"/>
              </a:rPr>
              <a:t>y</a:t>
            </a:r>
            <a:r>
              <a:rPr lang="en-US" sz="2000" b="1" dirty="0">
                <a:latin typeface="Courier New"/>
                <a:ea typeface="+mn-ea"/>
                <a:cs typeface="Courier New"/>
              </a:rPr>
              <a:t>	</a:t>
            </a:r>
            <a:r>
              <a:rPr lang="en-US" sz="2000" b="1" dirty="0">
                <a:latin typeface="Courier New"/>
                <a:cs typeface="Courier New"/>
                <a:sym typeface="Symbol"/>
              </a:rPr>
              <a:t>  </a:t>
            </a:r>
            <a:r>
              <a:rPr lang="en-US" sz="2000" b="1" dirty="0" smtClean="0">
                <a:latin typeface="Courier New"/>
                <a:ea typeface="+mn-ea"/>
                <a:cs typeface="Courier New"/>
              </a:rPr>
              <a:t>-</a:t>
            </a:r>
            <a:r>
              <a:rPr lang="en-US" sz="2000" b="1" dirty="0">
                <a:latin typeface="Courier New"/>
                <a:ea typeface="+mn-ea"/>
                <a:cs typeface="Courier New"/>
              </a:rPr>
              <a:t>x &lt; -y</a:t>
            </a:r>
          </a:p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>
                <a:latin typeface="Courier New"/>
                <a:ea typeface="+mn-ea"/>
                <a:cs typeface="Courier New"/>
              </a:rPr>
              <a:t>x * x &gt;= 0</a:t>
            </a:r>
          </a:p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>
                <a:latin typeface="Courier New"/>
                <a:ea typeface="+mn-ea"/>
                <a:cs typeface="Courier New"/>
              </a:rPr>
              <a:t>x &gt; 0 &amp;&amp; y &gt; 0	</a:t>
            </a:r>
            <a:r>
              <a:rPr lang="en-US" sz="2000" b="1" dirty="0">
                <a:latin typeface="Courier New"/>
                <a:cs typeface="Courier New"/>
                <a:sym typeface="Symbol"/>
              </a:rPr>
              <a:t>  </a:t>
            </a:r>
            <a:r>
              <a:rPr lang="en-US" sz="2000" b="1" dirty="0" smtClean="0">
                <a:latin typeface="Courier New"/>
                <a:ea typeface="+mn-ea"/>
                <a:cs typeface="Courier New"/>
              </a:rPr>
              <a:t>x </a:t>
            </a:r>
            <a:r>
              <a:rPr lang="en-US" sz="2000" b="1" dirty="0">
                <a:latin typeface="Courier New"/>
                <a:ea typeface="+mn-ea"/>
                <a:cs typeface="Courier New"/>
              </a:rPr>
              <a:t>+ y &gt; 0</a:t>
            </a:r>
          </a:p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>
                <a:latin typeface="Courier New"/>
                <a:ea typeface="+mn-ea"/>
                <a:cs typeface="Courier New"/>
              </a:rPr>
              <a:t>x &gt;= </a:t>
            </a:r>
            <a:r>
              <a:rPr lang="en-US" sz="2000" b="1" dirty="0" smtClean="0">
                <a:latin typeface="Courier New"/>
                <a:ea typeface="+mn-ea"/>
                <a:cs typeface="Courier New"/>
              </a:rPr>
              <a:t>0</a:t>
            </a:r>
            <a:r>
              <a:rPr lang="en-US" sz="2000" b="1" dirty="0">
                <a:latin typeface="Courier New"/>
                <a:ea typeface="+mn-ea"/>
                <a:cs typeface="Courier New"/>
              </a:rPr>
              <a:t>	</a:t>
            </a:r>
            <a:r>
              <a:rPr lang="en-US" sz="2000" b="1" dirty="0">
                <a:latin typeface="Courier New"/>
                <a:cs typeface="Courier New"/>
                <a:sym typeface="Symbol"/>
              </a:rPr>
              <a:t>  </a:t>
            </a:r>
            <a:r>
              <a:rPr lang="en-US" sz="2000" b="1" dirty="0" smtClean="0">
                <a:latin typeface="Courier New"/>
                <a:ea typeface="+mn-ea"/>
                <a:cs typeface="Courier New"/>
              </a:rPr>
              <a:t>-</a:t>
            </a:r>
            <a:r>
              <a:rPr lang="en-US" sz="2000" b="1" dirty="0">
                <a:latin typeface="Courier New"/>
                <a:ea typeface="+mn-ea"/>
                <a:cs typeface="Courier New"/>
              </a:rPr>
              <a:t>x &lt;= 0</a:t>
            </a:r>
          </a:p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>
                <a:latin typeface="Courier New"/>
                <a:ea typeface="+mn-ea"/>
                <a:cs typeface="Courier New"/>
              </a:rPr>
              <a:t>x &lt;= 0	</a:t>
            </a:r>
            <a:r>
              <a:rPr lang="en-US" sz="2000" b="1" dirty="0">
                <a:latin typeface="Courier New"/>
                <a:cs typeface="Courier New"/>
                <a:sym typeface="Symbol"/>
              </a:rPr>
              <a:t>  </a:t>
            </a:r>
            <a:r>
              <a:rPr lang="en-US" sz="2000" b="1" dirty="0" smtClean="0">
                <a:latin typeface="Courier New"/>
                <a:ea typeface="+mn-ea"/>
                <a:cs typeface="Courier New"/>
              </a:rPr>
              <a:t>-</a:t>
            </a:r>
            <a:r>
              <a:rPr lang="en-US" sz="2000" b="1" dirty="0">
                <a:latin typeface="Courier New"/>
                <a:ea typeface="+mn-ea"/>
                <a:cs typeface="Courier New"/>
              </a:rPr>
              <a:t>x &gt;= 0</a:t>
            </a:r>
          </a:p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 smtClean="0">
                <a:latin typeface="Courier New"/>
                <a:ea typeface="+mn-ea"/>
                <a:cs typeface="Courier New"/>
              </a:rPr>
              <a:t>(x|-x)&gt;&gt;31 == -1</a:t>
            </a:r>
          </a:p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 err="1" smtClean="0">
                <a:latin typeface="Courier New"/>
                <a:ea typeface="+mn-ea"/>
                <a:cs typeface="Courier New"/>
              </a:rPr>
              <a:t>ux</a:t>
            </a:r>
            <a:r>
              <a:rPr lang="en-US" sz="2000" b="1" dirty="0" smtClean="0">
                <a:latin typeface="Courier New"/>
                <a:ea typeface="+mn-ea"/>
                <a:cs typeface="Courier New"/>
              </a:rPr>
              <a:t> </a:t>
            </a:r>
            <a:r>
              <a:rPr lang="en-US" sz="2000" b="1" dirty="0">
                <a:latin typeface="Courier New"/>
                <a:ea typeface="+mn-ea"/>
                <a:cs typeface="Courier New"/>
              </a:rPr>
              <a:t>&gt;&gt; 3 ==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ux</a:t>
            </a:r>
            <a:r>
              <a:rPr lang="en-US" sz="2000" b="1" dirty="0">
                <a:latin typeface="Courier New"/>
                <a:ea typeface="+mn-ea"/>
                <a:cs typeface="Courier New"/>
              </a:rPr>
              <a:t>/8</a:t>
            </a:r>
          </a:p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>
                <a:latin typeface="Courier New"/>
                <a:ea typeface="+mn-ea"/>
                <a:cs typeface="Courier New"/>
              </a:rPr>
              <a:t>x &gt;&gt; 3 == x/8</a:t>
            </a:r>
          </a:p>
          <a:p>
            <a:pPr algn="l" eaLnBrk="0" hangingPunct="0"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b="1" dirty="0">
                <a:latin typeface="Courier New"/>
                <a:ea typeface="+mn-ea"/>
                <a:cs typeface="Courier New"/>
              </a:rPr>
              <a:t>x &amp; (x-1) != 0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52400" y="3679487"/>
            <a:ext cx="177093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 eaLnBrk="0" hangingPunct="0"/>
            <a:r>
              <a:rPr lang="en-US" sz="2400" b="1" dirty="0">
                <a:latin typeface="Calibri" pitchFamily="34" charset="0"/>
                <a:ea typeface="+mn-ea"/>
                <a:cs typeface="+mn-cs"/>
              </a:rPr>
              <a:t>Initialization</a:t>
            </a:r>
          </a:p>
        </p:txBody>
      </p:sp>
      <p:pic>
        <p:nvPicPr>
          <p:cNvPr id="39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152154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1885144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22444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6036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96726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33086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69446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4058072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41732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78093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5144536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50379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8674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53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  <a:endParaRPr lang="en-US" dirty="0"/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</a:t>
            </a:r>
            <a:r>
              <a:rPr lang="en-US" dirty="0" smtClean="0"/>
              <a:t> value of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0x01234567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 eaLnBrk="1" hangingPunct="1"/>
            <a:r>
              <a:rPr lang="en-US" dirty="0"/>
              <a:t>Address given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20574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algn="l" eaLnBrk="1" hangingPunct="1">
              <a:lnSpc>
                <a:spcPct val="95000"/>
              </a:lnSpc>
            </a:pPr>
            <a:r>
              <a:rPr lang="en-US" sz="1800" dirty="0">
                <a:solidFill>
                  <a:srgbClr val="C00000"/>
                </a:solidFill>
                <a:latin typeface="+mj-lt"/>
                <a:ea typeface="Helvetica" charset="0"/>
                <a:cs typeface="Helvetica" charset="0"/>
                <a:sym typeface="Helvetica" charset="0"/>
              </a:rPr>
              <a:t>Big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ea typeface="Helvetica" charset="0"/>
                <a:cs typeface="Helvetica" charset="0"/>
                <a:sym typeface="Helvetica" charset="0"/>
              </a:rPr>
              <a:t>Endian</a:t>
            </a:r>
            <a:endParaRPr lang="en-US" sz="1800" dirty="0">
              <a:solidFill>
                <a:srgbClr val="C00000"/>
              </a:solidFill>
              <a:latin typeface="+mj-lt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algn="l">
              <a:lnSpc>
                <a:spcPct val="95000"/>
              </a:lnSpc>
            </a:pPr>
            <a:r>
              <a:rPr lang="en-US" sz="1800" dirty="0">
                <a:solidFill>
                  <a:srgbClr val="C00000"/>
                </a:solidFill>
                <a:latin typeface="+mj-lt"/>
                <a:ea typeface="Helvetica" charset="0"/>
                <a:cs typeface="Helvetica" charset="0"/>
                <a:sym typeface="Helvetica" charset="0"/>
              </a:rPr>
              <a:t>Little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ea typeface="Helvetica" charset="0"/>
                <a:cs typeface="Helvetica" charset="0"/>
                <a:sym typeface="Helvetica" charset="0"/>
              </a:rPr>
              <a:t>Endian</a:t>
            </a:r>
            <a:endParaRPr lang="en-US" sz="1800" dirty="0">
              <a:solidFill>
                <a:srgbClr val="C00000"/>
              </a:solidFill>
              <a:latin typeface="+mj-lt"/>
              <a:ea typeface="Helvetica" charset="0"/>
              <a:cs typeface="Helvetica" charset="0"/>
              <a:sym typeface="Helvetica" charset="0"/>
            </a:endParaRP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1549400" y="5562600"/>
            <a:ext cx="37800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This is key in </a:t>
            </a:r>
            <a:r>
              <a:rPr lang="en-US" sz="2200" b="1" dirty="0" err="1" smtClean="0">
                <a:solidFill>
                  <a:srgbClr val="C00000"/>
                </a:solidFill>
                <a:latin typeface="+mj-lt"/>
              </a:rPr>
              <a:t>gdb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 and </a:t>
            </a:r>
            <a:r>
              <a:rPr lang="en-US" sz="2200" b="1" dirty="0" err="1" smtClean="0">
                <a:solidFill>
                  <a:srgbClr val="C00000"/>
                </a:solidFill>
                <a:latin typeface="+mj-lt"/>
              </a:rPr>
              <a:t>ProxyLab</a:t>
            </a:r>
            <a:endParaRPr lang="en-US" sz="2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19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/>
          </p:cNvSpPr>
          <p:nvPr/>
        </p:nvSpPr>
        <p:spPr bwMode="auto"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25400" tIns="25400" rIns="65086" bIns="25400">
            <a:prstTxWarp prst="textNoShape">
              <a:avLst/>
            </a:prstTxWarp>
          </a:bodyPr>
          <a:lstStyle/>
          <a:p>
            <a:pPr marL="398463" indent="-385763" algn="ctr" eaLnBrk="1" hangingPunct="1">
              <a:lnSpc>
                <a:spcPct val="95000"/>
              </a:lnSpc>
              <a:spcBef>
                <a:spcPts val="115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char S[6] = "</a:t>
            </a:r>
            <a:r>
              <a:rPr lang="en-US" sz="2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18213</a:t>
            </a:r>
            <a:r>
              <a:rPr lang="en-US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";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</a:t>
            </a:r>
            <a:r>
              <a:rPr lang="en-US" dirty="0" smtClean="0"/>
              <a:t> Strings</a:t>
            </a:r>
            <a:endParaRPr lang="en-US" dirty="0"/>
          </a:p>
        </p:txBody>
      </p:sp>
      <p:sp>
        <p:nvSpPr>
          <p:cNvPr id="5530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428750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Strings in C</a:t>
            </a:r>
          </a:p>
          <a:p>
            <a:pPr marL="552450" lvl="1" eaLnBrk="1" hangingPunct="1"/>
            <a:r>
              <a:rPr lang="en-US" dirty="0"/>
              <a:t>Represented by array of characters</a:t>
            </a:r>
          </a:p>
          <a:p>
            <a:pPr marL="552450" lvl="1" eaLnBrk="1" hangingPunct="1"/>
            <a:r>
              <a:rPr lang="en-US" dirty="0"/>
              <a:t>Each character encoded in ASCII format</a:t>
            </a:r>
          </a:p>
          <a:p>
            <a:pPr marL="838200" lvl="2" eaLnBrk="1" hangingPunct="1"/>
            <a:r>
              <a:rPr lang="en-US" dirty="0"/>
              <a:t>Standard 7-bit encoding of character set</a:t>
            </a:r>
          </a:p>
          <a:p>
            <a:pPr marL="838200" lvl="2" eaLnBrk="1" hangingPunct="1"/>
            <a:r>
              <a:rPr lang="en-US" dirty="0"/>
              <a:t>Character “0” has code 0x30</a:t>
            </a:r>
          </a:p>
          <a:p>
            <a:pPr marL="1181100" lvl="3" eaLnBrk="1" hangingPunct="1"/>
            <a:r>
              <a:rPr lang="en-US" dirty="0"/>
              <a:t>Digit </a:t>
            </a:r>
            <a:r>
              <a:rPr lang="en-US" i="1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r>
              <a:rPr lang="en-US" dirty="0"/>
              <a:t>  has code 0x30+</a:t>
            </a:r>
            <a:r>
              <a:rPr lang="en-US" i="1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endParaRPr lang="en-US" i="1" dirty="0"/>
          </a:p>
          <a:p>
            <a:pPr marL="552450" lvl="1" eaLnBrk="1" hangingPunct="1"/>
            <a:r>
              <a:rPr lang="en-US" dirty="0"/>
              <a:t>String should be null-terminated</a:t>
            </a:r>
          </a:p>
          <a:p>
            <a:pPr marL="838200" lvl="2" eaLnBrk="1" hangingPunct="1"/>
            <a:r>
              <a:rPr lang="en-US" dirty="0"/>
              <a:t>Final character = 0</a:t>
            </a:r>
          </a:p>
          <a:p>
            <a:pPr eaLnBrk="1" hangingPunct="1"/>
            <a:r>
              <a:rPr lang="en-US" dirty="0"/>
              <a:t>Compatibility</a:t>
            </a:r>
          </a:p>
          <a:p>
            <a:pPr marL="552450" lvl="1" eaLnBrk="1" hangingPunct="1"/>
            <a:r>
              <a:rPr lang="en-US" dirty="0"/>
              <a:t>Byte ordering not an issue</a:t>
            </a:r>
          </a:p>
        </p:txBody>
      </p:sp>
      <p:sp>
        <p:nvSpPr>
          <p:cNvPr id="55302" name="Rectangle 5"/>
          <p:cNvSpPr>
            <a:spLocks/>
          </p:cNvSpPr>
          <p:nvPr/>
        </p:nvSpPr>
        <p:spPr bwMode="auto">
          <a:xfrm>
            <a:off x="6184287" y="2251048"/>
            <a:ext cx="848950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 smtClean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x86-64</a:t>
            </a:r>
            <a:endParaRPr lang="en-US" sz="1800" dirty="0">
              <a:solidFill>
                <a:srgbClr val="000066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graphicFrame>
        <p:nvGraphicFramePr>
          <p:cNvPr id="20494" name="Group 14"/>
          <p:cNvGraphicFramePr>
            <a:graphicFrameLocks noGrp="1"/>
          </p:cNvGraphicFramePr>
          <p:nvPr>
            <p:extLst/>
          </p:nvPr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4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 smtClean="0"/>
              <a:t> Casting </a:t>
            </a:r>
            <a:r>
              <a:rPr lang="en-US" dirty="0"/>
              <a:t>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  <p:extLst>
      <p:ext uri="{BB962C8B-B14F-4D97-AF65-F5344CB8AC3E}">
        <p14:creationId xmlns:p14="http://schemas.microsoft.com/office/powerpoint/2010/main" val="169978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</a:t>
            </a:r>
            <a:r>
              <a:rPr lang="en-US" sz="18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(double)(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8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 smtClean="0"/>
              <a:t>Summarizing C Control Flow</a:t>
            </a: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</a:t>
            </a:r>
            <a:r>
              <a:rPr lang="en-US" dirty="0" smtClean="0"/>
              <a:t>for</a:t>
            </a:r>
          </a:p>
          <a:p>
            <a:pPr marL="546100" lvl="1"/>
            <a:r>
              <a:rPr lang="en-US" dirty="0" smtClean="0"/>
              <a:t>switch</a:t>
            </a:r>
          </a:p>
          <a:p>
            <a:r>
              <a:rPr lang="en-US" dirty="0" smtClean="0"/>
              <a:t>What to watch out for</a:t>
            </a:r>
            <a:endParaRPr lang="en-US" dirty="0"/>
          </a:p>
          <a:p>
            <a:pPr marL="546100"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if-then-else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proper {…} for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dirty="0" smtClean="0"/>
              <a:t>, logical condition in (…),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smtClean="0"/>
              <a:t> vs.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46100"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do-while</a:t>
            </a:r>
            <a:r>
              <a:rPr lang="en-US" dirty="0" smtClean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init</a:t>
            </a:r>
            <a:r>
              <a:rPr lang="en-US" dirty="0" smtClean="0"/>
              <a:t>, test, update: which ones execute at least once,…</a:t>
            </a:r>
            <a:br>
              <a:rPr lang="en-US" dirty="0" smtClean="0"/>
            </a:br>
            <a:r>
              <a:rPr lang="en-US" dirty="0" smtClean="0"/>
              <a:t>break, continue</a:t>
            </a:r>
            <a:endParaRPr lang="en-US" dirty="0"/>
          </a:p>
          <a:p>
            <a:pPr marL="546100"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witch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break, default</a:t>
            </a:r>
            <a:endParaRPr lang="en-US" dirty="0"/>
          </a:p>
          <a:p>
            <a:pPr marL="546100"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 smtClean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labels</a:t>
            </a:r>
            <a:r>
              <a:rPr lang="en-US" dirty="0" smtClean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longjmp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24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5435600"/>
          </a:xfrm>
          <a:ln/>
        </p:spPr>
        <p:txBody>
          <a:bodyPr/>
          <a:lstStyle/>
          <a:p>
            <a:r>
              <a:rPr lang="en-US" sz="2200" dirty="0" smtClean="0"/>
              <a:t>Functions</a:t>
            </a:r>
            <a:br>
              <a:rPr lang="en-US" sz="2200" dirty="0" smtClean="0"/>
            </a:b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return value, can be ignored</a:t>
            </a:r>
          </a:p>
          <a:p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Procedures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 no return </a:t>
            </a: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x();</a:t>
            </a:r>
          </a:p>
          <a:p>
            <a:r>
              <a:rPr lang="en-US" sz="2200" dirty="0"/>
              <a:t>Call by value/by </a:t>
            </a:r>
            <a:r>
              <a:rPr lang="en-US" sz="2200" dirty="0" smtClean="0"/>
              <a:t>reference</a:t>
            </a:r>
            <a:br>
              <a:rPr lang="en-US" sz="2200" dirty="0" smtClean="0"/>
            </a:b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of pointers, when to copy</a:t>
            </a:r>
            <a:endParaRPr lang="en-US" sz="2200" dirty="0"/>
          </a:p>
          <a:p>
            <a:r>
              <a:rPr lang="en-US" sz="2200" dirty="0" smtClean="0"/>
              <a:t>Recursion: nothing special</a:t>
            </a:r>
            <a:br>
              <a:rPr lang="en-US" sz="2200" dirty="0" smtClean="0"/>
            </a:b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Declaration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 definition</a:t>
            </a:r>
          </a:p>
          <a:p>
            <a:r>
              <a:rPr lang="en-US" sz="2200" dirty="0" smtClean="0"/>
              <a:t>Modifiers: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__inline</a:t>
            </a:r>
            <a:r>
              <a:rPr lang="en-US" sz="2200" dirty="0" smtClean="0"/>
              <a:t>,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__naked</a:t>
            </a:r>
            <a:r>
              <a:rPr lang="en-US" sz="2200" dirty="0" smtClean="0"/>
              <a:t> , …</a:t>
            </a:r>
          </a:p>
          <a:p>
            <a:r>
              <a:rPr lang="en-US" sz="2200" dirty="0" smtClean="0"/>
              <a:t>Variable length arguments: </a:t>
            </a:r>
            <a:br>
              <a:rPr lang="en-US" sz="2200" dirty="0" smtClean="0"/>
            </a:b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 smtClean="0"/>
              <a:t>,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200" dirty="0" smtClean="0"/>
              <a:t>,…</a:t>
            </a:r>
          </a:p>
          <a:p>
            <a:r>
              <a:rPr lang="en-US" sz="2200" dirty="0" smtClean="0"/>
              <a:t>In your own functions: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sum(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n, …)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va_arg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9256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C in 18-613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Bootcamp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Linux and Windows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Basic data types and functions </a:t>
            </a:r>
          </a:p>
          <a:p>
            <a:r>
              <a:rPr lang="en-US" dirty="0" smtClean="0"/>
              <a:t>Structures, arrays, etc.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 Standard Library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Linux/POSIX Libraries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Language Extensions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Final thoughts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62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C in 18-613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Bootcamp</a:t>
            </a:r>
            <a:r>
              <a:rPr lang="en-US" dirty="0" smtClean="0"/>
              <a:t>: Linux and Windows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Basic data types and functions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Structures, arrays, etc.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 Standard Library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Linux/POSIX Libraries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Language Extensions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Final thoughts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 smtClean="0">
                <a:latin typeface="Calibri" pitchFamily="-96" charset="0"/>
              </a:rPr>
              <a:t>Reference</a:t>
            </a:r>
            <a:r>
              <a:rPr lang="en-US" dirty="0">
                <a:latin typeface="Calibri" pitchFamily="-96" charset="0"/>
              </a:rPr>
              <a:t>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dirty="0">
                <a:latin typeface="Calibri" pitchFamily="-96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i="1" dirty="0">
                <a:latin typeface="Calibri" pitchFamily="-96" charset="0"/>
              </a:rPr>
              <a:t>x</a:t>
            </a:r>
            <a:endParaRPr lang="en-US" sz="1800" dirty="0">
              <a:latin typeface="Calibri" pitchFamily="-96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i="1" dirty="0">
                <a:latin typeface="Calibri" pitchFamily="-96" charset="0"/>
              </a:rPr>
              <a:t>x</a:t>
            </a:r>
            <a:r>
              <a:rPr lang="en-US" sz="1800" dirty="0">
                <a:latin typeface="Calibri" pitchFamily="-96" charset="0"/>
              </a:rPr>
              <a:t> + 4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sz="1800" b="1" dirty="0">
                <a:latin typeface="Courier New" pitchFamily="-96" charset="0"/>
              </a:rPr>
              <a:t>&amp;</a:t>
            </a: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i="1" dirty="0">
                <a:latin typeface="Calibri" pitchFamily="-96" charset="0"/>
              </a:rPr>
              <a:t>x</a:t>
            </a:r>
            <a:r>
              <a:rPr lang="en-US" sz="1800" dirty="0">
                <a:latin typeface="Calibri" pitchFamily="-96" charset="0"/>
              </a:rPr>
              <a:t> + 8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dirty="0">
                <a:latin typeface="Calibri" pitchFamily="-96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dirty="0">
                <a:latin typeface="Calibri" pitchFamily="-96" charset="0"/>
              </a:rPr>
              <a:t>5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i="1" dirty="0">
                <a:latin typeface="Calibri" pitchFamily="-96" charset="0"/>
              </a:rPr>
              <a:t>x </a:t>
            </a:r>
            <a:r>
              <a:rPr lang="en-US" sz="1800" dirty="0">
                <a:latin typeface="Calibri" pitchFamily="-96" charset="0"/>
              </a:rPr>
              <a:t>+ 4</a:t>
            </a:r>
            <a:r>
              <a:rPr lang="en-US" sz="1800" i="1" dirty="0">
                <a:latin typeface="Calibri" pitchFamily="-96" charset="0"/>
              </a:rPr>
              <a:t> </a:t>
            </a:r>
            <a:r>
              <a:rPr lang="en-US" sz="1800" i="1" dirty="0" err="1">
                <a:latin typeface="Calibri" pitchFamily="-96" charset="0"/>
              </a:rPr>
              <a:t>i</a:t>
            </a:r>
            <a:endParaRPr lang="en-US" sz="1800" i="1" dirty="0">
              <a:latin typeface="Calibri" pitchFamily="-96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6670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</a:t>
            </a: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714625"/>
            <a:ext cx="5334000" cy="750888"/>
            <a:chOff x="2514600" y="3429000"/>
            <a:chExt cx="5334000" cy="771141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10495"/>
              <a:ext cx="396875" cy="3766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23537"/>
              <a:ext cx="990600" cy="3766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 i="1">
                  <a:latin typeface="Calibri" pitchFamily="-96" charset="0"/>
                </a:rPr>
                <a:t>x </a:t>
              </a:r>
              <a:r>
                <a:rPr lang="en-US" sz="1800" b="0">
                  <a:latin typeface="Calibri" pitchFamily="-96" charset="0"/>
                </a:rPr>
                <a:t>+ 4</a:t>
              </a:r>
              <a:endParaRPr lang="en-US" sz="1800" b="0" i="1">
                <a:latin typeface="Calibri" pitchFamily="-96" charset="0"/>
              </a:endParaRP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23537"/>
              <a:ext cx="990600" cy="3766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 i="1">
                  <a:latin typeface="Calibri" pitchFamily="-96" charset="0"/>
                </a:rPr>
                <a:t>x </a:t>
              </a:r>
              <a:r>
                <a:rPr lang="en-US" sz="1800" b="0">
                  <a:latin typeface="Calibri" pitchFamily="-96" charset="0"/>
                </a:rPr>
                <a:t>+ 8</a:t>
              </a:r>
              <a:endParaRPr lang="en-US" sz="1800" b="0" i="1">
                <a:latin typeface="Calibri" pitchFamily="-96" charset="0"/>
              </a:endParaRP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23537"/>
              <a:ext cx="990600" cy="3766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 i="1">
                  <a:latin typeface="Calibri" pitchFamily="-96" charset="0"/>
                </a:rPr>
                <a:t>x </a:t>
              </a:r>
              <a:r>
                <a:rPr lang="en-US" sz="1800" b="0">
                  <a:latin typeface="Calibri" pitchFamily="-96" charset="0"/>
                </a:rPr>
                <a:t>+ 12</a:t>
              </a:r>
              <a:endParaRPr lang="en-US" sz="1800" b="0" i="1">
                <a:latin typeface="Calibri" pitchFamily="-96" charset="0"/>
              </a:endParaRP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766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 i="1">
                  <a:latin typeface="Calibri" pitchFamily="-96" charset="0"/>
                </a:rPr>
                <a:t>x </a:t>
              </a:r>
              <a:r>
                <a:rPr lang="en-US" sz="1800" b="0">
                  <a:latin typeface="Calibri" pitchFamily="-96" charset="0"/>
                </a:rPr>
                <a:t>+ 16</a:t>
              </a:r>
              <a:endParaRPr lang="en-US" sz="1800" b="0" i="1">
                <a:latin typeface="Calibri" pitchFamily="-96" charset="0"/>
              </a:endParaRP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766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 i="1">
                  <a:latin typeface="Calibri" pitchFamily="-96" charset="0"/>
                </a:rPr>
                <a:t>x </a:t>
              </a:r>
              <a:r>
                <a:rPr lang="en-US" sz="1800" b="0">
                  <a:latin typeface="Calibri" pitchFamily="-96" charset="0"/>
                </a:rPr>
                <a:t>+ 20</a:t>
              </a:r>
              <a:endParaRPr lang="en-US" sz="1800" b="0" i="1">
                <a:latin typeface="Calibri" pitchFamily="-96" charset="0"/>
              </a:endParaRP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98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int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get_pgh_digit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size_t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index,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size_t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digit)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{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return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pgh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[index][digit];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}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int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get_univ_digit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size_t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index,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size_t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digit)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{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return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univ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[index][digit];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}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>
                <a:latin typeface="Calibri" pitchFamily="-96" charset="0"/>
                <a:ea typeface="ＭＳ Ｐゴシック" pitchFamily="-96" charset="-128"/>
              </a:rPr>
              <a:t>Nested array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>
                <a:latin typeface="Calibri" pitchFamily="-96" charset="0"/>
                <a:ea typeface="ＭＳ Ｐゴシック" pitchFamily="-96" charset="-128"/>
              </a:rPr>
              <a:t>Multi-level array</a:t>
            </a:r>
          </a:p>
        </p:txBody>
      </p:sp>
      <p:pic>
        <p:nvPicPr>
          <p:cNvPr id="25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dirty="0">
                <a:latin typeface="Calibri" pitchFamily="-96" charset="0"/>
                <a:ea typeface="ＭＳ Ｐゴシック" pitchFamily="-96" charset="-128"/>
              </a:rPr>
              <a:t>Accesses looks similar in C, but address computations very different: 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>
              <a:buFont typeface="Wingdings" pitchFamily="-96" charset="2"/>
              <a:buNone/>
            </a:pPr>
            <a:r>
              <a:rPr lang="en-US" sz="2000" b="1" dirty="0" err="1">
                <a:latin typeface="Courier New" pitchFamily="-96" charset="0"/>
                <a:ea typeface="ＭＳ Ｐゴシック" pitchFamily="-96" charset="-128"/>
              </a:rPr>
              <a:t>Mem</a:t>
            </a:r>
            <a:r>
              <a:rPr lang="en-US" sz="2000" b="1" dirty="0">
                <a:latin typeface="Courier New" pitchFamily="-96" charset="0"/>
                <a:ea typeface="ＭＳ Ｐゴシック" pitchFamily="-96" charset="-128"/>
              </a:rPr>
              <a:t>[pgh+20*index+4*digit]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>
              <a:buFont typeface="Wingdings" pitchFamily="-96" charset="2"/>
              <a:buNone/>
            </a:pPr>
            <a:r>
              <a:rPr lang="en-US" sz="2000" b="1" dirty="0" err="1">
                <a:latin typeface="Courier New" pitchFamily="-96" charset="0"/>
                <a:ea typeface="ＭＳ Ｐゴシック" pitchFamily="-96" charset="-128"/>
              </a:rPr>
              <a:t>Mem</a:t>
            </a:r>
            <a:r>
              <a:rPr lang="en-US" sz="2000" b="1" dirty="0">
                <a:latin typeface="Courier New" pitchFamily="-96" charset="0"/>
                <a:ea typeface="ＭＳ Ｐゴシック" pitchFamily="-96" charset="-128"/>
              </a:rPr>
              <a:t>[</a:t>
            </a:r>
            <a:r>
              <a:rPr lang="en-US" sz="2000" b="1" dirty="0" err="1">
                <a:latin typeface="Courier New" pitchFamily="-96" charset="0"/>
                <a:ea typeface="ＭＳ Ｐゴシック" pitchFamily="-96" charset="-128"/>
              </a:rPr>
              <a:t>Mem</a:t>
            </a:r>
            <a:r>
              <a:rPr lang="en-US" sz="2000" b="1" dirty="0">
                <a:latin typeface="Courier New" pitchFamily="-96" charset="0"/>
                <a:ea typeface="ＭＳ Ｐゴシック" pitchFamily="-96" charset="-128"/>
              </a:rPr>
              <a:t>[univ+8*index]+4*digit]</a:t>
            </a:r>
            <a:endParaRPr lang="en-US" sz="2000" b="1" dirty="0">
              <a:latin typeface="Arial Narrow" pitchFamily="-96" charset="0"/>
              <a:ea typeface="ＭＳ Ｐゴシック" pitchFamily="-96" charset="-12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0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1404938"/>
            <a:ext cx="3481382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smtClean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kern="0" smtClean="0">
                <a:latin typeface="Calibri" pitchFamily="-96" charset="0"/>
              </a:rPr>
              <a:t>Know value of </a:t>
            </a:r>
            <a:r>
              <a:rPr lang="en-US" i="1" kern="0" smtClean="0">
                <a:latin typeface="Calibri" pitchFamily="-96" charset="0"/>
              </a:rPr>
              <a:t>N</a:t>
            </a:r>
            <a:r>
              <a:rPr lang="en-US" kern="0" smtClean="0">
                <a:latin typeface="Calibri" pitchFamily="-96" charset="0"/>
              </a:rPr>
              <a:t> at compile time</a:t>
            </a:r>
          </a:p>
          <a:p>
            <a:endParaRPr lang="en-US" kern="0" smtClean="0">
              <a:latin typeface="Calibri" pitchFamily="-96" charset="0"/>
            </a:endParaRPr>
          </a:p>
          <a:p>
            <a:r>
              <a:rPr lang="en-US" kern="0" smtClean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kern="0" smtClean="0">
                <a:latin typeface="Calibri" pitchFamily="-96" charset="0"/>
              </a:rPr>
              <a:t>Traditional way to implement dynamic arrays</a:t>
            </a:r>
          </a:p>
          <a:p>
            <a:endParaRPr lang="en-US" kern="0" smtClean="0">
              <a:latin typeface="Calibri" pitchFamily="-96" charset="0"/>
            </a:endParaRPr>
          </a:p>
          <a:p>
            <a:r>
              <a:rPr lang="en-US" kern="0" smtClean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kern="0" smtClean="0">
                <a:latin typeface="Calibri" pitchFamily="-96" charset="0"/>
              </a:rPr>
              <a:t>Now supported by gcc</a:t>
            </a:r>
            <a:endParaRPr lang="en-US" kern="0" dirty="0">
              <a:latin typeface="Calibri" pitchFamily="-96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#define N 16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typedef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int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fix_matrix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[N][N];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/* Get element A[i][j] */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int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fix_ele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fix_matrix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, 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        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size_t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,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size_t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j)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{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return A[i][j];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#define IDX(n, i, j) ((i)*(n)+(j))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/* Get element A[i][j] */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int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vec_ele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size_t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,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int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*A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,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        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size_t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,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size_t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j)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{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return A[IDX(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n,i,j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)];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}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/* Get element a[i][j] */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int var_ele(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size_t n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,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int A[n][n]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,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         </a:t>
            </a:r>
            <a:r>
              <a:rPr kumimoji="0" lang="pt-B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size_t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i, </a:t>
            </a:r>
            <a:r>
              <a:rPr kumimoji="0" lang="pt-B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size_t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j) {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return A[i][j];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545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Pointers &amp; Arrays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 err="1" smtClean="0"/>
              <a:t>Cmp</a:t>
            </a:r>
            <a:r>
              <a:rPr lang="en-US" dirty="0" smtClean="0"/>
              <a:t>: Compiles (Y/N)</a:t>
            </a:r>
          </a:p>
          <a:p>
            <a:r>
              <a:rPr lang="en-US" dirty="0" smtClean="0"/>
              <a:t>Bad: Possible bad pointer reference (Y/N)</a:t>
            </a:r>
          </a:p>
          <a:p>
            <a:r>
              <a:rPr lang="en-US" dirty="0" smtClean="0"/>
              <a:t>Size: Value returned by </a:t>
            </a:r>
            <a:r>
              <a:rPr lang="en-US" dirty="0" err="1" smtClean="0">
                <a:latin typeface="Courier New"/>
                <a:cs typeface="Courier New"/>
              </a:rPr>
              <a:t>sizeof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691952" y="1421160"/>
          <a:ext cx="5813008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A1[3]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*A2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363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Pointers &amp; Arrays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 err="1" smtClean="0"/>
              <a:t>Cmp</a:t>
            </a:r>
            <a:r>
              <a:rPr lang="en-US" dirty="0" smtClean="0"/>
              <a:t>: Compiles (Y/N)</a:t>
            </a:r>
          </a:p>
          <a:p>
            <a:r>
              <a:rPr lang="en-US" dirty="0" smtClean="0"/>
              <a:t>Bad: Possible bad pointer reference (Y/N)</a:t>
            </a:r>
          </a:p>
          <a:p>
            <a:r>
              <a:rPr lang="en-US" dirty="0" smtClean="0"/>
              <a:t>Size: Value returned by </a:t>
            </a:r>
            <a:r>
              <a:rPr lang="en-US" dirty="0" err="1" smtClean="0">
                <a:latin typeface="Courier New"/>
                <a:cs typeface="Courier New"/>
              </a:rPr>
              <a:t>sizeof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467544" y="1340768"/>
          <a:ext cx="5813008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A1[3]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*A2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ＭＳ Ｐゴシック" pitchFamily="-96" charset="-128"/>
                  <a:cs typeface="Courier New"/>
                </a:rPr>
                <a:t>A1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pitchFamily="-96" charset="-128"/>
                <a:cs typeface="Courier New"/>
              </a:endParaRP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ＭＳ Ｐゴシック" pitchFamily="-96" charset="-128"/>
                  <a:cs typeface="Courier New"/>
                </a:rPr>
                <a:t>A2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pitchFamily="-96" charset="-128"/>
                <a:cs typeface="Courier New"/>
              </a:endParaRP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Allocated 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int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Unallocated pointer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Allocated  pointer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Unallocated 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int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383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Pointers &amp; Arrays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 err="1" smtClean="0"/>
              <a:t>Cmp</a:t>
            </a:r>
            <a:r>
              <a:rPr lang="en-US" dirty="0" smtClean="0"/>
              <a:t>: Compiles (Y/N)</a:t>
            </a:r>
          </a:p>
          <a:p>
            <a:r>
              <a:rPr lang="en-US" dirty="0" smtClean="0"/>
              <a:t>Bad: Possible bad pointer reference (Y/N)</a:t>
            </a:r>
          </a:p>
          <a:p>
            <a:r>
              <a:rPr lang="en-US" dirty="0" smtClean="0"/>
              <a:t>Size: Value returned by </a:t>
            </a:r>
            <a:r>
              <a:rPr lang="en-US" dirty="0" err="1" smtClean="0">
                <a:latin typeface="Courier New"/>
                <a:cs typeface="Courier New"/>
              </a:rPr>
              <a:t>sizeof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539552" y="1556792"/>
          <a:ext cx="7992886" cy="26560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A1[3]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*A2[3]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(*A3)[3]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(*A4[3])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640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Pointers &amp; Arrays #2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539552" y="1124744"/>
          <a:ext cx="7992886" cy="26560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A1[3]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*A2[3]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(*A3)[3]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(*A4[3])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ＭＳ Ｐゴシック" pitchFamily="-96" charset="-128"/>
                  <a:cs typeface="Courier New"/>
                </a:rPr>
                <a:t>A1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pitchFamily="-96" charset="-128"/>
                <a:cs typeface="Courier New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ＭＳ Ｐゴシック" pitchFamily="-96" charset="-128"/>
                  <a:cs typeface="Courier New"/>
                </a:rPr>
                <a:t>A2/A4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pitchFamily="-96" charset="-128"/>
                <a:cs typeface="Courier New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364088" y="5610726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Allocated 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int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Unallocated pointer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Allocated  pointer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Unallocated 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int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ＭＳ Ｐゴシック" pitchFamily="-96" charset="-128"/>
                  <a:cs typeface="Courier New"/>
                </a:rPr>
                <a:t>A3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pitchFamily="-96" charset="-128"/>
                <a:cs typeface="Courier New"/>
              </a:endParaRP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798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Pointers &amp; Arrays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 smtClean="0"/>
              <a:t>Cmp</a:t>
            </a:r>
            <a:r>
              <a:rPr lang="en-US" dirty="0" smtClean="0"/>
              <a:t>: Compiles (Y/N)</a:t>
            </a:r>
          </a:p>
          <a:p>
            <a:r>
              <a:rPr lang="en-US" dirty="0" smtClean="0"/>
              <a:t>Bad: Possible bad pointer reference (Y/N)</a:t>
            </a:r>
          </a:p>
          <a:p>
            <a:r>
              <a:rPr lang="en-US" dirty="0" smtClean="0"/>
              <a:t>Size: Value returned by </a:t>
            </a:r>
            <a:r>
              <a:rPr lang="en-US" dirty="0" err="1" smtClean="0">
                <a:latin typeface="Courier New"/>
                <a:cs typeface="Courier New"/>
              </a:rPr>
              <a:t>sizeof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464749" y="1197678"/>
          <a:ext cx="7896228" cy="28867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A1[3][5]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*A2[3][5]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(*A3)[3][5]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*(A4[3][5])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(*A5[3])[5]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109161" y="3974969"/>
          <a:ext cx="4251816" cy="28867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A1[3][5]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*A2[3][5]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(*A3)[3][5]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*(A4[3][5])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(*A5[3])[5]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83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alibri"/>
                          <a:cs typeface="Calibri"/>
                        </a:rPr>
                        <a:t>Declaration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A1[3][5]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*A2[3][5]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(*A3)[3][5]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*(A4[3][5])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(*A5[3])[5]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pitchFamily="-96" charset="-128"/>
                <a:cs typeface="Courier New"/>
              </a:rPr>
              <a:t>A2/A4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pitchFamily="-96" charset="-128"/>
              <a:cs typeface="Courier New"/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ＭＳ Ｐゴシック" pitchFamily="-96" charset="-128"/>
                  <a:cs typeface="Courier New"/>
                </a:rPr>
                <a:t>A5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pitchFamily="-96" charset="-128"/>
                <a:cs typeface="Courier New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Allocated 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int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Unallocated pointer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Allocated  pointer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Unallocated 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int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Allocated  pointer to unallocated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-96" charset="0"/>
                  <a:ea typeface="ＭＳ Ｐゴシック" pitchFamily="-96" charset="-128"/>
                </a:rPr>
                <a:t>int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ＭＳ Ｐゴシック" pitchFamily="-96" charset="-128"/>
                  <a:cs typeface="Courier New"/>
                </a:rPr>
                <a:t>A1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pitchFamily="-96" charset="-128"/>
                <a:cs typeface="Courier New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-96" charset="-128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ＭＳ Ｐゴシック" pitchFamily="-96" charset="-128"/>
                    <a:cs typeface="Courier New"/>
                  </a:rPr>
                  <a:t>A3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ＭＳ Ｐゴシック" pitchFamily="-96" charset="-128"/>
                  <a:cs typeface="Courier New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-96" charset="-128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829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Pointers &amp; Arrays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 smtClean="0"/>
              <a:t>Cmp</a:t>
            </a:r>
            <a:r>
              <a:rPr lang="en-US" dirty="0" smtClean="0"/>
              <a:t>: Compiles (Y/N)</a:t>
            </a:r>
          </a:p>
          <a:p>
            <a:r>
              <a:rPr lang="en-US" dirty="0" smtClean="0"/>
              <a:t>Bad: Possible bad pointer reference (Y/N)</a:t>
            </a:r>
          </a:p>
          <a:p>
            <a:r>
              <a:rPr lang="en-US" dirty="0" smtClean="0"/>
              <a:t>Size: Value returned by </a:t>
            </a:r>
            <a:r>
              <a:rPr lang="en-US" dirty="0" err="1" smtClean="0">
                <a:latin typeface="Courier New"/>
                <a:cs typeface="Courier New"/>
              </a:rPr>
              <a:t>sizeof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464749" y="1197678"/>
          <a:ext cx="7896228" cy="28867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A1[3][5]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*A2[3][5]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(*A3)[3][5]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*(A4[3][5])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(*A5[3])[5]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109161" y="3974969"/>
          <a:ext cx="4251816" cy="28867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 smtClean="0">
                          <a:latin typeface="Courier New"/>
                          <a:cs typeface="Courier New"/>
                        </a:rPr>
                        <a:t>n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A1[3][5]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*A2[3][5]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(*A3)[3][5]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*(A4[3][5])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 smtClean="0">
                          <a:latin typeface="Courier New"/>
                          <a:cs typeface="Courier New"/>
                        </a:rPr>
                        <a:t> (*A5[3])[5]</a:t>
                      </a:r>
                      <a:endParaRPr lang="en-US" sz="1600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972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Linux and Windows</a:t>
            </a: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sz="2000" dirty="0" smtClean="0"/>
              <a:t>Linux </a:t>
            </a:r>
            <a:r>
              <a:rPr lang="en-US" sz="2000" dirty="0" err="1" smtClean="0"/>
              <a:t>Bootcamp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1600" b="1" dirty="0">
                <a:hlinkClick r:id="rId3"/>
              </a:rPr>
              <a:t>http://</a:t>
            </a:r>
            <a:r>
              <a:rPr lang="en-US" sz="1600" b="1" dirty="0" smtClean="0">
                <a:hlinkClick r:id="rId3"/>
              </a:rPr>
              <a:t>www.cs.cmu.edu/afs/cs/academic/class/15213-s19/www/activities/linux-bootcamp/linux-bootcamp.pdf</a:t>
            </a:r>
            <a:r>
              <a:rPr lang="en-US" sz="1600" b="1" dirty="0" smtClean="0"/>
              <a:t> </a:t>
            </a:r>
            <a:endParaRPr lang="en-US" sz="2000" b="1" dirty="0" smtClean="0"/>
          </a:p>
          <a:p>
            <a:r>
              <a:rPr lang="en-US" sz="2000" dirty="0" smtClean="0"/>
              <a:t>Navigate and work on the shark machines</a:t>
            </a:r>
            <a:br>
              <a:rPr lang="en-US" sz="2000" dirty="0" smtClean="0"/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vim</a:t>
            </a:r>
            <a:r>
              <a:rPr lang="en-US" sz="2000" dirty="0" smtClean="0"/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emacs</a:t>
            </a:r>
            <a:r>
              <a:rPr lang="en-US" sz="2000" dirty="0" smtClean="0"/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sz="2000" dirty="0" smtClean="0"/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000" dirty="0" smtClean="0"/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2000" dirty="0" smtClean="0"/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sz="2000" dirty="0" smtClean="0"/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2000" dirty="0" smtClean="0"/>
              <a:t>,…</a:t>
            </a:r>
          </a:p>
          <a:p>
            <a:r>
              <a:rPr lang="en-US" sz="2000" dirty="0" smtClean="0"/>
              <a:t>Windows Setup:</a:t>
            </a:r>
            <a:br>
              <a:rPr lang="en-US" sz="2000" dirty="0" smtClean="0"/>
            </a:br>
            <a:r>
              <a:rPr lang="en-US" sz="1600" b="1" dirty="0" smtClean="0">
                <a:hlinkClick r:id="rId4"/>
              </a:rPr>
              <a:t>http://www.cs.cmu.edu/~213/activities/linux-bootcamp/windows-setup.pdf</a:t>
            </a:r>
            <a:r>
              <a:rPr lang="en-US" sz="1600" b="1" dirty="0" smtClean="0"/>
              <a:t> </a:t>
            </a:r>
          </a:p>
          <a:p>
            <a:r>
              <a:rPr lang="en-US" sz="2000" dirty="0" smtClean="0"/>
              <a:t>Windows SSH, SFTP, public key setup</a:t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Putty</a:t>
            </a:r>
            <a:r>
              <a:rPr lang="en-US" sz="2000" dirty="0" smtClean="0"/>
              <a:t>, </a:t>
            </a:r>
            <a:r>
              <a:rPr lang="en-US" sz="2000" dirty="0" err="1" smtClean="0">
                <a:hlinkClick r:id="rId6"/>
              </a:rPr>
              <a:t>Tectia</a:t>
            </a:r>
            <a:r>
              <a:rPr lang="en-US" sz="2000" dirty="0" smtClean="0"/>
              <a:t>, </a:t>
            </a:r>
            <a:r>
              <a:rPr lang="en-US" sz="2000" dirty="0" err="1" smtClean="0">
                <a:hlinkClick r:id="rId7"/>
              </a:rPr>
              <a:t>Bitvise</a:t>
            </a:r>
            <a:endParaRPr lang="en-US" sz="2000" dirty="0" smtClean="0"/>
          </a:p>
          <a:p>
            <a:r>
              <a:rPr lang="en-US" sz="2000" dirty="0" smtClean="0"/>
              <a:t>GIT Client: </a:t>
            </a:r>
            <a:r>
              <a:rPr lang="en-US" sz="2000" dirty="0" err="1" smtClean="0">
                <a:hlinkClick r:id="rId8"/>
              </a:rPr>
              <a:t>TortoiseGIT</a:t>
            </a:r>
            <a:endParaRPr lang="en-US" sz="2000" dirty="0" smtClean="0"/>
          </a:p>
          <a:p>
            <a:r>
              <a:rPr lang="en-US" sz="2000" dirty="0" smtClean="0"/>
              <a:t>Remote Editor: Visual Studio Code + </a:t>
            </a:r>
            <a:r>
              <a:rPr lang="en-US" sz="2000" dirty="0" err="1" smtClean="0"/>
              <a:t>sftp</a:t>
            </a:r>
            <a:endParaRPr lang="en-US" sz="2000" dirty="0" smtClean="0"/>
          </a:p>
          <a:p>
            <a:r>
              <a:rPr lang="en-US" sz="2000" dirty="0" err="1" smtClean="0"/>
              <a:t>Xterm</a:t>
            </a:r>
            <a:r>
              <a:rPr lang="en-US" sz="2000" dirty="0" smtClean="0"/>
              <a:t>/X-Windows: </a:t>
            </a:r>
            <a:r>
              <a:rPr lang="en-US" sz="2000" dirty="0" smtClean="0">
                <a:hlinkClick r:id="rId9"/>
              </a:rPr>
              <a:t>X-Win32</a:t>
            </a:r>
            <a:r>
              <a:rPr lang="en-US" sz="2000" dirty="0" smtClean="0"/>
              <a:t> or </a:t>
            </a:r>
            <a:r>
              <a:rPr lang="en-US" sz="2000" dirty="0" err="1" smtClean="0">
                <a:hlinkClick r:id="rId10"/>
              </a:rPr>
              <a:t>MobaXterm</a:t>
            </a:r>
            <a:endParaRPr lang="en-US" sz="2000" dirty="0" smtClean="0"/>
          </a:p>
          <a:p>
            <a:r>
              <a:rPr lang="en-US" sz="2000" dirty="0" smtClean="0">
                <a:hlinkClick r:id="rId11"/>
              </a:rPr>
              <a:t>Cisco AnyConnect VPN</a:t>
            </a:r>
            <a:endParaRPr lang="en-US" sz="2000" dirty="0" smtClean="0"/>
          </a:p>
          <a:p>
            <a:r>
              <a:rPr lang="en-US" sz="2000" dirty="0" err="1" smtClean="0">
                <a:hlinkClick r:id="rId12"/>
              </a:rPr>
              <a:t>OpenAFS</a:t>
            </a:r>
            <a:endParaRPr lang="en-US" sz="2000" dirty="0" smtClean="0"/>
          </a:p>
          <a:p>
            <a:r>
              <a:rPr lang="en-US" sz="2000" dirty="0" smtClean="0"/>
              <a:t>See </a:t>
            </a:r>
            <a:r>
              <a:rPr lang="en-US" sz="2000" dirty="0"/>
              <a:t>Windows section at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hlinkClick r:id="rId13"/>
              </a:rPr>
              <a:t>http</a:t>
            </a:r>
            <a:r>
              <a:rPr lang="en-US" sz="1600" dirty="0">
                <a:hlinkClick r:id="rId13"/>
              </a:rPr>
              <a:t>://</a:t>
            </a:r>
            <a:r>
              <a:rPr lang="en-US" sz="1600" dirty="0" smtClean="0">
                <a:hlinkClick r:id="rId13"/>
              </a:rPr>
              <a:t>www.cs.cmu.edu/afs/cs/academic/class/15213-s19/www/faq.html</a:t>
            </a:r>
            <a:r>
              <a:rPr lang="en-US" sz="16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Pointers and Function Pointers</a:t>
            </a:r>
            <a:endParaRPr lang="en-US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2971800" cy="5310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*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*p[13]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*(p[13])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**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(*p)[13]		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*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()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(*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)()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(*(*f())[13])()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(*(*x[3])())[5]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4088908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a pointer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4088908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an array[13] of pointer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4088908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4088908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4088908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a pointer to an array[13]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4088908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a function returning a pointer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4088908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a pointer to a function returning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4088908" y="4921250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is a function returning ptr to an array[13]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pointers to functions returning int</a:t>
            </a: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4088908" y="5715000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is an array[3] of pointers  to functions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returning pointers to array[5] of ints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1034595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0800"/>
            <a:ext cx="8558212" cy="1549400"/>
          </a:xfrm>
          <a:ln/>
        </p:spPr>
        <p:txBody>
          <a:bodyPr/>
          <a:lstStyle/>
          <a:p>
            <a:pPr marL="119063" indent="-119063"/>
            <a:r>
              <a:rPr lang="en-US" b="1" dirty="0" err="1" smtClean="0"/>
              <a:t>Typedef</a:t>
            </a:r>
            <a:r>
              <a:rPr lang="en-US" b="1" dirty="0" smtClean="0"/>
              <a:t>, </a:t>
            </a:r>
            <a:r>
              <a:rPr lang="en-US" b="1" dirty="0" err="1" smtClean="0"/>
              <a:t>Struct</a:t>
            </a:r>
            <a:r>
              <a:rPr lang="en-US" b="1" dirty="0" smtClean="0"/>
              <a:t>, Volatile, Memory Error…</a:t>
            </a:r>
            <a:endParaRPr lang="en-US" b="1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 smtClean="0"/>
              <a:t>Result </a:t>
            </a:r>
            <a:r>
              <a:rPr lang="en-US" dirty="0"/>
              <a:t>is </a:t>
            </a:r>
            <a:r>
              <a:rPr lang="en-US" dirty="0" smtClean="0"/>
              <a:t>system specific</a:t>
            </a:r>
            <a:endParaRPr lang="en-US" dirty="0"/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</a:t>
            </a:r>
            <a:r>
              <a:rPr lang="en-US" sz="1800" b="1" dirty="0" smtClean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-&gt;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	3.14</a:t>
            </a:r>
            <a:endParaRPr lang="en-US" sz="2400" b="1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-&gt;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b="1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-&gt;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b="1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-&gt;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b="1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-&gt;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3.14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</a:t>
            </a:r>
            <a:r>
              <a:rPr lang="en-US" sz="1800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(6)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  <a:endParaRPr lang="en-US" sz="1800" dirty="0">
              <a:solidFill>
                <a:schemeClr val="tx1"/>
              </a:solidFill>
              <a:latin typeface="Courier New" charset="0"/>
              <a:ea typeface="Monaco" charset="0"/>
              <a:cs typeface="Monaco" charset="0"/>
              <a:sym typeface="Courier Ne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 smtClean="0">
                <a:solidFill>
                  <a:srgbClr val="7030A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rgbClr val="CC99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volatile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391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825500"/>
          </a:xfrm>
          <a:ln/>
        </p:spPr>
        <p:txBody>
          <a:bodyPr/>
          <a:lstStyle/>
          <a:p>
            <a:r>
              <a:rPr lang="en-US" dirty="0"/>
              <a:t>Allocate according to largest element</a:t>
            </a:r>
          </a:p>
          <a:p>
            <a:r>
              <a:rPr lang="en-US" dirty="0"/>
              <a:t>Can only use one field at a time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609600" y="2232024"/>
            <a:ext cx="2222500" cy="15017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union U1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*up;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609600" y="3886200"/>
            <a:ext cx="2222500" cy="15240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/>
        </p:nvGraphicFramePr>
        <p:xfrm>
          <a:off x="342900" y="571500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4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/>
        </p:nvGraphicFramePr>
        <p:xfrm>
          <a:off x="4025900" y="265430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i[0]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996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6650038" cy="1109662"/>
          </a:xfrm>
          <a:ln/>
        </p:spPr>
        <p:txBody>
          <a:bodyPr/>
          <a:lstStyle/>
          <a:p>
            <a:pPr marL="80963" indent="-80963"/>
            <a:r>
              <a:rPr lang="en-US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Union: Byte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Ordering Example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685800" y="1219200"/>
            <a:ext cx="4051300" cy="1820862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Courier New Bold" charset="0"/>
              </a:rPr>
              <a:t>    union {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Courier New Bold" charset="0"/>
              </a:rPr>
              <a:t>      unsigned char c[8];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Courier New Bold" charset="0"/>
              </a:rPr>
              <a:t>      unsigned short s[4];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Courier New Bold" charset="0"/>
              </a:rPr>
              <a:t>      unsigned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Courier New Bold" charset="0"/>
              </a:rPr>
              <a:t>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Courier New Bold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Courier New Bold" charset="0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Courier New Bold" charset="0"/>
              </a:rPr>
              <a:t>[2];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Courier New Bold" charset="0"/>
              </a:rPr>
              <a:t>      unsigned long l[1];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Courier New Bold" charset="0"/>
              </a:rPr>
              <a:t>    }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Courier New Bold" charset="0"/>
              </a:rPr>
              <a:t>dw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23761"/>
              </p:ext>
            </p:extLst>
          </p:nvPr>
        </p:nvGraphicFramePr>
        <p:xfrm>
          <a:off x="1752600" y="388620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41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Variable Declarations: Multiple Files</a:t>
            </a:r>
            <a:endParaRPr lang="en-GB" dirty="0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gothic" charset="0"/>
              <a:cs typeface="ms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47753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will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overwrite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7813014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Nightmare scenario: two identical weak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structs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, compiled by different compilers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with different alignment rules. 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  <p:extLst>
      <p:ext uri="{BB962C8B-B14F-4D97-AF65-F5344CB8AC3E}">
        <p14:creationId xmlns:p14="http://schemas.microsoft.com/office/powerpoint/2010/main" val="757190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if you can</a:t>
            </a:r>
          </a:p>
          <a:p>
            <a:endParaRPr lang="en-US" dirty="0" smtClean="0"/>
          </a:p>
          <a:p>
            <a:r>
              <a:rPr lang="en-US" dirty="0" smtClean="0"/>
              <a:t>Otherwise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 smtClean="0"/>
              <a:t>if you can</a:t>
            </a:r>
          </a:p>
          <a:p>
            <a:pPr lvl="1"/>
            <a:r>
              <a:rPr lang="en-US" dirty="0" smtClean="0"/>
              <a:t>Initialize if you define a global variable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 smtClean="0"/>
              <a:t> if you reference an external global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Preprocessor: Pragmas and Macros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825500"/>
          </a:xfrm>
          <a:ln/>
        </p:spPr>
        <p:txBody>
          <a:bodyPr/>
          <a:lstStyle/>
          <a:p>
            <a:r>
              <a:rPr lang="en-US" sz="2200" dirty="0" smtClean="0"/>
              <a:t>Textual expansion to avoid copy-and-paste</a:t>
            </a:r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Control compilation, can set from command line </a:t>
            </a: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-DDEBUG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Pragmas control compilation and compiler options</a:t>
            </a:r>
          </a:p>
          <a:p>
            <a:endParaRPr lang="en-US" sz="2200" dirty="0"/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685800" y="4876800"/>
            <a:ext cx="7924800" cy="16764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foo()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#pragma GCC diagnostic ignored "-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Wunused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-variable"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j;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=3;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685800" y="1733717"/>
            <a:ext cx="7924800" cy="469566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define MIN(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a,b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(((a)&lt;(b))?(a):(b))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685800" y="2857500"/>
            <a:ext cx="7924800" cy="1469608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ifdef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DEBUG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endif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79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C in 18-613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Bootcamp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Linux and Windows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Basic data types and functions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Structures, arrays, etc.</a:t>
            </a:r>
          </a:p>
          <a:p>
            <a:r>
              <a:rPr lang="en-US" dirty="0" smtClean="0"/>
              <a:t>C Standard Library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Linux/POSIX Libraries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Language Extensions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Final thoughts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7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610600" cy="1143000"/>
          </a:xfrm>
        </p:spPr>
        <p:txBody>
          <a:bodyPr/>
          <a:lstStyle/>
          <a:p>
            <a:r>
              <a:rPr lang="en-US" dirty="0" smtClean="0"/>
              <a:t>C Standard Libraries: K&amp;R Appendix B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&amp; output: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 smtClean="0"/>
              <a:t>String functions: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 smtClean="0"/>
              <a:t>Mathematical functions: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 smtClean="0"/>
              <a:t>Utility functions: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 smtClean="0"/>
              <a:t>Date and time: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 smtClean="0"/>
              <a:t>and a few more …</a:t>
            </a:r>
          </a:p>
        </p:txBody>
      </p:sp>
      <p:pic>
        <p:nvPicPr>
          <p:cNvPr id="4" name="Picture 2" descr="https://images-na.ssl-images-amazon.com/images/I/41NH37S7YRL._SX35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3243943" cy="43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72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</a:t>
            </a:r>
            <a:r>
              <a:rPr lang="en-US" dirty="0" smtClean="0"/>
              <a:t>(</a:t>
            </a:r>
            <a:r>
              <a:rPr lang="en-US" b="1" dirty="0" err="1" smtClean="0">
                <a:latin typeface="Courier New" pitchFamily="49" charset="0"/>
              </a:rPr>
              <a:t>libc.so</a:t>
            </a:r>
            <a:r>
              <a:rPr lang="en-US" dirty="0" smtClean="0"/>
              <a:t>) </a:t>
            </a:r>
            <a:r>
              <a:rPr lang="en-US" dirty="0"/>
              <a:t>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</a:t>
            </a:r>
            <a:r>
              <a:rPr lang="en-US" dirty="0" smtClean="0"/>
              <a:t>R</a:t>
            </a:r>
          </a:p>
          <a:p>
            <a:endParaRPr lang="en-US" dirty="0" smtClean="0"/>
          </a:p>
          <a:p>
            <a:r>
              <a:rPr lang="en-US" dirty="0" smtClean="0"/>
              <a:t>Examples </a:t>
            </a:r>
            <a:r>
              <a:rPr lang="en-US" dirty="0"/>
              <a:t>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4919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C in 18-613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Bootcamp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Linux and Windows</a:t>
            </a:r>
          </a:p>
          <a:p>
            <a:r>
              <a:rPr lang="en-US" dirty="0" smtClean="0"/>
              <a:t>Basic data types and functions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Structures, arrays, etc.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 Standard Library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Linux/POSIX Libraries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Language Extensions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Final thoughts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7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</a:t>
            </a:r>
            <a:r>
              <a:rPr lang="en-US" dirty="0" smtClean="0"/>
              <a:t>memory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 </a:t>
            </a:r>
            <a:r>
              <a:rPr lang="en-US" dirty="0"/>
              <a:t>programs begin life with three open streams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defined in </a:t>
            </a:r>
            <a:r>
              <a:rPr lang="en-US" b="1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dirty="0"/>
              <a:t>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#include &lt;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stdio.h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extern FILE *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stdin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/* standard input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descriptor 0)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*/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extern FILE *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stdout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/* standard output (descriptor 1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*/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extern FILE *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stderr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/* standard error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descriptor 2)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*/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main()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fprintf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stdout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, "Hello, world\n");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4001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</a:t>
            </a:r>
            <a:r>
              <a:rPr lang="en-GB" dirty="0" err="1" smtClean="0">
                <a:latin typeface="Courier New"/>
                <a:cs typeface="Courier New"/>
              </a:rPr>
              <a:t>alloc</a:t>
            </a:r>
            <a:r>
              <a:rPr lang="en-GB" dirty="0" smtClean="0"/>
              <a:t> </a:t>
            </a:r>
            <a:r>
              <a:rPr lang="en-GB" dirty="0"/>
              <a:t>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2649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#include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stdio.h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2649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#include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stdlib.h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void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A00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1651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1651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*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1651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/*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Allocate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 block of n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*/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 = 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*)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malloc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 *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200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sizeof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200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(p ==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929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NULL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perror(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"malloc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exit(0);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/*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Initialize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allocated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block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*/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C200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(i=0; i&lt;n; i++)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p[i] = i;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/* Return </a:t>
            </a:r>
            <a:r>
              <a:rPr kumimoji="0" lang="da-DK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allocated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da-DK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block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to the </a:t>
            </a:r>
            <a:r>
              <a:rPr kumimoji="0" lang="da-DK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heap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*/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free(p);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4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914400"/>
          </a:xfrm>
        </p:spPr>
        <p:txBody>
          <a:bodyPr/>
          <a:lstStyle/>
          <a:p>
            <a:r>
              <a:rPr lang="en-US"/>
              <a:t>Nonlocal Jumps: </a:t>
            </a:r>
            <a:r>
              <a:rPr lang="en-US">
                <a:latin typeface="Courier New" pitchFamily="49" charset="0"/>
              </a:rPr>
              <a:t>setjmp/longjmp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7387" cy="4498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Powerful (but dangerous) user-level mechanism for transferring control to an arbitrary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to way to break the procedure call / return discipline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for error recovery and signal handling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jmp_buf</a:t>
            </a:r>
            <a:r>
              <a:rPr lang="en-US" b="1" dirty="0">
                <a:latin typeface="Courier New" pitchFamily="49" charset="0"/>
              </a:rPr>
              <a:t> j)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called before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Identifies a return site for a subsequent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returns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times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</a:rPr>
              <a:t>longjmp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jmp_buf</a:t>
            </a:r>
            <a:r>
              <a:rPr lang="en-US" b="1" dirty="0">
                <a:latin typeface="Courier New" pitchFamily="49" charset="0"/>
              </a:rPr>
              <a:t> j,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/>
          </a:p>
          <a:p>
            <a:pPr lvl="1"/>
            <a:r>
              <a:rPr lang="en-US" dirty="0"/>
              <a:t>Meaning:</a:t>
            </a:r>
          </a:p>
          <a:p>
            <a:pPr lvl="2"/>
            <a:r>
              <a:rPr lang="en-US" dirty="0"/>
              <a:t>return from the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dirty="0"/>
              <a:t> remembered by jump buffer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dirty="0"/>
              <a:t> again ... </a:t>
            </a:r>
          </a:p>
          <a:p>
            <a:pPr lvl="2"/>
            <a:r>
              <a:rPr lang="en-US" dirty="0"/>
              <a:t>… this time returning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dirty="0"/>
              <a:t> instead of 0</a:t>
            </a:r>
          </a:p>
          <a:p>
            <a:pPr lvl="1"/>
            <a:r>
              <a:rPr lang="en-US" dirty="0"/>
              <a:t>Called after </a:t>
            </a:r>
            <a:r>
              <a:rPr lang="en-US" b="1" dirty="0" err="1">
                <a:latin typeface="Courier New" pitchFamily="49" charset="0"/>
              </a:rPr>
              <a:t>setjmp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returns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3348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C in 18-613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Bootcamp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Linux and Windows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Basic data types and functions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Structures, arrays, etc.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 Standard Library</a:t>
            </a:r>
          </a:p>
          <a:p>
            <a:r>
              <a:rPr lang="en-US" dirty="0" smtClean="0"/>
              <a:t>Linux/POSIX Libraries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Language Extensions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Final thoughts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37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7924800" cy="4616648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2649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92649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ifdef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RUNTIME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2649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#define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1651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_GNU_SOURCE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2649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#include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stdio.h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2649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#include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stdlib.h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2649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#include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dlfcn.h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/*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malloc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wrapper function */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void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A00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malloc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size_t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1651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void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*(*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1651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mallocp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size_t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1651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1651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error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mallocp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dlsym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(RTLD_NEXT,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malloc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/* Get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addr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libc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malloc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*/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200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((error =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dlerror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()) !=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C929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NULL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fputs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(error,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stderr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exit(1);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1651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ptr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mallocp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(size);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/* Call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libc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malloc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*/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malloc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D206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(%d) = %p\n"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)size,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ptr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200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ptr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in Shared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15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Control</a:t>
            </a:r>
            <a:endParaRPr lang="en-US" dirty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Spawning processes</a:t>
            </a:r>
          </a:p>
          <a:p>
            <a:pPr lvl="1"/>
            <a:r>
              <a:rPr lang="en-US" dirty="0" smtClean="0"/>
              <a:t>Call </a:t>
            </a:r>
            <a:r>
              <a:rPr lang="en-US" b="1" dirty="0" smtClean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 smtClean="0"/>
              <a:t>One call, two returns</a:t>
            </a:r>
          </a:p>
          <a:p>
            <a:r>
              <a:rPr lang="en-US" dirty="0" smtClean="0"/>
              <a:t>Process completion</a:t>
            </a:r>
          </a:p>
          <a:p>
            <a:pPr lvl="1"/>
            <a:r>
              <a:rPr lang="en-US" dirty="0" smtClean="0"/>
              <a:t>Call </a:t>
            </a:r>
            <a:r>
              <a:rPr lang="en-US" b="1" dirty="0" smtClean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 smtClean="0"/>
              <a:t>One call, no return</a:t>
            </a:r>
          </a:p>
          <a:p>
            <a:r>
              <a:rPr lang="en-US" dirty="0" smtClean="0"/>
              <a:t>Reaping and waiting for processes</a:t>
            </a:r>
          </a:p>
          <a:p>
            <a:pPr lvl="1"/>
            <a:r>
              <a:rPr lang="en-US" dirty="0" smtClean="0"/>
              <a:t>Call </a:t>
            </a:r>
            <a:r>
              <a:rPr lang="en-US" b="1" dirty="0" smtClean="0">
                <a:latin typeface="Courier New"/>
                <a:cs typeface="Courier New"/>
              </a:rPr>
              <a:t>wait</a:t>
            </a:r>
            <a:r>
              <a:rPr lang="en-US" dirty="0" smtClean="0"/>
              <a:t> or </a:t>
            </a:r>
            <a:r>
              <a:rPr lang="en-US" b="1" dirty="0" err="1" smtClean="0">
                <a:latin typeface="Courier New"/>
                <a:cs typeface="Courier New"/>
              </a:rPr>
              <a:t>waitpid</a:t>
            </a:r>
            <a:endParaRPr lang="en-US" b="1" dirty="0" smtClean="0">
              <a:latin typeface="Courier New"/>
              <a:cs typeface="Courier New"/>
            </a:endParaRPr>
          </a:p>
          <a:p>
            <a:r>
              <a:rPr lang="en-US" dirty="0" smtClean="0"/>
              <a:t>Loading and running programs</a:t>
            </a:r>
          </a:p>
          <a:p>
            <a:pPr lvl="1"/>
            <a:r>
              <a:rPr lang="en-US" dirty="0" smtClean="0"/>
              <a:t>Call </a:t>
            </a:r>
            <a:r>
              <a:rPr lang="en-US" b="1" dirty="0" err="1" smtClean="0">
                <a:latin typeface="Courier New"/>
                <a:cs typeface="Courier New"/>
              </a:rPr>
              <a:t>execve</a:t>
            </a:r>
            <a:r>
              <a:rPr lang="en-US" dirty="0" smtClean="0"/>
              <a:t> (or variant)</a:t>
            </a:r>
          </a:p>
          <a:p>
            <a:pPr lvl="1"/>
            <a:r>
              <a:rPr lang="en-US" dirty="0" smtClean="0"/>
              <a:t>One call, (normally) no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73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7944403" cy="4832092"/>
          </a:xfrm>
          <a:prstGeom prst="rect">
            <a:avLst/>
          </a:prstGeom>
          <a:solidFill>
            <a:srgbClr val="F6F5BD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void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A00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sigint_handler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A8C1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/* SIGINT handler */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printf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7898A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"So you think you can stop the bomb with ctrl-c, do you?\n"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sleep(2);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printf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7898A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"Well..."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fflush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stdout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sleep(1);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printf(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7898A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"OK. :-)\n"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exit(0);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D96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A00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main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/* Install the SIGINT handler */</a:t>
            </a:r>
            <a:endParaRPr kumimoji="0" lang="ro-RO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200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(signal(SIGINT, sigint_handler) == SIG_ERR)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unix_error(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7898A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"signal error"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B241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/* Wait for the receipt of a signal */</a:t>
            </a:r>
            <a:endParaRPr kumimoji="0" lang="ro-RO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pause();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is-I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200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</a:t>
            </a:r>
            <a:r>
              <a:rPr kumimoji="0" lang="is-I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0;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72151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</a:t>
            </a:r>
            <a:r>
              <a:rPr lang="en-US" dirty="0" smtClean="0"/>
              <a:t>I/O</a:t>
            </a:r>
            <a:endParaRPr lang="en-US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 smtClean="0"/>
              <a:t>Elegant </a:t>
            </a:r>
            <a:r>
              <a:rPr lang="en-US" dirty="0"/>
              <a:t>mapping of files to devices allows kernel to export simple interface called </a:t>
            </a:r>
            <a:r>
              <a:rPr lang="en-US" i="1" dirty="0"/>
              <a:t>Unix </a:t>
            </a:r>
            <a:r>
              <a:rPr lang="en-US" i="1" dirty="0" smtClean="0"/>
              <a:t>I/O:</a:t>
            </a:r>
            <a:endParaRPr lang="en-US" i="1" dirty="0"/>
          </a:p>
          <a:p>
            <a:pPr lvl="1"/>
            <a:r>
              <a:rPr lang="en-US" dirty="0" smtClean="0"/>
              <a:t>Opening </a:t>
            </a:r>
            <a:r>
              <a:rPr lang="en-US" dirty="0"/>
              <a:t>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 smtClean="0">
                <a:latin typeface="Courier New" pitchFamily="49" charset="0"/>
              </a:rPr>
              <a:t>lseek</a:t>
            </a:r>
            <a:r>
              <a:rPr lang="en-US" b="1" dirty="0" smtClean="0">
                <a:latin typeface="Courier New" pitchFamily="49" charset="0"/>
              </a:rPr>
              <a:t>()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k</a:t>
              </a:r>
              <a:endPara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Current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file position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= 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205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Networking: Sockets </a:t>
            </a:r>
            <a:r>
              <a:rPr lang="en-US" dirty="0"/>
              <a:t>Interface</a:t>
            </a:r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9431" y="1362075"/>
            <a:ext cx="7896225" cy="4972050"/>
          </a:xfrm>
        </p:spPr>
        <p:txBody>
          <a:bodyPr/>
          <a:lstStyle/>
          <a:p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Set of system-level functions used in conjunction with Unix I/O to build network applications. </a:t>
            </a:r>
          </a:p>
          <a:p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Created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in the early 80’s as part of the original Berkeley distribution of Unix that contained an early version of the Internet </a:t>
            </a: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protocols.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 on all modern systems	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Unix variants, Windows, OS X, IOS, Android, ARM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92275" y="4571167"/>
            <a:ext cx="6156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sz="2000" kern="0" dirty="0" smtClean="0"/>
              <a:t>Clients and servers use the </a:t>
            </a:r>
            <a:r>
              <a:rPr lang="en-US" sz="2000" b="1" kern="0" dirty="0" smtClean="0">
                <a:latin typeface="Courier New"/>
                <a:cs typeface="Courier New"/>
              </a:rPr>
              <a:t>socket</a:t>
            </a:r>
            <a:r>
              <a:rPr lang="en-US" sz="2000" kern="0" dirty="0" smtClean="0"/>
              <a:t> function to create a </a:t>
            </a:r>
            <a:r>
              <a:rPr lang="en-US" sz="2000" i="1" kern="0" dirty="0" smtClean="0"/>
              <a:t>socket descriptor</a:t>
            </a:r>
            <a:r>
              <a:rPr lang="en-US" sz="2000" kern="0" dirty="0" smtClean="0"/>
              <a:t>:</a:t>
            </a:r>
          </a:p>
          <a:p>
            <a:endParaRPr lang="en-US" sz="2000" kern="0" dirty="0" smtClean="0"/>
          </a:p>
          <a:p>
            <a:pPr marL="0" indent="0">
              <a:buNone/>
            </a:pPr>
            <a:r>
              <a:rPr lang="en-US" sz="2000" kern="0" dirty="0" smtClean="0"/>
              <a:t>Example:</a:t>
            </a:r>
          </a:p>
          <a:p>
            <a:pPr marL="0" indent="0">
              <a:buNone/>
            </a:pPr>
            <a:endParaRPr lang="en-US" sz="2000" kern="0" dirty="0" smtClean="0"/>
          </a:p>
          <a:p>
            <a:pPr marL="0" indent="0">
              <a:buFont typeface="Wingdings 2" charset="2"/>
              <a:buNone/>
            </a:pPr>
            <a:endParaRPr lang="en-US" sz="2000" kern="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95123" y="5224046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socket(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domain,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type,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protocol)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5123" y="6138446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clientfd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Socket(AF_INET, SOCK_STREAM, 0);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889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pthread_create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pthread_join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pthread_self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pthread_cancel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pthread_exit</a:t>
            </a:r>
            <a:r>
              <a:rPr lang="en-US" b="1" dirty="0">
                <a:latin typeface="Courier New" pitchFamily="49" charset="0"/>
              </a:rPr>
              <a:t>()</a:t>
            </a:r>
            <a:endParaRPr lang="en-US" b="1" dirty="0"/>
          </a:p>
          <a:p>
            <a:pPr lvl="2"/>
            <a:r>
              <a:rPr lang="en-US" b="1" dirty="0">
                <a:latin typeface="Courier New" pitchFamily="49" charset="0"/>
              </a:rPr>
              <a:t>exit()</a:t>
            </a:r>
            <a:r>
              <a:rPr lang="en-US" b="1" dirty="0"/>
              <a:t> </a:t>
            </a:r>
            <a:r>
              <a:rPr lang="en-US" dirty="0"/>
              <a:t>[terminates all threads] 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Courier New" pitchFamily="49" charset="0"/>
              </a:rPr>
              <a:t>RET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pthread_mutex_init</a:t>
            </a:r>
            <a:endParaRPr lang="en-US" b="1" dirty="0">
              <a:latin typeface="Courier New" pitchFamily="49" charset="0"/>
            </a:endParaRPr>
          </a:p>
          <a:p>
            <a:pPr lvl="2"/>
            <a:r>
              <a:rPr lang="en-US" b="1" dirty="0" err="1">
                <a:latin typeface="Courier New" pitchFamily="49" charset="0"/>
              </a:rPr>
              <a:t>pthread_mutex</a:t>
            </a:r>
            <a:r>
              <a:rPr lang="en-US" b="1" dirty="0">
                <a:latin typeface="Courier New" pitchFamily="49" charset="0"/>
              </a:rPr>
              <a:t>_[un]</a:t>
            </a:r>
            <a:r>
              <a:rPr lang="en-US" b="1" dirty="0" smtClean="0">
                <a:latin typeface="Courier New" pitchFamily="49" charset="0"/>
              </a:rPr>
              <a:t>lock</a:t>
            </a:r>
            <a:endParaRPr lang="en-US" b="1" dirty="0">
              <a:latin typeface="Courier New" pitchFamily="49" charset="0"/>
            </a:endParaRPr>
          </a:p>
        </p:txBody>
      </p:sp>
      <p:pic>
        <p:nvPicPr>
          <p:cNvPr id="4" name="Picture 2" descr="Cover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136024" cy="26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36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C For Non-C Programmers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1000" y="1219200"/>
            <a:ext cx="8686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 smtClean="0"/>
              <a:t>You need to be firm with C </a:t>
            </a:r>
            <a:r>
              <a:rPr lang="en-US" kern="0" dirty="0"/>
              <a:t>in 18-613</a:t>
            </a:r>
            <a:br>
              <a:rPr lang="en-US" kern="0" dirty="0"/>
            </a:br>
            <a:r>
              <a:rPr lang="en-US" sz="1800" kern="0" dirty="0">
                <a:hlinkClick r:id="rId2"/>
              </a:rPr>
              <a:t>https://fresh2refresh.com/c-programming</a:t>
            </a:r>
            <a:r>
              <a:rPr lang="en-US" sz="1800" kern="0" dirty="0" smtClean="0">
                <a:hlinkClick r:id="rId2"/>
              </a:rPr>
              <a:t>/</a:t>
            </a:r>
            <a:r>
              <a:rPr lang="en-US" sz="1800" kern="0" dirty="0"/>
              <a:t> </a:t>
            </a:r>
            <a:r>
              <a:rPr lang="en-US" sz="1800" kern="0" dirty="0">
                <a:hlinkClick r:id="rId3"/>
              </a:rPr>
              <a:t>https://</a:t>
            </a:r>
            <a:r>
              <a:rPr lang="en-US" sz="1800" kern="0" dirty="0" smtClean="0">
                <a:hlinkClick r:id="rId3"/>
              </a:rPr>
              <a:t>www.youtube.com/watch?v=KJgsSFOSQv0</a:t>
            </a:r>
            <a:r>
              <a:rPr lang="en-US" sz="1800" kern="0" dirty="0" smtClean="0"/>
              <a:t> </a:t>
            </a:r>
            <a:br>
              <a:rPr lang="en-US" sz="1800" kern="0" dirty="0" smtClean="0"/>
            </a:br>
            <a:r>
              <a:rPr lang="en-US" sz="1800" kern="0" dirty="0" smtClean="0">
                <a:hlinkClick r:id="rId4"/>
              </a:rPr>
              <a:t>https</a:t>
            </a:r>
            <a:r>
              <a:rPr lang="en-US" sz="1800" kern="0" dirty="0">
                <a:hlinkClick r:id="rId4"/>
              </a:rPr>
              <a:t>://</a:t>
            </a:r>
            <a:r>
              <a:rPr lang="en-US" sz="1800" kern="0" dirty="0" smtClean="0">
                <a:hlinkClick r:id="rId4"/>
              </a:rPr>
              <a:t>www.edx.org/course/c-programming-language-foundations</a:t>
            </a:r>
            <a:r>
              <a:rPr lang="en-US" sz="1800" kern="0" dirty="0" smtClean="0"/>
              <a:t>  </a:t>
            </a:r>
            <a:r>
              <a:rPr lang="en-US" sz="1800" kern="0" dirty="0"/>
              <a:t/>
            </a:r>
            <a:br>
              <a:rPr lang="en-US" sz="1800" kern="0" dirty="0"/>
            </a:br>
            <a:r>
              <a:rPr lang="en-US" sz="1800" kern="0" dirty="0">
                <a:hlinkClick r:id="rId5"/>
              </a:rPr>
              <a:t>https://</a:t>
            </a:r>
            <a:r>
              <a:rPr lang="en-US" sz="1800" kern="0" dirty="0" smtClean="0">
                <a:hlinkClick r:id="rId5"/>
              </a:rPr>
              <a:t>www.edx.org/course/c-programming-advanced-data-types</a:t>
            </a:r>
            <a:r>
              <a:rPr lang="en-US" sz="1800" kern="0" dirty="0" smtClean="0"/>
              <a:t> </a:t>
            </a:r>
            <a:endParaRPr lang="en-US" sz="1800" kern="0" dirty="0" smtClean="0"/>
          </a:p>
          <a:p>
            <a:r>
              <a:rPr lang="en-US" kern="0" dirty="0" smtClean="0"/>
              <a:t>Remember the main differences from your favorite language</a:t>
            </a:r>
          </a:p>
          <a:p>
            <a:pPr lvl="1"/>
            <a:r>
              <a:rPr lang="en-US" kern="0" dirty="0" smtClean="0"/>
              <a:t>Strings, arrays, multidimensional arrays</a:t>
            </a:r>
          </a:p>
          <a:p>
            <a:pPr lvl="1"/>
            <a:r>
              <a:rPr lang="en-US" kern="0" dirty="0" smtClean="0"/>
              <a:t>Arithmetic and logic and/or/</a:t>
            </a:r>
            <a:r>
              <a:rPr lang="en-US" kern="0" dirty="0" err="1" smtClean="0"/>
              <a:t>xor</a:t>
            </a:r>
            <a:r>
              <a:rPr lang="en-US" kern="0" dirty="0" smtClean="0"/>
              <a:t>/not</a:t>
            </a:r>
          </a:p>
          <a:p>
            <a:pPr lvl="1"/>
            <a:r>
              <a:rPr lang="en-US" kern="0" dirty="0" smtClean="0"/>
              <a:t>Type casting/type checking, </a:t>
            </a:r>
            <a:r>
              <a:rPr lang="en-US" kern="0" dirty="0"/>
              <a:t>scoping, Not object </a:t>
            </a:r>
            <a:r>
              <a:rPr lang="en-US" kern="0" dirty="0" smtClean="0"/>
              <a:t>oriented</a:t>
            </a:r>
            <a:endParaRPr lang="en-US" kern="0" dirty="0" smtClean="0"/>
          </a:p>
          <a:p>
            <a:pPr lvl="1"/>
            <a:r>
              <a:rPr lang="en-US" kern="0" dirty="0" smtClean="0"/>
              <a:t>(No) array bounds checking</a:t>
            </a:r>
          </a:p>
          <a:p>
            <a:pPr lvl="1"/>
            <a:r>
              <a:rPr lang="en-US" kern="0" dirty="0" smtClean="0"/>
              <a:t>Pointers, function pointers, composite data structures, </a:t>
            </a:r>
            <a:r>
              <a:rPr lang="en-US" kern="0" smtClean="0"/>
              <a:t>void pointers</a:t>
            </a:r>
            <a:endParaRPr lang="en-US" kern="0" dirty="0" smtClean="0"/>
          </a:p>
          <a:p>
            <a:pPr lvl="1"/>
            <a:r>
              <a:rPr lang="en-US" kern="0" dirty="0" err="1" smtClean="0"/>
              <a:t>Typedefs</a:t>
            </a:r>
            <a:r>
              <a:rPr lang="en-US" kern="0" dirty="0" smtClean="0"/>
              <a:t>, </a:t>
            </a:r>
            <a:r>
              <a:rPr lang="en-US" kern="0" dirty="0" err="1" smtClean="0"/>
              <a:t>structs</a:t>
            </a:r>
            <a:r>
              <a:rPr lang="en-US" kern="0" dirty="0" smtClean="0"/>
              <a:t> and unions</a:t>
            </a:r>
          </a:p>
          <a:p>
            <a:pPr lvl="1"/>
            <a:r>
              <a:rPr lang="en-US" kern="0" dirty="0" err="1" smtClean="0"/>
              <a:t>Malloc</a:t>
            </a:r>
            <a:r>
              <a:rPr lang="en-US" kern="0" dirty="0" smtClean="0"/>
              <a:t>/free, File </a:t>
            </a:r>
            <a:r>
              <a:rPr lang="en-US" kern="0" dirty="0" smtClean="0"/>
              <a:t>I/O, keyboard I/O</a:t>
            </a:r>
            <a:endParaRPr lang="en-US" kern="0" dirty="0" smtClean="0"/>
          </a:p>
          <a:p>
            <a:pPr lvl="1"/>
            <a:r>
              <a:rPr lang="en-US" kern="0" dirty="0" smtClean="0"/>
              <a:t>C preprocessor/macros</a:t>
            </a:r>
          </a:p>
          <a:p>
            <a:pPr lvl="1"/>
            <a:r>
              <a:rPr lang="en-US" kern="0" dirty="0" smtClean="0"/>
              <a:t>Standard libraries and POSIX libraries</a:t>
            </a:r>
          </a:p>
        </p:txBody>
      </p:sp>
    </p:spTree>
    <p:extLst>
      <p:ext uri="{BB962C8B-B14F-4D97-AF65-F5344CB8AC3E}">
        <p14:creationId xmlns:p14="http://schemas.microsoft.com/office/powerpoint/2010/main" val="57738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C in 18-613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Bootcamp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Linux and Windows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Basic data types and functions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Structures, arrays, etc.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 Standard Library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Linux/POSIX Libraries</a:t>
            </a:r>
          </a:p>
          <a:p>
            <a:r>
              <a:rPr lang="en-US" dirty="0" smtClean="0"/>
              <a:t>Language Extensions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Final thoughts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7975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C Standards</a:t>
            </a:r>
            <a:endParaRPr lang="en-US" dirty="0"/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143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 err="1" smtClean="0">
                <a:solidFill>
                  <a:schemeClr val="tx1"/>
                </a:solidFill>
                <a:latin typeface="Calibri Bold" charset="0"/>
                <a:ea typeface="Zapf Dingbats" charset="0"/>
                <a:cs typeface="Calibri Bold" charset="0"/>
                <a:sym typeface="Calibri Bold" charset="0"/>
              </a:rPr>
              <a:t>Kerninghan</a:t>
            </a: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Zapf Dingbats" charset="0"/>
                <a:cs typeface="Calibri Bold" charset="0"/>
                <a:sym typeface="Calibri Bold" charset="0"/>
              </a:rPr>
              <a:t> &amp; Ritchie</a:t>
            </a:r>
          </a:p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 smtClean="0">
                <a:solidFill>
                  <a:srgbClr val="00B050"/>
                </a:solidFill>
                <a:latin typeface="Calibri Bold" charset="0"/>
                <a:ea typeface="Zapf Dingbats" charset="0"/>
                <a:cs typeface="Calibri Bold" charset="0"/>
                <a:sym typeface="Calibri Bold" charset="0"/>
              </a:rPr>
              <a:t>ANSI C/C 89</a:t>
            </a:r>
          </a:p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Zapf Dingbats" charset="0"/>
                <a:cs typeface="Calibri Bold" charset="0"/>
                <a:sym typeface="Calibri Bold" charset="0"/>
              </a:rPr>
              <a:t>GNU C 89</a:t>
            </a:r>
          </a:p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Zapf Dingbats" charset="0"/>
                <a:cs typeface="Calibri Bold" charset="0"/>
                <a:sym typeface="Calibri Bold" charset="0"/>
              </a:rPr>
              <a:t>C99</a:t>
            </a:r>
          </a:p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 smtClean="0">
                <a:solidFill>
                  <a:srgbClr val="C00000"/>
                </a:solidFill>
                <a:latin typeface="Calibri Bold" charset="0"/>
                <a:ea typeface="Zapf Dingbats" charset="0"/>
                <a:cs typeface="Calibri Bold" charset="0"/>
                <a:sym typeface="Calibri Bold" charset="0"/>
              </a:rPr>
              <a:t>C11</a:t>
            </a:r>
            <a:br>
              <a:rPr lang="en-US" sz="2400" dirty="0" smtClean="0">
                <a:solidFill>
                  <a:srgbClr val="C00000"/>
                </a:solidFill>
                <a:latin typeface="Calibri Bold" charset="0"/>
                <a:ea typeface="Zapf Dingbats" charset="0"/>
                <a:cs typeface="Calibri Bold" charset="0"/>
                <a:sym typeface="Calibri Bold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Calibri Bold" charset="0"/>
                <a:ea typeface="Zapf Dingbats" charset="0"/>
                <a:cs typeface="Calibri Bold" charset="0"/>
                <a:sym typeface="Calibri Bold" charset="0"/>
              </a:rPr>
              <a:t>Shark machines: </a:t>
            </a:r>
            <a:r>
              <a:rPr lang="de-DE" sz="2000" dirty="0" smtClean="0">
                <a:solidFill>
                  <a:srgbClr val="C00000"/>
                </a:solidFill>
                <a:latin typeface="Calibri Bold" charset="0"/>
                <a:ea typeface="Zapf Dingbats" charset="0"/>
                <a:cs typeface="Calibri Bold" charset="0"/>
                <a:sym typeface="Calibri Bold" charset="0"/>
              </a:rPr>
              <a:t>gcc </a:t>
            </a:r>
            <a:r>
              <a:rPr lang="de-DE" sz="2000" dirty="0">
                <a:solidFill>
                  <a:srgbClr val="C00000"/>
                </a:solidFill>
                <a:latin typeface="Calibri Bold" charset="0"/>
                <a:ea typeface="Zapf Dingbats" charset="0"/>
                <a:cs typeface="Calibri Bold" charset="0"/>
                <a:sym typeface="Calibri Bold" charset="0"/>
              </a:rPr>
              <a:t>version </a:t>
            </a:r>
            <a:r>
              <a:rPr lang="de-DE" sz="2000" dirty="0" smtClean="0">
                <a:solidFill>
                  <a:srgbClr val="C00000"/>
                </a:solidFill>
                <a:latin typeface="Calibri Bold" charset="0"/>
                <a:ea typeface="Zapf Dingbats" charset="0"/>
                <a:cs typeface="Calibri Bold" charset="0"/>
                <a:sym typeface="Calibri Bold" charset="0"/>
              </a:rPr>
              <a:t>4.8.5</a:t>
            </a:r>
          </a:p>
          <a:p>
            <a:pPr marL="254000" lvl="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 smtClean="0">
                <a:latin typeface="Calibri Bold" charset="0"/>
                <a:ea typeface="Zapf Dingbats" charset="0"/>
                <a:cs typeface="Calibri Bold" charset="0"/>
                <a:sym typeface="Calibri Bold" charset="0"/>
              </a:rPr>
              <a:t>C18: not yet supported</a:t>
            </a:r>
            <a:endParaRPr lang="en-US" sz="2400" dirty="0">
              <a:latin typeface="Calibri Bold" charset="0"/>
              <a:ea typeface="Zapf Dingbats" charset="0"/>
              <a:cs typeface="Calibri Bold" charset="0"/>
              <a:sym typeface="Calibri Bold" charset="0"/>
            </a:endParaRPr>
          </a:p>
          <a:p>
            <a:pPr algn="l">
              <a:spcBef>
                <a:spcPts val="575"/>
              </a:spcBef>
              <a:buClr>
                <a:srgbClr val="990000"/>
              </a:buClr>
              <a:buSzPct val="60000"/>
              <a:tabLst>
                <a:tab pos="23987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  <a:ea typeface="Zapf Dingbats" charset="0"/>
              <a:cs typeface="Zapf Dingbats" charset="0"/>
              <a:sym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075" y="902562"/>
            <a:ext cx="3459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C99, C11, Advanced Constructs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1295400"/>
            <a:ext cx="441960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Variable length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arrays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Designated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initializers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Type-generic math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library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New datatypes: long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_Complex, _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Bool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restrict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pointers, _Generic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Intermingled declarations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variables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Inline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functions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One-line comments that begin with //</a:t>
            </a:r>
          </a:p>
        </p:txBody>
      </p:sp>
    </p:spTree>
    <p:extLst>
      <p:ext uri="{BB962C8B-B14F-4D97-AF65-F5344CB8AC3E}">
        <p14:creationId xmlns:p14="http://schemas.microsoft.com/office/powerpoint/2010/main" val="768919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C/C++ Compilers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7961" y="1046074"/>
            <a:ext cx="1366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Intel C/C++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5407" y="1046074"/>
            <a:ext cx="171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LLVM and GCC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5407" y="3937174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IBM XL 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961" y="3959120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PGI Compiler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122" name="Picture 2" descr="Intel® Parallel Studio X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7" y="1472642"/>
            <a:ext cx="182882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lvm.org/img/LLVM-Logo-Derivative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05" y="1472642"/>
            <a:ext cx="2259894" cy="16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GNU C"/>
          <p:cNvSpPr>
            <a:spLocks noChangeAspect="1" noChangeArrowheads="1"/>
          </p:cNvSpPr>
          <p:nvPr/>
        </p:nvSpPr>
        <p:spPr bwMode="auto">
          <a:xfrm>
            <a:off x="0" y="-136525"/>
            <a:ext cx="12858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41" y="1387475"/>
            <a:ext cx="1847013" cy="217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http://www.wavelink.com.tw/wp-content/uploads/2016/02/pgi_logo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1" y="435923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 r="50744" b="65229"/>
          <a:stretch/>
        </p:blipFill>
        <p:spPr bwMode="auto">
          <a:xfrm>
            <a:off x="4941005" y="4344692"/>
            <a:ext cx="3487190" cy="206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3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4105" r="2157" b="21128"/>
          <a:stretch/>
        </p:blipFill>
        <p:spPr bwMode="auto">
          <a:xfrm>
            <a:off x="471824" y="1049867"/>
            <a:ext cx="745981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Beyond 18-613: Bit Fields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825500"/>
          </a:xfrm>
          <a:ln/>
        </p:spPr>
        <p:txBody>
          <a:bodyPr/>
          <a:lstStyle/>
          <a:p>
            <a:r>
              <a:rPr lang="en-US" sz="2200" dirty="0" smtClean="0"/>
              <a:t>Convenient way to access bits in status registers etc.</a:t>
            </a:r>
          </a:p>
          <a:p>
            <a:r>
              <a:rPr lang="en-US" sz="2200" dirty="0" smtClean="0"/>
              <a:t>Useful with union to avoid type casting (up to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long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Must fit within integral type</a:t>
            </a:r>
          </a:p>
          <a:p>
            <a:endParaRPr lang="en-US" sz="2200" dirty="0"/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762000" y="2743200"/>
            <a:ext cx="6781800" cy="37338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#include &lt;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stdio.h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 </a:t>
            </a:r>
          </a:p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ieee754d { 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unsigned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     1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unsigned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exp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  11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unsigned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 52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}; </a:t>
            </a:r>
          </a:p>
          <a:p>
            <a:pPr algn="l"/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main()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 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ieee754d d = {0U, 0U, 33729U};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d.exp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113U;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("%e", (double *)(&amp;d)); 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return 0;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504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18-613: Programming </a:t>
            </a:r>
            <a:r>
              <a:rPr lang="en-US" dirty="0">
                <a:ea typeface="+mj-ea"/>
              </a:rPr>
              <a:t>with </a:t>
            </a:r>
            <a:r>
              <a:rPr lang="en-US" dirty="0" smtClean="0">
                <a:ea typeface="+mj-ea"/>
              </a:rPr>
              <a:t>SSE3,…,AVX512</a:t>
            </a:r>
            <a:endParaRPr lang="en-US" dirty="0">
              <a:ea typeface="+mj-ea"/>
            </a:endParaRP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XMM </a:t>
            </a:r>
            <a:r>
              <a:rPr lang="en-US" dirty="0"/>
              <a:t>r</a:t>
            </a:r>
            <a:r>
              <a:rPr lang="en-US" dirty="0" smtClean="0">
                <a:ea typeface="+mn-ea"/>
              </a:rPr>
              <a:t>egisters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(later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versions: YMM, ZMM) </a:t>
            </a: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234788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707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60350"/>
            <a:ext cx="8335962" cy="762000"/>
          </a:xfrm>
        </p:spPr>
        <p:txBody>
          <a:bodyPr/>
          <a:lstStyle/>
          <a:p>
            <a:r>
              <a:rPr lang="en-US" altLang="en-US" dirty="0" smtClean="0"/>
              <a:t>Vector Instructions: Language Extension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962025"/>
            <a:ext cx="8885237" cy="554831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Language extension 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 smtClean="0"/>
              <a:t>Aligned C library functions: 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_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mm_malloc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()</a:t>
            </a:r>
            <a:r>
              <a:rPr lang="en-US" altLang="en-US" sz="1800" dirty="0" smtClean="0"/>
              <a:t>, 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_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mm_free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()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Attributes: 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_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assume_aligned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(), __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declspec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(__align())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 smtClean="0"/>
              <a:t>Pragmas</a:t>
            </a:r>
            <a:br>
              <a:rPr lang="en-US" altLang="en-US" sz="1800" dirty="0" smtClean="0"/>
            </a:br>
            <a:r>
              <a:rPr lang="en-US" altLang="en-US" b="1" dirty="0" smtClean="0">
                <a:latin typeface="Courier New" panose="02070309020205020404" pitchFamily="49" charset="0"/>
              </a:rPr>
              <a:t>#pragma vector aligned | unaligned | always </a:t>
            </a:r>
            <a:br>
              <a:rPr lang="en-US" altLang="en-US" b="1" dirty="0" smtClean="0">
                <a:latin typeface="Courier New" panose="02070309020205020404" pitchFamily="49" charset="0"/>
              </a:rPr>
            </a:br>
            <a:r>
              <a:rPr lang="en-US" altLang="en-US" b="1" dirty="0" smtClean="0">
                <a:latin typeface="Courier New" panose="02070309020205020404" pitchFamily="49" charset="0"/>
              </a:rPr>
              <a:t>#pragma </a:t>
            </a:r>
            <a:r>
              <a:rPr lang="en-US" altLang="en-US" b="1" dirty="0" err="1" smtClean="0">
                <a:latin typeface="Courier New" panose="02070309020205020404" pitchFamily="49" charset="0"/>
              </a:rPr>
              <a:t>ivdep</a:t>
            </a:r>
            <a:r>
              <a:rPr lang="en-US" altLang="en-US" b="1" dirty="0" smtClean="0">
                <a:latin typeface="Courier New" panose="02070309020205020404" pitchFamily="49" charset="0"/>
              </a:rPr>
              <a:t>, #pragma </a:t>
            </a:r>
            <a:r>
              <a:rPr lang="en-US" altLang="en-US" b="1" dirty="0" err="1" smtClean="0">
                <a:latin typeface="Courier New" panose="02070309020205020404" pitchFamily="49" charset="0"/>
              </a:rPr>
              <a:t>novector</a:t>
            </a:r>
            <a:r>
              <a:rPr lang="en-US" altLang="en-US" b="1" dirty="0" smtClean="0">
                <a:latin typeface="Courier New" panose="02070309020205020404" pitchFamily="49" charset="0"/>
              </a:rPr>
              <a:t> </a:t>
            </a:r>
            <a:endParaRPr lang="en-US" altLang="en-US" sz="1800" b="1" dirty="0" smtClean="0">
              <a:latin typeface="Courier New" panose="02070309020205020404" pitchFamily="49" charset="0"/>
            </a:endParaRPr>
          </a:p>
          <a:p>
            <a:r>
              <a:rPr lang="en-US" altLang="en-US" dirty="0"/>
              <a:t>Data types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__m128 f; // ={float f3, f2, f1, f0}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__m128d d; // ={double d1, d0}</a:t>
            </a:r>
          </a:p>
          <a:p>
            <a:pPr>
              <a:spcBef>
                <a:spcPct val="50000"/>
              </a:spcBef>
            </a:pPr>
            <a:r>
              <a:rPr lang="en-US" altLang="en-US" dirty="0" err="1"/>
              <a:t>Intrinsics</a:t>
            </a:r>
            <a:endParaRPr lang="en-US" altLang="en-US" dirty="0"/>
          </a:p>
          <a:p>
            <a:pPr lvl="1"/>
            <a:r>
              <a:rPr lang="en-US" altLang="en-US" b="1" dirty="0"/>
              <a:t>Native instructions:</a:t>
            </a:r>
            <a:r>
              <a:rPr lang="en-US" altLang="en-US" dirty="0"/>
              <a:t> </a:t>
            </a:r>
            <a:r>
              <a:rPr lang="en-US" altLang="en-US" b="1" dirty="0">
                <a:latin typeface="Courier New" panose="02070309020205020404" pitchFamily="49" charset="0"/>
              </a:rPr>
              <a:t>_</a:t>
            </a:r>
            <a:r>
              <a:rPr lang="en-US" altLang="en-US" b="1" dirty="0" err="1">
                <a:latin typeface="Courier New" panose="02070309020205020404" pitchFamily="49" charset="0"/>
              </a:rPr>
              <a:t>mm_add_ps</a:t>
            </a:r>
            <a:r>
              <a:rPr lang="en-US" altLang="en-US" b="1" dirty="0">
                <a:latin typeface="Courier New" panose="02070309020205020404" pitchFamily="49" charset="0"/>
              </a:rPr>
              <a:t>()</a:t>
            </a:r>
            <a:r>
              <a:rPr lang="en-US" altLang="en-US" b="1" dirty="0"/>
              <a:t>,</a:t>
            </a:r>
            <a:r>
              <a:rPr lang="en-US" altLang="en-US" b="1" dirty="0">
                <a:latin typeface="Courier New" panose="02070309020205020404" pitchFamily="49" charset="0"/>
              </a:rPr>
              <a:t> _</a:t>
            </a:r>
            <a:r>
              <a:rPr lang="en-US" altLang="en-US" b="1" dirty="0" err="1">
                <a:latin typeface="Courier New" panose="02070309020205020404" pitchFamily="49" charset="0"/>
              </a:rPr>
              <a:t>mm_mul_ps</a:t>
            </a:r>
            <a:r>
              <a:rPr lang="en-US" altLang="en-US" b="1" dirty="0">
                <a:latin typeface="Courier New" panose="02070309020205020404" pitchFamily="49" charset="0"/>
              </a:rPr>
              <a:t>()</a:t>
            </a:r>
            <a:r>
              <a:rPr lang="en-US" altLang="en-US" b="1" dirty="0"/>
              <a:t>,…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pPr lvl="1"/>
            <a:r>
              <a:rPr lang="en-US" altLang="en-US" b="1" dirty="0"/>
              <a:t>Multi-instruction:</a:t>
            </a:r>
            <a:r>
              <a:rPr lang="en-US" altLang="en-US" b="1" dirty="0">
                <a:latin typeface="Courier New" panose="02070309020205020404" pitchFamily="49" charset="0"/>
              </a:rPr>
              <a:t> _</a:t>
            </a:r>
            <a:r>
              <a:rPr lang="en-US" altLang="en-US" b="1" dirty="0" err="1">
                <a:latin typeface="Courier New" panose="02070309020205020404" pitchFamily="49" charset="0"/>
              </a:rPr>
              <a:t>mm_setr_ps</a:t>
            </a:r>
            <a:r>
              <a:rPr lang="en-US" altLang="en-US" b="1" dirty="0">
                <a:latin typeface="Courier New" panose="02070309020205020404" pitchFamily="49" charset="0"/>
              </a:rPr>
              <a:t>()</a:t>
            </a:r>
            <a:r>
              <a:rPr lang="en-US" altLang="en-US" b="1" dirty="0"/>
              <a:t>,</a:t>
            </a:r>
            <a:r>
              <a:rPr lang="en-US" altLang="en-US" b="1" dirty="0">
                <a:latin typeface="Courier New" panose="02070309020205020404" pitchFamily="49" charset="0"/>
              </a:rPr>
              <a:t> _mm_set1_ps</a:t>
            </a:r>
            <a:r>
              <a:rPr lang="en-US" altLang="en-US" b="1" dirty="0"/>
              <a:t>,</a:t>
            </a:r>
            <a:r>
              <a:rPr lang="en-US" altLang="en-US" dirty="0"/>
              <a:t> </a:t>
            </a:r>
            <a:r>
              <a:rPr lang="en-US" altLang="en-US" b="1" dirty="0"/>
              <a:t>…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/>
              <a:t>Macros</a:t>
            </a:r>
          </a:p>
          <a:p>
            <a:pPr lvl="1"/>
            <a:r>
              <a:rPr lang="en-US" altLang="en-US" b="1" dirty="0"/>
              <a:t>Transpose:</a:t>
            </a:r>
            <a:r>
              <a:rPr lang="en-US" altLang="en-US" dirty="0"/>
              <a:t> </a:t>
            </a:r>
            <a:r>
              <a:rPr lang="en-US" altLang="en-US" b="1" dirty="0">
                <a:latin typeface="Courier New" panose="02070309020205020404" pitchFamily="49" charset="0"/>
              </a:rPr>
              <a:t>_MM_TRANSPOSE4_PS(),</a:t>
            </a:r>
            <a:r>
              <a:rPr lang="en-US" altLang="en-US" b="1" dirty="0"/>
              <a:t>…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pPr lvl="1"/>
            <a:r>
              <a:rPr lang="en-US" altLang="en-US" b="1" dirty="0"/>
              <a:t>Helper:</a:t>
            </a:r>
            <a:r>
              <a:rPr lang="en-US" altLang="en-US" dirty="0"/>
              <a:t> </a:t>
            </a:r>
            <a:r>
              <a:rPr lang="en-US" altLang="en-US" b="1" dirty="0">
                <a:latin typeface="Courier New" panose="02070309020205020404" pitchFamily="49" charset="0"/>
              </a:rPr>
              <a:t>_MM_SHUFFLE()</a:t>
            </a:r>
          </a:p>
        </p:txBody>
      </p:sp>
    </p:spTree>
    <p:extLst>
      <p:ext uri="{BB962C8B-B14F-4D97-AF65-F5344CB8AC3E}">
        <p14:creationId xmlns:p14="http://schemas.microsoft.com/office/powerpoint/2010/main" val="38934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30" t="5164" r="2490" b="31582"/>
          <a:stretch/>
        </p:blipFill>
        <p:spPr>
          <a:xfrm>
            <a:off x="0" y="381000"/>
            <a:ext cx="805473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792913"/>
            <a:ext cx="9144000" cy="6070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algn="l"/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dwmonitor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(float  *X, double  *D) {</a:t>
            </a:r>
          </a:p>
          <a:p>
            <a:pPr algn="l"/>
            <a:r>
              <a:rPr lang="pl-PL" sz="900" b="1" dirty="0" smtClean="0">
                <a:latin typeface="Courier New" pitchFamily="49" charset="0"/>
                <a:cs typeface="Courier New" pitchFamily="49" charset="0"/>
              </a:rPr>
              <a:t>    __m128d u1, u2, u3, u4, u5, u6, u7, u8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, x1, x10, x13, x14, x17, x18, x19, x2, x3, x4, x6, x7, x8, x9;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w1;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unsigned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xm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mm_getcsr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mm_setcsr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xm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&amp; 0xffff0000 | 0x0000dfc0);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u5 = _mm_set1_pd(0.0);</a:t>
            </a:r>
          </a:p>
          <a:p>
            <a:pPr algn="l"/>
            <a:r>
              <a:rPr lang="da-DK" sz="900" b="1" dirty="0" smtClean="0">
                <a:latin typeface="Courier New" pitchFamily="49" charset="0"/>
                <a:cs typeface="Courier New" pitchFamily="49" charset="0"/>
              </a:rPr>
              <a:t>    u2 = _mm_cvtps_pd(_mm_addsub_ps(_mm_set1_ps(FLT_MIN), _mm_set1_ps(X[0])));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u1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mm_set_pd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(1.0, (-1.0));</a:t>
            </a:r>
          </a:p>
          <a:p>
            <a:pPr algn="l"/>
            <a:r>
              <a:rPr lang="nn-NO" sz="900" b="1" dirty="0" smtClean="0">
                <a:latin typeface="Courier New" pitchFamily="49" charset="0"/>
                <a:cs typeface="Courier New" pitchFamily="49" charset="0"/>
              </a:rPr>
              <a:t>    for(int i5 = 0; i5 &lt;= 2; i5++) {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x6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mm_addsub_pd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(_mm_set1_pd((DBL_MIN + DBL_MIN)),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mm_loaddup_pd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(&amp;(D[i5])));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x1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mm_addsub_pd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(_mm_set1_pd(0.0), u1);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x2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mm_mul_pd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(x1, x6);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x3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mm_mul_pd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mm_shuffle_pd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(x1, x1, _MM_SHUFFLE2(0, 1)), x6);</a:t>
            </a:r>
          </a:p>
          <a:p>
            <a:pPr algn="l"/>
            <a:r>
              <a:rPr lang="da-DK" sz="900" b="1" dirty="0" smtClean="0">
                <a:latin typeface="Courier New" pitchFamily="49" charset="0"/>
                <a:cs typeface="Courier New" pitchFamily="49" charset="0"/>
              </a:rPr>
              <a:t>        x4 = _mm_sub_pd(_mm_set1_pd(0.0), _mm_min_pd(x3, x2));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u3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mm_max_pd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mm_shuffle_pd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(x4, x4, _MM_SHUFFLE2(0, 1)),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mm_max_pd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(x3, x2)), _mm_set1_pd(DBL_MIN));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u5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(u5, u3);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x7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mm_addsub_pd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(_mm_set1_pd(0.0), u1);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x8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mm_mul_pd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(x7, u2);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x9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mm_mul_pd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mm_shuffle_pd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(x7, x7, _MM_SHUFFLE2(0, 1)), u2);</a:t>
            </a:r>
          </a:p>
          <a:p>
            <a:pPr algn="l"/>
            <a:r>
              <a:rPr lang="da-DK" sz="900" b="1" dirty="0" smtClean="0">
                <a:latin typeface="Courier New" pitchFamily="49" charset="0"/>
                <a:cs typeface="Courier New" pitchFamily="49" charset="0"/>
              </a:rPr>
              <a:t>        x10 = _mm_sub_pd(_mm_set1_pd(0.0), _mm_min_pd(x9, x8));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u1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mm_max_pd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mm_shuffle_pd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(x10, x10, _MM_SHUFFLE2(0, 1)),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mm_max_pd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(x9, x8)), _mm_set1_pd(DBL_MIN));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u6 = _mm_set1_pd(0.0);</a:t>
            </a:r>
          </a:p>
          <a:p>
            <a:pPr algn="l"/>
            <a:r>
              <a:rPr lang="nn-NO" sz="900" b="1" dirty="0" smtClean="0">
                <a:latin typeface="Courier New" pitchFamily="49" charset="0"/>
                <a:cs typeface="Courier New" pitchFamily="49" charset="0"/>
              </a:rPr>
              <a:t>    for(int i3 = 0; i3 &lt;= 1; i3++) {</a:t>
            </a:r>
          </a:p>
          <a:p>
            <a:pPr algn="l"/>
            <a:r>
              <a:rPr lang="da-DK" sz="900" b="1" dirty="0" smtClean="0">
                <a:latin typeface="Courier New" pitchFamily="49" charset="0"/>
                <a:cs typeface="Courier New" pitchFamily="49" charset="0"/>
              </a:rPr>
              <a:t>        u8 = _mm_cvtps_pd(_mm_addsub_ps(_mm_set1_ps(FLT_MIN), _mm_set1_ps(X[(i3 + 1)])));</a:t>
            </a:r>
          </a:p>
          <a:p>
            <a:pPr algn="l"/>
            <a:r>
              <a:rPr lang="da-DK" sz="900" b="1" dirty="0" smtClean="0">
                <a:latin typeface="Courier New" pitchFamily="49" charset="0"/>
                <a:cs typeface="Courier New" pitchFamily="49" charset="0"/>
              </a:rPr>
              <a:t>        u7 = _mm_cvtps_pd(_mm_addsub_ps(_mm_set1_ps(FLT_MIN), _mm_set1_ps(X[(3 + i3)])));</a:t>
            </a:r>
          </a:p>
          <a:p>
            <a:pPr algn="l"/>
            <a:r>
              <a:rPr lang="pl-PL" sz="900" b="1" dirty="0" smtClean="0">
                <a:latin typeface="Courier New" pitchFamily="49" charset="0"/>
                <a:cs typeface="Courier New" pitchFamily="49" charset="0"/>
              </a:rPr>
              <a:t>        x14 = _mm_add_pd(u8, _mm_shuffle_pd(u7, u7, _MM_SHUFFLE2(0, 1)));</a:t>
            </a:r>
          </a:p>
          <a:p>
            <a:pPr algn="l"/>
            <a:r>
              <a:rPr lang="da-DK" sz="900" b="1" dirty="0" smtClean="0">
                <a:latin typeface="Courier New" pitchFamily="49" charset="0"/>
                <a:cs typeface="Courier New" pitchFamily="49" charset="0"/>
              </a:rPr>
              <a:t>        x13 = _mm_shuffle_pd(x14, x14, _MM_SHUFFLE2(0, 1));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u4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mm_shuffle_pd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mm_min_pd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(x14, x13),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mm_max_pd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(x14, x13), _MM_SHUFFLE2(1, 0));</a:t>
            </a:r>
          </a:p>
          <a:p>
            <a:pPr algn="l"/>
            <a:r>
              <a:rPr lang="pl-PL" sz="900" b="1" dirty="0" smtClean="0">
                <a:latin typeface="Courier New" pitchFamily="49" charset="0"/>
                <a:cs typeface="Courier New" pitchFamily="49" charset="0"/>
              </a:rPr>
              <a:t>        u6 = _mm_shuffle_pd(_mm_min_pd(u6, u4), _mm_max_pd(u6, u4), _MM_SHUFFLE2(1, 0));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x17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mm_addsub_pd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(_mm_set1_pd(0.0), u6);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x18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mm_addsub_pd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(_mm_set1_pd(0.0), u5);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x19 =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mm_cmpge_pd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(x17,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mm_shuffle_pd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(x18, x18, _MM_SHUFFLE2(0, 1)));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w1 = (_mm_testc_si128(_mm_castpd_si128(x19), _mm_set_epi32(0xffffffff, 0xffffffff, 0xffffffff, 0xffffffff)) – 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 (_mm_testnzc_si128(_mm_castpd_si128(x19), _mm_set_epi32(0xffffffff, 0xffffffff, 0xffffffff, 0xffffffff))));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__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asm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if 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mm_getcsr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() &amp; 0x0d) {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mm_setcsr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xm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    return -1;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mm_setcsr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sz="900" b="1" dirty="0" err="1" smtClean="0">
                <a:latin typeface="Courier New" pitchFamily="49" charset="0"/>
                <a:cs typeface="Courier New" pitchFamily="49" charset="0"/>
              </a:rPr>
              <a:t>xm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   return w1;</a:t>
            </a:r>
          </a:p>
          <a:p>
            <a:pPr algn="l"/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32300"/>
            <a:ext cx="8747125" cy="762000"/>
          </a:xfrm>
        </p:spPr>
        <p:txBody>
          <a:bodyPr/>
          <a:lstStyle/>
          <a:p>
            <a:r>
              <a:rPr lang="en-US" altLang="ko-KR" dirty="0" smtClean="0"/>
              <a:t>SSE4.1 Code Example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2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Beyond 18-613: Inline Assembly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825500"/>
          </a:xfrm>
          <a:ln/>
        </p:spPr>
        <p:txBody>
          <a:bodyPr/>
          <a:lstStyle/>
          <a:p>
            <a:r>
              <a:rPr lang="en-US" sz="2200" dirty="0" smtClean="0"/>
              <a:t>Write assembly instructions directly in C</a:t>
            </a:r>
          </a:p>
          <a:p>
            <a:r>
              <a:rPr lang="en-US" sz="2200" dirty="0" smtClean="0"/>
              <a:t>Compiler and machine specific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Can trigger breakpoints</a:t>
            </a:r>
            <a:br>
              <a:rPr lang="en-US" sz="2200" dirty="0" smtClean="0"/>
            </a:b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(but there are better ways to do this)</a:t>
            </a:r>
          </a:p>
          <a:p>
            <a:endParaRPr lang="en-US" sz="2200" dirty="0"/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685800" y="2057400"/>
            <a:ext cx="6781800" cy="25146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src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1;</a:t>
            </a:r>
          </a:p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 </a:t>
            </a:r>
          </a:p>
          <a:p>
            <a:pPr algn="l"/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asm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("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%1, %0\n\t"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"add $1, %0"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: "=r"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: "r"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src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));</a:t>
            </a:r>
          </a:p>
          <a:p>
            <a:pPr algn="l"/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("%d\n",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685800" y="5715000"/>
            <a:ext cx="6781800" cy="3810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asm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volatile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("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3");</a:t>
            </a:r>
          </a:p>
        </p:txBody>
      </p:sp>
    </p:spTree>
    <p:extLst>
      <p:ext uri="{BB962C8B-B14F-4D97-AF65-F5344CB8AC3E}">
        <p14:creationId xmlns:p14="http://schemas.microsoft.com/office/powerpoint/2010/main" val="103792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 smtClean="0"/>
              <a:t>Basic Data Types</a:t>
            </a:r>
            <a:endParaRPr lang="en-US" dirty="0"/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/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9400" y="5562600"/>
            <a:ext cx="48454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Remember: unexpected size guarantees</a:t>
            </a:r>
            <a:endParaRPr lang="en-US" sz="2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4344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18-613: </a:t>
            </a:r>
            <a:r>
              <a:rPr lang="en-US" dirty="0" err="1" smtClean="0"/>
              <a:t>OpenMP</a:t>
            </a:r>
            <a:r>
              <a:rPr lang="en-US" dirty="0" smtClean="0"/>
              <a:t> for Multicore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990600"/>
            <a:ext cx="8305493" cy="56388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//compute the sum of two arrays in parallel 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omp.h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#define N 1000000</a:t>
            </a: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main(void) { 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float a[N], b[N], c[N];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/* Initialize arrays a and b */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2.0;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b[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3.0;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algn="l"/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/* Compute values of array c =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a+b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in parallel. */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parallel shared(a, b, c) private(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{ 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for             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c[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+ b[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98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18-613: CUDA for </a:t>
            </a:r>
            <a:r>
              <a:rPr lang="en-US" dirty="0" err="1" smtClean="0"/>
              <a:t>Nvidia</a:t>
            </a:r>
            <a:r>
              <a:rPr lang="en-US" dirty="0" smtClean="0"/>
              <a:t> GPUs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0688" y="1295400"/>
            <a:ext cx="8305493" cy="452431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// Kernel definition</a:t>
            </a:r>
          </a:p>
          <a:p>
            <a:pPr algn="l"/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MatAdd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(float A[N][N], float B[N][N],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          float C[N][N])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j = 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threadIdx.y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C[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][j] = A[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][j] + B[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][j];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/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// Kernel invocation with one block of N * N * 1 threads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numBlocks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1;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dim3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threadsPerBlock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(N, N)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MatAdd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numBlocks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threadsPerBlock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(A, B, C);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790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C in 18-613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Bootcamp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Linux and Windows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Basic data types and functions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Structures, arrays, etc.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 Standard Library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Linux/POSIX Libraries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Language Extensions</a:t>
            </a:r>
          </a:p>
          <a:p>
            <a:r>
              <a:rPr lang="en-US" dirty="0"/>
              <a:t>Final thoughts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37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18-645: How to Write Fast Code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19692" r="25893" b="13462"/>
          <a:stretch/>
        </p:blipFill>
        <p:spPr bwMode="auto">
          <a:xfrm>
            <a:off x="135467" y="1117600"/>
            <a:ext cx="3014134" cy="45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1959" y="5848940"/>
            <a:ext cx="751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https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://courses.ece.cmu.edu/18645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http://www.ece.cmu.edu/~franzf/papers/gttse07.pdf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https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://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www.inf.ethz.ch/personal/markusp/teaching/18-645-CMU-spring08/course.html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091" y="962622"/>
            <a:ext cx="5268429" cy="2710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277" y="3646743"/>
            <a:ext cx="5217575" cy="26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049" t="8309" r="3429" b="53764"/>
          <a:stretch/>
        </p:blipFill>
        <p:spPr>
          <a:xfrm>
            <a:off x="76200" y="533400"/>
            <a:ext cx="8382000" cy="632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3600" y="1295400"/>
            <a:ext cx="678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defRPr/>
            </a:pPr>
            <a:r>
              <a:rPr lang="en-US" sz="1400" dirty="0">
                <a:latin typeface="Calibri" panose="020F0502020204030204" pitchFamily="34" charset="0"/>
                <a:ea typeface="+mn-ea"/>
                <a:cs typeface="+mn-cs"/>
                <a:hlinkClick r:id="rId4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ea typeface="+mn-ea"/>
                <a:cs typeface="+mn-cs"/>
                <a:hlinkClick r:id="rId4"/>
              </a:rPr>
              <a:t>www.cs.cmu.edu/afs/cs.cmu.edu/academic/class/15418-s18/www/schedule.html</a:t>
            </a:r>
            <a:r>
              <a:rPr lang="en-US" sz="140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4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5029200" cy="5562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fcntl.h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termios.h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time.h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 &lt;sys/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mman.h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define L } if(!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timeval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F,G;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termios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H,U={ T} ;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N=64,a=N&lt;&lt;7,b=a-1,c=a*32,d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=c-1,    e=c/    2,f=    a*2,    g=a/2,h =g/2,j =h/ 2,Q=V*j*5} ; char*s=P,K,M;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    p,      l[      a]      ,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m,n,J,o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=A,    O=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j,E,R,i,k,t,r,q,u,v,w,x,y,z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,B,C,    *D,Z    ;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main    (){ for(D=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(D,4*Q,3,W,open(I,2 ),K); *s; 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++[ l]=k|=* s++%N){ k=* s++%N&lt;&lt;12; k|=*s++% N*N; }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tcgetattr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(q,&amp; H);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tcsetattr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(y,2,    &amp;U);    for(   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fcntl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(B,4,4); ; o&amp;=b){ if(k&amp;    c){ q=- --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k%N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if(!q)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k-=c      ;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=k      /N&amp;7; { L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if(J&amp;1)    m+=      t; J|=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m%N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*c; J/=2; 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/= 2;    if(!    q&amp;&amp;r    ^n){ m^=d; J^= d; n=0; } L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J+=J; J|=m&gt;=0; if(q){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m+=m; m|=J/c; m+=m&lt;0?t:-t; } else{ m+=(m&lt;0)*t; if(r)m^=d; if(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n^r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)J^= d; n=0;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if(    (m^2    *m)/    e%2)    k&amp;=d; else{ J+=J; m+=m; m|=J/c; } L m|=n*c; 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|= m      %N      *c      ;m      /=2; J /=2;    L m+=m; J+=J; J|=n; m|=J/c; 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m+=m;    m|=n    ;  }    J&amp;=d    ; } else{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=k/f; t=i?k&amp;b:16; p=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l+t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if(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k&amp;a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)p=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l+((*p+=13&gt;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&amp;&amp;7&lt;t&amp;&amp;16&gt;t)&amp;b); { L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L*p=m; L*p++=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o|n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*e; o=p-l; L*p=0; L m=*p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L m ^=*p ; L t=m; m    +=*p; m+=d&lt;m    ; n|=((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m^t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)&amp;    (m^*p))/e; L    m+=*p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n=m/c; L k=*p; if(      !Z||k/f-8)      /*$    %*/      continue ;      k=-k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L++*p; o +=!(*p&amp;=d)    ; L m&amp;=*p; L     if(m!=*p)++    o; L o=p -l;    L if(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k&amp;a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)n=m/e; if(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k&amp;g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)J= 0; r=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k&amp;h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m&amp;e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if(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k&amp;j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)J|=m; else if(r)m^=d; if(k&amp;512)m=0;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=k/N    &amp;7; { L if(k    &amp;4)J    ^=d; if(k&amp;2)m|=J; if    (k&amp;1    )m|=    q;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     { if(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k%N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)k      +=      c; { L t =o    ++[      l]      ;       if(r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)J^=d;   L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t=o++[l];   if(r    )J^=d; m-=t; if(m&gt;=0    ){ k    -=c;     n=1;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++o; } }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=2; } L if(Z)k=-1; else{ if(k&amp;8)m=0; t=r=0;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=k/N%N; if(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==27){ if(k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&amp;2)u=v=w=Z=0;    } if    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==57){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=k/16&amp;3; { L w =1;    if(k&amp;1)x =0;    if(k&amp;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2) { t= z/N;      t=      t/80*/*/*/100+t% 80;   r=0      ; while(t)      {  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+=t%10*w; t/=    10;w    &lt;&lt;=4; } m|=r; } if(k&amp;4){ r=m    ; t=0; while    (r)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t+=r%16*w; w*=10; r&gt;&gt;=4; } r=t/100; t%=100; if(V&lt;=r||79&lt;t)x|=c/8; else z=(r*80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+t)*N    ;  }    w=0;    L if(k&amp; 1&amp;&amp;x    &amp;(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e|g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)++o;    if(k&amp; 2)m|=x    |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y;if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(k&amp;4      )C      =-      m&amp;65535; L      if(    k&amp;1      )x=y=0; if      (k&amp;2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)B=m;    if (    k&amp;4)    { y^=m&amp;(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h|j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 j/2); if(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y&amp;j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){ y^=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j;x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|=g    ; do{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B&amp;=b; if(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y&amp;j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/2)z[D]=B[l]; else B[l]=z[D]; ++z; z%=Q; ++B; } while(-- C); } }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x%=e;    if(x    /a)x    |=e;    if(x&amp;(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e|g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)&amp;&amp;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y&amp;h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)u|=c    ; else u%=c;    L if(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k&amp;1)      t=      h;      if      (k&amp;2 )r= e;    if(      k&amp;4){ r=j;      u&amp;=~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 ; }    if(k    &amp;16)    Z=f*    2; L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t=f; if(k&amp;2    )m|=M|Y; if(    k&amp;4)m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|=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u|v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L t=a; if(k&amp;4){ K=m&amp;~Y; write(1,&amp;K,1); u|=t; t=0; } }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=2; if(t){ if(k&amp;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1&amp;&amp;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u&amp;t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)++ o; if(k&amp;2)u    &amp;=~ t; } if(    r){ if(k&amp;32)    w=r;    else v&amp;=~r;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L if(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k&amp;a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)m=k; else      { t=0; if(      k &amp;    N)t      |=      m/e%2; if(k&amp;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128)t|=!m; if(k&amp;256)t    |= n; if( k&amp;    512 )t=!t; o    +=t;    if(k&amp; h)n =0;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k&amp;g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)m=0; if(k&amp;1)m^=d; if(k&amp;2)n^=1; if(k&amp;4)m|=S; if(k&amp;8){ m|=n*c; m+=m; if(k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j)m    +=m;    m|=m    /a/N    ; n=m/c; } if(k&amp;16){ m|=n*c;    m|=m    *2%N*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c; m      /=      2;      if      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k&amp;j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m/=2;    n=m/c; } if      (k      &amp;32)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if(    Z)k=    -1 ;    else    break; } } } } n&amp;=1; if(k&lt;c)    {  m    &amp;= 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 &amp;=b; if(!R--){ if (~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u&amp;f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&amp;&amp;read(0, &amp;M,1)&gt;0){ if(X&amp;&amp; M== X)break; R=0; u|=f;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gettimeofday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(&amp;G,0);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G.tv_usec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/=16667; if(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G.tv_sec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F.tv_sec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F.tv_usec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&lt;G.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tv_usec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 F=G; if(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v&amp;j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 p=l+7; ++*p; *p&amp;=d; if(!*p)u|=h; } R=0; }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(!R){ E=O/4; O=4; } O+=R=E; } if(!++k||(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v&amp;e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&amp;&amp;u)){ *l=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o|n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e|Z;v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%=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e; o=1+!k; Z=0; } v|=w; w=0; k=o++[l]; } }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tcsetattr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(w,1,&amp;H); }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6248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https://www.ioccc.org/2018/mills/prog.c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762000"/>
            <a:ext cx="243207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 smtClean="0">
                <a:solidFill>
                  <a:srgbClr val="C00000"/>
                </a:solidFill>
              </a:rPr>
              <a:t>?</a:t>
            </a:r>
            <a:endParaRPr lang="en-US" sz="28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61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4953000" cy="4191000"/>
          </a:xfr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send(to, from, count)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register short *to, *from;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register count;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register n = (count + 7) / 8;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</a:t>
            </a:r>
            <a:r>
              <a:rPr lang="en-US" sz="1600" b="1" kern="1200" dirty="0">
                <a:solidFill>
                  <a:srgbClr val="7030A0"/>
                </a:solidFill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switch (count % 8)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</a:t>
            </a:r>
            <a:r>
              <a:rPr lang="en-US" sz="1600" b="1" kern="1200" dirty="0">
                <a:solidFill>
                  <a:srgbClr val="7030A0"/>
                </a:solidFill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case 0:</a:t>
            </a: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</a:t>
            </a:r>
            <a:r>
              <a:rPr lang="en-US" sz="1600" b="1" kern="1200" dirty="0">
                <a:solidFill>
                  <a:srgbClr val="C00000"/>
                </a:solidFill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do {</a:t>
            </a: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*to = *from++;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</a:t>
            </a:r>
            <a:r>
              <a:rPr lang="en-US" sz="1600" b="1" kern="1200" dirty="0">
                <a:solidFill>
                  <a:srgbClr val="7030A0"/>
                </a:solidFill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case 7:</a:t>
            </a: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  *to = *from++;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</a:t>
            </a:r>
            <a:r>
              <a:rPr lang="en-US" sz="1600" b="1" kern="1200" dirty="0">
                <a:solidFill>
                  <a:srgbClr val="7030A0"/>
                </a:solidFill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case 6:</a:t>
            </a: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  *to = *from++;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</a:t>
            </a:r>
            <a:r>
              <a:rPr lang="en-US" sz="1600" b="1" kern="1200" dirty="0">
                <a:solidFill>
                  <a:srgbClr val="7030A0"/>
                </a:solidFill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case 5:</a:t>
            </a: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  *to = *from++;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</a:t>
            </a:r>
            <a:r>
              <a:rPr lang="en-US" sz="1600" b="1" kern="1200" dirty="0">
                <a:solidFill>
                  <a:srgbClr val="7030A0"/>
                </a:solidFill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case 4:      </a:t>
            </a: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*to = *from++;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</a:t>
            </a:r>
            <a:r>
              <a:rPr lang="en-US" sz="1600" b="1" kern="1200" dirty="0">
                <a:solidFill>
                  <a:srgbClr val="7030A0"/>
                </a:solidFill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case 3:</a:t>
            </a: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  *to = *from++;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</a:t>
            </a:r>
            <a:r>
              <a:rPr lang="en-US" sz="1600" b="1" kern="1200" dirty="0">
                <a:solidFill>
                  <a:srgbClr val="7030A0"/>
                </a:solidFill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case 2:</a:t>
            </a: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  *to = *from++;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</a:t>
            </a:r>
            <a:r>
              <a:rPr lang="en-US" sz="1600" b="1" kern="1200" dirty="0">
                <a:solidFill>
                  <a:srgbClr val="7030A0"/>
                </a:solidFill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case 1:</a:t>
            </a: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  *to = *from++;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        </a:t>
            </a:r>
            <a:r>
              <a:rPr lang="en-US" sz="1600" b="1" kern="1200" dirty="0">
                <a:solidFill>
                  <a:srgbClr val="C00000"/>
                </a:solidFill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} while (--n &gt; 0);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    </a:t>
            </a:r>
            <a:r>
              <a:rPr lang="en-US" sz="1600" b="1" kern="1200" dirty="0">
                <a:solidFill>
                  <a:srgbClr val="7030A0"/>
                </a:solidFill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}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b="1" kern="1200" dirty="0">
                <a:latin typeface="Courier New" pitchFamily="49" charset="0"/>
                <a:ea typeface="ヒラギノ角ゴ ProN W3" charset="0"/>
                <a:cs typeface="Courier New" pitchFamily="49" charset="0"/>
                <a:sym typeface="Gill Sans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62484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https://en.wikipedia.org/wiki/Duff%27s_device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8052" y="762000"/>
            <a:ext cx="365837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 smtClean="0">
                <a:solidFill>
                  <a:srgbClr val="C00000"/>
                </a:solidFill>
              </a:rPr>
              <a:t>?!</a:t>
            </a:r>
            <a:endParaRPr lang="en-US" sz="28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6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407126" y="1115217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1011 1110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 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1111 1111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0111 1101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593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</p:spTree>
    <p:extLst>
      <p:ext uri="{BB962C8B-B14F-4D97-AF65-F5344CB8AC3E}">
        <p14:creationId xmlns:p14="http://schemas.microsoft.com/office/powerpoint/2010/main" val="178271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U</a:t>
            </a:r>
            <a:r>
              <a:rPr lang="en-US" b="1" dirty="0">
                <a:latin typeface="Courier New" pitchFamily="49" charset="0"/>
              </a:rPr>
              <a:t>, 4294967259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26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piral-template">
  <a:themeElements>
    <a:clrScheme name="spiral-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00"/>
      </a:hlink>
      <a:folHlink>
        <a:srgbClr val="CC0000"/>
      </a:folHlink>
    </a:clrScheme>
    <a:fontScheme name="spiral-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piral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al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Pages>0</Pages>
  <Words>5559</Words>
  <Characters>0</Characters>
  <Application>Microsoft Office PowerPoint</Application>
  <PresentationFormat>On-screen Show (4:3)</PresentationFormat>
  <Lines>0</Lines>
  <Paragraphs>1298</Paragraphs>
  <Slides>66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66</vt:i4>
      </vt:variant>
    </vt:vector>
  </HeadingPairs>
  <TitlesOfParts>
    <vt:vector size="97" baseType="lpstr">
      <vt:lpstr>Gill Sans</vt:lpstr>
      <vt:lpstr>Lucida Grande</vt:lpstr>
      <vt:lpstr>Monaco</vt:lpstr>
      <vt:lpstr>ＭＳ Ｐゴシック</vt:lpstr>
      <vt:lpstr>msgothic</vt:lpstr>
      <vt:lpstr>Zapf Dingbats</vt:lpstr>
      <vt:lpstr>ヒラギノ角ゴ ProN W3</vt:lpstr>
      <vt:lpstr>ヒラギノ角ゴ ProN W6</vt:lpstr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Century Gothic</vt:lpstr>
      <vt:lpstr>Courier New</vt:lpstr>
      <vt:lpstr>Courier New Bold</vt:lpstr>
      <vt:lpstr>Helvetica</vt:lpstr>
      <vt:lpstr>Symbol</vt:lpstr>
      <vt:lpstr>Times New Roman</vt:lpstr>
      <vt:lpstr>Wingdings</vt:lpstr>
      <vt:lpstr>Wingdings 2</vt:lpstr>
      <vt:lpstr>Title Slide</vt:lpstr>
      <vt:lpstr>Title and Content</vt:lpstr>
      <vt:lpstr>Title Only</vt:lpstr>
      <vt:lpstr>spiral-template</vt:lpstr>
      <vt:lpstr>template2007</vt:lpstr>
      <vt:lpstr>1_template2007</vt:lpstr>
      <vt:lpstr>2_template2007</vt:lpstr>
      <vt:lpstr>3_template2007</vt:lpstr>
      <vt:lpstr>The C Language And Some Extensions  18-613: Foundations of Computer Systems  3rd Additional Lecture, Jan. 31, 2019</vt:lpstr>
      <vt:lpstr>Scope of C in 18-613</vt:lpstr>
      <vt:lpstr>Linux and Windows</vt:lpstr>
      <vt:lpstr>Scope of C in 18-613</vt:lpstr>
      <vt:lpstr>C For Non-C Programmers</vt:lpstr>
      <vt:lpstr>Basic Data Types</vt:lpstr>
      <vt:lpstr>Bit-Level Operations in C</vt:lpstr>
      <vt:lpstr>Contrast: Logic Operations in C</vt:lpstr>
      <vt:lpstr>Signed vs. Unsigned in C</vt:lpstr>
      <vt:lpstr>Why Should I Use Unsigned? (cont.)</vt:lpstr>
      <vt:lpstr>Casting Surprises</vt:lpstr>
      <vt:lpstr>Integer C Puzzles</vt:lpstr>
      <vt:lpstr>Byte Ordering Example</vt:lpstr>
      <vt:lpstr>Representing Strings</vt:lpstr>
      <vt:lpstr>Floating Point in C</vt:lpstr>
      <vt:lpstr>Floating Point Puzzles</vt:lpstr>
      <vt:lpstr>Summarizing C Control Flow</vt:lpstr>
      <vt:lpstr>Functions</vt:lpstr>
      <vt:lpstr>Scope of C in 18-613</vt:lpstr>
      <vt:lpstr>Array Access</vt:lpstr>
      <vt:lpstr>Array Element Accesses</vt:lpstr>
      <vt:lpstr>N X N Matrix Code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Understanding Pointers &amp; Arrays #3</vt:lpstr>
      <vt:lpstr>PowerPoint Presentation</vt:lpstr>
      <vt:lpstr>Understanding Pointers &amp; Arrays #3</vt:lpstr>
      <vt:lpstr>Pointers and Function Pointers</vt:lpstr>
      <vt:lpstr>Typedef, Struct, Volatile, Memory Error…</vt:lpstr>
      <vt:lpstr>Union</vt:lpstr>
      <vt:lpstr>Union: Byte Ordering Example</vt:lpstr>
      <vt:lpstr>Variable Declarations: Multiple Files</vt:lpstr>
      <vt:lpstr>Global Variables</vt:lpstr>
      <vt:lpstr>Preprocessor: Pragmas and Macros</vt:lpstr>
      <vt:lpstr>Scope of C in 18-613</vt:lpstr>
      <vt:lpstr>C Standard Libraries: K&amp;R Appendix B</vt:lpstr>
      <vt:lpstr>Standard I/O Functions</vt:lpstr>
      <vt:lpstr>Standard I/O Streams</vt:lpstr>
      <vt:lpstr>malloc Example</vt:lpstr>
      <vt:lpstr>Nonlocal Jumps: setjmp/longjmp</vt:lpstr>
      <vt:lpstr>Scope of C in 18-613</vt:lpstr>
      <vt:lpstr>Functions in Shared Objects</vt:lpstr>
      <vt:lpstr>Process Control</vt:lpstr>
      <vt:lpstr>Signals</vt:lpstr>
      <vt:lpstr>Unix I/O</vt:lpstr>
      <vt:lpstr>Networking: Sockets Interface</vt:lpstr>
      <vt:lpstr>Posix Threads (Pthreads) Interface</vt:lpstr>
      <vt:lpstr>Scope of C in 18-613</vt:lpstr>
      <vt:lpstr>C Standards</vt:lpstr>
      <vt:lpstr>Advanced C/C++ Compilers</vt:lpstr>
      <vt:lpstr>Compiler Options</vt:lpstr>
      <vt:lpstr>Beyond 18-613: Bit Fields</vt:lpstr>
      <vt:lpstr>18-613: Programming with SSE3,…,AVX512</vt:lpstr>
      <vt:lpstr>Vector Instructions: Language Extension</vt:lpstr>
      <vt:lpstr>PowerPoint Presentation</vt:lpstr>
      <vt:lpstr>SSE4.1 Code Example</vt:lpstr>
      <vt:lpstr>Beyond 18-613: Inline Assembly</vt:lpstr>
      <vt:lpstr>18-613: OpenMP for Multicore</vt:lpstr>
      <vt:lpstr>18-613: CUDA for Nvidia GPUs</vt:lpstr>
      <vt:lpstr>Scope of C in 18-613</vt:lpstr>
      <vt:lpstr>18-645: How to Write Fast Code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Franz Franchetti</cp:lastModifiedBy>
  <cp:revision>198</cp:revision>
  <cp:lastPrinted>2012-09-05T04:08:39Z</cp:lastPrinted>
  <dcterms:created xsi:type="dcterms:W3CDTF">2012-09-06T15:16:51Z</dcterms:created>
  <dcterms:modified xsi:type="dcterms:W3CDTF">2019-02-01T19:50:54Z</dcterms:modified>
</cp:coreProperties>
</file>