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711" r:id="rId2"/>
    <p:sldId id="786" r:id="rId3"/>
    <p:sldId id="789" r:id="rId4"/>
    <p:sldId id="750" r:id="rId5"/>
    <p:sldId id="772" r:id="rId6"/>
    <p:sldId id="773" r:id="rId7"/>
    <p:sldId id="662" r:id="rId8"/>
    <p:sldId id="787" r:id="rId9"/>
    <p:sldId id="788" r:id="rId10"/>
    <p:sldId id="774" r:id="rId11"/>
    <p:sldId id="720" r:id="rId12"/>
    <p:sldId id="775" r:id="rId13"/>
    <p:sldId id="776" r:id="rId14"/>
    <p:sldId id="777" r:id="rId15"/>
    <p:sldId id="778" r:id="rId16"/>
    <p:sldId id="779" r:id="rId17"/>
    <p:sldId id="790" r:id="rId18"/>
    <p:sldId id="780" r:id="rId19"/>
    <p:sldId id="784" r:id="rId20"/>
    <p:sldId id="781" r:id="rId21"/>
    <p:sldId id="758" r:id="rId22"/>
    <p:sldId id="782" r:id="rId23"/>
    <p:sldId id="783" r:id="rId24"/>
    <p:sldId id="785" r:id="rId25"/>
    <p:sldId id="716" r:id="rId26"/>
    <p:sldId id="759" r:id="rId27"/>
    <p:sldId id="763" r:id="rId28"/>
    <p:sldId id="765" r:id="rId29"/>
    <p:sldId id="766" r:id="rId30"/>
    <p:sldId id="767" r:id="rId31"/>
    <p:sldId id="770" r:id="rId32"/>
    <p:sldId id="762" r:id="rId33"/>
    <p:sldId id="771" r:id="rId34"/>
    <p:sldId id="769" r:id="rId35"/>
  </p:sldIdLst>
  <p:sldSz cx="9144000" cy="6858000" type="screen4x3"/>
  <p:notesSz cx="7315200" cy="9601200"/>
  <p:custDataLst>
    <p:tags r:id="rId3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FF9999"/>
    <a:srgbClr val="FFCCCC"/>
    <a:srgbClr val="993300"/>
    <a:srgbClr val="6699FF"/>
    <a:srgbClr val="7D7DDF"/>
    <a:srgbClr val="33CC33"/>
    <a:srgbClr val="CC3300"/>
    <a:srgbClr val="66FF33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1198" autoAdjust="0"/>
    <p:restoredTop sz="90594" autoAdjust="0"/>
  </p:normalViewPr>
  <p:slideViewPr>
    <p:cSldViewPr snapToGrid="0">
      <p:cViewPr>
        <p:scale>
          <a:sx n="80" d="100"/>
          <a:sy n="80" d="100"/>
        </p:scale>
        <p:origin x="307" y="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6" d="100"/>
        <a:sy n="14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35994" cy="48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39" tIns="48270" rIns="96539" bIns="48270" numCol="1" anchor="t" anchorCtr="0" compatLnSpc="1">
            <a:prstTxWarp prst="textNoShape">
              <a:avLst/>
            </a:prstTxWarp>
          </a:bodyPr>
          <a:lstStyle>
            <a:lvl1pPr defTabSz="966375">
              <a:defRPr sz="1300">
                <a:latin typeface="Times New Roman" pitchFamily="18" charset="0"/>
              </a:defRPr>
            </a:lvl1pPr>
          </a:lstStyle>
          <a:p>
            <a:r>
              <a:rPr lang="en-US"/>
              <a:t>DAC 2001 Tutorial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9206" y="1"/>
            <a:ext cx="3135994" cy="48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39" tIns="48270" rIns="96539" bIns="48270" numCol="1" anchor="t" anchorCtr="0" compatLnSpc="1">
            <a:prstTxWarp prst="textNoShape">
              <a:avLst/>
            </a:prstTxWarp>
          </a:bodyPr>
          <a:lstStyle>
            <a:lvl1pPr algn="r" defTabSz="966375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5162"/>
            <a:ext cx="3135994" cy="48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39" tIns="48270" rIns="96539" bIns="48270" numCol="1" anchor="b" anchorCtr="0" compatLnSpc="1">
            <a:prstTxWarp prst="textNoShape">
              <a:avLst/>
            </a:prstTxWarp>
          </a:bodyPr>
          <a:lstStyle>
            <a:lvl1pPr defTabSz="966375">
              <a:defRPr sz="13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/>
              <a:t>©R.A. Rutenbar, 2001</a:t>
            </a: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9206" y="9105162"/>
            <a:ext cx="3135994" cy="48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39" tIns="48270" rIns="96539" bIns="48270" numCol="1" anchor="b" anchorCtr="0" compatLnSpc="1">
            <a:prstTxWarp prst="textNoShape">
              <a:avLst/>
            </a:prstTxWarp>
          </a:bodyPr>
          <a:lstStyle>
            <a:lvl1pPr algn="r" defTabSz="966375">
              <a:defRPr sz="1300">
                <a:latin typeface="Times New Roman" pitchFamily="18" charset="0"/>
              </a:defRPr>
            </a:lvl1pPr>
          </a:lstStyle>
          <a:p>
            <a:fld id="{EDA4F202-4014-4642-AA6A-DF14ED1AF7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019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3205967" cy="45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0" tIns="45776" rIns="91550" bIns="45776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21958" y="3"/>
            <a:ext cx="3205967" cy="45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0" tIns="45776" rIns="91550" bIns="45776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08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2375" y="685800"/>
            <a:ext cx="4886325" cy="3665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325" y="4578816"/>
            <a:ext cx="5343277" cy="427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0" tIns="45776" rIns="91550" bIns="457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157630"/>
            <a:ext cx="3205967" cy="45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0" tIns="45776" rIns="91550" bIns="45776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21958" y="9157630"/>
            <a:ext cx="3205967" cy="45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0" tIns="45776" rIns="91550" bIns="45776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imes New Roman" pitchFamily="18" charset="0"/>
              </a:defRPr>
            </a:lvl1pPr>
          </a:lstStyle>
          <a:p>
            <a:fld id="{4A2DBE91-E9D0-4B61-A834-5338017D7A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19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6A12C4-777C-4FB8-BE7F-691808EF1B85}" type="slidenum">
              <a:rPr lang="en-US"/>
              <a:pPr/>
              <a:t>1</a:t>
            </a:fld>
            <a:endParaRPr lang="en-US"/>
          </a:p>
        </p:txBody>
      </p:sp>
      <p:sp>
        <p:nvSpPr>
          <p:cNvPr id="179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10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353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E6D163-CB11-466E-9BCD-0FFB16C32FA0}" type="slidenum">
              <a:rPr lang="en-US" altLang="zh-CN" smtClean="0"/>
              <a:pPr/>
              <a:t>11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121956" y="9157627"/>
            <a:ext cx="3205966" cy="45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77" tIns="45789" rIns="91577" bIns="45789" anchor="b"/>
          <a:lstStyle/>
          <a:p>
            <a:pPr algn="r"/>
            <a:fld id="{63408A78-4EB9-4179-90DA-C1EB975EDE91}" type="slidenum">
              <a:rPr lang="en-US" sz="1200" b="0">
                <a:latin typeface="Times New Roman" pitchFamily="18" charset="0"/>
              </a:rPr>
              <a:pPr algn="r"/>
              <a:t>12</a:t>
            </a:fld>
            <a:endParaRPr 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587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13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24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14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72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15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109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16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291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17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380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18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63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19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791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32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20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001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21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22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670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23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410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24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1925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25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26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27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28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29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693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30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31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32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33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34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4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dirty="0" smtClean="0"/>
              <a:t>VIC20: </a:t>
            </a:r>
            <a:r>
              <a:rPr lang="en-US" dirty="0" smtClean="0">
                <a:effectLst/>
              </a:rPr>
              <a:t>176×184 </a:t>
            </a:r>
            <a:endParaRPr lang="en-US" altLang="zh-CN" dirty="0" smtClean="0"/>
          </a:p>
          <a:p>
            <a:r>
              <a:rPr lang="en-US" altLang="zh-CN" dirty="0" smtClean="0"/>
              <a:t>Dell T1600: 1080p: </a:t>
            </a:r>
            <a:r>
              <a:rPr lang="en-US" dirty="0" smtClean="0"/>
              <a:t>1920x1080</a:t>
            </a:r>
          </a:p>
          <a:p>
            <a:r>
              <a:rPr lang="en-US" altLang="zh-CN" dirty="0" smtClean="0"/>
              <a:t>8x</a:t>
            </a:r>
          </a:p>
          <a:p>
            <a:endParaRPr lang="en-US" altLang="zh-CN" dirty="0" smtClean="0"/>
          </a:p>
          <a:p>
            <a:endParaRPr lang="en-US" altLang="zh-CN" dirty="0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5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680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DA57AA-38E8-4785-96A5-8FD9D579F3A9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7234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7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8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16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mtClean="0"/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4122739" y="9158288"/>
            <a:ext cx="3205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7" tIns="45785" rIns="91567" bIns="45785" anchor="b"/>
          <a:lstStyle/>
          <a:p>
            <a:pPr algn="r" eaLnBrk="0" hangingPunct="0"/>
            <a:fld id="{C707DEA2-9FF0-44DA-BB17-99C90EDD4745}" type="slidenum">
              <a:rPr lang="en-US" altLang="zh-CN" sz="1200" b="0">
                <a:latin typeface="Times New Roman" pitchFamily="18" charset="0"/>
              </a:rPr>
              <a:pPr algn="r" eaLnBrk="0" hangingPunct="0"/>
              <a:t>9</a:t>
            </a:fld>
            <a:endParaRPr lang="en-US" altLang="zh-CN" sz="12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800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3725" y="350838"/>
            <a:ext cx="2185988" cy="59832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2588" y="350838"/>
            <a:ext cx="6408737" cy="59832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350838"/>
            <a:ext cx="8747125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2588" y="1362075"/>
            <a:ext cx="3871912" cy="4972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6900" y="1362075"/>
            <a:ext cx="3871913" cy="4972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2588" y="1362075"/>
            <a:ext cx="3871912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6900" y="1362075"/>
            <a:ext cx="3871913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2588" y="350838"/>
            <a:ext cx="87471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2588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Text Box 32"/>
          <p:cNvSpPr txBox="1">
            <a:spLocks noChangeArrowheads="1"/>
          </p:cNvSpPr>
          <p:nvPr userDrawn="1"/>
        </p:nvSpPr>
        <p:spPr bwMode="auto">
          <a:xfrm>
            <a:off x="7851775" y="-20638"/>
            <a:ext cx="1274763" cy="274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14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gradFill flip="none" rotWithShape="1">
            <a:gsLst>
              <a:gs pos="0">
                <a:srgbClr val="B61616">
                  <a:shade val="30000"/>
                  <a:satMod val="115000"/>
                </a:srgbClr>
              </a:gs>
              <a:gs pos="50000">
                <a:srgbClr val="B61616">
                  <a:shade val="67500"/>
                  <a:satMod val="115000"/>
                </a:srgbClr>
              </a:gs>
              <a:gs pos="100000">
                <a:srgbClr val="B61616">
                  <a:shade val="100000"/>
                  <a:satMod val="115000"/>
                </a:srgbClr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0">
              <a:latin typeface="Times New Roman" pitchFamily="18" charset="0"/>
            </a:endParaRPr>
          </a:p>
        </p:txBody>
      </p:sp>
      <p:pic>
        <p:nvPicPr>
          <p:cNvPr id="15" name="Picture 19" descr="CMwrdmrkRED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53" y="26988"/>
            <a:ext cx="1157287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ecelogo1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07" y="249381"/>
            <a:ext cx="975693" cy="22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55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Xw7KN5aLVAhXKPD4KHTa-AjkQjRwIBw&amp;url=http://quarantadue.ianix.net/articolo-1/&amp;psig=AFQjCNFbqQT7VoIuRy5f4NjBnM2Jt_IUNw&amp;ust=150101561630887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hyperlink" Target="https://www.google.com/url?sa=i&amp;rct=j&amp;q=&amp;esrc=s&amp;source=images&amp;cd=&amp;cad=rja&amp;uact=8&amp;ved=0ahUKEwiV94HtmvvPAhVJNj4KHZ-DDSkQjRwIBw&amp;url=https://mans.io/item/Lenovo/ThinkPad-X240&amp;psig=AFQjCNHdsnki2dYT4VhhkaQE6OzlsXPbfA&amp;ust=1477665424904220" TargetMode="External"/><Relationship Id="rId10" Type="http://schemas.openxmlformats.org/officeDocument/2006/relationships/image" Target="../media/image51.jpeg"/><Relationship Id="rId4" Type="http://schemas.openxmlformats.org/officeDocument/2006/relationships/image" Target="../media/image46.jpeg"/><Relationship Id="rId9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6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25.jpeg"/><Relationship Id="rId4" Type="http://schemas.openxmlformats.org/officeDocument/2006/relationships/image" Target="../media/image54.jpeg"/><Relationship Id="rId9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ved=0ahUKEwje5ub9nafVAhWBdz4KHTYXABgQjRwIBw&amp;url=http://www.averesystems.com/google-cloud-platform&amp;psig=AFQjCNGW9Fl1JOYWb33oZJHIQwIqtYvKow&amp;ust=1501168335919504" TargetMode="External"/><Relationship Id="rId13" Type="http://schemas.openxmlformats.org/officeDocument/2006/relationships/image" Target="../media/image65.jpeg"/><Relationship Id="rId3" Type="http://schemas.openxmlformats.org/officeDocument/2006/relationships/image" Target="../media/image59.jpeg"/><Relationship Id="rId7" Type="http://schemas.openxmlformats.org/officeDocument/2006/relationships/image" Target="../media/image61.gif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url?sa=i&amp;rct=j&amp;q=&amp;esrc=s&amp;source=images&amp;cd=&amp;cad=rja&amp;uact=8&amp;ved=0ahUKEwiA49b1nafVAhWCHD4KHYBoDawQjRwIBw&amp;url=https://aws.amazon.com/&amp;psig=AFQjCNEoXOicEcblvCEOy2-c_5uAJ_b8Cg&amp;ust=1501168312687963" TargetMode="External"/><Relationship Id="rId11" Type="http://schemas.openxmlformats.org/officeDocument/2006/relationships/image" Target="../media/image63.png"/><Relationship Id="rId5" Type="http://schemas.openxmlformats.org/officeDocument/2006/relationships/image" Target="../media/image60.jpeg"/><Relationship Id="rId10" Type="http://schemas.openxmlformats.org/officeDocument/2006/relationships/hyperlink" Target="http://www.google.com/url?sa=i&amp;rct=j&amp;q=&amp;esrc=s&amp;source=images&amp;cd=&amp;cad=rja&amp;uact=8&amp;ved=0ahUKEwjZjOmQnqfVAhWCHT4KHbNYBRkQjRwIBw&amp;url=http://accesshosting.com/5-pitfalls-windows-azure-hosting&amp;psig=AFQjCNEXX6PQwsOo8WXFZ0Lf07S2D41eNg&amp;ust=1501168370803480" TargetMode="External"/><Relationship Id="rId4" Type="http://schemas.openxmlformats.org/officeDocument/2006/relationships/image" Target="../media/image46.jpe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hyperlink" Target="https://www.google.com/url?sa=i&amp;rct=j&amp;q=&amp;esrc=s&amp;source=images&amp;cd=&amp;cad=rja&amp;uact=8&amp;ved=0ahUKEwiV94HtmvvPAhVJNj4KHZ-DDSkQjRwIBw&amp;url=https://mans.io/item/Lenovo/ThinkPad-X240&amp;psig=AFQjCNHdsnki2dYT4VhhkaQE6OzlsXPbfA&amp;ust=1477665424904220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66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url?sa=i&amp;rct=j&amp;q=&amp;esrc=s&amp;source=images&amp;cd=&amp;cad=rja&amp;uact=8&amp;ved=0ahUKEwiPvdWX56fVAhXDPT4KHVo6DDQQjRwIBw&amp;url=https://www.extremetech.com/computing/152191-worlds-first-petaflop-supercomputer-is-obsolete-after-just-five-years-will-be-shut-down&amp;psig=AFQjCNHZdxHWF8GoX7JAoqk-70Uqt00PHg&amp;ust=1501187982215702" TargetMode="External"/><Relationship Id="rId5" Type="http://schemas.openxmlformats.org/officeDocument/2006/relationships/image" Target="../media/image67.jpeg"/><Relationship Id="rId4" Type="http://schemas.openxmlformats.org/officeDocument/2006/relationships/hyperlink" Target="https://www.google.com/url?sa=i&amp;rct=j&amp;q=&amp;esrc=s&amp;source=images&amp;cd=&amp;cad=rja&amp;uact=8&amp;ved=0ahUKEwj57o2xoKfVAhWEdT4KHe_CA4YQjRwIBw&amp;url=https://www.amazon.com/Alienware-ALW17-5312sLV-17-3-Inch-Discontinued-Manufacturer/dp/B00JXLGE7K&amp;psig=AFQjCNF6rV_gBp6zPtUILtfvsgh28R8Uyw&amp;ust=1501168979282095" TargetMode="External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5.gif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hyperlink" Target="http://www.google.com/url?sa=i&amp;rct=j&amp;q=&amp;esrc=s&amp;source=images&amp;cd=&amp;cad=rja&amp;uact=8&amp;ved=0ahUKEwjg49nP66fVAhXGaD4KHR32CYIQjRwIBw&amp;url=http://www.anandtech.com/show/10229/nvidia-announces-dgx1-server&amp;psig=AFQjCNFca5lvlvn2v1L5uNuir736bW501w&amp;ust=1501189165798129" TargetMode="External"/><Relationship Id="rId10" Type="http://schemas.openxmlformats.org/officeDocument/2006/relationships/image" Target="../media/image80.jpeg"/><Relationship Id="rId4" Type="http://schemas.openxmlformats.org/officeDocument/2006/relationships/image" Target="../media/image76.png"/><Relationship Id="rId9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afs/cs/academic/class/15213-s19/www/syllabus613/syllabus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hyperlink" Target="https://www.google.com/url?sa=i&amp;rct=j&amp;q=&amp;esrc=s&amp;source=images&amp;cd=&amp;cad=rja&amp;uact=8&amp;ved=0ahUKEwiPvdWX56fVAhXDPT4KHVo6DDQQjRwIBw&amp;url=https://www.extremetech.com/computing/152191-worlds-first-petaflop-supercomputer-is-obsolete-after-just-five-years-will-be-shut-down&amp;psig=AFQjCNHZdxHWF8GoX7JAoqk-70Uqt00PHg&amp;ust=1501187982215702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gif"/><Relationship Id="rId9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8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hyperlink" Target="http://www.google.com/url?sa=i&amp;rct=j&amp;q=&amp;esrc=s&amp;source=images&amp;cd=&amp;cad=rja&amp;uact=8&amp;ved=0ahUKEwi9s6fEmPvPAhWEFj4KHWStBLwQjRwIBw&amp;url=http://moneyinc.com/powerful-sunway-taihulight-supercomputer/&amp;psig=AFQjCNHxajN7TTX8RSEXQKsNzGGDUXKVaQ&amp;ust=1477664799878034" TargetMode="External"/><Relationship Id="rId9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7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ved=0ahUKEwi9s6fEmPvPAhWEFj4KHWStBLwQjRwIBw&amp;url=http://moneyinc.com/powerful-sunway-taihulight-supercomputer/&amp;psig=AFQjCNHxajN7TTX8RSEXQKsNzGGDUXKVaQ&amp;ust=1477664799878034" TargetMode="External"/><Relationship Id="rId5" Type="http://schemas.openxmlformats.org/officeDocument/2006/relationships/image" Target="../media/image99.png"/><Relationship Id="rId10" Type="http://schemas.openxmlformats.org/officeDocument/2006/relationships/image" Target="../media/image101.jpeg"/><Relationship Id="rId4" Type="http://schemas.openxmlformats.org/officeDocument/2006/relationships/image" Target="../media/image98.png"/><Relationship Id="rId9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hyperlink" Target="http://www.google.com/url?sa=i&amp;rct=j&amp;q=&amp;esrc=s&amp;source=images&amp;cd=&amp;cad=rja&amp;uact=8&amp;ved=0ahUKEwi9s6fEmPvPAhWEFj4KHWStBLwQjRwIBw&amp;url=http://moneyinc.com/powerful-sunway-taihulight-supercomputer/&amp;psig=AFQjCNHxajN7TTX8RSEXQKsNzGGDUXKVaQ&amp;ust=147766479987803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L8Z6UpKrVAhWBbD4KHWhJBvQQjRwIBw&amp;url=https://www.llnl.gov/news/2006-gordon-bell-prizes-go-llnl%E2%80%99s-bluegenel-simulations&amp;psig=AFQjCNGlSD5YT-53696oehw_olMEStk8RQ&amp;ust=1501273070041872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3.jpeg"/><Relationship Id="rId7" Type="http://schemas.openxmlformats.org/officeDocument/2006/relationships/hyperlink" Target="http://www.google.com/url?sa=i&amp;rct=j&amp;q=&amp;esrc=s&amp;source=images&amp;cd=&amp;cad=rja&amp;uact=8&amp;ved=0ahUKEwiB_4norKrVAhULbD4KHeY0C8kQjRwIBw&amp;url=http://aniezroom.blogspot.com/2014/08/review-for-frozen_28.html&amp;psig=AFQjCNHJYMns3UFAe_KlwkkBiWqx9gdFBA&amp;ust=1501275366604617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gif"/><Relationship Id="rId10" Type="http://schemas.openxmlformats.org/officeDocument/2006/relationships/image" Target="../media/image117.jpeg"/><Relationship Id="rId4" Type="http://schemas.openxmlformats.org/officeDocument/2006/relationships/hyperlink" Target="http://www.google.com/url?sa=i&amp;rct=j&amp;q=&amp;esrc=s&amp;source=images&amp;cd=&amp;cad=rja&amp;uact=8&amp;ved=0ahUKEwi81uvXq6rVAhWGaT4KHcTXAMwQjRwIBw&amp;url=http://gameslay.net/pc-games/need-for-speed-2-free-download/&amp;psig=AFQjCNFw-OmPibwSxexqWbighmR7hy5WMg&amp;ust=1501275072278514" TargetMode="External"/><Relationship Id="rId9" Type="http://schemas.openxmlformats.org/officeDocument/2006/relationships/hyperlink" Target="https://www.google.com/url?sa=i&amp;rct=j&amp;q=&amp;esrc=s&amp;source=images&amp;cd=&amp;cad=rja&amp;uact=8&amp;ved=0ahUKEwiAtemYrarVAhXBHT4KHe3oAi8QjRwIBw&amp;url=https://it.wikipedia.org/wiki/Green_Beret&amp;psig=AFQjCNHUgBlVmm1Nzib00FYOPCQ8HkkfjA&amp;ust=1501275495674057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lectronicdesign.com/embedded/platforms-streamline-adas-development-cycle" TargetMode="External"/><Relationship Id="rId3" Type="http://schemas.openxmlformats.org/officeDocument/2006/relationships/image" Target="../media/image118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ved=0ahUKEwiUtsrkrqrVAhWDeD4KHRkFAZAQjRwIBw&amp;url=http://www.motortrend.com/news/testing-semi-autonomous-cars-tesla-cadillac-hyundai-mercedes/&amp;psig=AFQjCNFJ7MNEKgnKvwejR7OYGew8EFphEA&amp;ust=1501275907904125" TargetMode="External"/><Relationship Id="rId5" Type="http://schemas.openxmlformats.org/officeDocument/2006/relationships/image" Target="../media/image119.jpeg"/><Relationship Id="rId4" Type="http://schemas.openxmlformats.org/officeDocument/2006/relationships/hyperlink" Target="http://www.google.com/url?sa=i&amp;rct=j&amp;q=&amp;esrc=s&amp;source=images&amp;cd=&amp;cad=rja&amp;uact=8&amp;ved=0ahUKEwiSq73IrqrVAhULNj4KHX_3CS0QjRwIBw&amp;url=http://www.sfexaminer.com/uber-halts-self-driving-car-pilot-sf/&amp;psig=AFQjCNGDvmqUjNEJRDtxxk2zV4V84jlpxA&amp;ust=1501275867430000" TargetMode="External"/><Relationship Id="rId9" Type="http://schemas.openxmlformats.org/officeDocument/2006/relationships/image" Target="../media/image1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ved=0ahUKEwiBiI_ztKrVAhUJVT4KHTJZB20QjRwIBw&amp;url=http://www.ndtv.com/world-news/first-black-hole-orbiting-a-spinning-star-found-548216&amp;psig=AFQjCNEWpLO0QZT2L5GgmtD3fIqX3eTaTg&amp;ust=1501277556926399" TargetMode="External"/><Relationship Id="rId5" Type="http://schemas.openxmlformats.org/officeDocument/2006/relationships/image" Target="../media/image123.png"/><Relationship Id="rId4" Type="http://schemas.openxmlformats.org/officeDocument/2006/relationships/hyperlink" Target="https://www.google.com/url?sa=i&amp;rct=j&amp;q=&amp;esrc=s&amp;source=images&amp;cd=&amp;cad=rja&amp;uact=8&amp;ved=0ahUKEwiEooHetKrVAhXJND4KHWvRAaAQjRwIBw&amp;url=https://people.sc.fsu.edu/~jburkardt/m_src/fd2d_heat_steady/fd2d_heat_steady.html&amp;psig=AFQjCNGBUe0_k5UhaWS3PbXn5xPjy_Dw5A&amp;ust=1501277514525419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hyperlink" Target="http://www.google.com/url?sa=i&amp;rct=j&amp;q=&amp;esrc=s&amp;source=images&amp;cd=&amp;cad=rja&amp;uact=8&amp;ved=0ahUKEwiklKbutqrVAhUCYT4KHWtFBwEQjRwIBw&amp;url=http://prattmiller.com/veils/default/modeling/cfd&amp;psig=AFQjCNG_qXF4uXc5gnppXa-JR6IJUx9VrA&amp;ust=1501278087577765" TargetMode="External"/><Relationship Id="rId3" Type="http://schemas.openxmlformats.org/officeDocument/2006/relationships/hyperlink" Target="http://www.google.com/url?sa=i&amp;rct=j&amp;q=&amp;esrc=s&amp;source=images&amp;cd=&amp;cad=rja&amp;uact=8&amp;ved=0ahUKEwiQ37HHtarVAhUCVj4KHX-rDj4QjRwIBw&amp;url=http://unisci24.com/206111.html&amp;psig=AFQjCNGr5gjkgoFDMliC7MpFYeqx_8faDw&amp;ust=1501277737901158" TargetMode="External"/><Relationship Id="rId7" Type="http://schemas.openxmlformats.org/officeDocument/2006/relationships/hyperlink" Target="http://www.google.com/url?sa=i&amp;rct=j&amp;q=&amp;esrc=s&amp;source=images&amp;cd=&amp;cad=rja&amp;uact=8&amp;ved=0ahUKEwjs8YfptarVAhWDXD4KHdeDAZcQjRwIBw&amp;url=http://www.rasmussen.edu/student-life/blogs/college-life/mastering-search-engine-query-boolean-search-terms/&amp;psig=AFQjCNFnvDCcG0lc6erSC5FDxtooeHPkpw&amp;ust=1501277800332317" TargetMode="External"/><Relationship Id="rId12" Type="http://schemas.openxmlformats.org/officeDocument/2006/relationships/image" Target="../media/image129.jpe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hyperlink" Target="https://www.google.com/url?sa=i&amp;rct=j&amp;q=&amp;esrc=s&amp;source=images&amp;cd=&amp;cad=rja&amp;uact=8&amp;ved=0ahUKEwj4zfLYtqrVAhUC8z4KHS4fCyMQjRwIBw&amp;url=https://www.youtube.com/watch?v%3D5NxLCuPtTJ0&amp;psig=AFQjCNGNSM1Jn7Z2tbycbPlzhanoOt6-FA&amp;ust=1501278047379381" TargetMode="External"/><Relationship Id="rId5" Type="http://schemas.openxmlformats.org/officeDocument/2006/relationships/hyperlink" Target="http://www.google.com/url?sa=i&amp;rct=j&amp;q=&amp;esrc=s&amp;source=images&amp;cd=&amp;cad=rja&amp;uact=8&amp;ved=0ahUKEwi57MLatarVAhWMaz4KHZimBw8QjRwIBw&amp;url=http://www.programming-algorithms.net/article/40119/Binary-search&amp;psig=AFQjCNFECD7QLMgL0JMfUmAi1atRfs_iiw&amp;ust=1501277780681087" TargetMode="External"/><Relationship Id="rId15" Type="http://schemas.openxmlformats.org/officeDocument/2006/relationships/hyperlink" Target="http://www.google.com/url?sa=i&amp;rct=j&amp;q=&amp;esrc=s&amp;source=images&amp;cd=&amp;cad=rja&amp;uact=8&amp;ved=0ahUKEwjkjeKwt6rVAhVEez4KHQlMBbAQjRwIBw&amp;url=http://www.iis.ee.ic.ac.uk/ComputerVision/Research.html&amp;psig=AFQjCNEKD6HbLcKBLnZNsRp_bQ0y6MvH_Q&amp;ust=1501278220558319" TargetMode="External"/><Relationship Id="rId10" Type="http://schemas.openxmlformats.org/officeDocument/2006/relationships/image" Target="../media/image128.jpeg"/><Relationship Id="rId4" Type="http://schemas.openxmlformats.org/officeDocument/2006/relationships/image" Target="../media/image125.jpeg"/><Relationship Id="rId9" Type="http://schemas.openxmlformats.org/officeDocument/2006/relationships/hyperlink" Target="https://www.google.com/url?sa=i&amp;rct=j&amp;q=&amp;esrc=s&amp;source=images&amp;cd=&amp;cad=rja&amp;uact=8&amp;ved=0ahUKEwiijrjCtqrVAhWFGj4KHYZCDdcQjRwIBw&amp;url=https://avaxhome.unblocker.xyz/ebooks/Di.Si.Pro.Co.html&amp;psig=AFQjCNHNNbqQ0lBMdssuXi9R5SPllqIZbg&amp;ust=1501277979206149" TargetMode="External"/><Relationship Id="rId14" Type="http://schemas.openxmlformats.org/officeDocument/2006/relationships/image" Target="../media/image13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gif"/><Relationship Id="rId3" Type="http://schemas.openxmlformats.org/officeDocument/2006/relationships/hyperlink" Target="https://en.wikibooks.org/wiki/File:Atome.png" TargetMode="External"/><Relationship Id="rId7" Type="http://schemas.openxmlformats.org/officeDocument/2006/relationships/hyperlink" Target="http://www.google.com/url?sa=i&amp;rct=j&amp;q=&amp;esrc=s&amp;source=images&amp;cd=&amp;cad=rja&amp;uact=8&amp;ved=0ahUKEwiotJ3XuarVAhWJdT4KHSb4BPwQjRwIBw&amp;url=http://ascelibrary.org/doi/full/10.1061/(ASCE)HY.1943-7900.0000394&amp;psig=AFQjCNFlHO1HBkJno1yDs-V6s1kAliefQg&amp;ust=1501278823897128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gif"/><Relationship Id="rId5" Type="http://schemas.openxmlformats.org/officeDocument/2006/relationships/image" Target="../media/image133.png"/><Relationship Id="rId10" Type="http://schemas.openxmlformats.org/officeDocument/2006/relationships/image" Target="../media/image136.jpeg"/><Relationship Id="rId4" Type="http://schemas.openxmlformats.org/officeDocument/2006/relationships/image" Target="../media/image132.png"/><Relationship Id="rId9" Type="http://schemas.openxmlformats.org/officeDocument/2006/relationships/hyperlink" Target="http://www.google.com/url?sa=i&amp;rct=j&amp;q=&amp;esrc=s&amp;source=images&amp;cd=&amp;cad=rja&amp;uact=8&amp;ved=0ahUKEwixnsPxuarVAhXIMj4KHfBADnMQjRwIBw&amp;url=http://slideplayer.com/slide/3448690/&amp;psig=AFQjCNFlHO1HBkJno1yDs-V6s1kAliefQg&amp;ust=1501278823897128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0ahUKEwiA49b1nafVAhWCHD4KHYBoDawQjRwIBw&amp;url=https://aws.amazon.com/&amp;psig=AFQjCNEoXOicEcblvCEOy2-c_5uAJ_b8Cg&amp;ust=1501168312687963" TargetMode="External"/><Relationship Id="rId13" Type="http://schemas.openxmlformats.org/officeDocument/2006/relationships/image" Target="../media/image63.png"/><Relationship Id="rId3" Type="http://schemas.openxmlformats.org/officeDocument/2006/relationships/hyperlink" Target="https://www.google.com/url?sa=i&amp;rct=j&amp;q=&amp;esrc=s&amp;source=images&amp;cd=&amp;cad=rja&amp;uact=8&amp;ved=0ahUKEwiV94HtmvvPAhVJNj4KHZ-DDSkQjRwIBw&amp;url=https://mans.io/item/Lenovo/ThinkPad-X240&amp;psig=AFQjCNHdsnki2dYT4VhhkaQE6OzlsXPbfA&amp;ust=1477665424904220" TargetMode="External"/><Relationship Id="rId7" Type="http://schemas.openxmlformats.org/officeDocument/2006/relationships/image" Target="../media/image138.jpeg"/><Relationship Id="rId12" Type="http://schemas.openxmlformats.org/officeDocument/2006/relationships/hyperlink" Target="http://www.google.com/url?sa=i&amp;rct=j&amp;q=&amp;esrc=s&amp;source=images&amp;cd=&amp;cad=rja&amp;uact=8&amp;ved=0ahUKEwjZjOmQnqfVAhWCHT4KHbNYBRkQjRwIBw&amp;url=http://accesshosting.com/5-pitfalls-windows-azure-hosting&amp;psig=AFQjCNEXX6PQwsOo8WXFZ0Lf07S2D41eNg&amp;ust=1501168370803480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11" Type="http://schemas.openxmlformats.org/officeDocument/2006/relationships/image" Target="../media/image139.png"/><Relationship Id="rId5" Type="http://schemas.openxmlformats.org/officeDocument/2006/relationships/hyperlink" Target="https://www.google.com/url?sa=i&amp;rct=j&amp;q=&amp;esrc=s&amp;source=images&amp;cd=&amp;cad=rja&amp;uact=8&amp;ved=0ahUKEwi3nd7GofvPAhXKGj4KHQ81DB8QjRwIBw&amp;url=https://chrisvernon.co.uk/2010/08/supercomputers/&amp;psig=AFQjCNHartASUB29GXafLE1Yhuxnz5hd9w&amp;ust=1477667231782630" TargetMode="External"/><Relationship Id="rId15" Type="http://schemas.openxmlformats.org/officeDocument/2006/relationships/image" Target="../media/image140.jpeg"/><Relationship Id="rId10" Type="http://schemas.openxmlformats.org/officeDocument/2006/relationships/hyperlink" Target="http://www.google.com/url?sa=i&amp;rct=j&amp;q=&amp;esrc=s&amp;source=images&amp;cd=&amp;cad=rja&amp;uact=8&amp;ved=0ahUKEwje5ub9nafVAhWBdz4KHTYXABgQjRwIBw&amp;url=http://www.averesystems.com/google-cloud-platform&amp;psig=AFQjCNGW9Fl1JOYWb33oZJHIQwIqtYvKow&amp;ust=1501168335919504" TargetMode="External"/><Relationship Id="rId4" Type="http://schemas.openxmlformats.org/officeDocument/2006/relationships/image" Target="../media/image47.jpeg"/><Relationship Id="rId9" Type="http://schemas.openxmlformats.org/officeDocument/2006/relationships/image" Target="../media/image61.gif"/><Relationship Id="rId1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9.png"/><Relationship Id="rId3" Type="http://schemas.openxmlformats.org/officeDocument/2006/relationships/hyperlink" Target="https://www.google.com/url?sa=i&amp;rct=j&amp;q=&amp;esrc=s&amp;source=images&amp;cd=&amp;cad=rja&amp;uact=8&amp;ved=0ahUKEwiT4OTGgNPXAhWB0hoKHXG6AlcQjRwIBw&amp;url=https://www.notebookcheck.net/Intel-s-latest-server-grade-Xeon-Platinum-8180-CPU-has-a-ridiculous-price-tag.234260.0.html&amp;psig=AOvVaw1kw8XtT8WNzQS-eYf_Xwpk&amp;ust=1511468354028346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hyperlink" Target="https://en.wikipedia.org/wiki/File:DEC_VT100_terminal.jpg" TargetMode="External"/><Relationship Id="rId5" Type="http://schemas.openxmlformats.org/officeDocument/2006/relationships/image" Target="../media/image15.jpeg"/><Relationship Id="rId15" Type="http://schemas.openxmlformats.org/officeDocument/2006/relationships/image" Target="../media/image30.jpeg"/><Relationship Id="rId10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hyperlink" Target="http://www.google.com/url?sa=i&amp;rct=j&amp;q=&amp;esrc=s&amp;source=images&amp;cd=&amp;cad=rja&amp;uact=8&amp;ved=0ahUKEwik5tC_6uzSAhXHx4MKHXjiBicQjRwIBw&amp;url=http://www.af.mil/AboutUs/FactSheets/Display/tabid/224/Article/104505/f-16-fighting-falcon.aspx&amp;psig=AFQjCNFnY3230xQ2aPAQhffkWStxz2_UFg&amp;ust=1490365555134916" TargetMode="External"/><Relationship Id="rId14" Type="http://schemas.openxmlformats.org/officeDocument/2006/relationships/hyperlink" Target="https://www.google.com/url?sa=i&amp;rct=j&amp;q=&amp;esrc=s&amp;source=images&amp;cd=&amp;cad=rja&amp;uact=8&amp;ved=0ahUKEwi61-_alcDJAhUJND4KHTVpB9oQjRwIBw&amp;url=https://en.wikipedia.org/wiki/1994_Fairchild_Air_Force_Base_B-52_crash&amp;psig=AFQjCNEkYbBPtegMR-g1FsUh8cu8GXkvTg&amp;ust=144924854815057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s://www.google.com/url?sa=i&amp;rct=j&amp;q=&amp;esrc=s&amp;source=images&amp;cd=&amp;cad=rja&amp;uact=8&amp;ved=0ahUKEwirmdSZiqjWAhUEWBoKHZ9WAvgQjRwIBw&amp;url=https://www.extremetech.com/extreme/161772-microsoft-now-has-one-million-servers-less-than-google-but-more-than-amazon-says-ballmer&amp;psig=AFQjCNHRnqoKjIMCdlVMl3m4MPzLp8he0w&amp;ust=1505595367398931" TargetMode="External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hyperlink" Target="http://www.google.com/url?sa=i&amp;rct=j&amp;q=&amp;esrc=s&amp;source=images&amp;cd=&amp;cad=rja&amp;uact=8&amp;ved=0ahUKEwj4zunNi6jWAhXEXBoKHaZLC0UQjRwIBw&amp;url=http://www.telegraph.co.uk/finance/newsbysector/mediatechnologyandtelecoms/telecoms/10899111/UKFast-chief-turns-down-200m-takeover-bid.html&amp;psig=AFQjCNEzCrBKmx2xREbqFs_LVlSnW3xfcQ&amp;ust=1505595719720627" TargetMode="External"/><Relationship Id="rId4" Type="http://schemas.openxmlformats.org/officeDocument/2006/relationships/image" Target="../media/image40.jpe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42" r="11987"/>
          <a:stretch/>
        </p:blipFill>
        <p:spPr bwMode="auto">
          <a:xfrm>
            <a:off x="0" y="216242"/>
            <a:ext cx="9144000" cy="664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1225308"/>
            <a:ext cx="7901522" cy="126188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itchFamily="34" charset="0"/>
              </a:rPr>
              <a:t>18-613 Lecture 2:</a:t>
            </a:r>
          </a:p>
          <a:p>
            <a:r>
              <a:rPr lang="en-US" sz="4800" dirty="0" smtClean="0">
                <a:latin typeface="Calibri" panose="020F0502020204030204" pitchFamily="34" charset="0"/>
              </a:rPr>
              <a:t>State-of-the Art in Computing </a:t>
            </a:r>
            <a:endParaRPr lang="en-US" sz="6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33401" y="3580588"/>
            <a:ext cx="3698966" cy="141577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Calibri" pitchFamily="34" charset="0"/>
              </a:rPr>
              <a:t>January 22, 2019</a:t>
            </a:r>
          </a:p>
          <a:p>
            <a:endParaRPr lang="en-US" sz="2200" dirty="0" smtClean="0">
              <a:latin typeface="Calibri" pitchFamily="34" charset="0"/>
            </a:endParaRPr>
          </a:p>
          <a:p>
            <a:r>
              <a:rPr lang="en-US" sz="2200" dirty="0" smtClean="0">
                <a:latin typeface="Calibri" pitchFamily="34" charset="0"/>
              </a:rPr>
              <a:t>Franz Franchetti</a:t>
            </a:r>
            <a:r>
              <a:rPr lang="en-US" sz="2200" dirty="0">
                <a:latin typeface="Calibri" pitchFamily="34" charset="0"/>
              </a:rPr>
              <a:t/>
            </a:r>
            <a:br>
              <a:rPr lang="en-US" sz="2200" dirty="0">
                <a:latin typeface="Calibri" pitchFamily="34" charset="0"/>
              </a:rPr>
            </a:br>
            <a:r>
              <a:rPr lang="en-US" b="0" dirty="0" smtClean="0">
                <a:latin typeface="Calibri" pitchFamily="34" charset="0"/>
              </a:rPr>
              <a:t>Instructor</a:t>
            </a:r>
          </a:p>
        </p:txBody>
      </p:sp>
    </p:spTree>
    <p:extLst>
      <p:ext uri="{BB962C8B-B14F-4D97-AF65-F5344CB8AC3E}">
        <p14:creationId xmlns:p14="http://schemas.microsoft.com/office/powerpoint/2010/main" val="357588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Giving Moore’s Law a Face</a:t>
            </a:r>
          </a:p>
        </p:txBody>
      </p:sp>
      <p:sp>
        <p:nvSpPr>
          <p:cNvPr id="19458" name="TextBox 12"/>
          <p:cNvSpPr txBox="1">
            <a:spLocks noChangeArrowheads="1"/>
          </p:cNvSpPr>
          <p:nvPr/>
        </p:nvSpPr>
        <p:spPr bwMode="auto">
          <a:xfrm>
            <a:off x="369888" y="937260"/>
            <a:ext cx="59493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400" dirty="0">
                <a:solidFill>
                  <a:schemeClr val="bg2"/>
                </a:solidFill>
                <a:latin typeface="Calibri" pitchFamily="34" charset="0"/>
              </a:rPr>
              <a:t>1 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flop/s </a:t>
            </a:r>
            <a:r>
              <a:rPr lang="en-US" altLang="zh-CN" sz="1400" dirty="0">
                <a:solidFill>
                  <a:schemeClr val="bg2"/>
                </a:solidFill>
                <a:latin typeface="Calibri" pitchFamily="34" charset="0"/>
              </a:rPr>
              <a:t>= one 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floating-point operation (addition </a:t>
            </a:r>
            <a:r>
              <a:rPr lang="en-US" altLang="zh-CN" sz="1400" dirty="0">
                <a:solidFill>
                  <a:schemeClr val="bg2"/>
                </a:solidFill>
                <a:latin typeface="Calibri" pitchFamily="34" charset="0"/>
              </a:rPr>
              <a:t>or 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multiplication) </a:t>
            </a:r>
            <a:r>
              <a:rPr lang="en-US" altLang="zh-CN" sz="1400" dirty="0">
                <a:solidFill>
                  <a:schemeClr val="bg2"/>
                </a:solidFill>
                <a:latin typeface="Calibri" pitchFamily="34" charset="0"/>
              </a:rPr>
              <a:t>per 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second</a:t>
            </a:r>
            <a:b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</a:b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mega (M) = 10</a:t>
            </a:r>
            <a:r>
              <a:rPr lang="en-US" altLang="zh-CN" sz="1400" baseline="30000" dirty="0" smtClean="0">
                <a:solidFill>
                  <a:schemeClr val="bg2"/>
                </a:solidFill>
                <a:latin typeface="Calibri" pitchFamily="34" charset="0"/>
              </a:rPr>
              <a:t>6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, </a:t>
            </a:r>
            <a:r>
              <a:rPr lang="en-US" altLang="zh-CN" sz="1400" dirty="0" err="1" smtClean="0">
                <a:solidFill>
                  <a:schemeClr val="bg2"/>
                </a:solidFill>
                <a:latin typeface="Calibri" pitchFamily="34" charset="0"/>
              </a:rPr>
              <a:t>giga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 (G) = 10</a:t>
            </a:r>
            <a:r>
              <a:rPr lang="en-US" altLang="zh-CN" sz="1400" baseline="30000" dirty="0" smtClean="0">
                <a:solidFill>
                  <a:schemeClr val="bg2"/>
                </a:solidFill>
                <a:latin typeface="Calibri" pitchFamily="34" charset="0"/>
              </a:rPr>
              <a:t>9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, </a:t>
            </a:r>
            <a:r>
              <a:rPr lang="en-US" altLang="zh-CN" sz="1400" dirty="0" err="1" smtClean="0">
                <a:solidFill>
                  <a:schemeClr val="bg2"/>
                </a:solidFill>
                <a:latin typeface="Calibri" pitchFamily="34" charset="0"/>
              </a:rPr>
              <a:t>tera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 (T) = 10</a:t>
            </a:r>
            <a:r>
              <a:rPr lang="en-US" altLang="zh-CN" sz="1400" baseline="30000" dirty="0" smtClean="0">
                <a:solidFill>
                  <a:schemeClr val="bg2"/>
                </a:solidFill>
                <a:latin typeface="Calibri" pitchFamily="34" charset="0"/>
              </a:rPr>
              <a:t>12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, </a:t>
            </a:r>
            <a:r>
              <a:rPr lang="en-US" altLang="zh-CN" sz="1400" dirty="0" err="1" smtClean="0">
                <a:solidFill>
                  <a:schemeClr val="bg2"/>
                </a:solidFill>
                <a:latin typeface="Calibri" pitchFamily="34" charset="0"/>
              </a:rPr>
              <a:t>peta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 (P) = 10</a:t>
            </a:r>
            <a:r>
              <a:rPr lang="en-US" altLang="zh-CN" sz="1400" baseline="30000" dirty="0" smtClean="0">
                <a:solidFill>
                  <a:schemeClr val="bg2"/>
                </a:solidFill>
                <a:latin typeface="Calibri" pitchFamily="34" charset="0"/>
              </a:rPr>
              <a:t>15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, </a:t>
            </a:r>
            <a:r>
              <a:rPr lang="en-US" altLang="zh-CN" sz="1400" dirty="0" err="1" smtClean="0">
                <a:solidFill>
                  <a:schemeClr val="bg2"/>
                </a:solidFill>
                <a:latin typeface="Calibri" pitchFamily="34" charset="0"/>
              </a:rPr>
              <a:t>exa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 (E) = 10</a:t>
            </a:r>
            <a:r>
              <a:rPr lang="en-US" altLang="zh-CN" sz="1400" baseline="30000" dirty="0" smtClean="0">
                <a:solidFill>
                  <a:schemeClr val="bg2"/>
                </a:solidFill>
                <a:latin typeface="Calibri" pitchFamily="34" charset="0"/>
              </a:rPr>
              <a:t>18</a:t>
            </a:r>
            <a:endParaRPr lang="en-US" altLang="zh-CN" sz="1400" baseline="300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079" y="148323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In 2019…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2078" y="3960255"/>
            <a:ext cx="65063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…would have been the #1 supercomputer back in…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7863" y="5719287"/>
            <a:ext cx="1946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Cray Y-MP C90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16 </a:t>
            </a:r>
            <a:r>
              <a:rPr lang="en-US" sz="1800" b="0" dirty="0" err="1" smtClean="0">
                <a:latin typeface="Calibri" pitchFamily="34" charset="0"/>
              </a:rPr>
              <a:t>Gflop</a:t>
            </a:r>
            <a:r>
              <a:rPr lang="en-US" sz="1800" b="0" dirty="0" smtClean="0">
                <a:latin typeface="Calibri" pitchFamily="34" charset="0"/>
              </a:rPr>
              <a:t>/s</a:t>
            </a:r>
          </a:p>
          <a:p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1991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35189" y="5719287"/>
            <a:ext cx="1799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CM-5/1024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131 </a:t>
            </a:r>
            <a:r>
              <a:rPr lang="en-US" sz="1800" b="0" dirty="0" err="1" smtClean="0">
                <a:latin typeface="Calibri" pitchFamily="34" charset="0"/>
              </a:rPr>
              <a:t>Gflop</a:t>
            </a:r>
            <a:r>
              <a:rPr lang="en-US" sz="1800" b="0" dirty="0" smtClean="0">
                <a:latin typeface="Calibri" pitchFamily="34" charset="0"/>
              </a:rPr>
              <a:t>/s</a:t>
            </a:r>
            <a:r>
              <a:rPr lang="en-US" sz="1800" dirty="0" smtClean="0">
                <a:latin typeface="Calibri" pitchFamily="34" charset="0"/>
              </a:rPr>
              <a:t/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1993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39739" y="5719287"/>
            <a:ext cx="1505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Intel ASCI Red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1.338 </a:t>
            </a:r>
            <a:r>
              <a:rPr lang="en-US" sz="1800" b="0" dirty="0" err="1" smtClean="0">
                <a:latin typeface="Calibri" pitchFamily="34" charset="0"/>
              </a:rPr>
              <a:t>Tflop</a:t>
            </a:r>
            <a:r>
              <a:rPr lang="en-US" sz="1800" b="0" dirty="0" smtClean="0">
                <a:latin typeface="Calibri" pitchFamily="34" charset="0"/>
              </a:rPr>
              <a:t>/s</a:t>
            </a:r>
            <a:r>
              <a:rPr lang="en-US" sz="1800" dirty="0" smtClean="0">
                <a:latin typeface="Calibri" pitchFamily="34" charset="0"/>
              </a:rPr>
              <a:t/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1997</a:t>
            </a:r>
          </a:p>
        </p:txBody>
      </p:sp>
      <p:pic>
        <p:nvPicPr>
          <p:cNvPr id="5124" name="Picture 4" descr="C:\Daten\talks\invited\ferc2010\material\ASCI-r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7483" y="4515981"/>
            <a:ext cx="1496907" cy="1188720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5592148" y="5719287"/>
            <a:ext cx="1661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latin typeface="Calibri" pitchFamily="34" charset="0"/>
              </a:rPr>
              <a:t>BlueGene</a:t>
            </a:r>
            <a:r>
              <a:rPr lang="en-US" sz="1800" dirty="0" smtClean="0">
                <a:latin typeface="Calibri" pitchFamily="34" charset="0"/>
              </a:rPr>
              <a:t>/L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70.72 </a:t>
            </a:r>
            <a:r>
              <a:rPr lang="en-US" sz="1800" b="0" dirty="0" err="1" smtClean="0">
                <a:latin typeface="Calibri" pitchFamily="34" charset="0"/>
              </a:rPr>
              <a:t>Tflop</a:t>
            </a:r>
            <a:r>
              <a:rPr lang="en-US" sz="1800" b="0" dirty="0" smtClean="0">
                <a:latin typeface="Calibri" pitchFamily="34" charset="0"/>
              </a:rPr>
              <a:t>/s</a:t>
            </a:r>
            <a:r>
              <a:rPr lang="en-US" sz="1800" dirty="0" smtClean="0">
                <a:latin typeface="Calibri" pitchFamily="34" charset="0"/>
              </a:rPr>
              <a:t/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2004</a:t>
            </a:r>
          </a:p>
        </p:txBody>
      </p:sp>
      <p:sp>
        <p:nvSpPr>
          <p:cNvPr id="29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116543" y="3117628"/>
            <a:ext cx="19658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#1 supercomputer</a:t>
            </a:r>
          </a:p>
          <a:p>
            <a:r>
              <a:rPr lang="en-US" sz="1600" b="0" dirty="0" smtClean="0">
                <a:latin typeface="Calibri" pitchFamily="34" charset="0"/>
              </a:rPr>
              <a:t>200 </a:t>
            </a:r>
            <a:r>
              <a:rPr lang="en-US" sz="1600" b="0" dirty="0" err="1" smtClean="0">
                <a:latin typeface="Calibri" pitchFamily="34" charset="0"/>
              </a:rPr>
              <a:t>Pflop</a:t>
            </a:r>
            <a:r>
              <a:rPr lang="en-US" sz="1600" b="0" dirty="0" smtClean="0">
                <a:latin typeface="Calibri" pitchFamily="34" charset="0"/>
              </a:rPr>
              <a:t>/s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96874" y="3117628"/>
            <a:ext cx="16344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Workstation</a:t>
            </a:r>
          </a:p>
          <a:p>
            <a:r>
              <a:rPr lang="en-US" sz="1600" b="0" dirty="0" smtClean="0">
                <a:latin typeface="Calibri" pitchFamily="34" charset="0"/>
              </a:rPr>
              <a:t>1.5 </a:t>
            </a:r>
            <a:r>
              <a:rPr lang="en-US" sz="1600" b="0" dirty="0" err="1" smtClean="0">
                <a:latin typeface="Calibri" pitchFamily="34" charset="0"/>
              </a:rPr>
              <a:t>Tflop</a:t>
            </a:r>
            <a:r>
              <a:rPr lang="en-US" sz="1600" b="0" dirty="0" smtClean="0">
                <a:latin typeface="Calibri" pitchFamily="34" charset="0"/>
              </a:rPr>
              <a:t>/s </a:t>
            </a:r>
            <a:r>
              <a:rPr lang="en-US" sz="1200" b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(CPU) </a:t>
            </a:r>
            <a:r>
              <a:rPr lang="en-US" sz="1600" b="0" dirty="0" smtClean="0">
                <a:latin typeface="Calibri" pitchFamily="34" charset="0"/>
              </a:rPr>
              <a:t>170 </a:t>
            </a:r>
            <a:r>
              <a:rPr lang="en-US" sz="1600" b="0" dirty="0" err="1" smtClean="0">
                <a:latin typeface="Calibri" pitchFamily="34" charset="0"/>
              </a:rPr>
              <a:t>Tflop</a:t>
            </a:r>
            <a:r>
              <a:rPr lang="en-US" sz="1600" b="0" dirty="0" smtClean="0">
                <a:latin typeface="Calibri" pitchFamily="34" charset="0"/>
              </a:rPr>
              <a:t> </a:t>
            </a:r>
            <a:r>
              <a:rPr lang="en-US" sz="1200" b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(GPU)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09707" y="3117628"/>
            <a:ext cx="15055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Laptop</a:t>
            </a:r>
          </a:p>
          <a:p>
            <a:r>
              <a:rPr lang="en-US" sz="1600" b="0" dirty="0" smtClean="0">
                <a:latin typeface="Calibri" pitchFamily="34" charset="0"/>
              </a:rPr>
              <a:t>90 </a:t>
            </a:r>
            <a:r>
              <a:rPr lang="en-US" sz="1600" b="0" dirty="0" err="1" smtClean="0">
                <a:latin typeface="Calibri" pitchFamily="34" charset="0"/>
              </a:rPr>
              <a:t>Gflop</a:t>
            </a:r>
            <a:r>
              <a:rPr lang="en-US" sz="1600" b="0" dirty="0" smtClean="0">
                <a:latin typeface="Calibri" pitchFamily="34" charset="0"/>
              </a:rPr>
              <a:t>/s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7863" y="3117628"/>
            <a:ext cx="15055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Cell phone</a:t>
            </a:r>
          </a:p>
          <a:p>
            <a:r>
              <a:rPr lang="en-US" sz="1600" b="0" dirty="0" smtClean="0">
                <a:latin typeface="Calibri" pitchFamily="34" charset="0"/>
              </a:rPr>
              <a:t>15 </a:t>
            </a:r>
            <a:r>
              <a:rPr lang="en-US" sz="1600" b="0" dirty="0" err="1" smtClean="0">
                <a:latin typeface="Calibri" pitchFamily="34" charset="0"/>
              </a:rPr>
              <a:t>Gflop</a:t>
            </a:r>
            <a:r>
              <a:rPr lang="en-US" sz="1600" b="0" dirty="0" smtClean="0">
                <a:latin typeface="Calibri" pitchFamily="34" charset="0"/>
              </a:rPr>
              <a:t>/s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58743" y="3117628"/>
            <a:ext cx="16177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HPC</a:t>
            </a:r>
          </a:p>
          <a:p>
            <a:r>
              <a:rPr lang="en-US" sz="1600" b="0" dirty="0">
                <a:latin typeface="Calibri" pitchFamily="34" charset="0"/>
              </a:rPr>
              <a:t>8</a:t>
            </a:r>
            <a:r>
              <a:rPr lang="en-US" sz="1600" b="0" dirty="0" smtClean="0">
                <a:latin typeface="Calibri" pitchFamily="34" charset="0"/>
              </a:rPr>
              <a:t>0 </a:t>
            </a:r>
            <a:r>
              <a:rPr lang="en-US" sz="1600" b="0" dirty="0" err="1" smtClean="0">
                <a:latin typeface="Calibri" pitchFamily="34" charset="0"/>
              </a:rPr>
              <a:t>Tflop</a:t>
            </a:r>
            <a:r>
              <a:rPr lang="en-US" sz="1600" b="0" dirty="0" smtClean="0">
                <a:latin typeface="Calibri" pitchFamily="34" charset="0"/>
              </a:rPr>
              <a:t>/s </a:t>
            </a:r>
            <a:r>
              <a:rPr lang="en-US" sz="1200" b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(CPU) </a:t>
            </a:r>
            <a:r>
              <a:rPr lang="en-US" sz="1600" b="0" dirty="0" smtClean="0">
                <a:latin typeface="Calibri" pitchFamily="34" charset="0"/>
              </a:rPr>
              <a:t>1.7 </a:t>
            </a:r>
            <a:r>
              <a:rPr lang="en-US" sz="1600" b="0" dirty="0" err="1" smtClean="0">
                <a:latin typeface="Calibri" pitchFamily="34" charset="0"/>
              </a:rPr>
              <a:t>Pflop</a:t>
            </a:r>
            <a:r>
              <a:rPr lang="en-US" sz="1600" b="0" dirty="0" smtClean="0">
                <a:latin typeface="Calibri" pitchFamily="34" charset="0"/>
              </a:rPr>
              <a:t>/s </a:t>
            </a:r>
            <a:r>
              <a:rPr lang="en-US" sz="1200" b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(GPU)</a:t>
            </a:r>
          </a:p>
        </p:txBody>
      </p:sp>
      <p:pic>
        <p:nvPicPr>
          <p:cNvPr id="44" name="Picture 4" descr="http://computershopper.com/var/ezwebin_site/storage/images/desktops/product-profile/dell-xps-420-desktop/34992-1-eng-US/dell-xps-420-desktop1_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9206" y="1883340"/>
            <a:ext cx="746884" cy="1215859"/>
          </a:xfrm>
          <a:prstGeom prst="rect">
            <a:avLst/>
          </a:prstGeom>
          <a:noFill/>
        </p:spPr>
      </p:pic>
      <p:pic>
        <p:nvPicPr>
          <p:cNvPr id="52" name="Picture 6" descr="Image result for lenovo x240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38" y="1943916"/>
            <a:ext cx="1288190" cy="9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HP superdom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826" y="1801670"/>
            <a:ext cx="878223" cy="140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Image result for sony xperia xz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r="27046"/>
          <a:stretch/>
        </p:blipFill>
        <p:spPr bwMode="auto">
          <a:xfrm>
            <a:off x="672857" y="1916875"/>
            <a:ext cx="498026" cy="10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result for bluegene/l rochest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826" y="4515981"/>
            <a:ext cx="1790658" cy="11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www2.cisl.ucar.edu/sites/default/files/anter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63" y="4515981"/>
            <a:ext cx="1584958" cy="118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M-5 Supercomput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38" y="4510053"/>
            <a:ext cx="1534878" cy="11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summit supercompute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658" y="1874264"/>
            <a:ext cx="1530976" cy="122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26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 idx="4294967295"/>
          </p:nvPr>
        </p:nvSpPr>
        <p:spPr>
          <a:xfrm>
            <a:off x="382588" y="350838"/>
            <a:ext cx="8747125" cy="762000"/>
          </a:xfrm>
        </p:spPr>
        <p:txBody>
          <a:bodyPr/>
          <a:lstStyle/>
          <a:p>
            <a:r>
              <a:rPr lang="en-US" altLang="zh-CN" dirty="0" smtClean="0">
                <a:ea typeface="宋体" charset="-122"/>
              </a:rPr>
              <a:t>The Evolution of Performance: Top500.org</a:t>
            </a:r>
          </a:p>
        </p:txBody>
      </p:sp>
      <p:sp>
        <p:nvSpPr>
          <p:cNvPr id="2" name="AutoShape 2" descr="data:image/png;base64,iVBORw0KGgoAAAANSUhEUgAAA4QAAAMgCAYAAAB7w6zDAAAgAElEQVR4XuydB3hUVd7G3/QCJCShQwIkdJEWehMEu6isrm3Xsro2dC3gp7KrqyuusCoo6y72de247oIFuyACAYHQlF5C7yQhgZBCyvf8T7zhZjI9d2bOZN77PN+3kjn3nP/5vefOue+cFlZVVVUFXiRAAiRAAiRAAiRAAiRAAiRAAiFHIIyGMOQ0Z4VJgARIgARIgARIgARIgARIQBGgIWRDIAESIAESIAESIAESIAESIIEQJUBDGKLCs9okQAIkQAIkQAIkQAIkQAIkQEPINkACJEACJEACJEACJEACJEACIUqAhjBEhWe1SYAESIAESIAESIAESIAESICGkG2ABEiABEiABEiABEiABEiABEKUAA1hiArPapMACZAACZAACZAACZAACZAADSHbAAmQAAmQAAmQAAmQAAmQAAmEKAEawhAVntUmARIgARIgARIgARIgARIgARpCtgESIAESIAESIAESIAESIAESCFECNIQhKjyrTQIkQAIkQAIkQAIkQAIkQAI0hGwDJEACJEACJEACJEACJEACJBCiBGgIQ1R4VpsESIAESIAESIAESIAESIAEaAjZBkiABEiABEiABEiABEiABEggRAnQEIao8Kw2CZAACZAACZAACZAACZAACdAQsg2QAAmQAAmQAAmQAAmQAAmQQIgSoCEMUeFZbRIgARIgARIgARIgARIgARKgIWQbIAESIAESIAESIAESIAESIIEQJUBDGKLCs9okQAIkQAIkQAIkQAIkQAIkQEPINkACJEACJEACJEACJEACJEACIUqAhjBEhWe1SYAESIAESIAESIAESIAESICGkG2ABEiABEiABEiABEiABEiABEKUAA1hiArPapMACZAACZAACZAACZAACZAADSHbAAmQAAmQAAmQAAmQAAmQAAmEKAEawhAVntUmARIgARIgARIgARIgARIgARpCtgESIAESIAESIAESIAESIAESCFECNIQhKjyrTQIkQAIkQAIkQAIkQAIkQAI0hGwDJEACJEACJEACJEACJEACJBCiBGgIQ1R4VpsESIAESIAESIAESIAESIAEaAjZBkiABEiABEiABEiABEiABEggRAnQEIao8Kw2CZAACZAACZAACZAACZAACdAQsg2QAAmQAAmQAAmQAAmQAAmQQIgSoCEMUeFZbRIgARIgARIgARIgARIgARKgIWQbIAESIAESIAESIAESIAESIIEQJUBDGKLCs9okQAIkQAIkQAIkQAIkQAIkQEPINkACJEACJEACJEACJEACJEACIUqAhjBEhWe1SYAESIAESIAESIAESIAESICGkG2ABEiABEiABEiABEiABEiABEKUAA1hiArPapMACZAACZAACZAACZAACZAADSHbAAmQAAmQAAmQAAmQAAmQAAmEKAEawhAVntUmARIgARIgARIgARIgARIgARpCtgESIAESIAESIAESIAESIAESCFECNIQhKjyrTQIkQAIkQAIkQAIkQAIkQAI0hGwDJEACJEACJEACJEACJEACJBCiBGgIQ1R4VpsESIAESIAESIAESIAESIAEaAjZBkiABEiABEiABEiABEiABEggRAnQEIao8Kw2CZAACZAACZAACZAACZAACdAQsg2QAAmQAAmQAAmQAAmQAAmQQIgSoCEMUeFZbRIgARIgARIgARIgARIgARKgIWQbIAESIAESIAESIAESIAESIIEQJUBDGKLCs9okQAIkQAIkQAIkQAIkQAIkQEPINkACJEACJEACJEACJEACJEACIUqAhjBEhWe1SYAESIAESIAESIAESIAESICGkG2ABEiABEiABEiABEiABEiABEKUAA1hiArPapMACZAACZAACZAACZAACZAADSHbAAmQAAmQAAmQAAmQAAmQAAmEKAEawhAVntUmARIgARIgARIgARIgARIgARpCtgESIAESIAESIAESIAESIAESCFECNIQhKjyrTQIkQAIkQAIkQAIkQAIkQAI0hGwDJEACJEACJEACJEACJEACJBCiBGgIQ1R4VpsESIAESIAESIAESIAESIAEaAjZBkiABEiABEiABEiABEiABEggRAnQEIao8Kw2CZAACZAACZAACZAACZAACdAQsg2QAAmQAAmQAAmQAAmQAAmQQIgSoCEMUeFZbRIgARIgARIgARIgARIgARKgIWQbIAESIAESIAESIAESIAESIIEQJUBDGKLCs9okQAIkQAIkQAIkQAIkQAIkQEPINkACJEACJEACJEACJEACJEACIUqAhjBEhWe1SYAESIAESIAESIAESIAESICGkG2ABEiABEiABEiABEiABEiABEKUAA1hiArPapMACZAACZAACZAACZAACZAADSHbAAmQAAmQAAmQAAmQAAmQAAmEKAEawhAVntUmARIgARIgARIgARIgARIgARpCtgESIAESIAESIAESIAESIAESCFECNIQhKjyrTQIkQAIkQAIkQAIkQAIkQAI0hGwDJEACJEACJEACJEACJEACJBCiBGgIQ1R4VpsESIAESIAESIAESIAESIAEaAjZBkiABEiABEiABEiABEiABEggRAnQEIao8Kw2CZAACZAACZAACZAACZAACdAQsg2QAAmQAAmQAAmQAAmQAAmQQIgSoCEMUeFZbRIgARIgARIgARIgARIgARKgIWQbIAESIAESIAESIAESIAESIIEQJUBDGKLCs9okQAIkQAIkQAIkQAIkQAIkQEPINkACJEACJEACJEACJEACJEACIUqAhjBEhWe1SYAESIAESIAESIAESIAESICGkG2ABEiABEiABEiABEiABEiABEKUAA1hiArPapMACZAACZAACZAACZAACZAADSHbAAmQAAmQAAmQAAmQAAmQAAmEKAEawhAVntUmARIgARIgARIgARIgARIgARpCtgESIAESIAESIAESIAESIAESCFECNIQhKjyrTQIkQAIkQAIkQAIkQAIkQAI0hGwDJEACJEACJEACJEACJEACJBCiBGgIQ1R4VpsESIAESIAESIAESIAESIAEaAjZBkiABEiABEiABEiABEiABEggRAnQEIao8Kw2CZAACZAACZAACZAACZAACdAQsg2QAAmQAAmQAAmQAAmQAAmQQIgSoCEMUeFZbRIgARIgARIgARIgARIgARKgIWQbIAESIAESIAESIAESIAESIIEQJUBDGKLCs9okQAIkQAIkQAIkQAIkQAIkQEPINkACJEACJEACJEACJEACJEACIUqAhjBEhWe1SYAESIAESIAESIAESIAESICGkG2ABEiABEiABEiABEiABEiABEKUAA1hiArPapMACZAACZAACZAACZAACZAADSHbAAmQAAmQAAmQAAmQAAmQAAmEKAEawhAVntUmARIgARIgARIgARIgARIgARpCtgESIAESIAESIAESIAESIAESCFECNIQhKjyrTQIkQAIkQAIkQAIkQAIkQAI0hGwDJEACJEACJEACJEACJEACJBCiBGgIQ1R4VpsESIAESIAESIAESIAESIAEaAjZBoKOwHvvvYff/va3DuMePHgwLr/8ctx6661o3ry5T+s3ZcoU/PnPf1ZlLFmyBMOGDfNpef7M3JO65ebm4je/+Q2+/vpruyG2b98egwYNwp133olzzjkH4eHhPqtKZWUlPv/8c8ycORPz589HkyZNcOGFF+L5559H27ZtfVYuM7ZPwNyObFMY7eLaa6/FxRdfjJiYGG0xmr933n33XdXeeZEACZAACZBAQyBAQ9gQVAyxOrgyhAYOecF8+eWXkZqa6jNCnpgmq4MoKiqCsPj1r3+NpKQkq7OHJ3VzZQiN4MSciTG75ZZbEBYWZnnMkqGYwPHjx+PEiRM1+V911VV4/fXXkZiY6JMymaljAs4MofmuG264AdOnT/f5jzjeakVD6Bm5qqoqrFq1CocPH8Yll1zi2c1MTQIkQAIk4FcCNIR+xc3CrCDgriGUsh577DE8/vjjiIiIsKJoLfKQF601a9Zg8uTJylQJj5SUFMtj84UhlCC7d++Ojz76CGeddZblMUuGYjgnTpyo8v7Pf/4DMYPl5eWIjIz0mQn1SUUaSKbuGkKp7j333INnnnkGcXFx2tWehtB9SeTHqpdeeglPPvmk+l+OprrPjilJgARIIBAEaAgDQZ1l1ouAsxczeRGZO3cuHn30UezevVv9Mv3OO+/4ZAStXpWox83m0bgLLrhAO0NoG5NM4dyxY4cy5h988IGq+ezZs3HNNdfUg4LjWz0xsj4JgJnWIuBID/lhIy8vD5988okyDvK8ygiyPL9jxozRjiINofuSkJX7rJiSBEiABHQgQEOogwqMwSMCrl42xBT+4Q9/wJtvvgmzOTG/mMpL6HfffYd///vf6NGjB1599VX06tVLxSH3v/322/jwww/xww8/IDk5Wb2g3nXXXXXWvzkzH0ePHsUbb7yhytiyZQu6du2Km2++2eHaRiO9jGrJCKCsr5L4ZSSwQ4cOKrasrCwMHz68Dq/evXureKUMMWAS99///nc1fVIuif/ee++1u35PXsql/hLngQMH1Hq7Rx55BPPmzVMmTi5X6yPdManff/89zj33XJWfeQ2WGIOffvpJrfkTXSQeg/ell15aa12Zuf5i+jt16lQTo6wZ/d///od169bV4WMur7S0VNVNppBKfnLJ2s/f//738KS8P/7xj2qU09Bj0aJFaiTS4C7tZsKECardlJSU4LXXXlOcpX4G4759+9Yatdy1axdefPFFtQZS2oxcsuZSzPONN96IRo0a1dTN3PakbKnXtGnTlObSDqRcqZP5HrnZnXZmFOJpW7L3ILsy6KK/PNMyZVQuae9yjzGqbzyPb731FpYvX66ei1/96leqPRvPxc6dO3Hdddepzx944AHFITo6uiacOXPm4Morr1T/ljYi98vlSf2cfe8YbVi0k+8VMbei7dVXX13neTc/K3fccYeKV6bKSlxyCYdJkybVmupubvdWtDN3mBrwPGlnxcXFqj6vvPJKnaYgpl9mbPAiARIgARLQjwANoX6aMCIXBLwdITS/2AwdOhRLly5VJY0dO1YZwNatW2Pbtm1q2to333xjNwoxAfJ/xku2o5ddZ/nI5ipiVmXqpHHJy78YGsOgmAuXl3sxlmJaXBnCjIwMtW5SYjSvoTPykxdledmU6ZNyyfoeeSkVI2a+5KW7adOmNeaqPobQ2QihvEjLiJBM8ZSXaNtLDJVMITR4m+svJvj48eM1I0tixF544QWnhlDMkNRfRo3tXbbr2JyVJ3HHxsbWGMJRo0apNVO23GWUWl7AFy5cWKtI0V9GSo0fIjZt2oTf/e53ytTYu2ynU5rbnqOybadMu9vOpHwxt560JUePrStDKPfJDxEyrVAYmdd7OtNL2qiYRDHMYoYfeughZcbl+ZKR6I4dO6qQzJ8JJ/n+aNOmjcf1c/S944qTtFOZNjlkyBAVj9kQyveQtJeff/65Fj7b7whzO6xvO3OXqRGQJ+2srKyMhpA9OAmQAAkEIQEawiAULdRD9mQNofzyLr9Yy1o784vNiBEj1AhReno6Dh06pHaflBczGVkUcygvm2JEZCTh1KlTmDFjBv7yl78o9GI6ZHTCNk/DNMkL6J/+9Cf1q7+82MmoUM+ePdW0SYlFRn9kpPAf//iHMjrmX9WlXIlLRtI2btyoRnjEIMjokIw+JCQk1HqhtJ2emZ2drV6oxVz99a9/VeXJJSNkYoTkMqbkiRmTF+j7779f/V1GBeWlOj4+XqWXew1z44khdNU+zS/sMiImO8bKC6+MaEnMMm3wyy+/VFpIPYSHmGW5zC/Gkk6M9RVXXIFjx44pNrL2zJEBkRd3GfF8+umnVRmS7vbbb6/FR+ornCQO2fHSVXmrV6+uMYTyg4K0E+G/efPmGu2kADGFwlramZgsg7nEIiNi8iIt/GX9o+yQK2nT0tKUkXz44Yfxz3/+E2effbZaE9mtWzcVs7mewlTaR2ZmpjJVsmmPsDMbIE/bmSdtyZnm7hhCecbuu+8+pbXRpmWE1Wif5udCfsQQHWXE1fxjjnkzIfMooJhgGWGVkWOzQfa0fo4Mofx4JJpL25EfFERTMZwrVqxQOsvzKz/myDMlI5q2GzBJe5PvC/lxQb4rJEbJyxyruR3Wp52Zn3l3mHrTzuQeV7M4XH1H8HMSIAESIAH/EqAh9C9vlmYBAXcNoey+KS/JLVu2rPMCLS/uhlkyQpKXrosuuki9jJmNpHxeUFCAu+++W73omF+y7b3sbtiwQe38KSM+8vIvI3DGJWbzpptuUqORn332mXqBl+mS8kIpo4qSn7wcGjtwGhukmNM7mp5ZUVGhTKvkYY5RypZRgeuvv15NZzOm1IlBEMP53//+F2KQ33//fbRr106FKkZERqRkGqlcVhlCeckXcyMv6FJHGfmUGDp37qziMEbLzAbBPGJkfjF2tHOoIwNiNgZi6MXwG8cciFkU7vI3cyyuyjN/LjqLXmJKbafOiWk477zzFEuz3vam0cmIqvxIIelkaquMdsk0U1sdzPU0T4k1l22eSuxJO+vTp49Hbck8PdP2EXfHEJpjNgyhmGT5IUTarO00Upk2KSODcsno9mWXXYb8/Hz1w4H84GHWwmhj8gx9/PHHGDhwIDx9VqR+9kyOOW7bkUmJTX7YkN2O5TK+C8zPr+095jrI6KE8k2LcrGpnBw8e9IiprSF0p53REFrQyTELEiABEvAzARpCPwNncfUn4MwQiuGQFylZTyQjLY7WXJlf0I2IzLtTyhq8kSNH1gp26tSpaiqm+cXc3svut99+i/PPP99lRY2NVT799FMVq1zunG/myBCKkRXT6mg6pBGQsdGO5CPnv8k0R/MLtD0e9TWEsp5q9OjRyvzJCJeYQXkpl1EQ4ersEtMsrGS9oPnF2NYkGHk4MiBmzjLVUMyG+ZI1mMLDrIOr8syfm82d2SjYml2zMZUpsfLjg4wOyT0S16xZs+pMITTiNOvgqJ5mrmZD6Ek787QtOTv2xB1DaG+EcP/+/TU/lDhrH8Yoq4x+yTMsI27GTrYyImf8sCFHkYg5lFi9qZ89QyijsPJDi0w/l7Yt62BlhN24tm/fXucZk7oaZ3bau8fgZf4RyKp2tnXrVo+Y2hpCc/tz1M5oCF1+9TMBCZAACWhHgIZQO0kYkCsC3k5HcvVi6upzc7nGi5G9e9wdwTTMn6f1cWQI3T0L0BiBkWmWxlQ6e4bQXn0daePOpjK29zrbgMKc1mxqHL0Ym9M70tEVZ3PehjauynPnRd0cv8RpNoQG9/Dw8JppxpJGRmzlRw2ZOiwjhMZ0ZXcMofkl3ly2q/qbGXralpwde+LquZJy7a0hXL9+vd0NlGzbkdmIm0fnZfrpgAEDagyQeeqxN/Wzx8+eluYjM2w3kBHDajaE9p47e7ysamfmKc7OvmfNTJ3pZ3xm28Y9aWuuvu/5OQmQAAmQgO8J0BD6njFLsJiAty8brl5M3R0hlPVnMsI4ePBgu+vVPBmJETT2RqacIZNpZbJWSdYimtcQyrRWYwqoO8dR2Bu9ML/Mmnl4MkLoTtlSP/O6OdsXSkf1d2XQzGZI/tsctycjhMboravyrHpR37NnT405v+2229RIl6uNizx9UfeknXnalpy1V1fPndxrXodnjPyuXbsW48aNg0xzdHeHSvMGMmK2unTpokYMbduXN/Wr7wihMRos07GNEUJ5jmUKtXynGJe3I4Tu/PAg65I9ZeppO/PmO83iLoLZkQAJkAAJeEiAhtBDYEweeAK+MoTmTSmcrSE0b2Rh72XJvFbLPK3R0RQrR+mFtD1zaW+9lYzQmPO3naZob/1YYWGhT9YQumsIpX6yPf2dd96pGpV5Gq95xMg8iuLKoDkzhObRI2drCI3phnKkhKvyrDKE5pEbs/mxndpYnxFCT9qZTJ01pvO605aMNa/2vh2cGQoxRwsWLFBlyaYv5nMIzW3A1jgZ7cbYgEg2bTEu44gJmT4upnrv3r1qEyjzmlFPnxWpn73vHfNaW1drCI0RSvOoobmtSfxmvc3rgK1qZ/JjkrGbq7tMvTGE9kbbA99zMAISIAESIAFHBGgI2TaCjoCvDKG8LIn5+Oijj5zuMio7AcpInKNdRs0vibIhhIwAyLlzy5YtU7taymYz5p0sbXd/lPSyuc2+ffvUi6xsmmHepdB2IwtZM5iamqqOkpC1j7JWSl4sZaRJdsuUNU3ywi2jThKPbN7Sv39/pbux4Yb8t1W7jHpiCM0mzd5OnPLCL/Uz1li6MmjODKF591dnu4zKOlGZoik8XZVn1Yu6eYTQ2AFXNDV2h7W326unL+qetjPzDyTutCVHXyTmOF192ZiP1jBv/CJ6SfuVHWll3Z48f4sXL1abN4k5NK9hNG+cYpRnb82wp/Vz9L0jz6eYK2e7jMr6WWnHssus7XRVg63skmve3dfRLqOO1qq6M0Iom+MYG0+5y9TTdibMzc/F3/72N3WsjMwIMK+vdNUW+DkJkAAJkID/CNAQ+o81S7KIgK8MoYTn7Jw2+dzdcwidnSknuw7KjoPywm9czsq13ZlTNs8Qo2c+5Nl4GZRzCGV0U8yd7WW8AMqRBMaIjrycijmVzUzMl5XnEDqTXeoia+RklNDeuYny8irHLhi7gboyaM4MoXwmRxbIcRZi+u1dzs4htDdt0SpDaLuG0BybjNDJDrRymY2NNy/qnrQz2XnVk7ZUX0Noy97Qy945mfKZtHnZtdfYmdYo37y5jPzNPKJvjtHT+jk7h1DMquhhrw07O4dQjKLsKis/5Jgv+QFEjK6xQ7JV7UymhDs6e9QRU2/bmbE+2aiXu9N+LeommA0JkAAJkIAHBGgIPYDFpHoQ8KUhlBrKCJ+sIROjIqMIYsjGjBmjzsmTre7l5d24nL0syVEPMgInZ8etWbMGcsD81VdfrQxJ8+bN68C0TS+mTF5mJb289Jqn5ckxBPKyLsZS/lvikjPbJJ3xgimHYUv8p0+fViOMYvxkkxJz/EZ9ZTqbpJdpejKaKYZSjjyQ897k8sUaQvMLvExnlCNC5IgBGQGS+ogRkHMgDTMo6etrCCUPGSn84osvlJkQPnIJHxl1uvTSSz0qz8oXdRnBk7P1ZJdRMW5Gm5PzB+XAetnJ0jx66c2LutTVk3bmaVuy9w3hbIRQ2rhMtZT6iTkya23kJc+jaCVrIMU4yT0yCi3TsWUXUXuXnAEo51PKaKHt9G9zek/q5+x7R0yotGF53mWat7Rh2VlXnnc5CsP8vNtuNCP1kFkH8izLjzYyCipnMprvsbKdGc+8u0y9aWfC4/vvv8cTTzyhRnJFM+EgP+44O6JEjx6GUZAACZBA6BGgIQw9zVljCwm4s2GGhcUxKxIggSAnYG/nUfNmTkFePYZPAiRAAiQQhARoCINQNIasBwGZHiZrY2R0TUZxZCRQztjjRQIkQAKOCNAQsm2QAAmQAAnoRoCGUDdFGI/2BOwdqG5vcwvtK8IASYAE/E6AhtDvyFkgCZAACZCACwI0hGwiJOAhARkZfOihh9Q29FFRUbjyyivVBi/mTWI8zJLJSYAEQoQADWGICM1qkgAJkEAQEaAhDCKxGCoJkAAJkAAJkAAJkAAJkAAJWEmAhtBKmsyLBEiABEiABEiABEiABEiABIKIAA1hEInFUEmABEiABEiABEiABEiABEjASgI0hFbSZF4kQAIkQAIkQAIkQAIkQAIkEEQEaAiDSCyGSgIkQAIkQAIkQAIkQAIkQAJWEqAhtJIm8yIBEiABEiABEiABEiABEiCBICJAQxhEYjFUEiABEiABEiABEiABEiABErCSAA2hlTSZFwmQAAmQAAmQAAmQAAmQAAkEEQEawiASi6GSAAmQAAmQAAmQAAmQAAmQgJUEaAitpMm8SIAESIAESIAESIAESIAESCCICNAQBpFYDJUESIAESIAESIAESIAESIAErCRAQ2glTeZFAiRAAiRAAiRAAiRAAiRAAkFEgIYwiMRiqCRAAiRAAiRAAiRAAiRAAiRgJQEaQitpMi8SIAESIAESIAESIAESIAESCCICNIRBJBZDJQESIAESIAESIAESIAESIAErCdAQWkmTeZEACZAACZAACZAACZAACZBAEBGgIQwisRgqCZAACZAACZAACZAACZAACVhJgIbQSprMiwRIgARIgARIgARIgARIgASCiAANYRCJxVBJgARIgARIgARIgARIgARIwEoCNIRW0nSQV05ODmbOnIknnngCSUlJNank7w899BAKCgrU3xITE/HMM88gPT3dbk5z587FrFmzHEY8depU9O/fH87SDRw4EI899hheeeUVlc99991nKQGp57Bhw1QcvEiABEiABEiABEiABEiABPQmQEPoY30M05eQkIDp06fXGMKSkhJMmTIFLVq0qDFlYqaOHDmiDFtsbGydyMToZWdnO/zcuMGddFKW1YYwPz8fzz33HB588MFaxtfHiJk9CZAACZAACZAACZAACZCAlwRoCL0E585txkhd9+7dcfLkyVqG0N6ooRgqGUWUUTt7o4TuGD2Jy510vjCEYlazsrIsH3V0hzXTkAAJkAAJkAAJkAAJkAAJeE6AhtBzZm7dYTZ3eXl5aqqneYRQzJMYN/NooDFqOH78eLtTLt0xet4aQqPsFStWqPqlpqbWxCt1mTRpEsaOHYs5c+bUTHE1pqgaQCQ+uSR+2/xcTYd1CyoTkQAJkAAJkAAJkAAJkAAJWEqAhtBSnPYzE/NnawjtmTvDRMn6OzFVtpevDKFh+Hr37l1r+uq6deuUKZRLDGFhYWHNGkep07Rp02r+LbHPmDED1157rRrdtB2BdDd2P8jBIkiABEiABEiABEiABEiABH4hQEPoh6ZgpSF0tKmMsVmMrD10tKmMedTPbNjsxWeYxAkTJiAjI0MZwnHjxtUyqpfDpwMAACAASURBVOY8ZArs7NmzMXHiREXUdn2kVZhXrVplVVbMhwRIgARIgARIgAQsJbA5byvaNGqF0UNHW5ovMyMBXxKgIfQl3V/yttIQ+mJTGUejd2L40tLSMGrUKGUIxRyadw8137d+/fpa6wclzsmTJysCDW26qJjSzMxMP7QcFuEJAeriCS3/pqU2/uXtSWnUxhNa/k1LbfzL293SHOmy89guLNqxBPmnjqNjSgdc3utSd7NkOhIIOAEaQj9IYM8Q2vtboNYQupq+6o4hlGMs7B03YV5L2FCMITtpPzw0XhRBXbyA5qdbqI2fQHtRDLXxApqfbqE2fgLtYTG2uogB/H7rD9iTv1fllBTfFKM7n4O05FQPc2ZyEggcARpCP7C3Z/502mW0vlNGb7zxRpfHTbhaH+kHGSwrgp20ZSgtzYi6WIrT0syojaU4Lc2M2liK09LMqI2lOC3LzNCl5HQJVuzOxuq9a1XeURFRGNJxEPql9rGsLGZEAv4iQEPoB9LORgN1OIewvpvKCML58+fjtttuUzTtnbEoBvipp57Co48+avdIDT/IYFkR7KQtQ2lpRtTFUpyWZkZtLMVpaWbUxlKclmZGbSzFaVlmK7NXoqpZGFbtXYPS8lKEhYWhZ+seGJo+BHFRdc+QtqxgZkQCPiRAQ+hDuEbW9gyhfGYcWl9QUKCSuppS6WizGKMcWeMnu5O6s6On7S6gnh47YY7VfNyEEYthMvfurZ5CIZftMRV+QO+TIthJ+wRrvTOlLvVG6LMMqI3P0NY7Y2pTb4Q+y4Da+Ayt1xn/tP9n/HfJXCS3SFZ5tE9Ow4iMYWjWOMXrPHkjCehAgIZQBxU0j8G846h5UxnNw/ZZeOykfYa2XhlTl3rh8+nN1ManeOuVObWpFz6f3kxtfIrXo8y3HN6GpTuXoaC4EAcPHkSfLr0xPGMoUpPaeZQPE5OArgRoCHVVRqO4aAhri8FOWqPGaQqFuuipi0RFbaiNvgT0jYzPTeC1yS3KxfwtC3Gg4KAKJjk+CQmnGuOK0ZcHPjhGQAIWEqAhtBBmQ82KhpCGMBjaNl+e9FWJ2lAbfQnoGxmfm8BpIxvGZOX8iJ8PrFdBxEbFYmjHwejVtid/4AqcLCzZhwRoCH0Il1k3TALspPXUlbroqQtHCPXVhdpQG70JBCY6WSe4dOdyiCmUq0+7Xmr30JjIGPVv9jWB0YWl+pYADaFv+TL3BkiAnYGeolIXPXXhC5S+ulAbaqM3Af9Gt+XINizL+RHHi6s3+ktLSsXoLueocwXNF/sa/+rC0vxDgIbQP5xZSgMiwM5ATzGpi5660HToqwu1oTZ6E/BPdLtydyMrZxmOnjymChQDOCx9CDo1z7AbAPsa/+jCUvxLgIbQv7xZWgMgwM5ATxGpi5660HToqwu1oTZ6E/BtdIdPHMGSHUuxN3+fKqhxTGMM7jAQPdv0cFow+xrf6sLcA0OAhjAw3FlqEBNgZ6CneNRFT11oOvTVhdpQG70J+Ca6U2XFWLIjC5sOb0FVVZXaMKZ/Wj/0adcbkeERLgtlX+MSERMEIQEawiAUjSEHlgA7g8Dyd1Q6ddFTF5oOfXWhNtRGbwLWR7dydzaW785GeUW5yrx/WiYGts9EdGS024Wxr3EbFRMGEQEawiASi6HqQYCdgR462EZBXfTUhaZDX12oDbXRm4B10eUc24lF25fUbBiT0SwdIzsNR2JcgseFsK/xGBlvCAICNIRBIBJD1IsAOwO99DCioS566kLToa8u1Iba6E2g/tHJOsHF27Ow7/h+lVlSfBLGdB2Fdk3bep05+xqv0fFGjQnQEGosDkPTkwA7A+qiJwF9o+IzQ230JaBvZHxuvNcm/9RxtXPo9qM7VCbVB8sPQq+2Z3uf6S93Upd6I2QGGhKgIdRQFIakNwF2BnrqQ1301IWjUPrqQm2ojd4EPI+uqLQIy3Yux8ZDm1FZVYnIiEj0bdcbA9I8WyforGT2NZ7rwjv0J0BDqL9GjFAzAuwMNBOEv9rqKYgpKj4z+kpEbaiNvgTcj6y8sgLZu1che+9qtWFMeFi4Oj5iUIeBaBQd735GbqTkM+MGJCYJOgI0hEEnGQMONAF2BoFWwH751EVPXTgKpa8u1Iba6E3Avei2Hd2hNow5UXJC3dClRScMTR+CpnGJ7mXgYSr2NR4CY/KgIEBDGBQyMUidCLAz0EmNM7FQFz11oenQVxdqQ230JuA8utyiXMzfshAHCg6qhM0bN8PoLuegTWJrn1aLfY1P8TLzABGgIQwQeBYbvATYGeipHXXRUxeaDn11oTbURm8C9qNT6wR3Lcf6AxtVgjjZMCZ9CM5uc5ZfqsO+xi+YWYifCdAQ+hk4iwt+AuwM9NSQuuipC02HvrpQG2qjN4Ha0ZWcLkH2ntVYs28dKiorEBEegd5tz8aQjoMQFRHlt6qwr/EbahbkRwI0hH6EzaIaBgF2BnrqSF301IWmQ19dqA210ZtAdXRi/lbvW4vs3atRWl6KsLAwdG6e4dN1gs64sK8JhlbDGD0lQEPoKTGmD3kC7Az0bALURU9daDr01YXaUBu9CQAbD25C1s4fIdNE5WqfnIZh6UPQoknzgIXOviZg6FmwDwnQEPoQLrNumATYGeipK3XRUxeaDn11oTbURlcCh08cwYItCyH/K5dsGHNO5xFo17RtwENmXxNwCRiADwjQEPoAKrNs2ATYGeipL3XRUxeaDn11oTbURjcCMhK4JGcZNh/egqqqKjSKaYTh6UPQvVU3bUJlX6ONFAzEQgI0hBbCZFahQYCdgZ46Uxc9daHp0FcXakNtdCGg1gnuXYvlu1eqg+Xl6p+WicEdBiAyIlKXMFUc7Gu0koPBWESAhtAikMwmdAiwM9BTa+qipy58gdJXF2pDbQJNoLKqUh0fIUbQWCfYqXkGRnYahoTYhECHZ7d89jVaysKg6kmAhrCeAHl76BFgZ6Cn5tRFT11oOvTVhdpQm0AS2HJ4K5btXI7jxQUqjJZNWmB4xlCkJrULZFguy2Zf4xIREwQhARrCIBSNIQeWADuDwPJ3VDp10VMXmg59daE21CYQBPYfP4CF2xbh6Mljqvik+KYY0nEwurToFIhwPC6TfY3HyHhDEBCgIQwCkRiiXgTYGeilhxENddFTF5oOfXWhNtTGnwROlp7Eou1LsPXIdlWsbBgzuMNA9GzTA2EI82co9SqLfU298PFmTQnQEGoqDMPSlwA7Az21oS566kLToa8u1Iba+INAeWUFVuxaiRW7s1Vx0ZHRGNA+E/3a9UFEeIQ/QrC0DPY1luJkZpoQoCHURAiGETwE2BnoqRV10VMXmg59daE21MbXBGSd4OIdSyGjg3JlpvXFgLRMxEbF+rpon+XPvsZnaJlxAAnQEAYQPosOTgLsDPTUjbroqQtNh766UBtq4ysCBwoO4vutP6h1guFh4ejRuhuGdBikpokG+8W+JtgVZPz2CNAQsl2QgIcE2Bl4CMxPyamLn0B7UQy18QKan26hNn4C7UUxwahNXlGeGhHcmbtL1bh9chrO6TwCyfFJXhDQ85Zg1EVPkoxKJwI0hDqpwViCggA7Az1loi566sJRKH11oTbUxioCcobg0p0/YuOhzaiqqkJiXALO6TQC6c06WlWENvmwr9FGCgZiIQEaQgthMqvQIMDOQE+dqYueutB06KsLtaE29SVQVl6GFbtXYe3+dSivKEdURJRaI5jZvi8iwoJvwxh3eLCvcYcS0wQbARpCTRSbOXMm0tLSMH78eIcRzZ07F7NmzXL4+dSpU9G/f384Szdw4EA89thjeOWVV1Q+9913n6UEpB7Dhg1TcTTUi52BnspSFz11oenQVxdqQ23qQ2DN3nVYsXslik+XqGy6tOiMkZ2GoXFM4/pkq/29rvqa/JxFaNzqLETFp2hfFwZIAgYBGkIN2oKYqHnz5mHChAkuDWF2drYydLGxjnfoEkPoKp2UabUhzM/Px3PPPYcHH3wQSUkNZ72AbRNx1Rlo0KRCMgTqoq/s1Iba6EtA38h0fW5k51CZHlpQXKjgtUlsrdYJtmzSQl+YFkbmSJeio1uQu+UbnD6Vh/jmXdC673UWlsqsSMC3BGgIfcvXae5ioCZNmoTCwkIkJCRg3LhxQW0IxYRmZWVZPuoYQInsFq1rJ60bJ3/HQ138Tdz98qiN+6z8nZLa+Ju4++Xpps3BgkP4ftsPOHLiqKpEUnySGhHsmNLB/Uo1gJS2upwuOoajmz5HcV71RjrRjVKQ0vVCxDfr1ABqyyqECgEawgAqLSN5e/bswR133IEpU6aoaZaupoy6GvmT6ngzQlhSUqJiWLFihSKSmpqK6dOnq5E+w7iOHTsWc+bMQUFBgUpjTFE1EEq5ckkdbPNLTEzEM888g/T09AASt6Zo3Tppa2oV/LlQF301pDbURl8C+kamy3MjG8Ys2pEFGRmUS6aEDuk4CD1adUNYWJi+AH0UmaFLZUUZ8rZ9j4I9P6qSwiOikZQxEk07DPNRycyWBHxHgIbQd2zdztkwT4EyhIbh6927d83onkwpXbdunTKFchkjmYapE2M6bdq0GpMndZgxYwauvfZaZfpsp6S6Y1LdBhbghLp00gHGoF3x1EU7SWoCojbURl8C+kYW6OemorIC2XtWY+WeVWrDGLkGdRigNo2JjIjUF5yPIxNduraLw7HNX6Gi9AQQFoaENn2R3GUMIqLifVw6sycB3xCgIfQNV49y9cQQOtpUxtgsRtYWOtpUxjzqZzZsYu4kX2NEUII3TKKsa8zIyFCG0HZKqzmPnJwczJ49GxMnTlR1l9HGFi1aNMjpo4HupD1qXCGUmLroKza1oTb6EtA3skA9N5VVlVh/YAOW786GjA7K1aVFJ4zsNLzBbxjjqjWUlxRgxef/QMsm1QY5pklLND/rcsQktHZ1Kz8nAa0J0BBqII8nhtAXU0Ydjd4ZO5+OGjVKGUIxh+bdQ833rV+/vtb6QYlz8uTJiq6V00Wlg+RFAiRAAiRAAiRgPYGc47uwMW8zTp0+pTJvGpOIPi16oUV8c+sLC6ocq1B+7GecPrwKqCoHwiIR2bI/olJ6qhFCe1dmZmZQ1ZDBhjYBGkIN9NfREJpjcscQyjEW9o6bMK8ltNIYBlK2QP1qG8g6B0PZ1EVflagNtdGXgL6R+fO5OVBwEPO3LERuUa4CktIoBUM6DkSn5hleAco5thOLd2ThUOFhdTah5HPJWRciIjz4ziaUzWJk0xjZPEauI0UxGHDx3YiMaeIVG95EAjoSoCHUQJVAG8L6Thm98cYbXR434W4dNZDDZQj+7KRdBsMENQSoi76NgdpQG30J6BuZP56bk6Un8cO2xdh2dIcCkRCbgGHpg9G1ZRevwcxa/Cqe/W5GnfvbNm2DF3/9PPq26+113v68sbz4OI5u/gqnjm5RxUbGJqJ594uxac8JcPTPn0qwLH8QoCH0B2UXZbhrltzdmMWddOb1f/XdVEaqN3/+fNx2222qpkZ9zGsIZY3hU089hUcffTTodxr1RyetQbMMuhCoi76SURtqoy8BfSPz5XNTXlmBVaYNY2STGNkspn/7fogIqzuKV1R2Cou2L8HBgoNqlE+OmpA1hbbXqr1rcNXrjs/f69m6Bz67c46+0AFUVZyGHC5/fPePqKosR3hEFBI7DEVSx+EIC4+EL3XRGgyDa9AEaAg1kNcTQ+hoUxmphnGwvaeG0Gzi3D12wjz903zchIHTMJl79+6tIWx7TIUG6L0KgZ2BV9h8fhN18TlirwugNl6j8/mN1MbniL0uwFfayPERi3cshYwOyiWjgSMzhqFRTCO7sX7806f402dP4FRZ9bpC45JpoNPHT0OvtmfX/G3aN8/hlazXndb587vmoker7l5z8eWNJw6sRd62BSiX3UPliI1WZyOly1hExibUFOsrXXxZL+ZNAq4I0BC6IsTPa+04at5UJlTRsDPQU3nqoqcuEhW1oTb6EtA3Mqufm33H96vpoUdPVq+Fk3WCY7qOQptExztk7s3fh5EvjHUIqVvLrvhywic1n9/9n/vxxYavnEJ99bp/4rxuY7QCX1p4AEc3fg75X7limrRCSreLEJeUVidOq3XRCgSDCVkCNIQhK737FTcfQUFDyJdb91uOf1Oyk/Yvb09Kozae0PJvWmrjX96elGaVNrJRjIwI7srdrYqPj47D0PQhkOmb5mv/8QMoLS9VRjExrnpE7PWlb+KvX//Nadgf3foe+qdV76h5z0cP4PP1XzpN/9p1szC227meoPBZ2oqyIuRu/Q4nD65DVVUVIqIbIbnTaCS07edw91CrdPFZpZgxCXhBgIbQC2ihdgsNYW3F2Rno+QRQFz11kaioDbXRl4C+kdX3uZEpoVk5P2LToc2qkrLbp6wTzEzrW2u3z78v/CfeWfkBjv0ycihp5QD6iefeh09/nof3Vs52Cum58dNwZZ8rVJrp81/APxa97DT9V3d/hq4tOgcc/PGdS5CXs0itGZQrMW0wUjqPRlhEtNPY6qtLwCvOAEjADgEaQjYLEvCQADsDD4H5KTl18RNoL4qhNl5A89Mt1MZPoL0oxlttbDeMiQgPV+v8Brbvj7iouFqRTF8wE//44SW70cVExuD87mPx2c+fO43+mSuexq/7/kqlWX9wI8a9XP3f9i4ZSZQRxUBepQX7cWT9JygrOqrCiE9JR0q3ixHdKMWtsLzVxa3MmYgEAkSAhjBA4Fls8BJgZ6CndtRFT10kKmpDbfQloG9k3jw3Ww5vU+f/mTeMkWMk5DgJ20umSPZ8uh9OlRU7hDCw/QCs2L3SKaT3bvo3hqYPrknz9or38MTnT6EKVbXuk41knr/yGXQJ0OhgZXmpmh5auC9bxRUVl4SUrhegUYuuHjUCb3TxqAAmJoEAEKAhDAB0FhncBNgZ6KkfddFTFxpCfXWhNg1Hm4OFh7Bkx1LIOkC5khslY0yXUZCz/xxdmw9vwUWzLncKoW+7Plizb63DNKlJ7bDo/u/qfJ53Kg9LdizD4cLDkCMtZEfSERnDAgb85KH1OLb5a1SUnUR4ZAyS0keiafvBQFi4xzGxr/EYGW8IAgI0hEEgEkPUiwA7A730MKKhLnrqQtOhry7UJvi1kXV/sk5wZ+4uVRnZMGZIx8Fqw5iwsDCnFVy9dy2ufP1aF4awN8adfQme/PLpOumS4pvihSufs3seoS5kTxcdw9FNn6M4b5faJCahTV8kdxmDiKh4r0NkX+M1Ot6oMQEaQo3FYWh6EmBnQF30JKBvVHxmqI2+BPSNzNlzc7y4AMtyfsSWI9tUBWTDmH6pfZCZ2hfRkdWbomw7uh2l5WVIiU9CaztHS8iuo6P/foFTALIbqOwKuitvNxZtW4z9vxxMn96sIy7qfr7DswsDTVWmh+ZtX4CCPStUKDGJbdG8x6XqOIn6Xvw+qy9B3q8jARpCHVVhTFoTYGegpzzURU9dJCpqQ230JaBvZPaem+LTxfhx50qsP7gBFZUVarfQ3r9sGBMbFasq8+x3M/DW8ndRZDpIXkYMZdfQ0V3OqVXhMS9ehJxjOx1CeOzCybhlyE36QqoTWRUK9qxE3o6FqDxdrKaHJnc6F4lpAy2rA7/PLEPJjDQiQEOokRgMJTgIsDPQUyfqoqcuNIT66kJtgkcbMX/Ze1ar/zv9yzEJYvKGdBxUa5Tume9m4KXFrzqs2FcTPkXXll1qPp+3/gv84aOJdtP3T+uHj259X29IpuiK83bi2OavUHbyiPpr41Y90azrBYiIaWxpHdjXWIqTmWlCgIZQEyEYRvAQYGegp1bURU9daDr01YXaBIc26w9sxNKdP+LULyN+TeObIjoiSh0iL8dIyJl+fVP7qF09z3qqL4pPlzismIz2yaif+Vq5Oxv/WfM/bDi4CSWnS9CiSXOMyBiOCSNvRxicr0PUgeDp4uPI3foNig5vUuFExiaiRc/LEZfc0Sfhsa/xCVZmGmACNIQBFoDFBx8BdgZ6akZd9NSFpkNfXaiN3tp8k/UtDkcdQ25Rrgq0ZZMW2Jm7E68tfbNO4KM6j8R959yN8a9f47RScuD87N+9o3fF3YxODpSXg+ULdv+IqspyhEdEoWmHoWjacTjCwiPdzMXzZOxrPGfGO/QnQEOov0aMUDMC7Aw0E+SXcKiLnrrQdOirC7XRU5ui0iIs2pGFhWt/QOvWrdE4pjFGZAzFnvy9uP2Dux0GPbrzSHy/bZHTSskB9Z/c/pGeFfcgqhMH1iJ363x1jIRcjVudjZQuYxFp57xFD7J1Kyn7GrcwMVGQEaAhDDLBGG7gCbAzCLwG9iKgLnrqQtOhry7URh9t1uxbh6MnjmJ33h4cK8pDXFQsjhw+gssGXYr+7TMRGR6B+//7ID75eV69gh7TdTRev/6leuURyJtLCw/g2KYvUVKwT4Uhu4amdLsIcUlpfguLfY3fULMgPxKgIfQjbBbVMAiwM9BTR+qipy40HfrqQm0Cr80nP83DtG+exaHCwzAv15MNXe7ucTtGDRlVE+Rlr1yJnw9scBp0x5QONWcS2kv454v+iN8NvjHwFfcwgoqyIuRu/Q4yMihXRHS82j00oV2mhznVPzn7mvozZA76EaAh1E8TRqQ5AXYGegpEXfTUhaZDX12oTWC1kU1cLn1pfC0jWIUz/xyVOhJv/v7MjqGXvvwrbDi40WnQj1/4J/zlq7/aTSM7kr5/81uBrbQXpefvXIL8nEWQNYNyJaYNQnKn0epIiUBc7GsCQZ1l+poADaGvCTP/BkeAnYGeklIXPXWh6dBXF2rje23ez/4Qc9Z+jM2Ht6KiqgLtmrbFed3G4Lr+V+NPnzyOxTlZZ4Iwu8Ff/rr64R+RFN9U/WvCh/fiy43fOA163eQV2Ju/D/9Z/T9sPFS9a2jzxs0xPGNokJ0nCJQW7MeR9R+jrOiYqnN8SjpSul2M6EYpvhfOSQnsawKKn4X7iAANoY/AMtuGS4CdgZ7aUhc9daHp0FcXauOdNnIO4I5jOSirOK2OaGjVpKXdjJ6b/zz+ueiVOp9VVQFpye0QHhau1gxWjwmKG6x7/ff3HyAzta/64OOfPsUD/3vIYdBju56L166f5V2lNLqrsrxETQ8t3LdKRSUbxTTrfjEaNe+qRZTsa7SQgUFYTICG0GKgzK7hE2BnoKfG1EVPXWg69NWF2niuzeNfTMF7Kz5ARVVlzc39Uvvg4fMmYWD7ATV/yzuVh8y/Da35txr8sxkBlNHCfcf3Ow1CjoiQoyKM68+fP4l3VtQ9LL57q254+doXkZaU6nmlNLrjxMGfkLvlG8iawbDwCCS2H4zkjFE+PUbC0+qzr/GUGNMHAwEawmBQiTFqRYCdgVZy1ARDXfTUhaZDX12ojWNtTpUVIz46rlaCyZ/+GbNX/cfuTY2iG+HbP3yO1gmt1OcLtv6AW9+7ozqtMoKmUcBfjGF6s3TkHMtx2kAW3PsVZKMY87V671r8uGs5cn/ZjbR7y264pOdFejc0F9GdLjqGo5u+QHHeTpUytmkqmve4FNGNW2hXL/Y12knCgCwgQENoAURmEVoE2BnoqTd10VMXmg59daE2tbWRox9eWvwqsnKWQgxhRFg4+qX1w82DfovBHQfWGvGzp+qkMffjnpF3qo8+XvcpHpjjeHqnpJHjJLJ3V0+LtHd1TOyABRO/0rsB1TO6yvJS5G1bgMJ92aiqqkR4ZCxSOo9BQmr/eubsu9vZ1/iOLXMOHAEawsCxZ8lBSoCdgZ7CURc9daHp0FcXanNGm02HNuOyV65CeWW5XcHuHnkn/rnoZadiXnTWBZh19UwcPXkMLy16FW8uf/uX9PbXCN448Dc4WVakNp2xvWR08sHM+/G7C2/SuwF5HV0VCvasRN6Ohag8XaxGUBPa9kNy53MRERXvda7+uJF9jT8oswx/E6Ah9Ddxlhf0BNgZ6CkhddFTF5oOfXWhNme0eeSTR/Hh6v86FKt9Uip25+91KuaITsNwXeY12HJ4K06WFuGNZf8GZAcZ8YN2runjp+FXfa7A15u+RVbOMhwuPIKYyGh0a9UV43tfjgPb9iMz0//n7Pm6xcq00GObvqjZPTQuqT1Sul2oDpkPhot9TTCoxBg9JUBD6Ckxpg95AuwM9GwC1EVPXWg69NWF2pzRZuyLF6udQx1ddk6EqJ20CujZtgfGdDkXEeER6NuuN77dPB9vr3jPbpa92/bCx7fbX49o3NDQvtNOFx9XG8YUHdmkqhgZm4iULmPRuFVPvR8Sm+gami5BBZ/B+owADaHP0DLjhkqAnYGeylIXPXWh6dBXF2pzRpvBz43E4RNHnIrVonFzHDl5tCaNcVBE2C/HRlzY43xc0esyDO04CE1im6h0Ly95Df9dM7fGbDZrnIILup+HB8c8gKZxiU7LayjfaXKgfF7ODzi+88yZi8kZ56Bpx+Fa7R7q7pPaUHRxt75MFxoEaAhDQ2fW0kIC7AwshGlhVtTFQpgWZ0VtLAZqYXbUphrmBf+8FFuPbHdKdtplU/DIp49Vp7EZMuzV5mz867cvI8XBoelydmF5ZQXiomLdVq8haHPiwDrkbZuP8tITqt6NW/ZAStfz1ehgsF4NQZdgZc+4fUeAhtB3bJlzAyXAzkBPYamLnrpIVNSG2gSKgEzZXLZzOY6dPIbYqFic3aYnru57JTqktK8V0qOfPYH3smc7DLNPu96Ye9uH+G7L93g9603sPb5XGbyU+GRccvZFuHvEL0dMWFjRYH5uSk8cwrGNn6OkYJ8iIsdHNOt+CeKS0iwkFJisglmXwBBjqcFAgIYwGFRijFoRYGeglRw1wVAXPXWhIdRXl4auzfX/vkmZQdsrOjIa//7taxjScVDNRztzd+GKV3+NwpLqkSzba+ZV0xETGQPZjVSu+Oh4jMgYCjkQ3ldXMH6nyY6hudsXoHBvtsISERWndg5NaKfvMRKe6heMunhawZ3iogAAIABJREFUR6YPPQI0hKGnOWtcTwLsDOoJ0Ee3UxcfgbUgW2pjAUQfZdFQtXkt6194+ptnHFLLTO2L//7+g1qfy5TRV7Jex9Idy5BffByNouPRu10vDO0wGKUVZZBpn5GyYUxqHwxqPwCREZE+UqU62+DSRo6RWIG87QtRWV6CsLBwJKQOQHKn0QiPjPEpJ39nHly6+JsOywtWAjSEwaoc4w4YAXYGAUPvtGDqoqcuwfdiqy9HX0TWUJ+bG96+BUt2LHWKLPuhLIdr/uTGHUdzsGjHEhQUF6p80pt1xKjOI5AQm+ALKerkGSzalBzfi6Mb56HsZPWmPHHJHdGs24VqmmhDvIJFl4bInnXyHQEaQt+xZc4NlAA7Az2FpS566kJDqK8uDVmbC/45DluPbHMK/6sJn6Jryy510uQV5WHhtsXY88u5g8nxSRjVeSTSklP9Kqbu32mV5aXI3fodTuxfhaqqKrVRTLOu56NRyx5+5eTvwnTXxd88WF7DIEBD2DB0ZC38SICdgR9he1AUdfEAlp+TUhs/A/eguGDXZv6W77ErbzcqqyrRrmk7NYIXFxWHy165Cj8fWO+UxPf3fl1rc5mi0iJ1QPymw1uUwZFNaAZ3GIje7c5G9dES/r101ubkoQ3I3fK12j1Upocmth+spoeGhft2Gq1/FbBfms666MCHMQQnARrC4NSNUQeQADuDAMJ3UjR10VMXiYraUBurCchmMf83dzL2FxyolXVCbBM8Pe5JLMlZhtmrHB/8LtM+101eoe4tKy/Dyj2rsHL3qpq8+rTrpcygmMJAXTo+N+UlhTiy4VMU5+5QWGIS2qD5WZchpknLQGHye7k66uJ3CCywwRGgIWxwkrJCvibAzsDXhL3Ln7p4x80fd1Ebf1D2roxg1WbkC2OxN7/6SAPbKzoiGi9f+yJuec/xURD3jLwTk8bcjzV712H57pUoOV2isunSohOGpQ9FYpx/1gk6U00nbaoqy9XB8vm7siAHzctGMTIimJh2ZqdW71pg8N2lky7BR48R60qAhtACZebOnYs9e/bgvvvuq5XbzJkzMW/evJq/XXrppbXS5OTk4KGHHkJBQYFKk5iYiGeeeQbp6el2o5JyZs2aZfezCRMmYPz48eozZ+kGDhyIxx57DK+88opKaxtzfXFInYcNG4b+/RvOFtO2TNgZ1LeV+OZ+6uIbrlbkSm2soOibPIJRm4XbFuF3797uFIiMEibENcH0+TMhR0oYV1REFG4ZchPG97oMS3f+WLNhTJvE1hjd5Rw0b9zMN6C9yFUXbYoOb0Tu1m9xuvi4qkWjlt3RrNtFiIxp4kWtgv8WXXQJfpKsgU4EaAjrqYZhvmzNXnZ2NqZNm1Zj8Azz98gjjyizVFJSgilTpqBFixY1pkzM1JEjR5Rhi42tO01FypJ8bT+3zdtROnNVpSyrDWF+fj6ee+45PPjgg0hKSqonWX1vZ2egpzbURU9dJCpqQ22sJPD28vfw+BdTnGZ5+7BbMfn8/1Npco7tRN6pfDX9s1FUvDKCR08eU58lxSdhZKdh6JjSwcoQLckr0M+N7Bp6bPOXKM6rNtTRjZopIxiXYv9Ha0sqHQSZBFqXIEDEEIOQAA2hl6IZhm7Lli1ISEhA7969a422ieFKS0urGbWTYswjiWLiJM0TTzxRY57EUMm/ZdTO3iihM6NnNniBMoRiVrOysiwfdfRSIp/dxs7AZ2jrlTF1qRc+n95MbXyKt16ZB6M2by1/F0988ZTTet827Bb88fyHatLkFuVi8fYs7Mrbo/7WOKaxOpi+R6tuCAvz/4Yx7ogWKG3kcPm87d+jcJ/sHlqpDpdPyjgHiWkDgQBsruMOK3+mCZQu/qwjywo9AjSEXmou5keMl73pl4ZZlCmc5qmT5nvWr19fc78xGujoPiNEXxpCo+wVK6oX2aempmL69OnKrIpRnTRpEsaOHYs5c+bUTHGdOnVqrfpJfHJJvW3zczUd1ksZAnIbO4OAYHdZKHVxiShgCahNwNC7LDgYtflu8wLc9sEEp3X7yyWP4caBv0Hx6RJk7ViKDYc2qZ1DYyJj0L99P/Rt10cdMq/z5W9tZMfQTXMmoEmrs1FxulihSUjtj+SM0YiIjlf/3r/iDTRp0wcJ7TLdQrf7h+lo0fMKxKVkuJU+GBL5W5dgYMIYg58ADaEFGtpOvzQMlKzrszWEsgZQjNbChQvrTP80TJTcY6wHNIfnyBCK0Zw8eTIMg+bpCKERr3mUU+q0bt06FatcYggLCwtrpsDaTomV2GfMmIFrr71WjW7aMnEnJguk8EsW7Az8gtnjQqiLx8j8dgO18RtqjwsKRm3KK8sxZPo5OHYy12F9syZ+jyMnjkJ2Iy0tL1XpZOfQQR0GqGMpguHypzYyLXTDR79H/rYFSB02AU3aZaJ590tqHS4vm8ksfjoDCW37os8tn7hEWHbyKLKmdkLzsy5Hz+vfdpk+WBL4U5dgYcI4g58ADaEFGvrTEDraVMY8WudoUxnzqJ85ZjF3hlE11v6ZTW1GRoYyhOPGjatlVM15yBTY2bNnY+LEiYqo7fpICzBrkwU7A22kqBUIddFTF4mK2lAbqwl8u3k+Js55GCdLT9bJetK596JxTBMcL67esK1DSnuc02kEkuKbWh2GT/Pzx3MjG8Xkbf1WTRHdt+xlNSW0WZfz0Pf2r+rUbfuXf8LO+VPV33vd8CFa9v610/pvnnMP9i6t3ggv8/avkdzlPJ/y8lfm/tDFX3VhOSRgEKAhtKAt+NMQ2ttUxrYK7ozGubPm0FgHOWrUKGUIbUc8zeXIFFjz+kFj1FJis3K6qHwR8yIBEiABEiCBotNFWHFoFQ4VHUJlZRXiomIRHhaJsorqEcEm0Y3Rp3kvtG7cirBsCVRV4PTRNSg/+hNQVYGyPd+hoiCnJlXjkdMR3XZkzb8rCneh4PMzBjAiMR2JF3/okGt57noUfvO7ms8jm/VCwnlvhJQOmZnuTasNKSisrLYEaAgtkMbWEDqa+mm7htB2VK4+awjN1bDCEJrr4I4hlGMs7B03YV5LaKUxtEA2r7Pgr4Neo/PpjdTFp3jrlTm1qRc+n96skzbFp4vx9abvsDtvNyoqK9G2aRuM7nwOWjRp7pTBocLDWLJjKfYd36/SxUfHqamhvdv28ik7X2fuK21OHPwZedu+gxwyL1dFWRF2L3yuVnWatO2HwQ9k1/zt5/eux6E1s2ul6XzJVHQY/bBdDKtfvxi5m2uPMna/chbaDbnT19h8nr+vdPF54CyABJwQoCG0oHnYO8LB37uM1scQ1nfK6I033ujyuAlX6yMtkMFvWbAz8BtqjwqiLh7h8mtiauNX3B4Vpos2P2xfrKaA5hXl1Yo/DGGYevkUXNPvqjr1OlVWrIzgpsOb1YYxcqxEZmqf6g1jIiI94qBjYqu1KS8pwNGN83Dq2HZV3ejGLdCs+yVY+6/LcPLgT3UQdL38eaSNuA/HNn2BNW9cWufz8MhYDP/jdsQktKn12cHV72P9+7+tkz6mSSuVPjyqeoOaYL2s1iVYOTDuhkWAhtACPe0ZQn+eQ2hbBU9HCOu7qYyUP3/+fNx2220qFHtnLMoaw6eeegqPPvqo3SM1LJDBb1mwM/Abao8Koi4e4fJrYmrjV9weFaaLNkNnjMbBgoMOY1/8wHy0a9q25vPsPavx464VKK8oV38b0D4TA9IyER0Z7VH9dU5spTbHd2Uhd+t3qrrhkTFI7nSuOkZCdgE9tNbx1M9+t32F1a9dBKDKLqqEtv3Q/SpZe3jmWj5TjqewfyVnjELnS5/RGbvL2KzUxWVhTEACfiJAQ2gBaEeHvMvf582bV1OC7eH1xoHyBQXVC99dTal0x+hJPu6kczTN1d1jJ8yxmo+bMCprmMy9e/fW1N/2mAoL0AckC3YGAcHuslDq4hJRwBJQm4Chd1mwDtos3LYIv3v3dqexPnHxo7hp0G+xK3c3ZDQx/9RxlT69WUeM6jwCCbEJLusabAms0Ka08CCO/DwXZUVHERYWro6LSO40GuFBstOqjppZoYuO9WJMoU2AhjC09Xer9o6O0XDr5gaYiJ2BnqJSFz11kaioDbUxCJSVl6GorAhNYprUTOt8d+UHeGzeX5xCur7/NRjQvr8yhHI1jUvE6C7noH1ymr5w6xlZfZ4b43D5gr0rVRRxyR2Q0vVCxDRpWc+oeHt9dCE9EtCVAA2hrspoFBcNYW0x2Blo1DhNoVAXPXWhIdRXF39q8+XGr/H60jexeu/aGiCDOw7EHcN+rzaDcWoIq4B+aX0xImOYOlheNoyRMwXDw8L1hlvP6Lz9ThMTmL/9e3W4fGRsApp1vQCNWvaoZzS83SDgrS4kSAI6E6Ah1FkdTWKjIaQh1KQpOg2DnbS+KlGb0Nbmq43f4q4P/+AQwiPnPYhp39be5dJILCvXwgCc22UUbhh4fVAdLF9f1T19borzduLYpi/V9FC5ElMHIKXLWIRFNJx1lfVlasX9nupiRZnMgwR8TYCG0NeEmX+DI8DOQE9JqYueukhU1Ca0tbnmzRuwYlf11EV71wXdz8OmQ5uxJ//MmvNqG/jLRiZVYfjmD5+hc/NO+oL0QWTuPjdyuHzulq9RdGSziiK6cXO06HlFnd0/fRBiSGbpri4hCYeVDloCNIRBKx0DDxQBdgaBIu+8XOqipy40hPrq4i9tMp7ogcqqSocgmjVOwd+vmoH7//cgjpyoHt0yLjlKYuplT+KKXpfpDdIH0bn6TquqOI28nB9wfGdWTemyYUxS+pkD5X0QVshn6UqXkAdEAEFJgIYwKGVj0IEkwM4gkPQdl01d9NTFX6ZD39rrHZmvn5ui0iL0fDrTKYTYyBhMvfwptWHMjmM5KDldgo4pHdCzzVkNdgdRd1qFM21OHFiLvG0LUF56QmXVuNXZanqorBnk5VsCvn5mfBs9cycB+wRoCNkySMBDAuwMPATmp+TUxU+gvSiG2ngBzU+31EcbOQNw3YGfUVhSiCYxjXFW6x6Is3OcQbcpvVFaXuqwRrLj6C1DbgqpDWPckdeeNmUnj+Dohs9QUrBPZSGHvad0uwhxSQ13t1V3WPkzTX2eGX/GybJIwBMCNISe0GJaEuB6KG3bADtpbaXhGkJ9pfFam5cWv4oXf5iF4tMlNbWLCI/A3SPvxAOja28gc8u7d+D7bT/UpmDsFgOgW8tumDTmXgxLH4q4qFiNafk3NPN3mhwjkbt9AQr3rQKqqhARHY/kjNHqXEGEyXpLXv4iwL7GX6RZjj8J0BD6kzbLahAE2BnoKSN10VMXiYraNCxt/rf2Yzw49xGHlTIOkTcSrNi9Etf864bqf1aFAWG/bBYjI1yRMXjrxtcxqP0AfSEFKDLjuTEfIyGhJLTrj+TO5yKCh8sHRBl+nwUEOwv1MQEaQh8DZvYNjwA7Az01pS566kJDqK8u3moj5k5MnqOrW8uu+HLCJ7U+lnMIX178Gnbl7YEcTt84thGGdhyMCSPuRNeWnfWGFKDoViz6HK0iduF00TEVQWxSGlr0GIeoRs0CFBGL9faZITkS0J0ADaHuCjE+7QjQeGgniQqIuuipC7XRVxdvtTn76f44WXrSacW2Pb4BkeERKCguxPwt39ccKZEUn4QxXUehXdO2eoMJYHTlJYXI3fodtq35Bq1bt1YbxSR3HoMmrXsFMCoWbRBgX8O20BAJ0BA2RFVZJ58SYGfgU7xeZ05dvEbn8xupjc8Re12AN9q42iRGglk3eQV+2r8e2XtWq9hkauiQjoPQp11wmJq8bfOVCXN2FR3agEatznKbfXFuDuJS0h2mP7F/NcpLTiB/VxbkSImDh46gx9Ar1TESYeGRde47vnsZmrYf4rT8gj0rkJg20O0YmdA1AW+eGde5MgUJBJYADWFg+bP0ICTAzkBP0aiLnrpIVNQm+LSRox9+2L4Y+48fQHhYODqktMeoztXn242aeT525+1xWKkmsQm4e8TtasOZsLAwnNWqO4ZlBNeGMctf6I/eN89FbNNUu/XM3foNDmS/g7Ovf8ctcQ+v+w/ycxaj2/gX7aY/eWg91r9/A5q07YvYpPZo1LI79p1qgf5DRjnMf9Ur56PLuGfRpE1vu2kK92Vjx1ePo+/vP3crRiZyjwC/z9zjxFTBRYCGMLj0YrQaEGBnoIEIdkKgLnrqQkOory6OtJm3/gv86bPHUVhSfcadcYkpfPaKqZD1gP9a9paDioWhR6tuOK/bGLRt2kaZyOaNg2vN255FL2DLpxPRZuAtOOvq1+3Wc8WLw1Cwexn63f4VUrqc71LkZc/2xMnDGzHw3mVITBtUk17WBx7d9Dlyt3yNQ2tmI755F/S77SvEJXdw+kPKgey3sWH2zWje8wr0uXmO3fLXvDEOxzZ9jrN/8x5a9b3OZYxM4B4B9jXucWKq4CJAQxhcejFaDQiwM9BABBpCPUVwEBWfGX3lstXm8IkjGP78uZAzBu1d6c064uPb/oPfvHUzfj6woU6S5Phk3DzkRlzS4wJI2mC7ThflImtaZ5wuPq5C73/X90jKOKdWNfYufQmb59yt/pbYfggG/iHLaTV3LZiGbV/8UaVp1u0iNWJXWV6C3K3zIaN4cu1b/hrKCg6o/z7rmn+hzYCbnRrCJVM7QaagytX75v+hRc/xtWI4tPZD/PxutQls1Lwrhj68Kdik0DZefp9pKw0DqwcBGsJ6wOOtoUmAnYGeulMXPXWRqKhN4LXZk78X326eX725SxXQPjlNjeIdyTmMzMzMmgDfWfk+/jzvSacBv3vTv9SZgS8veQ3fbV6A3FP5iImIRlpKGu4afptaJxiG4Dwbb8vH92HPkjPTOpMyRqH/XQtqeJSXnsTSaZ1ReuJwzd+6/eqfSB16l11mJQX7lcGsNJ3X2PmSvyEsPBySl5whWHJ8Lw4sf6PmfpkyOnzydqxes7aWNkaCHd88gZxvzmjUuHUvDJm0tlb5S589C0WHz5jAThdOQcexfwp8Q2wAEfD7rAGIyCrUIUBDyEZBAh4SYGfgITA/JacufgLtRTHUxgtoFt7y4aqP8Minj9nNcUKf2/F/4yfWfDblq6lOpoNWJ/vjBQ+jdUIrbD+6Q/07KiIKA9pnIjO1L+Rw+mC9CveuxPKZZ6ZzGvU465o30GbA79Q/t877P+xeOL1WFaObtMTwR7YhIqZxnapv/OgO7F/+Ws3fqxCG6EbJSB12D2IT26Fp+nCsmDkY5SUFte5NP+9RHG92eR1DeCp3B7Km1j2mQ9YStj9nkspj54Kp2P5FbfMXHhGFYY9sU0dX8KofAX6f1Y8f79aTAA2hnrowKo0JsDPQUxzqoqcuEhW1CZw2R08ew+DnRqKyqtJuEBFhEVjx0BIkxyepz5/88mm8+ePbTgMe3WUUerXpqcxf33a90T+tH2KjYgNXSYtKXvvGOLWez/aKS2qPYZO3qTWAP07vY7e09qMmoculz9b6TDaRyZ5VPd20Sv5fWBjCqqpQFRaGdoNvQ48rX8bmufdib9Y/7OaZeOn/MHBU7amg6z+4CQdX1d3IJiK6MYb/cTsqy8sg00mrKsrq5Nl24C3o4WBNpEUIQyIbfp+FhMwhV0kawpCTnBWuLwF2BvUl6Jv7qYtvuFqRK7WxgqJ3eXy0Zg4e+rh6/Zqja8av/obxvS9XH8tmMTJKWOcSR/PLLFBJe2nPizG4w0DER8d5F5hmdx3dOA8nD9VdE2mEGRYGVClX5/hqnfkbNepnXDsX/E2tRSw6sgmVZafUnyPjk9G4ZQ+ER8agWfeLcGzTlw4z3L9/P4bf8Peazwv2LEfe9oX1Ites6/lqJ1Ne3hPg95n37HinvgRoCPXVhpFpSoCdgZ7CUBc9dZGoqI3vtVm3/ydsOLgJp8pOISm+KTLT+qFDcnvMXPgPvPC9/REoI6pJY+7HPSPvVP/clbcbo2decCZgkxGUPybEJuCH+79F07hE31cqiEuoPlz+mxqTKYfLy26kjT04t5DPjZ4NgLroqQujqh8BGsL68ePdIUiAnYGeolMXPXWhIfStLhWVFbjrw3vVhjG21+3DbkWTmMaYvmCm0yAeGjsRd424vSbNOyvex58/r7uxTKPoRph51XMY03W0bysVzLlXVSB/5xLk76w+XF4OlG/acSiSOo6we7i8s6ryO03PhkBd9NSFUdWPAA1h/fjx7hAkwM5AT9Gpi5660BD6VhcxbmLgHF03DLwO76z4wGkQs675Oy7qUX2WXmFJIZbmLMeK3dnYmbtLjTjKeYIyPfTCHuepEUJe9gnIrp65W7/F6eJ8lUAOl5dRwai4pl4h43eaV9h8fhN18TliFhAAAjSEAYDOIoObADsDPfWjLnrqQkPoW116Pp2JotIih4XIwfAbD27CkZNH7aZJiUvBiocXo7S8VJnAn/b/jIrKypoNYwa274/oyGjfViLIcy87eRS5W77CqV/OBYxq1EydNxifkl6vmvE7rV74fHYzdfEZWmYcQAI0hAGEz6KDkwA7Az11oy566kJD6DtdDhYcxNAZzqdvpiWl4unLnsQfP/1z9RmEpkvOIry522/R56w+WLZzuTKFYWFh6N6yG4alD0ajmEa+C74B5Cw7eeZt/x4Fe1agqqoS4VGxSEoficS0QQgLC693DfmdVm+EPsmAuvgEKzMNMAEawgALwOKDjwA7Az01oy566kJD6J0uMuq3/uBGFJUVqWmacth7ZHhkrcwOFBzEMBeGsF3Ttlj8QPX6wqycpdibv0/9d2pSqjqc/t/fvYPGKdXn54l5HNlpGJo1buZd0BrfdSD7LbTpf5NlERbuW4287fNR8cvuobJzZ0qXsYiIiresDH6nWYbS0oyoi6U4mZkmBGgINRGCYQQPAXYGempFXfTUhYbQc12e/W4GXlryGqpM5xzERcXivlH34I7hv6/JUD7vOqUXTlecdljIsIyhePfGf9X6/GTpSfywbTG2Hd2BgwcPont6N4zsNBzpzTp6HmxQ3FGFJU93QtcrXkDzHuPqFXHJ8X04tulzlJ44pPKJSWiD5j0uUf9r9cXvNKuJWpMfdbGGI3PRiwANoV56MJogIMDOQE+RqIueutAQeqbL68vexF+/+pvDm57/1TO4ovdlNZ9PmvsI5qz92GH6KZc+jt8OuE59LsZx1Z41+HHXCvXvyIhINC1pgt+e/xvPgtQs9dENn6Ck4ABSh95lN7IdXz+OnG+nIKFdJgbdv9Kr6MtLTyBv67c4cfBndX9EdCM1Itikjf2D6r0qxOYmfqdZQdH6PKiL9UyZY+AJ0BAGXgNGEGQE2BnoKRh10VMXGkLPdDnvH5dg+9EdDm8a2nEw3rv53zWf553Kxx0f3I3sPavr3PPrvr/CM1c8jYqqCqzd9xOyd69C8ekSla5ryy4YmTEMm9dvRmZmpmdBapb6x+czUVp4AMMnb1dGzXwV5+7Akqmda/7U9fLnkTbiPvdroI6RyMLxnVmorChDWHiEWiOYnDEKYRFR7ufjRUp+p3kBzQ+3UBc/QGYRfidAQ+h35Cww2AmwM9BTQeqipy40hO7rUnK6BN2fcj7iJIfOr374xzqZyjmE1QfTFyEpPgn922diQFomfj6wQY0IGjuRtklsjREZQ9E6sbXKI9ifm92LnsfWTyepurQfNQldLn22Fpv179+Ig6vfrflbVHySMo6RcUkuhSk6shnHtnyN8uLjKm18s85o1u1CRMUnu7zXigTBro0VDHTMg7roqApjqi8BGsL6EuT9IUeAnYGeklMXPXVpCKbDX2RPlJxAr6kDnBYnO3+u/+MqlyHtO74f87csRP6p6jPxWjZpgSHpg9EhOa3WvcH83Jw+lavWBpaXFNTUafCktWjSupf6d+6Wb7D6tQvrsEobfq9aT+joKivKVesEi/N2qiRiAJt3vxhxKRkuuVuZIJi1sZKDbnlRF90UYTxWEKAhtIIi8wgpAuwM9JSbuuipCw2hZ7r0enoATpSecHhTp+YZ+Paezx1+LgfLL9qeVTPtNDEuAUM7DkHXlmemTZpvDubnZvPce7E36x+1WLQ4+1fofdN/1d9W/mM4ju9aapfV4PtXokm72lNlqyorcHznYuTvXAL57/DIWCRnnIOEtIGWHCPhWUsI/tFbT+sbLOmD+ZkJFsaM0/8EaAj9z5wlBjkBdgZ6Ckhd9NSFhtC+LrLm78iJI+oAeNnds3PzTiqhq01ibh92Kyaf/391Mi0rL1MHyxtrCWXDmEHtB2BAe+frA4P1uSncuxLLZw6yC7f3zXPUBjKlhQedPhSJaQNrPi/J340jGz6DjDrKlZDaH8mdRlt6jISnT2iwauNpPYMtPXUJNsUYrzsEaAjdocQ0JGAiwM5Az+ZAXfTUhYawti7fbP4OT375NPYfP1DrAzn24dkrpqqdQG9851bkHKuermi++rbrrTaUiYuKq/lzRWUF1u3/WZlBWYNoHCw/PGMo4qPPpHPUOoL1ufn5nWudNvizb5jt1gNRcboYubJ76P41Kr06RuKscYhp0sqt+32ZKFi18SUTHfKmLjqowBisJkBDaDVR5tfgCbAz0FNi6qKnLjSEZ3SRdX2jZp4PMXH2LjGFb93wOmS07/3sD7F23zqcKDuJpnFN0T+1H67rf3Wt2zYf2oKlO5dDponKJYfQn9N5BJp7cLB8KD831YfLL0BFWdEvx0ichyZtemvzIIWyNtqIYCcQ6qKzOozNWwI0hN6S8+C+nJwczJw5E0888QSSks7sbCZ/f+ihh1BQUL0gPjExEc888wzS09Pt5j537lzMmjXL7mcTJkzA+PHj1WfO0g0cOBCPPfYYXnnlFZX2vvs82H7bjTpLPYcNG4b+/fu7kTo4k7Az0FM36qKnLjSEZ3R5afGreOa7GU6F+uaeeTXTRx0l3JO/Fz9sW4LcourpjbKr6MhOw9AxpYPHjUDH50bW75Xk7/LZJi5yRMXRjZ+roypEtMCSAAAgAElEQVTkatphqF+OkfBUHB218bQODTE9dWmIqrJONIQ+bgOG6UtISMD06dNrDGFJSQmmTJmCFi1a1JgyMVNHjhxRhi02NrZOZGL0srOz63xulPHII48oI+YonTlDKctqQ5ifn4/nnnsODz74YC3j62PEfs+enYHfkbtVIHVxC1NAElGbauwT5zyMues+carBy9e+iAu6n2c3jRhA2TBmd94e9XmT2CYY0nEgurfspqaKenPpqM2Or/+M4txd6Hn9295UyeE9MhKYu/U7nDy4DlVVVYhNbIfmZ12G6MbNLS3Hqsx01MaqugVzPtQlmNVj7I4I0BD6sG0YI3Xdu3fHyZMnaxlCe6OGYqhkFFFG7eyNEjozemaDFyhDKGY1KyvL8lFHH0rkVdbsDLzC5vObqIvPEXtdALWpRnfvR5Pw2XrHO4RKmn9e/QIuPqv2UQlyHIVMDd10aLPKJzoyWp0x2De1DyLDI7zWRW7UTZtTx7Yha1pXVad+t3+NlC72zbGnlS7Ysxx5279HZXkpwqNikdLpXCSkOj/iw9MyrE6vmzZW1y9Y86Muwaoc43ZGgIbQR+3DbO7y8vLUVE/zCKGYJzFu5tFAY9RQpn7am3LpS0NolL1ixQpFJDU1tSZeqcukSZMwduxYzJkzp2aK69SpU2vFKfHJJfHb5udqOqyPZPBJtuwMfIK13plSl3oj9FkG1KYa7dRvnsWrWW845fzRre+jf1o/laa0vFRtFrNqT/WGJ3L1adcLgzsMRGxU3Vkk3giomzbr378BB1e/p6qS2GEoBt6zxJtq1dxzKjcHuZu/gJwtKFejlj3U4fKRMU3qla8/btZNG3/UORjKoC7BoBJj9JQADaGnxLxIL+bP1hDaM3eGiRIzaKwHNBfnyBBK/pMnT4Zh0DwdITQMX+/evWtNX123bp0yhXKJISwsLKxZ4yhlTps2rebfEvuMGTNw7bXXqtFN2ymp7sTkBdqA3MLOICDYXRZKXVwiClgCalONfmnOj/jNWzc71KFt0zZY8sACNZ3x5wMbsGznjyj+ZefQLi06Y3j6EDVN1MpLJ21yt3yN1a9dVKt63a96Ce0G3+FxlcUA5m39FkVHt6h7I2MT0bzHJYhvZv88Ro8L8MMNOmnjh+oGTRHUJWikYqAeEKAh9ACWt0mtNISONpUxj9Y52lTGPOpnNmz24jNMomxWk5GRoQzhuHHjahlVcx4yBXb27NmYOHGiwmS7PtJbdrb3yRcxLxIgARIIVgJvb3gPn+74ok744WHheHDAfeiY0AHZh9fgRFn14fTN45qhb8veaBqTGKxVrhP3qZ9eQnyvu+r8/cS3t+L0sZ9q/T08rtn/s/cd8FFWWftPeu+FkEBIT+iBQOi9SbGLYl11sWHBRWXBRde1ILLqfvZlReyKDRVRpNeEFkro6YWEAOm9Z77ffYcJM5mZZMo7M/edOff3/38uM/eee87zvO9cHu6958D3+l8ABxfd4u9oRcvlNLSXn5b3t3eEY9AwOAUl6jaeehECIiGQlNR9DVCRpiEzhIAoCJAgFAXG7o2IKQg1JZXpOrsuu3G63DlkfcLDwzF58mRBEDJxqHyUVXme06dPq9wfVOxaMt+s6bgoi4f+ddAML40BUxAvBoBmpiHEjSrQbKdwT/Y+lFRfAisgHxsUjWnxk5FTmoeMK1lCZ08XT7AyFHHB8oL1pmrm5obd5Tv87hiM/ft5eATFdYZVlPoRzm14XGOYEVOeQ+zcN3qEgJWRqMzZhbbmOiHJjmfvIcIdRAdnjx7H8tjB3NzwiAGPPhEvPLJCPhmLAAlCYxHUYbwmQajpM2PuECq7IYYgVD6+qosgZGUsNJWbUL5LaC3CkBYDHR56C3QhXiwAuo5TEjfagWrraEda4VGkFR5DW3ubIBBZwpik8OFGJ4zRhR5zc3N87VyUnd+MkGF3YfDdX3W6WJm7r1t3/aImaP2+qaoIZef/QHNNidBHKC7ffw5cfMJ0gYDbPubmhlsgOHOMeOGMEHJHFARIEIoCY/dGNIk/sbOMGiMIjT0yet999/VYbqKn+5FmoEG0KWgxEA1KUQ0RL6LCKaoxa+cmv7wAe3P2d+74RQdGYe7A6+Dk4NQtjlmlOdibvR8siyhr8cGxmBAzTtgdNFczJzeXjn+LU1/f3RnasIV/CAleDG1tzbVCGYn6S6eEe5cOzp4IiJsGr1DrOB5qTm4M5cAWxxEvtsi69cdMgtAMHHe3GyhGHcKuIei7Q2hsUhk2/44dO/DQQw8JrmiqscgE8KuvvooVK1ZoLKlhBhpEm4IWA9GgFNUQ8SIqnKIas2ZuPk5Zh5VbV6vhFeLdC+/c9iaS+6mXNrhYXYI9WftwufaKMC7IMxBT4yejt3eIqLjrYsyc3KS+0b8zyQvzzaffaCQ/maqLm2p9KvP2oSp3HzraW4XveC0ub1BwVweZkxtj/LS1scSLrTFuG/GSIDQDz5oEIZtWUVC+urpa8KKnI5W6CD1mR5d+XbOA6lt2QtlX5XITCjgVIvPChQudCHctU2EG6E0yBS0GJoHVaKPEi9EQmsyAtXLDMoHesOZWrbix+39bHt/U+X1FfQX25aQirzxf+Mzd2Q2jI0ZhSNggk2Hfk2FzcZO7/TXk/PmCmjsJt7yPvmMX9eRm5/csa2h5xla0NlQIn7F7iAEJ18HJzU9nG1LpaC5upIIHL34SL7wwQX6IiQAJQjHRtFJbyhlHNdVHtNKwtYZFiwGfjBMvfPLCvLJWbv6z6z28u/uDboHfsHA9WMmIlNwDOHc5QzjayArLs1qDSX2HwcHIwvLGsm4ObpqqLmD/6zGQXd3NU/bZySMI45/P7rEuYFtTNUrPbkJDWbYw3MndH4EJs+EeaNqkO8bia8x4c3BjjH+2OpZ4sVXmrTtuEoTWza8o0ZEgVIWRFgNRHivRjRAvokMqmkFr5WbJhr/j5/Rfu8XpiUmPwdnBGe0d7YL4Gxw6EKMiRsLNyU00fI0xZA5u6i6dgV03wtfewRluAVFawpChMi8Flbl7BUFp7+gCv6iJwnFTOzt7Y0Lnfqw5uOEeBA4dJF44JIVcMhoBEoRGQ2j9BkgQkiCUwlNOizS/LFkrN8/8vAwbTvyiGXgZADs7zBkwC7HBMUL5iHFRY+Hj5s0VUTxz01xdjCunf0VLfenVMhJDERA3XbJlJPQlnmdu9I3FmvoTL9bEJsWiQIAEIT0LhICeCNBioCdgZupOvJgJaAOmsVZu3tvzId7e+a4GROwAMEUIPDXpCdyTvEBIHMNj45GbjrZmIXtobfFR4YitUEZiwFzhv7bUeOTGlvDXFmtPvBSVVcPfyw3uLs4EFyEgGQRIEEqGKnKUFwR6Wgx48dPW/CBe+GVcytywu38/Ht+Ac5fOo6mtGSx76KTYCXhs/MPIvJKNWR/M0wK8HRJ6xWHzou6PlFqaNd64qS0+jorsnUJxeWsrI6Ev17xxo6//1tpfGy+l1fXYfiwbGUWlGN0/HNeNiLNWCCguK0SABKEVkkohmRYBWqRNi6+h1okXQ5Ez/TipcvPD8Q1Y+svzGgEaHZGMbx/4Ap8f+gqvbF6JdlnH1X7y3UFWU/DtW1djQEh/0wNsxAy8cMMSz5Se+x0ttZeFaHz7jYZ/zFTY9VDL0YjQuR/KCzfcA2VmB7vyUl3fhF3pOTiRUyJ44uTogAmDIjBxcKSZPaPpCAHDESBBaDh2NNJGEaBFmk/iiRc+eWFeSZWbsW9PQUm1/C95mtqDY/4CLxcvYeewqKoI/m5+iAyMQFRgJCbFTOCXECXPLM0NKy5fkbUDtRfTBa+cPYMRPOhGmzsequlhsTQ3kniALeCkgpeWtnbsOpGDA+cKO70YldBXEIIernRc1ALU0JRGIECC0AjwaKhtIkCLNJ+8Ey988iJVQciOiM756CbNoAoJYyCUk5g9YBYSesVjQvRYeLh48EuCFs8s9t7I2oXsoVV5Kehob4G9gxN8oybCL3KcHFxqkv2HFGunjr0z8A7BzhM5qG9qERIeDYrohWmJ0fD15CN7sLVzQPGJjwAJQvExJYtWjoDF/gJl5bgaGx7xYiyCphsvRW5S8w7i7s/uVwFFJhMSh3a26MAofHnfOvT2CTEdeCa2bAlu6i6dFnYFWxurhOg8guIRED8LTu7WV1zeGPoswY0x/trC2ILLlVjz03Y4e8mf1X69/IS7gr39vWwhfIrRihEgQWjF5FJopkGAFmnT4GqsVeLFWARNN16K3By/cAK3rF3QCcrVTUEVkKbFT8Hauz4yHXBmsGxOblrry4R7go0V+UJkzh4BCEiYA3etNQjNAADHU5iTG45h4MI1dk9wy9FMnC24gpKSEiTERGLWiDgMCA/mwj9yghAwFgEShMYiSONtDgFapPmknHjhkxfmFW/c1DbVIuNKFprbmuDv7o/+IQlq4DW2NmLQa8PRwbYFtbS/TXkST01+nF/gdfDMHNywMhIV2btQXXhI8MjeyRX+0ZPhEz5KBw9tt4s5uLFddHWLvKG5BftO5eNIZhHa2juEhDFBjs148JaZcHSw180I9SIEJIAACUIJkEQu8oUALdJ88aHwhnjhkxfeBOE/f38FXxz+WgWsPr5heGba07hpyPXC520d7ThSkCbUGEwrPCp81nWHkBWY/3PRb0IZCik3U783NcXHUJG1E+0t9cJdK6/QYfCPmwYHJ3cpw2YW303NjVmCkOgkrW0dSD2bj5QzBWDJY1gbEhmC6cNjkXXuNJKSkiQaGblNCGhGgAQhPRmEgJ4I0CKtJ2Bm6k68mAloA6bhhZuVW97Ax6mfao3gx4XfwtPZA/tyUlHXXCf0yy7LRWrOAVQ2VnaOGxc1Fs9OW4zEPkMNQIOvIabipqm6CKVnN3WWkXD16YNAVlzeS7r3Lc3NnKm4MXccUpuP7QbuTs8VEsawFhsWiOnDYtDLz1P4M/EiNUbJX10QIEGoC0rUhxBQQoAWAz4fB+KFT154+QuUTCbDgFeHoamtSStQI8OTMDZqjPB9kGcgpsZPRm9vuYC5WH0RLW2tCPQMgKeL/C+G1tDEfm/YTmB55jbUlZwEw1xeXH46vEKlL57NzbfY3Jjbf6nNl1tSgT+OZKCsul5wPTTAGzOTYhHRSzXZEfEiNWbJX10QIEGoC0rUhxAgQcj9M0CLNL8U8cBNdmkOZrw/t1uQQrxD8MDoewVROKj3AH4BFdEzMbmpyk9BZe4+sDuDrPlGjBHuCto5UE02QygTkxtD5reVMZV1jdh6NAvnCq8IIft5umH68BgM7Kf5ODjxYitPhm3FSYLQtvimaEVAgBYDEUA0gQnixQSgimTSnNxsOv0HWMmI0royuDm5oX+veNw27BaU1pVi7kc3d4mI1ZC4ljQmwj8C25/8HQ72DiJFzr8ZMbhpKM9F+fk/0FJfLgTMsoay7KEsiyg1wxEQgxvDZ7f+keye4J5TuThwthDtHR1wcXLEhEERGDuwH+yV68t0gYJ4sf5nwxYjJEFoi6xTzEYhQIuBUfCZbDDxYjJojTZsLm4WfbcYm89uUfPX29UL/75pFR5Z/7i85nmHHWCnEIIKUSjD1Lgp+OTu/xodr5QMGMNNa2Mlys9vQfWFI3B09YaTuz8C4mcKdQWpGY+AMdwYP7t1WziRU4Ltx7NQ1ygvLD80qjdmDI+Bh2vPu9nEi3U/G7YaHQlCW2We4jYYAVoMDIbOpAOJF5PCa5Rxc3Cz/uj3WL7xRa1+jggfjobmRpy9fF5lV1B5wEtzVuAvo+4xKlapDTaEG1l7KypydqMqP1UItyTtCwxc8Cn8oiZKLXyu/TWEG64D4sC5orJq/HE4AxfLawRv+gT6YE5yvHBfUNdGvOiKFPWTEgIkCKXEFvnKBQK0GHBBg5oTxAufvDCvzMHNo+ufxJZz27oFYe7A2dh6fjta29vUROGU2ElYd88afkE0kWf6clN78QTKM7cLZSRYa60rxYXUDxF3/ZvoN2mJiby0TbP6cmObKOkWdW1DM7Ydy8Kp/MtCsiMvNxfhniDbGdS3ES/6Ikb9pYAACUIpsEQ+coUALQZc0dHpDPHCJy/GCMKGlka8u+cD7Mrcg8u1l+Hs4IwBIf1x+/BbMWfgdSoB37DmNpy6eLpbENju34SosTh58QzOXjqHxrYmBHkECElk5g+7hV8ATeiZru9Na2MVSs9sRGNFnuANKx8REDcTRz6ciObqYuHI6LhlWXD2DDKht7ZlWldubAsV/aJl9wRTzuQj5WwBWq/WE5w4OFK4K8iKzBvSiBdDUKMxvCNAgpB3hsg/7hCgxYA7SgSHiBc+eTGGm5v+dzvSi09qDOyfc/6B+0fd2/nd/E/uQlrhsW5B2PjIjxgcOohfoCzgmS7vDcseWpG9G7KONtg7uiAgbga8+yQhe/PzyNuxqtPrvuMeR8LN71kgCuucUhdurDNy46PqkMlwJKMIe0/lddYT7B8ejFlJsfD1dDNqAuLFKPhoMKcIkCDklBhyi18EaDHgkxvihU9eDBWEXxz+Gv/8/RWtQfm6+eD4skOd3//jt3/im7T1kGeNUWosd4wdYG9nj3MrTsDZseekEfwiKb5n3b03rLh82bk/0FxTIkzsGTIQgfHXwcHFE/WXzyH13wPVHEp+6gB8wkeJ76gNWqTfNMNIP5lbgl3puWDlJFhj9wRZPcHwYF/DDHYZRbyIAiMZ4QwBEoScEULu8I8ALQZ8ckS88MmLoYLwyR+WgJWQ6K4pdvzaO9rxTdr3ePH3f13rflUIKj64N/kuvDxXe9IZftEzrWea3puuxeUdXbwQOGAePILiOp05+eUCXE7/Xs25wITZGLbwd9M6bSPW6TdNP6LzL1di85EMXK6sEwYG+nhg+rAYJPQV9xgz8aIfL9RbGgiQIJQGT+QlRwjQYsARGUquEC988mKoILz3iwexP0eexVJb+/K+dfB188WB/EOob67H2UvncTD/EGqbWAbBazuF7M7hGze+xi9AFvRM+b2RyTpQXXCgs7i8nb0DfMKT4R89BXYOTp1elp37HcWHP9Xqda8htyJk2J0WjMo6pqbfNN14rLpaWP7s1cLyPh6umDwkConRvYWSEmI34kVsRMkeDwiQIOSBBfJBUgjQYsAnXcQLn7zoKghZ5j/lv7wt+u4pbD67VWtQbAPw0XEL4erkKvQJ8gzEpNgJ6OMbhuNF6SivK4erkwviguMQ7CXuDgG/SPfsWe3FdNjbO8IjRH7cU/HeNJTnoPz8ZqXi8tEISJiN+stn4OYfBVffPj0bpx6iIkC/ad3DyZLE7D9TICSNaWvvEJLEjB/YD+MGRsDRwV5ULpSNES8mg5YMWxABEoQWBJ+mliYCtBjwyRvxwicv3QnCLw59hR9P/IxzlzLQLmtHmE8oZiRMwzNTF+OrI99i1bY3tQRlJ9wJXDThYfi4+WBc1Gj0D0ngFwCOPEv//FbAzgFD75Mf9zxyYDf6ul5CfWmG8GehuHzcTHgEy4vLp/13GtwDojFg/v84isI2XKHfNO08p+eWCGUkWGF51gZHhmDm8Fh4ubuY/OEgXkwOMU1gAQRIEFoAdJpS2gjQYsAnf8QLn7xoE4T/3v42PtynWWQM75uIz+75GLM/vBHF1Rc7A5PJAMUJsFERyVg8+XGM7DcCjvaGpY/nFzHTeHbl1M8QBCGAofdvEJLDnEv9Eb1794a9gxN8oybAL3JC5+QXj3yGM989KPx5xKLdVHjeNLRotUq/aerQZBWXYfvx7M57giH+Xpg3KkFIHGOuRryYC2max5wIkCA0J9o0l1UgQIsBnzQSL3zyokkQVjZUYfgbo7t1+M2bV4EJw7d3vovt53agqb1Z6O/n7ocpcRPxz9n/gLerN79Bc+jZwbeHgR0ZZcdt2RHQsOS/oqSkBHHDZ8I/bgZY8hhFk3W0Y//rMWiqLJDjHj0FIx7bwWFU1usS/aZd47aorBrbj2WDJY5hzdvdBVMTY4R7guZuxIu5Eaf5zIEACUJzoExzWBUCtBjwSSfxwicvmgThnqx9uP+rh7p1+K4Rd2Dh2AeQmnsQpXVlaGptQoCnP2YPmCXcE6SmHwIFe95Cxm/PwU5ItsMkIdBryG1oirgPyRPnqRnL/vMF5G1XTcQz8I51CB15v34TU2+DEaDfNAilI7akZeL8hVIBRzdnJ0wcEokx/cMNxtXYgcSLsQjSeB4RIEHIIyvkE9cI0GLAJz3EC5+8aBKErJwEKyuhvdlhSOggTImbJHTxcPHAqH4jMSSMisobwnJjZQFS3xiA9vYm2F09d8uS+Di5+cJrzk8YMWaKitmGsiykrJLfIVRurn79MH55Nlj2UWqmR8CWf9Na2zqw+2QODp67gPaODjg7OmB0/3CMHxQh/G9LNlvmxZK409ymRYAEoWnxJetWiAAtBnySSrzwyYsmQdjtDuHV+oGDQwdh3qDZGBk+QhCCDiRCDCK4uvAQMjYuQXX+gavjr+0Qsg9c4xZgwsPfqNg+9fU9uHRc9TNFh6gZKxA962WDfKFB+iFgq79px7KLsfNELuoa5cfEh8WEYlpiDDzdnPUD0ES9bZUXE8FJZjlBgAQhJ0SQG9JBgBYDPrkiXvjkRZMgrGioRNIbY7p1+NHxDwnZRh0dHPkNjGPPGspzUX7+D6GMhKyjDW7+/RAYPxtOHgEqXh8/fhxJI1W56Ghr6jYye0d5qQ9qpkXA1n7T2D3B3w+dR0lFrQAsSxQzd1QCevtfu9tqWsR1s25rvOiGCvWSOgIkCKXOIPlvdgRoMTA75DpNSLzoBJNZOlU3VqO1vQ2BnnLxoYmb1dvfxkedWUZVd63YjuCvD/9oFl+tbZLWxkqUn9/SWUbC0dUHAXHT4Rmi+bgtvTf8PgG2wk1tQzO2HsvCqbxLAhksYcyM4bFCKQkem63wwiP25JPpECBBaDpsybKVIkCLAZ/EEi+W5+W/+z/Gt2nfo7DyguAM292bHjcFs0Km46bJN6o4WFBRiDe3/x8OFRxBWV0ZZJChl1cwrhswE89OexqeLp6WD4gDD7I2LUXsvNU6eVKetQN5O16HX9QEjWUkNBmh90YnaC3SyRa42XMyVyguz4rMszZxcCQmDIoQiszz2myBF16xJ79MhwAJQtNhq5fld955B+Hh4bj55pu1jvv555/x4Ycfavx+0aJFnWO765ecnIwXXngBa9asEewsXrxYLz976sziGDduHEaMGNFTV8l+T4sBn9QRL5bl5c0d/8EHe+W/K12bv6s/dv7tT/i4eqO8vhy7MveiqKpY6Obl6oUxEcmI7xVnc/cEm2svwcVL+y5IRdYOHF0zA2OeSYdn78FaCW6syEPpmd9QlZ+KK6d+Qv9bPkSvYQtUykhoG0zvjWXfm+5mt2ZuzhZcFnYFq+rkx5MH9AsWCsv7errxS8hVz6yZF+7BJwdNhgAJQpNBq7thJqI2bdoEZVGnaTQTemlpaYKgc3W9docjNzcXS5cuxbJlywQhpq2fsk02p9iCsLKyEm+++SaeffZZ+Pn56Q6AxHrSYsAnYcSL5XhhJSEGr0xCW4f8X/k1taenPIH44Hicv5whfO3s6IzkfiOQ2GeozRaWz/jlaQTEz0Rg/zkaMTvywURU5e1HryG3Ysh9P6j1aW9tQHnGVqG2IGvFh9aiuaoYoaMexMDb1+r0QNB7oxNMFulkjdywe4Jbj2ah8EqVgGmwr6dQWD482NciGBsyqTXyYggONMa6ECBBaEE+mYB65plnUFNTA29vb1x//fU97hBqEoQsBGWBZylByHxLSUkRfdfRghRpnJoWA94YkftDvFiOl2MXTuDWtQu6dSA2KBpzBs4WxN+QsMGCGHR1st3kJDUX0nDonWR49x2JUYsPqWFXfOhjnP3hkc7PEx/4GUEDrx27rb14AuWZ29De0gAHJ3c01RThwr73OvsnPbYT/tGTe3wo6L3pESKLdbAmbkqr64XC8hlF8nqC7i5OmDYsBkmx0qspak28WOzhpom5Q4AEoQUpYcKtsLAQjzzyCF555RVhd6+nI6OmEoRNTU2CD4cPHxYQ6du3L9566y1hp08hXKdPn44NGzagurpa6PP666+rHA1l8bDGYuhqz8fHB6tXr0ZUVJQFERdnaloMxMFRbCvEi9iI6m5vf04q7v3iQS0D5Aljwv3DsXzGcxgXNVo4Jmrr7cS6G1B6dpMAQ/xN7yB8/JOdkHS0NmH/6zForrnY+ZlXaCJGLzmGlrorwvHQpuoi2NnZw7vPCCFhTOq/B6C9pb6zv1/0ZIx4bGePMNN70yNEFutgDdxU1zdhV3ou0nNLwGpfshqCYwaEY9xAy9cTNJRYa+DF0NhpnPUiQIKQA24V4slQQchE4vLlyzsFmr47hArBN3To0M7dPbbjmJ6eLohC1hQ7mQpRx+ZctWpVp8hjMbz99ttYsGCBIPq6HknVxScOqNDJBVoMdILJ7J2IF7ND3jnhqYtncMOaW685INQSVM4caodZCdPw3zvft5yTHM18Of17nPzy2o6qk3sAxi3PEgrFs5b9x3Lk7XxDzeM+ox+Cs3eo8LmrbziCB14PJ49AnPtpEYoO/Fet/4Db1yIsWZtQl3en94ajB6OLK1LmhiWJ2Xc6H6lnC9DW3gEHe3thN3DSkEh4uPJRT9BQ5qXMi6Ex0zjrR4AEIQcc6yMItSWVUd6t05ZURnnXT1mwMXHH7Cp2BBkkCpHI7jVGR0cLgrDrkVZlG+we4/r167FkyRIBUbbbGBwcLPrxUfZDTI0QIAQsg8C+4lScLTuH2tZauDi4ItonElPDJ8PV0QUP/PkoaltY/TDVEhIKTxcOvh/XRc6wjOOczVr9++1or8lT8co1/i64D/8b2qpzUfPHHWoey2AHOwcnuPW/D059JsHRL0Ho01Z2EjXb/qoxQnuPEPjM+xl29lTLkbNHwKrdyb1SgwOZl1Df3CbEGRPigxGRQfB2l7YQ1Je0pKQkfdKMq4QAACAASURBVIdQf0LAYgiQILQY9Ncm1kcQajsyqhyGLrtxutw5VGQ+nTx5siAImThUzh6qPM/p06dV7g8qdi2ZX9Z0XJTFQ/86yMFLo8EF4sW0vDzw1cPYnbVXbZK+fn3w4e3v4puj64WSE51N2CWU/ynePxZ/Lv7NtA5KxHr+zlXI+uN5jd6OejoNLl69YO/oInzfVHkB5Vnb0NpQLvzZs9cA+MfNhIt3787xrfVl3Ubu4OoNewftfxGn94bfB0dq3FypqsOmQ+c7E8aE+HsJCWNYgXlralLjxZqwp1hMhwAJQtNhq7NlHgWhsk+6CEJWxkJTuQnlu4TWIgxpMdD50TZrR+LFdHCz+oJvbJMfH9fUYoNjMGfAdcgrzxPKSZTUXEZLWwtCvIMxJXYSxnmNxujk0aZzUCKW25qqkb+r+5qCMbNfQ1tTDcozt6Lu0hkhMnaUNGjAPLgFRIseKb03okMqmkGpcNPQ3ILd6Xk4nCGvP+rGEsYkRmNEXB/RsODJkFR44Qkz8oV/BEgQcsCRpQWhsUdG77vvvh7LTegaIwd09OgCLQY9QmSRDsSL6WC/fd09OFKQpjqB0g4g++LtW1Zjatxk+Lh5qzlC3OjGjayjDZW5e1GZu69zgF/URKHQvKmOfRI3unFjiV68c8PuBrI7gilnCtDc2gZ7OzuMjO+DqYnRcHGy3mPKvPNiiWeV5pQ+AiQIOeBQV7Gky1FQFo4u/ZSPjBqbVIbNuWPHDjz00EMCmop4lO8QsjuGr776KlasWCH5TKO0GHDw0mhwgXgxHS/j/zMVxVXXMl520YLCxPuX7ESYjzzhSddG3PTMTd2l0yjP3A62i8ia/HjojM5EMz1bMKwHcWMYbuYYxTM3R7OKsftkLmobmgUo4voEYvqwGKGuoLU3nnmxduwpPtMhQILQdNjqbNnSglBZxOladkL5+KdyuQlF0AqReeGC/AgJa13LVOgMEGcdaTHgjJCr7hAvpuNlyruzkF9ecHUCRdIYO0Am67wnePDZvejlFazRCeJGOzfNtZdQdn4zmioLhU7OnsEI7D8bbn4RpiNUyTJxYxaYDZqER25YHcFtx7JRVi0vcRIa4I2ZSbGI6OVnUIxSHMQjL1LEkXzmCwEShHzxwaU3yhlHlZPKcOmsGZyixcAMIBswBfFiAGg6DGF3Ae/5/AEcKdSe4TfAIwBpS1O0WiNu1KHpaG1EefZOsAL1rDk4ucEvZjJ8+ibrwIp4XYgb8bAU2xJP3DAByBLG5F+uFML083TDtGHRGBQRInbY3NvjiRfuwSIHJYMACULJUGU5R0kQqmJPi4HlnsXuZiZexOfl+IV0HCo4grMl5/Db6d+1TvD4xEfw7LS/kSDUiQIZqgoOoTJnDzramjqLy/vHTu3MLqqTGZE60XsjEpAmMMMDN+xuICssf/CcfAeb3Q1ktQTHDuhngoilYZIHXqSBFHkpJQRIEEqJLQv5SoKQBKGFHj29pqVFWi+4OjtnXM5EZWMV3J3ckBASD2cHZ5y7dB4H8g6jpqlG6NfHNwwXq0vwv5S1qG9pUJno3uS78PLcF7udnLiRw9NQnovyjD/RUlcq/NnNPxKBCdcJx0Qt1YgbSyHf87yW5oYljNl/Oh8Nza2Cs8nxfTF5aCTcXWyrnmBXpizNS89PDvUgBPRHgASh/pjRCBtHgBYDPh8A4kU/Xn488TP+s/NdQegpmqODI0ZHjEZS30ThI3YUdHz0GEQGyO+ztXW04WjhcVQ2VMHDxR39QxIQ6BHQ48S2zk1rY5VQRqL+8jkBK1ZGgiWMYYljLN1snRtL49/d/JbgpqNDhuM5F7HnZC5qriaMCQ/2FeoJ2kLCGF2eB0vwootf1IcQMAYBEoTGoEdjbRIBWgz4pJ140Z2XlNxU3PP5g1oHTIqZgKXTl2BA7/66G+2mp61w01iRJ+z6KZpM1oGq/BRU5e5DR3sr7Byc4Bc5Dr4R40xWRkJfwmyFG31x4aG/ubk5nX8Z249noaquSQg/yMcD04bFIKFvEA9wcOODuXnhJnByxKoRIEFo1fRScKZAgBYDU6BqvE3iRXcMn/7pWfx6cpN8gMzuaqZQRTEJmbDrd6SbJDG6zyTvaSvcnFn/gJAYJnTEX9BUXYTSMxs7j4ey3cCA+FlwdFWv06gvnmL2txVuxMTMXLbMxc2VqjohYUzhlSohtABvd0wZGmWTCWN04dZcvOjiC/UhBMRCgAShWEiSHZtBgBYDPqkmXnTnZeb785B5JRt2rIKElpb6zG709hYng6AtcFORtQNH18wQykXE3fQO6i4eh0wmu1pGYi7c/MJ1J8iMPW2BGzPCKepUpuaGJYzZfiwbRzKLBL/dXJwwLTEaI+L6iBqHtRkzNS/WhhfFIw0ESBBKgyfykiMEaDHgiAwlV4gX3XjJLs3B7evuFu4BypuirqDq+N2Lt6Kfvzgixha4SftwEipy98EOdvCLnoiAhNnwj5kCn74jdSPGQr1sgRsLQWv0tKbihv1DRVpWMXYez0FjSyvs7e0wMq4PpiZGC1lEjW3MfnfNrrt/iTJ2cjOMNxUvZnCdpiAEtCJAgpAeDkJATwRoMdATMDN1J166B5oJwF2Ze1BYeQE/HN+A4uqLghTU1k7/4xg8nN1FYc/auSnY8xYyNy0FhL8I24H937HPneIiaUxPBFo7Nz3Fz/P3puAms6gM249ngx0TZY0VlGcJYwJ9PESD4qsdx3HvG99rtNexZSVIEIoGNRkiBERDgAShaFCSIVtBwBSLtK1gZ8o4iRd1dNMKjyGvPA9ZpTmorK9CmG8onB2dUVx1Ed+krddKx/josfjyvnWi0WWt3LS3NqD8/Bac+e4BtDXVQHZ1t5UJ7d5J92DQnV+IhqGpDFkrN6bCy5x2xeSmqKwaW49mdd4T9PV0xcykOAwIF7/kCQlCcz4lNBchIA4CJAjFwZGs2BACYi7SNgSbyUMlXq5BfLwoHcs2rkDmpayrCWPYd3bo5dULq296FRNjxuOOT+/F4fwjarz4uHnj83vXYmjYENE4s0ZuqgoOoDJ3L8rO/o7K/BRhd7Drjuvwh/9EQNxM0XA0hSFr5MYUOFnCphjcVNQ2CDuCZwuuCCG4uzhh4uBIJCf0hb2Jjm6SILTE00JzEgLGIUCC0Dj8aLQNIiDGIm2DsJk8ZOLlGsRj35qCkppr9QXl38iPM/byCsa+v+2Ak4MTvjz8DQ7mH0ZFfQXcnN0wJHQQ7kiaL1oyGYVH1sSNUFz+/B9oqS+HrL0VzXVX4BU6FA5Obhqf8bBk7eU9TP5S6DCBNXGjQ7iS6mIMNyxhzI7jOTiccUGI2dHBHmP698P4Qf1EuSfYHZAkCCX1mJGzhICAAAlCehAIAT0RMGaR1nMq6q4HAsQLUFRVjDX7P8FXR765ipzmhDHv3PYWbhg8Vw90jetqDdy0Nlai7NxmNJRlyf+C7eaLwPhZ8AhOMA4cC4+2Bm4sDKHJpjeEG0XCmF0nctDQLE8YkxjVW0gY4+nmYpCvvx86j3ve+E7j2JzPn4O/l+pdYxKEBsFMgwgBiyJAgtCi8NPkUkTAkEVainFKzWdb5oXt8O3NSUF+eQGOXTiOfTnsCOPVBKIaiFw8+XE8PeVJs1EsZW7YLmBF7h5UFxyErKMd9g7O8I0cJxSYh52D2TA01URS5sZUmPBiV19u8i9X4o/DGSoJY+YkxyPY19OokJggnPfC5xptlP/0AglCo9ClwYQAHwiQIOSDB/JCQgjou0hLKDRJu2rtvBwpSMNvpzcjtzwPHR3t6OMbhvFRY+Hq5IpzlzPkNe8cnXGx6iK+7iZhDCP5iUmP4Zmpi83Gt1S5qb14AuWZO9DeIs/I6NV7CPzjpsPRxcts2Jl6IqlyY2pceLCvKzdVdY3Yeiyr856gn6cbZibFor9ICWMMEYTa8Lt7aiJlGeXh4SIfCIEuCJAgpEeCENATAV0XaT3NUncjEbBmXj47+CX+tfm1rj/fkEGGYX2GYmrcJAwOHYRRESOx9fwOPP3js92iufL6l3HniNuNRFz34WJwk/3nC+gz+mG4+vbVaeKMX59G9KyX4ejqrbF/e0s9sjb9HQm3vK/2fUvdFZSe+Q1N1fKC3c6ewfAJT8aVUxsQM7srDzq5w20nMbjhNjiJO9YTN61t7dh3Oh97T+UJkTo5OmD8wH6YNCRKr8hrG5q19vdyd4G+glCvySXYuSdeJBgSuUwI0B1CegYIAX0RoMVAX8TM099aealpqsHwN8agvaNdCchrdwNZ6bsv/rIWE6PHC99XNlYh+d/j0dbephX4lCW7EOrT2zzEADCWG3ZvL2VVPMJG/RUD5n/co981F9Jw6J1khE98GvE3vK2xf9ampcjf/SaSnzoAn/BRQp+O1kaUZ+8EG88aSxTjHzMV3n1H4OwPj6D40McYu/Ss5O8NKgNiLDc9kkEdDEagO26OZ1/ErvRc1DQ0CfYHR4YIu4JeBtwTDF2wEiUVtWp+rn5oNp6bP5EEYRdk6J0x+JGmgRwjQDuEHJNDrvGJAC0GxIs5Edh6bjseWf9Et3cCl0x9Ck9OWtTp1vqjP2D5xhc0uvmvOS/gvlF3mzMEowXhqa/vwaXj8kQ5Ix7bBb/oSd36f/yT61F27nehz+glx+AVmqjSv67kFA68NVT4LCD+Ogxf+DuqLxxBZc5utLc2ws7OXhCBTAzaO7qgMncf0j6Uz9kr8Q4Muedbs+Jnysno98yU6BpnWxM32RfLse1YFi5Xyo8xh/h7CYXl+wT6GDwZCUL9oKN3Rj+8qLc0ECBBKA2eyEuOEKDFgCMylFyxVl7Wpn6G17as6hb0e0beiVfm/VOlT155Prac24aCigvC0dJwvz6YHj8NccExZifQGG7KM7bg2MezO332i56MEY/t1BrD5fTvcfLLBZ3fBw28EYkP/KzSP/3z24Tjn6yxHdaw5Afg6hcu/Jn9N6j/XOGYqKIdXTMDFVk7Ov887K+bENh/jtlxNMWExnBjCn/I5jUElLm5VFmLP49kgiWOYc3Hw1XIHDo0yvidfl0EYW5JhUZq7p6WqJZUxto5pHfG2hm2zfhIENom7xS1EQjQYmAEeCYcKnVezpScxcni06htroWPqzfie8WjoqES3x/7CVvObZUjpyVz6F/H3I8V1y0zIbrGmTaGm8PvjRUyfCq3gXd8gtCRD2h0KnX1QNRfOafy3dC//IjgwbcIn5We+RUnPr356vfyo7dOHgGInPa8vIxErwEqYy+mfY4z61Xn8u47EqMWHzIOFE5GG8MNJyFYrRuMm+j4Adh5Igcn8y4Jcbo6O2LCoEiMG9hPtLh7EoSiTWQlhuidsRIiKQwVBLgRhI2NjXj++eexceNGwcFvvpEfDxo1Sn63gxohwAsCtBjwwoSqH1LmZcmGv+Pn9F+vBiQDZHbs/2FQ7wFCspj1ad+zmvJa2+qbVmL+MLng4bEZyk1R6kc4t+FxtZBcfcMx/vls2Nk7qnyXt+N1ZG/+h1p/z96DMeaZdOHzg28PB8seKgdUobBliLnuX4icrnrMVibrQMrrsWiskCftUG7xN72D8PHmK91hKl4N5cZU/pBdOQKNza1Yu2Erqjrc0N7RIRSWT47vi0lDIkUvLE+CUL+njt4Z/fCi3tJAgBtBuHr1agGxpUuXgv3v5ORk/PrrrygsLMTatWvh5+cnDUTJS6tHgBYDPimWKi/v7H4f/7dLnulS0wbgU5MfF2oL7s9J1Qg8Kz+x86k/4eTgxCcxBiaVaW+uw/FP5mmNyTdyPGJmv9r5fXN1MU59rf1uZNCAeWhvaUDJ8W/R0SZPxOHg7CEUmLe/KiwH3flF59FR9n3Oln+iMmePVh8SH/wVjq6G393igTCpvjc8YGcKH9raO3DgXCFSzuQjr+ACevfujcTo3pgyNFo4JmqKRoJQP1TpndEPL+otDQS4EISVlZV49tlnsXz5csTExAiCcNKkSRgyZIiwa8h+EJlQpEYI8IAALQY8sKDug1R5mfrudcgry1fZAZQLQ/n/HRDSH1/+ZR1W/PZPbD579ejo1fBH9huBF65bjsGhA/kk5apXluZG1tGGipw9qMrbL3jk7BGIgITZcA/QLz0/1yAb6JyluTHQbascdiLnInYcz0Fto7wMhENLLR6+ZQZ6+elXWP7ml77UiE9yQl8sXzBZ7btfUs9oxfOmsXz/tljiQaB3xhKo05ymRoBrQciOix46dEgQiLRLaOpHgezrigAtBroiZd5+UuSlvL4SI1aP6RYoVmw+44WTQp+y+nLklxeAHWXs7dNbKE4vhWZJbuounUZ55na0NVULZST8YibDp+/Iq0dGpYCeaX20JDemjUw61ovKqrHp0Hlculr6IcTPC9eNjEN5US6SkpL0DqTvXavAbHZtKx+cpVEQ6j2BjQ+gd8bGHwArDZ8LQciwZaIvMjIS8+fP79whJEFopU+dxMOixYBPAqXES1tHGw7lHxH+/3t7PrwK6LXagsoIOzo4IuvF03yCrqNXluCmufYSys5vRlNloeClZ8hgBPa/Dg5O7jp6bRvdLMGNbSDbc5SsIPzWY1k4dTVhjKebM2YMj+3MHGooNyQIe8bemB6G8mLMnDSWEDA1AtwIQnZsdOHChZ1JZOjIqKmpJ/uGIkCLgaHImXacFHjpkHXgVPFpHCo4goYWVu/ODl8e/gbl9eVawYkNisbWJ+Q19aTazMlNZ3H5oqNCTQlHV28ED7wBbgHRUoXPpH6bkxuTBiIx43tO5mH/mXy0trULnk8eGoVxA/rBydGhMxJDuSFBaNqHwVBeTOsVWScEjEOAG0GoCOOHH37AsmXX0qc/8sgjdH/QOI5ptMgI0GIgMqAimeOdl8wr2UjJTUV1Y40QcW+fEEyOnYhPD36BNfvXakVh8eQn8PSUJ0RCyTJmzMWNUFw+e5dQXJ41336jheLydhwn3LEMI9dmNRc3lo6Tl/nPFlwWdgWr6uSJjQb264VZI+Lg7e6i5qImbnS576dNEL72wEw8f+cUXqCQrB/0zkiWOnK8GwS4EYSKHcLw8HCsXLkSbm5uRBwhwCUCtBhwSQt45eVidQn2ZO3D5dorAnD+7n4YGzUaMUHXdqz++s2j2JmxWw3Y6/rPwEcL3uMTcD28MjU3jZWFKD37G1rrywSvNBWX18Ndm+pqam5sCsxugr1cWYfNRzI6C8sH+3piTnI8Inppz6CuiZt/fbkDL325XW2m6NAAZH/2rPA5CULTPnX0zpgWX7JuGQS4EISKGoTK2UQVApFlF6VahJZ5OGhWzQjQYsDnk8EbL2V1ZUjJPYi88nwBMHdnd4yOSMbgsIGw01BUkJWVOFF8ErVNtfB29cawvkMxNnI0n2Dr6ZWpuGlrqhESxtRdOiV4xI6H+sdOg1fvIXp6aLvdTcWN7SKqGjnLGLrjeDbScy9BJpPB3cVJKCExIi5MODL+7i+pePXrnRrh2rxstlpSGV0E4W2vfK3R3vCYUNohFOHBpHdGBBDJBHcIcCEItYk/xecLFiwQks1QIwR4QIAWAx5YUPeBF14qGiqRkpOKH0/8govVF9Hc1oJeXsGYFDse9yXfLYg9W2s9cVNXchJlGVsQMfk53aCRtaMydz8q81Mga28VCtT7RoyBX9REtWL1uhm03V49cWO7yBgXeXNrG/aeykPKmYJOQ6P7h2PK0CiVwvJMEC7+8De1yfw83bDtH3MNEoTGeU6je0KA3pmeEKLvpYgA14KQAZqdnY0vvvhCqFFIx0il+IhZn8+0GPDJqaV5aWxtQmruAaQVHsNPJ35BaV2pGlBhvqH46r5PERHQj08QTeRVT9ykf3arIAjHP58NF6+Qbr1gZSQqsnagtbFK6OfRqz8C42YKBeap6Y9AT9zob9G2R7R3dOBwRhH2nsxDTWMzSsprEBHihxGxYfB0U70nOHFwpLBDSIJQWs8MvTPS4ou81Q0BLgQhc5WVnSgpKVG7P8h2CV9++WW8+OKL8PPTftZet3CpFyFgPAK0GBiPoSksWIoXljk0vfgUDuYdRnNbM9jRz6MXjmkN8YbBc/HObW+ZAgJubXbHzZVTPyP981sF3/uMeRT9b1WU4VANp6W+HGXnNqGxQn4E19kjAIH958HNP4LbuKXgmKXeGylgo6+PGUWl2JKWhYraBmFoiL8XHnv3F0CmbunHF+7GrRMGkSDUF2QO+tM7wwEJ5ILoCHAjCBXHQ1mEykXoWdbR1NRUSjQjOvVk0FAEaDEwFDnTjrMEL/nlhdiTvReVDfLdqgj/cPzf7g9QUHHtmFjXqD1cPHD6+aOmBYMz691xc/DtYai9mN7p8cgn9sM3Ymznn2XtLSjP2oWaC4chk3XA3tEF/tGT4B0+CnZ29pxFKj13LPHeSA+l7j0ur2nA74fPI7ekQugY5OOBmUmxCAv0gcf1L2ocTIJQuk8BvTPS5Y48144AN4JQ4WLXshM33HADiUF6grlCgBYDrujodMacvFysuog1KeuEhDEsMUQf31AsHPMAIgMjMGhlEuqb67sF6eTyI/By9eITSBN4pY2bgj1vIfM31XuD/nEzkPTwFsGLmqKjqMjaifZW+Y6LV2giAuKmw8HZwwRe2qZJc7431oDw6Keu7WDLZEBNQxPqmlowLLo3xg7sJySMSY7vCzs7oKG5VXRByIrZa2teGkpXWAPmvMVA7wxvjJA/YiDAnSAUIyhL2HjnnXfASmbcfPPNKtOzzzdt2tT52bx587B48eLOP//888/48MNrC0xycjJeeOEFuLq6qoXR1VbXDoqxmzdvVrGp3E/RZ82aNcLHyr6IgRvzcdy4cRgxYoQY5ri0QYsBl7SYpewEywD63p6P8MXhr4Xjocqtj28Y/n3z61j03WJUNlR2C9L5F9Lh4qhed4xPZI33StM701J3BSmvx6KtuVZtgrgb34a9vTNa6uX3MF19+yIw4Tq4eIca7wxZUEGAfs/0eyBc574AljBGfg7UrnPwEzeOwRsLZwtZRBVNV0HY1i4vTt+1TYpwV0sqo5+31NsUCNA7YwpUyaalEeBGELI7hAqRogxKYmKiyhFSSwOmaX6FUFu0aJGKIExLS8OqVauE+5FRUVHIzc0FK6OxbNkyQTB1/TM7NvvMM8/g+uuvVxOWXedlY1999VWsWLFCsK3cmMhkc2sTlqwv85k1MQUh8//NN9/Es88+a9X3PWkx4PEthEkFYVNrEw4XpOFg3iH8L/VTtHewvxCqt3C/vgj37yvcI9TW4oJjseVx9ayCfKIqjlea3pnzG55A/ZXzKhPIOtrQ2lCJ9pY69Eq8A86eQVRGQhwKtFqh3zP9AHaZswItTMB1uRf4v6dvxkNzklWM6SIIu5uduNGPG3P1Jl7MhTTNY04EuBCE2spOKI6P8ioKFQKupqYG3t7eakJO064hE2uFhYWCEFP+3wrSmZBjn3cn5lhfHgUh8z0lJUVUkWnOl0HXuWgx0BUp8/YzBS+sbtjJ4lM4kH8YTBSeLjmLHed3Km8MqAX52ISH8NG+j7UG/9KcFfjLqHvMC46FZ+uJGyYEK/P2ozJnT6enflET4Bc5AXYO13ZcLByGVU7fEzdWGbQBQWUWlWHHiWw8+cFvaG/vULNAgtAAUCU6hN4ZiRJHbneLABeCUFGYntUblFIReoWge+SRR/DKK68Iu36KI6NNTU3CZ+zPyscnlQUf2xHtesyUCT0mJF966aVud9nEFoQKfw8fPiw8MH379sVbb70l+KAQvtOnT8eGDRtQXV0t9Hn99ddVYmN4sMZi7mrPx8enc6dU6u8kLQZ8MmgsL7uy9uBCxQUhuD5+fZDQKx47MnahvF6eKILt/h0vTsdXh7/pFoB/zVmBDpkM7+39CBVXx7IB7s5ueHT8Q3hy0iI+ATShV91x01ieg9Kzm1TKSATEzYQTlZEwISPXTBv73pjFSTNN8sT7G/HdnpMqs7F/FPL1dMM90xKFz1/7ZhfamCBUPTEKbYKwtEr7feJ+vbovlULcmIl4PachXvQEjLpLAgEuBCFDSsrZRBXiR1kQKkQUO0baVRCyO4MrV67Ee++9pyIiGQ7dCT3lJ0pMQajwdejQoZ27e0yUpqenC6KQNXaUle2EKo6/dj0OyzB4++23wUQ9O8La9UiqLsdYJfHGwLRHE6WCAY9+GrpI78tOwbKNK3CxukQlLE8XT0yPn4ohYYMwMWY8ogOjsHLranycsq7b8P85+x+4f/S9Qp8zJWdR3VgDL1dPDAjpDwd7Bx6hM7lPmrhpb6lH2fktqLt0SpjfySMQQf3nwM0/0uT+0AQkCDU9A0wQfrDxwLWv2BVBGdAnyAePzRuFyUOjMPW5tVfvEKpa0CQIjX3ODP1NM3ZeGt89AsQLPSHWiAAXgpAJEnbvjP2XZexTLjshBdB5FITKiWoUGCrv+ikLNibuWH/FjiDrryxoo6OjNd5tVLbBBOr69euxZMkSYTq2OxocHCz68VH2Q0yNEBALgfaOdjy6/SlUNsnLRnT9V38PJ0+snfU+nOzlxxY3523FJ6c+73b6ZcnPYETIcLFctEo7bZXn0XbpMGTtzYCdAxyDEuEUlAhQGQmr5FsqQa3eeALfH8i+6u61LcCIIG989eQ0uDo5YPXG4xrDiQ3xwc3Jqvf5pRI3+WkaBJKSkkxjmKwSAiZAgBtBuHDhQpw4cUItRF7vDyo7yqMg1CepjLbdO8UdyMmTJwuCsOtup/K406dPq9wfZPMvX75cgMmajouyeOhfB03wSySCSUN4+ePMn3j8h6fVC0crHQd7d/7buH7QHMHD4qqLGP+fqVq9DfQMxIFn9sDRRncCtQGj4Ka1vgxXzvyGpqpCoSvbDQwaMA9O7v4iPAFkwhAEDHlvDJlHCmPuWvUdvt11Qu33YHT/cBx45zGzh0DcmB1ynSYkXnSCiTpJDAEuBKEmzBT3Cjdu3AjeRaEmQajpMxZn1zuE7DPlTJ+WuEOou1gToQAAIABJREFUSRAq+6+LIGT3ITWVm1C+S2gtwpAWAz5/5Qzh5cXfX8GXh7/uDEgGO9h1SR+4ZOpTKvf+1h/9Hss3qhebZkdM377lDcxImMYnQGb2qrWhHE7uAcKsR48cRIR3NaoL5cXlHZzcERA/E16hQ83sFU3XFQFD3hupoPj1DvV/ZFb4fvfVO4Hsz4VXqvBnWibWbj6CIxlF8qRRSllESRBKhXHz+GnN74x5EKRZeESAW0HII1jafNIm/qSSZdTYI6P33Xdfj+UmtGEkJZ4VvtJiwCdr+vBSVFWMXZl7sfnsFhzIO9htQE9PeQKLJz+h0qekugQ7M/eA2bG3s0NEQARmJkyHj5s3n+CY2StWUL7o4McYcNt/UVN0DKf2fIGQID/BC++w4fBnxeWd3MzsFU2nCQF93hupIfji59vwytc71dyO6xOIjHXPoLKuEVvSMnH+grze5dajWThwVr57rdxIEEqNedP6a83vjGmRI+s8I0CCUAR2utsNlEIdQmOTyjAId+zYgYceekhAU4GH8h1CXZPliECHyU3QYmByiA2aoDteappqcO5SBkrrSlFQUYjWdnkdwfyKQvxycqNSeWn1qd+8eRVuTbzJIJ9sddCJdTei9Oxv6DdlqSD8SkpKEBGfhKABc6m4PGcPhTX/nmkThLFhgfjgyRtw8NwFtHd0wNnRAWMH9ENaZjEc7K8Vm1em6m+3jjc7c9bMjdnBFHFC4kVEMMkUNwhwIwizs7Px4IMPori4WACHCan58+dzA1R3jnS3+6UoWq8YP2/ePJUjouy4pnICmOTk5B5rEDJbYmYZVRZxupadUD7+qVxuQhGnQmReuCBP489a1zIVkiBXg5O0GPDJnDZeVm55Ax+nfgqZzA52dvJzYC6OLrhrxB1YPOUJjH5zolBjUFNztHfEoWf3wt+D7rjpynrJ0a9w+tu/CGfu3AKi0GfMI7jcFoZR0+/S1QT1MyMC1vx7plkQyhDk64FF148RUB4WE4ppidHwdHMxI+q6TWXN3OiGAJ+9iBc+eSGvjEOAC0GouC84duxYMMHEhANrX38tv9vD+x1C4yjgf7S2Ehr8e24aD2kxMA2uxlrVxMs7u9/H/+16X8m0HSCTdRaWX3Pn+2hoacAzG5ahQ6ZebJp2B/VgRdaBqoIDSP/8NrTUXgbs7MBquA2+4xNctB8CyrinB5Zm7GrNv2fadggDvN2x8sFZmDcqAaEB/B7ztmZuzPiIiz4V8SI6pGSQAwS4EIRMcLAso0uXLhUK07Nad5MmTer835GRkZLZLeSAU9FdIEGoCiktBqI/YqIY7MrL+csZuGPdvWDHRbU1lgDmf3d+gEs1l7E9Y6dwnJQ1VoR+esJU9PYOEcU3azdSX5qJ8owtwjHRisztUM7K4eYfBbdZ35Eg5PQhkOrvWcHlKiQ/+YFGVH944S5MHBwJQRB+tROwv9rtavbgfsF+yP9yKaeMXHNLqtxwD6yRDhIvRgJIw7lEgHtByI6SfvHFF0IJAzc3SkJgiaeIBCEJQks8d/rOqVik88sLsC8nFUVVRfhfyiddSwuqmO3jG4Z9f9uh71TU/yoCLfXlKD//BxrKc9HeXIsL+99DR3urGj5ugx7C+PvXEG4cIiDVv9wyQRhx7xsaEd3z1sNIjO6Nh/+zAd/tOaXWR5FUhkM6VFySKje842qsf8SLsQjSeB4R4EIQMmB++OEHpKamYuXKlXjvvfeg2BVkYuTll1/Giy++CD8/eZY6aoSAJRGgxcCS6AOXai7hqyPrkV58EvXN9fBz90NyvxGIQDhqPeqFzJ+K9g47Lqo5R4TQpZdXMA4+u9eyAUlwdll7C8qzdqG6UJ6h1c7BCbVFR+Hi1VtjNKWlpRgx/w24+UdIMFrrdlmqv2faBaEd3npkNmoamoXT4awlxYZiwqBI+Hi4dpJpryV5DE9sS5UbnjA0hS/EiylQJZuWRoAbQciAYEdFmRBkTSEOT548ifXr1wtCkXYILf240PwMAVoMLPccnC45i3s/fwBVjdVqTvi6+OLO5NvB6gEygTg4dBAGvJqo8W6gYvDQsCH45eHvLReQBGeuKUpDRdYutLc2CN57hQ2Df8xUOLp4ao2G3hl+ieaFm6Kyany7K10jUCNiwzAlMVrlO82CkN0PtsP9M5MQ0csPA/sFY2piNPy93PkloBvPeOFGkuCZ0GnixYTgkmmLIcCVIFRGgYlDVuw8LCwM69atQ0xMjMVAookJAWUEaDGw3POw8JvHsCNjl5IDqhWk5w6ajTdveh2uTvKdgEfXP4kt57ZpdfhvU57EU5Mft1xAEpq5qaoIZed+R3PtJcFrV58+COw/W6cyEvTO8Es0L9wwQdj3rlUagdq5eqGOglA+/LnbJ+Lpm8dxnTBGlyeCF2508dWW+hAvtsS27cTKhSBUZBnduHGjGvKUYdR2HkapREqLgWWYYllAY/81CB3oYBUNlBKXsMyh7I8y9A9JwB+P/dLpYHZpDv7y5UJcrC5Rc3p0RDK+feALywQjoVnbmmtRnrENdZfkd7EcXbzgHzsNXqFDdY6C3hmdoTJ7R164MUoQqv67ENgdQpZURuqNF26kjqPY/hMvYiNK9nhAgAtB2DXLqAIYxS4hiUIeHhXyQYEALQaWeRZK68qQvHp8lzuBqn8TDPAIQNrSFBUH65rr8O3RH3Cy+JRQYoLdORzZLwl3DL/NMoFIaNbK3L2oytvfmSjGL3Ic/KImCXcG9Wn0zuiDlnn78sKNvoLwp31nsHbLYXS0yy8KRvbyQ1SoPxzs7TEyvg8JQvM+RjY1Gy/vjE2BTsGaHAGuBaHJo6cJCAEDEKDFwADQ9BiSVngM+3NScan2MpwdnBAbFIMp8ZOQmnMQf//1H9csXU0hr2w61Kc3UpYoHynVY2Lq2olAU9UFXDn9C1obKoTP3IPiEJhwHZzcDEvsRe8Mvw8XL9zoKggzi8qw5Wgmymvkd1jj+wThupFx8PO0vizkvHDD79NrGc+IF8vgTrOaFgEuBCELUTnLKCWPMS3pZN04BGgxMA6/7kav3LIaH6euU+vi5uSKOQNnY2fmblQ0VGpNHDqr/wz8d8F7pnPQDJZlHe2ws3cww0zqU3S0NaE8cztqio4KXzq5+SKw/1y4Bxp3h5veGYvQqdOk5uJm9j8+RV5JpZpPI+LC8NWyO9CTIBwUGYItaZnIvlgu2PD3csPc5AREhwboFKcUO5mLGyliY0mfiRdLok9zmwoBbgQhC5AdES0pKaGMoqZim+yKggAtBqLAqGZkX04K7vvir1qNh/mE4Z6RC/DG9re09ll3zxpMiZ1kGgfNZPXEJ9cj8a+/aZ2tuvAQGq5koPeI+3TyqDxzGzpaGxA08Eat/c/+8DD6jnscrG97S70gSH36jUFAzGRWU0Jt3Jnv/oqBd3yi0/ysE70zOkNl9o7m4oYJwj+PZKrFd/fUxE5BmPyEeqF5mUyGRTeMQYdMBva/XZ0dMWlIFEbF94UUSkcYQ6i5uDHGR1scS7zYIuvWHzM3glBxX7Ar5HR/0PofQqlFSIuBaRj71+bX8NnBL7s1zhLG7Mzcg/+lrEVNU21nX1Zg/oaIuXju5iWmcc5MVi8e+QxnvnsQQ+75Fr0S79A46/G1c1F/5TzGL88WUuz31A6/Px4dLQ0YveSYxq5Xzm5C+rob4R87Fb6R4+HqF46gAdfD2SNQY/+K7F04+t9piJ27ChFTlvY0vfA9vTM6wWSRTubipidB2DX4xuZW7Dudj8MZF9DW3iHcDWS7iZOGRMLdxdkiWJl7UnNxY+64pD4f8SJ1Bsl/TQhwIQgpqQw9nFJCgBYD07B1/1cPYU/WPlXjXe4JfnL3fzE1brLQJ/NKFuqa6+Hr5oOowEjpiw5ZB/a/HoPGinx4BCdg7NKzakBfOrEep766S/g8euaLiJr5UrdkFB1cg3M/Pib0ib/hLYRP/Ftnf0Vx+fMbFqGxIg929o5IfOBXoZREdy3toymozNkDB2d3jFuWBRdvzcXolW3QO2Oad0YMq+biRh9BmHKmAHtP5aG5tU0IcVBEL0wfFgNfK7wn2B2H5uJGjOfIlmwQL7bEtu3EyoUgVJSdWLBgAUaNGmU76FOkkkSAFgPDaKtpqoGDvSM8nFWLRNc312N/7gG8ueM/YGUiWBpRmbyuhNpdwc/u+RiTYidodEDqvOT8+SJyt7/aGVvsnNcQMXW5Sqwpb/RHQ2lG52fjl2fBLUC1YLfiS1Y4fv/KGLRcrRvo6Oot7Co6eQRCUVy+qiAVpad/hQx2AuphoxZiwPz/aSW4+PAnOPv9Q53f9xnzCPrf+lGPD4TUuekxQAl3MBc3ugjCrgljWHF5ljAmxM9Lwggb7rq5uDHcQ9scSbzYJu/WHjUXgpCBfOjQIaxfv57uD1r7E2cF8dFioDuJlQ2VeGP72/jzzBZUN9UIA8P9+uK2YTfjkXELcbggDceL0tHe0Y6D+QdxKC9NXQUqTbd78Vb08w+3OkHYUJaNlFVxKnHZOzhj3PPZQgF41vJ2rET25hUqfXoPvweD7tJcSzFz01IU7H5TpX/oiL/Ap99oeXF5mQwXUj5Aa4M8SYeijVi0G35RE9Uw7mhvQcrrsWAZSJXbyMf3wTdyXLcPBb0zur8z5u5pKDd3r/oOB84Wqrmb0DcIf7x2v9rn3QnCdxZdjz/TMpFVXCaMYwljZo+MR2yY5mPL5sbIUvMZyo2l/LWVeYkXW2HatuLkQhAqjox6e3vD19eXRKFtPYOSi5YWA90pu/F/84X6f2pNBgzrm4iJMeOFr+KCY9DLKwi3fXK3VuNT4iZh3d1rtH4vZV5OfXMvLh37Wi22sOS/YsDtHwsijB0nlbW3qvVJengL/ONmqHxed+k0Drw5pEtfec1GtgvIjqSye4jFh9aq2fOPmYqkR7erfZ69+R/I2/G62ucBcTMw/OEtJAh1fy246mnoe8ME4Tc7T6gLv5HxGgXhC59vU+vb0tqOgitVGNgvGO0dHTaVMEaXh8BQbnSxTX0MR4B4MRw7GskvAlwJwhMn1BcXSirD78Njq57RYqAb8z+n/4olG/6uofO1YvLPz/w7bhp6PYI85TsBPx7/Ga/8+TrY8VLlNi5qDN665Q308gq2OkFYnrkV2X8o1VfsEiG7+3fx6JeoLVb/fWRd7R1dMPKJ/Sqj0r+Yj6aKfOGz9uZatDXXdX7v4tsHg+74FKe/1Z6llGUcDR15bZeHicfT39yrFfu+E55CaJL27+md0e2dsUQvQ7nRVxAqx9bQ3CrcETx47toOY2J0b8wYHgsPV9tIGKML14Zyo4tt6mM4AsSL4djRSH4R4EIQaoJHca9w48aNIFHI7wNki57RYqAb6y/98So+P/SVxs6KXDGsZiCrHajcWttbkZp7EFfqSuHk4ITowCgMDh3Y46TEiypE9VfOoSxjK9oaq4Qv2K5gQPwsobaguRtxY27EdZ/PUG4MFYRMCO4/nY+WtnbByYH9emHK0CgE+njo7rSN9DSUGxuBx2JhEi8Wg54mNiECXAhCbVlGTRg3mSYEDEaAFgPdoHv252X46cQv7JSi0r1AO+HumiJbzJs3v45bE2/WzWAPvYgXOUCt9WUoPb8ZjeW5wp+d3P3lxeUDokTB2RAjxI0hqJlnjCZudhzPxpWqeo0OsLIPoQHe0FcQsoQxf6ZloKK2UbDL7geyzKG9/DzNE6gEZ6H3hk/SiBc+eSGvjEOAC0FIWUaNI5FGmxcBWgyu4f3LyY349ugPOF18Gs3tLcKRzsmxE/H4xEfx2p9v4I+zf17rLANkdqo5Yz6+80NMT5gqCoG2zouijETNhcOQyTpg7+QK/6hJ8A5Php2dvSgYG2rE1rkxFDdzjNMmCKf//RON0xd/u1wvQVhZ14jfDp5DbkmFYI/tBM4blQCWQZRa9wjQe8PnE0K88MkLeWUcAlwIQhYC2yV8+eWX8eKLL8LPjxYK42il0aZEgBYDObrrDnwu3PdTb3YI8PDDiPAR2HJuq3xDUEv99LSlKQjwCBCFLlvmpaboGCqyd6K9pR52dnbwDE1EQNx0ODiplvgQBWgDjNgyNwbAZdYhhgrCV77eqdXPF+6eKhwJ3XMyF6ymIGuuzo6YMjQaoxL6mjU+KU9G7w2f7BEvfPJCXhmHABeCUHFkVJFUZtWqVZg/f75xkdFoQsBECNBiIAc2afVYVNTL/9VfaF2KyF/XfwaqGqtxMP+wRiaemPgonpn2tGgs2SIvzdXFKD33O5prSgQcXbxDETRgrvBfnpotcsMT/t35Yqgg1GazQybDkYwiQQyy5DHsHyiGRffG9OGxcHdxkgosXPhJ7w0XNKg5QbzwyQt5ZRwCXAhCRQhdhSH7PCwsDOvWrUNMTIxxkdJoQkAkBGgxAM5fzsDsD2/UpgUFcTgtYQrW3vUR/m/X+9h6fjuKqorhaOeAuF6xuHnojbhj+G0iMSI3Y0u8sJ3A8sxtqCs5CZlMBkcXT/jHToNXaKKomIplzJa4EQszMe0cz76I7Iuq9SYV9mV1Zbh9zhSV6dgdwp6OjGry71TeJew4kYOqOvk9wfBgX8wZGY8Qf9ssLG8sh/TeGIugacYTL6bBlaxaFgGuBGFXKBQCkX2+du1aOkpq2WeFZr+KAC0GwOH8I7jjU+1lBhhUI/uNwPcPas4yaoqHyVZ4qS44gPLsXZ01CX0jxsA/egrsHPjdfbEVbkzxXIthkwnC4Yve02jqu6dnGi0IC69U4Y/DGbhUWSvMEeTjgenDYxDfJ0gM923WBr03fFJPvPDJC3llHAJcC0LjQqPRhIBpELD2xaC8vhznL2eiqbUJ/h7+GNZnqAqQ7bJ2/HT8F/z9V6XaeSxbjD3LGnOt69S4yfjk7v+ahgQNVq2dl+bay7hy+he01F4SomdZQwMS5sBZpDuYpiTK2rkxJXZi2DaVIGQ7gX+mZeL8hVLBTS93F0weEoXhMWFa7w2LEY+t2KD3hk+miRc+eSGvjEOAK0G4evVqrFmzpjOiRx55BEuXLjUuQhpNCIiMgDUvBis2vYSvj6xXQczf3R/PTX8aC5JuR8blTOzPPYDaplqs2b8WTW1NWtF9bvoSLJrwsMjoazdnzbyw46FV+alC8E5ufgiInynUFZRKs2ZueOAg9aw8cYumNnZAP+grCNvaO7oNiyWKYvUE953Okz+Tjg6YMCgCbC5HB8tmtOWBD7F8oPdGLCTFtUO8iIsnWeMDAW4EIRODrCkEoKIURWFhIR0X5eNZIS+uImCti8FrW1ZhbepnWnn+65j74ekirxnGMoNeqb2C9/d+pLF/uF9fbHp0A7xczXd3yBp5YcXlyzO2obWxUjgS6hc1EX6R4yX3LlojNzyRMOLx93E0q1jNpadvGYf/PDpPb0HYXWzHsoux43gO6ptahG5Do3pjZlIsPFydeYLEKnyh94ZPGokXPnkhr4xDgAtByO4KPvvss1i+fLla8pgffvgBeXl5tFNoHM80WkQErHUxGPjqMDS0ypNBqDZWM0KG/iEJuGnI9RgTORqDQwcKXb479iO+Tfsep0vOoL2jHWw3cWr8JCye/AT6+IaJiHrPpqyJl67F5b16D0FA3Aw4XBXkPaPBVw9r4oYvZOXemEMQnim4jF3puSirlhesZ8XpWT1B9l9qpkGA3hvT4GqsVeLFWARpPI8IcC8IqT4hj4+NbftkjYtBfnkBprw7q5PYLhUkhM8jAyKw7Ynf4WDvoPEBaG1vhZMFE5tYAy8dbc2oyN6F6sJDAsZO7v4IGjAPbv6Rkn7prIEbngkwpSDMKSnHtqPZnQlj/DzdMDUxGoMjQ3iGxCp8o/eGTxqJFz55Ia+MQ4ALQchCYEdGIyMj1eoPkiA0jmAaLT4C1rgYZF7JxqwP5glgqYpBRUV5GeKCY7Dl8U3iAyqSRanzolpc3h4+EWMQEDMFsNMswEWCzSxmpM6NWUAyYpKeBGFTS5tW68ePH8eYUSPVvq+sa8TmIxnILCoTvvN2d8XEwRFCwhh7e8XvghFO09AeEaD3pkeILNKBeLEI7DSpiRHgRhAqSkyMGjVK5Xho17uFJsaDzBMCPSIg1cXgSm2pcOdvT9Y+XKkrhYujMwb1HoQ7k+ZjXPRYDFs1qkvs8qOiijYpdgI+u+fjHvGxVAep8tJUXYTSs5vQUntZgM7Vpw8CB8yDi1cvS0Ep+rxS5UZ0IExksCdB2N20XblpbesQisrvP5MvDHN2dMCkIVEYN7Cfibwns9oQoPeGz2eDeOGTF/LKOAQsJggVSWMWLFgAJgIVjTKNGkcojTY9AlJcDBpaGnD9mluRWybPCti13ZJ4E44UHMWFygtaAfzn7H/g/tHd1x40PfraZ5AaL12Lyzs4eyIgjt/i8sZwKzVujIlVjLGsMLy2Nm1YjNpXYgnCk7kl2HYsG7WNzbCzs0NidG/MGB4Ldxd+a1yKgTevNui94ZMZ4oVPXsgr4xCwmCBU7AiyrKJxcXF4+eWX8eKLL1LxeeP4pNFmQECKi8EHe9fgzR3/0YCOfBeQZQ9lovCX9I2oaa5RqSfIBk2Ln4K1d2nOKGoGyHWaQkq8VOWnoDJ3H9idQdbkxeUnw87BOjM1SokbnR42E3eauWwdth3LUpvlvhnD8flz89U+z7lYrtWj6NCAbr1l3PTqF4OtR7PACsyzFhbojbnJlDDGxDT3aJ7emx4hskgH4sUisNOkJkbAYoJQsUO4ceNGIcTExESrLi+Rm5uLd955By+99JKK6P3555/x4YcfdtKcnJyMF154Aa6urmrUs/GbNmm/w6UYu3nzZhWbyoYUfRT1HhcvXizqI8Z8HDduHEaMGCGqXZ6MSXExeOCrh7E7a68SjNeOgyruDP7+2M8I8eqFH45vwJlL58B2FVl5iTGRo4Tsorw3KfDSUJ6L8vN/oKVe/hd4KRWXN4Z/KXBjTHxij9VXEBo6f0VtA9b8uBXNjvJyMp5uLpiWGI1hMaGGmqRxIiJA742IYIpoingREUwyxQ0CFhOEygh0PSaq/N0NN9yAlStXws3NjRvQ9HWEiUG2E+rt7Y233nqrUxAqPl+2bJkgoNiu6TPPPIPrr78eN998c7fTsLGvvvoqVqxYgaioKJW+TGSmpaVpFZasMxNurIkpCJn/b775plBCxM/PT1+YJNNfiovBLR/fgeNF6d1i/NPC9RjeN1EyPHR1lGdeWhurUH7+T9SXZghuC8XlE2bBIyhesnjr4zjP3OgTh7n6mloQshqCu9JzcCzrIoovXkR43z4Y0z8c4wdFCHcGqfGBAL03fPAgpbWGT8TIKykgwIUg1JRJVHGk9MSJE5LePVTsAPbv3x91dXUqgpB9V1hYqCLKmJBjn2vbJVQ8VDwKQuZ7SkqKqCKTx5dIaot0W0c75q+9EyeKT11LEqOhrgTLIMoyiUq18ciLrL0VlXn7hOOhrNk7OME3crxQYN6WGo/c8Iy/qQRhW3sH9p/OR8rZArS2tQsQ+Ng14qFbZwq7g9T4QoDeG774UHhDvPDJC3llHALcCMKFCxcKu2jKCWaMC83yo5moZUdE2S5cRUWFcIxTeYeQ7dKFh4er7AZqO1raNRqxBWFTUxNeeeUVHD58WJiqb9++nb4qdi6nT5+ODRs2oLq6Wujz+uuvqxwNZUKWNba72dWej4+PUFqk626m5VnS3wMpLQZnS84hNe8QtmfsxKF8xq1q5lBF9P4e/ji6NFV/MDgawRsvtSUnUZG1A21NNQJKniGDEBA/E44uXhyhZh5XeOPGPFEbPospBOHp/EtCwpjq+ibBsfg+QZiZFIv8rHNISkoy3FkaaTIE6L0xGbRGGSZejIKPBnOKABeCUFvGUU4xM8gttnumLAgVgokdFVU+Htqd0FOeWExBqBB8Q4cO7dzdY2I1PT1dEIWssaOsNTU1naKOxbNq1arOP7N43n77bbCssUz0dT2SqssxVoOAtcAgKSwGl2uvYPv5nSitk9cQc3dyw9oDn3b+uStsz8/6Ox4a+4AF0BRvSl54aa69hLJzf6CpSp6x1dkjCIED5sLNz3bT9vPCjXhPm2ktiSkIr1TV4fdD51FwNWFMLz9PzBkZj3695Mf6iRvTcmmMdeLGGPRMN5Z4MR22ZNlyCHAhCFn41l6A3tyCUDlRjeLxUt71UxZsXX1T8MFE4KJFixAdHa3xbqOyDSZQ169fjyVLlgjTsd3G4OBgqzw+yvNi0NDSiJTcVJwpOScXgs7umBA9Fv1DEoSSE+/sfh+7MveitrlW+H5w6EDcNeIOLEi63XK/QiLNbGleWMbQ8sxtqCk6KkTk4OQG/5ip8O5rvQmWdKXO0tzo6qc5+q3fnY4vth3XONUv/7pXuMN3sVy+q6yphQZ46+RmY3MrdpzIwdGsYshkMni4OmNqYjSSYsNUxhM3OsFpkU7EjUVg73FS4qVHiKiDBBHgQhAq3xdkGLKdp/nz1VNrSxDfTpfNLQj1SSqjbfdOcaR18uTJgiBk4lA5e6jyuNOnT6vcH2TzL1++XIhfzOOi7IeY2jUEDpUcQXrpKZQ1lqO5vRn2dg7o4xkGXxdvxPnHYoB/Ahzs1ZNENLU3w9nBCfawJzhFQKCtOhdtJQcga2sQjuU6BAyEU3CS1ZaREAEymzWx9eSF/2fvTMCjqu73/yYhIQSSkIVAgARIAoRFtkBUFkEBRQUr2gVbi3ahtlp/tsBfxUJrhRZqBdfaaq221Vq7CFpwQ3BDZN93CGEJEAgJISEhCdn+z7nDDJNkkszMucu5M+99nj6FyTnf8z2fd64nL+fe88Vj/9zgcf7rFtyB8DD5e3J33jlszi3ApZo6bZyBKfEYntaJB8YE7beOE7eCAB/FtoI6x/SXgBKG0Jl8Y2MoPu/WrRteffVVZGTY97ALMQ9Pu3CeTvq04h1CT4bQ/ZFWbwyhKGPhqdyE+7uEehpDf7/wevRT5V8HH3n3F/j31rdRXw+EiFc5d8JLAAAgAElEQVQDL18hIaF45o4ncdugyXpM1zYxrNClpuoCCveuQPnZgxonUUYiMfNmhLdPtA03MxK1Qhsz5uXPGGKH8K7fvuWxa9X7C6RM28EThfhw8wGcu1ChxU9PTsAt2X2REBPVbKrUxh8VzelDbczh7Oso1MVXYmxvBwJKGcLGwJwGUXz+yiuv2LqUgSdDqMopo7KPjE6fPr3VchPNvTNph5ukcY4qLAYf7v0YP/nXg03xXT49tFdCT3zyfx/aEa/fOZupS319HUqOrcepzX9FaJtIRCX21g6M8VRGYv/SB5B5xx/8nlcgdDRTG9V5GWEITxdfwIebDuLomWJt+sIA3pTVB326t/4PE9RG3W8MtVFTG+qipi7MSo6AMoawcaH6N998U5tZoJw66sl0qVKHUPZQGaHT6tWrMWPGDE0zp/lzf4fQ28Ny5L7O5vS2ejHILz2Nn//3/2HDsU3ahDUP6KGMhCg0379LP3OgKDCKWbpcLMxB4f4PUH3xHPI3/x1RiekY9qOVHgmcP7YOm54fhSHfW4ZOA76mACVrUjBLG2tm59uoehrC82UVWLUtB7uPntGSiIxog7GD0rSagt5e1MZbUua3ozbmM/dmROriDSW2sRsBZQyhKEkgLlF6Qvw5Ozsb7777rlanz+67g2Jengyh+NxZp9D5xRHzbq0GoWir5ymj7ibO27IT7o9/upebcM7DaTLz8hwnLYqrcZkKu90sznytWgzEgTFrDq/F/jMH8O7O5ThSdNSRkudKEnjt7pcxrnfw1LszWpfGxeUrS07i5IZXNPxDf/g+EjMnNflKb/3zzSg68BGiuw7BNTO32vUrL5230dpIJ2hiAD0M4cWqS/h0ey42HTzhynxk/x647qpemin05aI2vtAyty21MZe3t6NRF29JsZ2dCChhCIV5mD17tnYIiXhXUBjCsWPHYtCgQXjssceQnJysGUVe1hBwmrvGh8pYk431o1qxGGw8uhkbj29GTW2NBmDtkXXYfKzlA3beuOc1jEq71npgJmVglC6iuPy53M9x/shabSZhEVGI7z0eO16b6iotEdvjGmQ/2LCOY/7Wf2D3m991zb7vbYuRet3PTaKh1jBGaaPWLL3LRhjC5ev3e2z82uyvt/gOoSgsv27fMXy5+xiqqmsQEhKCwWnJGD80HdF+FpanNt7pZkUramMF9dbHpC6tM2IL+xFQ2hCKx0U3bNigGcRA2CW039fDkTENYUPlzFoMNh3bjL+ufx278vegquYSottGI7vHcDx64yy88tVf8fznL7b4lVo363N0iels16+dz3kbocuF/F04d2iVVlxe/PId3XUo4vtMwNHVv0Huqt82yDHzjheQMvJ+12dfLuqDisIc19/bRMZg1KOHENGhk89zs3sHI7SxOxNf8xflIz7bmYsLF6u0ruL9wAlDM5DUsYOvoRq0pzZS+AztTG0Mxet3cOriNzp2VJiAEoZQ8BGmr1evXlq5CecOIQ2hGt8cGkLzDeGLa17G71ctcRv4ynOhkwfegp9f/yDGP39zs1+QKQNvwXPfcO+vxnfJyCz0XKQvlRXgrCguX3xMS1kUl+80YDIiO6bi4tkDWPu7pu9mRnRIwujHchAW0QG5q+bj8Ie/ajLdlFEPIHPq80ZiUDK2ntqoNsH/rtmF9zYc8JjWiw9+De3ahkulLE4OFe8JigLz4uoSF41JI/qg5+XC8lLBWZheFp+h/QP5vjEUnMHBqYvBgBneEgLKGELniaLOQ2T4yKgl3wcO6gUBIxeDs2WF+PzQGsx77wlUVouj4531JMSpMVeuF7/1HEJDQrBw5e9x7NzxBj+bctWt+P3tv0XbNm29mE3gNNFDl7rqCpzL+VQrLi9OEg3Vistfj9juw121PXa98W2c2flfj+BSx/wfUkb9FGsX9WkW7IifrkFs6tWBA96LmeihjRfDWNJEGMJvzHccgtb4urj8Cb8NYWFJOVZs2O86OTSuQzutsPxVvbroOs9A1kZXUBYEozYWQPdiSOriBSQ2sR0BZQyhk9x//vMfPProoy6Q9913H98ftN3XKrATNmIxcB4Ys+/0fpwqycd/tr2tQfRweKj2+Xezv40nbv2l9ufd+XtRcKEAEWERSE/sheTY5MAWoJnZyelSj5K8TTiX8xmEKRS1HGO6Z2lmUJhCPa+6miqE0qzridTSWHobwoqqaqzenoPNB09q8xI7jGOv6oVrfDg51BcgcveNLyOxra8EqI2vxMxpT13M4cxRzCWgnCE0d/ocjQR8J+DvYiDM3js7l+NgwSFcqrmE5NguuC59tGbgNh7bjOraarQJDUN1XQ2e+6zlunWT+k/EH78VfI8etqSWv7pUnDuCwn0f4FL5WZzP/QKhkdHof+dLaBsdPO9f+n4X+NbDX218G8Wa1noawo0H8vDpjlwIUyiu7L4puH5wmt+7jN4QCWRtvJm/ym2ojZrqUBc1dWFWcgQsNYTOx0S3b9+uzYK7gXJisrc5BPxZDJbveg//999ZHhPs16Ufbswcj/TENIztPRpb87bje2/8qMXJ3D74Njx9h6NUCy8HAV910cpIHFiJ8oJ9jgD1tY6DYurrMGrOIUQlpBOtTgR81UanYU0Jo4chPF5wXns81PmeoHg/8JbsvtIHxngDIJC18Wb+KrehNmqqQ13U1IVZyRGwzBA6C9E7S0o4/y6m89vf/hbt2un7mJYcJvYmgSsE/FkMRi4Zh/yS0w7fob0Z6F48MAQLJv8K3xkxTft5fkk+Ri65vkXkj934MGaM+j5lcSPgrS6ijETxkTU4f3Qd6utqEBoWjo49R+LUpr/h1Oa/aRGTs76LgXc5/sxLnoC32siPZH4EGUMoCsuv3HIIe48XaInHto/ETcP7oH9qkmkTCWRtTINo0EDUxiCwkmGpiyRAdleSgGWG0Lk7KOoLOg+S8fSZktSYVFAT8HUx2HFyJ25/+ZsOZpobdJrBEKC+HggF7h5+F+ZPvnIq5aylj2Lpjnc8co6PisPHP30P8e3jg1qHxpP3RpcLp7bj3KFPUFN1QeveoctVSOgzHqUntmLLn8Y3CDnsRx8hoc9EMtaBgDfa6DCMJSGEIfzTio0ex17+xHSPj3uKGoJf7DqCDfvzIGoLRrQJw+iBPTFqQE+EhToPkjJnOoGsjTkEjRuF2hjHViYydZGhx76qElDKEDp3CUeOHKmVn+BFAioS8LQYnDx/Cn/+6lWsP7oR5y+eR/u27TG0+2BMz/4O8s6fxE///bNGU3HfIQQmZo7Hy3c1fG9w7orH8ebmf6FemMbL1whRh3DibAxLGaIiGktzammRrrpwGoV730NlyQktR1EiIrHfrWgXl6r9ffMfr0fx4c8b5N+x1yiMeGCNpXMKlMHt/AvUmWJHuQdPV+c432oACvMn3hNcs/uo6z3BgT07a7uC/haWl/2O2Fkb2bmr3p/aqKkQdVFTF2YlR4CGUI4fewchgcaLwYnzJ3Hnn6ehoOxsQxqa5wvBdRmj8UWOMBaeS0iITqK24PMe6gZW1VThSNFRXKqpRueYJHSONu9RMrtJ62mRrq2+iKIDH0PsDIorLCIK8Rk3aCeIOq+TG/+Cvf+e4XG6/b7+R3S/5j67oVAuXzv/AtVx6q9RUl7ZhOlz90/Bg7eP9Iq1+EedHbn52oExzljiPUFRT1DUFbTysrM2VnIzY2xqYwZl38egLr4zYw/1CdAQqq8RM1SMQOPF4JfvPYHXNzaqQ+ZWL6JrbDJOae8PNqwl6D6t2eN/jgeuo/GQkdpdF1FDsPT4RpzL/Rx11ZWOMhIpIxxlJBqVfDix/s8tDtv9Gs9mUSbXYOtr51+gZA3h0TPF+GDTATh3GpM6dsCNWb2R0TVBia+BnbVRAqCBSVAbA+FKhKYuEvDYVVkClhtC5wmjglC3bt2QmJiIu+66i4+MKvuVYWKNF4MJz9+Cw4W5zYBxPBo6ZeAtWL77fY9tIsMjsfrBDyCMIy//CTh1qSg+irN7lqP64jktWLv4XujU7xaEt0/0Pzh7ShGw8y9Q/hrC0otV+GjzQew5dkZj17FDO62ExOA0te5zO2sj9aW0QWdqo6ZI1EVNXZiVHAHLDKF72o2L0Tee0qJFi2gQ5XRmbx0JNF4Msp4ciXPlwnw0/0joullf4Perl2Dp9oYHxfTrkok5E/8fxmSM0jHD4Ay1ecNapLYvdD0eGt4uDgl9J6J9Ur/gBKLQrO38C5SvhlC8J/jlnqNYu+cYqmtqEd4mDGMsOjDGm6+AnbXxZn52bkNt1FSPuqipC7OSI6CEIfQ0BecBM//73/8wZMgQvPLKK4iLi5ObLXuTgA4E3BcDUWB+9NPjcbbx+4ONxtn9i61oHxGF4ovFyDmbi5q6GiRFd9JqD/KSJyBOCd352d+QnOQ4eTU+fSzi0sfJB2YEXQjY+RcoXwyh2A0UZSSc7wmKA2PE46ExUZG6cDQiiJ21MYKHSjGpjUpqXMmFuqipC7OSI6CsIZSbFnuTgHEEnIvBtrwd2HBsE97Z8T8cKDjY7ID9u/TDez9ZZlxCQRxZPBZasPsdVJ7PQ35+Pnr1y0bSwNsRHsWSHCp9Lez8C5Q3hjDnVBE+2X4Yp4pKNeziPcHbru2H7omxKsngMRc7a6M8XMkEqY0kQIO6UxeDwDKspQRoCC3Fz8FVJSBO93x57V/w1ZH1KCo7h3YR7TCo60BMy/oGDuw/gPORF1Ba6fjlr6a2Gn9Y81KzU/n97Qvx9aFTVZ2qLfMSxeXFgTHnj6zV8g8Nj0RBbQqunvBtW84n0JO28y9Q4j3A5q4BPTvj4605OHamWGvSPjJCe09weJ/utpHUztrYBrKfiVIbP8EZ3I26GAyY4S0hQENoCXYOqjKByupKfP0vd2FP/j4PaYZgTLeRGNZ7KBLaJ2B0+rXoldATnx36An/44iVsPr7F1adv5z74wbX34htD71B5urbL7UL+Tpw7tBo1lw15dNfBSOhzI7bv2oesrCvlJGw3sQBOWKVfoGa/7Plwp9j2kZj3nRu8UuF8WQU+2nII+44XaO2j2oZrReWvzkxBm7BQr2Ko0kglbVRhokoe1EYVJRrmQV3U1IVZyRGgIZTjx94BSODZz17AM5++0OzMOkV1wl+nv4z+yU0PK7l4qQIllSXa+4IxkTEBSMe6KVWV5qNw3/uu4vJtozujfed+iEsbqyXlzSJdUXQY7RLSrZtEkI7sjTZmoUmb/nscOe04gdb9euKeia0aQnFIjCgq/8WuI1pXcWDMqAE9MLJ/D0S0CTNrCrqOo5I2uk4sAIJRGzVFpC5q6sKs5AjQEMrxY2+bEhDF3j/cuxLHzh1HPeqR0rE7xve9HuLUz2++ejc2HdvsNjNH6QjHKaKiNbD1kXWIj+IhR2bIrxWXP7gKZae2QxT4DgsXxeWvR4cuA7HtL7ci68ervTKEtZfKsf21qci6b6UZaXMMNwIq/QLlryEUheU/3noIZRWXtJmJ8hEThmYgOqqtrbVWSRtbgzQgeWpjAFQdQlIXHSAyhHIEaAiVk4QJGU3g31vfxiPv/sLjMHMnPYo3N/8LuYWOHYDmrlUPvs8TQo0WCsD5o2tRfPgL1NU6fgmPTb0G8RnjtOLyh96fg6Of/A4DvvUXdB3xvVZ3CA+teBhHP3sKA+/6G5KzvmtC9hzCSUClX6B8NYSH84vw8ZYcnC6+oE2na0IMbsnua4sDY7z5BqqkjTf5BlMbaqOm2tRFTV2YlRwBGkI5fuxtMwIlFSXI/v0YXLpsMDyl3yk6EWcvFF7+kXN3sGHLtTM/ZSF5A7W/WHgIB997FFHxaQhr2wHtEtKQ2HcSIjp00kYtO7MX634/UPtzZFwPjJ6Tg63btjf7DmFZ/i6sWzxYay9iifa8zCOg0i9Q3hrCgvNl2nuCh08VaaDETuD4IRkYkq5WYXlZFVXSRnYugdaf2qipKHVRUxdmJUeAhlCOH3vbjMCK3e/jwf/MbCZrh/lLjk1Gfkn+ladEG7WOj4zDljnrbDZze6RbXVGMwv0fasXl89Y8j5iULPT/5ito36lvgwnsfH0azuz4t+uzXhN+gZJOtzdrCHf+/Rs4s/NtV/u0G3+J9BsftweUAMhSpV+gWjOEoobgqm052HXktOMfHCLa4LqreiG7r/0OjPHmq6OSNt7kG0xtqI2aalMXNXVhVnIEaAjl+LG3zQj8+avX8NuPftdi1jf0GYdPDn7WbJu7+0/D/G/RTOgpvbOMRMmx9aivq0XRgZUoObZOe2tz+E/XoGPPUa7hzu5dge2v3tZk+NjJbyN7XNPyHgW738WOvzb9fPRjOWgXn6bnNBirGQJm/QL1mzc/xYb9eR6z+N8T07XPh/7kOY8/v33kAIwd1Atr9x6DODxGnBY6ok93zQy2axsesNqapU3AAjRwYtTGQLgSoamLBDx2VZYADaGy0jAxIwi8uu5vmP/hwsuh3R8HvfLnn479CYZ0Gwxx2uiuU7tdaXTqkIjvXTMd2VFZLG+gozhlp3drBrCmyvGOVlh4JA69N8c1QnzvCQ0OgtnwbDZK89wP/XE0jegxCWMfbFpSYP3TWbhwcluTjMV7hOJ9Ql7GEzDrFyhhCOf+temhQalJHXHsjUeanejuo6excksOSi9Wam2u6tVFOzBGlKII9MssbQKdoxHzozZGUJWPSV3kGTKCegRoCNXThBkZSEDUC7z39R8hRPi/Zq6n73wStw9y7EAVlhfhXHkx2oVHIiXOUWyai4E+Al0qK8DZPctdZSQiOiShU/8p2PffH6Nwf0Nj5zwI5viXz6Es/4pJd8+ksLAQmWPuQdLAr7k+PvbF0yg/46mepKNJpwG3oVP/yfpMiFGaJWDWPeOrISwsKceKDftx9HJh+aSOHTD56kwIAxksl1naBAtPPedJbfSkqV8s6qIfS0ZShwANoTpaMBODCZwqycfnh9bgqdXP4NxFUYcsBKivd1STuHyJXcAvfrYKkeHN7wxwMZATqq66AkU5n7h2+cLC2yEu43rEpozAme3/ws437moygDcHwVAXOV2M7G2WNr/952f4xWsfNZlK4x3CquoafLojF+v3Hdfatg1vgwnDMrRHRIPtMkubYOOqx3ypjR4U9Y9BXfRnyojWE6AhtF4DZqAjgZKKUtTW1zaoEXiu/BzWHP4KovaguETh+C9y1iK3MLfByGmJvTD/1l9hZNo1LWbExcBPwerrUZK3CcWHP0NtdQVCQkIRkzIc8Rk3aGUkxPXVk/2bDd55yDdbPAiGuvipiwnd/NXmj8vXa4XgPV1vzpnW5OPWDKGoY7nl0El8sv0wLlZVIzQ0BFm9u+GGwekB/Z5gSxL7q40JX5ugH4LaqPkVoC5q6sKs5AjQEMrxY29FCCxe/Qz+u20ZTl84o2XUoW0HTOx7A8akj0Le+ZOoq69DRJsIDE8dhqyUoQgLDcO2Ezschenr65ES1w3DU7O8mg0XA68wNWhUVXISZ/cuR9VlfdrF90Ri5s0Qj4nqdVEXvUjqH8dfbYQhvP/5d5sk1KFdBC68+2ufDOEXi3+E9zcdwJniMq1fv9Qk3DAkHZ1i2+s/YRtF9FcbG03RtqlSGzWloy5q6sKs5AjQEMrxY28FCIgi86LYvKerc3RnfGfENAxMHoBreo1Au/B20hlzMfAeoTg9VDweWnJ8g/Z4bpvIWCT0mYAOXRw1BPW8qIueNPWN5a82/hjC7YdPNUi+8lINzpy/gJtHOEqXZHRNwPihGUiOj9Z3kjaN5q82Np2urdKmNmrKRV3U1IVZyRGgIZTjx94WEzhadAzXP3dToyyunBgqXhFceNsTuGv4N3XLNFgWg/3L/g+ZUz0f0d8YZnXFeRz/fDHSJ813/aii6DAK9vwPNZWlCAltg+qKc+g69G5Edx+qmxbugYJFF0PgGRzUX218NYTu0xAHxnyy4zD2HivQPhY7gbdenYmeneMMnq29wvurjb1mac9sqY2aulEXNXVhVnIEaAjl+LG3xQTcC83XO46JaXL94Np7MXfSo7plGgyLweGVjyN35RO4+qENiEkZ0Sq7A+/OxPE1z2DkI/u1x0BFGYnyAsfpnu0790d8+lisXzIMHXtei0HT/9NqPH8aBIMu/nBRoY+/2vhjCMWBMau25mBLzknU1dUjqm249mioeFcwpKXjhVUAZUEO/mpjQapBNyS1UVNy6qKmLsxKjgANoRw/9raYwGvrXscTH/4WgLCDnq9vZX0Di267snMlm3KgLwYVRbn4cmGGhikx8xYM/eGKFpGVntiKDc8M19rEZdyAuLQx2p/Do+K1MhLifcFD7z2Ko58+qX0+5HvL0GnAldIQsno4+we6LnpxsiKOv9r4agjFgTHCDFZcqtammd03RTODkRFtrJi2Lcb0VxtbTM7mSVIbNQWkLmrqwqzkCNAQyvFjb5MIiJ1AcQhMaWUpYiJj0L9LPyS0j8fSHe9g+a6mxcjd0/rx6Bl4ZOIs3TIN9MVg9z/vQf6W1128Bt39T3Qe8q1m+W1/7Xbt0VCxPxuCenQZ9h10y/6ednqouMpO78G6p65y9Y/uOgTXzNyqmx40hLqj1D2gv/eMMISiTqCn670F97o+PlFYgv+t24eC844DY8RjoaKeYGKQHxjjjZD+auNNbLaRI0Bt5PgZ1Zu6GEWWca0kQENoJX23sYuLi/H444/joYceQlpamsesnn32WaxY0fxuTXZ2NubNm4cPPvgAL774oscYzjYvvfSS9nMxnp6XyHHUqFEYPtyxYyR7VdVU4Z7Xf4gNRzc1CCX2A7t37IYbMyfgtXV/Q32I58dFRadXvv1HjO97vWwqrv6BsBic2fFvdB7c9L3KooMfY+vLDd/JbJ+UiZEP7/XI7+TGv2Dvv3/ktkMbgujuw3DNz67otfP1b+HMjoaPifa9bTFSr/u5bpqIQIGgi65AFArmSZtLNbXo9HXPO/cv/Wwqpo0b3OoMSsorsWpbDnYdOa21jYmKxI1ZGRjYs0urfdnAQYD3jbrfBGqjpjbURU1dmJUcARpCOX669BZmcNasWSgtLcWTTz7ZrCF0Hyw3NxcLFizA3Llzm7RftmwZNm/erJnDyEjPBdaFcROXnoZQzOOpp57C7NmzERenz8ENv/nod3jlq9ea5Xz3iLsQ2y4Gf/jCYXAbXxMzx+Plu/6gi07OIIGwGHz15ACkTZyLLkMbFoHf9MIYnD+6tgmvjFt+g143zHF97iwuv+dfP0B1mTi048pBPqJR5h0vIGXk/Vqpie2vNn08tE1kDEbPyUF4+0TdtAkEXXSDoVig5gxh21vmesz0n49Na9EQVlRVa/UJNx7IQ01tHcLbhGFU/x4YPbAn2oSFKjZ7tdPhfaOuPtRGTW2oi5q6MCs5AjSEcvykewvjNmfOHKSkpGixPBk8T4OoaAjFXNauXaurybzumQnIKz5xBUGjk2NS4rrji5+twn+2LcW7O5fjYMEh1NTVQnwudg8fuO4+aY0aB7D7YnD0k0U49P5jiOrUB6MeufI43ol1L+HE+peb5TXk++8iMqabq7h80aFVKD+9B6ERUWgTEQ00OrBjxP2fY9OL45p9v7Njz5HInPq8bvrYXRfdQCgYSC9DKMzfhv15WLP7CEQ5CXEN6tVFKyMR297zP34piEOplHjfKCVHg2SojZraUBc1dWFWcgRoCOX4SfWurKzE/PnzMXXqVMTHxze742eGIXTmsnHjRm04YVAXL16s7fQ5dzAnTJiApUuXoqSkRGuzcOHCBo+Gip1JcYn5NI4XGxvr9e6nc771qEfar/q1yjj31/u0t9fMuuy8GFSWnMTahRmoq6nScKVPegJpEzzv0jTmWVF8HIX73sMlbUcQiIxLRad+t+paXF5GQzvrIjNvO/TVwxCK+oKf7siFeExUXGnJ8bgxqze6xLGeoMx3gPeNDD1j+1IbY/n6G526+EuO/VQmQEOoiDot7fgZbQidhm/w4MGu3T3xSOmOHTs0Uyiuxo+0it3ARYsWuUyeMIBLlizBtGnTtEdYGz+S6s1jrJ7m2fvXA7Qdv+auNqFhOPSrPaaqaOfFYO9/7sPJDX928RL1AUc/loPIjqnNMhR1BIsOfISyM473CMXjnol9b9LKSah02VkXlTgakYuMIRQHxry/8QBOFZVqqXWJj8bEYRlIT04wItWgi8n7Rl3JqY2a2lAXNXVhVnIEaAjl+OnWW29D6OlQGfddP3fDJsydaO/cERSTcprE+++/H+np6ZohnDJlirb757zcY4j833rrLcycOVP7sdj5TEpKkn589NY/TsXe0456dp4ucdroez9x7Eyaddl1MSjOXYPNL45tgqnriO9hwLf+0hRffS2Kj6xF8ZEvUV9brRWXF3UE43qNQUhYuFm4vR7Hrrp4PUEbN/THEN6anakdGLMjN1+beYd2ERg/JANDM7ramIR6qfO+UU8TZ0bURk1tqIuaujArOQI0hHL8dOuttyH05VCZ5nbvhOFLTU3FuHHjNEMozKH76aHu/Xbv3t3g/UHnu5ECkD+PizrB/mXdX7Hgw0XNcr534N2YnHazbjoEcqALnz6A6tOOR4IbX9E3/BHhna+cDFtbegTV+etRX+04xj80pifCu1yDUPGuIC8SaIbAkvd2ePxJakIHfP2a9AY/q66tw7KNR5q0r62vx/nyKrQND9MOjBHX0J6J2v94YAy/eiRAAnYhkJWVZZdUmScJgIZQkS+BaobQ+Q6gMIDeGEJRxsJTuQn3dwn9NYbCEApj2Pj6wbX3Yu6kR01X0I7/OlhdXoSK4mMtsorpPgzV5YU4u+89VJw7qrWNaJ+AxH6TteLyql921EV1pr7mF/21X6Gs4lKTbo9+bSgWPtC0zIl7Q+eBMWv3HMXFKkdh+X6pSbgpqzc6dmjnayps7yUB3jdegrKgGbWxALoXQ1IXLyCxie0I0BAqIpmVhlD2kdHp06e3Wm7C3WC6P3bqLf780qJEas8AACAASURBVNPYdWo3SisuIKZdNK7qOhDJMdbUGgvExUAcMnMu5xOUHHfsIIaGRSAuYxw69rjWW4ksbxeIulgO1ccE/DWEmw+e0A6MKa90mMkeSR0xMas3uifG+pgBm/tKgPeNr8TMa09tzGPty0jUxRdabGsXAjSEiihlpSGUPVRGIFy9ejVmzJih0XSaP/d3CH2dnyKyeEwj0BaDsvxdKDzwEWovlWulI2K6DkV8n/EIC49SWYYmuQWaLraCfzlZXw2hODBmxYb9OH3ughaha0IMbhiSjoyuPDDGLP1535hF2vdxqI3vzMzoQV3MoMwxzCZAQ2g28WbG89Uw6V2H0NeyE+6Pf7qXm3BOz2ky8/LyXDNuXKZCEfQ+pxEoi0FNZQnO7lmOi0WHNQaRHVOQ2O8WtI22ZufVZyEadQgUXWQ5WNnfW0N44WIVPt6ag51HHAfGxERF4sasDAzsac/vnpXMZcfmfSNL0Lj+1MY4tjKRqYsMPfZVlQANoarKKJSX+4mj7ofKKJSiqakEwmJQcmwdinI+1U4PFWUkEvpMRIcuA03lqPdggaCL3kzMjteaIayrr8dXe47hi11HcKmmVjskZtSAnhgzsCcPjDFbrMvj8b6xCLwXw1IbLyBZ0IS6WACdQxpOgIbQcMT2H4CGsKGGdl4MRHH5s3uXa4fHaGUkeo1EXM/RSpaR8PXOsbMuvs7VivZf7nYcNOTpGj3QcejQ8Ade8Pjzif2T8J1bx2L1thwUl1VobXhgjBUqNh2T940aOnjKgtqoqQ11UVMXZiVHgIZQjl9Q9KYhtL8hdBSXX4myM3u0yUQl9tYeDw1v1zFgvsNcpI2V8ud/WoFnlq5tMkhW727Y/IefNjv40TPF+PPSVQjvEKe16RTbHjeP6Iu05HhjE2Z0rwjwvvEKkyWNqI0l2FsdlLq0iogNbEiAhtCGojFlawnYajEQxeVzv0Tx0bWOx0PbRiOh703o0GWAtRANGN1Wuhgwf6ND+moIz5aUY+WWQzh0shD5+fnok9YT4wanYVhGN3F2ES9FCPC+UUQID2lQGzW1oS5q6sKs5AjQEMrxY+8gJGCXxaC8YJ+2K1hdcV5TKTZlBOJ7j0dom7YBqZpddLErfG8Noagh+PHWQ9iWc0qbakSbMCRFXMK9t0/ke4IKis/7RkFRLqdEbdTUhrqoqQuzkiNAQyjHj72DkIDqi8Gl8iIU7ltxpbh8h07oNOA2RMZ2D2i1VNfF7vBbM4R1dfVYv/84Pt95BFXVNQgLDcXwPt0wdlAv7Nu9C1lZWXZHEJD5875RV1Zqo6Y21EVNXZiVHAEaQjl+7B2EBFRdDOprL+Fczqdacfn6+jptJzA+fSxiUq9GSEhowCulqi6BAr4lQ/jmnGn4aMtBFJVe1Kbbu1siJg3vg4QYRy1LaqPut4DaUBt1CaiZGe8ZNXVhVnIEaAjl+LF3EBJQcTEoPbkN5w6tdhSXBxDddQgS+kxAWET7oFFIRV0CCX5zhrBHUkfce5Nj908YwFuzM5scGENt1P0mUBtqoy4BNTPjPaOmLsxKjgANoRw/9g5CAiotBpXnT6Bw/weoKnW8r9U2pis69b9V+/9gu1TSJRDZHzl9zjWtgvPlWL/vGI6cLtY+S06I0WoJjuzfw+PUqY263whqQ23UJaBmZrxn1NSFWckRoCGU48feQUhAhcWgpuqCtiN44dQOTQGxExifcQNiug8LQkUcU1ZBl0CHX155STs5dOeR06ivr0fb8Da4tl8qRg7ooR0e09xFbdT9ZlAbaqMuATUz4z2jpi7MSo4ADaEcP/YOQgJWLwbFuV/g/JEvUVdbrdHv2PNaXCw4gK4jvoewth2CUBEaQn9Ev3Cxqtlu0VFNT6IVhek/33UE1TW1Wr9r+qXiuqt6IqptRKvDW33PtJpgEDegNuqKT23U1Ia6qKkLs5IjQEMox4+9g5CAVYtB+Zl9KDr4MaorHI/pRXXqg8TMSQgJDcfahRnoOvy76D3590GoCA2hP6LPfvl9LP7vmiZdB6clY/uf/s/1+cEThfhw8wGcu1ChfZaZ0kk7MKZjh3ZeD2vVPeN1gkHckNqoKz61UVMb6qKmLsxKjgANoRw/9g5CAmYvBpfKzmrvCVacO6LRDo9KQGK/mxGVkK79/dCK/4ejny3W/nztrO3okDwoCFXhI6O+it6aIRSF5T/afBA5p4q00Imx7XHLiL5NDozxZlyz7xlvcmIb/kOK6t8B3jdqKkRd1NSFWckRoCGU48feQUjAtMWgvhZFOZ+h5Ng61NfVIjQ8EnFp1yHWrYzEhfydWL94iEuFpIFTMfjet4NQFRpCX0VvzhBe1asL5t87ETty8yFqC0ZGtMG4QWm4OjMVISG+jkLT4R8x83qZ9t8z86YUMCNRGzWlpC5q6sKs5AjQEMrxY+8gJGDGYnCx6DAK965AdcV5jXBMt2GI7zMeYeGOum7Oa8df70TB7mUNPhty71J0Gnh70Cljhi6BBNWjIQwBOnfsgB9Pvlqb6tWZKRg7KA1RbcOlpk5tpPAZ2pnaGIpXKji1kcJnWGfqYhhaBraQAA2hhfA5tD0JGLkYiDqChfs/QtnpXRqcyNjuSBRlJKK7NIFVsPsd7PjrHU0+j+46GNfM3GZPuBJZG6mLRFrKdm1uh7BzXAc8e/8UTByWgfjohv8A4e9kqI2/5IzvR22MZ+zvCNTGX3LG9qMuxvJldGsI0BBaw52j2piAUYtB6YnNKDq4CnU1VQiL6ICEPuO1AvPNXeuXDIWoQ+jp6jX+UfQYO8vGlH1P3ShdfM/EHj1chlA8Blp/Jef+qUnY88rPdZ0EtdEVp67BqI2uOHUNRm10xalbMOqiG0oGUogADaFCYjAVexDQezHQisvvew9VF04jJLQNOva4RntXMCRM7jE9e9DUL0u9ddEvM/UiFZVexPx/fILTxRe05KLbRWBoRld0TYjR/n77yAG6Jk1tdMWpazBqoytOXYNRG11x6haMuuiGkoEUIkBDqJAYTMUeBPRaDLTi8gc/xoX8y4+HdkxB0sDbER4Vbw8QimWply6KTUvXdC7V1OKT7Yexft9xLa4oJn/DkHStpqCRF7Uxkq5cbGojx8/I3tTGSLr+x6Yu/rNjT3UJ0BCqqw0zU5SA9GJQX4viI2tx/sha1NVe0g6KSeg7scXHQxVFoVRa0rooNRu5ZPYdL8CR0456lc5LlI8QJ4eGhYagW2IshmV0xfihGdIHxniTKbXxhpI1baiNNdy9GZXaeEPJ/DbUxXzmHNF4AjSExjPmCAFGQGYxKC/Yj6IDK13F5cU7gomZNyG0TWSzlKrLCyEOkOl29Q8DjKS+05HRRd9MrI8mDGH/Hz7tMZF5d9+A+6dcgy5x0aYlSm1MQ+3zQNTGZ2SmdaA2pqH2aSDq4hMuNrYJARpCmwjFNNUh4M9icKn8LAr3XSkuH9E+EZ0GTEFkx9Yf1du/7EGc3f0uRj+Wg5CwCHVAKJaJP7ooNgXd0mneENZj0ws/xfA+3XUby5tA1MYbSta0oTbWcPdmVGrjDSXz21AX85lzROMJ0BAaz5gjBBgBXxYDcWLouZxPUXJ8g0YhNCwCcRnj0LHHtV5RKc3biA3PXqO17XXDo8i45bde9QvGRr7oEsh8yiqq8Prqbbj/uXcd02x0iuimFx6gIQzkL4CPc+N94yMwE5tTGxNh+zAUdfEBFpvahgANoW2kYqKqEPBqMaivR8mJzSg+/BlqL10EQkIcxeV739CkuHxL89r2yq0o3P+Bq8nI/7cH7Tv3UwWFUnl4pYtSGXufzJniMhw90/CdQPfeooB8dU0dvtxzFOv2HsOpolL84X/rPQ5AQ+g992BoGcj3jd31ozZqKkhd1NSFWckRoCGU48feQUigtcWgovio9njopbICjU5kXCoSM2/2WFy+JXynt/0Tu/7xnQZNugz5Fq66+59BSL31KbemS+sR1G0hDGGXb/3GY4IfLfw+kjq2x6ptOSiruKS1iW7XFqLOoKeLhlBdna3ILJDvGyt46jkmtdGTpn6xqIt+LBlJHQI0hOpowUwUJXD4w18ifdITruyaWwxqKktRdHAljn22GAmZk9AmMgbxvScgOvmqBjOrvVSOMzv/i67D72lxxl/9rh/Kzx5o0mboD5Yjsd+titKyLq1AXqRbMoQPTR2Fjh0chxJ1T4zFTcN7a8awuUNlaAit+46qOHIg3zcq8vYlJ2rjCy3z2lIX81hzJPMI0BCax5oj2ZBARWEOvlzUB/3ufBHdr/2xNgNPi0Fx7uc4l/MZqkpP4eT6P6PXhF8gfeIvPRaXP7TiYZze8V/HITEhoR6pHFn1Gxz/8nmPP2sX1wPZDzneSeR1hUAgL9IeDaF4NxDA3eOHYkhaMiZm9cagXl20z0Th+ZauhJgoU786gayNqSANGIzaGABVp5DURieQOoehLjoDZTglCNAQKiEDk1CVwO43v4v8rf9ARHQXzcCJmoHui0H5mX0oPLgSNRXntSmc3bsCpSe2oH2nvhj1yL4m0xJF6NcvHqx9njZxHtJv+rWqU7ddXoG8SLe0Q7joB5Mw884xCG/j+R8XVBAykLVRga9MDtRGhp6xfamNsXz9jU5d/CXHfioToCFUWR3mZjiB+tpqrSZgRIekJmMVHfgIW/98s+vzHuNmo8/kJzVDeFVmTxTtfx8Xi3K1n4dHxWuHOe5/5yFX+4ybF6DX+McaxN3x92+gYOfbrs9GPXoQUYkZhs8zGAYI5EU6v+gCut7V6ITZy6eHincIb8zqrbTEgayN0uC9SI7aeAHJoibUxiLwrQxLXdTUhVnJEaAhlOPH3jYncPjDubhUXox+d/6hyUw2PT8K54+ta/D5NTO3YPeWtegcWYz6+jqEhkciLu06xKZejXW/vwrlBVd2BUPCwjF6Tg4iO6ZoMQp2v4sdf53aIF6XYd/BVd9+3eYU1Ug/UBfpXUdO492v9mLe3z72CJqGUI3vn12zCNT7xq56uOdNbdRUkbqoqQuzkiNAQyjHj71tTODi2QNY+ztHCYfsB79CbA9HvT9xnfjqj9i39IGGs6sHOnS9CrWJ1yI5ORnR3YYiofd4hEW0x9FPFuHQ+w13A0Xnrtnfx4BvvqLFWf90Fi6c3NaE2LAffYiEPjfamKQaqQfaIi1KR6zYsF8rIVFeeQnt2oZDlJfo3TWxCfA+3Zt+poYqjiwCTRuV2MrmQm1kCRrXn9oYx1YmMnWRoce+qhKgIVRVGeblFwFxgueFU9vRseeoVvuLkg6itIO4EvrehGEzHPX+aqrK8NWi3qiuKLkcox71dXUA6rW/R6RPxdV3PY22MV21v1eVnMSXC5t/ZG/Yjz5A6YmtyHn/Fx5zEsYy+8G1rebLBi0TsPMifdsv/w6xEyiu+vp6VFyqxqWaWnRLjMU9E4dh/NB0DMvoZtuvgJ21sS10LxOnNl6CsqAZtbEAuhdDUhcvILGJ7QjQENpOMibcEgFxgmfpye3Ium9li6BEsXdR9N39Gvjt15E87Erdv/raSyg88DEunNyi/ZLepm0HxPcej4P5tcjKyvJaiLrqSu3RUl7GErDzIi0M4fL1lx83vvxuoKA1bnAaVi78gdIHxnijqp218WZ+dm5DbdRVj9qoqQ11UVMXZiVHgIZQjh97K0SgLH8X1l0+wXPgXX9DctZ3m81u43PXouR4w9INUYm9MepRR92/8oL9KNz3PmqqLmh/F+8Ixmdcj9A2bfn4m0Kau6di10W6vh4YN/tlfLHrSCOy9fjm2MH41y/uUpS492nZVRvvZ2jfltRGXe2ojZraUBc1dWFWcgRoCCX45ebm4tlnn8Xjjz+OuLg4VyTx+cMPP4ySEscjh7GxsXjyySeRlpam/b24uBizZs1CXl6eq8/ChQsxfPjwVrMR461YscLVrnFs8YNly5bhxRdf9BgrOzsb8+bNw0svvaT9/KGHrpyK2ergXjQQ+Y0aNcqruXgRzqcmO//+DZy5fIJnu4Q07UAXT1fe2j9g/7IHPf6s14TH0KGLOBxmv/Zz8VhopwFT0DbaUd9NXFwMfJLFtMZ21OXAibNYtTUHz73zFQ6eKGzC6ptjB9EQmvYNCs6B7HjfBItS1EZNpamLmrowKzkCNIR+8nOavpiYGCxevNhlCCsrKzF//nwkJSW5zJYwSQUFBZoRi4yM1Eyk+9+FgVu+fHmDOI3Tco43ZsyYBiZu8+bNmDNnDu6//35Mneo4wVLEE587x/M0RZGD3oZQGN2nnnoKs2fPbmCQ/UTsU7eCPe9ix2sNT/BMu/GXSL/x8SZxRDmJJld9HcrO7EXZ6T2IjOuB0LAIxGeMQ2zqNUDI5QrgNIQ+aWJ2Yzst0qfPXcAHmw/i2JliDdN/1+zGnqNnaAjN/tJwPP4Dl8LfATv9N01hjLqnRl10R8qAChCgIfRDBOcOXL9+/VBWVtbAyHnaNRRGSewiit04sZPo/LNzx9BpIoWh87RL6MlkuqctzJ/YEXQaU6sMochj7dq1uu86eiNRcyd4imLy7eIdO7PNXaJUROH+j1BT6djRFUXlEzInIbxdR49duBh4o4j5beygy8WqaqzaegjbDudr76VGtQ3H2EFpWPDmp1jhfIfQDR13CM3/HgXbiHa4b4JNE+d8qY2aylMXNXVhVnIEaAh95Odu7s6dO9fAiIlQwhQJQ+a+O+du+OLj4z0+Zip27FJTU127fO5pCZO5YMECzJ071/XYaUtp+2MInTlu3LhRC52SkuIymM5HXCdMmIClS5e6HoVt/JirGFdcwtg2jufp0VYf0Tfb/NgXT+Pg/2Z5/Ll4j1C8T+jpqi4vxNn9H6DCrbh8YubNrRaK52Kgl3L6xlFdl3X7juPznbmovFSjTXxk/x4YO6gX2oa3wfx/fNIsjHnfuUFfUBZEU10bC5AoMyS1UUaKJolQGzW1oS5q6sKs5AjQEErwa7wzJ0J5MmNOcyR2/4TRct/Ncw7f0iOc3hg892l40959PKfhGzx4cIPHXHfs2KGZQnGJdx5LS0td70KKuS9atMj1dzHHJUuWYNq0aZppbTwfb3LyV4rKkhMtdo2M7d7g5+L00KJDn6I0b2OT4vIhIaGtpsHFoFVEljRQSZd7fv8fvL5qa8PvHYC0LvH41XfH49bsTCTERFnCyYpBVdLGivmrPCa1UVcdaqOmNtRFTV2YlRwBGkIJflYaQue7g+7pO3fsmjtUxn3Xz92weZqH0ySKdxPT09M1QzhlypQGO5juMcQu5ltvvYWZM2dqKTV+j1ICs65dRT3AczmfQNQrDAkJQYeuQ5DQZwLCwr3/5ZyLga6S6BZMJV2EIfz7xw0NoZjoyAGpWPv0T3Sbs10CqaSNXZiZlSe1MYu07+NQG9+ZmdGDuphBmWOYTYCGUIK4lYbQPW138yZ2Ib3ZjXM3c821dz7GOm7cOM0QCnPo/o6je7/du3c3eH/Q3bDq+bio+A+xP1fdxQJU569FXYXjJMeQyEREdBuN0Had/AnHPiTQLIHz5VV4+B/rsPVI01NDszOS8OIPriM9EiABEiCBACfgS73iAEfB6dmAAA2hhEieDKGnzxq/Q+jpfUCZdwiNMITuj7l6YwhFGQtP5Sbc3yXU0xh6K5vYCSw6uApl+TsaFJeP7jrE2xBN2vFfB/1GZ2hHq3URB8as3paDLYdO4p2v9mLH4fwm850wLAMfL/qBoRxUDG61NioyUSUnaqOKEk3zoDZqakNd1NSFWckRoCGU4OfJ/FlxyqisIZR9ZHT69OmtlptwN5jO8hgS6L3qev7oWpw7/Dnqa6u19h17Xov49OsREhbuVf/mGnExkMJnWGerdKmrq8eGA3muA2NCQ0Lw+a4j+GTrYaBhxRLQEBomPwP7ScCq+8bPdIOqG7VRU27qoqYuzEqOAA2hBL+WdgP1rkPoNH3JyckNTjB1PprpLDgv6hz6+sio7KEyAuHq1asxY8YMjaanMhm+npQqIQsuFuWiaP/7uFRepIWJSkhDQuYtiGifIBPW1ZeLgS4YdQ9ihS45p4rwwaYDKCq9qM0nvWsCbhnRFzNfes/jO4Q0hLrLzoCSBKy4byRTDpru1EZNqamLmrowKzkCNIQS/DwZQhHOWUS+pMRR167xo5JOA5aXl+cavXEJh+bSEo+WrlixwvVjT49h+moI3U2ct2Un3Md1LzfhTExmjv5KUl1RjKIDK1FesF8L0SYyFomZk9A+KdPfkB77cTHQFaduwczS5YtdR/DG6m04euY8Si9Wavm3i2iD1KQ4PDF9Inp07oi/eThQxjnReyYO023OdglkljZ24aFSntRGJTUa5kJt1NSGuqipC7OSI0BDKMcvKHo3fiTVykkf//J5pI5+sEEK4pHQ4tzPcf7YetTX1SI0LAId00YjrudIICRM93S5GOiOVJeAZuhSUl6J59/5CvP+9rHHnI++/ohmCHnxF1u7fAfMuG/swkK1PKmNaoo48qEuaurCrOQI0BDK8QuK3qoYwksXzuDLhRkYPScHEdGdNfYX8nei6MDHqL1Upv29Q5eBSOh7I9q0jTZMGy4GhqGVCmykLhVV1RA7g5sOnsDh/HP460eeT7ulIfQsoZHaSH1p2Jm/3Cr8HeB9o6Y41EVNXZiVHAEaQjl+QdFbFUO47+37cWLdn9D92h8j45bf4Ozud1FRfEzToG10FyT2uxWRHRsWoTdCIC4GRlCVj2mELvX1wKaDefh0Ry6EKRS1K8NCQrhD6KNcRmjjYwps3gwBaqPuV4PaqKkNdVFTF2YlR4CGUI4fe5tEoOTYOmx8fpRrtG5X/wBtY7sjLCIK8Rk3IKZ7lkmZ8HER00D7OJC/i/Tuo2fw3DtfNRmtrOKS9vhn23DHY8dpyfG4cVhvHDxZiLGzXvaYHXcIPYvmrzY+fgXY3A8C1MYPaCZ1oTYmgfZxGOriIzA2twUBGkJbyMQkt748CUUHVwIhIUB9PdolpKPfnX9AfPo4hIRFmAqIi4GpuL0ezF9dhCG86kfPeBznvluz0S81CTcN74PMlE5aG/HoKA2h17JoDf3VxrdR2NofAtTGH2rm9KE25nD2dRTq4isxtrcDARpCO6gU5Dnmb3kDu/85/QqFkBDU19Xjqm//HclZd5tOh4uB6ci9GtBfXRoawnq4igeGAH/+2VT88ObsBuMLQzjrpfc95vTfed/hoTIeyPirjVfCs5EUAWojhc/QztTGULx+B6cufqNjR4UJ0BAqLA5TcxBYu6gPLhbmNMERlZiBUY8eNB0TFwPTkXs1oL+6aIbwPrFDWA/UOyvJO/689Y8PYmhGV6/GZ6PmCfirDZkaT4DaGM/Y3xGojb/kjO1HXYzly+jWEKAhtIY7R/WSwNk9/0NtjaPWm6crrE0kOg24zcto+jTjYqAPR72jNKdLYUl5s0PV1dfjz+9vwty/rnRrc2WXcOuLNIR66MR7Rg+KxsSgNsZw1SMqtdGDov4xqIv+TBnRegI0hNZrwAxsRoCLgZqCNafLtQ/9Eev3HW+S9M0j+uLqfik4U1yGPy5f73FSNIT6aM17Rh+ORkShNkZQ1ScmtdGHo95RqIveRBlPBQI0hCqowBxsRYCLgZpy+WoIR/TtjruuH4xeXeLx9NtfepzUMz+ZzEdGdZCb94wOEA0KQW0MAqtDWGqjA0QDQlAXA6AypOUEaAgtl4AJ2I0AFwM1FfPJEIYAd4wcgLd/Zf6hRGrSMzYr3jPG8pWJTm1k6Bnbl9oYy9ff6NTFX3LspzIBGkKV1WFuShLgYqCkLM2WNhj84+ewM/eU4/RQcWaMqDZfH4IHvnYtXvipue+fqknO+Kx4zxjP2N8RqI2/5IzvR22MZ+zPCNTFH2rsozoBGkLVFWJ+yhHgYqCcJFpCjXUpOF+GFRv241d/X4UTZ0sum8EruT9wGw2hWUrynjGLtO/jUBvfmZnVg9qYRdq3caiLb7zY2h4EaAjtoROzVIgAFwNrxZjx9FKPCRSfK8J/58/AxapqrNp6CFtzxK4g8NpHW3C84HyTPjSE5unIe8Y81r6ORG18JWZee2pjHmtfRqIuvtBiW7sQoCG0i1LMUxkCXAyslWL0z/+EtXuONUnijuw0PPStCdrPqqprEBoSguzMFFTX1KJNWKjHpMVJo7yMJ8B7xnjG/o5AbfwlZ3w/amM8Y39GoC7+UGMf1QnQEKquEPNTjgAXA2slac4QXpUajzvGDtWS69M9ETdl9UFCTJS1yXJ0jQDvGXW/CNSG2qhLQM3MeM+oqQuzkiNAQyjHj72DkAAXA2tFb2IItYNigH7d4/B/d4zFpBF90LNznLVJcvQGBHjPqPuFoDbURl0CambGe0ZNXZiVHAEaQjl+7B2EBLgYWCu65x3CekwclIKVTz1gbXIc3SMB3jPqfjGoDbVRl4CamfGeUVMXZiVHgIZQjh97ByEBLgbWiX6x6hKGP/AC9h0/ezmJekc5CQB3Xp2mHSrDSz0CvGfU08SZEbWhNuoSUDMz3jNq6sKs5AjQEMrxY+8gJMDFwDjRX/toMx555UOPA7zz6+/i851H8NJ7G7Sfx7SPRFz7SISEOAxhYrsQGkLjpJGKzHtGCp+hnamNoXilglMbKXyGdaYuhqFlYAsJ0BBaCJ9D25MAFwPjdBOG8PuL374ywOUNwNBQYN53xmufpyXH49bszCYHxlAX43SRjUxtZAka15/aGMdWNjK1kSVoTH/qYgxXRrWWAA2htfw5ug0JcDEwTrQmhlCcFoMQhIaG4IWf3obxQzK0E0Q9XdTFOF1kI1MbWYLG9ac2xrGVjUxtZAka05+6GMOVUa0lQENoLX+ObkMCXAyME62pIXS8IhgWGoKaD37b4sDUxThdZCNTG1mCxvWnNsaxlY1MbWQJGtOfuhjDlVGtJUBDaC1/jm5DAlwMjBGtoqoac179EM8u+8ptAMcOoSgsX/3Bb2gIjUFveFTeM4Yj9nsAauM3OsM77cBkRQAAIABJREFUUhvDEfs1AHXxCxs7KU6AhlBxgZieegS4GOirSX09sPFAHj7dcRjr9x3Hu1/tuzzA5QKDAA2hvshNj8Z7xnTkXg9IbbxGZXpDamM6cq8GpC5eYWIjmxGgIbSZYEzXegJcDPTT4OCJQqzaloOC82Va0JOFpUhN6oj2keFNBpl555gWB6Yu+umidyRqozdR/eJRG/1Y6h2J2uhNVJ941EUfjoyiFgEaQrX0YDY2IMDFwHuR3vlqDxa99XmTDtW1tfj+pBE4e9kIxnVoh0kj+qBv907eB2/Ukrr4jc7wjtTGcMR+D0Bt/EZneEdqYzhivwagLn5hYyfFCdAQKi4Q01OPABcD7zURhnDq42+4dRDvBIrXAkPw6LfGoWP7SFw3qBey+3ZHmKgtIXFRFwl4BnelNgYDlghPbSTgGdyV2hgM2M/w1MVPcOymNAEaQqXlYXIqEuBi4L0qTQ3hlb6i0Pyk4X3QNryN9wFbaElddMFoSBBqYwhWXYJSG10wGhKE2hiCVToodZFGyAAKEqAhVFAUpqQ2AS4G3uuzbO1u3PHrfwCX6wmKEhLaHwGUvPM4YqLaeh+slZbURTeUugeiNroj1S0gtdENpe6BqI3uSHUJSF10wcggihGgIVRMEKajPgEuBt5pdPRMMRa+9Rlefm+jxw40hN5xDIRWvGfUVZHaUBt1CaiZGe8ZNXVhVnIEaAjl+LF3EBLgYnBF9E7fWIDCkvIm34J7JmahZ5eO2J93Fv/6fMflXUGxPXjloiEMnpuH94y6WlMbaqMuATUz4z2jpi7MSo4ADaEcP/YOQgJcDFoyhI5C8jcN74MxV/UE6uuRf85RUqLx9dvv38RHRoPk/uE9o67Q1IbaqEtAzcx4z6ipC7OSI0BDKMePvYOQABeDZgxhSD1Q79gFvPemLDz3kymI1vEdwda+atSlNULW/ZzaWMe+tZGpTWuErPs5tbGOfUsjUxc1dWFWcgRoCOX4tdr72WefRWpqKqZOnepqW1xcjFmzZiEvL8/12cKFCzF8+HCv4q1YscLVLjY2Fk8++STS0tJcny1btgwvvviix1jZ2dmYN28eXnrpJe3nDz30UKtj+tJAzHfUqFFezcWXuCq15WJwRY34O+ej+MLFKx9cPjTm6R9Pxs/uGGWqbNTFVNw+DUZtfMJlamNqYypunwajNj7hMq0xdTENNQcykQANoYGwhTkS5u3+++9vYAjF5wUFBZoxi4yMhDBwy5cvx+LFixEXF+cxo9zcXDz88MMYM2ZMAxO3efNmzJkzp8EYIp743BnfU0CRg96GUBjdp556CrNnz252HgbiNi00FwOg4HwZVm45hPueXYaLldXiKVHX6aFCCBpC076OthiI94y6MlEbaqMuATUz4z2jpi7MSo4ADaEcP4+9nTuApaWliImJwZQpU1yGUPzs8ccf10ydc1evsrIS8+fP19p42iV0/jwpKcnjjp4wf2JH0GkorTKEIo+1a9fqvutogERSIYN5MSgpr8Qn2w9jR26+xvCp/6xBeeWlJjxpCKW+YgHXOZjvGdXFpDbqKkRt1NSGuqipC7OSI0BDKMfPY29hyI4fP4777rtPM3rC5DkfGRU7fWJ3TphC991AT4+WOoOLPgsWLMDcuXMbPBraXOr+GEKn6dy40VEiICUlxWUwnQZ3woQJWLp0KUpKSrQ2jR9zFeOKS8y1cTxPj7YagN6UkIG8GPzrs50eGVbX1qJzXAds2J+Hmto6hIWGYkTf7jhZWIKINp4Ly393wlBT9HAOEsi6mArSgMGojQFQdQpJbXQCaUAYamMAVB1CUhcdIDKEcgRoCA2UxGmK3A1h49085/AtPcLpjcFzn4Y37d3Hcxq+wYMHu3b3xM937NihmUJxiXcexY6n831FMY9Fixa5/i7mumTJEkybNk0zrY3n401OBkqha+hAXgz6fn8xDp4obMLrhqFpGDOwl/b5wJ6dMWFoBjp2aKcrV9lggayLLBur+1MbqxVofnxqQ23UJaBmZrxn1NSFWckRoCGU49dibyMNofPdQfcEnDt2zR0q477r527YPJlUp0kU7z+mp6drhtD90VcxrnsMsYv51ltvYebMmVpKYme0uUdcZZCL/xDzMo7AHYs/xPHCy2UinGUD64FhvRIxJasnRvbtgoQOkcYlwMgkQAIkQAIkEAAEsrKyAmAWnEKwEKAhNFBpIw2he9ru5k3sRnqzG+du5ppr73yMddy4cZohFObQ/R1H9367d+9u8P6gu2ENpMdFBfdA/tdB1w6h+yExIcADU67BCz/9moF3i3zoQNZFno61EaiNtfxbGp3aUBt1CaiZGe8ZNXVhVnIEaAjl+LXY25MhbO59QJl3CI0whO65e2MIRRkLT+Um3N8lDBRjaNfFYH/e2Wa/r5kpnXChogrCEOYXXXBr5yg0P+87N+CJeyYaeLfIh7arLvIzVz8CtVFXI2pDbdQloGZmvGfU1IVZyRGgIZTj57MhNOKUUVlDKPvI6PTp01stN+HJHBuI3tDQdl0Mnvz353jklQ+bsEmOj8Zbv7gLa3YfxdNvf4miUre6gpdb0xAa+pUK+OB2vWcCXpgAf+LB7vrxvlFTQeqipi7MSo4ADaEcP58NoejgTx1Cp+lLTk5uUF/Q+Wims+C8s66hL3UIZQ+VEXNavXo1ZsyYofHwVCbD15NSDZRFOrRdF4PmDGFMVFv8/M7RGpeX39+I/KJSbVfQ/aIhlP7aBHUAu94zwSAatVFXZWqjpjbURU1dmJUcARpCOX5+GUKnAcvLy3P1b1zCobnAzmL3zp97egzT13cI3U2ct2Un3Md1LzfhzEtmjgZKoktouy4GTQ2h43HQDu0isOgHk3Dr1ZnomhDTLKOINmG68DMqiF11MYqHSnGpjUpqNMyF2lAbdQmomRnvGTV1YVZyBGgI5fgFRe/Gj6QGxaRbmKRdFwOHIfzAsfvnOjSmHomx7VHw77kICWm4K2g3ne2qi904+5MvtfGHmjl9qI05nP0Zhdr4Q834PtTFeMYcwXwCNITmM7fdiDSE9v8X9Us1tXjwhXfx8vub3Cbj2CEU7xCeeusx230vGyfMRVpdCakNtVGXgLqZ8b5RUxvqoqYuzEqOAA2hHL+g6E1DaF9DWFdXj82HTuDznUewcsshrNqa0+Q7S0MYFLexpZPkL1CW4m9xcGpDbdQloGZmvGfU1IVZyRGgIZTjx95BSMAui8G+4wX4eGsOzl1wnBpaW1ePazJTkNSxQxPVRvTtbnsl7aKL7UH7MQFq4wc0k7pQG5NA+zEMtfEDmgldqIsJkDmE6QRoCE1HzgHtTkD1xUCUjXhv437k5p/TUIt3BCcMzYCoNRjIl+q6BDL71uZGbVojZN3PqY117Fsbmdq0Rsian1MXa7hzVGMJ0BAay5fRA5CAqotBdU0dPt1xGBv256G2rg6REW0wblAars5Mhc3Pi/HqW6SqLl4lH+CNqI26AlMbaqMuATUz4z2jpi7MSo4ADaEcP/YOQgKqLAbvbzzgon/k9DlsO5yPiqpq7bNvXDcQN2b1QVTb8KBRSBVdgga4DxOlNj7AMrkptTEZuA/DURsfYJnYlLqYCJtDmUaAhtA01BwoUAioshi88sEmzHh6aROsol5g1fsLAgW31/NQRRevEw6ihtRGXbGpDbVRl4CamfGeUVMXZiVHgIZQjh97ByEBFRaDnFNF+PXrq/HG6m1uCjjKSLQNb4PK9+YHnTIq6BJ00L2cMLXxEpQFzaiNBdC9HJLaeAnK5GbUxWTgHM4UAjSEpmDmIIFEwMrFwP3AmK05p7B8/T5A+EC3i4YwkL5tgTEXK++ZwCBo3CyojXFsZSNTG1mCxvSnLsZwZVRrCdAQWsufo9uQgBWLQVV1DT7Z7jgwRlziwJiS8koseuvzJgRpCG34pQrwlK24ZwIcqW7Toza6odQ9ELXRHakuAamLLhgZRDECNISKCcJ01Cdg9mKw+eAJzQxevHxgzPA+3XHDkHS8+cl2j+8Q0hCq/x0KtgzNvmeCja/MfKmNDD1j+1IbY/n6G526+EuO/VQmQEOosjrMTUkCZi0G+/POYtW2HBSWlGscUpM64pYRfdElPlr7e3OHytAQKvm1CeqkzLpnghqyn5OnNn6CM6EbtTEBsh9DUBc/oLGL8gRoCJWXiAmqRsDoxeB4wXms3HIIv/r7Km3qYWGhiIlqi3YRjhISD00dibvHD4V4n7C5KyEmSjVshudjtC6GTyCAB6A26opLbaiNugTUzIz3jJq6MCs5AjSEcvzYOwgJGLUYCIMnjOCBE2c1quIUUU/X6498UzOEvBoSMEoXcpYnQG3kGRoVgdoYRVY+LrWRZ2hEBOpiBFXGtJoADaHVCnB82xHQezG4VFOLT7cfxsYDJ1BbVwdRR/CafikY//CraHKEKAAaQs9fGb11sd0XU+GEqY264lAbaqMuATUz4z2jpi7MSo4ADaEcP/YOQgJ6LgZbc05i1dYc14ExWb27aQfGRLUNR+hNj3GH0Ifvl566+DAsm3pBgNp4AcmiJtTGIvBeDEttvIBkQRPqYgF0Dmk4ARpCwxFzgEAjoMdicKKwBCs27Mfpcxc0PN0TYzH56kzXgTH19fU0hD5+cfTQxcch2dxLAtTGS1AWNKM2FkD3ckhq4yUok5tRF5OBczhTCNAQmoKZgwQSAX8XA1E64sLFKmw/nI/c0+c0JO3atsGI3t3xg5tHNEBEQ+j7N8ZfXXwfiT18JUBtfCVmXntqYx5rX0eiNr4SM6c9dTGHM0cxlwANobm8OVoAEPBnMRBGsOMdv0ZdXX0TAq/N/jruvTGriSH8+Z/e80hreJ9uPFTGAxl/dAmAr6MtpkBt1JWJ2lAbdQmomRnvGTV1YVZyBGgI5fixdxAS8GUxEAfGfLYjF1/tPYYn3vgEYucPIeKsGGEMxR8AT4YwCLFKT9kXXaQHYwCfCFAbn3CZ2pjamIrbp8GojU+4TGtMXUxDzYFMJEBDaCJsDhUYBLxZDITx25pzCuIx0fLKSwgJCcETb6z2eocwMEiZOwtvdDE3I47mJEBt1P0uUBtqoy4BNTPjPaOmLsxKjgANoRw/9g5CAq0tBsfOnMcHmw+4DozpkdQRN2f3Rfe7FmllJRpf3CHU50vUmi76jMIo/hCgNv5QM6cPtTGHsz+jUBt/qBnfh7oYz5gjmE+AhtB85hzR5gQ8LQY/fvYdVNfUIq/wPM5dqNBmKOoJpnSKxb9+8W3t720m/YKG0EDtuUgbCFcyNLWRBGhgd2pjIFzJ0NRGEqBB3amLQWAZ1lICNISW4ufgdiTgaTG47Zd/x/IN+5rUkR89sCfWLLmPhtAEoblImwDZzyGojZ/gTOhGbUyA7OcQ1MZPcAZ3oy4GA2Z4SwjQEFqCnYPamYD7YnDgxFl8uOkgXl+1DVsOnWwyLXdDeLKwtNlpd0uMsTMSJXLnIq2EDB6ToDbURl0C6mbG+0ZNbaiLmrowKzkCNIRy/Ng7CAmIxSA1IxMfbT6InFNFGoFVW3Owds9R18mhTizuhjAIUZk6ZS7SpuL2aTBq4xMuUxtTG1Nx+zQYtfEJl2mNqYtpqDmQiQRoCE2EzaHsT+BCRRX+/PZKXECUVkIiMqINrh+cjlc/2IyXP9jYZII0hOZpzkXaPNa+jkRtfCVmXntqYx5rX0eiNr4SM6c9dTGHM0cxlwANobm8OZpNCYh6gl/sPIIv9xxFfn4+kpOTcXVmCsYOSkNU23Dc98wyvPw+DaGV8nKRtpJ+y2NTG2qjLgF1M+N9o6Y21EVNXZiVHAEaQjl+7B0EBDYeyNOKy1+sqtZm27amDPd9/UbER0e5Zi8M4d7jBR5pOA+VCQJUlk6Ri7Sl+FscnNpQG3UJqJsZ7xs1taEuaurCrOQI0BDK8WPvACaQm38O723cj6LSi9osU5M6YtLwPsg/eghZWVkBPHN7To2LtLq6URtqoy4BdTPjfaOmNtRFTV2YlRwBGkI5fuwdgASEAVy55RDECaLiio9uh4nDeqNfapL2dy4GaopOXdTUhfeMurpQG2qjNgE1s+Nao6YuzEqOAA2hHD/2DiAC4pHQL3Ydwfp9x7VZicLy1w9Jx7X9UhvMkouBmqJTFzV1oelQVxdqQ23UJqBmdlxr1NSFWckRoCGU48feAUCgqroGX+4+ig378yAOjwkJCUHh+XL065GkmcLG19CkUD4yqqDuXKQVFOVyStSG2qhLQN3MeN+oqQ11UVMXZiVHgIZQjp9072XLluH48eN46KGHvIr17LPPYsWKFa62sbGxePLJJ5GWlub6TMR88cUXPcbLzs7GvHnz8NJLL2k/93Zcr5IDIPIbNWoUhg8f7m0XS9sJIyhODq28VKPl0b9HklZGYsnbX2LRW581yW1Aj87424/H0BBaqprnwblIKygKDaG6olAbaqM8ATUT5Fqjpi7MSo4ADaEcP6neTuM2efLkVo1Zbm4uHn74YYwZM6ZB282bN2POnDm4//77MXXqVC0fEVd8LoxfZGSkxxyFcdPbEBYXF+Opp57C7NmzERcXJ8XG6M4HTxTiw80HcO5ChTZUry5x2nuCXRNitL/PefUjGkKjRdA5PhdpnYHqGI7a6AhT51DURmegOoajNjrC1DEUddERJkMpQ4CG0AIpKisrMX/+fBw4cAAxMTEYPHhwi4bQ2T4pKcljO2H+xI7g4sWLNSNmlSEUeaxdu7ZVc2sBcteQxWUVeH/jARw6Wah9lhjbHreM6Iu05PgGadEQWqmSf2NzkfaPmxm9qI0ZlP0bg9r4x82MXtTGDMq+j0FdfGfGHuoToCG0QCNhnIRp8/bRTbE7uGDBAsydO7fBo6HNpe6PIXSazo0bHcXVU1JSXAZT7PzNmjULEyZMwNKlS1FSUqK1WbhwYYNHQ8W44hI7lY3jeXq01Uz01TV1+GznYazfl4faujpERrTBuEFpuDozFSEhTTOhITRTHX3G4iKtD0cjolAbI6jqE5Pa6MPRiCjUxgiq8jGpizxDRlCPAA2hxZp48+imNwbPfRretHcf12n43Hcqxc937NihmUJxCUNYWlrqel9RmNpFixa5/i4M4JIlSzBt2jTNtDaelzc5GSFFXV09tuacxGc7j6Csoko7MGZoeldMGJaBqLbhzQ5JQ2iEGsbG5CJtLF+Z6NRGhp6xfamNsXxlolMbGXrG9aUuxrFlZOsI0BBax14b2V9D6Hx30D19545dc4fKuO/6uY/b+JFTEdNpEsW7ienp6ZohnDJlius9xca5i13Mt956CzNnztRSEo/ENveIqwxy8R9ib68jBaXYeLgAJRcvaV2SYtphdGYyhEls6UqKbYcXPtqNf6w52KRZSkIH/PvnN3qbAtuRAAmQAAmQAAkEIYGsrKwgnDWnbFcCNIQWK+evIXRP2928idM9vdmNcx+3ufaiTWpqKsaNG6cZQmEO3U8Pde+3e/fuBu8PuhtWsx8XPVFYgg83HYT4f3ElxERh/NAM9L9cWD7nVBF63/uUR+W/euYnuLZ/w7qDjRvyXwctvmmaGZ66qKmLyIraUBt1CaibGe8bNbWhLmrqwqzkCNAQyvGT7u2NIWztHUIjDKHzHUBhAL0xhKKMhadyE+7vEhptDM+XVeCjLYew73iBpot4JHTc4DRk901poBMNofTXVskAXKSVlEVLitpQG3UJqJsZ7xs1taEuaurCrOQI0BDK8ZPu7Y0hbO2UUVlDKPvI6PTp01stN+FuMJ3lMaThXQ5QXVOLL3Ydwbp9x1FTW6cVkxe7fKMH9EJ4m9Amw9AQ6kVerThcpNXSwz0bakNt1CWgbma8b9TUhrqoqQuzkiNAQyjHT7q3N4ZQDOI0fcnJyQ3qCzofzXQWnBd1B319ZFT2UBmR3+rVqzFjxgyNhycD29oup78gdx45jY+3HsKFi1VaiEG9umj1BKOj2jYbkobQX9pq9+Mira4+1IbaqEtA3cx436ipDXVRUxdmJUeAhlCOn3Rvbw2hcyDRfsWKFa5xPT2G6ashdDdx3padcB/XvdyEMzGnyczLy3Pl2rhMhQy8AyfO4pPth3GmuEwLIwrKT74601VYvqXYNIQy5NXty0Wa2qhLQN3MeN9QG3UJqJkZ7xk1dWFWcgRoCOX4BUXvxo+kWjnpI6eLtR3BU0WlWhrR7dri+iFpGJbRzeu0aAi9RmWrhlyk1ZWL2lAbdQmomxnvGzW1oS5q6sKs5AjQEMrxC4reKhnCN1ZvgzB07SMjMGZgT4zo2x1hoU3fE2xth/B4wXmPTdpFhPOUUZt+q7lIqysctaE26hJQNzPeN2pqQ13U1IVZyRGgIZTjFxS9VTKEBefLcPBEIa7OTEF4mzBL+HMxsAR7q4NSl1YRWdaA2liGvtWBqU2riCxrQG0sQ9/iwNRFTV2YlRwBGkI5fuwdhAS4GKgpOnVRUxeRFbWhNuoSUDcz3jdqakNd1NSFWckRoCGU48feQUiAi4GaolMXNXWhIVRXF2pDbdQmoGZ2XGvU1IVZyRGgIZTjx95BSICLgZqiUxc1daHpUFcXakNt1CagZnZca9TUhVnJEaAhlOPH3goQOHfhIiY+8qrHTJ64ZwJuvTpT1yy5GOiKU7dg1EU3lLoHoja6I9UtILXRDaXugaiN7kh1CUhddMHIIIoRoCFUTBCm4zsBYQgT7pzvseOK+ffQEPqO1JY9uEirKxu1oTbqElA3M943ampDXdTUhVnJEaAhlOPH3iYQ+OGSpc2O8srMO0BDaIIINhiCi7S6IlEbaqMuAXUz432jpjbURU1dmJUcARpCOX7sbQKBO379Bpat3dNkpKmjBmDpr+6mITRBAzsMwUVaXZWoDbVRl4C6mfG+UVMb6qKmLsxKjgANoRw/9jaBAA2hCZADYAgu0uqKSG2ojboE1M2M942a2lAXNXVhVnIEaAjl+LG3CQRoCE2AHABDcJFWV0RqQ23UJaBuZrxv1NSGuqipC7OSI0BDKMePvU0g4I0hXPDmpx4zGT8knYfKmKCRCkNwkVZBBc85UBtqoy4BdTPjfaOmNtRFTV2YlRwBGkI5fuxtAoHWDKEJKTQYgouB2cS9G4+6eMfJilbUxgrq3o1JbbzjZEUramMF9dbHpC6tM2IL+xGgIbSfZkGXsTCExWUVTeYd16GddqiM2RcXA7OJezcedfGOkxWtqI0V1L0bk9p4x8mKVtTGCuqtj0ldWmfEFvYjQENoP82YscUEuBhYLEAzw1MXNXURWVEbaqMuAXUz432jpjbURU1dmJUcARpCOX7sHYQEuBioKTp1UVMXGkJ1daE21EZtAmpmx7VGTV2YlRwBGkI5fuwdhAS4GKgpOnVRUxeaDnV1oTbURm0CambHtUZNXZiVHAEaQjl+7B2EBLgYqCk6dVFTF5oOdXWhNtRGbQJqZse1Rk1dmJUcARpCOX7sHYQEuBioKTp1UVMXmg51daE21EZtAmpmx7VGTV2YlRwBGkI5fuwdhAS4GKgpOnVRUxeaDnV1oTbURm0CambHtUZNXZiVHAEaQjl+7B2EBLgYqCk6dVFTF5oOdXWhNtRGbQJqZse1Rk1dmJUcARpCOX7sHYQEuBioKTp1UVMXmg51daE21EZtAmpmx7VGTV2YlRwBGkI5fuwdhAS4GKgpOnVRUxeaDnV1oTbURm0CambHtUZNXZiVHAEaQjl+7B2EBLgYqCk6dVFTF5oOdXWhNtRGbQJqZse1Rk1dmJUcARpCOX7sHYQEuBioKTp1UVMXmg51daE21EZtAmpmx7VGTV2YlRwBGkI5fuwdhAS4GKgpOnVRUxeaDnV1oTbURm0CambHtUZNXZiVHAEaQjl+7B2EBLgYqCk6dVFTF5oOdXWhNtRGbQJqZse1Rk1dmJUcARpCOX7sHYQEuBioKTp1UVMXmg51daE21EZtAmpmx7VGTV2YlRwBGkI5fuwdhAS4GKgpOnVRUxeaDnV1oTbURm0CambHtUZNXZiVHAEaQjl+7B2EBLgYqCk6dVFTF5oOdXWhNtRGbQJqZse1Rk1dmJUcARpCOX7sHYQEuBioKTp1UVMXmg51daE21EZtAmpmx7VGTV2YlRwBGkI5fuwdhAS4GKgpOnVRUxeaDnV1oTbURm0CambHtUZNXZiVHAEaQjl+7B2EBLgYqCk6dVFTF5oOdXWhNtRGbQJqZse1Rk1dmJUcARpCP/kVFxfj8ccfx0MPPYS0tDRXlNzcXDz88MMoKSnRPouNjcWTTz7ZoM2zzz6LFStWuPpMnjxZi+PpEuPMmjULU6ZMwdSpUz22WbZsGf7xj3+4xhF/f/HFFz22zc7Oxrx58/DSSy9pP29uXD+xQMxt1KhRGD58uL8hlO/HxUBNiaiLmrrQdKirC7WhNmoTUDM7rjVq6sKs5AjQEPrBz2nSSktLG5i9yspKzJ8/H0lJSS6jJQxSQUGBZsIiIyOxefNmLFq0yNXPaSAfffRRjybKOVaHDh0wffr0Jm1E/2eeeQZlZWWYO3euZjyFIRTjOMf0NEWRl96GUOT61FNPYfbs2YiLi/ODrP5djPgPt94x9Y5nxC95zFGf76YdOPL7o4/W5KguR2qjrjZ2+G+kETnqpwgjkYB/BGgIfeQmjNacOXOQkpKi9XSaMPFnYc6E0RI7h05D1HgnUfw8NTW1wW6fMHDHjx/3uFvnNIQTJkxAeXk5ZsyY0SBj0beiogKrVq2y3BAKNmvXrtV919FHiRo0N+I/3HrH1Dsef9mR+cY07Ku3NnrHM0JrI2LaYd7MUZ/7xg4c+R3XR2ty1I8jI5GA1QRoCH1QwLkDKB7djI+Px4IFCxoYQmGIhEFz35lz7zNw4EBtB1H0d3+k0lM/Z1pOQ/i9730Pa9aswbRp01yPnzp35EQ88YiozA6hM8+NGzdqQwvDu3jxYs3YupvSpUuXuh6HXbhwYYN5iLmLS+TTOJ6nR2d9QO93Uzv8csIc/ZY0nUppAAAZtElEQVSX5h8Avz/8/sgQ0Pv7o3c8I0yHETHtMG/mKHOnXOlrBEd9MmMUEvCfAA2hn+zEbmBjQ+jpUU2nMRIGcNy4cdr7gPfff38TQygMndOAuafkNGOiT15enstwiT84d+TE+4Xuufj6yKhzjMGDBzd41HXHjh1aTuISebs/Itv40VcxzyVLlrgMa+NHUr3JyU8pWuxmxH+49Y6pdzz+sqPfN0lvbfSOZ4TWRsS0w7yZoz73jR048juuj9bkqB9HRiIBqwnQEPqpgBWGUOxKvvXWW5g5c6b2PqLzAJfGu5XNHSrjvuvnbtiEuWtsSN2NaHp6useDbdxjCB7O3ATSxu9S+om5STfxywYvEiABEiABEiABElCZQFZWlsrpMTcSaECAhtDPL4QVhlA8curchROPcjoPcBHmTWaHsLndO+f7js3tbLr32717d4P3B53vWgq8Vj0u6qe07EYCJEACJEACJEACJEACQUOAhtBPqT0ZQk87bZ7eIRSPj7qXkPDmHULnY6bO9/TEbp/zAJfGuXjzeKb77p6/j7q69xNlLDyVm3B/l5DG0M8vG7uRAAmQAAmQAAmQAAmQgEEEaAj9BOvJEBp5yqjTEDofzRRp33jjjdq7iLKGUPaRUVEOo7VyE+7vUjZXT9FPKdiNBEiABEiABEiABEiABEjATwI0hH6C82QIjaxD6DSEzjHy8/Ndh9DIGkLZQ2UEwtWrV7tKYnji4ImXn+jZjQRIgARIgARIgARIgARIQCcCNIR+gmzO4DgLzZeUlGiRPT0mKR7XXLFihWvkyZMnN1u7z/1wF2epCvfyDiKIrCEUMXwtO+E+r8b5iHjOvJ0no4rPGpep8BM9u5EACZAACZAACZAACZAACehEgIZQJ5CBHMaTKQ3k+XJuJEACJEACJEACJEACJBAsBGgIg0VpiXnSEErAY1cSIAESIAESIAESIAESUJgADaHC4qiSGg2hKkowDxIgARIgARIgARIgARLQlwANob48GY0ESIAESIAESIAESIAESIAEbEOAhtA2UjFREiABEiABEiABEiABEiABEtCXAA2hvjwZzWYEPNWOFFNofEpq45NgG5/Kmp2djXnz5iEyMlIj0PjnTiyifAjrMLb8JWl8Cm/j02lbO8nXmxNufTnp12ZfaUPTNVob3jf+ySeri/uo4tTo48ePNzn5mveMmtrwnvFPF9FL9r5pvNakpKS4yoE5s+J9478+/7+9Ow61o8rvAH7clq2BRYlBIYZmUYJUUIwrmG0sWigttSWB0kZCoCmGFPtHswU1IQnWdVWSkESha5GGxkAthGBaColtl9ZCxZpuim5fFaGGdGUtIRCqQQ3ELu22nAnnMm/e3PfunXvfPXfefPKXJnfmnPP5zbw333tmzthysgIC4WS9tTZFAilY3HDDDbN+iKcf8hs2bOiFt3feeSe8/fbbxUVSv/csnjhxIjz++ONFKPTcZbNCx1+ely5d6oXrVKPdu3eH+NqVQd71Wd1HvMA9ffp0r8axlgcOHAgHDx4Mt99+e/Hall27doXURrOeL/2tJlEb583wx9E46pJajefKyy+/HKpfgDlnhq9LChyj/jxbqDbOmTy1uXr1anjiiSdC+TrB75pmtbDVdAgIhNNRB72YsEC68LnzzjvDlStXZgXCePETL4peeOGFsHz58qJnMYi8+OKLYfPmzcX/P//88+Gpp54qAkX5m8AHHnigCC793lM54WG2qrl+Fzbxgjf+iWG8bkY3bvfMM88U/x7rlf471SaFyDgzG2sT97d69epZM7X9ZkVaBbiInZ1UbZw3wxVxHHWJ50k6Rz788MMQvyC75557Zs0QOmeGq0v89KRq45zJU5tPP/10znVCtebOm+FrY4t8AgJhPnstZxIoB4i6H+oxHMRQWHcLaLrdsxoY07fBKWjUhcpMw219s+VAGF1jffrV5qabbioCXwyFKcyXa/Pwww+H5557rgiDMRymP3X7bT3cBAYwztrEmjhvxlO0YeoSz4Py8X/kyJHeFzDpyzDnzHjqkn4WpS+4Fvp5tlBt4n6cM/lqU225HAjvuusuv2vGVxp7moCAQDgBZE1Mr0DdL9O6X9Ll20jjt+fV0FG9lTHNQJZH7vnB4Y+D6u2784X1ePEUn+HoF9Zj61u3bi1u84m1qAbCuu2G73F3thh3beIMr/Nm9ONn2LpUn2kuh8nYm34zXYLI8LUad21iD5wzw9ehbotRa5PCeXocIX4h6XfNeGpjL5MREAgn46yVKRWou6ipuwBKv3RjkEizTDFQpIupuJ89e/b0nr2pPteTvhmu3qo4pSxT061qABQIp6Y0xYVoeSZ91NrEQOi8Gb2+w9ZFIBzdfNA9jLs26fdK+TlFv2sGrcbsz41am/SlcLou8EVKszrYKp+AQJjPXstTINDvW+7q6mGPPvpo+OCDD4pZpXgBVV3ZLS7CkP7EC9u6P75RH67gdV6jhg4zhMPVoN+nF6M2zpvRa9OkLgLh6O6D7GExajPM+TlIH7v6mcWojUDY1aOpveMWCNtbOz0fg8CgIW2hldyq3w4KhKMVp7qqYdpbvwV/0jNO8RnCfgv+xNnZutnduG/PEA5er8WqTb/XsQx6jg4+gqX5yaZ1Kd86HWWqt4z2+9nmnBn8OFqs2giEg9dgPqvyqtOD/q4pnzd1dzY4b0avjT1MVkAgnKy31qZMoO5is27VtvLqlnEI1WcDygvV3HrrrcXD5OVbSoWOwQsff7m+9dZbvddClLe0yujgjovxycWsTVqEwXkzfOVGqUt5peS6QJj+zsq8w9cl2TX9ebZQbYSOZjVJW4163qQvileuXDlrobPy/p03o9XI1pMTEAgnZ62lKRSYb8bplltu6S29Xl0+uu5dd+WXOdfd2hi3Sa+lmEKKqejSfL+gYwe9hzBfmSZRG+fN8PUdR13KrVZnCNOXWd7dOZ21cc4MX5eFgvogv2vSewj7hUHnTbO62CqfgECYz17LUyAw6DOE1RVC654hrD4DVV39bf/+/bNWtpyC4U9VF9IL4j/77LM5/br//vvnvKw+fe7GG2+cNZtYff4z7qxqHy96X3/99V471RdxTxXMFHRmkrVx3gxe8HHVZaFAmC6gnTPTWRvnzOB1iZ8cx3lTt7pr6kX5esHvmuFq49P5BATCfPZaJkCAAAECBAgQIECAQFYBgTArv8YJECBAgAABAgQIECCQT0AgzGevZQIECBAgQIAAAQIECGQVEAiz8mucAAECBAgQIECAAAEC+QQEwnz2WiZAgAABAgQIECBAgEBWAYEwK7/GCRAgQIAAAQIECBAgkE9AIMxnr2UCBAgQIECAAAECBAhkFRAIs/JrnAABAgQIECBAgAABAvkEBMJ89lomQIAAAQIECBAgQIBAVgGBMCu/xgkQIECAAAECBAgQIJBPQCDMZ69lAgQIECBAgAABAgQIZBUQCLPya5wAAQIECBAgQIAAAQL5BATCfPZaJkCAAAECBAgQIECAQFYBgTArv8YJECBAgAABAgQIECCQT0AgzGevZQIECBAgQIAAAQIECGQVEAiz8mucAAECBAgQIECAAAEC+QQEwnz2WiZAgAABAgQIECBAgEBWAYEwK7/GCRAgQIAAAQIECBAgkE9AIMxnr2UCBAgQIECAAAECBAhkFRAIs/JrnAABAgQIECBAgAABAvkEBMJ89lomQIAAAQIECBAgQIBAVgGBMCu/xgkQIECAAAECBAgQIJBPQCDMZ69lAgQIECBAgAABAgQIZBUQCLPya5wAAQIECBAgQIAAAQL5BATCfPZaJkCAAAECBAgQIECAQFYBgTArv8YJECBAgAABAgQIECCQT0AgzGevZQIECBAgQIAAAQIECGQVEAiz8mucAAECBAgQIECAAAEC+QQEwnz2WiZAgAABAgQIECBAgEBWAYEwK7/GCRAgQIAAAQIECBAgkE9AIMxnr2UCBAgQIECAAAECBAhkFRAIs/JrnAABAgQIECBAgAABAvkEBMJ89lomQIAAAQIECBAgQIBAVgGBMCu/xgkQIECAAAECBAgQIJBPQCDMZ69lAgQIECBAgAABAgQIZBUQCLPya5wAAQIECBAgQIAAAQL5BATCfPZaJkCAAAECBAgQIECAQFYBgTArv8YJECBAYJwCBw8eLHa3a9eu2t2ePXs2xM8cPXo0LF++fN6mr169Gl577bXwyCOPhGXLlo2zm/ZFgAABAgSmRkAgnJpS6AgBAgQIjCJw+fLlsH379rB58+awadOmUXZVbLtQuBy5ATsgQIAAAQJTICAQTkERdIEAAQIERhc4f/582LZtWzh06FBYt27dSDuMs4N79+4N69evH0u4HKkzNiZAgAABAosoIBAuIq5dEyBAgMDkBOLtoDt37gzHjh0La9asmdNwmkGMt5PGwJgC5IULF4rPrl27triVNP6JM40zMzPFfz/22GPFLagnT54Mu3fv7u03/f3kRqglAgQIECAwfgGBcPym9kiAAAECGQRiYDtz5kzYt29f7TN/MQDGYBdvBV21alUxAxhvL02zifHvL168WGz/3nvvzXrWMG67f//+cPjw4eLZw3HfnpqBS5MECBAgQKAQEAgdCAQIECDQeoF0i+fKlSsHWlDm+uuvLwLhu+++WzujWA2XaTbxvvvu6xs4W49oAAQIECDQSQGBsJNlN2gCBAgsLYFBZuxiyPvoo496gTFtE28NTbeLppVH6xaUibekbtmypYBzu+jSOn6MhgABAl0WEAi7XH1jJ0CAwBIRWGhBmfkWiUnBMFLEZwjT7GH5dtIyUwqGQuESOXgMgwABAh0XEAg7fgAYPgECBJaCwDALytxxxx3FojFpcZk4/vKCMytWrOg9axgXp6l7d+Ew7zNcCr7GQIAAAQJLV0AgXLq1NTICBAh0RqDJgjIRJy1AUw54586dm7OgTHydxY4dO3qvoPCOws4cWgZKgACBJS8gEC75EhsgAQIElrZAuh301KlTtQM9fvx48fcnTpzoBcDqNnHV0fS6ivKzhXHbuldUbNy40eIyS/uwMjoCBAh0RkAg7EypDZQAAQIECBAgQIAAAQKzBQRCRwQBAgQIECBAgAABAgQ6KiAQdrTwhk2AAAECBAgQIECAAAGB0DFAgAABAgQIECBAgACBjgoIhB0tvGETIECAAAECBAgQIEBAIHQMECBAgAABAgQIECBAoKMCAmFHC2/YBAgQIECAAAECBAgQEAgdAwQIECBAgAABAgQIEOiogEDY0cIbNgECBAgQIECAAAECBARCxwABAgQIECBAgAABAgQ6KiAQdrTwhk2AAAECBAgQIECAAAGB0DFAgAABAgQIECBAgACBjgoIhB0tvGETIECAAAECBAgQIEBAIHQMECBAgAABAgQIECBAoKMCAmFHC2/YBAgQIECAAAECBAgQEAgdAwQIECBAgAABAgQIEOiogEDY0cIbNgECBAgQIECAAAECBARCxwABAgQIECBAgAABAgQ6KiAQdrTwhk2AAAECBAgQIECAAAGB0DFAgAABAgQIECBAgACBjgoIhB0tvGETIECAAAECBAgQIEBAIHQMECBAgAABAgQIECBAoKMCAmFHC2/YBAgQIECAAAECBAgQEAgdAwQIECBAgAABAgQIEOiogEDY0cIbNgECBAgQIECAAAECBARCxwABAgQIECBAgAABAgQ6KiAQdrTwhk2AAAECBAgQIECAAAGB0DFAgAABAgQIECBAgACBjgoIhB0tvGETIECAAAECBAgQIEBAIHQMECBAgAABAgQIECBAoKMCAmFHC2/YBAgQIECAAAECBAgQEAgdAwQIECBAgAABAgQIEOiogEDY0cIbNgECBAgQIECAAAECBARCxwABAgQIECBAgAABAgQ6KiAQdrTwhk2AAAECBAgQIECAAAGB0DFAgAABAgQIECBAgACBjgoIhB0tvGETIECAAAECBAgQIEBAIHQMECBAoOUCZ8+eDVu2bJk1iuPHj4d169a1fGTT1f3z58+HV199NezZsycsW7YsnDx5sujgpk2bZnU0fm7//v3h8OHDYfny5dM1iAn2Zj6vq1evhr1794ZTp07N6tGBAwd6nnH7bdu2hQsXLhSfWbVqVTh27FhYs2ZN8f+XL18O27dvDzMzM719OO4nWGBNESCwZAQEwiVTSgMhQKCLAjGUnDhxIhw9erQXPtKF9I4dO+aElS4ajWvMMXi/+eabYdeuXcUuDx48GB566KFZwTvZ33zzzbNqMq4+tGk/83mlMBct6764SIFx5cqVs7wvXrwY9u3bVwTy6F/+/7pzoU1e+kqAAIFcAgJhLnntEiCw5AX+6B//OJx+/2/Cf/zXD8N1110Xbl9xW9hw96+FP/jF3x/L2NNF8/r16+cEv3hxfObMmd7F81ganPKdXHr/r4oe3nL3byxKT8szgjHQPPvss+Hpp5/uBfH477t37w4PPvhg+PzzzzsfCOfzisE5hsEY6tKMX7lodbOs0fzJJ58sZmhXrFjR+++0fTofNm/ebHZ8Uc4AOyVAYKkKCIRLtbLGRYBAVoFv/cUT4fT7f13bhw13/3r47m+9MHL/6mZR6nZaNxtT/bt4YX7lypXwxRdf9G7ji7fv3Xvvvb3b9qq37I08gDHv4Psv3lvs8ZuP/+vY9lx3W2J558mkHFA++eSTIuiUZ23H1qERd/RvP7wYvvPn/1C7l2//9i+Fe25fOVILg3otZBRnF+PMd5oNjJ0qB77oXXdbbnS/7bbbzIyPVEUbEyDQNQGBsGsVN14CBBZd4Af/ORN+8+jmedv5y+0nwjd+du3IfSk/P9gvsA0aCI8cORLSM1hpvxs3bux7i97InR/jDn705gvh3OmdxR7v2HAofP2hJ8a492vPq5VnBKu3Q5Ybi/82zYFw7e99t9Zm5k++NXIgTDteyCvNppY7Un5+sG6Guzwjvnr16lrj6B7/pNt6x3oQ2BkBAgSWqIBAuEQLa1gECOQTOPbPfxae+97+eTvwh7+6J2z7+d8ZSyfrFuhYu3Ztb4Zq0EBYfh6rbptpvQ31x1cuhX/atyb874+vFJ4/9dWvhV/Yez589Wu3jMU37mTQBWXiZwXChb2qz/9Ft/LsnkA4tkPXjggQILCggEC4IJEPECBA4JrAbd/+uSwUH33n34dqtzq79+WXXxarMZYX8Ki7ZTQ2kmZWcgbCv3/yK0ONd1wf/uXDP+m7q/KMYAzg8XbFrVu31j7/NulAeN2v7BkXwVD7+b+/6/+lxzBeqdGy2xtvvDHnGVgzhEOVx4cJECAwsIBAODCVDxIgQGAwgUnPENb1Kl5c79y5s1imPz5v1aZAOJjytU999qPvh395aX3tJvfvOBNu/Po3h9ndnM8O+kxceWGUSQfCYQYYnyFczFtGm3jVBcJz587NuSW0+gxh3aI0niEc5mjwWQIECFwTEAgdCQQIEBizwKSeISyHvupKjeVVHOsCYXo9wqFDh4oVGavPXuWcIRymHD/404fDT/7nv2s3+cpP/0z4xu/+7TC7q/1sdUawevtodaMuB8JosZBXv9VxywvJxHcPVheNscroyIeyHRAgQKBWQCB0YBAgQGARBCa5yujHH388Z0XLcsBLF+BxmOV3uJUXkWlrIFyE0s3Z5UILpLQtEC7mKqPRYhCvumcEy+919B7CSRzZ2iBAgMA1AYHQkUCAAIFFEljs9xCmbi+0YmO6SI+3jc7MzBSbvfTSS+GVV17pPVcoEPY/CKozgnUvpC9vPc0zhIt0qM/a7aBe1eM2rXCbdpZmseNsYfxTXUW37vbU6j4mMV5tECBAoO0CAmHbK6j/BAgQIECAAAECBAgQaCggEDaEsxkBAgQIECBAgAABAgTaLiAQtr2C+k+AAAECBAgQIECAAIGGAgJhQzibESBAgAABAgQIECBAoO0CAmHbK6j/BAgQIECAAAECBAgQaCggEDaEsxkBAgQIECBAgAABAgTaLiAQtr2C+k+AAAECBAgQIECAAIGGAgJhQzibESBAgAABAgQIECBAoO0CAmHbK6j/BAgQIECAAAECBAgQaCggEDaEsxkBAgQIECBAgAABAgTaLiAQtr2C+k+AAAECBAgQIECAAIGGAgJhQzibESBAgAABAgQIECBAoO0CAmHbK6j/BAgQIECAAAECBAgQaCggEDaEsxkBAgQIECBAgAABAgTaLiAQtr2C+k+AAAECBAgQIECAAIGGAgJhQzibESBAgAABAgQIECBAoO0CAmHbK6j/BAgQIECAAAECBAgQaCggEDaEsxkBAgQIECBAgAABAgTaLiAQtr2C+k+AAAECBAgQIECAAIGGAgJhQzibESBAgAABAgQIECBAoO0CAmHbK6j/BAgQIECAAAECBAgQaCggEDaEsxkBAgQIECBAgAABAgTaLiAQtr2C+k+AAAECBAgQIECAAIGGAgJhQzibESBAgAABAgQIECBAoO0CAmHbK6j/BAgQIECAAAECBAgQaCggEDaEsxkBAgQIECBAgAABAgTaLiAQtr2C+k+AAAECBAgQIECAAIGGAgJhQzibESBAgAABAgQIECBAoO0CAmHbK6j/BAgQIECAAAECBAgQaCggEDaEsxkBAgQIECBAgAABAgTaLiAQtr2C+k+AAAECBAgQIECAAIGGAgJhQzibESBAgAABAgQIECBAoO0CAmHbK6j/BAgQIECAAAECBAgQaCggEDaEsxkBAgQIECBAgAABAgTaLiAQtr2C+k+AAAECBAgQIECAAIGGAgJhQzibESBAgAABAgQIECBAoO0C/w83sOJMY/EkR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36" y="1174087"/>
            <a:ext cx="8871363" cy="491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1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Today’s Computing Landscape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1553" y="2868658"/>
            <a:ext cx="16117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IBM POWER9</a:t>
            </a:r>
          </a:p>
          <a:p>
            <a:r>
              <a:rPr lang="en-US" sz="1400" i="1" dirty="0" smtClean="0">
                <a:latin typeface="Calibri" pitchFamily="34" charset="0"/>
              </a:rPr>
              <a:t>768 </a:t>
            </a:r>
            <a:r>
              <a:rPr lang="en-US" sz="1400" i="1" dirty="0" err="1">
                <a:latin typeface="Calibri" pitchFamily="34" charset="0"/>
              </a:rPr>
              <a:t>Gflop</a:t>
            </a:r>
            <a:r>
              <a:rPr lang="en-US" sz="1400" i="1" dirty="0">
                <a:latin typeface="Calibri" pitchFamily="34" charset="0"/>
              </a:rPr>
              <a:t>/s, </a:t>
            </a:r>
            <a:r>
              <a:rPr lang="en-US" sz="1400" i="1" dirty="0" smtClean="0">
                <a:latin typeface="Calibri" pitchFamily="34" charset="0"/>
              </a:rPr>
              <a:t>300 W</a:t>
            </a:r>
          </a:p>
          <a:p>
            <a:r>
              <a:rPr lang="en-US" sz="1400" b="0" dirty="0" smtClean="0">
                <a:latin typeface="Calibri" pitchFamily="34" charset="0"/>
              </a:rPr>
              <a:t>24 cores, 4 GHz</a:t>
            </a:r>
          </a:p>
          <a:p>
            <a:r>
              <a:rPr lang="en-US" sz="1400" b="0" dirty="0" smtClean="0">
                <a:latin typeface="Calibri" pitchFamily="34" charset="0"/>
              </a:rPr>
              <a:t>4-way VSX-3</a:t>
            </a:r>
          </a:p>
          <a:p>
            <a:r>
              <a:rPr lang="en-US" sz="1400" b="0" dirty="0" smtClean="0">
                <a:latin typeface="Calibri" pitchFamily="34" charset="0"/>
              </a:rPr>
              <a:t> </a:t>
            </a:r>
            <a:endParaRPr lang="en-US" sz="1400" b="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545" y="2868658"/>
            <a:ext cx="197278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Intel </a:t>
            </a:r>
            <a:r>
              <a:rPr lang="en-US" sz="1600" dirty="0">
                <a:latin typeface="Calibri" pitchFamily="34" charset="0"/>
              </a:rPr>
              <a:t>Xeon </a:t>
            </a:r>
            <a:r>
              <a:rPr lang="en-US" sz="1600" dirty="0" smtClean="0">
                <a:latin typeface="Calibri" pitchFamily="34" charset="0"/>
              </a:rPr>
              <a:t>8180M  </a:t>
            </a:r>
          </a:p>
          <a:p>
            <a:r>
              <a:rPr lang="en-US" sz="1400" i="1" dirty="0" smtClean="0">
                <a:latin typeface="Calibri" pitchFamily="34" charset="0"/>
              </a:rPr>
              <a:t>2.25 </a:t>
            </a:r>
            <a:r>
              <a:rPr lang="en-US" sz="1400" i="1" dirty="0" err="1" smtClean="0">
                <a:latin typeface="Calibri" pitchFamily="34" charset="0"/>
              </a:rPr>
              <a:t>Tflop</a:t>
            </a:r>
            <a:r>
              <a:rPr lang="en-US" sz="1400" i="1" dirty="0" smtClean="0">
                <a:latin typeface="Calibri" pitchFamily="34" charset="0"/>
              </a:rPr>
              <a:t>/s</a:t>
            </a:r>
            <a:r>
              <a:rPr lang="en-US" sz="1400" i="1" dirty="0">
                <a:latin typeface="Calibri" pitchFamily="34" charset="0"/>
              </a:rPr>
              <a:t>, </a:t>
            </a:r>
            <a:r>
              <a:rPr lang="en-US" sz="1400" i="1" dirty="0" smtClean="0">
                <a:latin typeface="Calibri" pitchFamily="34" charset="0"/>
              </a:rPr>
              <a:t>205 W</a:t>
            </a:r>
            <a:endParaRPr lang="en-US" sz="1400" i="1" dirty="0">
              <a:latin typeface="Calibri" pitchFamily="34" charset="0"/>
            </a:endParaRPr>
          </a:p>
          <a:p>
            <a:r>
              <a:rPr lang="en-US" sz="1400" b="0" dirty="0" smtClean="0">
                <a:latin typeface="Calibri" pitchFamily="34" charset="0"/>
              </a:rPr>
              <a:t>28 cores, 2.5—3.8 GHz</a:t>
            </a:r>
          </a:p>
          <a:p>
            <a:r>
              <a:rPr lang="en-US" sz="1400" b="0" dirty="0" smtClean="0">
                <a:latin typeface="Calibri" pitchFamily="34" charset="0"/>
              </a:rPr>
              <a:t>2-way—16-way AVX-512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46269" y="2868658"/>
            <a:ext cx="192200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Intel Xeon Phi 7290F</a:t>
            </a:r>
            <a:br>
              <a:rPr lang="en-US" sz="1600" dirty="0" smtClean="0">
                <a:latin typeface="Calibri" pitchFamily="34" charset="0"/>
              </a:rPr>
            </a:br>
            <a:r>
              <a:rPr lang="en-US" sz="1400" i="1" dirty="0" smtClean="0">
                <a:latin typeface="Calibri" pitchFamily="34" charset="0"/>
              </a:rPr>
              <a:t>1.7 </a:t>
            </a:r>
            <a:r>
              <a:rPr lang="en-US" sz="1400" i="1" dirty="0" err="1">
                <a:latin typeface="Calibri" pitchFamily="34" charset="0"/>
              </a:rPr>
              <a:t>Tflop</a:t>
            </a:r>
            <a:r>
              <a:rPr lang="en-US" sz="1400" i="1" dirty="0">
                <a:latin typeface="Calibri" pitchFamily="34" charset="0"/>
              </a:rPr>
              <a:t>/s, </a:t>
            </a:r>
            <a:r>
              <a:rPr lang="en-US" sz="1400" i="1" dirty="0" smtClean="0">
                <a:latin typeface="Calibri" pitchFamily="34" charset="0"/>
              </a:rPr>
              <a:t>260 W</a:t>
            </a:r>
            <a:endParaRPr lang="en-US" sz="1400" i="1" dirty="0">
              <a:latin typeface="Calibri" pitchFamily="34" charset="0"/>
            </a:endParaRPr>
          </a:p>
          <a:p>
            <a:r>
              <a:rPr lang="en-US" sz="1400" b="0" dirty="0" smtClean="0">
                <a:latin typeface="Calibri" pitchFamily="34" charset="0"/>
              </a:rPr>
              <a:t>72 </a:t>
            </a:r>
            <a:r>
              <a:rPr lang="en-US" sz="1400" b="0" dirty="0">
                <a:latin typeface="Calibri" pitchFamily="34" charset="0"/>
              </a:rPr>
              <a:t>cores, </a:t>
            </a:r>
            <a:r>
              <a:rPr lang="en-US" sz="1400" b="0" dirty="0" smtClean="0">
                <a:latin typeface="Calibri" pitchFamily="34" charset="0"/>
              </a:rPr>
              <a:t>1.5 GHz</a:t>
            </a:r>
          </a:p>
          <a:p>
            <a:r>
              <a:rPr lang="en-US" sz="1400" b="0" dirty="0" smtClean="0">
                <a:latin typeface="Calibri" pitchFamily="34" charset="0"/>
              </a:rPr>
              <a:t>8-way/16-way </a:t>
            </a:r>
            <a:r>
              <a:rPr lang="en-US" sz="1400" b="0" dirty="0" smtClean="0">
                <a:latin typeface="Calibri" pitchFamily="34" charset="0"/>
              </a:rPr>
              <a:t>AVX512</a:t>
            </a:r>
            <a:endParaRPr lang="en-US" sz="1400" b="0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545" y="5617849"/>
            <a:ext cx="210480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Snapdragon 835</a:t>
            </a:r>
          </a:p>
          <a:p>
            <a:r>
              <a:rPr lang="en-US" sz="1400" i="1" dirty="0" smtClean="0">
                <a:latin typeface="Calibri" pitchFamily="34" charset="0"/>
              </a:rPr>
              <a:t>15 </a:t>
            </a:r>
            <a:r>
              <a:rPr lang="en-US" sz="1400" i="1" dirty="0" err="1" smtClean="0">
                <a:latin typeface="Calibri" pitchFamily="34" charset="0"/>
              </a:rPr>
              <a:t>Gflop</a:t>
            </a:r>
            <a:r>
              <a:rPr lang="en-US" sz="1400" i="1" dirty="0" smtClean="0">
                <a:latin typeface="Calibri" pitchFamily="34" charset="0"/>
              </a:rPr>
              <a:t>/s, 2 W</a:t>
            </a:r>
          </a:p>
          <a:p>
            <a:r>
              <a:rPr lang="en-US" sz="1400" b="0" dirty="0">
                <a:latin typeface="Calibri" pitchFamily="34" charset="0"/>
              </a:rPr>
              <a:t>8</a:t>
            </a:r>
            <a:r>
              <a:rPr lang="en-US" sz="1400" b="0" dirty="0" smtClean="0">
                <a:latin typeface="Calibri" pitchFamily="34" charset="0"/>
              </a:rPr>
              <a:t> cores, 2.3 GHz</a:t>
            </a:r>
          </a:p>
          <a:p>
            <a:r>
              <a:rPr lang="en-US" sz="1400" b="0" dirty="0" smtClean="0">
                <a:latin typeface="Calibri" pitchFamily="34" charset="0"/>
              </a:rPr>
              <a:t>A540 GPU, 682 DSP, NEON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545" y="1004033"/>
            <a:ext cx="7778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  <a:latin typeface="Calibri" pitchFamily="34" charset="0"/>
              </a:rPr>
              <a:t>1 </a:t>
            </a:r>
            <a:r>
              <a:rPr lang="en-US" sz="1600" dirty="0" err="1" smtClean="0">
                <a:solidFill>
                  <a:schemeClr val="bg2"/>
                </a:solidFill>
                <a:latin typeface="Calibri" pitchFamily="34" charset="0"/>
              </a:rPr>
              <a:t>Gflop</a:t>
            </a:r>
            <a:r>
              <a:rPr lang="en-US" sz="1600" dirty="0" smtClean="0">
                <a:solidFill>
                  <a:schemeClr val="bg2"/>
                </a:solidFill>
                <a:latin typeface="Calibri" pitchFamily="34" charset="0"/>
              </a:rPr>
              <a:t>/s = one billion floating-point operations  (additions or multiplications) per second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33369" y="2868658"/>
            <a:ext cx="167372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Calibri" pitchFamily="34" charset="0"/>
              </a:rPr>
              <a:t>Nvidia</a:t>
            </a:r>
            <a:r>
              <a:rPr lang="en-US" sz="1600" dirty="0" smtClean="0">
                <a:latin typeface="Calibri" pitchFamily="34" charset="0"/>
              </a:rPr>
              <a:t> Tesla V100</a:t>
            </a:r>
          </a:p>
          <a:p>
            <a:r>
              <a:rPr lang="en-US" sz="1400" i="1" dirty="0" smtClean="0">
                <a:latin typeface="Calibri" pitchFamily="34" charset="0"/>
              </a:rPr>
              <a:t>7.8 </a:t>
            </a:r>
            <a:r>
              <a:rPr lang="en-US" sz="1400" i="1" dirty="0" err="1">
                <a:latin typeface="Calibri" pitchFamily="34" charset="0"/>
              </a:rPr>
              <a:t>T</a:t>
            </a:r>
            <a:r>
              <a:rPr lang="en-US" sz="1400" i="1" dirty="0" err="1" smtClean="0">
                <a:latin typeface="Calibri" pitchFamily="34" charset="0"/>
              </a:rPr>
              <a:t>flop</a:t>
            </a:r>
            <a:r>
              <a:rPr lang="en-US" sz="1400" i="1" dirty="0" smtClean="0">
                <a:latin typeface="Calibri" pitchFamily="34" charset="0"/>
              </a:rPr>
              <a:t>/s</a:t>
            </a:r>
            <a:r>
              <a:rPr lang="en-US" sz="1400" i="1" dirty="0">
                <a:latin typeface="Calibri" pitchFamily="34" charset="0"/>
              </a:rPr>
              <a:t>, </a:t>
            </a:r>
            <a:r>
              <a:rPr lang="en-US" sz="1400" i="1" dirty="0" smtClean="0">
                <a:latin typeface="Calibri" pitchFamily="34" charset="0"/>
              </a:rPr>
              <a:t>300 W</a:t>
            </a:r>
            <a:endParaRPr lang="en-US" sz="1400" i="1" dirty="0">
              <a:latin typeface="Calibri" pitchFamily="34" charset="0"/>
            </a:endParaRPr>
          </a:p>
          <a:p>
            <a:r>
              <a:rPr lang="en-US" sz="1400" b="0" dirty="0" smtClean="0">
                <a:latin typeface="Calibri" pitchFamily="34" charset="0"/>
              </a:rPr>
              <a:t>5120 cores</a:t>
            </a:r>
            <a:r>
              <a:rPr lang="en-US" sz="1400" b="0" dirty="0">
                <a:latin typeface="Calibri" pitchFamily="34" charset="0"/>
              </a:rPr>
              <a:t>, </a:t>
            </a:r>
            <a:r>
              <a:rPr lang="en-US" sz="1400" b="0" dirty="0" smtClean="0">
                <a:latin typeface="Calibri" pitchFamily="34" charset="0"/>
              </a:rPr>
              <a:t>1.2 GHz</a:t>
            </a:r>
          </a:p>
          <a:p>
            <a:r>
              <a:rPr lang="en-US" sz="1400" b="0" dirty="0" smtClean="0">
                <a:latin typeface="Calibri" pitchFamily="34" charset="0"/>
              </a:rPr>
              <a:t>32-way SIMT</a:t>
            </a:r>
            <a:endParaRPr lang="en-US" sz="1400" b="0" dirty="0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9395" y="5617849"/>
            <a:ext cx="1633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Intel Atom	C3858</a:t>
            </a:r>
            <a:endParaRPr lang="en-US" sz="1600" dirty="0">
              <a:latin typeface="Calibri" pitchFamily="34" charset="0"/>
            </a:endParaRPr>
          </a:p>
          <a:p>
            <a:r>
              <a:rPr lang="en-US" sz="1400" i="1" dirty="0" smtClean="0">
                <a:latin typeface="Calibri" pitchFamily="34" charset="0"/>
              </a:rPr>
              <a:t>32 </a:t>
            </a:r>
            <a:r>
              <a:rPr lang="en-US" sz="1400" i="1" dirty="0" err="1" smtClean="0">
                <a:latin typeface="Calibri" pitchFamily="34" charset="0"/>
              </a:rPr>
              <a:t>Gflop</a:t>
            </a:r>
            <a:r>
              <a:rPr lang="en-US" sz="1400" i="1" dirty="0" smtClean="0">
                <a:latin typeface="Calibri" pitchFamily="34" charset="0"/>
              </a:rPr>
              <a:t>/s, 25 W</a:t>
            </a:r>
          </a:p>
          <a:p>
            <a:r>
              <a:rPr lang="en-US" sz="1400" b="0" dirty="0" smtClean="0">
                <a:latin typeface="Calibri" pitchFamily="34" charset="0"/>
              </a:rPr>
              <a:t>16 cores, 2.0 GHz</a:t>
            </a:r>
            <a:r>
              <a:rPr lang="en-US" sz="1600" b="0" dirty="0" smtClean="0">
                <a:latin typeface="Calibri" pitchFamily="34" charset="0"/>
              </a:rPr>
              <a:t> </a:t>
            </a:r>
          </a:p>
          <a:p>
            <a:r>
              <a:rPr lang="en-US" sz="1400" b="0" dirty="0">
                <a:latin typeface="Calibri" pitchFamily="34" charset="0"/>
              </a:rPr>
              <a:t>2-way/4-way SSSE3</a:t>
            </a:r>
            <a:endParaRPr lang="en-US" sz="1400" b="0" dirty="0" smtClean="0"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61672" y="5617849"/>
            <a:ext cx="21634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Dell PowerEdge R940</a:t>
            </a:r>
          </a:p>
          <a:p>
            <a:r>
              <a:rPr lang="en-US" sz="1400" i="1" dirty="0" smtClean="0">
                <a:latin typeface="Calibri" pitchFamily="34" charset="0"/>
              </a:rPr>
              <a:t>3.2 </a:t>
            </a:r>
            <a:r>
              <a:rPr lang="en-US" sz="1400" i="1" dirty="0" err="1" smtClean="0">
                <a:latin typeface="Calibri" pitchFamily="34" charset="0"/>
              </a:rPr>
              <a:t>Tflop</a:t>
            </a:r>
            <a:r>
              <a:rPr lang="en-US" sz="1400" i="1" dirty="0" smtClean="0">
                <a:latin typeface="Calibri" pitchFamily="34" charset="0"/>
              </a:rPr>
              <a:t>/s</a:t>
            </a:r>
            <a:r>
              <a:rPr lang="en-US" sz="1400" i="1" dirty="0">
                <a:latin typeface="Calibri" pitchFamily="34" charset="0"/>
              </a:rPr>
              <a:t>, </a:t>
            </a:r>
            <a:r>
              <a:rPr lang="en-US" sz="1400" i="1" dirty="0" smtClean="0">
                <a:latin typeface="Calibri" pitchFamily="34" charset="0"/>
              </a:rPr>
              <a:t>6 TB, 850 W</a:t>
            </a:r>
            <a:endParaRPr lang="en-US" sz="1400" i="1" dirty="0">
              <a:latin typeface="Calibri" pitchFamily="34" charset="0"/>
            </a:endParaRPr>
          </a:p>
          <a:p>
            <a:r>
              <a:rPr lang="en-US" sz="1400" b="0" dirty="0" smtClean="0">
                <a:latin typeface="Calibri" pitchFamily="34" charset="0"/>
              </a:rPr>
              <a:t>4x 24 cores, 2.1 GHz</a:t>
            </a:r>
          </a:p>
          <a:p>
            <a:r>
              <a:rPr lang="en-US" sz="1400" b="0" dirty="0" smtClean="0">
                <a:latin typeface="Calibri" pitchFamily="34" charset="0"/>
              </a:rPr>
              <a:t>4-way/8-way AVX</a:t>
            </a:r>
            <a:endParaRPr lang="en-US" sz="1400" b="0" dirty="0"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63104" y="5617849"/>
            <a:ext cx="205280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Summit</a:t>
            </a:r>
          </a:p>
          <a:p>
            <a:r>
              <a:rPr lang="en-US" sz="1400" i="1" dirty="0" smtClean="0">
                <a:latin typeface="Calibri" pitchFamily="34" charset="0"/>
              </a:rPr>
              <a:t>200</a:t>
            </a:r>
            <a:r>
              <a:rPr lang="en-US" sz="1400" i="1" dirty="0" smtClean="0">
                <a:latin typeface="Calibri" pitchFamily="34" charset="0"/>
              </a:rPr>
              <a:t> </a:t>
            </a:r>
            <a:r>
              <a:rPr lang="en-US" sz="1400" i="1" dirty="0" err="1" smtClean="0">
                <a:latin typeface="Calibri" pitchFamily="34" charset="0"/>
              </a:rPr>
              <a:t>Pflop</a:t>
            </a:r>
            <a:r>
              <a:rPr lang="en-US" sz="1400" i="1" dirty="0" smtClean="0">
                <a:latin typeface="Calibri" pitchFamily="34" charset="0"/>
              </a:rPr>
              <a:t>/s, 13 MW</a:t>
            </a:r>
          </a:p>
          <a:p>
            <a:r>
              <a:rPr lang="en-US" sz="1400" b="0" dirty="0" smtClean="0">
                <a:latin typeface="Calibri" panose="020F0502020204030204" pitchFamily="34" charset="0"/>
              </a:rPr>
              <a:t>9,216 x 22 cores POWER9</a:t>
            </a:r>
            <a:br>
              <a:rPr lang="en-US" sz="1400" b="0" dirty="0" smtClean="0">
                <a:latin typeface="Calibri" panose="020F0502020204030204" pitchFamily="34" charset="0"/>
              </a:rPr>
            </a:br>
            <a:r>
              <a:rPr lang="en-US" sz="1400" b="0" dirty="0" smtClean="0">
                <a:latin typeface="Calibri" panose="020F0502020204030204" pitchFamily="34" charset="0"/>
              </a:rPr>
              <a:t>+ 27,648 V100 GPUs</a:t>
            </a:r>
          </a:p>
        </p:txBody>
      </p:sp>
      <p:pic>
        <p:nvPicPr>
          <p:cNvPr id="22" name="Picture 6" descr="https://ip.bitcointalk.org/?u=http%3A%2F%2Fnewsroom.intel.com%2Fservlet%2FJiveServlet%2FshowImage%2F102-2851-9-2346%2FIntel_Xeon_Phi_PCIe_Card.jpg&amp;t=550&amp;c=p1IxxQyV2zm3k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4" t="18103" r="12878" b="18290"/>
          <a:stretch/>
        </p:blipFill>
        <p:spPr bwMode="auto">
          <a:xfrm>
            <a:off x="6999736" y="1546090"/>
            <a:ext cx="1970368" cy="12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cdn4.wccftech.com/wp-content/uploads/2014/09/Xeon-E5-2600-V3-D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0" y="1546090"/>
            <a:ext cx="1648145" cy="107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servethehome.com/wp-content/uploads/2014/06/ASUS-P9A-I-C2550-SAS-4L-600x393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" t="7330" r="12647"/>
          <a:stretch/>
        </p:blipFill>
        <p:spPr bwMode="auto">
          <a:xfrm>
            <a:off x="2729041" y="4434523"/>
            <a:ext cx="1423339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30" name="Picture 6" descr="Dell EMC PowerEdge R94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4" b="16762"/>
          <a:stretch/>
        </p:blipFill>
        <p:spPr bwMode="auto">
          <a:xfrm>
            <a:off x="4773776" y="4656045"/>
            <a:ext cx="1932925" cy="6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nvidia Tesla V10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7" t="17807" r="29757" b="16392"/>
          <a:stretch/>
        </p:blipFill>
        <p:spPr bwMode="auto">
          <a:xfrm>
            <a:off x="5023339" y="1524894"/>
            <a:ext cx="1429732" cy="124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Image result for sony xperia xz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r="27046"/>
          <a:stretch/>
        </p:blipFill>
        <p:spPr bwMode="auto">
          <a:xfrm>
            <a:off x="924922" y="4354656"/>
            <a:ext cx="498026" cy="10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ibm power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998" y="1546090"/>
            <a:ext cx="1161899" cy="107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summit supercomput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736" y="4354656"/>
            <a:ext cx="1530976" cy="122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03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What Is High Performance Computing?</a:t>
            </a:r>
          </a:p>
        </p:txBody>
      </p:sp>
      <p:sp>
        <p:nvSpPr>
          <p:cNvPr id="19458" name="TextBox 12"/>
          <p:cNvSpPr txBox="1">
            <a:spLocks noChangeArrowheads="1"/>
          </p:cNvSpPr>
          <p:nvPr/>
        </p:nvSpPr>
        <p:spPr bwMode="auto">
          <a:xfrm>
            <a:off x="369888" y="937260"/>
            <a:ext cx="59493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400" dirty="0">
                <a:solidFill>
                  <a:schemeClr val="bg2"/>
                </a:solidFill>
                <a:latin typeface="Calibri" pitchFamily="34" charset="0"/>
              </a:rPr>
              <a:t>1 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flop/s </a:t>
            </a:r>
            <a:r>
              <a:rPr lang="en-US" altLang="zh-CN" sz="1400" dirty="0">
                <a:solidFill>
                  <a:schemeClr val="bg2"/>
                </a:solidFill>
                <a:latin typeface="Calibri" pitchFamily="34" charset="0"/>
              </a:rPr>
              <a:t>= one 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floating-point operation (addition </a:t>
            </a:r>
            <a:r>
              <a:rPr lang="en-US" altLang="zh-CN" sz="1400" dirty="0">
                <a:solidFill>
                  <a:schemeClr val="bg2"/>
                </a:solidFill>
                <a:latin typeface="Calibri" pitchFamily="34" charset="0"/>
              </a:rPr>
              <a:t>or 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multiplication) </a:t>
            </a:r>
            <a:r>
              <a:rPr lang="en-US" altLang="zh-CN" sz="1400" dirty="0">
                <a:solidFill>
                  <a:schemeClr val="bg2"/>
                </a:solidFill>
                <a:latin typeface="Calibri" pitchFamily="34" charset="0"/>
              </a:rPr>
              <a:t>per 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second</a:t>
            </a:r>
            <a:b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</a:b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mega (M) = 10</a:t>
            </a:r>
            <a:r>
              <a:rPr lang="en-US" altLang="zh-CN" sz="1400" baseline="30000" dirty="0" smtClean="0">
                <a:solidFill>
                  <a:schemeClr val="bg2"/>
                </a:solidFill>
                <a:latin typeface="Calibri" pitchFamily="34" charset="0"/>
              </a:rPr>
              <a:t>6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, </a:t>
            </a:r>
            <a:r>
              <a:rPr lang="en-US" altLang="zh-CN" sz="1400" dirty="0" err="1" smtClean="0">
                <a:solidFill>
                  <a:schemeClr val="bg2"/>
                </a:solidFill>
                <a:latin typeface="Calibri" pitchFamily="34" charset="0"/>
              </a:rPr>
              <a:t>giga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 (G) = 10</a:t>
            </a:r>
            <a:r>
              <a:rPr lang="en-US" altLang="zh-CN" sz="1400" baseline="30000" dirty="0" smtClean="0">
                <a:solidFill>
                  <a:schemeClr val="bg2"/>
                </a:solidFill>
                <a:latin typeface="Calibri" pitchFamily="34" charset="0"/>
              </a:rPr>
              <a:t>9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, </a:t>
            </a:r>
            <a:r>
              <a:rPr lang="en-US" altLang="zh-CN" sz="1400" dirty="0" err="1" smtClean="0">
                <a:solidFill>
                  <a:schemeClr val="bg2"/>
                </a:solidFill>
                <a:latin typeface="Calibri" pitchFamily="34" charset="0"/>
              </a:rPr>
              <a:t>tera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 (T) = 10</a:t>
            </a:r>
            <a:r>
              <a:rPr lang="en-US" altLang="zh-CN" sz="1400" baseline="30000" dirty="0" smtClean="0">
                <a:solidFill>
                  <a:schemeClr val="bg2"/>
                </a:solidFill>
                <a:latin typeface="Calibri" pitchFamily="34" charset="0"/>
              </a:rPr>
              <a:t>12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, </a:t>
            </a:r>
            <a:r>
              <a:rPr lang="en-US" altLang="zh-CN" sz="1400" dirty="0" err="1" smtClean="0">
                <a:solidFill>
                  <a:schemeClr val="bg2"/>
                </a:solidFill>
                <a:latin typeface="Calibri" pitchFamily="34" charset="0"/>
              </a:rPr>
              <a:t>peta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 (P) = 10</a:t>
            </a:r>
            <a:r>
              <a:rPr lang="en-US" altLang="zh-CN" sz="1400" baseline="30000" dirty="0" smtClean="0">
                <a:solidFill>
                  <a:schemeClr val="bg2"/>
                </a:solidFill>
                <a:latin typeface="Calibri" pitchFamily="34" charset="0"/>
              </a:rPr>
              <a:t>15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, </a:t>
            </a:r>
            <a:r>
              <a:rPr lang="en-US" altLang="zh-CN" sz="1400" dirty="0" err="1" smtClean="0">
                <a:solidFill>
                  <a:schemeClr val="bg2"/>
                </a:solidFill>
                <a:latin typeface="Calibri" pitchFamily="34" charset="0"/>
              </a:rPr>
              <a:t>exa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 E) = 10</a:t>
            </a:r>
            <a:r>
              <a:rPr lang="en-US" altLang="zh-CN" sz="1400" baseline="30000" dirty="0" smtClean="0">
                <a:solidFill>
                  <a:schemeClr val="bg2"/>
                </a:solidFill>
                <a:latin typeface="Calibri" pitchFamily="34" charset="0"/>
              </a:rPr>
              <a:t>18</a:t>
            </a:r>
            <a:endParaRPr lang="en-US" altLang="zh-CN" sz="1400" baseline="300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17666" y="3228052"/>
            <a:ext cx="14177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PSC HPC</a:t>
            </a:r>
          </a:p>
          <a:p>
            <a:r>
              <a:rPr lang="en-US" sz="1600" b="0" dirty="0" smtClean="0">
                <a:latin typeface="Calibri" pitchFamily="34" charset="0"/>
              </a:rPr>
              <a:t>11k cores</a:t>
            </a:r>
            <a:br>
              <a:rPr lang="en-US" sz="1600" b="0" dirty="0" smtClean="0">
                <a:latin typeface="Calibri" pitchFamily="34" charset="0"/>
              </a:rPr>
            </a:br>
            <a:r>
              <a:rPr lang="en-US" sz="1600" b="0" dirty="0" smtClean="0">
                <a:latin typeface="Calibri" pitchFamily="34" charset="0"/>
              </a:rPr>
              <a:t>200 GPUs </a:t>
            </a:r>
          </a:p>
          <a:p>
            <a:r>
              <a:rPr lang="en-US" sz="1600" b="0" dirty="0" smtClean="0">
                <a:latin typeface="Calibri" pitchFamily="34" charset="0"/>
              </a:rPr>
              <a:t>21.35 </a:t>
            </a:r>
            <a:r>
              <a:rPr lang="en-US" sz="1600" b="0" dirty="0" err="1" smtClean="0">
                <a:latin typeface="Calibri" pitchFamily="34" charset="0"/>
              </a:rPr>
              <a:t>Pflop</a:t>
            </a:r>
            <a:r>
              <a:rPr lang="en-US" sz="1600" b="0" dirty="0" smtClean="0">
                <a:latin typeface="Calibri" pitchFamily="34" charset="0"/>
              </a:rPr>
              <a:t>/s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2078" y="1534310"/>
            <a:ext cx="63665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Computing systems in 2019 available to ECE students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68348" y="3228052"/>
            <a:ext cx="15055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ECE Cluster</a:t>
            </a:r>
          </a:p>
          <a:p>
            <a:r>
              <a:rPr lang="en-US" sz="1600" b="0" dirty="0" smtClean="0">
                <a:latin typeface="Calibri" pitchFamily="34" charset="0"/>
              </a:rPr>
              <a:t>1k cores + GPUs</a:t>
            </a:r>
          </a:p>
          <a:p>
            <a:r>
              <a:rPr lang="en-US" sz="1600" b="0" dirty="0" smtClean="0">
                <a:latin typeface="Calibri" pitchFamily="34" charset="0"/>
              </a:rPr>
              <a:t>32 </a:t>
            </a:r>
            <a:r>
              <a:rPr lang="en-US" sz="1600" b="0" dirty="0" err="1" smtClean="0">
                <a:latin typeface="Calibri" pitchFamily="34" charset="0"/>
              </a:rPr>
              <a:t>Tflop</a:t>
            </a:r>
            <a:r>
              <a:rPr lang="en-US" sz="1600" b="0" dirty="0" smtClean="0">
                <a:latin typeface="Calibri" pitchFamily="34" charset="0"/>
              </a:rPr>
              <a:t>/s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43548" y="3228052"/>
            <a:ext cx="15055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Your desktop</a:t>
            </a:r>
          </a:p>
          <a:p>
            <a:r>
              <a:rPr lang="en-US" sz="1600" b="0" dirty="0" smtClean="0">
                <a:latin typeface="Calibri" pitchFamily="34" charset="0"/>
              </a:rPr>
              <a:t>48 cores + GPU</a:t>
            </a:r>
          </a:p>
          <a:p>
            <a:r>
              <a:rPr lang="en-US" sz="1600" b="0" dirty="0" smtClean="0">
                <a:latin typeface="Calibri" pitchFamily="34" charset="0"/>
              </a:rPr>
              <a:t>1.2 </a:t>
            </a:r>
            <a:r>
              <a:rPr lang="en-US" sz="1600" b="0" dirty="0" err="1" smtClean="0">
                <a:latin typeface="Calibri" pitchFamily="34" charset="0"/>
              </a:rPr>
              <a:t>Tflop</a:t>
            </a:r>
            <a:r>
              <a:rPr lang="en-US" sz="1600" b="0" dirty="0" smtClean="0">
                <a:latin typeface="Calibri" pitchFamily="34" charset="0"/>
              </a:rPr>
              <a:t>/s + </a:t>
            </a:r>
            <a:br>
              <a:rPr lang="en-US" sz="1600" b="0" dirty="0" smtClean="0">
                <a:latin typeface="Calibri" pitchFamily="34" charset="0"/>
              </a:rPr>
            </a:br>
            <a:r>
              <a:rPr lang="en-US" sz="1600" b="0" dirty="0" smtClean="0">
                <a:latin typeface="Calibri" pitchFamily="34" charset="0"/>
              </a:rPr>
              <a:t>7.5 </a:t>
            </a:r>
            <a:r>
              <a:rPr lang="en-US" sz="1600" b="0" dirty="0" err="1" smtClean="0">
                <a:latin typeface="Calibri" pitchFamily="34" charset="0"/>
              </a:rPr>
              <a:t>Tflop</a:t>
            </a:r>
            <a:r>
              <a:rPr lang="en-US" sz="1600" b="0" dirty="0" smtClean="0">
                <a:latin typeface="Calibri" pitchFamily="34" charset="0"/>
              </a:rPr>
              <a:t>/s GPU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9888" y="3228052"/>
            <a:ext cx="15055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Your laptop</a:t>
            </a:r>
          </a:p>
          <a:p>
            <a:r>
              <a:rPr lang="en-US" sz="1600" b="0" dirty="0" smtClean="0">
                <a:latin typeface="Calibri" pitchFamily="34" charset="0"/>
              </a:rPr>
              <a:t>4 cores</a:t>
            </a:r>
          </a:p>
          <a:p>
            <a:r>
              <a:rPr lang="en-US" sz="1600" b="0" dirty="0" smtClean="0">
                <a:latin typeface="Calibri" pitchFamily="34" charset="0"/>
              </a:rPr>
              <a:t>100 </a:t>
            </a:r>
            <a:r>
              <a:rPr lang="en-US" sz="1600" b="0" dirty="0" err="1" smtClean="0">
                <a:latin typeface="Calibri" pitchFamily="34" charset="0"/>
              </a:rPr>
              <a:t>Gflop</a:t>
            </a:r>
            <a:r>
              <a:rPr lang="en-US" sz="1600" b="0" dirty="0" smtClean="0">
                <a:latin typeface="Calibri" pitchFamily="34" charset="0"/>
              </a:rPr>
              <a:t>/s</a:t>
            </a:r>
          </a:p>
        </p:txBody>
      </p:sp>
      <p:pic>
        <p:nvPicPr>
          <p:cNvPr id="4100" name="Picture 4" descr="C:\Daten\talks\invited\ferc2010\material\laptop.jpg"/>
          <p:cNvPicPr>
            <a:picLocks noChangeAspect="1" noChangeArrowheads="1"/>
          </p:cNvPicPr>
          <p:nvPr/>
        </p:nvPicPr>
        <p:blipFill>
          <a:blip r:embed="rId3" cstate="print"/>
          <a:srcRect l="8045" t="17773" r="7591" b="17742"/>
          <a:stretch>
            <a:fillRect/>
          </a:stretch>
        </p:blipFill>
        <p:spPr bwMode="auto">
          <a:xfrm>
            <a:off x="446088" y="2016760"/>
            <a:ext cx="1555168" cy="1188720"/>
          </a:xfrm>
          <a:prstGeom prst="rect">
            <a:avLst/>
          </a:prstGeom>
          <a:noFill/>
        </p:spPr>
      </p:pic>
      <p:sp>
        <p:nvSpPr>
          <p:cNvPr id="50" name="Left-Right Arrow 49"/>
          <p:cNvSpPr/>
          <p:nvPr/>
        </p:nvSpPr>
        <p:spPr bwMode="auto">
          <a:xfrm>
            <a:off x="3764755" y="4612640"/>
            <a:ext cx="5078994" cy="635000"/>
          </a:xfrm>
          <a:prstGeom prst="leftRightArrow">
            <a:avLst>
              <a:gd name="adj1" fmla="val 51600"/>
              <a:gd name="adj2" fmla="val 85531"/>
            </a:avLst>
          </a:prstGeom>
          <a:solidFill>
            <a:schemeClr val="bg2">
              <a:lumMod val="7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High Performance Computing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714540" y="5402183"/>
            <a:ext cx="4796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Larger than your own machines</a:t>
            </a:r>
          </a:p>
          <a:p>
            <a:pPr marL="173038" indent="-173038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800" b="0" dirty="0" smtClean="0">
                <a:latin typeface="Calibri" pitchFamily="34" charset="0"/>
              </a:rPr>
              <a:t>Large shared memory machines: up to 12 TB</a:t>
            </a:r>
          </a:p>
          <a:p>
            <a:pPr marL="173038" indent="-173038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800" b="0" dirty="0" smtClean="0">
                <a:latin typeface="Calibri" pitchFamily="34" charset="0"/>
              </a:rPr>
              <a:t>Parallel HPC machines: up to 10k cores</a:t>
            </a:r>
          </a:p>
          <a:p>
            <a:pPr marL="173038" indent="-173038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800" b="0" dirty="0" smtClean="0">
                <a:latin typeface="Calibri" pitchFamily="34" charset="0"/>
              </a:rPr>
              <a:t>Cloud and high throughput systems</a:t>
            </a:r>
          </a:p>
        </p:txBody>
      </p:sp>
      <p:pic>
        <p:nvPicPr>
          <p:cNvPr id="23" name="Picture 4" descr="http://computershopper.com/var/ezwebin_site/storage/images/desktops/product-profile/dell-xps-420-desktop/34992-1-eng-US/dell-xps-420-desktop1_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4465" y="2016760"/>
            <a:ext cx="664926" cy="1082439"/>
          </a:xfrm>
          <a:prstGeom prst="rect">
            <a:avLst/>
          </a:prstGeom>
          <a:noFill/>
        </p:spPr>
      </p:pic>
      <p:pic>
        <p:nvPicPr>
          <p:cNvPr id="3074" name="Picture 2" descr="Bridges front blu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852" y="2494433"/>
            <a:ext cx="1522456" cy="53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344108" y="3228052"/>
            <a:ext cx="160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Cloud</a:t>
            </a:r>
          </a:p>
          <a:p>
            <a:r>
              <a:rPr lang="en-US" sz="1600" b="0" dirty="0" smtClean="0">
                <a:latin typeface="Calibri" pitchFamily="34" charset="0"/>
              </a:rPr>
              <a:t>1,000s of cores</a:t>
            </a:r>
            <a:br>
              <a:rPr lang="en-US" sz="1600" b="0" dirty="0" smtClean="0">
                <a:latin typeface="Calibri" pitchFamily="34" charset="0"/>
              </a:rPr>
            </a:br>
            <a:r>
              <a:rPr lang="en-US" sz="1600" b="0" dirty="0" smtClean="0">
                <a:latin typeface="Calibri" pitchFamily="34" charset="0"/>
              </a:rPr>
              <a:t>many small machines</a:t>
            </a:r>
          </a:p>
        </p:txBody>
      </p:sp>
      <p:sp>
        <p:nvSpPr>
          <p:cNvPr id="2" name="AutoShape 4" descr="Image result for aw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Image result for aw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853" y="1820691"/>
            <a:ext cx="789201" cy="48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Google cloud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27" y="2622697"/>
            <a:ext cx="943672" cy="58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Windows Azure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431" y="2301266"/>
            <a:ext cx="1161482" cy="42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ondor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679" y="1775312"/>
            <a:ext cx="568467" cy="56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https://gallery.mailchimp.com/ae4b9966bf78a7eedde611e30/images/7c2af290-5b12-4db1-96f8-b1c134a3ed8a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926" y="2201197"/>
            <a:ext cx="1241218" cy="89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2" name="Left-Right Arrow 21"/>
          <p:cNvSpPr/>
          <p:nvPr/>
        </p:nvSpPr>
        <p:spPr bwMode="auto">
          <a:xfrm>
            <a:off x="455795" y="4612640"/>
            <a:ext cx="3258745" cy="635000"/>
          </a:xfrm>
          <a:prstGeom prst="leftRightArrow">
            <a:avLst>
              <a:gd name="adj1" fmla="val 51600"/>
              <a:gd name="adj2" fmla="val 85531"/>
            </a:avLst>
          </a:prstGeom>
          <a:solidFill>
            <a:schemeClr val="bg2">
              <a:lumMod val="7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18-613 Labs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5580" y="5402183"/>
            <a:ext cx="47969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Y</a:t>
            </a:r>
            <a:r>
              <a:rPr lang="en-US" sz="1800" dirty="0" smtClean="0">
                <a:latin typeface="Calibri" pitchFamily="34" charset="0"/>
              </a:rPr>
              <a:t>our own machines</a:t>
            </a:r>
          </a:p>
          <a:p>
            <a:pPr marL="173038" indent="-173038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800" b="0" dirty="0" smtClean="0">
                <a:latin typeface="Calibri" pitchFamily="34" charset="0"/>
              </a:rPr>
              <a:t>Laptop: quad core, 10s of GB</a:t>
            </a:r>
          </a:p>
          <a:p>
            <a:pPr marL="173038" indent="-173038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800" b="0" dirty="0" smtClean="0">
                <a:latin typeface="Calibri" pitchFamily="34" charset="0"/>
              </a:rPr>
              <a:t>Desktop: 1—2 sockets, </a:t>
            </a:r>
            <a:br>
              <a:rPr lang="en-US" sz="1800" b="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6—28 cores/socket, GPU,</a:t>
            </a:r>
            <a:br>
              <a:rPr lang="en-US" sz="1800" b="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64 GB or more</a:t>
            </a:r>
          </a:p>
        </p:txBody>
      </p:sp>
    </p:spTree>
    <p:extLst>
      <p:ext uri="{BB962C8B-B14F-4D97-AF65-F5344CB8AC3E}">
        <p14:creationId xmlns:p14="http://schemas.microsoft.com/office/powerpoint/2010/main" val="226382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  <p:bldP spid="22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What Problems Can You Solve?</a:t>
            </a:r>
          </a:p>
        </p:txBody>
      </p:sp>
      <p:sp>
        <p:nvSpPr>
          <p:cNvPr id="19458" name="TextBox 12"/>
          <p:cNvSpPr txBox="1">
            <a:spLocks noChangeArrowheads="1"/>
          </p:cNvSpPr>
          <p:nvPr/>
        </p:nvSpPr>
        <p:spPr bwMode="auto">
          <a:xfrm>
            <a:off x="369888" y="937260"/>
            <a:ext cx="59493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400" dirty="0">
                <a:solidFill>
                  <a:schemeClr val="bg2"/>
                </a:solidFill>
                <a:latin typeface="Calibri" pitchFamily="34" charset="0"/>
              </a:rPr>
              <a:t>1 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flop/s </a:t>
            </a:r>
            <a:r>
              <a:rPr lang="en-US" altLang="zh-CN" sz="1400" dirty="0">
                <a:solidFill>
                  <a:schemeClr val="bg2"/>
                </a:solidFill>
                <a:latin typeface="Calibri" pitchFamily="34" charset="0"/>
              </a:rPr>
              <a:t>= one 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floating-point operation (addition </a:t>
            </a:r>
            <a:r>
              <a:rPr lang="en-US" altLang="zh-CN" sz="1400" dirty="0">
                <a:solidFill>
                  <a:schemeClr val="bg2"/>
                </a:solidFill>
                <a:latin typeface="Calibri" pitchFamily="34" charset="0"/>
              </a:rPr>
              <a:t>or 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multiplication) </a:t>
            </a:r>
            <a:r>
              <a:rPr lang="en-US" altLang="zh-CN" sz="1400" dirty="0">
                <a:solidFill>
                  <a:schemeClr val="bg2"/>
                </a:solidFill>
                <a:latin typeface="Calibri" pitchFamily="34" charset="0"/>
              </a:rPr>
              <a:t>per 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second</a:t>
            </a:r>
            <a:b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</a:b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mega (M) = 10</a:t>
            </a:r>
            <a:r>
              <a:rPr lang="en-US" altLang="zh-CN" sz="1400" baseline="30000" dirty="0" smtClean="0">
                <a:solidFill>
                  <a:schemeClr val="bg2"/>
                </a:solidFill>
                <a:latin typeface="Calibri" pitchFamily="34" charset="0"/>
              </a:rPr>
              <a:t>6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, </a:t>
            </a:r>
            <a:r>
              <a:rPr lang="en-US" altLang="zh-CN" sz="1400" dirty="0" err="1" smtClean="0">
                <a:solidFill>
                  <a:schemeClr val="bg2"/>
                </a:solidFill>
                <a:latin typeface="Calibri" pitchFamily="34" charset="0"/>
              </a:rPr>
              <a:t>giga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 (G) = 10</a:t>
            </a:r>
            <a:r>
              <a:rPr lang="en-US" altLang="zh-CN" sz="1400" baseline="30000" dirty="0" smtClean="0">
                <a:solidFill>
                  <a:schemeClr val="bg2"/>
                </a:solidFill>
                <a:latin typeface="Calibri" pitchFamily="34" charset="0"/>
              </a:rPr>
              <a:t>9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, </a:t>
            </a:r>
            <a:r>
              <a:rPr lang="en-US" altLang="zh-CN" sz="1400" dirty="0" err="1" smtClean="0">
                <a:solidFill>
                  <a:schemeClr val="bg2"/>
                </a:solidFill>
                <a:latin typeface="Calibri" pitchFamily="34" charset="0"/>
              </a:rPr>
              <a:t>tera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 (T) = 10</a:t>
            </a:r>
            <a:r>
              <a:rPr lang="en-US" altLang="zh-CN" sz="1400" baseline="30000" dirty="0" smtClean="0">
                <a:solidFill>
                  <a:schemeClr val="bg2"/>
                </a:solidFill>
                <a:latin typeface="Calibri" pitchFamily="34" charset="0"/>
              </a:rPr>
              <a:t>12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, </a:t>
            </a:r>
            <a:r>
              <a:rPr lang="en-US" altLang="zh-CN" sz="1400" dirty="0" err="1" smtClean="0">
                <a:solidFill>
                  <a:schemeClr val="bg2"/>
                </a:solidFill>
                <a:latin typeface="Calibri" pitchFamily="34" charset="0"/>
              </a:rPr>
              <a:t>peta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 (P) = 10</a:t>
            </a:r>
            <a:r>
              <a:rPr lang="en-US" altLang="zh-CN" sz="1400" baseline="30000" dirty="0" smtClean="0">
                <a:solidFill>
                  <a:schemeClr val="bg2"/>
                </a:solidFill>
                <a:latin typeface="Calibri" pitchFamily="34" charset="0"/>
              </a:rPr>
              <a:t>15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, </a:t>
            </a:r>
            <a:r>
              <a:rPr lang="en-US" altLang="zh-CN" sz="1400" dirty="0" err="1" smtClean="0">
                <a:solidFill>
                  <a:schemeClr val="bg2"/>
                </a:solidFill>
                <a:latin typeface="Calibri" pitchFamily="34" charset="0"/>
              </a:rPr>
              <a:t>exa</a:t>
            </a:r>
            <a:r>
              <a:rPr lang="en-US" altLang="zh-CN" sz="1400" dirty="0" smtClean="0">
                <a:solidFill>
                  <a:schemeClr val="bg2"/>
                </a:solidFill>
                <a:latin typeface="Calibri" pitchFamily="34" charset="0"/>
              </a:rPr>
              <a:t> (E) = 10</a:t>
            </a:r>
            <a:r>
              <a:rPr lang="en-US" altLang="zh-CN" sz="1400" baseline="30000" dirty="0" smtClean="0">
                <a:solidFill>
                  <a:schemeClr val="bg2"/>
                </a:solidFill>
                <a:latin typeface="Calibri" pitchFamily="34" charset="0"/>
              </a:rPr>
              <a:t>18</a:t>
            </a:r>
            <a:endParaRPr lang="en-US" altLang="zh-CN" sz="1400" baseline="300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042407" y="5336252"/>
            <a:ext cx="19658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#1 supercomputer</a:t>
            </a:r>
          </a:p>
          <a:p>
            <a:r>
              <a:rPr lang="en-US" sz="1600" b="0" dirty="0" smtClean="0">
                <a:latin typeface="Calibri" pitchFamily="34" charset="0"/>
              </a:rPr>
              <a:t>200</a:t>
            </a:r>
            <a:r>
              <a:rPr lang="en-US" sz="1600" b="0" dirty="0" smtClean="0">
                <a:latin typeface="Calibri" pitchFamily="34" charset="0"/>
              </a:rPr>
              <a:t> </a:t>
            </a:r>
            <a:r>
              <a:rPr lang="en-US" sz="1600" b="0" dirty="0" err="1" smtClean="0">
                <a:latin typeface="Calibri" pitchFamily="34" charset="0"/>
              </a:rPr>
              <a:t>Pflop</a:t>
            </a:r>
            <a:r>
              <a:rPr lang="en-US" sz="1600" b="0" dirty="0" smtClean="0">
                <a:latin typeface="Calibri" pitchFamily="34" charset="0"/>
              </a:rPr>
              <a:t>/s</a:t>
            </a:r>
          </a:p>
          <a:p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</a:rPr>
              <a:t>10M </a:t>
            </a:r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sym typeface="Wingdings 2"/>
              </a:rPr>
              <a:t> 10M</a:t>
            </a:r>
          </a:p>
          <a:p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sym typeface="Wingdings 2"/>
              </a:rPr>
              <a:t>2.8 PB, </a:t>
            </a:r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sym typeface="Wingdings 2"/>
              </a:rPr>
              <a:t>1.8h</a:t>
            </a:r>
            <a:endParaRPr lang="en-US" sz="1600" b="0" dirty="0" smtClean="0"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68289" y="5336252"/>
            <a:ext cx="15055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Workstation</a:t>
            </a:r>
          </a:p>
          <a:p>
            <a:r>
              <a:rPr lang="en-US" sz="1600" b="0" dirty="0" smtClean="0">
                <a:latin typeface="Calibri" pitchFamily="34" charset="0"/>
              </a:rPr>
              <a:t>1.5 </a:t>
            </a:r>
            <a:r>
              <a:rPr lang="en-US" sz="1600" b="0" dirty="0" err="1">
                <a:latin typeface="Calibri" pitchFamily="34" charset="0"/>
              </a:rPr>
              <a:t>Tflop</a:t>
            </a:r>
            <a:r>
              <a:rPr lang="en-US" sz="1600" b="0" dirty="0">
                <a:latin typeface="Calibri" pitchFamily="34" charset="0"/>
              </a:rPr>
              <a:t>/s</a:t>
            </a:r>
          </a:p>
          <a:p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</a:rPr>
              <a:t>50k </a:t>
            </a:r>
            <a:r>
              <a:rPr lang="en-US" sz="1600" dirty="0">
                <a:solidFill>
                  <a:srgbClr val="C00000"/>
                </a:solidFill>
                <a:latin typeface="Calibri" pitchFamily="34" charset="0"/>
                <a:sym typeface="Wingdings 2"/>
              </a:rPr>
              <a:t> </a:t>
            </a:r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sym typeface="Wingdings 2"/>
              </a:rPr>
              <a:t>50k</a:t>
            </a:r>
            <a:endParaRPr lang="en-US" sz="1600" dirty="0">
              <a:solidFill>
                <a:srgbClr val="C00000"/>
              </a:solidFill>
              <a:latin typeface="Calibri" pitchFamily="34" charset="0"/>
              <a:sym typeface="Wingdings 2"/>
            </a:endParaRPr>
          </a:p>
          <a:p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sym typeface="Wingdings 2"/>
              </a:rPr>
              <a:t>64 </a:t>
            </a:r>
            <a:r>
              <a:rPr lang="en-US" sz="1600" dirty="0">
                <a:solidFill>
                  <a:srgbClr val="C00000"/>
                </a:solidFill>
                <a:latin typeface="Calibri" pitchFamily="34" charset="0"/>
                <a:sym typeface="Wingdings 2"/>
              </a:rPr>
              <a:t>GB, </a:t>
            </a:r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sym typeface="Wingdings 2"/>
              </a:rPr>
              <a:t>3min</a:t>
            </a:r>
            <a:endParaRPr lang="en-US" sz="1600" b="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12011" y="5336252"/>
            <a:ext cx="15055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Laptop</a:t>
            </a:r>
          </a:p>
          <a:p>
            <a:r>
              <a:rPr lang="en-US" sz="1600" b="0" dirty="0" smtClean="0">
                <a:latin typeface="Calibri" pitchFamily="34" charset="0"/>
              </a:rPr>
              <a:t>90 </a:t>
            </a:r>
            <a:r>
              <a:rPr lang="en-US" sz="1600" b="0" dirty="0" err="1" smtClean="0">
                <a:latin typeface="Calibri" pitchFamily="34" charset="0"/>
              </a:rPr>
              <a:t>Gflop</a:t>
            </a:r>
            <a:r>
              <a:rPr lang="en-US" sz="1600" b="0" dirty="0" smtClean="0">
                <a:latin typeface="Calibri" pitchFamily="34" charset="0"/>
              </a:rPr>
              <a:t>/s</a:t>
            </a:r>
            <a:endParaRPr lang="en-US" sz="1600" b="0" dirty="0">
              <a:latin typeface="Calibri" pitchFamily="34" charset="0"/>
            </a:endParaRPr>
          </a:p>
          <a:p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</a:rPr>
              <a:t>25k </a:t>
            </a:r>
            <a:r>
              <a:rPr lang="en-US" sz="1600" dirty="0">
                <a:solidFill>
                  <a:srgbClr val="C00000"/>
                </a:solidFill>
                <a:latin typeface="Calibri" pitchFamily="34" charset="0"/>
                <a:sym typeface="Wingdings 2"/>
              </a:rPr>
              <a:t> </a:t>
            </a:r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sym typeface="Wingdings 2"/>
              </a:rPr>
              <a:t>25k</a:t>
            </a:r>
            <a:endParaRPr lang="en-US" sz="1600" dirty="0">
              <a:solidFill>
                <a:srgbClr val="C00000"/>
              </a:solidFill>
              <a:latin typeface="Calibri" pitchFamily="34" charset="0"/>
              <a:sym typeface="Wingdings 2"/>
            </a:endParaRPr>
          </a:p>
          <a:p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sym typeface="Wingdings 2"/>
              </a:rPr>
              <a:t>14 </a:t>
            </a:r>
            <a:r>
              <a:rPr lang="en-US" sz="1600" dirty="0">
                <a:solidFill>
                  <a:srgbClr val="C00000"/>
                </a:solidFill>
                <a:latin typeface="Calibri" pitchFamily="34" charset="0"/>
                <a:sym typeface="Wingdings 2"/>
              </a:rPr>
              <a:t>GB, </a:t>
            </a:r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sym typeface="Wingdings 2"/>
              </a:rPr>
              <a:t>5min</a:t>
            </a:r>
            <a:endParaRPr lang="en-US" sz="1600" b="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9381" y="5336252"/>
            <a:ext cx="15055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Cell phone</a:t>
            </a:r>
          </a:p>
          <a:p>
            <a:r>
              <a:rPr lang="en-US" sz="1600" b="0" dirty="0" smtClean="0">
                <a:latin typeface="Calibri" pitchFamily="34" charset="0"/>
              </a:rPr>
              <a:t>15 </a:t>
            </a:r>
            <a:r>
              <a:rPr lang="en-US" sz="1600" b="0" dirty="0" err="1">
                <a:latin typeface="Calibri" pitchFamily="34" charset="0"/>
              </a:rPr>
              <a:t>Gflop</a:t>
            </a:r>
            <a:r>
              <a:rPr lang="en-US" sz="1600" b="0" dirty="0">
                <a:latin typeface="Calibri" pitchFamily="34" charset="0"/>
              </a:rPr>
              <a:t>/s</a:t>
            </a:r>
          </a:p>
          <a:p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</a:rPr>
              <a:t>12k </a:t>
            </a:r>
            <a:r>
              <a:rPr lang="en-US" sz="1600" dirty="0">
                <a:solidFill>
                  <a:srgbClr val="C00000"/>
                </a:solidFill>
                <a:latin typeface="Calibri" pitchFamily="34" charset="0"/>
                <a:sym typeface="Wingdings 2"/>
              </a:rPr>
              <a:t> </a:t>
            </a:r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sym typeface="Wingdings 2"/>
              </a:rPr>
              <a:t>12k</a:t>
            </a:r>
            <a:endParaRPr lang="en-US" sz="1600" dirty="0">
              <a:solidFill>
                <a:srgbClr val="C00000"/>
              </a:solidFill>
              <a:latin typeface="Calibri" pitchFamily="34" charset="0"/>
              <a:sym typeface="Wingdings 2"/>
            </a:endParaRPr>
          </a:p>
          <a:p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sym typeface="Wingdings 2"/>
              </a:rPr>
              <a:t>3.5 </a:t>
            </a:r>
            <a:r>
              <a:rPr lang="en-US" sz="1600" dirty="0">
                <a:solidFill>
                  <a:srgbClr val="C00000"/>
                </a:solidFill>
                <a:latin typeface="Calibri" pitchFamily="34" charset="0"/>
                <a:sym typeface="Wingdings 2"/>
              </a:rPr>
              <a:t>GB, </a:t>
            </a:r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sym typeface="Wingdings 2"/>
              </a:rPr>
              <a:t>4 min</a:t>
            </a:r>
            <a:endParaRPr lang="en-US" sz="1600" b="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23979" y="5336252"/>
            <a:ext cx="15055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HPC</a:t>
            </a:r>
          </a:p>
          <a:p>
            <a:r>
              <a:rPr lang="en-US" sz="1600" b="0" dirty="0">
                <a:latin typeface="Calibri" pitchFamily="34" charset="0"/>
              </a:rPr>
              <a:t>8</a:t>
            </a:r>
            <a:r>
              <a:rPr lang="en-US" sz="1600" b="0" dirty="0" smtClean="0">
                <a:latin typeface="Calibri" pitchFamily="34" charset="0"/>
              </a:rPr>
              <a:t>0 </a:t>
            </a:r>
            <a:r>
              <a:rPr lang="en-US" sz="1600" b="0" dirty="0" err="1" smtClean="0">
                <a:latin typeface="Calibri" pitchFamily="34" charset="0"/>
              </a:rPr>
              <a:t>Tflop</a:t>
            </a:r>
            <a:r>
              <a:rPr lang="en-US" sz="1600" b="0" dirty="0" smtClean="0">
                <a:latin typeface="Calibri" pitchFamily="34" charset="0"/>
              </a:rPr>
              <a:t>/s</a:t>
            </a:r>
            <a:endParaRPr lang="en-US" sz="1600" b="0" dirty="0">
              <a:latin typeface="Calibri" pitchFamily="34" charset="0"/>
            </a:endParaRPr>
          </a:p>
          <a:p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</a:rPr>
              <a:t>1.5M </a:t>
            </a:r>
            <a:r>
              <a:rPr lang="en-US" sz="1600" dirty="0">
                <a:solidFill>
                  <a:srgbClr val="C00000"/>
                </a:solidFill>
                <a:latin typeface="Calibri" pitchFamily="34" charset="0"/>
                <a:sym typeface="Wingdings 2"/>
              </a:rPr>
              <a:t> </a:t>
            </a:r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sym typeface="Wingdings 2"/>
              </a:rPr>
              <a:t>1.5M</a:t>
            </a:r>
          </a:p>
          <a:p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sym typeface="Wingdings 2"/>
              </a:rPr>
              <a:t>80 TB, 22h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82600" y="2019300"/>
            <a:ext cx="1270000" cy="1270000"/>
          </a:xfrm>
          <a:prstGeom prst="rect">
            <a:avLst/>
          </a:prstGeom>
          <a:solidFill>
            <a:srgbClr val="DDDDDD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52600" y="2300357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+=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444750" y="2019300"/>
            <a:ext cx="1270000" cy="1270000"/>
          </a:xfrm>
          <a:prstGeom prst="rect">
            <a:avLst/>
          </a:prstGeom>
          <a:solidFill>
            <a:srgbClr val="DDDDDD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14750" y="2300357"/>
            <a:ext cx="64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pitchFamily="34" charset="0"/>
                <a:sym typeface="Wingdings 2"/>
              </a:rPr>
              <a:t>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349750" y="2019300"/>
            <a:ext cx="1270000" cy="1270000"/>
          </a:xfrm>
          <a:prstGeom prst="rect">
            <a:avLst/>
          </a:prstGeom>
          <a:solidFill>
            <a:srgbClr val="DDDDDD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9100" y="1587500"/>
            <a:ext cx="3409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Matrix-matrix multiplication…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86450" y="2000250"/>
            <a:ext cx="27767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for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=1:n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for j=1:n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for k=1:n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 C[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i,j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] += 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   A[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i,k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]*B[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k,j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]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9100" y="3619500"/>
            <a:ext cx="1734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...running on…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7" name="Picture 4" descr="http://computershopper.com/var/ezwebin_site/storage/images/desktops/product-profile/dell-xps-420-desktop/34992-1-eng-US/dell-xps-420-desktop1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0619" y="4020294"/>
            <a:ext cx="797053" cy="1297529"/>
          </a:xfrm>
          <a:prstGeom prst="rect">
            <a:avLst/>
          </a:prstGeom>
          <a:noFill/>
        </p:spPr>
      </p:pic>
      <p:sp>
        <p:nvSpPr>
          <p:cNvPr id="33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126" name="Picture 6" descr="Image result for lenovo x24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942" y="4162540"/>
            <a:ext cx="1288190" cy="9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Image result for HP superdom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12" y="4020295"/>
            <a:ext cx="813452" cy="129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Image result for sony xperia xz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r="27046"/>
          <a:stretch/>
        </p:blipFill>
        <p:spPr bwMode="auto">
          <a:xfrm>
            <a:off x="742090" y="4182891"/>
            <a:ext cx="498026" cy="10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summit supercomput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804" y="4093043"/>
            <a:ext cx="1530976" cy="122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26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Looking into the Future: In 2009…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2078" y="1023686"/>
            <a:ext cx="62905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…the performance of the #1 supercomputer of 2009…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6932" y="5167487"/>
            <a:ext cx="1505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HPC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1 </a:t>
            </a:r>
            <a:r>
              <a:rPr lang="en-US" sz="1800" b="0" dirty="0" err="1" smtClean="0">
                <a:latin typeface="Calibri" pitchFamily="34" charset="0"/>
              </a:rPr>
              <a:t>Pflop</a:t>
            </a:r>
            <a:r>
              <a:rPr lang="en-US" sz="1800" b="0" dirty="0" smtClean="0">
                <a:latin typeface="Calibri" pitchFamily="34" charset="0"/>
              </a:rPr>
              <a:t>/s</a:t>
            </a:r>
            <a:br>
              <a:rPr lang="en-US" sz="1800" b="0" dirty="0" smtClean="0">
                <a:latin typeface="Calibri" pitchFamily="34" charset="0"/>
              </a:rPr>
            </a:b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2018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88668" y="5167487"/>
            <a:ext cx="1505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Workstation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1 </a:t>
            </a:r>
            <a:r>
              <a:rPr lang="en-US" sz="1800" b="0" dirty="0" err="1" smtClean="0">
                <a:latin typeface="Calibri" pitchFamily="34" charset="0"/>
              </a:rPr>
              <a:t>Pflop</a:t>
            </a:r>
            <a:r>
              <a:rPr lang="en-US" sz="1800" b="0" dirty="0" smtClean="0">
                <a:latin typeface="Calibri" pitchFamily="34" charset="0"/>
              </a:rPr>
              <a:t>/s</a:t>
            </a:r>
          </a:p>
          <a:p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2023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74801" y="5167487"/>
            <a:ext cx="1505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Laptop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1 </a:t>
            </a:r>
            <a:r>
              <a:rPr lang="en-US" sz="1800" b="0" dirty="0" err="1" smtClean="0">
                <a:latin typeface="Calibri" pitchFamily="34" charset="0"/>
              </a:rPr>
              <a:t>Pflop</a:t>
            </a:r>
            <a:r>
              <a:rPr lang="en-US" sz="1800" b="0" dirty="0" smtClean="0">
                <a:latin typeface="Calibri" pitchFamily="34" charset="0"/>
              </a:rPr>
              <a:t>/s</a:t>
            </a:r>
          </a:p>
          <a:p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2030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35364" y="5167487"/>
            <a:ext cx="1505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Cell phone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1 </a:t>
            </a:r>
            <a:r>
              <a:rPr lang="en-US" sz="1800" b="0" dirty="0" err="1" smtClean="0">
                <a:latin typeface="Calibri" pitchFamily="34" charset="0"/>
              </a:rPr>
              <a:t>Pflop</a:t>
            </a:r>
            <a:r>
              <a:rPr lang="en-US" sz="1800" b="0" dirty="0" smtClean="0">
                <a:latin typeface="Calibri" pitchFamily="34" charset="0"/>
              </a:rPr>
              <a:t>/s</a:t>
            </a:r>
          </a:p>
          <a:p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</a:rPr>
              <a:t>2036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37327" y="2686748"/>
            <a:ext cx="2088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#1 supercomputer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 1 </a:t>
            </a:r>
            <a:r>
              <a:rPr lang="en-US" sz="1800" b="0" dirty="0" err="1" smtClean="0">
                <a:latin typeface="Calibri" pitchFamily="34" charset="0"/>
              </a:rPr>
              <a:t>Pflop</a:t>
            </a:r>
            <a:r>
              <a:rPr lang="en-US" sz="1800" b="0" dirty="0" smtClean="0">
                <a:latin typeface="Calibri" pitchFamily="34" charset="0"/>
              </a:rPr>
              <a:t>/s</a:t>
            </a: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2079" y="343950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…could be available as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7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32078" y="6243955"/>
            <a:ext cx="7817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We are actually ahead of the prediction. Surprising every time I see this.</a:t>
            </a:r>
            <a:endParaRPr lang="en-US" i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pic>
        <p:nvPicPr>
          <p:cNvPr id="2" name="Picture 4" descr="Alienware Area-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133" y="4064229"/>
            <a:ext cx="1477965" cy="102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mage result for alienware laptop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83"/>
          <a:stretch/>
        </p:blipFill>
        <p:spPr bwMode="auto">
          <a:xfrm>
            <a:off x="4887505" y="3976687"/>
            <a:ext cx="1392836" cy="97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roadrunner computer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27" y="1423797"/>
            <a:ext cx="3294926" cy="131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sony xperia xz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r="27046"/>
          <a:stretch/>
        </p:blipFill>
        <p:spPr bwMode="auto">
          <a:xfrm>
            <a:off x="7402137" y="3937480"/>
            <a:ext cx="498026" cy="10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mage result for HP superdom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8" y="3888593"/>
            <a:ext cx="813452" cy="129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25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4" grpId="0"/>
      <p:bldP spid="32" grpId="0"/>
      <p:bldP spid="3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Dream to Reality: Petaflop in a Rack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2078" y="1023686"/>
            <a:ext cx="447403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In 2010: </a:t>
            </a:r>
            <a:r>
              <a:rPr lang="en-US" b="0" dirty="0" smtClean="0">
                <a:latin typeface="Calibri" pitchFamily="34" charset="0"/>
              </a:rPr>
              <a:t>hard research goal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en-US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DARPA UHPC </a:t>
            </a:r>
            <a:r>
              <a:rPr lang="en-US" dirty="0" err="1" smtClean="0">
                <a:solidFill>
                  <a:srgbClr val="C00000"/>
                </a:solidFill>
                <a:latin typeface="Calibri" pitchFamily="34" charset="0"/>
              </a:rPr>
              <a:t>ExtremeScale</a:t>
            </a:r>
            <a:endParaRPr lang="en-US" dirty="0" smtClean="0">
              <a:solidFill>
                <a:srgbClr val="C00000"/>
              </a:solidFill>
              <a:latin typeface="Calibri" pitchFamily="34" charset="0"/>
            </a:endParaRPr>
          </a:p>
          <a:p>
            <a:pPr>
              <a:defRPr/>
            </a:pPr>
            <a:endParaRPr lang="en-US" dirty="0" smtClean="0">
              <a:solidFill>
                <a:srgbClr val="C00000"/>
              </a:solidFill>
              <a:latin typeface="Calibri" pitchFamily="34" charset="0"/>
            </a:endParaRPr>
          </a:p>
          <a:p>
            <a:pPr>
              <a:defRPr/>
            </a:pPr>
            <a:endParaRPr lang="en-US" b="0" dirty="0" smtClean="0">
              <a:latin typeface="Calibri" pitchFamily="34" charset="0"/>
            </a:endParaRPr>
          </a:p>
          <a:p>
            <a:pPr>
              <a:defRPr/>
            </a:pPr>
            <a:endParaRPr lang="en-US" b="0" dirty="0">
              <a:latin typeface="Calibri" pitchFamily="34" charset="0"/>
            </a:endParaRPr>
          </a:p>
          <a:p>
            <a:pPr>
              <a:defRPr/>
            </a:pPr>
            <a:endParaRPr lang="en-US" b="0" dirty="0" smtClean="0">
              <a:latin typeface="Calibri" pitchFamily="34" charset="0"/>
            </a:endParaRPr>
          </a:p>
          <a:p>
            <a:pPr>
              <a:defRPr/>
            </a:pPr>
            <a:endParaRPr lang="en-US" b="0" dirty="0">
              <a:latin typeface="Calibri" pitchFamily="34" charset="0"/>
            </a:endParaRPr>
          </a:p>
          <a:p>
            <a:pPr>
              <a:defRPr/>
            </a:pPr>
            <a:endParaRPr lang="en-US" b="0" dirty="0" smtClean="0">
              <a:latin typeface="Calibri" pitchFamily="34" charset="0"/>
            </a:endParaRPr>
          </a:p>
          <a:p>
            <a:pPr>
              <a:defRPr/>
            </a:pPr>
            <a:endParaRPr lang="en-US" b="0" dirty="0">
              <a:latin typeface="Calibri" pitchFamily="34" charset="0"/>
            </a:endParaRPr>
          </a:p>
          <a:p>
            <a:pPr>
              <a:defRPr/>
            </a:pPr>
            <a:endParaRPr lang="en-US" b="0" dirty="0" smtClean="0">
              <a:latin typeface="Calibri" pitchFamily="34" charset="0"/>
            </a:endParaRPr>
          </a:p>
          <a:p>
            <a:pPr>
              <a:defRPr/>
            </a:pPr>
            <a:endParaRPr lang="en-US" b="0" dirty="0">
              <a:latin typeface="Calibri" pitchFamily="34" charset="0"/>
            </a:endParaRPr>
          </a:p>
          <a:p>
            <a:pPr>
              <a:defRPr/>
            </a:pPr>
            <a:endParaRPr lang="en-US" b="0" dirty="0" smtClean="0">
              <a:latin typeface="Calibri" pitchFamily="34" charset="0"/>
            </a:endParaRPr>
          </a:p>
          <a:p>
            <a:pPr>
              <a:defRPr/>
            </a:pPr>
            <a:endParaRPr lang="en-US" b="0" dirty="0">
              <a:latin typeface="Calibri" pitchFamily="34" charset="0"/>
            </a:endParaRPr>
          </a:p>
          <a:p>
            <a:pPr>
              <a:defRPr/>
            </a:pPr>
            <a:endParaRPr lang="en-US" b="0" dirty="0" smtClean="0">
              <a:latin typeface="Calibri" pitchFamily="34" charset="0"/>
            </a:endParaRPr>
          </a:p>
          <a:p>
            <a:pPr>
              <a:defRPr/>
            </a:pPr>
            <a:endParaRPr lang="en-US" b="0" dirty="0">
              <a:latin typeface="Calibri" pitchFamily="34" charset="0"/>
            </a:endParaRPr>
          </a:p>
          <a:p>
            <a:pPr>
              <a:defRPr/>
            </a:pPr>
            <a:r>
              <a:rPr lang="en-US" dirty="0" smtClean="0">
                <a:latin typeface="Calibri" pitchFamily="34" charset="0"/>
              </a:rPr>
              <a:t>Goal: In 2018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have</a:t>
            </a:r>
            <a:r>
              <a:rPr lang="en-US" b="0" dirty="0" smtClean="0">
                <a:latin typeface="Calibri" pitchFamily="34" charset="0"/>
              </a:rPr>
              <a:t/>
            </a:r>
            <a:br>
              <a:rPr lang="en-US" b="0" dirty="0" smtClean="0">
                <a:latin typeface="Calibri" pitchFamily="34" charset="0"/>
              </a:rPr>
            </a:br>
            <a:r>
              <a:rPr lang="en-US" b="0" dirty="0" smtClean="0">
                <a:solidFill>
                  <a:srgbClr val="0070C0"/>
                </a:solidFill>
                <a:latin typeface="Calibri" pitchFamily="34" charset="0"/>
              </a:rPr>
              <a:t>1 </a:t>
            </a:r>
            <a:r>
              <a:rPr lang="en-US" b="0" dirty="0" err="1" smtClean="0">
                <a:solidFill>
                  <a:srgbClr val="0070C0"/>
                </a:solidFill>
                <a:latin typeface="Calibri" pitchFamily="34" charset="0"/>
              </a:rPr>
              <a:t>Pflop</a:t>
            </a:r>
            <a:r>
              <a:rPr lang="en-US" b="0" dirty="0" smtClean="0">
                <a:solidFill>
                  <a:srgbClr val="0070C0"/>
                </a:solidFill>
                <a:latin typeface="Calibri" pitchFamily="34" charset="0"/>
              </a:rPr>
              <a:t>/s in 57kW, single rack, </a:t>
            </a:r>
            <a:r>
              <a:rPr lang="en-US" b="0" dirty="0" smtClean="0">
                <a:latin typeface="Calibri" pitchFamily="34" charset="0"/>
              </a:rPr>
              <a:t>air cooled</a:t>
            </a:r>
            <a:endParaRPr lang="en-US" b="0" dirty="0">
              <a:latin typeface="Calibri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8498" t="16230" r="3987" b="963"/>
          <a:stretch>
            <a:fillRect/>
          </a:stretch>
        </p:blipFill>
        <p:spPr bwMode="auto">
          <a:xfrm>
            <a:off x="525479" y="1869979"/>
            <a:ext cx="2283949" cy="29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3478" y="3338326"/>
            <a:ext cx="1989406" cy="223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5311575" y="1023686"/>
            <a:ext cx="35168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In 2019: </a:t>
            </a:r>
            <a:r>
              <a:rPr lang="en-US" b="0" dirty="0" smtClean="0">
                <a:latin typeface="Calibri" pitchFamily="34" charset="0"/>
              </a:rPr>
              <a:t>commercially available</a:t>
            </a:r>
            <a:r>
              <a:rPr lang="en-US" dirty="0" smtClean="0">
                <a:latin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</a:rPr>
            </a:b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2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Calibri" pitchFamily="34" charset="0"/>
              </a:rPr>
              <a:t>Pflop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/s, 10U, 10kW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55954" y="5170564"/>
            <a:ext cx="38922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</a:rPr>
              <a:t>Reality: 04/2018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err="1" smtClean="0">
                <a:latin typeface="Calibri" pitchFamily="34" charset="0"/>
              </a:rPr>
              <a:t>Nvidia</a:t>
            </a:r>
            <a:r>
              <a:rPr lang="en-US" dirty="0" smtClean="0">
                <a:latin typeface="Calibri" pitchFamily="34" charset="0"/>
              </a:rPr>
              <a:t> DGX-2: </a:t>
            </a:r>
            <a:r>
              <a:rPr lang="en-US" b="0" dirty="0" smtClean="0">
                <a:latin typeface="Calibri" pitchFamily="34" charset="0"/>
              </a:rPr>
              <a:t>2 </a:t>
            </a:r>
            <a:r>
              <a:rPr lang="en-US" b="0" dirty="0" err="1" smtClean="0">
                <a:latin typeface="Calibri" pitchFamily="34" charset="0"/>
              </a:rPr>
              <a:t>Pflop</a:t>
            </a:r>
            <a:r>
              <a:rPr lang="en-US" b="0" dirty="0" smtClean="0">
                <a:latin typeface="Calibri" pitchFamily="34" charset="0"/>
              </a:rPr>
              <a:t>/s</a:t>
            </a:r>
          </a:p>
          <a:p>
            <a:pPr>
              <a:defRPr/>
            </a:pPr>
            <a:r>
              <a:rPr lang="en-US" b="0" dirty="0" smtClean="0">
                <a:latin typeface="Calibri" pitchFamily="34" charset="0"/>
              </a:rPr>
              <a:t>16 V100 GPUs, 2x24-core Xeon</a:t>
            </a:r>
          </a:p>
          <a:p>
            <a:pPr>
              <a:defRPr/>
            </a:pPr>
            <a:r>
              <a:rPr lang="en-US" b="0" dirty="0" smtClean="0">
                <a:latin typeface="Calibri" pitchFamily="34" charset="0"/>
              </a:rPr>
              <a:t>1.5 TB CPU, 512 GB GPU</a:t>
            </a:r>
          </a:p>
          <a:p>
            <a:pPr>
              <a:defRPr/>
            </a:pPr>
            <a:r>
              <a:rPr lang="en-US" b="0" dirty="0" smtClean="0">
                <a:solidFill>
                  <a:srgbClr val="0070C0"/>
                </a:solidFill>
                <a:latin typeface="Calibri" pitchFamily="34" charset="0"/>
              </a:rPr>
              <a:t>2 </a:t>
            </a:r>
            <a:r>
              <a:rPr lang="en-US" b="0" dirty="0" err="1" smtClean="0">
                <a:solidFill>
                  <a:srgbClr val="0070C0"/>
                </a:solidFill>
                <a:latin typeface="Calibri" pitchFamily="34" charset="0"/>
              </a:rPr>
              <a:t>Pflop</a:t>
            </a:r>
            <a:r>
              <a:rPr lang="en-US" b="0" dirty="0" smtClean="0">
                <a:solidFill>
                  <a:srgbClr val="0070C0"/>
                </a:solidFill>
                <a:latin typeface="Calibri" pitchFamily="34" charset="0"/>
              </a:rPr>
              <a:t>/s, 10 kW in ¼ rack</a:t>
            </a:r>
          </a:p>
        </p:txBody>
      </p:sp>
      <p:sp>
        <p:nvSpPr>
          <p:cNvPr id="4" name="AutoShape 4" descr="Image result for nvidia dgx 1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42" name="Picture 2" descr="Image result for Nvidia DGX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439" y="2727574"/>
            <a:ext cx="3109099" cy="200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09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Grand </a:t>
            </a:r>
            <a:r>
              <a:rPr lang="en-US" altLang="zh-CN" dirty="0" err="1" smtClean="0">
                <a:ea typeface="宋体" charset="-122"/>
              </a:rPr>
              <a:t>Callenges</a:t>
            </a:r>
            <a:r>
              <a:rPr lang="en-US" altLang="zh-CN" dirty="0" smtClean="0">
                <a:ea typeface="宋体" charset="-122"/>
              </a:rPr>
              <a:t>, 50 Years Apart…</a:t>
            </a:r>
          </a:p>
        </p:txBody>
      </p:sp>
      <p:sp>
        <p:nvSpPr>
          <p:cNvPr id="2" name="AutoShape 4" descr="Image result for high-z metals visualization qbox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6" name="Picture 2" descr="Image result for saturn v nvi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" y="1301603"/>
            <a:ext cx="6677025" cy="317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aturn V n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8" r="30515" b="21290"/>
          <a:stretch/>
        </p:blipFill>
        <p:spPr bwMode="auto">
          <a:xfrm>
            <a:off x="6685858" y="1266767"/>
            <a:ext cx="2443855" cy="536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086" y="3946994"/>
            <a:ext cx="5579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SATURNV: First </a:t>
            </a:r>
            <a:r>
              <a:rPr 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ExaFlop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(FP16), 2016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92945" y="1301603"/>
            <a:ext cx="1981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Saturn V,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Moon, 1969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2191" y="5352945"/>
            <a:ext cx="5190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your project carefully…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42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2019: Computing on your Wrist</a:t>
            </a:r>
          </a:p>
        </p:txBody>
      </p:sp>
      <p:sp>
        <p:nvSpPr>
          <p:cNvPr id="2" name="AutoShape 4" descr="Image result for high-z metals visualization qbox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5" descr="Image result for apple watch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7200" y="6312417"/>
            <a:ext cx="8016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Snapdragon Wear 3100: 1 GB RAM, 8 GB SSD, quad core, 1.2 GHz, Wi-Fi,…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26" name="Picture 2" descr="Image result for montblanc summi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661576"/>
            <a:ext cx="2885598" cy="384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35989" y="1230818"/>
            <a:ext cx="559372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Display: 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1.2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" full circle AMOLED, 390 x 390 (327 </a:t>
            </a:r>
            <a:r>
              <a:rPr lang="en-US" b="0" dirty="0" err="1">
                <a:latin typeface="Calibri" panose="020F0502020204030204" pitchFamily="34" charset="0"/>
                <a:cs typeface="Calibri" panose="020F0502020204030204" pitchFamily="34" charset="0"/>
              </a:rPr>
              <a:t>ppi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OS: 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Wear 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OS by Google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Processor: 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Qualcomm 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Snapdragon Wear 3100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Compatibility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: iOS 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9.3+ and Android 4.4+ </a:t>
            </a:r>
            <a:endParaRPr lang="en-US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Power: 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340 </a:t>
            </a:r>
            <a:r>
              <a:rPr lang="en-US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mAh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- one full day, extra 4-5 days in Time Only Mode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Memory: 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GB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Storage: 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GB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Sensors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: Heart 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rate, Microphone, Altimeter, Accelerometer, Gyroscope, Ambient light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Connectivity: 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Bluetooth 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4.2, Wi-Fi (802.11b/g/n 2.4GHz), GPS, NFC payment</a:t>
            </a:r>
          </a:p>
        </p:txBody>
      </p:sp>
    </p:spTree>
    <p:extLst>
      <p:ext uri="{BB962C8B-B14F-4D97-AF65-F5344CB8AC3E}">
        <p14:creationId xmlns:p14="http://schemas.microsoft.com/office/powerpoint/2010/main" val="106842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ep.yimg.com/ca/I/serverrack_1950_65428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154" y="1548800"/>
            <a:ext cx="2122130" cy="232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onestopsystems.com/sites/default/files/fsan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60" y="1928234"/>
            <a:ext cx="2674492" cy="156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>
          <a:xfrm>
            <a:off x="288334" y="350838"/>
            <a:ext cx="8841379" cy="762000"/>
          </a:xfrm>
        </p:spPr>
        <p:txBody>
          <a:bodyPr/>
          <a:lstStyle/>
          <a:p>
            <a:pPr>
              <a:tabLst>
                <a:tab pos="1943100" algn="l"/>
              </a:tabLst>
            </a:pPr>
            <a:r>
              <a:rPr lang="en-US" altLang="zh-CN" dirty="0" smtClean="0">
                <a:ea typeface="宋体" charset="-122"/>
              </a:rPr>
              <a:t>2019: A $1M COTS* System</a:t>
            </a:r>
            <a:endParaRPr lang="en-US" altLang="zh-CN" dirty="0" smtClean="0">
              <a:solidFill>
                <a:srgbClr val="0066CC"/>
              </a:solidFill>
              <a:ea typeface="宋体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6671" y="3494226"/>
            <a:ext cx="19639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>
                <a:latin typeface="Calibri" pitchFamily="34" charset="0"/>
              </a:rPr>
              <a:t>OSS FSAn-4 </a:t>
            </a:r>
            <a:br>
              <a:rPr lang="en-US" sz="1600" dirty="0">
                <a:latin typeface="Calibri" pitchFamily="34" charset="0"/>
              </a:rPr>
            </a:br>
            <a:r>
              <a:rPr lang="en-US" sz="1400" i="1" dirty="0">
                <a:latin typeface="Calibri" pitchFamily="34" charset="0"/>
              </a:rPr>
              <a:t>200 TB </a:t>
            </a:r>
            <a:r>
              <a:rPr lang="en-US" sz="1400" i="1" dirty="0" err="1">
                <a:latin typeface="Calibri" pitchFamily="34" charset="0"/>
              </a:rPr>
              <a:t>PCIe</a:t>
            </a:r>
            <a:r>
              <a:rPr lang="en-US" sz="1400" i="1" dirty="0">
                <a:latin typeface="Calibri" pitchFamily="34" charset="0"/>
              </a:rPr>
              <a:t> </a:t>
            </a:r>
            <a:r>
              <a:rPr lang="en-US" sz="1400" i="1" dirty="0" err="1">
                <a:latin typeface="Calibri" pitchFamily="34" charset="0"/>
              </a:rPr>
              <a:t>NVMe</a:t>
            </a:r>
            <a:r>
              <a:rPr lang="en-US" sz="1400" i="1" dirty="0">
                <a:latin typeface="Calibri" pitchFamily="34" charset="0"/>
              </a:rPr>
              <a:t> </a:t>
            </a:r>
            <a:r>
              <a:rPr lang="en-US" sz="1400" i="1" dirty="0" smtClean="0">
                <a:latin typeface="Calibri" pitchFamily="34" charset="0"/>
              </a:rPr>
              <a:t>flash</a:t>
            </a:r>
            <a:br>
              <a:rPr lang="en-US" sz="1400" i="1" dirty="0" smtClean="0">
                <a:latin typeface="Calibri" pitchFamily="34" charset="0"/>
              </a:rPr>
            </a:br>
            <a:r>
              <a:rPr lang="en-US" sz="1400" b="0" dirty="0">
                <a:latin typeface="Calibri" pitchFamily="34" charset="0"/>
              </a:rPr>
              <a:t>80 GB/s throughput</a:t>
            </a:r>
          </a:p>
        </p:txBody>
      </p:sp>
      <p:sp>
        <p:nvSpPr>
          <p:cNvPr id="5" name="Rectangle 4"/>
          <p:cNvSpPr/>
          <p:nvPr/>
        </p:nvSpPr>
        <p:spPr>
          <a:xfrm>
            <a:off x="6458986" y="5736386"/>
            <a:ext cx="257112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>
                <a:latin typeface="Calibri" pitchFamily="34" charset="0"/>
              </a:rPr>
              <a:t>Nvidia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</a:rPr>
              <a:t>DGX-1</a:t>
            </a:r>
            <a:br>
              <a:rPr lang="en-US" sz="1600" dirty="0" smtClean="0">
                <a:latin typeface="Calibri" pitchFamily="34" charset="0"/>
              </a:rPr>
            </a:br>
            <a:r>
              <a:rPr lang="en-US" sz="1400" i="1" dirty="0" smtClean="0">
                <a:latin typeface="Calibri" pitchFamily="34" charset="0"/>
              </a:rPr>
              <a:t>8x Tesla V100, 3.2 kW</a:t>
            </a:r>
            <a:r>
              <a:rPr lang="en-US" sz="1400" dirty="0" smtClean="0">
                <a:latin typeface="Calibri" pitchFamily="34" charset="0"/>
              </a:rPr>
              <a:t/>
            </a:r>
            <a:br>
              <a:rPr lang="en-US" sz="1400" dirty="0" smtClean="0">
                <a:latin typeface="Calibri" pitchFamily="34" charset="0"/>
              </a:rPr>
            </a:br>
            <a:r>
              <a:rPr lang="en-US" sz="1400" b="0" dirty="0">
                <a:latin typeface="Calibri" pitchFamily="34" charset="0"/>
              </a:rPr>
              <a:t>170 </a:t>
            </a:r>
            <a:r>
              <a:rPr lang="en-US" sz="1400" b="0" dirty="0" err="1" smtClean="0">
                <a:latin typeface="Calibri" pitchFamily="34" charset="0"/>
              </a:rPr>
              <a:t>Tflop</a:t>
            </a:r>
            <a:r>
              <a:rPr lang="en-US" sz="1400" b="0" dirty="0" smtClean="0">
                <a:latin typeface="Calibri" pitchFamily="34" charset="0"/>
              </a:rPr>
              <a:t>/s FP64, 1Pflop/s FP16, 128 GB</a:t>
            </a:r>
            <a:endParaRPr lang="en-US" sz="1400" b="0" dirty="0">
              <a:latin typeface="Calibri" pitchFamily="34" charset="0"/>
            </a:endParaRPr>
          </a:p>
        </p:txBody>
      </p:sp>
      <p:pic>
        <p:nvPicPr>
          <p:cNvPr id="6" name="Picture 6" descr="Image result for nvidia dgx 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832" y="4412997"/>
            <a:ext cx="2855280" cy="1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8404" y="2341249"/>
            <a:ext cx="2163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Dell PowerEdge R940</a:t>
            </a:r>
          </a:p>
          <a:p>
            <a:r>
              <a:rPr lang="en-US" sz="1400" i="1" dirty="0" smtClean="0">
                <a:latin typeface="Calibri" pitchFamily="34" charset="0"/>
              </a:rPr>
              <a:t>3.2 </a:t>
            </a:r>
            <a:r>
              <a:rPr lang="en-US" sz="1400" i="1" dirty="0" err="1" smtClean="0">
                <a:latin typeface="Calibri" pitchFamily="34" charset="0"/>
              </a:rPr>
              <a:t>Tflop</a:t>
            </a:r>
            <a:r>
              <a:rPr lang="en-US" sz="1400" i="1" dirty="0" smtClean="0">
                <a:latin typeface="Calibri" pitchFamily="34" charset="0"/>
              </a:rPr>
              <a:t>/s</a:t>
            </a:r>
            <a:r>
              <a:rPr lang="en-US" sz="1400" i="1" dirty="0">
                <a:latin typeface="Calibri" pitchFamily="34" charset="0"/>
              </a:rPr>
              <a:t>, </a:t>
            </a:r>
            <a:r>
              <a:rPr lang="en-US" sz="1400" i="1" dirty="0" smtClean="0">
                <a:latin typeface="Calibri" pitchFamily="34" charset="0"/>
              </a:rPr>
              <a:t>6 TB, 850 W</a:t>
            </a:r>
            <a:endParaRPr lang="en-US" sz="1400" i="1" dirty="0">
              <a:latin typeface="Calibri" pitchFamily="34" charset="0"/>
            </a:endParaRPr>
          </a:p>
          <a:p>
            <a:r>
              <a:rPr lang="en-US" sz="1400" b="0" dirty="0" smtClean="0">
                <a:latin typeface="Calibri" pitchFamily="34" charset="0"/>
              </a:rPr>
              <a:t>4x 24 cores, 2.1 GHz</a:t>
            </a:r>
          </a:p>
        </p:txBody>
      </p:sp>
      <p:pic>
        <p:nvPicPr>
          <p:cNvPr id="8" name="Picture 6" descr="Dell EMC PowerEdge R94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4" b="16762"/>
          <a:stretch/>
        </p:blipFill>
        <p:spPr bwMode="auto">
          <a:xfrm>
            <a:off x="226393" y="1356926"/>
            <a:ext cx="2765598" cy="89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bittware.com/xilinx/wp-content/uploads/sites/5/2016/01/Terabox-rear-view-id38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20" y="3599894"/>
            <a:ext cx="2731671" cy="21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1512" y="5624055"/>
            <a:ext cx="2803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Calibri" pitchFamily="34" charset="0"/>
              </a:rPr>
              <a:t>BittWare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TeraBox</a:t>
            </a:r>
            <a:endParaRPr lang="en-US" sz="1600" dirty="0" smtClean="0">
              <a:latin typeface="Calibri" pitchFamily="34" charset="0"/>
            </a:endParaRPr>
          </a:p>
          <a:p>
            <a:r>
              <a:rPr lang="en-US" sz="1400" i="1" dirty="0" smtClean="0">
                <a:latin typeface="Calibri" pitchFamily="34" charset="0"/>
              </a:rPr>
              <a:t>18M logic elements, 4.9 Tb/sec I/O</a:t>
            </a:r>
            <a:endParaRPr lang="en-US" sz="1400" i="1" dirty="0">
              <a:latin typeface="Calibri" pitchFamily="34" charset="0"/>
            </a:endParaRPr>
          </a:p>
          <a:p>
            <a:r>
              <a:rPr lang="en-US" sz="1400" b="0" dirty="0" smtClean="0">
                <a:latin typeface="Calibri" pitchFamily="34" charset="0"/>
              </a:rPr>
              <a:t>8 FPGA cards/16 FPGAs, 2 TB DDR4</a:t>
            </a:r>
            <a:endParaRPr lang="en-US" sz="1400" b="0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9863" y="2201067"/>
            <a:ext cx="11119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24U rack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7.5kW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&lt;$1M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https://www.aberdeeninc.com/wp-content/uploads/2017/04/ZXP4_web9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3" t="31090" r="14957"/>
          <a:stretch/>
        </p:blipFill>
        <p:spPr bwMode="auto">
          <a:xfrm flipH="1">
            <a:off x="3400617" y="4550866"/>
            <a:ext cx="2281204" cy="131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479566" y="6008775"/>
            <a:ext cx="22864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Calibri" pitchFamily="34" charset="0"/>
              </a:rPr>
              <a:t>AberSAN</a:t>
            </a:r>
            <a:r>
              <a:rPr lang="en-US" sz="1600" dirty="0" smtClean="0">
                <a:latin typeface="Calibri" pitchFamily="34" charset="0"/>
              </a:rPr>
              <a:t> ZXP4</a:t>
            </a:r>
            <a:br>
              <a:rPr lang="en-US" sz="1600" dirty="0" smtClean="0">
                <a:latin typeface="Calibri" pitchFamily="34" charset="0"/>
              </a:rPr>
            </a:br>
            <a:r>
              <a:rPr lang="en-US" sz="1400" i="1" dirty="0">
                <a:latin typeface="Calibri" pitchFamily="34" charset="0"/>
              </a:rPr>
              <a:t>90x 12TB </a:t>
            </a:r>
            <a:r>
              <a:rPr lang="en-US" sz="1400" i="1" dirty="0" smtClean="0">
                <a:latin typeface="Calibri" pitchFamily="34" charset="0"/>
              </a:rPr>
              <a:t>HDD, </a:t>
            </a:r>
            <a:r>
              <a:rPr lang="en-US" sz="1400" i="1" dirty="0">
                <a:latin typeface="Calibri" pitchFamily="34" charset="0"/>
              </a:rPr>
              <a:t>1</a:t>
            </a:r>
            <a:r>
              <a:rPr lang="en-US" sz="1400" i="1" dirty="0" smtClean="0">
                <a:latin typeface="Calibri" pitchFamily="34" charset="0"/>
              </a:rPr>
              <a:t> kW</a:t>
            </a:r>
            <a:r>
              <a:rPr lang="en-US" sz="1400" dirty="0" smtClean="0">
                <a:latin typeface="Calibri" pitchFamily="34" charset="0"/>
              </a:rPr>
              <a:t/>
            </a:r>
            <a:br>
              <a:rPr lang="en-US" sz="1400" dirty="0" smtClean="0">
                <a:latin typeface="Calibri" pitchFamily="34" charset="0"/>
              </a:rPr>
            </a:br>
            <a:r>
              <a:rPr lang="en-US" sz="1400" b="0" dirty="0" smtClean="0">
                <a:latin typeface="Calibri" pitchFamily="34" charset="0"/>
              </a:rPr>
              <a:t>1PB raw</a:t>
            </a:r>
            <a:endParaRPr lang="en-US" sz="1400" b="0" dirty="0">
              <a:latin typeface="Calibri" pitchFamily="34" charset="0"/>
            </a:endParaRPr>
          </a:p>
        </p:txBody>
      </p:sp>
      <p:pic>
        <p:nvPicPr>
          <p:cNvPr id="1032" name="Picture 8" descr="https://static1.squarespace.com/static/51e96b9ee4b06cbf2a570998/t/54b96c92e4b05e8a36391690/1421438099546/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43" y="587689"/>
            <a:ext cx="2318657" cy="98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349" y="6536720"/>
            <a:ext cx="26974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*COTS = </a:t>
            </a:r>
            <a:r>
              <a:rPr lang="en-US" altLang="zh-CN" sz="140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宋体" charset="-122"/>
                <a:cs typeface="Calibri" panose="020F0502020204030204" pitchFamily="34" charset="0"/>
              </a:rPr>
              <a:t>Commercial off-the-shelf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7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81000" y="254000"/>
            <a:ext cx="83820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  <a:sym typeface="Calibri Bol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Bold" charset="0"/>
                <a:ea typeface="ヒラギノ角ゴ ProN W6" charset="-128"/>
                <a:cs typeface="ヒラギノ角ゴ ProN W6" charset="-128"/>
                <a:sym typeface="Calibri Bol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Bold" charset="0"/>
                <a:ea typeface="ヒラギノ角ゴ ProN W6" charset="-128"/>
                <a:cs typeface="ヒラギノ角ゴ ProN W6" charset="-128"/>
                <a:sym typeface="Calibri Bol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Bold" charset="0"/>
                <a:ea typeface="ヒラギノ角ゴ ProN W6" charset="-128"/>
                <a:cs typeface="ヒラギノ角ゴ ProN W6" charset="-128"/>
                <a:sym typeface="Calibri Bol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Bold" charset="0"/>
                <a:ea typeface="ヒラギノ角ゴ ProN W6" charset="-128"/>
                <a:cs typeface="ヒラギノ角ゴ ProN W6" charset="-128"/>
                <a:sym typeface="Calibri Bol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Bold" charset="0"/>
                <a:ea typeface="ヒラギノ角ゴ ProN W6" charset="-128"/>
                <a:cs typeface="ヒラギノ角ゴ ProN W6" charset="-128"/>
                <a:sym typeface="Calibri Bol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Bold" charset="0"/>
                <a:ea typeface="ヒラギノ角ゴ ProN W6" charset="-128"/>
                <a:cs typeface="ヒラギノ角ゴ ProN W6" charset="-128"/>
                <a:sym typeface="Calibri Bol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Bold" charset="0"/>
                <a:ea typeface="ヒラギノ角ゴ ProN W6" charset="-128"/>
                <a:cs typeface="ヒラギノ角ゴ ProN W6" charset="-128"/>
                <a:sym typeface="Calibri Bol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Bold" charset="0"/>
                <a:ea typeface="ヒラギノ角ゴ ProN W6" charset="-128"/>
                <a:cs typeface="ヒラギノ角ゴ ProN W6" charset="-128"/>
                <a:sym typeface="Calibri Bold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Bold"/>
                <a:sym typeface="Calibri Bold" charset="0"/>
              </a:rPr>
              <a:t>Questions from Piazza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Bold"/>
              <a:sym typeface="Calibri Bold" charset="0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381000" y="1397000"/>
            <a:ext cx="8382000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254000" indent="-254000" algn="l" rtl="0" fontAlgn="base"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charset="2"/>
              <a:buChar char="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Calibri Bold" charset="0"/>
              </a:defRPr>
            </a:lvl1pPr>
            <a:lvl2pPr marL="514350" indent="-234950" algn="l" rtl="0" fontAlgn="base">
              <a:spcBef>
                <a:spcPts val="5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2pPr>
            <a:lvl3pPr marL="800100" indent="-2032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3pPr>
            <a:lvl4pPr marL="11430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4pPr>
            <a:lvl5pPr marL="14605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5pPr>
            <a:lvl6pPr marL="19177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6pPr>
            <a:lvl7pPr marL="23749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7pPr>
            <a:lvl8pPr marL="28321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8pPr>
            <a:lvl9pPr marL="32893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Bold"/>
                <a:sym typeface="Calibri Bold" charset="0"/>
              </a:rPr>
              <a:t>18-613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Bold"/>
                <a:sym typeface="Calibri Bold" charset="0"/>
              </a:rPr>
              <a:t> Syllabus is the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Bold"/>
                <a:sym typeface="Calibri Bold" charset="0"/>
              </a:rPr>
              <a:t>authorative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Bold"/>
                <a:sym typeface="Calibri Bold" charset="0"/>
              </a:rPr>
              <a:t> source </a:t>
            </a:r>
            <a:r>
              <a:rPr lang="en-US" b="0" kern="0" dirty="0">
                <a:solidFill>
                  <a:srgbClr val="000000"/>
                </a:solidFill>
                <a:latin typeface="Calibri Bold"/>
              </a:rPr>
              <a:t>for information</a:t>
            </a:r>
            <a:br>
              <a:rPr lang="en-US" b="0" kern="0" dirty="0">
                <a:solidFill>
                  <a:srgbClr val="000000"/>
                </a:solidFill>
                <a:latin typeface="Calibri Bold"/>
              </a:rPr>
            </a:br>
            <a:r>
              <a:rPr lang="en-US" b="0" kern="0" dirty="0">
                <a:solidFill>
                  <a:srgbClr val="000000"/>
                </a:solidFill>
                <a:latin typeface="Calibri Bold"/>
                <a:hlinkClick r:id="rId3"/>
              </a:rPr>
              <a:t>http://</a:t>
            </a:r>
            <a:r>
              <a:rPr lang="en-US" b="0" kern="0" dirty="0" smtClean="0">
                <a:solidFill>
                  <a:srgbClr val="000000"/>
                </a:solidFill>
                <a:latin typeface="Calibri Bold"/>
                <a:hlinkClick r:id="rId3"/>
              </a:rPr>
              <a:t>www.cs.cmu.edu/afs/cs/academic/class/15213-s19/www/syllabus613/syllabus.pdf</a:t>
            </a:r>
            <a:r>
              <a:rPr lang="en-US" b="0" kern="0" dirty="0" smtClean="0">
                <a:solidFill>
                  <a:srgbClr val="000000"/>
                </a:solidFill>
                <a:latin typeface="Calibri Bold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Bold"/>
              <a:sym typeface="Calibri Bold" charset="0"/>
            </a:endParaRPr>
          </a:p>
          <a:p>
            <a:pPr marL="254000" marR="0" lvl="0" indent="-254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charset="2"/>
              <a:buChar char="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Bold"/>
                <a:sym typeface="Calibri Bold" charset="0"/>
              </a:rPr>
              <a:t>Labs: 50%, </a:t>
            </a:r>
            <a:r>
              <a:rPr lang="en-US" b="0" kern="0" dirty="0" smtClean="0">
                <a:solidFill>
                  <a:srgbClr val="000000"/>
                </a:solidFill>
                <a:latin typeface="Calibri Bold"/>
              </a:rPr>
              <a:t>Exams: 50%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Bold"/>
              <a:sym typeface="Calibri Bold" charset="0"/>
            </a:endParaRPr>
          </a:p>
          <a:p>
            <a:pPr marL="254000" marR="0" lvl="0" indent="-254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charset="2"/>
              <a:buChar char="¢"/>
              <a:tabLst/>
              <a:defRPr/>
            </a:pPr>
            <a:r>
              <a:rPr lang="en-US" b="0" kern="0" dirty="0" smtClean="0">
                <a:solidFill>
                  <a:srgbClr val="000000"/>
                </a:solidFill>
                <a:latin typeface="Calibri Bold"/>
              </a:rPr>
              <a:t>Extra exam question beyond 15-513</a:t>
            </a:r>
          </a:p>
          <a:p>
            <a:pPr marL="254000" marR="0" lvl="0" indent="-254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charset="2"/>
              <a:buChar char="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Bold"/>
                <a:sym typeface="Calibri Bold" charset="0"/>
              </a:rPr>
              <a:t>Extra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Bold"/>
                <a:sym typeface="Calibri Bold" charset="0"/>
              </a:rPr>
              <a:t> Credit lab LX (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Bold"/>
                <a:sym typeface="Calibri Bold" charset="0"/>
              </a:rPr>
              <a:t>ArchLab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Bold"/>
                <a:sym typeface="Calibri Bold" charset="0"/>
              </a:rPr>
              <a:t>)</a:t>
            </a:r>
          </a:p>
          <a:p>
            <a:pPr marL="254000" marR="0" lvl="0" indent="-254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charset="2"/>
              <a:buChar char="¢"/>
              <a:tabLst/>
              <a:defRPr/>
            </a:pPr>
            <a:endParaRPr lang="en-US" b="0" kern="0" baseline="0" dirty="0">
              <a:solidFill>
                <a:srgbClr val="000000"/>
              </a:solidFill>
              <a:latin typeface="Calibri Bold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60000"/>
              <a:buNone/>
              <a:tabLst/>
              <a:defRPr/>
            </a:pP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Bold"/>
                <a:sym typeface="Calibri Bold" charset="0"/>
              </a:rPr>
              <a:t>Difference from 15-213/18-213/15-513</a:t>
            </a:r>
          </a:p>
          <a:p>
            <a:pPr marL="254000" marR="0" lvl="0" indent="-254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charset="2"/>
              <a:buChar char="¢"/>
              <a:tabLst/>
              <a:defRPr/>
            </a:pP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Bold"/>
                <a:sym typeface="Calibri Bold" charset="0"/>
              </a:rPr>
              <a:t>NO Problem Sets</a:t>
            </a:r>
          </a:p>
          <a:p>
            <a:pPr marL="254000" marR="0" lvl="0" indent="-254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charset="2"/>
              <a:buChar char="¢"/>
              <a:tabLst/>
              <a:defRPr/>
            </a:pPr>
            <a:r>
              <a:rPr lang="en-US" b="0" kern="0" baseline="0" dirty="0" smtClean="0">
                <a:solidFill>
                  <a:srgbClr val="000000"/>
                </a:solidFill>
                <a:latin typeface="Calibri Bold"/>
              </a:rPr>
              <a:t>NO</a:t>
            </a:r>
            <a:r>
              <a:rPr lang="en-US" b="0" kern="0" dirty="0" smtClean="0">
                <a:solidFill>
                  <a:srgbClr val="000000"/>
                </a:solidFill>
                <a:latin typeface="Calibri Bold"/>
              </a:rPr>
              <a:t> In-Class Quizzes</a:t>
            </a:r>
          </a:p>
          <a:p>
            <a:pPr marL="254000" marR="0" lvl="0" indent="-254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charset="2"/>
              <a:buChar char="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Bold"/>
                <a:sym typeface="Calibri Bold" charset="0"/>
              </a:rPr>
              <a:t>NO Bonus points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990000"/>
              </a:buClr>
              <a:buSzPct val="60000"/>
              <a:buNone/>
              <a:tabLst/>
              <a:defRPr/>
            </a:pPr>
            <a:r>
              <a:rPr lang="en-US" b="0" i="1" kern="0" dirty="0" smtClean="0">
                <a:solidFill>
                  <a:srgbClr val="C00000"/>
                </a:solidFill>
                <a:latin typeface="Calibri Bold"/>
              </a:rPr>
              <a:t>Careful: Look at the correct syllabus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Bold"/>
              <a:sym typeface="Calibri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1994" t="8151" r="23291" b="32571"/>
          <a:stretch/>
        </p:blipFill>
        <p:spPr>
          <a:xfrm>
            <a:off x="5487051" y="2543330"/>
            <a:ext cx="3656949" cy="431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2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summit supercompu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26" y="3996749"/>
            <a:ext cx="3212885" cy="257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roadrunner computer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27" y="1423796"/>
            <a:ext cx="5207244" cy="208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At the Top End: </a:t>
            </a:r>
            <a:r>
              <a:rPr lang="en-US" altLang="zh-CN" dirty="0" smtClean="0">
                <a:ea typeface="宋体" charset="-122"/>
              </a:rPr>
              <a:t>138x </a:t>
            </a:r>
            <a:r>
              <a:rPr lang="en-US" altLang="zh-CN" dirty="0" smtClean="0">
                <a:ea typeface="宋体" charset="-122"/>
              </a:rPr>
              <a:t>in 9 Years…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2078" y="1023686"/>
            <a:ext cx="62905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#1 supercomputer of 2009: </a:t>
            </a:r>
            <a:r>
              <a:rPr lang="en-US" dirty="0" err="1" smtClean="0">
                <a:solidFill>
                  <a:srgbClr val="C00000"/>
                </a:solidFill>
                <a:latin typeface="Calibri" pitchFamily="34" charset="0"/>
              </a:rPr>
              <a:t>RoadRunner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23318" y="3137363"/>
            <a:ext cx="1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1.45 </a:t>
            </a:r>
            <a:r>
              <a:rPr lang="en-US" sz="1800" dirty="0" err="1" smtClean="0">
                <a:latin typeface="Calibri" pitchFamily="34" charset="0"/>
              </a:rPr>
              <a:t>Pflop</a:t>
            </a:r>
            <a:r>
              <a:rPr lang="en-US" sz="1800" dirty="0" smtClean="0">
                <a:latin typeface="Calibri" pitchFamily="34" charset="0"/>
              </a:rPr>
              <a:t>/s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2078" y="3548523"/>
            <a:ext cx="62905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#1 supercomputer of 2018…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3957" y="6148558"/>
            <a:ext cx="2311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200 </a:t>
            </a:r>
            <a:r>
              <a:rPr lang="en-US" sz="1800" dirty="0" err="1" smtClean="0">
                <a:latin typeface="Calibri" pitchFamily="34" charset="0"/>
              </a:rPr>
              <a:t>Pflop</a:t>
            </a:r>
            <a:r>
              <a:rPr lang="en-US" sz="1800" dirty="0" smtClean="0">
                <a:latin typeface="Calibri" pitchFamily="34" charset="0"/>
              </a:rPr>
              <a:t>/s</a:t>
            </a:r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8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Image result for 40U disk R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17" y="664729"/>
            <a:ext cx="1238277" cy="410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dvdyourmemories.com/wp-content/uploads/2012/06/0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68" y="3921639"/>
            <a:ext cx="4482988" cy="282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Storage: Big Data</a:t>
            </a:r>
          </a:p>
        </p:txBody>
      </p:sp>
      <p:pic>
        <p:nvPicPr>
          <p:cNvPr id="9218" name="Picture 2" descr="In less than ten years flash card storage has increased 1,000 fold. Credit: Computer World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88"/>
          <a:stretch/>
        </p:blipFill>
        <p:spPr bwMode="auto">
          <a:xfrm>
            <a:off x="5392042" y="4888678"/>
            <a:ext cx="3751958" cy="19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Library of congress size in k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68" y="1317653"/>
            <a:ext cx="3366636" cy="224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7430" y="3125334"/>
            <a:ext cx="2929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Library of Congress: 10 TB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222" name="Picture 6" descr="eRacks/NAS60 nas60_l_angledopen_hddpulledout_w_o_doo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067" y="496794"/>
            <a:ext cx="2951766" cy="23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397738" y="1823184"/>
            <a:ext cx="2176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4U storage server: </a:t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600 TB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72417" y="2971446"/>
            <a:ext cx="885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1 rack: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3.6 PB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79432" y="6218299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1.44 MB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00891" y="6100574"/>
            <a:ext cx="899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360 kB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7430" y="6217478"/>
            <a:ext cx="899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180 kB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232" name="Picture 16" descr="https://images-na.ssl-images-amazon.com/images/I/8127BVaefIL._SL1500_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9778" r="10689" b="6501"/>
          <a:stretch/>
        </p:blipFill>
        <p:spPr bwMode="auto">
          <a:xfrm>
            <a:off x="4166340" y="2771391"/>
            <a:ext cx="1908581" cy="199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825509" y="3771183"/>
            <a:ext cx="1133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Desktop: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40 TB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SanDisk - Extreme Pro 512GB SDXC UHS-I Memory Card - Front_Zo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662" y="3174366"/>
            <a:ext cx="1176314" cy="155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9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Image result for sony xperia xz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r="27046"/>
          <a:stretch/>
        </p:blipFill>
        <p:spPr bwMode="auto">
          <a:xfrm>
            <a:off x="4516502" y="3658539"/>
            <a:ext cx="1196442" cy="252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Image result for Sunway TaihuLight: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5" y="1063511"/>
            <a:ext cx="3751996" cy="210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Communication: Bandwidth</a:t>
            </a:r>
          </a:p>
        </p:txBody>
      </p:sp>
      <p:pic>
        <p:nvPicPr>
          <p:cNvPr id="10242" name="Picture 2" descr="Verizon Fios router, click to learn about internet access options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55" y="1139211"/>
            <a:ext cx="1832590" cy="183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41020" y="2193603"/>
            <a:ext cx="1244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DSL/cable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1 Gb/s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244" name="Picture 4" descr="Image result for 10 gbit ethern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911" y="2833904"/>
            <a:ext cx="3209312" cy="213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211535" y="3376771"/>
            <a:ext cx="1299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E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thernet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10 Gb/s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246" name="Picture 6" descr="https://encrypted-tbn2.gstatic.com/shopping?q=tbn:ANd9GcRNF_TRsrR0d0beqEYVkfEOlb88irliodRh-FLesV1WX4UZFjWw9-knMuFR5TfpZY_svxeCYxL_&amp;usqp=CA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23" y="1225908"/>
            <a:ext cx="1537519" cy="153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945005" y="1864744"/>
            <a:ext cx="1136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802.11ac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3.2 Gb/s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9384" y="4955185"/>
            <a:ext cx="1070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4G LTE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12 Mb/s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AutoShape 8" descr="Image result for Titan oakrid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40658" y="1895077"/>
            <a:ext cx="2841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I/O bandwidth: 288 GB/s</a:t>
            </a:r>
          </a:p>
        </p:txBody>
      </p:sp>
      <p:pic>
        <p:nvPicPr>
          <p:cNvPr id="10254" name="Picture 14" descr="Related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0" b="9829"/>
          <a:stretch/>
        </p:blipFill>
        <p:spPr bwMode="auto">
          <a:xfrm>
            <a:off x="273454" y="5635042"/>
            <a:ext cx="1876124" cy="103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28176" y="5786312"/>
            <a:ext cx="911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56kb/s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256" name="Picture 16" descr="Related im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4" y="3523942"/>
            <a:ext cx="238125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170374" y="3585686"/>
            <a:ext cx="1012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10Mb/s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1266" name="Picture 2" descr="Image result for omnipath inte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75" y="4484493"/>
            <a:ext cx="2392471" cy="239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918677" y="5281099"/>
            <a:ext cx="1299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OmniPath</a:t>
            </a:r>
            <a:endParaRPr lang="en-US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100 Gb/s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268" name="Picture 4" descr="Image result for 14400 baud fax modem car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69" y="5500592"/>
            <a:ext cx="1760186" cy="117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509474" y="5914315"/>
            <a:ext cx="1110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14.4kb/s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39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Memory Bandwidth</a:t>
            </a:r>
          </a:p>
        </p:txBody>
      </p:sp>
      <p:sp>
        <p:nvSpPr>
          <p:cNvPr id="2" name="AutoShape 8" descr="Image result for Titan oakrid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nvidia P100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67" y="2494276"/>
            <a:ext cx="3942710" cy="319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874266" y="3933258"/>
            <a:ext cx="1380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Tesla V100: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900 GB/s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7" descr="Image result for Intel Xeon v4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219" y="53546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761753" y="1285593"/>
            <a:ext cx="1016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85 GB/s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95" y="5468711"/>
            <a:ext cx="42862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678115" y="5577812"/>
            <a:ext cx="1684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DDR4: 25GB/s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5" name="Picture 4" descr="Image result for Sunway TaihuLight: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5" y="1063511"/>
            <a:ext cx="3751996" cy="210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65595" y="1676917"/>
            <a:ext cx="36184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Aggregate memory  bandwidth: 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5,591 TB/s</a:t>
            </a:r>
          </a:p>
        </p:txBody>
      </p:sp>
      <p:pic>
        <p:nvPicPr>
          <p:cNvPr id="12298" name="Picture 10" descr="Related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t="16183" r="13589" b="15865"/>
          <a:stretch/>
        </p:blipFill>
        <p:spPr bwMode="auto">
          <a:xfrm>
            <a:off x="2960467" y="3473356"/>
            <a:ext cx="1737428" cy="152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256171" y="4115000"/>
            <a:ext cx="1193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POWER8: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410 GB/s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0" name="Picture 6" descr="Dell EMC PowerEdge R94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4" b="16762"/>
          <a:stretch/>
        </p:blipFill>
        <p:spPr bwMode="auto">
          <a:xfrm>
            <a:off x="235896" y="5306633"/>
            <a:ext cx="3367113" cy="108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919452" y="5578012"/>
            <a:ext cx="1146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4x Xeon: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340 GB/s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AutoShape 12" descr="Image result for intel pent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302" name="Picture 14" descr="Image result for intel penti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581201"/>
            <a:ext cx="1497828" cy="149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65179" y="4422077"/>
            <a:ext cx="1206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400 MB/s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1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Accelerators</a:t>
            </a:r>
          </a:p>
        </p:txBody>
      </p:sp>
      <p:sp>
        <p:nvSpPr>
          <p:cNvPr id="2" name="AutoShape 8" descr="Image result for Titan oakrid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nvidia P100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4" b="9137"/>
          <a:stretch/>
        </p:blipFill>
        <p:spPr bwMode="auto">
          <a:xfrm>
            <a:off x="167298" y="3688445"/>
            <a:ext cx="3435531" cy="226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7" descr="Image result for Intel Xeon v4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2" descr="Image result for intel pent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17547" y="5828361"/>
            <a:ext cx="33293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 panose="020F0502020204030204" pitchFamily="34" charset="0"/>
              </a:rPr>
              <a:t>Nvidia</a:t>
            </a:r>
            <a:r>
              <a:rPr lang="en-US" dirty="0" smtClean="0">
                <a:latin typeface="Calibri" panose="020F0502020204030204" pitchFamily="34" charset="0"/>
              </a:rPr>
              <a:t> V100 GPU</a:t>
            </a:r>
            <a:br>
              <a:rPr lang="en-US" dirty="0" smtClean="0">
                <a:latin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</a:rPr>
              <a:t>100 </a:t>
            </a:r>
            <a:r>
              <a:rPr lang="en-US" b="0" dirty="0" err="1" smtClean="0">
                <a:latin typeface="Calibri" panose="020F0502020204030204" pitchFamily="34" charset="0"/>
              </a:rPr>
              <a:t>Tflop</a:t>
            </a:r>
            <a:r>
              <a:rPr lang="en-US" b="0" dirty="0" smtClean="0">
                <a:latin typeface="Calibri" panose="020F0502020204030204" pitchFamily="34" charset="0"/>
              </a:rPr>
              <a:t>/s tensor operations</a:t>
            </a:r>
            <a:br>
              <a:rPr lang="en-US" b="0" dirty="0" smtClean="0">
                <a:latin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</a:rPr>
              <a:t>7.5 </a:t>
            </a:r>
            <a:r>
              <a:rPr lang="en-US" b="0" dirty="0" err="1" smtClean="0">
                <a:latin typeface="Calibri" panose="020F0502020204030204" pitchFamily="34" charset="0"/>
              </a:rPr>
              <a:t>Tflop</a:t>
            </a:r>
            <a:r>
              <a:rPr lang="en-US" b="0" dirty="0" smtClean="0">
                <a:latin typeface="Calibri" panose="020F0502020204030204" pitchFamily="34" charset="0"/>
              </a:rPr>
              <a:t>/s FP64 SIMT</a:t>
            </a:r>
            <a:endParaRPr lang="en-US" b="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https://www.intel.com/content/dam/altera-www/global/en_US/images/products/devkits/altera/images/pac-board-photo-555x27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767" y="4152021"/>
            <a:ext cx="3123176" cy="151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002281" y="5475456"/>
            <a:ext cx="32616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Intel </a:t>
            </a:r>
            <a:r>
              <a:rPr lang="en-US" dirty="0" err="1">
                <a:latin typeface="Calibri" panose="020F0502020204030204" pitchFamily="34" charset="0"/>
              </a:rPr>
              <a:t>Arria</a:t>
            </a:r>
            <a:r>
              <a:rPr lang="en-US" dirty="0">
                <a:latin typeface="Calibri" panose="020F0502020204030204" pitchFamily="34" charset="0"/>
              </a:rPr>
              <a:t> 10 GX FPGA</a:t>
            </a:r>
          </a:p>
          <a:p>
            <a:r>
              <a:rPr lang="en-US" b="0" dirty="0">
                <a:latin typeface="Calibri" panose="020F0502020204030204" pitchFamily="34" charset="0"/>
              </a:rPr>
              <a:t>15Gbps SERDES transceivers</a:t>
            </a:r>
          </a:p>
          <a:p>
            <a:r>
              <a:rPr lang="en-US" b="0" dirty="0">
                <a:latin typeface="Calibri" panose="020F0502020204030204" pitchFamily="34" charset="0"/>
              </a:rPr>
              <a:t>1,150K logic </a:t>
            </a:r>
            <a:r>
              <a:rPr lang="en-US" b="0" dirty="0" smtClean="0">
                <a:latin typeface="Calibri" panose="020F0502020204030204" pitchFamily="34" charset="0"/>
              </a:rPr>
              <a:t>elements, 53 Mb</a:t>
            </a:r>
            <a:br>
              <a:rPr lang="en-US" b="0" dirty="0" smtClean="0">
                <a:latin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</a:rPr>
              <a:t>8 </a:t>
            </a:r>
            <a:r>
              <a:rPr lang="en-US" b="0" dirty="0">
                <a:latin typeface="Calibri" panose="020F0502020204030204" pitchFamily="34" charset="0"/>
              </a:rPr>
              <a:t>GB DDR4 ECC </a:t>
            </a:r>
          </a:p>
        </p:txBody>
      </p:sp>
      <p:pic>
        <p:nvPicPr>
          <p:cNvPr id="1028" name="Picture 4" descr="Image result for intel nervan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t="18819" r="6947" b="13005"/>
          <a:stretch/>
        </p:blipFill>
        <p:spPr bwMode="auto">
          <a:xfrm>
            <a:off x="4482178" y="1768805"/>
            <a:ext cx="3491578" cy="147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98590" y="889078"/>
            <a:ext cx="44690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Intel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Nervana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Neural Network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Processor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aka Lake Crest, release date 2019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 descr="Image result for google tp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1" r="33430"/>
          <a:stretch/>
        </p:blipFill>
        <p:spPr bwMode="auto">
          <a:xfrm>
            <a:off x="612775" y="1901498"/>
            <a:ext cx="2595619" cy="160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82588" y="1153225"/>
            <a:ext cx="23534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Google TPU 2.0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600 GB/s, 45 </a:t>
            </a:r>
            <a:r>
              <a:rPr lang="en-US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Tflop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/s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72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Remember: </a:t>
            </a:r>
            <a:r>
              <a:rPr lang="en-US" altLang="zh-CN" dirty="0" err="1" smtClean="0">
                <a:ea typeface="宋体" charset="-122"/>
              </a:rPr>
              <a:t>A’int</a:t>
            </a:r>
            <a:r>
              <a:rPr lang="en-US" altLang="zh-CN" dirty="0" smtClean="0">
                <a:ea typeface="宋体" charset="-122"/>
              </a:rPr>
              <a:t> </a:t>
            </a:r>
            <a:r>
              <a:rPr lang="en-US" altLang="zh-CN" dirty="0" err="1" smtClean="0">
                <a:ea typeface="宋体" charset="-122"/>
              </a:rPr>
              <a:t>Talkin</a:t>
            </a:r>
            <a:r>
              <a:rPr lang="en-US" altLang="zh-CN" dirty="0" smtClean="0">
                <a:ea typeface="宋体" charset="-122"/>
              </a:rPr>
              <a:t>’ ‘Bout 2055…*</a:t>
            </a:r>
          </a:p>
        </p:txBody>
      </p:sp>
      <p:sp>
        <p:nvSpPr>
          <p:cNvPr id="19482" name="TextBox 10"/>
          <p:cNvSpPr txBox="1">
            <a:spLocks noChangeArrowheads="1"/>
          </p:cNvSpPr>
          <p:nvPr/>
        </p:nvSpPr>
        <p:spPr bwMode="auto">
          <a:xfrm>
            <a:off x="492125" y="3175270"/>
            <a:ext cx="21675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800" dirty="0" smtClean="0">
                <a:latin typeface="Calibri" pitchFamily="34" charset="0"/>
              </a:rPr>
              <a:t>Quantum computing</a:t>
            </a:r>
            <a:endParaRPr lang="en-US" altLang="zh-CN" sz="1600" b="0" dirty="0">
              <a:latin typeface="Calibri" pitchFamily="34" charset="0"/>
            </a:endParaRPr>
          </a:p>
        </p:txBody>
      </p:sp>
      <p:sp>
        <p:nvSpPr>
          <p:cNvPr id="27" name="TextBox 10"/>
          <p:cNvSpPr txBox="1">
            <a:spLocks noChangeArrowheads="1"/>
          </p:cNvSpPr>
          <p:nvPr/>
        </p:nvSpPr>
        <p:spPr bwMode="auto">
          <a:xfrm>
            <a:off x="5237163" y="3175270"/>
            <a:ext cx="1696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800" dirty="0" smtClean="0">
                <a:latin typeface="Calibri" pitchFamily="34" charset="0"/>
              </a:rPr>
              <a:t>DNA computing</a:t>
            </a:r>
            <a:endParaRPr lang="en-US" altLang="zh-CN" sz="1600" b="0" dirty="0">
              <a:latin typeface="Calibri" pitchFamily="34" charset="0"/>
            </a:endParaRPr>
          </a:p>
        </p:txBody>
      </p:sp>
      <p:pic>
        <p:nvPicPr>
          <p:cNvPr id="2051" name="Picture 3" descr="C:\Daten\talks\invited\ferc2010\material\optic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25" y="3968976"/>
            <a:ext cx="2432807" cy="1828800"/>
          </a:xfrm>
          <a:prstGeom prst="rect">
            <a:avLst/>
          </a:prstGeom>
          <a:noFill/>
        </p:spPr>
      </p:pic>
      <p:sp>
        <p:nvSpPr>
          <p:cNvPr id="30" name="TextBox 10"/>
          <p:cNvSpPr txBox="1">
            <a:spLocks noChangeArrowheads="1"/>
          </p:cNvSpPr>
          <p:nvPr/>
        </p:nvSpPr>
        <p:spPr bwMode="auto">
          <a:xfrm>
            <a:off x="492125" y="5797890"/>
            <a:ext cx="19381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800" dirty="0" smtClean="0">
                <a:latin typeface="Calibri" pitchFamily="34" charset="0"/>
              </a:rPr>
              <a:t>Optical computing</a:t>
            </a:r>
            <a:endParaRPr lang="en-US" altLang="zh-CN" sz="1600" b="0" dirty="0">
              <a:latin typeface="Calibri" pitchFamily="34" charset="0"/>
            </a:endParaRPr>
          </a:p>
        </p:txBody>
      </p:sp>
      <p:pic>
        <p:nvPicPr>
          <p:cNvPr id="2052" name="Picture 4" descr="C:\Daten\talks\invited\ferc2010\material\dna-compu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7163" y="1340349"/>
            <a:ext cx="1985315" cy="1828800"/>
          </a:xfrm>
          <a:prstGeom prst="rect">
            <a:avLst/>
          </a:prstGeom>
          <a:noFill/>
        </p:spPr>
      </p:pic>
      <p:pic>
        <p:nvPicPr>
          <p:cNvPr id="2053" name="Picture 5" descr="C:\Daten\talks\invited\ferc2010\material\enterpri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7163" y="3968976"/>
            <a:ext cx="3318933" cy="1828800"/>
          </a:xfrm>
          <a:prstGeom prst="rect">
            <a:avLst/>
          </a:prstGeom>
          <a:noFill/>
        </p:spPr>
      </p:pic>
      <p:sp>
        <p:nvSpPr>
          <p:cNvPr id="33" name="TextBox 10"/>
          <p:cNvSpPr txBox="1">
            <a:spLocks noChangeArrowheads="1"/>
          </p:cNvSpPr>
          <p:nvPr/>
        </p:nvSpPr>
        <p:spPr bwMode="auto">
          <a:xfrm>
            <a:off x="5237163" y="5797890"/>
            <a:ext cx="2720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800" dirty="0" smtClean="0">
                <a:latin typeface="Calibri" pitchFamily="34" charset="0"/>
              </a:rPr>
              <a:t>Other far-out technologies</a:t>
            </a:r>
            <a:endParaRPr lang="en-US" altLang="zh-CN" sz="1600" b="0" dirty="0">
              <a:latin typeface="Calibri" pitchFamily="34" charset="0"/>
            </a:endParaRP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7198" y="6469039"/>
            <a:ext cx="2689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Calibri" panose="020F0502020204030204" pitchFamily="34" charset="0"/>
              </a:rPr>
              <a:t>* With apologies to Van Halen</a:t>
            </a:r>
            <a:endParaRPr lang="en-US" sz="1600" b="0" dirty="0">
              <a:latin typeface="Calibri" panose="020F0502020204030204" pitchFamily="34" charset="0"/>
            </a:endParaRPr>
          </a:p>
        </p:txBody>
      </p:sp>
      <p:pic>
        <p:nvPicPr>
          <p:cNvPr id="4" name="Picture 4" descr="Image result for ibm quant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4" y="1340349"/>
            <a:ext cx="325119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13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Gordon Bell 2016: Climate Simulation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2078" y="1023686"/>
            <a:ext cx="6290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770B unknowns, 7.95 </a:t>
            </a:r>
            <a:r>
              <a:rPr lang="en-US" dirty="0" err="1" smtClean="0">
                <a:solidFill>
                  <a:srgbClr val="C00000"/>
                </a:solidFill>
                <a:latin typeface="Calibri" pitchFamily="34" charset="0"/>
              </a:rPr>
              <a:t>Pflop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/s, 488m resolution, </a:t>
            </a:r>
          </a:p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0.07 simulated-years/compute-day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29021" r="50642" b="44411"/>
          <a:stretch/>
        </p:blipFill>
        <p:spPr bwMode="auto">
          <a:xfrm>
            <a:off x="117143" y="1847160"/>
            <a:ext cx="5853753" cy="489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Image result for Sunway TaihuLight: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49" y="1521761"/>
            <a:ext cx="3182151" cy="178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5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Gordon Bell 2006: Material Science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2078" y="1023686"/>
            <a:ext cx="6290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First principle molecular dynamics</a:t>
            </a:r>
            <a:br>
              <a:rPr lang="en-US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1,000 molybdenum atoms, 12,000 electrons, 108 </a:t>
            </a:r>
            <a:r>
              <a:rPr lang="en-US" dirty="0" err="1" smtClean="0">
                <a:solidFill>
                  <a:srgbClr val="C00000"/>
                </a:solidFill>
                <a:latin typeface="Calibri" pitchFamily="34" charset="0"/>
              </a:rPr>
              <a:t>Tflop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/s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3314" name="Picture 2" descr="Image result for bluegene/l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" b="8130"/>
          <a:stretch/>
        </p:blipFill>
        <p:spPr bwMode="auto">
          <a:xfrm>
            <a:off x="2941094" y="1800913"/>
            <a:ext cx="5929950" cy="21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age result for high-z metals visualization qbox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27" y="4101152"/>
            <a:ext cx="2589662" cy="258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2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2013 Science Run on </a:t>
            </a:r>
            <a:r>
              <a:rPr lang="en-US" altLang="zh-CN" dirty="0" err="1" smtClean="0">
                <a:ea typeface="宋体" charset="-122"/>
              </a:rPr>
              <a:t>BlueGene</a:t>
            </a:r>
            <a:r>
              <a:rPr lang="en-US" altLang="zh-CN" dirty="0" smtClean="0">
                <a:ea typeface="宋体" charset="-122"/>
              </a:rPr>
              <a:t>/Q</a:t>
            </a:r>
          </a:p>
        </p:txBody>
      </p:sp>
      <p:sp>
        <p:nvSpPr>
          <p:cNvPr id="2" name="AutoShape 4" descr="Image result for high-z metals visualization qbox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8" r="1793" b="13662"/>
          <a:stretch/>
        </p:blipFill>
        <p:spPr bwMode="auto">
          <a:xfrm>
            <a:off x="492125" y="1765299"/>
            <a:ext cx="6467475" cy="494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32078" y="1023686"/>
            <a:ext cx="8154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Simulate universe since Big Bang, trillions of particles, billions of years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6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Computer Graphics</a:t>
            </a:r>
          </a:p>
        </p:txBody>
      </p:sp>
      <p:sp>
        <p:nvSpPr>
          <p:cNvPr id="2" name="AutoShape 4" descr="Image result for high-z metals visualization qbox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6" name="Picture 2" descr="https://s.aolcdn.com/hss/storage/midas/b14580e609cc80496b716eda1726d02f/200943141/LIGHT---COMPARI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7022"/>
            <a:ext cx="5067869" cy="284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6911" y="3578626"/>
            <a:ext cx="3389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2017: Big Hero 6: 55,000 cores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6388" name="Picture 4" descr="Image result for need for speed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602" y="901872"/>
            <a:ext cx="2445990" cy="18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30048" y="2227414"/>
            <a:ext cx="2091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1997 Windows PC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7" t="65427" r="50867" b="18741"/>
          <a:stretch/>
        </p:blipFill>
        <p:spPr bwMode="auto">
          <a:xfrm>
            <a:off x="4194092" y="4737001"/>
            <a:ext cx="38100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Related image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59816"/>
            <a:ext cx="3349625" cy="223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Image result for green beret commodore 64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92" y="2821418"/>
            <a:ext cx="24765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129602" y="3170730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C64, 1985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4891" y="6119117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2012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3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  <a:sym typeface="Calibri Bold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Bold" charset="0"/>
                <a:ea typeface="ヒラギノ角ゴ ProN W6" charset="-128"/>
                <a:cs typeface="ヒラギノ角ゴ ProN W6" charset="-128"/>
                <a:sym typeface="Calibri Bol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Bold" charset="0"/>
                <a:ea typeface="ヒラギノ角ゴ ProN W6" charset="-128"/>
                <a:cs typeface="ヒラギノ角ゴ ProN W6" charset="-128"/>
                <a:sym typeface="Calibri Bol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Bold" charset="0"/>
                <a:ea typeface="ヒラギノ角ゴ ProN W6" charset="-128"/>
                <a:cs typeface="ヒラギノ角ゴ ProN W6" charset="-128"/>
                <a:sym typeface="Calibri Bol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Bold" charset="0"/>
                <a:ea typeface="ヒラギノ角ゴ ProN W6" charset="-128"/>
                <a:cs typeface="ヒラギノ角ゴ ProN W6" charset="-128"/>
                <a:sym typeface="Calibri Bol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Bold" charset="0"/>
                <a:ea typeface="ヒラギノ角ゴ ProN W6" charset="-128"/>
                <a:cs typeface="ヒラギノ角ゴ ProN W6" charset="-128"/>
                <a:sym typeface="Calibri Bol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Bold" charset="0"/>
                <a:ea typeface="ヒラギノ角ゴ ProN W6" charset="-128"/>
                <a:cs typeface="ヒラギノ角ゴ ProN W6" charset="-128"/>
                <a:sym typeface="Calibri Bol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Bold" charset="0"/>
                <a:ea typeface="ヒラギノ角ゴ ProN W6" charset="-128"/>
                <a:cs typeface="ヒラギノ角ゴ ProN W6" charset="-128"/>
                <a:sym typeface="Calibri Bol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 Bold" charset="0"/>
                <a:ea typeface="ヒラギノ角ゴ ProN W6" charset="-128"/>
                <a:cs typeface="ヒラギノ角ゴ ProN W6" charset="-128"/>
                <a:sym typeface="Calibri Bold" charset="0"/>
              </a:defRPr>
            </a:lvl9pPr>
          </a:lstStyle>
          <a:p>
            <a:r>
              <a:rPr lang="en-US" sz="7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Lab 0 ?</a:t>
            </a:r>
            <a:endParaRPr lang="en-US" sz="72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5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photos1.blogger.com/img/80/3658/1024/highlanderC1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165406"/>
            <a:ext cx="337185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Self-Driving Cars: Compute, Sensors, etc.</a:t>
            </a:r>
          </a:p>
        </p:txBody>
      </p:sp>
      <p:sp>
        <p:nvSpPr>
          <p:cNvPr id="2" name="AutoShape 4" descr="Image result for high-z metals visualization qbox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76911" y="3578626"/>
            <a:ext cx="3389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2017: Big Hero 6: 55,000 cores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71798" y="3188933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2004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8436" name="Picture 4" descr="Image result for uber self-drivi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1239708"/>
            <a:ext cx="3677031" cy="244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067598" y="328942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2018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8438" name="Picture 6" descr="Image result for tesla self-drivi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73" y="3978735"/>
            <a:ext cx="3657933" cy="24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Image result for ADAS platform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4" y="4487988"/>
            <a:ext cx="3870325" cy="201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0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Simulation Scaling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542562" y="2709184"/>
            <a:ext cx="1499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unsolvable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69560" y="6325841"/>
            <a:ext cx="1499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Toy problem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99699" y="5090720"/>
            <a:ext cx="20791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Laptop/desktop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66497" y="3645860"/>
            <a:ext cx="8303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HPC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 rot="-1920000">
            <a:off x="247620" y="3344900"/>
            <a:ext cx="9383269" cy="1215754"/>
          </a:xfrm>
          <a:prstGeom prst="rightArrow">
            <a:avLst/>
          </a:prstGeom>
          <a:gradFill>
            <a:gsLst>
              <a:gs pos="0">
                <a:srgbClr val="C00000"/>
              </a:gs>
              <a:gs pos="50000">
                <a:schemeClr val="bg2">
                  <a:lumMod val="7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0" scaled="0"/>
          </a:gra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20482" name="Picture 2" descr="Free Convection in a Water Gl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476" y="1521724"/>
            <a:ext cx="1627934" cy="21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 result for heat equation matlab exampl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55" y="3256463"/>
            <a:ext cx="2106000" cy="157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Related imag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998" y="447504"/>
            <a:ext cx="1753337" cy="13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3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Scalability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7613" y="1126041"/>
            <a:ext cx="1499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Sub-linear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79892" y="1126041"/>
            <a:ext cx="23725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Linear,</a:t>
            </a:r>
            <a:r>
              <a:rPr lang="en-US" i="1" dirty="0" smtClean="0">
                <a:solidFill>
                  <a:srgbClr val="C00000"/>
                </a:solidFill>
                <a:latin typeface="Calibri" pitchFamily="34" charset="0"/>
              </a:rPr>
              <a:t> N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log </a:t>
            </a:r>
            <a:r>
              <a:rPr lang="en-US" i="1" dirty="0" smtClean="0">
                <a:solidFill>
                  <a:srgbClr val="C00000"/>
                </a:solidFill>
                <a:latin typeface="Calibri" pitchFamily="34" charset="0"/>
              </a:rPr>
              <a:t>N</a:t>
            </a:r>
            <a:endParaRPr lang="en-US" i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79893" y="4005721"/>
            <a:ext cx="1499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E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xponential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27613" y="4026296"/>
            <a:ext cx="1499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Polynomial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4338" name="Picture 2" descr="Image result for ches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782" y="4500029"/>
            <a:ext cx="2961565" cy="184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sult for binary search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13" y="1553447"/>
            <a:ext cx="2266903" cy="187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Image result for search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4" name="Picture 8" descr="Image result for search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516" y="1438651"/>
            <a:ext cx="1950312" cy="193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Image result for signal processi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05" y="1602496"/>
            <a:ext cx="2167010" cy="109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Image result for molecular dynamics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30" y="4426405"/>
            <a:ext cx="2131343" cy="213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Image result for fluid dynamics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610" y="4808514"/>
            <a:ext cx="2082658" cy="160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Image result for image recognition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33"/>
          <a:stretch/>
        </p:blipFill>
        <p:spPr bwMode="auto">
          <a:xfrm>
            <a:off x="6084605" y="2704312"/>
            <a:ext cx="3003545" cy="117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1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Approximations, Models, and Heuristics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7612" y="1282993"/>
            <a:ext cx="31982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Physics: n-body problem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99862" y="1282993"/>
            <a:ext cx="23725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Direct solver: O(n</a:t>
            </a:r>
            <a:r>
              <a:rPr lang="en-US" baseline="30000" dirty="0" smtClean="0">
                <a:solidFill>
                  <a:srgbClr val="C00000"/>
                </a:solidFill>
                <a:latin typeface="Calibri" pitchFamily="34" charset="0"/>
              </a:rPr>
              <a:t>2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)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99863" y="4005721"/>
            <a:ext cx="30160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Particle/mesh: O(k log k)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27612" y="4026296"/>
            <a:ext cx="31982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Fast multipole: O(n log n)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" name="AutoShape 6" descr="Image result for search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2" name="Picture 4" descr="https://upload.wikimedia.org/wikibooks/en/3/37/Atom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9" y="1683103"/>
            <a:ext cx="32766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4" y="2049816"/>
            <a:ext cx="22383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 descr="\begin{figure}&#10;\begin{center}&#10;\epsfile{file=FIG/distant3.eps,scale=0.7} \end{center} \end{figure}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93" y="4763069"/>
            <a:ext cx="3111646" cy="143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1" name="Picture 13" descr="Image result for Particle mesh method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63" y="4489924"/>
            <a:ext cx="1906156" cy="142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3" name="Picture 15" descr="Related image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60001" r="14239" b="12785"/>
          <a:stretch/>
        </p:blipFill>
        <p:spPr bwMode="auto">
          <a:xfrm>
            <a:off x="5399863" y="5915728"/>
            <a:ext cx="3452123" cy="94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3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dirty="0" smtClean="0">
                <a:ea typeface="宋体" charset="-122"/>
              </a:rPr>
              <a:t>Take Home Lesson</a:t>
            </a:r>
          </a:p>
        </p:txBody>
      </p:sp>
      <p:pic>
        <p:nvPicPr>
          <p:cNvPr id="11" name="Picture 6" descr="Image result for lenovo x24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4" y="1609103"/>
            <a:ext cx="2000003" cy="15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CM-5/1024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225" y="1662881"/>
            <a:ext cx="1769805" cy="118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0814" y="1903255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2019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66969" y="244042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1993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9289" y="1518535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latin typeface="Calibri" panose="020F0502020204030204" pitchFamily="34" charset="0"/>
              </a:rPr>
              <a:t>=</a:t>
            </a:r>
            <a:endParaRPr lang="en-US" sz="9600" dirty="0">
              <a:latin typeface="Calibri" panose="020F0502020204030204" pitchFamily="34" charset="0"/>
            </a:endParaRPr>
          </a:p>
        </p:txBody>
      </p:sp>
      <p:pic>
        <p:nvPicPr>
          <p:cNvPr id="19" name="Picture 2" descr="Bridges front blu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309" y="3799438"/>
            <a:ext cx="3950043" cy="138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aw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54" y="5456730"/>
            <a:ext cx="1145288" cy="69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Image result for Google cloud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853" y="5456730"/>
            <a:ext cx="1369456" cy="84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Image result for Windows Azure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20" y="5544475"/>
            <a:ext cx="1685542" cy="60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condor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41" y="5329181"/>
            <a:ext cx="824959" cy="82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32078" y="1023686"/>
            <a:ext cx="62905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Your laptop = #1 supercomputer from 1993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2078" y="3280189"/>
            <a:ext cx="62905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You have access to 10,000x your laptop’s power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31" name="Picture 5" descr="https://gallery.mailchimp.com/ae4b9966bf78a7eedde611e30/images/7c2af290-5b12-4db1-96f8-b1c134a3ed8a.jpe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13" y="3815789"/>
            <a:ext cx="1891562" cy="136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47700" y="4368459"/>
            <a:ext cx="1367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ECE Cluster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84841" y="4642892"/>
            <a:ext cx="3798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Pittsurgh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Supercomputing Center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49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2697480" y="3850640"/>
            <a:ext cx="6446520" cy="3007360"/>
          </a:xfrm>
          <a:prstGeom prst="rect">
            <a:avLst/>
          </a:prstGeom>
          <a:solidFill>
            <a:srgbClr val="DDDDDD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7171" name="Picture 3" descr="C:\Users\franzf\Documents\SVNs\parrot\talks\invited\associateprof-2015\images\45-1-MS-Sansk-d-14-Cons-res-Or-d-11-fol-13r_jpg2000x133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9" y="2317194"/>
            <a:ext cx="2542626" cy="169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franzf\Documents\SVNs\parrot\talks\invited\associateprof-2015\images\al-Khwarizmi-Algeb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14" y="4062582"/>
            <a:ext cx="1721492" cy="272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franzf\Documents\SVNs\parrot\talks\invited\associateprof-2015\images\Newton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40404"/>
              </a:clrFrom>
              <a:clrTo>
                <a:srgbClr val="04040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" b="9785"/>
          <a:stretch/>
        </p:blipFill>
        <p:spPr bwMode="auto">
          <a:xfrm>
            <a:off x="4620749" y="1040249"/>
            <a:ext cx="2123636" cy="262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franzf\Documents\SVNs\parrot\talks\invited\associateprof-2015\images\Seki_Kowa_Katsuyo_Sampo_Bernoulli_number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439" y="1112000"/>
            <a:ext cx="2039967" cy="268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franzf\Documents\SVNs\parrot\talks\invited\associateprof-2015\images\vanlo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412" y="4263221"/>
            <a:ext cx="1704388" cy="246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25233" y="6004940"/>
            <a:ext cx="1784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FFT in Matrix Form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Van Loan, 1992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98650" y="2987640"/>
            <a:ext cx="1925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Equations of Motion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Newton, 1687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582" y="4262990"/>
            <a:ext cx="1674803" cy="246767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22338" y="6259928"/>
            <a:ext cx="158261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FFT Algorithm</a:t>
            </a:r>
          </a:p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Cooley &amp; </a:t>
            </a:r>
            <a:r>
              <a:rPr lang="en-US" sz="1400" dirty="0" err="1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Tukey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, 1965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t="21643" r="18121" b="4766"/>
          <a:stretch/>
        </p:blipFill>
        <p:spPr bwMode="auto">
          <a:xfrm>
            <a:off x="2854961" y="4263221"/>
            <a:ext cx="1784756" cy="244929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880744" y="6199199"/>
            <a:ext cx="1850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Fast Fourier Transform</a:t>
            </a:r>
          </a:p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C.F. Gauss, 1805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898" y="1335626"/>
            <a:ext cx="1781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Bernoulli Numbers</a:t>
            </a:r>
          </a:p>
          <a:p>
            <a:r>
              <a:rPr lang="en-US" sz="16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Kōwa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1712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9113" y="6054746"/>
            <a:ext cx="1703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Algebra</a:t>
            </a:r>
          </a:p>
          <a:p>
            <a:r>
              <a:rPr lang="en-US" sz="1600" dirty="0" smtClean="0">
                <a:latin typeface="Calibri" panose="020F0502020204030204" pitchFamily="34" charset="0"/>
              </a:rPr>
              <a:t>al-</a:t>
            </a:r>
            <a:r>
              <a:rPr lang="en-US" sz="1600" dirty="0" err="1" smtClean="0">
                <a:latin typeface="Calibri" panose="020F0502020204030204" pitchFamily="34" charset="0"/>
              </a:rPr>
              <a:t>Khwārizmī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latin typeface="Calibri" panose="020F0502020204030204" pitchFamily="34" charset="0"/>
              </a:rPr>
              <a:t>830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1506" y="2896013"/>
            <a:ext cx="2255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Square roots, value of Pi</a:t>
            </a:r>
          </a:p>
          <a:p>
            <a:r>
              <a:rPr lang="en-US" sz="16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Baudhāyan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800 BC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178" name="Picture 10" descr="C:\Users\franzf\Documents\SVNs\parrot\talks\invited\associateprof-2015\images\Euclid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5" y="1040249"/>
            <a:ext cx="2340742" cy="142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79060" y="1649497"/>
            <a:ext cx="1374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Geometry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Euclid, 300 BC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180" name="Picture 12" descr="http://upload.wikimedia.org/wikipedia/commons/8/88/%E4%B9%9D%E7%AB%A0%E7%AE%97%E8%A1%93.gif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555" y="1008064"/>
            <a:ext cx="2008590" cy="261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610863" y="2981214"/>
            <a:ext cx="1965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Gaussian Elimination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unknown,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179 AD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00023" y="3896019"/>
            <a:ext cx="1850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Fast Fourier Transform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615229" y="3589902"/>
            <a:ext cx="1972952" cy="171104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609731" y="906511"/>
            <a:ext cx="2134654" cy="171104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tabLst>
                <a:tab pos="1943100" algn="l"/>
              </a:tabLst>
            </a:pPr>
            <a:r>
              <a:rPr lang="en-US" altLang="zh-CN" dirty="0" smtClean="0">
                <a:ea typeface="宋体" charset="-122"/>
              </a:rPr>
              <a:t>Algorithms and Mathematics: </a:t>
            </a:r>
            <a:r>
              <a:rPr lang="en-US" altLang="zh-CN" dirty="0" smtClean="0">
                <a:solidFill>
                  <a:srgbClr val="0066CC"/>
                </a:solidFill>
                <a:ea typeface="宋体" charset="-122"/>
              </a:rPr>
              <a:t>2,500+ Years</a:t>
            </a:r>
          </a:p>
        </p:txBody>
      </p:sp>
    </p:spTree>
    <p:extLst>
      <p:ext uri="{BB962C8B-B14F-4D97-AF65-F5344CB8AC3E}">
        <p14:creationId xmlns:p14="http://schemas.microsoft.com/office/powerpoint/2010/main" val="325532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>
          <a:xfrm>
            <a:off x="192458" y="350838"/>
            <a:ext cx="8937256" cy="762000"/>
          </a:xfrm>
        </p:spPr>
        <p:txBody>
          <a:bodyPr/>
          <a:lstStyle/>
          <a:p>
            <a:pPr>
              <a:tabLst>
                <a:tab pos="1943100" algn="l"/>
              </a:tabLst>
            </a:pPr>
            <a:r>
              <a:rPr lang="en-US" altLang="zh-CN" dirty="0" smtClean="0">
                <a:ea typeface="宋体" charset="-122"/>
              </a:rPr>
              <a:t>Computers I have Used: </a:t>
            </a:r>
            <a:r>
              <a:rPr lang="en-US" altLang="zh-CN" dirty="0" smtClean="0">
                <a:solidFill>
                  <a:srgbClr val="0066CC"/>
                </a:solidFill>
                <a:ea typeface="宋体" charset="-122"/>
              </a:rPr>
              <a:t>10</a:t>
            </a:r>
            <a:r>
              <a:rPr lang="en-US" altLang="zh-CN" baseline="30000" dirty="0" smtClean="0">
                <a:solidFill>
                  <a:srgbClr val="0066CC"/>
                </a:solidFill>
                <a:ea typeface="宋体" charset="-122"/>
              </a:rPr>
              <a:t>10</a:t>
            </a:r>
            <a:r>
              <a:rPr lang="en-US" altLang="zh-CN" dirty="0" smtClean="0">
                <a:solidFill>
                  <a:srgbClr val="0066CC"/>
                </a:solidFill>
                <a:ea typeface="宋体" charset="-122"/>
              </a:rPr>
              <a:t>x </a:t>
            </a:r>
            <a:r>
              <a:rPr lang="en-US" altLang="zh-CN" dirty="0" smtClean="0">
                <a:solidFill>
                  <a:srgbClr val="0066CC"/>
                </a:solidFill>
                <a:ea typeface="宋体" charset="-122"/>
              </a:rPr>
              <a:t>Gain in </a:t>
            </a:r>
            <a:r>
              <a:rPr lang="en-US" altLang="zh-CN" dirty="0" smtClean="0">
                <a:solidFill>
                  <a:srgbClr val="0066CC"/>
                </a:solidFill>
                <a:ea typeface="宋体" charset="-122"/>
              </a:rPr>
              <a:t>35 </a:t>
            </a:r>
            <a:r>
              <a:rPr lang="en-US" altLang="zh-CN" dirty="0" smtClean="0">
                <a:solidFill>
                  <a:srgbClr val="0066CC"/>
                </a:solidFill>
                <a:ea typeface="宋体" charset="-122"/>
              </a:rPr>
              <a:t>Years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3648" y="1188187"/>
            <a:ext cx="1547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Intel 4004, 1971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49995" y="5974080"/>
            <a:ext cx="1487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Sony </a:t>
            </a:r>
            <a:r>
              <a:rPr lang="en-US" sz="1400" dirty="0" err="1" smtClean="0">
                <a:latin typeface="Calibri" panose="020F0502020204030204" pitchFamily="34" charset="0"/>
              </a:rPr>
              <a:t>Xperia</a:t>
            </a:r>
            <a:r>
              <a:rPr lang="en-US" sz="1400" dirty="0" smtClean="0">
                <a:latin typeface="Calibri" panose="020F0502020204030204" pitchFamily="34" charset="0"/>
              </a:rPr>
              <a:t> XZ1</a:t>
            </a:r>
            <a:endParaRPr lang="en-US" sz="1100" dirty="0" smtClean="0">
              <a:latin typeface="Calibri" panose="020F0502020204030204" pitchFamily="34" charset="0"/>
            </a:endParaRPr>
          </a:p>
          <a:p>
            <a:r>
              <a:rPr lang="en-US" sz="1100" b="0" dirty="0" smtClean="0">
                <a:latin typeface="Calibri" panose="020F0502020204030204" pitchFamily="34" charset="0"/>
              </a:rPr>
              <a:t>2.5 </a:t>
            </a:r>
            <a:r>
              <a:rPr lang="en-US" sz="1100" b="0" dirty="0">
                <a:latin typeface="Calibri" panose="020F0502020204030204" pitchFamily="34" charset="0"/>
              </a:rPr>
              <a:t>GHz </a:t>
            </a:r>
            <a:r>
              <a:rPr lang="en-US" sz="1100" b="0" dirty="0" err="1" smtClean="0">
                <a:latin typeface="Calibri" panose="020F0502020204030204" pitchFamily="34" charset="0"/>
              </a:rPr>
              <a:t>Octa</a:t>
            </a:r>
            <a:r>
              <a:rPr lang="en-US" sz="1100" b="0" dirty="0" smtClean="0">
                <a:latin typeface="Calibri" panose="020F0502020204030204" pitchFamily="34" charset="0"/>
              </a:rPr>
              <a:t>-core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Mobile GPU</a:t>
            </a:r>
            <a:r>
              <a:rPr lang="en-US" sz="1100" b="0" dirty="0">
                <a:latin typeface="Calibri" panose="020F0502020204030204" pitchFamily="34" charset="0"/>
              </a:rPr>
              <a:t>, 4</a:t>
            </a:r>
            <a:r>
              <a:rPr lang="en-US" sz="1100" b="0" dirty="0" smtClean="0">
                <a:latin typeface="Calibri" panose="020F0502020204030204" pitchFamily="34" charset="0"/>
              </a:rPr>
              <a:t>GB </a:t>
            </a:r>
            <a:r>
              <a:rPr lang="en-US" sz="1100" b="0" dirty="0">
                <a:latin typeface="Calibri" panose="020F0502020204030204" pitchFamily="34" charset="0"/>
              </a:rPr>
              <a:t>RAM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03614" y="5974079"/>
            <a:ext cx="165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Lenovo X270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2.8 GHz Core i7 Dual-core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Mobile GPU</a:t>
            </a:r>
            <a:r>
              <a:rPr lang="en-US" sz="1100" b="0" dirty="0">
                <a:latin typeface="Calibri" panose="020F0502020204030204" pitchFamily="34" charset="0"/>
              </a:rPr>
              <a:t>, </a:t>
            </a:r>
            <a:r>
              <a:rPr lang="en-US" sz="1100" b="0" dirty="0" smtClean="0">
                <a:latin typeface="Calibri" panose="020F0502020204030204" pitchFamily="34" charset="0"/>
              </a:rPr>
              <a:t>16GB </a:t>
            </a:r>
            <a:r>
              <a:rPr lang="en-US" sz="1100" b="0" dirty="0">
                <a:latin typeface="Calibri" panose="020F0502020204030204" pitchFamily="34" charset="0"/>
              </a:rPr>
              <a:t>RAM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3694" y="5974079"/>
            <a:ext cx="1757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Dell Precision 3620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3.7 </a:t>
            </a:r>
            <a:r>
              <a:rPr lang="en-US" sz="1100" b="0" dirty="0">
                <a:latin typeface="Calibri" panose="020F0502020204030204" pitchFamily="34" charset="0"/>
              </a:rPr>
              <a:t>GHz </a:t>
            </a:r>
            <a:r>
              <a:rPr lang="en-US" sz="1100" b="0" dirty="0" smtClean="0">
                <a:latin typeface="Calibri" panose="020F0502020204030204" pitchFamily="34" charset="0"/>
              </a:rPr>
              <a:t>Xeon Quad-core</a:t>
            </a:r>
          </a:p>
          <a:p>
            <a:r>
              <a:rPr lang="en-US" sz="1100" b="0" dirty="0" err="1" smtClean="0">
                <a:latin typeface="Calibri" panose="020F0502020204030204" pitchFamily="34" charset="0"/>
              </a:rPr>
              <a:t>Nvidia</a:t>
            </a:r>
            <a:r>
              <a:rPr lang="en-US" sz="1100" b="0" dirty="0" smtClean="0">
                <a:latin typeface="Calibri" panose="020F0502020204030204" pitchFamily="34" charset="0"/>
              </a:rPr>
              <a:t> TITAN V, </a:t>
            </a:r>
            <a:r>
              <a:rPr lang="en-US" sz="1100" b="0" dirty="0" smtClean="0">
                <a:latin typeface="Calibri" panose="020F0502020204030204" pitchFamily="34" charset="0"/>
              </a:rPr>
              <a:t>64 GB </a:t>
            </a:r>
            <a:r>
              <a:rPr lang="en-US" sz="1100" b="0" dirty="0">
                <a:latin typeface="Calibri" panose="020F0502020204030204" pitchFamily="34" charset="0"/>
              </a:rPr>
              <a:t>RAM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8334" y="5974079"/>
            <a:ext cx="180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Summit</a:t>
            </a:r>
            <a:endParaRPr lang="en-US" sz="1100" dirty="0" smtClean="0">
              <a:latin typeface="Calibri" panose="020F0502020204030204" pitchFamily="34" charset="0"/>
            </a:endParaRPr>
          </a:p>
          <a:p>
            <a:r>
              <a:rPr lang="en-US" sz="1100" b="0" dirty="0" smtClean="0">
                <a:latin typeface="Calibri" panose="020F0502020204030204" pitchFamily="34" charset="0"/>
              </a:rPr>
              <a:t>2,282,544 cores @ 3.07 GHz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200</a:t>
            </a:r>
            <a:r>
              <a:rPr lang="en-US" sz="1100" b="0" dirty="0" smtClean="0">
                <a:latin typeface="Calibri" panose="020F0502020204030204" pitchFamily="34" charset="0"/>
              </a:rPr>
              <a:t> </a:t>
            </a:r>
            <a:r>
              <a:rPr lang="en-US" sz="1100" b="0" dirty="0" err="1" smtClean="0">
                <a:latin typeface="Calibri" panose="020F0502020204030204" pitchFamily="34" charset="0"/>
              </a:rPr>
              <a:t>Pflop</a:t>
            </a:r>
            <a:r>
              <a:rPr lang="en-US" sz="1100" b="0" dirty="0" smtClean="0">
                <a:latin typeface="Calibri" panose="020F0502020204030204" pitchFamily="34" charset="0"/>
              </a:rPr>
              <a:t>/s, #1 in Top500</a:t>
            </a:r>
            <a:endParaRPr lang="en-US" sz="1100" b="0" dirty="0"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67934" y="5974079"/>
            <a:ext cx="1387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Dell Power Edge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80 cores @ 3GHz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3 </a:t>
            </a:r>
            <a:r>
              <a:rPr lang="en-US" sz="1100" b="0" dirty="0">
                <a:latin typeface="Calibri" panose="020F0502020204030204" pitchFamily="34" charset="0"/>
              </a:rPr>
              <a:t>T</a:t>
            </a:r>
            <a:r>
              <a:rPr lang="en-US" sz="1100" b="0" dirty="0" smtClean="0">
                <a:latin typeface="Calibri" panose="020F0502020204030204" pitchFamily="34" charset="0"/>
              </a:rPr>
              <a:t>B RAM</a:t>
            </a:r>
            <a:endParaRPr lang="en-US" sz="1100" b="0" dirty="0">
              <a:latin typeface="Calibri" panose="020F0502020204030204" pitchFamily="34" charset="0"/>
            </a:endParaRPr>
          </a:p>
        </p:txBody>
      </p:sp>
      <p:pic>
        <p:nvPicPr>
          <p:cNvPr id="8211" name="Picture 19" descr="http://cdn-us-ec.yottaa.net/5150ada0ea2e0c405c000108/9eedcbc0a5410130d7f9123138151fb1.yottaa.net/v~b.4eb/prod/13248000/13248822_MC1.jpg?yocs=_&amp;yoloc=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934" y="4812267"/>
            <a:ext cx="1587502" cy="8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92457" y="4200034"/>
            <a:ext cx="3093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</a:rPr>
              <a:t>Computers I use, circa 2019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2457" y="940052"/>
            <a:ext cx="2482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</a:rPr>
              <a:t>The first computer I...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4468" y="3175285"/>
            <a:ext cx="129420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...programmed</a:t>
            </a:r>
            <a:endParaRPr lang="en-US" sz="1100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en-US" sz="1100" b="0" dirty="0" smtClean="0">
                <a:latin typeface="Calibri" panose="020F0502020204030204" pitchFamily="34" charset="0"/>
              </a:rPr>
              <a:t>Commodore VIC20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1MHz MOS 6502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5 kB RAM, TV</a:t>
            </a:r>
          </a:p>
          <a:p>
            <a:r>
              <a:rPr lang="en-US" sz="1100" i="1" dirty="0" smtClean="0">
                <a:latin typeface="Calibri" panose="020F0502020204030204" pitchFamily="34" charset="0"/>
              </a:rPr>
              <a:t>1985</a:t>
            </a:r>
            <a:endParaRPr lang="en-US" sz="1100" i="1" dirty="0"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41036" y="3175286"/>
            <a:ext cx="180530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...owned</a:t>
            </a:r>
            <a:r>
              <a:rPr lang="en-US" sz="1100" dirty="0" smtClean="0">
                <a:solidFill>
                  <a:srgbClr val="C00000"/>
                </a:solidFill>
                <a:latin typeface="Calibri" panose="020F0502020204030204" pitchFamily="34" charset="0"/>
              </a:rPr>
              <a:t/>
            </a:r>
            <a:br>
              <a:rPr lang="en-US" sz="1100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en-US" sz="1100" b="0" dirty="0" smtClean="0">
                <a:latin typeface="Calibri" panose="020F0502020204030204" pitchFamily="34" charset="0"/>
              </a:rPr>
              <a:t>IBM PC/XT compatible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8088 @ 8 MHz, 640kB RAM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360 kB FDD, 720x348 mono,</a:t>
            </a:r>
          </a:p>
          <a:p>
            <a:r>
              <a:rPr lang="en-US" sz="1100" i="1" dirty="0" smtClean="0">
                <a:latin typeface="Calibri" panose="020F0502020204030204" pitchFamily="34" charset="0"/>
              </a:rPr>
              <a:t>1989</a:t>
            </a:r>
            <a:endParaRPr lang="en-US" sz="1100" i="1" dirty="0"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23312" y="3175286"/>
            <a:ext cx="110959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…multicore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Pentium D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2 cores, 3.6 GHz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2/4-way SIMD</a:t>
            </a:r>
          </a:p>
          <a:p>
            <a:r>
              <a:rPr lang="en-US" sz="1100" i="1" dirty="0" smtClean="0">
                <a:latin typeface="Calibri" panose="020F0502020204030204" pitchFamily="34" charset="0"/>
              </a:rPr>
              <a:t>2005</a:t>
            </a:r>
            <a:endParaRPr lang="en-US" sz="1100" i="1" dirty="0"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68710" y="3175286"/>
            <a:ext cx="139012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...GPGPU</a:t>
            </a:r>
            <a:endParaRPr lang="en-US" sz="1100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en-US" sz="1100" b="0" dirty="0" smtClean="0">
                <a:latin typeface="Calibri" panose="020F0502020204030204" pitchFamily="34" charset="0"/>
              </a:rPr>
              <a:t>GeForce 8800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1.3 GHz, 128 </a:t>
            </a:r>
            <a:r>
              <a:rPr lang="en-US" sz="1100" b="0" dirty="0" err="1" smtClean="0">
                <a:latin typeface="Calibri" panose="020F0502020204030204" pitchFamily="34" charset="0"/>
              </a:rPr>
              <a:t>shaders</a:t>
            </a:r>
            <a:endParaRPr lang="en-US" sz="1100" b="0" dirty="0" smtClean="0">
              <a:latin typeface="Calibri" panose="020F0502020204030204" pitchFamily="34" charset="0"/>
            </a:endParaRPr>
          </a:p>
          <a:p>
            <a:r>
              <a:rPr lang="en-US" sz="1100" b="0" dirty="0" smtClean="0">
                <a:latin typeface="Calibri" panose="020F0502020204030204" pitchFamily="34" charset="0"/>
              </a:rPr>
              <a:t>16-way SIMT</a:t>
            </a:r>
          </a:p>
          <a:p>
            <a:r>
              <a:rPr lang="en-US" sz="1100" i="1" dirty="0" smtClean="0">
                <a:latin typeface="Calibri" panose="020F0502020204030204" pitchFamily="34" charset="0"/>
              </a:rPr>
              <a:t>2006</a:t>
            </a:r>
            <a:endParaRPr lang="en-US" sz="1100" i="1" dirty="0">
              <a:latin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53420" y="3175286"/>
            <a:ext cx="118173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…</a:t>
            </a:r>
            <a:r>
              <a:rPr lang="en-US" sz="14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manycore</a:t>
            </a:r>
            <a:endParaRPr lang="en-US" sz="1100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en-US" sz="1100" b="0" dirty="0" smtClean="0">
                <a:latin typeface="Calibri" panose="020F0502020204030204" pitchFamily="34" charset="0"/>
              </a:rPr>
              <a:t>Xeon Phi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1.3 GHz, 60 cores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8/16-way SIMD</a:t>
            </a:r>
          </a:p>
          <a:p>
            <a:r>
              <a:rPr lang="en-US" sz="1100" i="1" dirty="0" smtClean="0">
                <a:latin typeface="Calibri" panose="020F0502020204030204" pitchFamily="34" charset="0"/>
              </a:rPr>
              <a:t>2011</a:t>
            </a:r>
            <a:endParaRPr lang="en-US" sz="1100" i="1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26880" y="3175286"/>
            <a:ext cx="154080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...</a:t>
            </a:r>
            <a:r>
              <a:rPr lang="en-US" sz="14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telnet’ed</a:t>
            </a:r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into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IBM RS/6000-390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256 MB RAM, 6GB HDD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67 MHz Power2+, AIX</a:t>
            </a:r>
          </a:p>
          <a:p>
            <a:r>
              <a:rPr lang="en-US" sz="1100" i="1" dirty="0" smtClean="0">
                <a:latin typeface="Calibri" panose="020F0502020204030204" pitchFamily="34" charset="0"/>
              </a:rPr>
              <a:t>1994</a:t>
            </a:r>
            <a:endParaRPr lang="en-US" sz="1100" i="1" dirty="0"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92439" y="940052"/>
            <a:ext cx="144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</a:rPr>
              <a:t>“My” first...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60591" y="1496225"/>
            <a:ext cx="1773047" cy="1629247"/>
            <a:chOff x="1560591" y="1704505"/>
            <a:chExt cx="1773047" cy="1629247"/>
          </a:xfrm>
        </p:grpSpPr>
        <p:pic>
          <p:nvPicPr>
            <p:cNvPr id="6148" name="Picture 4" descr="http://www.waldack.be/philip/images/Commodore_PCcomp_PC10_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591" y="1704505"/>
              <a:ext cx="1773047" cy="1611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1564372" y="3263902"/>
              <a:ext cx="933293" cy="69850"/>
            </a:xfrm>
            <a:prstGeom prst="rect">
              <a:avLst/>
            </a:prstGeom>
            <a:solidFill>
              <a:schemeClr val="bg1"/>
            </a:solidFill>
            <a:ln w="508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446338" y="4184386"/>
            <a:ext cx="2506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CC"/>
                </a:solidFill>
                <a:latin typeface="Calibri" panose="020F0502020204030204" pitchFamily="34" charset="0"/>
              </a:rPr>
              <a:t>110 </a:t>
            </a:r>
            <a:r>
              <a:rPr lang="en-US" dirty="0" err="1" smtClean="0">
                <a:solidFill>
                  <a:srgbClr val="0066CC"/>
                </a:solidFill>
                <a:latin typeface="Calibri" panose="020F0502020204030204" pitchFamily="34" charset="0"/>
              </a:rPr>
              <a:t>Tflop</a:t>
            </a:r>
            <a:r>
              <a:rPr lang="en-US" dirty="0" smtClean="0">
                <a:solidFill>
                  <a:srgbClr val="0066CC"/>
                </a:solidFill>
                <a:latin typeface="Calibri" panose="020F0502020204030204" pitchFamily="34" charset="0"/>
              </a:rPr>
              <a:t>/s FP16 (ML)</a:t>
            </a:r>
            <a:endParaRPr lang="en-US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0910" y="2512979"/>
            <a:ext cx="1251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CC"/>
                </a:solidFill>
                <a:latin typeface="Calibri" panose="020F0502020204030204" pitchFamily="34" charset="0"/>
              </a:rPr>
              <a:t>10 </a:t>
            </a:r>
            <a:r>
              <a:rPr lang="en-US" dirty="0" err="1" smtClean="0">
                <a:solidFill>
                  <a:srgbClr val="0066CC"/>
                </a:solidFill>
                <a:latin typeface="Calibri" panose="020F0502020204030204" pitchFamily="34" charset="0"/>
              </a:rPr>
              <a:t>k</a:t>
            </a:r>
            <a:r>
              <a:rPr lang="en-US" dirty="0" err="1">
                <a:solidFill>
                  <a:srgbClr val="0066CC"/>
                </a:solidFill>
                <a:latin typeface="Calibri" panose="020F0502020204030204" pitchFamily="34" charset="0"/>
              </a:rPr>
              <a:t>f</a:t>
            </a:r>
            <a:r>
              <a:rPr lang="en-US" dirty="0" err="1" smtClean="0">
                <a:solidFill>
                  <a:srgbClr val="0066CC"/>
                </a:solidFill>
                <a:latin typeface="Calibri" panose="020F0502020204030204" pitchFamily="34" charset="0"/>
              </a:rPr>
              <a:t>lop</a:t>
            </a:r>
            <a:r>
              <a:rPr lang="en-US" dirty="0" smtClean="0">
                <a:solidFill>
                  <a:srgbClr val="0066CC"/>
                </a:solidFill>
                <a:latin typeface="Calibri" panose="020F0502020204030204" pitchFamily="34" charset="0"/>
              </a:rPr>
              <a:t>/s</a:t>
            </a:r>
            <a:endParaRPr lang="en-US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6150" name="Picture 6" descr="https://ip.bitcointalk.org/?u=http%3A%2F%2Fnewsroom.intel.com%2Fservlet%2FJiveServlet%2FshowImage%2F102-2851-9-2346%2FIntel_Xeon_Phi_PCIe_Card.jpg&amp;t=550&amp;c=p1IxxQyV2zm3k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4" t="18103" r="12878" b="18290"/>
          <a:stretch/>
        </p:blipFill>
        <p:spPr bwMode="auto">
          <a:xfrm>
            <a:off x="7440999" y="2153180"/>
            <a:ext cx="1568827" cy="98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images.nvidia.com/products/geforce_8800gt/product_shot_med_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38" y="1277227"/>
            <a:ext cx="1599283" cy="100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084728" y="2071339"/>
            <a:ext cx="1580575" cy="1206685"/>
            <a:chOff x="5060436" y="2181962"/>
            <a:chExt cx="1347405" cy="1028672"/>
          </a:xfrm>
        </p:grpSpPr>
        <p:pic>
          <p:nvPicPr>
            <p:cNvPr id="6154" name="Picture 10" descr="http://img.tomshardware.com/us/2006/01/05/the_65_nm_pentium_d_900s_coming_out_party/intro-pentium-d-900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436" y="2181962"/>
              <a:ext cx="1286356" cy="974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 bwMode="auto">
            <a:xfrm>
              <a:off x="5997724" y="2800517"/>
              <a:ext cx="410117" cy="410117"/>
            </a:xfrm>
            <a:prstGeom prst="ellipse">
              <a:avLst/>
            </a:prstGeom>
            <a:solidFill>
              <a:schemeClr val="bg1"/>
            </a:solidFill>
            <a:ln w="508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</p:grpSp>
      <p:pic>
        <p:nvPicPr>
          <p:cNvPr id="6156" name="Picture 12" descr="http://3.bp.blogspot.com/-F8lQbfGgkfY/TeJiZ9giF6I/AAAAAAAAJ-A/AzXBoreMPJo/s1600/7012-350_smal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965" y="1504859"/>
            <a:ext cx="802432" cy="145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users.libero.it/rvalente/vic2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57" y="1413722"/>
            <a:ext cx="1393849" cy="116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1205" y="1717618"/>
            <a:ext cx="720069" cy="261610"/>
          </a:xfrm>
          <a:prstGeom prst="rect">
            <a:avLst/>
          </a:prstGeom>
          <a:noFill/>
          <a:scene3d>
            <a:camera prst="orthographicFront">
              <a:rot lat="0" lon="0" rev="20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</a:rPr>
              <a:t>176×184 </a:t>
            </a:r>
            <a:endParaRPr lang="en-US" altLang="zh-CN" sz="11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172" name="Picture 4" descr="http://matrixvisual.com/images/Sharp32Aquos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06" y="4760246"/>
            <a:ext cx="1048403" cy="74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http://ecx.images-amazon.com/images/I/41f4hNl3brL._SY300_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218" y="5270476"/>
            <a:ext cx="703190" cy="70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228811" y="4953433"/>
            <a:ext cx="825867" cy="261610"/>
          </a:xfrm>
          <a:prstGeom prst="rect">
            <a:avLst/>
          </a:prstGeom>
          <a:noFill/>
          <a:scene3d>
            <a:camera prst="orthographicFront">
              <a:rot lat="0" lon="0" rev="20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3840x2160</a:t>
            </a:r>
            <a:endParaRPr lang="en-US" altLang="zh-CN" sz="11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74025" y="6600726"/>
            <a:ext cx="5905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</a:rPr>
              <a:t>1 </a:t>
            </a:r>
            <a:r>
              <a:rPr lang="en-US" sz="1200" dirty="0" err="1" smtClean="0">
                <a:solidFill>
                  <a:schemeClr val="bg2"/>
                </a:solidFill>
                <a:latin typeface="Calibri" pitchFamily="34" charset="0"/>
              </a:rPr>
              <a:t>Gflop</a:t>
            </a:r>
            <a:r>
              <a:rPr lang="en-US" sz="1200" dirty="0" smtClean="0">
                <a:solidFill>
                  <a:schemeClr val="bg2"/>
                </a:solidFill>
                <a:latin typeface="Calibri" pitchFamily="34" charset="0"/>
              </a:rPr>
              <a:t>/s = one billion floating-point operations  (additions or multiplications) per second</a:t>
            </a:r>
          </a:p>
        </p:txBody>
      </p:sp>
      <p:sp>
        <p:nvSpPr>
          <p:cNvPr id="40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614" y="4672358"/>
            <a:ext cx="1561155" cy="110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sony xperia xz1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r="27046"/>
          <a:stretch/>
        </p:blipFill>
        <p:spPr bwMode="auto">
          <a:xfrm>
            <a:off x="8057664" y="4637394"/>
            <a:ext cx="591661" cy="125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 rot="2825603">
            <a:off x="7940560" y="5379025"/>
            <a:ext cx="825867" cy="261610"/>
          </a:xfrm>
          <a:prstGeom prst="rect">
            <a:avLst/>
          </a:prstGeom>
          <a:noFill/>
          <a:scene3d>
            <a:camera prst="orthographicFront">
              <a:rot lat="0" lon="0" rev="20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1920x1080</a:t>
            </a:r>
            <a:endParaRPr lang="en-US" altLang="zh-CN" sz="11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47573" y="4871548"/>
            <a:ext cx="825867" cy="261610"/>
          </a:xfrm>
          <a:prstGeom prst="rect">
            <a:avLst/>
          </a:prstGeom>
          <a:noFill/>
          <a:scene3d>
            <a:camera prst="orthographicFront">
              <a:rot lat="0" lon="0" rev="20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" panose="020F0502020204030204" pitchFamily="34" charset="0"/>
              </a:rPr>
              <a:t>1920x1080</a:t>
            </a:r>
            <a:endParaRPr lang="en-US" altLang="zh-CN" sz="110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Image result for summit supercompute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7" y="4705092"/>
            <a:ext cx="1324099" cy="105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ntel® Xeon® Platinum 8180M Processor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814" y="3776612"/>
            <a:ext cx="1141666" cy="10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Computing Platforms Over The Years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71894" y="5708761"/>
            <a:ext cx="1805302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1989</a:t>
            </a:r>
            <a:r>
              <a:rPr lang="en-US" sz="1100" dirty="0" smtClean="0">
                <a:solidFill>
                  <a:srgbClr val="C00000"/>
                </a:solidFill>
                <a:latin typeface="Calibri" panose="020F0502020204030204" pitchFamily="34" charset="0"/>
              </a:rPr>
              <a:t/>
            </a:r>
            <a:br>
              <a:rPr lang="en-US" sz="1100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en-US" sz="1100" b="0" dirty="0" smtClean="0">
                <a:latin typeface="Calibri" panose="020F0502020204030204" pitchFamily="34" charset="0"/>
              </a:rPr>
              <a:t>IBM PC/XT compatible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8088 @ 8 MHz, 640kB RAM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360 kB FDD, 720x348 mono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73438" y="5708761"/>
            <a:ext cx="139012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2006</a:t>
            </a:r>
            <a:endParaRPr lang="en-US" sz="1100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en-US" sz="1100" b="0" dirty="0" smtClean="0">
                <a:latin typeface="Calibri" panose="020F0502020204030204" pitchFamily="34" charset="0"/>
              </a:rPr>
              <a:t>GeForce 8800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1.3 GHz, 128 </a:t>
            </a:r>
            <a:r>
              <a:rPr lang="en-US" sz="1100" b="0" dirty="0" err="1" smtClean="0">
                <a:latin typeface="Calibri" panose="020F0502020204030204" pitchFamily="34" charset="0"/>
              </a:rPr>
              <a:t>shaders</a:t>
            </a:r>
            <a:endParaRPr lang="en-US" sz="1100" b="0" dirty="0" smtClean="0">
              <a:latin typeface="Calibri" panose="020F0502020204030204" pitchFamily="34" charset="0"/>
            </a:endParaRPr>
          </a:p>
          <a:p>
            <a:r>
              <a:rPr lang="en-US" sz="1100" b="0" dirty="0" smtClean="0">
                <a:latin typeface="Calibri" panose="020F0502020204030204" pitchFamily="34" charset="0"/>
              </a:rPr>
              <a:t>16-way SIMT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23924" y="5708761"/>
            <a:ext cx="118173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2011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Xeon Phi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1.3 GHz, 60 cores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8/16-way SIMD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57738" y="5708761"/>
            <a:ext cx="154080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1994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IBM RS/6000-390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256 MB RAM, 6GB HDD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67 MHz Power2+, AIX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716436" y="3771158"/>
            <a:ext cx="1548060" cy="1422507"/>
            <a:chOff x="1560591" y="1704505"/>
            <a:chExt cx="1773047" cy="1629247"/>
          </a:xfrm>
        </p:grpSpPr>
        <p:pic>
          <p:nvPicPr>
            <p:cNvPr id="31" name="Picture 4" descr="http://www.waldack.be/philip/images/Commodore_PCcomp_PC10_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591" y="1704505"/>
              <a:ext cx="1773047" cy="1611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 bwMode="auto">
            <a:xfrm>
              <a:off x="1564372" y="3263902"/>
              <a:ext cx="933293" cy="69850"/>
            </a:xfrm>
            <a:prstGeom prst="rect">
              <a:avLst/>
            </a:prstGeom>
            <a:solidFill>
              <a:schemeClr val="bg1"/>
            </a:solidFill>
            <a:ln w="508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</p:grpSp>
      <p:pic>
        <p:nvPicPr>
          <p:cNvPr id="34" name="Picture 6" descr="https://ip.bitcointalk.org/?u=http%3A%2F%2Fnewsroom.intel.com%2Fservlet%2FJiveServlet%2FshowImage%2F102-2851-9-2346%2FIntel_Xeon_Phi_PCIe_Card.jpg&amp;t=550&amp;c=p1IxxQyV2zm3k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4" t="18103" r="12878" b="18290"/>
          <a:stretch/>
        </p:blipFill>
        <p:spPr bwMode="auto">
          <a:xfrm>
            <a:off x="5945727" y="4358533"/>
            <a:ext cx="1568827" cy="98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http://images.nvidia.com/products/geforce_8800gt/product_shot_med_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166" y="3625669"/>
            <a:ext cx="1599283" cy="100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http://3.bp.blogspot.com/-F8lQbfGgkfY/TeJiZ9giF6I/AAAAAAAAJ-A/AzXBoreMPJo/s1600/7012-350_smal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823" y="3730532"/>
            <a:ext cx="802432" cy="145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16956" y="2857925"/>
            <a:ext cx="5824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</a:rPr>
              <a:t>Compare: Desktop/workstation class CPUs/machines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6956" y="905819"/>
            <a:ext cx="3336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  <a:latin typeface="Calibri" panose="020F0502020204030204" pitchFamily="34" charset="0"/>
              </a:rPr>
              <a:t>F-16A/B, C/D, E/F, IN, IQ, N, </a:t>
            </a:r>
            <a:r>
              <a:rPr lang="pt-BR" dirty="0" smtClean="0">
                <a:solidFill>
                  <a:srgbClr val="C00000"/>
                </a:solidFill>
                <a:latin typeface="Calibri" panose="020F0502020204030204" pitchFamily="34" charset="0"/>
              </a:rPr>
              <a:t>V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28814" y="5708761"/>
            <a:ext cx="149111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2019</a:t>
            </a:r>
            <a:endParaRPr lang="en-US" sz="1100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en-US" sz="1100" b="0" dirty="0" smtClean="0">
                <a:latin typeface="Calibri" panose="020F0502020204030204" pitchFamily="34" charset="0"/>
              </a:rPr>
              <a:t>Xeon Platinum 8180M 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28 cores, 2.5-3.6 GHz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2/4/8/16-way SIMD</a:t>
            </a:r>
          </a:p>
        </p:txBody>
      </p:sp>
      <p:pic>
        <p:nvPicPr>
          <p:cNvPr id="3074" name="Picture 2" descr="Image result for F16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21654" r="1253" b="14920"/>
          <a:stretch/>
        </p:blipFill>
        <p:spPr bwMode="auto">
          <a:xfrm>
            <a:off x="207125" y="1288658"/>
            <a:ext cx="3246450" cy="1464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56574" y="5708761"/>
            <a:ext cx="1279517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1972</a:t>
            </a:r>
            <a:r>
              <a:rPr lang="en-US" sz="1100" dirty="0" smtClean="0">
                <a:solidFill>
                  <a:srgbClr val="C00000"/>
                </a:solidFill>
                <a:latin typeface="Calibri" panose="020F0502020204030204" pitchFamily="34" charset="0"/>
              </a:rPr>
              <a:t/>
            </a:r>
            <a:br>
              <a:rPr lang="en-US" sz="1100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en-US" sz="1100" b="0" dirty="0" smtClean="0">
                <a:latin typeface="Calibri" panose="020F0502020204030204" pitchFamily="34" charset="0"/>
              </a:rPr>
              <a:t>Intel 8008</a:t>
            </a:r>
            <a:endParaRPr lang="en-US" sz="1100" b="0" dirty="0">
              <a:latin typeface="Calibri" panose="020F0502020204030204" pitchFamily="34" charset="0"/>
            </a:endParaRPr>
          </a:p>
          <a:p>
            <a:r>
              <a:rPr lang="en-US" sz="1100" b="0" dirty="0" smtClean="0">
                <a:latin typeface="Calibri" panose="020F0502020204030204" pitchFamily="34" charset="0"/>
              </a:rPr>
              <a:t>0.2—0.8 MHz</a:t>
            </a:r>
          </a:p>
          <a:p>
            <a:r>
              <a:rPr lang="en-US" sz="1100" b="0" dirty="0" smtClean="0">
                <a:latin typeface="Calibri" panose="020F0502020204030204" pitchFamily="34" charset="0"/>
              </a:rPr>
              <a:t>Intelligent terminal</a:t>
            </a:r>
            <a:endParaRPr lang="en-US" sz="1100" b="0" dirty="0">
              <a:latin typeface="Calibri" panose="020F0502020204030204" pitchFamily="34" charset="0"/>
            </a:endParaRPr>
          </a:p>
        </p:txBody>
      </p:sp>
      <p:pic>
        <p:nvPicPr>
          <p:cNvPr id="3082" name="Picture 10" descr="https://upload.wikimedia.org/wikipedia/commons/thumb/9/99/DEC_VT100_terminal.jpg/220px-DEC_VT100_terminal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28" y="4006485"/>
            <a:ext cx="1172719" cy="103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 bwMode="auto">
          <a:xfrm>
            <a:off x="922789" y="3013997"/>
            <a:ext cx="7058887" cy="1028616"/>
          </a:xfrm>
          <a:prstGeom prst="rightArrow">
            <a:avLst/>
          </a:prstGeom>
          <a:solidFill>
            <a:srgbClr val="DDDDDD">
              <a:alpha val="62000"/>
            </a:srgb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Assembly code compatible !!</a:t>
            </a:r>
          </a:p>
        </p:txBody>
      </p:sp>
      <p:sp>
        <p:nvSpPr>
          <p:cNvPr id="40" name="Right Arrow 39"/>
          <p:cNvSpPr/>
          <p:nvPr/>
        </p:nvSpPr>
        <p:spPr bwMode="auto">
          <a:xfrm>
            <a:off x="2474545" y="4953239"/>
            <a:ext cx="5507131" cy="1028616"/>
          </a:xfrm>
          <a:prstGeom prst="rightArrow">
            <a:avLst/>
          </a:prstGeom>
          <a:solidFill>
            <a:srgbClr val="FFCCCC">
              <a:alpha val="53000"/>
            </a:srgb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anose="020F0502020204030204" pitchFamily="34" charset="0"/>
              </a:rPr>
              <a:t>x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86 binary compatible, but 500x parallelism ?!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7666" y="6476301"/>
            <a:ext cx="7568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</a:rPr>
              <a:t>x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</a:rPr>
              <a:t>86 ISA: hiding 10</a:t>
            </a:r>
            <a:r>
              <a:rPr lang="en-US" baseline="30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7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</a:rPr>
              <a:t>– 10</a:t>
            </a:r>
            <a:r>
              <a:rPr lang="en-US" baseline="30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8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</a:rPr>
              <a:t> compounded performance gain over 45 years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91559" y="3273538"/>
            <a:ext cx="560881" cy="310923"/>
          </a:xfrm>
          <a:prstGeom prst="rect">
            <a:avLst/>
          </a:prstGeom>
        </p:spPr>
      </p:pic>
      <p:sp>
        <p:nvSpPr>
          <p:cNvPr id="36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50FD862C-06CC-4440-853D-59327199C200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6574" y="2391862"/>
            <a:ext cx="19832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Flying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since 1974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7" name="Picture 4" descr="https://upload.wikimedia.org/wikipedia/commons/c/cf/B52.climbout.arp.jpg">
            <a:hlinkClick r:id="rId14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3" b="27436"/>
          <a:stretch/>
        </p:blipFill>
        <p:spPr bwMode="auto">
          <a:xfrm>
            <a:off x="4029802" y="1288942"/>
            <a:ext cx="4280808" cy="146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932632" y="905819"/>
            <a:ext cx="2189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C00000"/>
                </a:solidFill>
                <a:latin typeface="Calibri" panose="020F0502020204030204" pitchFamily="34" charset="0"/>
              </a:rPr>
              <a:t>B52 Stratofortress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327375" y="2391862"/>
            <a:ext cx="19832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Flying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since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1955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6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aten\talks\invited\ferc2010\material\BP_Pioneer_oil_tanker_WEB.jpg"/>
          <p:cNvPicPr>
            <a:picLocks noChangeAspect="1" noChangeArrowheads="1"/>
          </p:cNvPicPr>
          <p:nvPr/>
        </p:nvPicPr>
        <p:blipFill rotWithShape="1">
          <a:blip r:embed="rId3" cstate="print">
            <a:lum bright="70000" contrast="-70000"/>
          </a:blip>
          <a:srcRect r="5326"/>
          <a:stretch/>
        </p:blipFill>
        <p:spPr bwMode="auto">
          <a:xfrm>
            <a:off x="0" y="217885"/>
            <a:ext cx="9144000" cy="6640116"/>
          </a:xfrm>
          <a:prstGeom prst="rect">
            <a:avLst/>
          </a:prstGeom>
          <a:noFill/>
        </p:spPr>
      </p:pic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tabLst>
                <a:tab pos="1943100" algn="l"/>
              </a:tabLst>
            </a:pPr>
            <a:r>
              <a:rPr lang="en-US" altLang="zh-CN" dirty="0" smtClean="0">
                <a:ea typeface="宋体" charset="-122"/>
              </a:rPr>
              <a:t>Programming/Languages Libraries Timeline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994" y="1042982"/>
            <a:ext cx="5242719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600"/>
              </a:spcBef>
              <a:buClr>
                <a:srgbClr val="C00000"/>
              </a:buClr>
              <a:defRPr/>
            </a:pPr>
            <a:r>
              <a:rPr lang="en-US" dirty="0" smtClean="0">
                <a:latin typeface="Calibri" pitchFamily="34" charset="0"/>
              </a:rPr>
              <a:t>Popular performance programming languages</a:t>
            </a:r>
          </a:p>
          <a:p>
            <a:pPr marL="228600" indent="-228600" eaLnBrk="0" hangingPunct="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1953:</a:t>
            </a:r>
            <a:r>
              <a:rPr lang="en-US" sz="1800" b="0" dirty="0" smtClean="0">
                <a:latin typeface="Calibri" pitchFamily="34" charset="0"/>
              </a:rPr>
              <a:t> Fortran</a:t>
            </a:r>
          </a:p>
          <a:p>
            <a:pPr marL="228600" indent="-228600" eaLnBrk="0" hangingPunct="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1973:</a:t>
            </a:r>
            <a:r>
              <a:rPr lang="en-US" sz="1800" b="0" dirty="0" smtClean="0">
                <a:latin typeface="Calibri" pitchFamily="34" charset="0"/>
              </a:rPr>
              <a:t> C</a:t>
            </a:r>
          </a:p>
          <a:p>
            <a:pPr marL="228600" indent="-228600" eaLnBrk="0" hangingPunct="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1985:</a:t>
            </a:r>
            <a:r>
              <a:rPr lang="en-US" sz="1800" b="0" dirty="0" smtClean="0">
                <a:latin typeface="Calibri" pitchFamily="34" charset="0"/>
              </a:rPr>
              <a:t> C++</a:t>
            </a:r>
          </a:p>
          <a:p>
            <a:pPr marL="228600" indent="-228600" eaLnBrk="0" hangingPunct="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1997: </a:t>
            </a:r>
            <a:r>
              <a:rPr lang="en-US" sz="1800" b="0" dirty="0" err="1" smtClean="0">
                <a:latin typeface="Calibri" pitchFamily="34" charset="0"/>
              </a:rPr>
              <a:t>OpenMP</a:t>
            </a:r>
            <a:endParaRPr lang="en-US" sz="1800" b="0" dirty="0" smtClean="0">
              <a:latin typeface="Calibri" pitchFamily="34" charset="0"/>
            </a:endParaRPr>
          </a:p>
          <a:p>
            <a: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2007:</a:t>
            </a:r>
            <a:r>
              <a:rPr lang="en-US" sz="1800" b="0" dirty="0" smtClean="0">
                <a:latin typeface="Calibri" pitchFamily="34" charset="0"/>
              </a:rPr>
              <a:t> CUDA</a:t>
            </a:r>
          </a:p>
          <a:p>
            <a: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2009:</a:t>
            </a:r>
            <a:r>
              <a:rPr lang="en-US" sz="1800" b="0" dirty="0" smtClean="0">
                <a:latin typeface="Calibri" pitchFamily="34" charset="0"/>
              </a:rPr>
              <a:t> OpenCL</a:t>
            </a:r>
            <a:endParaRPr lang="en-US" sz="1800" b="0" dirty="0">
              <a:latin typeface="Calibri" pitchFamily="34" charset="0"/>
            </a:endParaRPr>
          </a:p>
          <a:p>
            <a:pPr marL="228600" indent="-228600">
              <a:spcBef>
                <a:spcPts val="600"/>
              </a:spcBef>
              <a:buClr>
                <a:srgbClr val="C00000"/>
              </a:buClr>
              <a:defRPr/>
            </a:pPr>
            <a:r>
              <a:rPr lang="en-US" dirty="0" smtClean="0">
                <a:latin typeface="Calibri" pitchFamily="34" charset="0"/>
              </a:rPr>
              <a:t>Popular performance libraries</a:t>
            </a:r>
          </a:p>
          <a:p>
            <a: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1979:</a:t>
            </a:r>
            <a:r>
              <a:rPr lang="en-US" sz="1800" b="0" dirty="0" smtClean="0">
                <a:latin typeface="Calibri" pitchFamily="34" charset="0"/>
              </a:rPr>
              <a:t> BLAS</a:t>
            </a:r>
          </a:p>
          <a:p>
            <a: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1992:</a:t>
            </a:r>
            <a:r>
              <a:rPr lang="en-US" sz="1800" b="0" dirty="0" smtClean="0">
                <a:latin typeface="Calibri" pitchFamily="34" charset="0"/>
              </a:rPr>
              <a:t> LAPACK</a:t>
            </a:r>
          </a:p>
          <a:p>
            <a: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1994:</a:t>
            </a:r>
            <a:r>
              <a:rPr lang="en-US" sz="1800" b="0" dirty="0" smtClean="0">
                <a:latin typeface="Calibri" pitchFamily="34" charset="0"/>
              </a:rPr>
              <a:t> MPI</a:t>
            </a:r>
          </a:p>
          <a:p>
            <a: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1995:</a:t>
            </a:r>
            <a:r>
              <a:rPr lang="en-US" sz="1800" b="0" dirty="0" smtClean="0">
                <a:latin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</a:rPr>
              <a:t>ScaLAPACK</a:t>
            </a:r>
            <a:endParaRPr lang="en-US" sz="1800" b="0" dirty="0" smtClean="0">
              <a:latin typeface="Calibri" pitchFamily="34" charset="0"/>
            </a:endParaRPr>
          </a:p>
          <a:p>
            <a: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1995:</a:t>
            </a:r>
            <a:r>
              <a:rPr lang="en-US" sz="1800" b="0" dirty="0" smtClean="0">
                <a:latin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</a:rPr>
              <a:t>PETSc</a:t>
            </a:r>
            <a:endParaRPr lang="en-US" sz="1800" b="0" dirty="0" smtClean="0">
              <a:latin typeface="Calibri" pitchFamily="34" charset="0"/>
            </a:endParaRPr>
          </a:p>
          <a:p>
            <a: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1997:</a:t>
            </a:r>
            <a:r>
              <a:rPr lang="en-US" sz="1800" b="0" dirty="0" smtClean="0">
                <a:latin typeface="Calibri" pitchFamily="34" charset="0"/>
              </a:rPr>
              <a:t> FFTW</a:t>
            </a:r>
          </a:p>
          <a:p>
            <a:pPr marL="228600" indent="-228600">
              <a:spcBef>
                <a:spcPts val="600"/>
              </a:spcBef>
              <a:buClr>
                <a:srgbClr val="C00000"/>
              </a:buClr>
              <a:defRPr/>
            </a:pPr>
            <a:r>
              <a:rPr lang="en-US" sz="1800" dirty="0" smtClean="0">
                <a:latin typeface="Calibri" pitchFamily="34" charset="0"/>
              </a:rPr>
              <a:t>Popular productivity/scripting languages</a:t>
            </a:r>
          </a:p>
          <a:p>
            <a: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1987: </a:t>
            </a:r>
            <a:r>
              <a:rPr lang="en-US" sz="1800" b="0" dirty="0" smtClean="0">
                <a:latin typeface="Calibri" pitchFamily="34" charset="0"/>
              </a:rPr>
              <a:t>Perl</a:t>
            </a:r>
          </a:p>
          <a:p>
            <a: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1989: </a:t>
            </a:r>
            <a:r>
              <a:rPr lang="en-US" sz="1800" b="0" dirty="0" smtClean="0">
                <a:latin typeface="Calibri" pitchFamily="34" charset="0"/>
              </a:rPr>
              <a:t>Python</a:t>
            </a:r>
          </a:p>
          <a:p>
            <a: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1993: </a:t>
            </a:r>
            <a:r>
              <a:rPr lang="en-US" sz="1800" b="0" dirty="0" smtClean="0">
                <a:latin typeface="Calibri" pitchFamily="34" charset="0"/>
              </a:rPr>
              <a:t>Ruby</a:t>
            </a:r>
          </a:p>
          <a:p>
            <a: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1995:</a:t>
            </a:r>
            <a:r>
              <a:rPr lang="en-US" sz="1800" b="0" dirty="0" smtClean="0">
                <a:latin typeface="Calibri" pitchFamily="34" charset="0"/>
              </a:rPr>
              <a:t> Java</a:t>
            </a:r>
          </a:p>
          <a:p>
            <a: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2000: </a:t>
            </a:r>
            <a:r>
              <a:rPr lang="en-US" sz="1800" b="0" dirty="0" smtClean="0">
                <a:latin typeface="Calibri" pitchFamily="34" charset="0"/>
              </a:rPr>
              <a:t>C#</a:t>
            </a:r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15449" y="3054180"/>
            <a:ext cx="2546374" cy="1947505"/>
            <a:chOff x="279328" y="3136103"/>
            <a:chExt cx="2546374" cy="1947505"/>
          </a:xfrm>
        </p:grpSpPr>
        <p:pic>
          <p:nvPicPr>
            <p:cNvPr id="1026" name="Picture 2" descr="Image result for MS DOS 2.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28" y="3136103"/>
              <a:ext cx="2546374" cy="1947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340661" y="3136103"/>
              <a:ext cx="148504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MS-DOS 2.1</a:t>
              </a:r>
            </a:p>
            <a:p>
              <a:pPr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1984</a:t>
              </a:r>
              <a:b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50k LOC 8088 ASM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786389" y="2867149"/>
            <a:ext cx="2938261" cy="2308324"/>
            <a:chOff x="3265424" y="4513995"/>
            <a:chExt cx="2938261" cy="2308324"/>
          </a:xfrm>
        </p:grpSpPr>
        <p:pic>
          <p:nvPicPr>
            <p:cNvPr id="1030" name="Picture 6" descr="Image result for windows nt 3.5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5425" y="4565125"/>
              <a:ext cx="2938260" cy="2203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3265424" y="4513995"/>
              <a:ext cx="286239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Windows NT 3.51, 1993 </a:t>
              </a:r>
            </a:p>
            <a:p>
              <a:pPr>
                <a:defRPr/>
              </a:pPr>
              <a:endParaRPr lang="en-US" dirty="0">
                <a:solidFill>
                  <a:schemeClr val="bg1"/>
                </a:solidFill>
                <a:latin typeface="Calibri" pitchFamily="34" charset="0"/>
              </a:endParaRPr>
            </a:p>
            <a:p>
              <a:pPr>
                <a:defRPr/>
              </a:pPr>
              <a:endParaRPr lang="en-US" sz="2400" dirty="0" smtClean="0">
                <a:solidFill>
                  <a:schemeClr val="bg1"/>
                </a:solidFill>
                <a:latin typeface="Calibri" pitchFamily="34" charset="0"/>
              </a:endParaRPr>
            </a:p>
            <a:p>
              <a:pPr>
                <a:defRPr/>
              </a:pPr>
              <a:endParaRPr lang="en-US" dirty="0">
                <a:solidFill>
                  <a:schemeClr val="bg1"/>
                </a:solidFill>
                <a:latin typeface="Calibri" pitchFamily="34" charset="0"/>
              </a:endParaRPr>
            </a:p>
            <a:p>
              <a:pPr>
                <a:defRPr/>
              </a:pPr>
              <a:endParaRPr lang="en-US" dirty="0" smtClean="0">
                <a:solidFill>
                  <a:schemeClr val="bg1"/>
                </a:solidFill>
                <a:latin typeface="Calibri" pitchFamily="34" charset="0"/>
              </a:endParaRPr>
            </a:p>
            <a:p>
              <a:pPr>
                <a:defRPr/>
              </a:pPr>
              <a:endParaRPr lang="en-US" dirty="0">
                <a:solidFill>
                  <a:schemeClr val="bg1"/>
                </a:solidFill>
                <a:latin typeface="Calibri" pitchFamily="34" charset="0"/>
              </a:endParaRPr>
            </a:p>
            <a:p>
              <a:pPr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5M LOC </a:t>
              </a:r>
              <a:endParaRPr lang="en-US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 bwMode="auto">
          <a:xfrm>
            <a:off x="382588" y="350838"/>
            <a:ext cx="87471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altLang="zh-CN" kern="0" dirty="0" smtClean="0">
                <a:ea typeface="宋体" charset="-122"/>
              </a:rPr>
              <a:t>Growth of Source Code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441808" y="949406"/>
            <a:ext cx="3425826" cy="1927027"/>
            <a:chOff x="4612638" y="1388423"/>
            <a:chExt cx="3425826" cy="1927027"/>
          </a:xfrm>
        </p:grpSpPr>
        <p:pic>
          <p:nvPicPr>
            <p:cNvPr id="1032" name="Picture 8" descr="Related imag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639" y="1388423"/>
              <a:ext cx="3425825" cy="192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4612638" y="1388423"/>
              <a:ext cx="245090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Windows 10, 2015</a:t>
              </a:r>
              <a:b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60M LOC </a:t>
              </a:r>
              <a:endParaRPr lang="en-US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pic>
        <p:nvPicPr>
          <p:cNvPr id="1034" name="Picture 10" descr="Image result for space shutt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09" y="1112838"/>
            <a:ext cx="4526428" cy="150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32401" y="1973994"/>
            <a:ext cx="11692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400k LOC</a:t>
            </a:r>
            <a:br>
              <a:rPr lang="en-US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5 CPUs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3325" y="5495756"/>
            <a:ext cx="3256613" cy="1255351"/>
            <a:chOff x="5719945" y="5095101"/>
            <a:chExt cx="3256613" cy="1255351"/>
          </a:xfrm>
        </p:grpSpPr>
        <p:pic>
          <p:nvPicPr>
            <p:cNvPr id="1036" name="Picture 12" descr="Image result for audi A6 avant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4" t="24894" r="4015" b="12846"/>
            <a:stretch/>
          </p:blipFill>
          <p:spPr bwMode="auto">
            <a:xfrm>
              <a:off x="5719945" y="5095101"/>
              <a:ext cx="3256613" cy="1255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7321139" y="5490000"/>
              <a:ext cx="127022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100M LOC</a:t>
              </a:r>
              <a:b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50 CPUs</a:t>
              </a:r>
              <a:endParaRPr lang="en-US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pic>
        <p:nvPicPr>
          <p:cNvPr id="1040" name="Picture 16" descr="Image result for saturn V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r="10022"/>
          <a:stretch/>
        </p:blipFill>
        <p:spPr bwMode="auto">
          <a:xfrm>
            <a:off x="5833444" y="3329665"/>
            <a:ext cx="1703836" cy="327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cms.qz.com/wp-content/uploads/2016/07/margaret_hamilton1.jpg?quality=75&amp;strip=all&amp;w=62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4" r="7475"/>
          <a:stretch/>
        </p:blipFill>
        <p:spPr bwMode="auto">
          <a:xfrm>
            <a:off x="7354257" y="3329665"/>
            <a:ext cx="1777038" cy="321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upload.wikimedia.org/wikipedia/commons/thumb/f/f3/Instrument_Unit_514_%28IMGP3463mod%29.jpg/1280px-Instrument_Unit_514_%28IMGP3463mod%2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506" y="5279592"/>
            <a:ext cx="1784542" cy="133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12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 txBox="1">
            <a:spLocks/>
          </p:cNvSpPr>
          <p:nvPr/>
        </p:nvSpPr>
        <p:spPr>
          <a:xfrm>
            <a:off x="8587046" y="6567055"/>
            <a:ext cx="561177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fld id="{75156AE7-44B1-4A10-8DE7-B4E7E975FAD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382588" y="350838"/>
            <a:ext cx="87471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altLang="zh-CN" kern="0" dirty="0" smtClean="0">
                <a:ea typeface="宋体" charset="-122"/>
              </a:rPr>
              <a:t>From ARPA Net to the Cloud </a:t>
            </a:r>
          </a:p>
        </p:txBody>
      </p:sp>
      <p:pic>
        <p:nvPicPr>
          <p:cNvPr id="21" name="Picture 6" descr="Image result for amazon aws data center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575" y="3744492"/>
            <a:ext cx="4288138" cy="29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Related imag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575" y="1067862"/>
            <a:ext cx="4288138" cy="267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arpa n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77" y="974193"/>
            <a:ext cx="2278869" cy="274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arpane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3812889"/>
            <a:ext cx="3713162" cy="289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8448" y="3164560"/>
            <a:ext cx="1251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years…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Image result for aws marketplac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164" y="4706912"/>
            <a:ext cx="1524959" cy="7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00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600"/>
  <p:tag name="DEFAULTMAGNIFICATION" val="0.8"/>
  <p:tag name="FIRSTMARKUS@CESERZNFUVWXY5M7" val="2607"/>
  <p:tag name="DEFAULTFONTSIZE" val="10"/>
  <p:tag name="DEFAULTWIDTH" val="636"/>
  <p:tag name="DEFAULTHEIGHT" val="585"/>
  <p:tag name="FIRSTFRANZF@ELXCRMVFUVWZY556" val="4154"/>
</p:tagLst>
</file>

<file path=ppt/theme/theme1.xml><?xml version="1.0" encoding="utf-8"?>
<a:theme xmlns:a="http://schemas.openxmlformats.org/drawingml/2006/main" name="spiral-template">
  <a:themeElements>
    <a:clrScheme name="spiral-template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0000"/>
      </a:hlink>
      <a:folHlink>
        <a:srgbClr val="CC0000"/>
      </a:folHlink>
    </a:clrScheme>
    <a:fontScheme name="spiral-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508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spiral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iral-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iral-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iral-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iral-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iral-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iral-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iral-templat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0000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spiral-template</Template>
  <TotalTime>32876</TotalTime>
  <Words>1535</Words>
  <Application>Microsoft Office PowerPoint</Application>
  <PresentationFormat>On-screen Show (4:3)</PresentationFormat>
  <Paragraphs>490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宋体</vt:lpstr>
      <vt:lpstr>Arial Narrow</vt:lpstr>
      <vt:lpstr>Calibri</vt:lpstr>
      <vt:lpstr>Calibri Bold</vt:lpstr>
      <vt:lpstr>Courier New</vt:lpstr>
      <vt:lpstr>Times New Roman</vt:lpstr>
      <vt:lpstr>Wingdings</vt:lpstr>
      <vt:lpstr>Wingdings 2</vt:lpstr>
      <vt:lpstr>spiral-template</vt:lpstr>
      <vt:lpstr>PowerPoint Presentation</vt:lpstr>
      <vt:lpstr>PowerPoint Presentation</vt:lpstr>
      <vt:lpstr>PowerPoint Presentation</vt:lpstr>
      <vt:lpstr>Algorithms and Mathematics: 2,500+ Years</vt:lpstr>
      <vt:lpstr>Computers I have Used: 1010x Gain in 35 Years</vt:lpstr>
      <vt:lpstr>Computing Platforms Over The Years</vt:lpstr>
      <vt:lpstr>Programming/Languages Libraries Timeline</vt:lpstr>
      <vt:lpstr>PowerPoint Presentation</vt:lpstr>
      <vt:lpstr>PowerPoint Presentation</vt:lpstr>
      <vt:lpstr>Giving Moore’s Law a Face</vt:lpstr>
      <vt:lpstr>The Evolution of Performance: Top500.org</vt:lpstr>
      <vt:lpstr>Today’s Computing Landscape</vt:lpstr>
      <vt:lpstr>What Is High Performance Computing?</vt:lpstr>
      <vt:lpstr>What Problems Can You Solve?</vt:lpstr>
      <vt:lpstr>Looking into the Future: In 2009…</vt:lpstr>
      <vt:lpstr>Dream to Reality: Petaflop in a Rack</vt:lpstr>
      <vt:lpstr>Grand Callenges, 50 Years Apart…</vt:lpstr>
      <vt:lpstr>2019: Computing on your Wrist</vt:lpstr>
      <vt:lpstr>2019: A $1M COTS* System</vt:lpstr>
      <vt:lpstr>At the Top End: 138x in 9 Years…</vt:lpstr>
      <vt:lpstr>Storage: Big Data</vt:lpstr>
      <vt:lpstr>Communication: Bandwidth</vt:lpstr>
      <vt:lpstr>Memory Bandwidth</vt:lpstr>
      <vt:lpstr>Accelerators</vt:lpstr>
      <vt:lpstr>Remember: A’int Talkin’ ‘Bout 2055…*</vt:lpstr>
      <vt:lpstr>Gordon Bell 2016: Climate Simulation</vt:lpstr>
      <vt:lpstr>Gordon Bell 2006: Material Science</vt:lpstr>
      <vt:lpstr>2013 Science Run on BlueGene/Q</vt:lpstr>
      <vt:lpstr>Computer Graphics</vt:lpstr>
      <vt:lpstr>Self-Driving Cars: Compute, Sensors, etc.</vt:lpstr>
      <vt:lpstr>Simulation Scaling</vt:lpstr>
      <vt:lpstr>Scalability</vt:lpstr>
      <vt:lpstr>Approximations, Models, and Heuristics</vt:lpstr>
      <vt:lpstr>Take Home Lesson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Automating Black Belt Programming</dc:title>
  <dc:subject>iWAPT 2011 Keynote Talk</dc:subject>
  <dc:creator>Franz Franchetti</dc:creator>
  <cp:lastModifiedBy>Franz Franchetti</cp:lastModifiedBy>
  <cp:revision>918</cp:revision>
  <cp:lastPrinted>1999-09-20T15:19:18Z</cp:lastPrinted>
  <dcterms:created xsi:type="dcterms:W3CDTF">2005-10-22T23:00:21Z</dcterms:created>
  <dcterms:modified xsi:type="dcterms:W3CDTF">2019-01-22T16:08:22Z</dcterms:modified>
</cp:coreProperties>
</file>