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84" r:id="rId2"/>
    <p:sldMasterId id="2147483649" r:id="rId3"/>
    <p:sldMasterId id="2147483650" r:id="rId4"/>
  </p:sldMasterIdLst>
  <p:notesMasterIdLst>
    <p:notesMasterId r:id="rId69"/>
  </p:notesMasterIdLst>
  <p:handoutMasterIdLst>
    <p:handoutMasterId r:id="rId70"/>
  </p:handoutMasterIdLst>
  <p:sldIdLst>
    <p:sldId id="256" r:id="rId5"/>
    <p:sldId id="341" r:id="rId6"/>
    <p:sldId id="344" r:id="rId7"/>
    <p:sldId id="345" r:id="rId8"/>
    <p:sldId id="346" r:id="rId9"/>
    <p:sldId id="339" r:id="rId10"/>
    <p:sldId id="258" r:id="rId11"/>
    <p:sldId id="317" r:id="rId12"/>
    <p:sldId id="259" r:id="rId13"/>
    <p:sldId id="263" r:id="rId14"/>
    <p:sldId id="264" r:id="rId15"/>
    <p:sldId id="267" r:id="rId16"/>
    <p:sldId id="307" r:id="rId17"/>
    <p:sldId id="308" r:id="rId18"/>
    <p:sldId id="270" r:id="rId19"/>
    <p:sldId id="273" r:id="rId20"/>
    <p:sldId id="309" r:id="rId21"/>
    <p:sldId id="310" r:id="rId22"/>
    <p:sldId id="276" r:id="rId23"/>
    <p:sldId id="347" r:id="rId24"/>
    <p:sldId id="278" r:id="rId25"/>
    <p:sldId id="311" r:id="rId26"/>
    <p:sldId id="318" r:id="rId27"/>
    <p:sldId id="304" r:id="rId28"/>
    <p:sldId id="327" r:id="rId29"/>
    <p:sldId id="319" r:id="rId30"/>
    <p:sldId id="306" r:id="rId31"/>
    <p:sldId id="314" r:id="rId32"/>
    <p:sldId id="320" r:id="rId33"/>
    <p:sldId id="361" r:id="rId34"/>
    <p:sldId id="321" r:id="rId35"/>
    <p:sldId id="315" r:id="rId36"/>
    <p:sldId id="316" r:id="rId37"/>
    <p:sldId id="322" r:id="rId38"/>
    <p:sldId id="362" r:id="rId39"/>
    <p:sldId id="363" r:id="rId40"/>
    <p:sldId id="323" r:id="rId41"/>
    <p:sldId id="350" r:id="rId42"/>
    <p:sldId id="281" r:id="rId43"/>
    <p:sldId id="282" r:id="rId44"/>
    <p:sldId id="353" r:id="rId45"/>
    <p:sldId id="354" r:id="rId46"/>
    <p:sldId id="355" r:id="rId47"/>
    <p:sldId id="286" r:id="rId48"/>
    <p:sldId id="287" r:id="rId49"/>
    <p:sldId id="288" r:id="rId50"/>
    <p:sldId id="357" r:id="rId51"/>
    <p:sldId id="356" r:id="rId52"/>
    <p:sldId id="292" r:id="rId53"/>
    <p:sldId id="293" r:id="rId54"/>
    <p:sldId id="294" r:id="rId55"/>
    <p:sldId id="295" r:id="rId56"/>
    <p:sldId id="296" r:id="rId57"/>
    <p:sldId id="348" r:id="rId58"/>
    <p:sldId id="298" r:id="rId59"/>
    <p:sldId id="338" r:id="rId60"/>
    <p:sldId id="330" r:id="rId61"/>
    <p:sldId id="331" r:id="rId62"/>
    <p:sldId id="299" r:id="rId63"/>
    <p:sldId id="336" r:id="rId64"/>
    <p:sldId id="358" r:id="rId65"/>
    <p:sldId id="359" r:id="rId66"/>
    <p:sldId id="360" r:id="rId67"/>
    <p:sldId id="300" r:id="rId68"/>
  </p:sldIdLst>
  <p:sldSz cx="9144000" cy="6858000" type="screen4x3"/>
  <p:notesSz cx="6985000" cy="92837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8" d="100"/>
          <a:sy n="78" d="100"/>
        </p:scale>
        <p:origin x="-2312" y="-104"/>
      </p:cViewPr>
      <p:guideLst>
        <p:guide orient="horz" pos="2880"/>
        <p:guide pos="2160"/>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E059-49EB-9150-4900C034A4CF}"/>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E059-49EB-9150-4900C034A4CF}"/>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E059-49EB-9150-4900C034A4CF}"/>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E059-49EB-9150-4900C034A4CF}"/>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E059-49EB-9150-4900C034A4CF}"/>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E059-49EB-9150-4900C034A4CF}"/>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E059-49EB-9150-4900C034A4CF}"/>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E059-49EB-9150-4900C034A4CF}"/>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E059-49EB-9150-4900C034A4CF}"/>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E059-49EB-9150-4900C034A4CF}"/>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E059-49EB-9150-4900C034A4CF}"/>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E059-49EB-9150-4900C034A4CF}"/>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E059-49EB-9150-4900C034A4CF}"/>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E059-49EB-9150-4900C034A4CF}"/>
            </c:ext>
          </c:extLst>
        </c:ser>
        <c:bandFmts/>
        <c:axId val="79922688"/>
        <c:axId val="79924608"/>
        <c:axId val="79919296"/>
      </c:surface3DChart>
      <c:catAx>
        <c:axId val="79922688"/>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79924608"/>
        <c:crosses val="autoZero"/>
        <c:auto val="1"/>
        <c:lblAlgn val="ctr"/>
        <c:lblOffset val="100"/>
        <c:noMultiLvlLbl val="0"/>
      </c:catAx>
      <c:valAx>
        <c:axId val="79924608"/>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79922688"/>
        <c:crosses val="autoZero"/>
        <c:crossBetween val="midCat"/>
        <c:majorUnit val="2000"/>
        <c:minorUnit val="500"/>
      </c:valAx>
      <c:serAx>
        <c:axId val="79919296"/>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79924608"/>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22CFFC39-3AF6-8048-8D2D-0B9CBEDA9E0F}" type="datetimeFigureOut">
              <a:rPr lang="en-US" smtClean="0"/>
              <a:pPr/>
              <a:t>1/16/2019</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71575" y="696913"/>
            <a:ext cx="4641850" cy="3481387"/>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98500" y="4409758"/>
            <a:ext cx="5588000"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75882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35840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022288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8665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089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1171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7326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6283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139787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4555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244170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4489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073255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07246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45868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12331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61784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356364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27648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51063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9886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4470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74382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41750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383175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42785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832109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50800"/>
            <a:ext cx="2081212" cy="6075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88" y="50800"/>
            <a:ext cx="6096000" cy="60753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p:nvSpPr>
        <p:spPr>
          <a:xfrm>
            <a:off x="-16031" y="6629400"/>
            <a:ext cx="4649342" cy="246221"/>
          </a:xfrm>
          <a:prstGeom prst="rect">
            <a:avLst/>
          </a:prstGeom>
          <a:noFill/>
        </p:spPr>
        <p:txBody>
          <a:bodyPr wrap="none" rtlCol="0">
            <a:spAutoFit/>
          </a:bodyPr>
          <a:lstStyle/>
          <a:p>
            <a:r>
              <a:rPr lang="en-US" sz="1000" b="0" i="0" dirty="0" smtClean="0">
                <a:latin typeface="Calibri" pitchFamily="34" charset="0"/>
              </a:rPr>
              <a:t>Bryant</a:t>
            </a:r>
            <a:r>
              <a:rPr lang="en-US" sz="1000" b="0" i="0" baseline="0" dirty="0" smtClean="0">
                <a:latin typeface="Calibri" pitchFamily="34" charset="0"/>
              </a:rPr>
              <a:t> and </a:t>
            </a:r>
            <a:r>
              <a:rPr lang="en-US" sz="1000" b="0" i="0" baseline="0" dirty="0" err="1" smtClean="0">
                <a:latin typeface="Calibri" pitchFamily="34" charset="0"/>
              </a:rPr>
              <a:t>O’Hallaron</a:t>
            </a:r>
            <a:r>
              <a:rPr lang="en-US" sz="1000" b="0" i="0" baseline="0" dirty="0" smtClean="0">
                <a:latin typeface="Calibri" pitchFamily="34" charset="0"/>
              </a:rPr>
              <a:t>, Computer Systems: A Programmer’s Perspective, Third Edition</a:t>
            </a:r>
            <a:endParaRPr lang="en-US" sz="1000" b="0" i="0" dirty="0" smtClean="0">
              <a:latin typeface="Calibri" pitchFamily="34" charset="0"/>
            </a:endParaRPr>
          </a:p>
        </p:txBody>
      </p:sp>
      <p:sp>
        <p:nvSpPr>
          <p:cNvPr id="6"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p:nvSpPr>
        <p:spPr bwMode="auto">
          <a:xfrm>
            <a:off x="7851775" y="-20638"/>
            <a:ext cx="1274763"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smtClean="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p:nvSpPr>
        <p:spPr bwMode="auto">
          <a:xfrm>
            <a:off x="7851775" y="-20638"/>
            <a:ext cx="1274763"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smtClean="0">
                <a:solidFill>
                  <a:srgbClr val="FFFFFF"/>
                </a:solidFill>
                <a:latin typeface="Times New Roman" pitchFamily="18" charset="0"/>
                <a:ea typeface="+mn-ea"/>
                <a:cs typeface="+mn-cs"/>
              </a:rPr>
              <a:t>Carnegie Mellon</a:t>
            </a:r>
          </a:p>
        </p:txBody>
      </p:sp>
      <p:sp>
        <p:nvSpPr>
          <p:cNvPr id="8" name="TextBox 7"/>
          <p:cNvSpPr txBox="1"/>
          <p:nvPr userDrawn="1"/>
        </p:nvSpPr>
        <p:spPr>
          <a:xfrm>
            <a:off x="0" y="6611779"/>
            <a:ext cx="3291287" cy="246221"/>
          </a:xfrm>
          <a:prstGeom prst="rect">
            <a:avLst/>
          </a:prstGeom>
          <a:noFill/>
        </p:spPr>
        <p:txBody>
          <a:bodyPr wrap="none" rtlCol="0">
            <a:spAutoFit/>
          </a:bodyPr>
          <a:lstStyle/>
          <a:p>
            <a:r>
              <a:rPr lang="en-US" sz="1000" b="0" i="0" dirty="0" smtClean="0">
                <a:latin typeface="Calibri" pitchFamily="34" charset="0"/>
              </a:rPr>
              <a:t>Franchetti: 18-613 Foundations</a:t>
            </a:r>
            <a:r>
              <a:rPr lang="en-US" sz="1000" b="0" i="0" baseline="0" dirty="0" smtClean="0">
                <a:latin typeface="Calibri" pitchFamily="34" charset="0"/>
              </a:rPr>
              <a:t> of Computer Systems, 2019</a:t>
            </a:r>
            <a:endParaRPr lang="en-US" sz="1000" b="0" i="0" dirty="0" smtClean="0">
              <a:latin typeface="Calibri" pitchFamily="34" charset="0"/>
            </a:endParaRPr>
          </a:p>
        </p:txBody>
      </p:sp>
    </p:spTree>
    <p:extLst>
      <p:ext uri="{BB962C8B-B14F-4D97-AF65-F5344CB8AC3E}">
        <p14:creationId xmlns:p14="http://schemas.microsoft.com/office/powerpoint/2010/main" val="23911395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p:nvSpPr>
        <p:spPr>
          <a:xfrm>
            <a:off x="-16031" y="6629400"/>
            <a:ext cx="4649342" cy="246221"/>
          </a:xfrm>
          <a:prstGeom prst="rect">
            <a:avLst/>
          </a:prstGeom>
          <a:noFill/>
        </p:spPr>
        <p:txBody>
          <a:bodyPr wrap="none" rtlCol="0">
            <a:spAutoFit/>
          </a:bodyPr>
          <a:lstStyle/>
          <a:p>
            <a:r>
              <a:rPr lang="en-US" sz="1000" b="0" i="0" dirty="0" smtClean="0">
                <a:latin typeface="Calibri" pitchFamily="34" charset="0"/>
              </a:rPr>
              <a:t>Bryant</a:t>
            </a:r>
            <a:r>
              <a:rPr lang="en-US" sz="1000" b="0" i="0" baseline="0" dirty="0" smtClean="0">
                <a:latin typeface="Calibri" pitchFamily="34" charset="0"/>
              </a:rPr>
              <a:t> and </a:t>
            </a:r>
            <a:r>
              <a:rPr lang="en-US" sz="1000" b="0" i="0" baseline="0" dirty="0" err="1" smtClean="0">
                <a:latin typeface="Calibri" pitchFamily="34" charset="0"/>
              </a:rPr>
              <a:t>O’Hallaron</a:t>
            </a:r>
            <a:r>
              <a:rPr lang="en-US" sz="1000" b="0" i="0" baseline="0" dirty="0" smtClean="0">
                <a:latin typeface="Calibri" pitchFamily="34" charset="0"/>
              </a:rPr>
              <a:t>, Computer Systems: A Programmer’s Perspective, Third Edition</a:t>
            </a:r>
            <a:endParaRPr lang="en-US" sz="1000" b="0" i="0" dirty="0" smtClean="0">
              <a:latin typeface="Calibri" pitchFamily="34" charset="0"/>
            </a:endParaRPr>
          </a:p>
        </p:txBody>
      </p:sp>
      <p:sp>
        <p:nvSpPr>
          <p:cNvPr id="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p:nvSpPr>
        <p:spPr bwMode="auto">
          <a:xfrm>
            <a:off x="7851775" y="-20638"/>
            <a:ext cx="1274763"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smtClean="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357188" y="50800"/>
            <a:ext cx="7591425" cy="15494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3" name="Rectangle 2"/>
          <p:cNvSpPr/>
          <p:nvPr/>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4" name="TextBox 3"/>
          <p:cNvSpPr txBox="1"/>
          <p:nvPr/>
        </p:nvSpPr>
        <p:spPr>
          <a:xfrm>
            <a:off x="-16031" y="6629400"/>
            <a:ext cx="4649342" cy="246221"/>
          </a:xfrm>
          <a:prstGeom prst="rect">
            <a:avLst/>
          </a:prstGeom>
          <a:noFill/>
        </p:spPr>
        <p:txBody>
          <a:bodyPr wrap="none" rtlCol="0">
            <a:spAutoFit/>
          </a:bodyPr>
          <a:lstStyle/>
          <a:p>
            <a:r>
              <a:rPr lang="en-US" sz="1000" b="0" i="0" dirty="0" smtClean="0">
                <a:latin typeface="Calibri" pitchFamily="34" charset="0"/>
              </a:rPr>
              <a:t>Bryant</a:t>
            </a:r>
            <a:r>
              <a:rPr lang="en-US" sz="1000" b="0" i="0" baseline="0" dirty="0" smtClean="0">
                <a:latin typeface="Calibri" pitchFamily="34" charset="0"/>
              </a:rPr>
              <a:t> and </a:t>
            </a:r>
            <a:r>
              <a:rPr lang="en-US" sz="1000" b="0" i="0" baseline="0" dirty="0" err="1" smtClean="0">
                <a:latin typeface="Calibri" pitchFamily="34" charset="0"/>
              </a:rPr>
              <a:t>O’Hallaron</a:t>
            </a:r>
            <a:r>
              <a:rPr lang="en-US" sz="1000" b="0" i="0" baseline="0" dirty="0" smtClean="0">
                <a:latin typeface="Calibri" pitchFamily="34" charset="0"/>
              </a:rPr>
              <a:t>, Computer Systems: A Programmer’s Perspective, Third Edition</a:t>
            </a:r>
            <a:endParaRPr lang="en-US" sz="1000" b="0" i="0" dirty="0" smtClean="0">
              <a:latin typeface="Calibri" pitchFamily="34" charset="0"/>
            </a:endParaRPr>
          </a:p>
        </p:txBody>
      </p:sp>
      <p:sp>
        <p:nvSpPr>
          <p:cNvPr id="5"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6" name="Text Box 32"/>
          <p:cNvSpPr txBox="1">
            <a:spLocks noChangeArrowheads="1"/>
          </p:cNvSpPr>
          <p:nvPr/>
        </p:nvSpPr>
        <p:spPr bwMode="auto">
          <a:xfrm>
            <a:off x="7851775" y="-20638"/>
            <a:ext cx="1274763" cy="2746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altLang="en-US" sz="1200" b="1" dirty="0" smtClean="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342900" indent="-3429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742950" indent="-2857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1143000" indent="-2286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600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20574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25146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9718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3429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8862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cs.cmu.edu/afs/cs.cmu.edu/academic/class/15213-s19/www/academicintegrity.html" TargetMode="External"/><Relationship Id="rId2" Type="http://schemas.openxmlformats.org/officeDocument/2006/relationships/hyperlink" Target="http://www.cs.cmu.edu/afs/cs.cmu.edu/academic/class/15213-f18/www/academicintegrity.html"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mu.redshelf.com/" TargetMode="Externa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hyperlink" Target="http://www.cs.cmu.edu/~213/"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bluejeans.com/4122688297" TargetMode="External"/><Relationship Id="rId5" Type="http://schemas.openxmlformats.org/officeDocument/2006/relationships/hyperlink" Target="http://users.ece.cmu.edu/~franzf/officelocation.htm" TargetMode="External"/><Relationship Id="rId4" Type="http://schemas.openxmlformats.org/officeDocument/2006/relationships/hyperlink" Target="http://users.ece.cmu.edu/~franz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www.cs.cmu.edu/~213" TargetMode="External"/><Relationship Id="rId7" Type="http://schemas.openxmlformats.org/officeDocument/2006/relationships/hyperlink" Target="https://canvas.cmu.edu/courses/8132/external_tools/32"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https://canvas.cmu.edu/courses/8555/external_tools/32" TargetMode="External"/><Relationship Id="rId5" Type="http://schemas.openxmlformats.org/officeDocument/2006/relationships/hyperlink" Target="https://canvas.cmu.edu/courses/8132" TargetMode="External"/><Relationship Id="rId4" Type="http://schemas.openxmlformats.org/officeDocument/2006/relationships/hyperlink" Target="https://canvas.cmu.edu/courses/8555"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franzf@ece.cmu.edu"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www.bluejeans.com/4122688297"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www.google.com/url?sa=i&amp;rct=j&amp;q=&amp;esrc=s&amp;source=images&amp;cd=&amp;cad=rja&amp;uact=8&amp;ved=0ahUKEwjM39LvmsDRAhVJKyYKHat7BHgQjRwIBw&amp;url=http://www.belk.com/products/mr.-coffee-coffee-maker.jsp&amp;psig=AFQjCNGGvV9D0zzARlW__664otScYC4XKg&amp;ust=1484434295582105" TargetMode="External"/><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9.jpeg"/><Relationship Id="rId5" Type="http://schemas.openxmlformats.org/officeDocument/2006/relationships/hyperlink" Target="http://www.google.com/url?sa=i&amp;rct=j&amp;q=&amp;esrc=s&amp;source=images&amp;cd=&amp;cad=rja&amp;uact=8&amp;ved=0ahUKEwi6mIOEm8DRAhVMQyYKHZDBCYMQjRwIBw&amp;url=http://rebloggy.com/post/giveaway-tea-teapots-teavana/44576139670&amp;psig=AFQjCNFEyzITLTsPwDeCQknvL6ns9HxeLw&amp;ust=1484434343946448" TargetMode="Externa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hyperlink" Target="http://www.cs.cmu.edu/afs/cs/academic/class/15213-s19/www/schedule.html" TargetMode="Externa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s://autolab.andrew.cmu.edu/courses/15213-s19"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hyperlink" Target="http://autolab.cs.cmu.edu/" TargetMode="Externa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mailto:coursehub@ece.cmu.edu"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www.cs.cmu.edu/~213/schedule.html"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p:cNvSpPr>
          <p:nvPr/>
        </p:nvSpPr>
        <p:spPr bwMode="auto">
          <a:xfrm>
            <a:off x="990600" y="5338763"/>
            <a:ext cx="7174528" cy="630942"/>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3600" dirty="0">
                <a:solidFill>
                  <a:srgbClr val="C00000"/>
                </a:solidFill>
                <a:latin typeface="Calibri Italic" charset="0"/>
                <a:ea typeface="Calibri Italic" charset="0"/>
                <a:cs typeface="Calibri Italic" charset="0"/>
                <a:sym typeface="Calibri Italic" charset="0"/>
              </a:rPr>
              <a:t>The course </a:t>
            </a:r>
            <a:r>
              <a:rPr lang="en-US" sz="3600" dirty="0" smtClean="0">
                <a:solidFill>
                  <a:srgbClr val="C00000"/>
                </a:solidFill>
                <a:latin typeface="Calibri Italic" charset="0"/>
                <a:ea typeface="Calibri Italic" charset="0"/>
                <a:cs typeface="Calibri Italic" charset="0"/>
                <a:sym typeface="Calibri Italic" charset="0"/>
              </a:rPr>
              <a:t>formerly known as 18-600 </a:t>
            </a:r>
            <a:endParaRPr lang="en-US" sz="3600" dirty="0">
              <a:solidFill>
                <a:srgbClr val="C00000"/>
              </a:solidFill>
              <a:latin typeface="Calibri Italic" charset="0"/>
              <a:ea typeface="Calibri Italic" charset="0"/>
              <a:cs typeface="Calibri Italic" charset="0"/>
              <a:sym typeface="Calibri Italic" charset="0"/>
            </a:endParaRPr>
          </a:p>
        </p:txBody>
      </p:sp>
      <p:sp>
        <p:nvSpPr>
          <p:cNvPr id="7" name="Title 1"/>
          <p:cNvSpPr txBox="1">
            <a:spLocks/>
          </p:cNvSpPr>
          <p:nvPr/>
        </p:nvSpPr>
        <p:spPr bwMode="auto">
          <a:xfrm>
            <a:off x="685800" y="1447800"/>
            <a:ext cx="7772400" cy="17208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defRPr/>
            </a:pPr>
            <a:r>
              <a:rPr kumimoji="0" lang="en-US" sz="3600" b="1" i="0" u="none" strike="noStrike" kern="0" cap="none" spc="0" normalizeH="0" baseline="0" noProof="0" dirty="0" smtClean="0">
                <a:ln>
                  <a:noFill/>
                </a:ln>
                <a:solidFill>
                  <a:schemeClr val="tx1"/>
                </a:solidFill>
                <a:effectLst/>
                <a:uLnTx/>
                <a:uFillTx/>
                <a:latin typeface="Calibri" pitchFamily="34" charset="0"/>
                <a:ea typeface="+mj-ea"/>
                <a:cs typeface="+mj-cs"/>
              </a:rPr>
              <a:t>Course Overview</a:t>
            </a:r>
            <a:br>
              <a:rPr kumimoji="0" lang="en-US" sz="3600" b="1" i="0" u="none" strike="noStrike" kern="0" cap="none" spc="0" normalizeH="0" baseline="0" noProof="0" dirty="0" smtClean="0">
                <a:ln>
                  <a:noFill/>
                </a:ln>
                <a:solidFill>
                  <a:schemeClr val="tx1"/>
                </a:solidFill>
                <a:effectLst/>
                <a:uLnTx/>
                <a:uFillTx/>
                <a:latin typeface="Calibri" pitchFamily="34" charset="0"/>
                <a:ea typeface="+mj-ea"/>
                <a:cs typeface="+mj-cs"/>
              </a:rPr>
            </a:br>
            <a:r>
              <a:rPr kumimoji="0" lang="en-US" sz="3600" b="1" i="0" u="none" strike="noStrike" kern="0" cap="none" spc="0" normalizeH="0" baseline="0" noProof="0" dirty="0" smtClean="0">
                <a:ln>
                  <a:noFill/>
                </a:ln>
                <a:solidFill>
                  <a:schemeClr val="tx1"/>
                </a:solidFill>
                <a:effectLst/>
                <a:uLnTx/>
                <a:uFillTx/>
                <a:latin typeface="Calibri" pitchFamily="34" charset="0"/>
                <a:ea typeface="+mj-ea"/>
                <a:cs typeface="+mj-cs"/>
              </a:rPr>
              <a:t/>
            </a:r>
            <a:br>
              <a:rPr kumimoji="0" lang="en-US" sz="3600" b="1" i="0" u="none" strike="noStrike" kern="0" cap="none" spc="0" normalizeH="0" baseline="0" noProof="0" dirty="0" smtClean="0">
                <a:ln>
                  <a:noFill/>
                </a:ln>
                <a:solidFill>
                  <a:schemeClr val="tx1"/>
                </a:solidFill>
                <a:effectLst/>
                <a:uLnTx/>
                <a:uFillTx/>
                <a:latin typeface="Calibri" pitchFamily="34" charset="0"/>
                <a:ea typeface="+mj-ea"/>
                <a:cs typeface="+mj-cs"/>
              </a:rPr>
            </a:br>
            <a:r>
              <a:rPr lang="en-US" sz="2000" strike="sngStrike" dirty="0">
                <a:solidFill>
                  <a:srgbClr val="C00000"/>
                </a:solidFill>
                <a:latin typeface="+mj-lt"/>
              </a:rPr>
              <a:t>18-600</a:t>
            </a:r>
            <a:r>
              <a:rPr lang="en-US" sz="2000" dirty="0">
                <a:latin typeface="+mj-lt"/>
              </a:rPr>
              <a:t> 18-613</a:t>
            </a:r>
            <a:r>
              <a:rPr kumimoji="0" lang="en-US" sz="2000" b="0" i="0" u="none" strike="noStrike" kern="0" cap="none" spc="0" normalizeH="0" baseline="0" noProof="0" dirty="0" smtClean="0">
                <a:ln>
                  <a:noFill/>
                </a:ln>
                <a:solidFill>
                  <a:schemeClr val="tx1"/>
                </a:solidFill>
                <a:effectLst/>
                <a:uLnTx/>
                <a:uFillTx/>
                <a:latin typeface="+mj-lt"/>
                <a:ea typeface="+mj-ea"/>
                <a:cs typeface="+mj-cs"/>
              </a:rPr>
              <a:t>: Foundations of Computer Systems	</a:t>
            </a:r>
            <a:r>
              <a:rPr kumimoji="0" lang="en-US" sz="3600" b="0" i="0" u="none" strike="noStrike" kern="0" cap="none" spc="0" normalizeH="0" baseline="0" noProof="0" dirty="0" smtClean="0">
                <a:ln>
                  <a:noFill/>
                </a:ln>
                <a:solidFill>
                  <a:schemeClr val="tx1"/>
                </a:solidFill>
                <a:effectLst/>
                <a:uLnTx/>
                <a:uFillTx/>
                <a:latin typeface="+mj-lt"/>
                <a:ea typeface="+mj-ea"/>
                <a:cs typeface="+mj-cs"/>
              </a:rPr>
              <a:t/>
            </a:r>
            <a:br>
              <a:rPr kumimoji="0" lang="en-US" sz="3600" b="0" i="0" u="none" strike="noStrike" kern="0" cap="none" spc="0" normalizeH="0" baseline="0" noProof="0" dirty="0" smtClean="0">
                <a:ln>
                  <a:noFill/>
                </a:ln>
                <a:solidFill>
                  <a:schemeClr val="tx1"/>
                </a:solidFill>
                <a:effectLst/>
                <a:uLnTx/>
                <a:uFillTx/>
                <a:latin typeface="+mj-lt"/>
                <a:ea typeface="+mj-ea"/>
                <a:cs typeface="+mj-cs"/>
              </a:rPr>
            </a:br>
            <a:r>
              <a:rPr kumimoji="0" lang="en-US" sz="2000" b="0" i="0" u="none" strike="noStrike" kern="0" cap="none" spc="0" normalizeH="0" baseline="0" noProof="0" dirty="0" smtClean="0">
                <a:ln>
                  <a:noFill/>
                </a:ln>
                <a:solidFill>
                  <a:schemeClr val="tx1"/>
                </a:solidFill>
                <a:effectLst/>
                <a:uLnTx/>
                <a:uFillTx/>
                <a:latin typeface="+mj-lt"/>
                <a:ea typeface="+mj-ea"/>
                <a:cs typeface="+mj-cs"/>
              </a:rPr>
              <a:t>1</a:t>
            </a:r>
            <a:r>
              <a:rPr kumimoji="0" lang="en-US" sz="2000" b="0" i="0" u="none" strike="noStrike" kern="0" cap="none" spc="0" normalizeH="0" baseline="30000" noProof="0" dirty="0" smtClean="0">
                <a:ln>
                  <a:noFill/>
                </a:ln>
                <a:solidFill>
                  <a:schemeClr val="tx1"/>
                </a:solidFill>
                <a:effectLst/>
                <a:uLnTx/>
                <a:uFillTx/>
                <a:latin typeface="+mj-lt"/>
                <a:ea typeface="+mj-ea"/>
                <a:cs typeface="+mj-cs"/>
              </a:rPr>
              <a:t>st</a:t>
            </a:r>
            <a:r>
              <a:rPr kumimoji="0" lang="en-US" sz="2000" b="0" i="0" u="none" strike="noStrike" kern="0" cap="none" spc="0" normalizeH="0" baseline="0" noProof="0" dirty="0" smtClean="0">
                <a:ln>
                  <a:noFill/>
                </a:ln>
                <a:solidFill>
                  <a:schemeClr val="tx1"/>
                </a:solidFill>
                <a:effectLst/>
                <a:uLnTx/>
                <a:uFillTx/>
                <a:latin typeface="+mj-lt"/>
                <a:ea typeface="+mj-ea"/>
                <a:cs typeface="+mj-cs"/>
              </a:rPr>
              <a:t> Lecture, </a:t>
            </a:r>
            <a:r>
              <a:rPr lang="en-US" sz="2000" kern="0" dirty="0" smtClean="0">
                <a:solidFill>
                  <a:schemeClr val="tx1"/>
                </a:solidFill>
                <a:latin typeface="+mj-lt"/>
                <a:ea typeface="+mj-ea"/>
                <a:cs typeface="+mj-cs"/>
              </a:rPr>
              <a:t>Jan 15, 2019</a:t>
            </a:r>
            <a:endParaRPr kumimoji="0" lang="en-US" sz="2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10" name="Subtitle 2"/>
          <p:cNvSpPr txBox="1">
            <a:spLocks/>
          </p:cNvSpPr>
          <p:nvPr/>
        </p:nvSpPr>
        <p:spPr bwMode="auto">
          <a:xfrm>
            <a:off x="685800" y="3321050"/>
            <a:ext cx="767873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smtClean="0">
                <a:ln>
                  <a:noFill/>
                </a:ln>
                <a:solidFill>
                  <a:schemeClr val="tx1"/>
                </a:solidFill>
                <a:effectLst/>
                <a:uLnTx/>
                <a:uFillTx/>
                <a:latin typeface="Calibri" pitchFamily="34" charset="0"/>
                <a:ea typeface="+mn-ea"/>
                <a:cs typeface="+mn-cs"/>
              </a:rPr>
              <a:t>Instructors:</a:t>
            </a:r>
            <a:r>
              <a:rPr kumimoji="0" lang="en-US" sz="2000" b="0" i="0" u="none" strike="noStrike" kern="0" cap="none" spc="0" normalizeH="0" baseline="0" noProof="0" dirty="0" smtClean="0">
                <a:ln>
                  <a:noFill/>
                </a:ln>
                <a:solidFill>
                  <a:schemeClr val="tx1"/>
                </a:solidFill>
                <a:effectLst/>
                <a:uLnTx/>
                <a:uFillTx/>
                <a:latin typeface="Calibri" pitchFamily="34" charset="0"/>
                <a:ea typeface="+mn-ea"/>
                <a:cs typeface="+mn-cs"/>
              </a:rPr>
              <a:t> </a:t>
            </a:r>
          </a:p>
          <a:p>
            <a:pPr lvl="0" algn="l">
              <a:spcBef>
                <a:spcPct val="20000"/>
              </a:spcBef>
              <a:buClr>
                <a:srgbClr val="990000"/>
              </a:buClr>
              <a:buSzPct val="60000"/>
              <a:defRPr/>
            </a:pPr>
            <a:r>
              <a:rPr lang="en-US" sz="2000" kern="0" dirty="0" smtClean="0">
                <a:solidFill>
                  <a:schemeClr val="tx1"/>
                </a:solidFill>
                <a:latin typeface="Calibri" pitchFamily="34" charset="0"/>
              </a:rPr>
              <a:t>Franz Franchetti</a:t>
            </a:r>
          </a:p>
          <a:p>
            <a:pPr lvl="0" algn="l">
              <a:spcBef>
                <a:spcPct val="20000"/>
              </a:spcBef>
              <a:buClr>
                <a:srgbClr val="990000"/>
              </a:buClr>
              <a:buSzPct val="60000"/>
              <a:defRPr/>
            </a:pPr>
            <a:r>
              <a:rPr lang="en-US" sz="2000" kern="0" dirty="0" smtClean="0">
                <a:solidFill>
                  <a:schemeClr val="tx1"/>
                </a:solidFill>
                <a:latin typeface="Calibri" pitchFamily="34" charset="0"/>
              </a:rPr>
              <a:t>Seth Goldstein</a:t>
            </a:r>
          </a:p>
          <a:p>
            <a:pPr lvl="0" algn="l">
              <a:spcBef>
                <a:spcPct val="20000"/>
              </a:spcBef>
              <a:buClr>
                <a:srgbClr val="990000"/>
              </a:buClr>
              <a:buSzPct val="60000"/>
              <a:defRPr/>
            </a:pPr>
            <a:r>
              <a:rPr lang="en-US" sz="2000" kern="0" dirty="0" smtClean="0">
                <a:solidFill>
                  <a:schemeClr val="tx1"/>
                </a:solidFill>
                <a:latin typeface="Calibri" pitchFamily="34" charset="0"/>
              </a:rPr>
              <a:t>Brandon Lucia</a:t>
            </a:r>
          </a:p>
          <a:p>
            <a:pPr lvl="0" algn="l">
              <a:spcBef>
                <a:spcPct val="20000"/>
              </a:spcBef>
              <a:buClr>
                <a:srgbClr val="990000"/>
              </a:buClr>
              <a:buSzPct val="60000"/>
              <a:defRPr/>
            </a:pPr>
            <a:r>
              <a:rPr lang="en-US" sz="2000" kern="0" dirty="0" smtClean="0">
                <a:solidFill>
                  <a:schemeClr val="tx1"/>
                </a:solidFill>
                <a:latin typeface="Calibri" pitchFamily="34" charset="0"/>
              </a:rPr>
              <a:t>Brian Railing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b="1" dirty="0" smtClean="0"/>
              <a:t>Computer Arithmetic</a:t>
            </a:r>
            <a:endParaRPr lang="en-US" b="1" dirty="0"/>
          </a:p>
        </p:txBody>
      </p:sp>
      <p:sp>
        <p:nvSpPr>
          <p:cNvPr id="11268" name="Rectangle 4"/>
          <p:cNvSpPr>
            <a:spLocks noGrp="1" noChangeArrowheads="1"/>
          </p:cNvSpPr>
          <p:nvPr>
            <p:ph type="body" idx="1"/>
          </p:nvPr>
        </p:nvSpPr>
        <p:spPr/>
        <p:txBody>
          <a:bodyPr/>
          <a:lstStyle/>
          <a:p>
            <a:r>
              <a:rPr lang="en-US" b="1" dirty="0" smtClean="0"/>
              <a:t>Does not generate random values</a:t>
            </a:r>
          </a:p>
          <a:p>
            <a:pPr lvl="1"/>
            <a:r>
              <a:rPr lang="en-US" dirty="0" smtClean="0"/>
              <a:t>Arithmetic operations have important mathematical properties</a:t>
            </a:r>
          </a:p>
          <a:p>
            <a:r>
              <a:rPr lang="en-US" b="1" dirty="0" smtClean="0"/>
              <a:t>Cannot assume all “usual” mathematical properties</a:t>
            </a:r>
          </a:p>
          <a:p>
            <a:pPr lvl="1"/>
            <a:r>
              <a:rPr lang="en-US" dirty="0" smtClean="0"/>
              <a:t>Due to finiteness of representations</a:t>
            </a:r>
          </a:p>
          <a:p>
            <a:pPr lvl="1"/>
            <a:r>
              <a:rPr lang="en-US" dirty="0" smtClean="0"/>
              <a:t>Integer operations satisfy “ring” properties</a:t>
            </a:r>
          </a:p>
          <a:p>
            <a:pPr lvl="2"/>
            <a:r>
              <a:rPr lang="en-US" dirty="0" err="1" smtClean="0"/>
              <a:t>Commutativity</a:t>
            </a:r>
            <a:r>
              <a:rPr lang="en-US" dirty="0" smtClean="0"/>
              <a:t>, </a:t>
            </a:r>
            <a:r>
              <a:rPr lang="en-US" dirty="0" err="1" smtClean="0"/>
              <a:t>associativity</a:t>
            </a:r>
            <a:r>
              <a:rPr lang="en-US" dirty="0" smtClean="0"/>
              <a:t>, </a:t>
            </a:r>
            <a:r>
              <a:rPr lang="en-US" dirty="0" err="1" smtClean="0"/>
              <a:t>distributivity</a:t>
            </a:r>
            <a:endParaRPr lang="en-US" dirty="0" smtClean="0"/>
          </a:p>
          <a:p>
            <a:pPr lvl="1"/>
            <a:r>
              <a:rPr lang="en-US" dirty="0" smtClean="0"/>
              <a:t>Floating point operations satisfy “ordering” properties</a:t>
            </a:r>
          </a:p>
          <a:p>
            <a:pPr lvl="2"/>
            <a:r>
              <a:rPr lang="en-US" dirty="0" err="1" smtClean="0"/>
              <a:t>Monotonicity</a:t>
            </a:r>
            <a:r>
              <a:rPr lang="en-US" dirty="0" smtClean="0"/>
              <a:t>, values of signs</a:t>
            </a:r>
          </a:p>
          <a:p>
            <a:r>
              <a:rPr lang="en-US" b="1" dirty="0" smtClean="0"/>
              <a:t>Observation</a:t>
            </a:r>
          </a:p>
          <a:p>
            <a:pPr lvl="1"/>
            <a:r>
              <a:rPr lang="en-US" dirty="0" smtClean="0"/>
              <a:t>Need to understand which abstractions apply in which contexts</a:t>
            </a:r>
          </a:p>
          <a:p>
            <a:pPr lvl="1"/>
            <a:r>
              <a:rPr lang="en-US" dirty="0" smtClean="0"/>
              <a:t>Important issues for compiler writers and serious application programmers</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b="1" dirty="0" smtClean="0">
                <a:solidFill>
                  <a:schemeClr val="tx1">
                    <a:lumMod val="65000"/>
                    <a:lumOff val="35000"/>
                  </a:schemeClr>
                </a:solidFill>
              </a:rPr>
              <a:t>Great Reality #2: </a:t>
            </a:r>
            <a:r>
              <a:rPr lang="en-US" b="1" dirty="0" smtClean="0"/>
              <a:t/>
            </a:r>
            <a:br>
              <a:rPr lang="en-US" b="1" dirty="0" smtClean="0"/>
            </a:br>
            <a:r>
              <a:rPr lang="en-US" b="1" dirty="0" smtClean="0"/>
              <a:t>You’ve Got to Know Assembly</a:t>
            </a:r>
            <a:endParaRPr lang="en-US" b="1" dirty="0"/>
          </a:p>
        </p:txBody>
      </p:sp>
      <p:sp>
        <p:nvSpPr>
          <p:cNvPr id="12292" name="Rectangle 4"/>
          <p:cNvSpPr>
            <a:spLocks noGrp="1" noChangeArrowheads="1"/>
          </p:cNvSpPr>
          <p:nvPr>
            <p:ph type="body" idx="1"/>
          </p:nvPr>
        </p:nvSpPr>
        <p:spPr/>
        <p:txBody>
          <a:bodyPr/>
          <a:lstStyle/>
          <a:p>
            <a:r>
              <a:rPr lang="en-US" b="1" dirty="0" smtClean="0"/>
              <a:t>Chances are, you’ll never write programs in assembly</a:t>
            </a:r>
          </a:p>
          <a:p>
            <a:pPr lvl="1"/>
            <a:r>
              <a:rPr lang="en-US" dirty="0" smtClean="0"/>
              <a:t>Compilers are much better &amp; more patient than you are</a:t>
            </a:r>
          </a:p>
          <a:p>
            <a:r>
              <a:rPr lang="en-US" b="1" dirty="0" smtClean="0"/>
              <a:t>But: Understanding assembly is key to machine-level execution model</a:t>
            </a:r>
          </a:p>
          <a:p>
            <a:pPr lvl="1"/>
            <a:r>
              <a:rPr lang="en-US" dirty="0" smtClean="0"/>
              <a:t>Behavior of programs in presence of bugs</a:t>
            </a:r>
          </a:p>
          <a:p>
            <a:pPr lvl="2"/>
            <a:r>
              <a:rPr lang="en-US" dirty="0" smtClean="0"/>
              <a:t>High-level language models break down</a:t>
            </a:r>
          </a:p>
          <a:p>
            <a:pPr lvl="1"/>
            <a:r>
              <a:rPr lang="en-US" dirty="0" smtClean="0"/>
              <a:t>Tuning program performance</a:t>
            </a:r>
          </a:p>
          <a:p>
            <a:pPr lvl="2"/>
            <a:r>
              <a:rPr lang="en-US" dirty="0" smtClean="0"/>
              <a:t>Understand optimizations done / not done by the compiler</a:t>
            </a:r>
          </a:p>
          <a:p>
            <a:pPr lvl="2"/>
            <a:r>
              <a:rPr lang="en-US" dirty="0" smtClean="0"/>
              <a:t>Understanding sources of program inefficiency</a:t>
            </a:r>
          </a:p>
          <a:p>
            <a:pPr lvl="1"/>
            <a:r>
              <a:rPr lang="en-US" dirty="0" smtClean="0"/>
              <a:t>Implementing system software</a:t>
            </a:r>
          </a:p>
          <a:p>
            <a:pPr lvl="2"/>
            <a:r>
              <a:rPr lang="en-US" dirty="0" smtClean="0"/>
              <a:t>Compiler has machine code as target</a:t>
            </a:r>
          </a:p>
          <a:p>
            <a:pPr lvl="2"/>
            <a:r>
              <a:rPr lang="en-US" dirty="0" smtClean="0"/>
              <a:t>Operating systems must manage process state</a:t>
            </a:r>
          </a:p>
          <a:p>
            <a:pPr lvl="1"/>
            <a:r>
              <a:rPr lang="en-US" dirty="0" smtClean="0"/>
              <a:t>Creating / fighting malware</a:t>
            </a:r>
          </a:p>
          <a:p>
            <a:pPr lvl="2"/>
            <a:r>
              <a:rPr lang="en-US" dirty="0" smtClean="0"/>
              <a:t>x86 assembly is the language of choice!</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1000" y="685800"/>
            <a:ext cx="8382000" cy="1092200"/>
          </a:xfrm>
          <a:ln/>
        </p:spPr>
        <p:txBody>
          <a:bodyPr/>
          <a:lstStyle/>
          <a:p>
            <a:r>
              <a:rPr lang="en-US" b="1" dirty="0" smtClean="0">
                <a:solidFill>
                  <a:schemeClr val="tx1">
                    <a:lumMod val="65000"/>
                    <a:lumOff val="35000"/>
                  </a:schemeClr>
                </a:solidFill>
              </a:rPr>
              <a:t>Great Reality #3: </a:t>
            </a:r>
            <a:r>
              <a:rPr lang="en-US" b="1" dirty="0" smtClean="0"/>
              <a:t>Memory Matters</a:t>
            </a:r>
            <a:br>
              <a:rPr lang="en-US" b="1" dirty="0" smtClean="0"/>
            </a:br>
            <a:r>
              <a:rPr lang="en-US" sz="2800" b="1" dirty="0"/>
              <a:t>Random Access Memory Is an Unphysical Abstraction</a:t>
            </a:r>
            <a:br>
              <a:rPr lang="en-US" sz="2800" b="1" dirty="0"/>
            </a:br>
            <a:endParaRPr lang="en-US" sz="2900" b="1" dirty="0"/>
          </a:p>
        </p:txBody>
      </p:sp>
      <p:sp>
        <p:nvSpPr>
          <p:cNvPr id="17412" name="Rectangle 4"/>
          <p:cNvSpPr>
            <a:spLocks noGrp="1" noChangeArrowheads="1"/>
          </p:cNvSpPr>
          <p:nvPr>
            <p:ph type="body" idx="1"/>
          </p:nvPr>
        </p:nvSpPr>
        <p:spPr>
          <a:xfrm>
            <a:off x="381000" y="1498600"/>
            <a:ext cx="8382000" cy="5435600"/>
          </a:xfrm>
          <a:ln/>
        </p:spPr>
        <p:txBody>
          <a:bodyPr/>
          <a:lstStyle/>
          <a:p>
            <a:pPr marL="0" indent="0">
              <a:buNone/>
            </a:pPr>
            <a:endParaRPr lang="en-US" b="1" dirty="0" smtClean="0"/>
          </a:p>
          <a:p>
            <a:r>
              <a:rPr lang="en-US" b="1" dirty="0" smtClean="0"/>
              <a:t>Memory is not unbounded</a:t>
            </a:r>
          </a:p>
          <a:p>
            <a:pPr marL="552450" lvl="1"/>
            <a:r>
              <a:rPr lang="en-US" dirty="0" smtClean="0"/>
              <a:t>It must be allocated and managed</a:t>
            </a:r>
          </a:p>
          <a:p>
            <a:pPr marL="552450" lvl="1"/>
            <a:r>
              <a:rPr lang="en-US" dirty="0" smtClean="0"/>
              <a:t>Many applications are memory dominated</a:t>
            </a:r>
          </a:p>
          <a:p>
            <a:r>
              <a:rPr lang="en-US" b="1" dirty="0" smtClean="0"/>
              <a:t>Memory referencing bugs especially pernicious</a:t>
            </a:r>
          </a:p>
          <a:p>
            <a:pPr marL="552450" lvl="1"/>
            <a:r>
              <a:rPr lang="en-US" dirty="0" smtClean="0"/>
              <a:t>Effects are distant in both time and space</a:t>
            </a:r>
          </a:p>
          <a:p>
            <a:r>
              <a:rPr lang="en-US" b="1" dirty="0" smtClean="0"/>
              <a:t>Memory performance is not uniform</a:t>
            </a:r>
          </a:p>
          <a:p>
            <a:pPr marL="552450" lvl="1"/>
            <a:r>
              <a:rPr lang="en-US" dirty="0" smtClean="0"/>
              <a:t>Cache and virtual memory effects can greatly affect program performance</a:t>
            </a:r>
          </a:p>
          <a:p>
            <a:pPr marL="552450" lvl="1"/>
            <a:r>
              <a:rPr lang="en-US" dirty="0" smtClean="0"/>
              <a:t>Adapting program to characteristics of memory system can lead to major speed improvements</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smtClean="0"/>
              <a:t>Result </a:t>
            </a:r>
            <a:r>
              <a:rPr lang="en-US" dirty="0"/>
              <a:t>is </a:t>
            </a:r>
            <a:r>
              <a:rPr lang="en-US" dirty="0" smtClean="0"/>
              <a:t>system specific</a:t>
            </a:r>
            <a:endParaRPr lang="en-US" dirty="0"/>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a:t>
            </a:r>
            <a:r>
              <a:rPr lang="en-US" sz="1800" dirty="0" smtClean="0">
                <a:solidFill>
                  <a:schemeClr val="tx1"/>
                </a:solidFill>
                <a:latin typeface="Courier New" charset="0"/>
                <a:ea typeface="Zapf Dingbats" charset="2"/>
                <a:cs typeface="Zapf Dingbats" charset="2"/>
                <a:sym typeface="Courier New" charset="0"/>
              </a:rPr>
              <a:t> </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a:t>
            </a:r>
            <a:r>
              <a:rPr lang="en-US" sz="1800" dirty="0" smtClean="0">
                <a:solidFill>
                  <a:schemeClr val="tx1"/>
                </a:solidFill>
                <a:latin typeface="Times New Roman"/>
                <a:ea typeface="Zapf Dingbats" charset="2"/>
                <a:cs typeface="Times New Roman"/>
                <a:sym typeface="Courier New" charset="0"/>
              </a:rPr>
              <a:t> </a:t>
            </a:r>
            <a:r>
              <a:rPr lang="en-US" sz="1800" dirty="0" smtClean="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a:t>
            </a:r>
            <a:r>
              <a:rPr lang="en-US" sz="1800" dirty="0" smtClean="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smtClean="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a:t>
            </a:r>
            <a:r>
              <a:rPr lang="en-US" sz="1800" dirty="0" smtClean="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a:t>
            </a:r>
            <a:r>
              <a:rPr lang="en-US" sz="1800" dirty="0" smtClean="0">
                <a:solidFill>
                  <a:schemeClr val="tx1"/>
                </a:solidFill>
                <a:latin typeface="Courier New" charset="0"/>
                <a:ea typeface="Monaco" charset="0"/>
                <a:cs typeface="Monaco" charset="0"/>
                <a:sym typeface="Courier New" charset="0"/>
              </a:rPr>
              <a:t>3.14</a:t>
            </a:r>
          </a:p>
          <a:p>
            <a:pPr algn="l"/>
            <a:r>
              <a:rPr lang="en-US" sz="1800" dirty="0">
                <a:solidFill>
                  <a:schemeClr val="tx1"/>
                </a:solidFill>
                <a:latin typeface="Courier New" charset="0"/>
                <a:ea typeface="Courier New" charset="0"/>
                <a:cs typeface="Courier New" charset="0"/>
                <a:sym typeface="Courier New" charset="0"/>
              </a:rPr>
              <a:t>fun</a:t>
            </a:r>
            <a:r>
              <a:rPr lang="en-US" sz="1800" dirty="0" smtClean="0">
                <a:solidFill>
                  <a:schemeClr val="tx1"/>
                </a:solidFill>
                <a:latin typeface="Courier New" charset="0"/>
                <a:ea typeface="Courier New" charset="0"/>
                <a:cs typeface="Courier New" charset="0"/>
                <a:sym typeface="Courier New" charset="0"/>
              </a:rPr>
              <a:t>(6)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smtClean="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smtClean="0">
                <a:solidFill>
                  <a:schemeClr val="tx1"/>
                </a:solidFill>
                <a:latin typeface="Courier New"/>
                <a:ea typeface="Monaco" charset="0"/>
                <a:cs typeface="Courier New"/>
                <a:sym typeface="Monaco" charset="0"/>
              </a:rPr>
              <a:t>typedef</a:t>
            </a:r>
            <a:r>
              <a:rPr lang="en-US" sz="1600" b="1" dirty="0" smtClean="0">
                <a:solidFill>
                  <a:schemeClr val="tx1"/>
                </a:solidFill>
                <a:latin typeface="Courier New"/>
                <a:ea typeface="Monaco" charset="0"/>
                <a:cs typeface="Courier New"/>
                <a:sym typeface="Monaco" charset="0"/>
              </a:rPr>
              <a:t> </a:t>
            </a:r>
            <a:r>
              <a:rPr lang="en-US" sz="1600" b="1" dirty="0" err="1" smtClean="0">
                <a:solidFill>
                  <a:schemeClr val="tx1"/>
                </a:solidFill>
                <a:latin typeface="Courier New"/>
                <a:ea typeface="Monaco" charset="0"/>
                <a:cs typeface="Courier New"/>
                <a:sym typeface="Monaco" charset="0"/>
              </a:rPr>
              <a:t>struct</a:t>
            </a:r>
            <a:r>
              <a:rPr lang="en-US" sz="1600" b="1" dirty="0" smtClean="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smtClean="0">
                <a:solidFill>
                  <a:schemeClr val="tx1"/>
                </a:solidFill>
                <a:latin typeface="Courier New"/>
                <a:ea typeface="Monaco" charset="0"/>
                <a:cs typeface="Courier New"/>
                <a:sym typeface="Monaco" charset="0"/>
              </a:rPr>
              <a:t> </a:t>
            </a:r>
            <a:r>
              <a:rPr lang="en-US" sz="1600" b="1" dirty="0" err="1" smtClean="0">
                <a:solidFill>
                  <a:schemeClr val="tx1"/>
                </a:solidFill>
                <a:latin typeface="Courier New"/>
                <a:ea typeface="Monaco" charset="0"/>
                <a:cs typeface="Courier New"/>
                <a:sym typeface="Monaco" charset="0"/>
              </a:rPr>
              <a:t>int</a:t>
            </a:r>
            <a:r>
              <a:rPr lang="en-US" sz="1600" b="1" dirty="0" smtClean="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smtClean="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smtClean="0">
                <a:solidFill>
                  <a:schemeClr val="tx1"/>
                </a:solidFill>
                <a:latin typeface="Courier New"/>
                <a:ea typeface="Monaco" charset="0"/>
                <a:cs typeface="Courier New"/>
                <a:sym typeface="Monaco" charset="0"/>
              </a:rPr>
              <a:t>} </a:t>
            </a:r>
            <a:r>
              <a:rPr lang="en-US" sz="1600" b="1" dirty="0" err="1" smtClean="0">
                <a:solidFill>
                  <a:schemeClr val="tx1"/>
                </a:solidFill>
                <a:latin typeface="Courier New"/>
                <a:ea typeface="Monaco" charset="0"/>
                <a:cs typeface="Courier New"/>
                <a:sym typeface="Monaco" charset="0"/>
              </a:rPr>
              <a:t>struct_t</a:t>
            </a:r>
            <a:r>
              <a:rPr lang="en-US" sz="1600" b="1" dirty="0" smtClean="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smtClean="0">
                <a:solidFill>
                  <a:schemeClr val="tx1"/>
                </a:solidFill>
                <a:latin typeface="Courier New"/>
                <a:ea typeface="Monaco" charset="0"/>
                <a:cs typeface="Courier New"/>
                <a:sym typeface="Monaco" charset="0"/>
              </a:rPr>
              <a:t>double </a:t>
            </a:r>
            <a:r>
              <a:rPr lang="en-US" sz="1600" b="1" dirty="0">
                <a:solidFill>
                  <a:schemeClr val="tx1"/>
                </a:solidFill>
                <a:latin typeface="Courier New"/>
                <a:ea typeface="Monaco" charset="0"/>
                <a:cs typeface="Courier New"/>
                <a:sym typeface="Monaco" charset="0"/>
              </a:rPr>
              <a:t>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smtClean="0">
                <a:solidFill>
                  <a:schemeClr val="tx1"/>
                </a:solidFill>
                <a:latin typeface="Courier New"/>
                <a:ea typeface="Monaco" charset="0"/>
                <a:cs typeface="Courier New"/>
                <a:sym typeface="Monaco" charset="0"/>
              </a:rPr>
              <a:t>) {</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smtClean="0">
                <a:solidFill>
                  <a:schemeClr val="tx1"/>
                </a:solidFill>
                <a:latin typeface="Courier New"/>
                <a:ea typeface="Monaco" charset="0"/>
                <a:cs typeface="Courier New"/>
                <a:sym typeface="Monaco" charset="0"/>
              </a:rPr>
              <a:t>struct_t</a:t>
            </a:r>
            <a:r>
              <a:rPr lang="en-US" sz="1600" b="1" dirty="0" smtClean="0">
                <a:solidFill>
                  <a:schemeClr val="tx1"/>
                </a:solidFill>
                <a:latin typeface="Courier New"/>
                <a:ea typeface="Monaco" charset="0"/>
                <a:cs typeface="Courier New"/>
                <a:sym typeface="Monaco" charset="0"/>
              </a:rPr>
              <a:t> s;</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smtClean="0">
                <a:solidFill>
                  <a:schemeClr val="tx1"/>
                </a:solidFill>
                <a:latin typeface="Courier New"/>
                <a:ea typeface="Monaco" charset="0"/>
                <a:cs typeface="Courier New"/>
                <a:sym typeface="Monaco" charset="0"/>
              </a:rPr>
              <a:t> </a:t>
            </a:r>
            <a:r>
              <a:rPr lang="en-US" sz="1600" b="1" dirty="0" err="1" smtClean="0">
                <a:solidFill>
                  <a:schemeClr val="tx1"/>
                </a:solidFill>
                <a:latin typeface="Courier New"/>
                <a:ea typeface="Monaco" charset="0"/>
                <a:cs typeface="Courier New"/>
                <a:sym typeface="Monaco" charset="0"/>
              </a:rPr>
              <a:t>s.d</a:t>
            </a:r>
            <a:r>
              <a:rPr lang="en-US" sz="1600" b="1" dirty="0" smtClean="0">
                <a:solidFill>
                  <a:schemeClr val="tx1"/>
                </a:solidFill>
                <a:latin typeface="Courier New"/>
                <a:ea typeface="Monaco" charset="0"/>
                <a:cs typeface="Courier New"/>
                <a:sym typeface="Monaco" charset="0"/>
              </a:rPr>
              <a:t> = 3.14;</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smtClean="0">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smtClean="0">
                <a:solidFill>
                  <a:schemeClr val="tx1"/>
                </a:solidFill>
                <a:latin typeface="Courier New"/>
                <a:ea typeface="Monaco" charset="0"/>
                <a:cs typeface="Courier New"/>
                <a:sym typeface="Monaco" charset="0"/>
              </a:rPr>
              <a:t>s.d</a:t>
            </a:r>
            <a:r>
              <a:rPr lang="en-US" sz="1600" b="1" dirty="0" smtClean="0">
                <a:solidFill>
                  <a:schemeClr val="tx1"/>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327919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 </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smtClean="0">
                <a:solidFill>
                  <a:schemeClr val="tx1"/>
                </a:solidFill>
                <a:latin typeface="Courier New" charset="0"/>
                <a:ea typeface="Monaco" charset="0"/>
                <a:cs typeface="Monaco" charset="0"/>
                <a:sym typeface="Courier New" charset="0"/>
              </a:rPr>
              <a:t>3.14</a:t>
            </a:r>
          </a:p>
          <a:p>
            <a:pPr algn="l"/>
            <a:r>
              <a:rPr lang="en-US" sz="1800" dirty="0" smtClean="0">
                <a:solidFill>
                  <a:schemeClr val="tx1"/>
                </a:solidFill>
                <a:latin typeface="Courier New" charset="0"/>
                <a:ea typeface="Monaco" charset="0"/>
                <a:cs typeface="Monaco" charset="0"/>
                <a:sym typeface="Courier New" charset="0"/>
              </a:rPr>
              <a:t>fun(6)</a:t>
            </a:r>
            <a:r>
              <a:rPr lang="en-US" sz="1800" dirty="0" smtClean="0">
                <a:solidFill>
                  <a:schemeClr val="tx1"/>
                </a:solidFill>
                <a:latin typeface="Courier New" charset="0"/>
                <a:ea typeface="Courier New" charset="0"/>
                <a:cs typeface="Courier New" charset="0"/>
                <a:sym typeface="Courier New" charset="0"/>
              </a:rPr>
              <a:t>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9462" name="AutoShape 6"/>
          <p:cNvSpPr>
            <a:spLocks/>
          </p:cNvSpPr>
          <p:nvPr/>
        </p:nvSpPr>
        <p:spPr bwMode="auto">
          <a:xfrm>
            <a:off x="4648200" y="3733800"/>
            <a:ext cx="304800" cy="2667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8006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2004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extLst>
              <p:ext uri="{D42A27DB-BD31-4B8C-83A1-F6EECF244321}">
                <p14:modId xmlns:p14="http://schemas.microsoft.com/office/powerpoint/2010/main" val="1767535673"/>
              </p:ext>
            </p:extLst>
          </p:nvPr>
        </p:nvGraphicFramePr>
        <p:xfrm>
          <a:off x="2514600" y="3733800"/>
          <a:ext cx="2070100" cy="2667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smtClean="0">
                          <a:ln>
                            <a:noFill/>
                          </a:ln>
                          <a:solidFill>
                            <a:schemeClr val="tx1"/>
                          </a:solidFill>
                          <a:effectLst/>
                          <a:latin typeface="Calibri"/>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smtClean="0">
                          <a:ln>
                            <a:noFill/>
                          </a:ln>
                          <a:solidFill>
                            <a:schemeClr val="tx1"/>
                          </a:solidFill>
                          <a:effectLst/>
                          <a:latin typeface="Calibri"/>
                          <a:ea typeface="Arial Narrow" charset="0"/>
                          <a:cs typeface="Calibri"/>
                          <a:sym typeface="Arial Narrow" charset="0"/>
                        </a:rPr>
                        <a:t>6</a:t>
                      </a:r>
                      <a:endParaRPr kumimoji="0" lang="en-US" sz="1800" b="0" i="0" u="none" strike="noStrike" cap="none" normalizeH="0" baseline="0" dirty="0">
                        <a:ln>
                          <a:noFill/>
                        </a:ln>
                        <a:solidFill>
                          <a:schemeClr val="tx1"/>
                        </a:solidFill>
                        <a:effectLst/>
                        <a:latin typeface="Calibri"/>
                        <a:ea typeface="Arial Narrow" charset="0"/>
                        <a:cs typeface="Calibri"/>
                        <a:sym typeface="Arial Narrow"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smtClean="0">
                          <a:ln>
                            <a:noFill/>
                          </a:ln>
                          <a:solidFill>
                            <a:schemeClr val="tx1"/>
                          </a:solidFill>
                          <a:effectLst/>
                          <a:latin typeface="+mn-lt"/>
                          <a:ea typeface="Monaco" charset="0"/>
                          <a:cs typeface="Courier New"/>
                          <a:sym typeface="Monaco" charset="0"/>
                        </a:rPr>
                        <a:t>?</a:t>
                      </a:r>
                      <a:endParaRPr kumimoji="0" lang="en-US" sz="1800" b="0" i="0" u="none" strike="noStrike" cap="none" normalizeH="0" baseline="0" dirty="0">
                        <a:ln>
                          <a:noFill/>
                        </a:ln>
                        <a:solidFill>
                          <a:schemeClr val="tx1"/>
                        </a:solidFill>
                        <a:effectLst/>
                        <a:latin typeface="+mn-lt"/>
                        <a:ea typeface="Monaco" charset="0"/>
                        <a:cs typeface="Courier New"/>
                        <a:sym typeface="Monaco"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smtClean="0">
                          <a:ln>
                            <a:noFill/>
                          </a:ln>
                          <a:solidFill>
                            <a:schemeClr val="tx1"/>
                          </a:solidFill>
                          <a:effectLst/>
                          <a:latin typeface="Calibri"/>
                          <a:ea typeface="Arial Narrow" charset="0"/>
                          <a:cs typeface="Calibri"/>
                          <a:sym typeface="Arial Narrow" charset="0"/>
                        </a:rPr>
                        <a:t>5</a:t>
                      </a:r>
                      <a:endParaRPr kumimoji="0" lang="en-US" sz="1800" b="0" i="0" u="none" strike="noStrike" cap="none" normalizeH="0" baseline="0" dirty="0">
                        <a:ln>
                          <a:noFill/>
                        </a:ln>
                        <a:solidFill>
                          <a:schemeClr val="tx1"/>
                        </a:solidFill>
                        <a:effectLst/>
                        <a:latin typeface="Calibri"/>
                        <a:ea typeface="Arial Narrow" charset="0"/>
                        <a:cs typeface="Calibri"/>
                        <a:sym typeface="Arial Narrow"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smtClean="0">
                          <a:ln>
                            <a:noFill/>
                          </a:ln>
                          <a:solidFill>
                            <a:schemeClr val="tx1"/>
                          </a:solidFill>
                          <a:effectLst/>
                          <a:latin typeface="+mn-lt"/>
                          <a:ea typeface="Monaco" charset="0"/>
                          <a:cs typeface="Courier New"/>
                          <a:sym typeface="Monaco" charset="0"/>
                        </a:rPr>
                        <a:t>?</a:t>
                      </a:r>
                      <a:endParaRPr kumimoji="0" lang="en-US" sz="1800" b="0" i="0" u="none" strike="noStrike" cap="none" normalizeH="0" baseline="0" dirty="0">
                        <a:ln>
                          <a:noFill/>
                        </a:ln>
                        <a:solidFill>
                          <a:schemeClr val="tx1"/>
                        </a:solidFill>
                        <a:effectLst/>
                        <a:latin typeface="+mn-lt"/>
                        <a:ea typeface="Monaco" charset="0"/>
                        <a:cs typeface="Courier New"/>
                        <a:sym typeface="Monaco" charset="0"/>
                      </a:endParaRP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48768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486400"/>
            <a:ext cx="1292842" cy="369332"/>
          </a:xfrm>
          <a:prstGeom prst="rect">
            <a:avLst/>
          </a:prstGeom>
        </p:spPr>
        <p:txBody>
          <a:bodyPr wrap="none">
            <a:spAutoFit/>
          </a:bodyPr>
          <a:lstStyle/>
          <a:p>
            <a:r>
              <a:rPr lang="en-US" sz="1800" dirty="0" err="1" smtClean="0">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83879941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a:lstStyle/>
          <a:p>
            <a:pPr marL="119063" indent="-119063"/>
            <a:r>
              <a:rPr lang="en-US" b="1" dirty="0"/>
              <a:t>Memory Referencing Errors</a:t>
            </a:r>
          </a:p>
        </p:txBody>
      </p:sp>
      <p:sp>
        <p:nvSpPr>
          <p:cNvPr id="20484" name="Rectangle 4"/>
          <p:cNvSpPr>
            <a:spLocks noGrp="1" noChangeArrowheads="1"/>
          </p:cNvSpPr>
          <p:nvPr>
            <p:ph type="body" idx="1"/>
          </p:nvPr>
        </p:nvSpPr>
        <p:spPr>
          <a:ln/>
        </p:spPr>
        <p:txBody>
          <a:bodyPr/>
          <a:lstStyle/>
          <a:p>
            <a:r>
              <a:rPr lang="en-US" b="1" dirty="0"/>
              <a:t>C and C++ do not provide any memory protection</a:t>
            </a:r>
          </a:p>
          <a:p>
            <a:pPr marL="552450" lvl="1"/>
            <a:r>
              <a:rPr lang="en-US" dirty="0"/>
              <a:t>Out of bounds array references</a:t>
            </a:r>
          </a:p>
          <a:p>
            <a:pPr marL="552450" lvl="1"/>
            <a:r>
              <a:rPr lang="en-US" dirty="0"/>
              <a:t>Invalid pointer values</a:t>
            </a:r>
          </a:p>
          <a:p>
            <a:pPr marL="552450" lvl="1"/>
            <a:r>
              <a:rPr lang="en-US" dirty="0"/>
              <a:t>Abuses of </a:t>
            </a:r>
            <a:r>
              <a:rPr lang="en-US" dirty="0" err="1"/>
              <a:t>malloc</a:t>
            </a:r>
            <a:r>
              <a:rPr lang="en-US" dirty="0"/>
              <a:t>/free</a:t>
            </a:r>
          </a:p>
          <a:p>
            <a:r>
              <a:rPr lang="en-US" b="1" dirty="0"/>
              <a:t>Can lead to nasty bugs</a:t>
            </a:r>
          </a:p>
          <a:p>
            <a:pPr marL="552450" lvl="1"/>
            <a:r>
              <a:rPr lang="en-US" dirty="0"/>
              <a:t>Whether or not bug has any effect depends on system and compiler</a:t>
            </a:r>
          </a:p>
          <a:p>
            <a:pPr marL="552450" lvl="1"/>
            <a:r>
              <a:rPr lang="en-US" dirty="0"/>
              <a:t>Action at a distance</a:t>
            </a:r>
          </a:p>
          <a:p>
            <a:pPr marL="838200" lvl="2"/>
            <a:r>
              <a:rPr lang="en-US" dirty="0"/>
              <a:t>Corrupted object logically unrelated to one being accessed</a:t>
            </a:r>
          </a:p>
          <a:p>
            <a:pPr marL="838200" lvl="2"/>
            <a:r>
              <a:rPr lang="en-US" dirty="0"/>
              <a:t>Effect of bug may be first observed long after it is generated</a:t>
            </a:r>
          </a:p>
          <a:p>
            <a:r>
              <a:rPr lang="en-US" b="1" dirty="0"/>
              <a:t>How can I deal with this?</a:t>
            </a:r>
          </a:p>
          <a:p>
            <a:pPr marL="552450" lvl="1"/>
            <a:r>
              <a:rPr lang="en-US" dirty="0"/>
              <a:t>Program in Java, </a:t>
            </a:r>
            <a:r>
              <a:rPr lang="en-US" dirty="0" smtClean="0"/>
              <a:t>Ruby, Python, ML, …</a:t>
            </a:r>
            <a:endParaRPr lang="en-US" dirty="0"/>
          </a:p>
          <a:p>
            <a:pPr marL="552450" lvl="1"/>
            <a:r>
              <a:rPr lang="en-US" dirty="0"/>
              <a:t>Understand what possible interactions may occur</a:t>
            </a:r>
          </a:p>
          <a:p>
            <a:pPr marL="552450" lvl="1"/>
            <a:r>
              <a:rPr lang="en-US" dirty="0"/>
              <a:t>Use or develop tools to detect referencing </a:t>
            </a:r>
            <a:r>
              <a:rPr lang="en-US" dirty="0" smtClean="0"/>
              <a:t>errors (e.g. </a:t>
            </a:r>
            <a:r>
              <a:rPr lang="en-US" dirty="0" err="1" smtClean="0"/>
              <a:t>Valgrind</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457200"/>
            <a:ext cx="8382000" cy="1066800"/>
          </a:xfrm>
          <a:ln/>
        </p:spPr>
        <p:txBody>
          <a:bodyPr>
            <a:normAutofit fontScale="90000"/>
          </a:bodyPr>
          <a:lstStyle/>
          <a:p>
            <a:r>
              <a:rPr lang="en-US" sz="4000" b="1" dirty="0">
                <a:solidFill>
                  <a:schemeClr val="tx1">
                    <a:lumMod val="65000"/>
                    <a:lumOff val="35000"/>
                  </a:schemeClr>
                </a:solidFill>
              </a:rPr>
              <a:t>Great Reality #4: </a:t>
            </a:r>
            <a:r>
              <a:rPr lang="en-US" sz="4000" b="1" dirty="0"/>
              <a:t>There’s more to performance than asymptotic </a:t>
            </a:r>
            <a:r>
              <a:rPr lang="en-US" sz="4000" b="1" dirty="0" smtClean="0"/>
              <a:t>complexity</a:t>
            </a:r>
            <a:r>
              <a:rPr lang="en-US" dirty="0" smtClean="0"/>
              <a:t/>
            </a:r>
            <a:br>
              <a:rPr lang="en-US" dirty="0" smtClean="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ln/>
        </p:spPr>
        <p:txBody>
          <a:bodyPr/>
          <a:lstStyle/>
          <a:p>
            <a:pPr marL="119063" indent="-119063"/>
            <a:r>
              <a:rPr lang="en-US" b="1" dirty="0"/>
              <a:t>Memory System Performance Example</a:t>
            </a:r>
          </a:p>
        </p:txBody>
      </p:sp>
      <p:sp>
        <p:nvSpPr>
          <p:cNvPr id="21508" name="Rectangle 4"/>
          <p:cNvSpPr>
            <a:spLocks noGrp="1" noChangeArrowheads="1"/>
          </p:cNvSpPr>
          <p:nvPr>
            <p:ph type="body" idx="1"/>
          </p:nvPr>
        </p:nvSpPr>
        <p:spPr>
          <a:xfrm>
            <a:off x="381000" y="4864100"/>
            <a:ext cx="8382000" cy="1536700"/>
          </a:xfrm>
          <a:ln/>
        </p:spPr>
        <p:txBody>
          <a:bodyPr/>
          <a:lstStyle/>
          <a:p>
            <a:r>
              <a:rPr lang="en-US" dirty="0"/>
              <a:t>Hierarchical memory organization</a:t>
            </a:r>
          </a:p>
          <a:p>
            <a:r>
              <a:rPr lang="en-US" dirty="0"/>
              <a:t>Performance depends on access patterns</a:t>
            </a:r>
          </a:p>
          <a:p>
            <a:pPr marL="552450" lvl="1"/>
            <a:r>
              <a:rPr lang="en-US" dirty="0"/>
              <a:t>Including how step through multi-dimensional array</a:t>
            </a:r>
          </a:p>
        </p:txBody>
      </p:sp>
      <p:sp>
        <p:nvSpPr>
          <p:cNvPr id="21509" name="Rectangle 5"/>
          <p:cNvSpPr>
            <a:spLocks/>
          </p:cNvSpPr>
          <p:nvPr/>
        </p:nvSpPr>
        <p:spPr bwMode="auto">
          <a:xfrm>
            <a:off x="4622800" y="1603375"/>
            <a:ext cx="4114800" cy="2273300"/>
          </a:xfrm>
          <a:prstGeom prst="rect">
            <a:avLst/>
          </a:prstGeom>
          <a:solidFill>
            <a:srgbClr val="D3F2D3"/>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copyji(int</a:t>
            </a:r>
            <a:r>
              <a:rPr lang="en-US" sz="1600" b="1" dirty="0">
                <a:solidFill>
                  <a:schemeClr val="tx1"/>
                </a:solidFill>
                <a:latin typeface="Courier New"/>
                <a:ea typeface="Monaco" charset="0"/>
                <a:cs typeface="Courier New"/>
                <a:sym typeface="Monaco" charset="0"/>
              </a:rPr>
              <a:t> src[2048][2048],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dst[2048][2048])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 0;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dst[i][j</a:t>
            </a:r>
            <a:r>
              <a:rPr lang="en-US" sz="1600" b="1" dirty="0">
                <a:solidFill>
                  <a:schemeClr val="tx1"/>
                </a:solidFill>
                <a:latin typeface="Courier New"/>
                <a:ea typeface="Monaco" charset="0"/>
                <a:cs typeface="Courier New"/>
                <a:sym typeface="Monaco" charset="0"/>
              </a:rPr>
              <a:t>] = </a:t>
            </a:r>
            <a:r>
              <a:rPr lang="en-US" sz="1600" b="1" dirty="0" err="1">
                <a:solidFill>
                  <a:schemeClr val="tx1"/>
                </a:solidFill>
                <a:latin typeface="Courier New"/>
                <a:ea typeface="Monaco" charset="0"/>
                <a:cs typeface="Courier New"/>
                <a:sym typeface="Monaco" charset="0"/>
              </a:rPr>
              <a:t>src[i][j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1510" name="Rectangle 6"/>
          <p:cNvSpPr>
            <a:spLocks/>
          </p:cNvSpPr>
          <p:nvPr/>
        </p:nvSpPr>
        <p:spPr bwMode="auto">
          <a:xfrm>
            <a:off x="393700" y="1603375"/>
            <a:ext cx="4114800" cy="22733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copyij</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j++)</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grpSp>
        <p:nvGrpSpPr>
          <p:cNvPr id="21511" name="Group 7"/>
          <p:cNvGrpSpPr>
            <a:grpSpLocks/>
          </p:cNvGrpSpPr>
          <p:nvPr/>
        </p:nvGrpSpPr>
        <p:grpSpPr bwMode="auto">
          <a:xfrm>
            <a:off x="4130675" y="2860675"/>
            <a:ext cx="762000" cy="228600"/>
            <a:chOff x="0" y="0"/>
            <a:chExt cx="480" cy="144"/>
          </a:xfrm>
        </p:grpSpPr>
        <p:sp>
          <p:nvSpPr>
            <p:cNvPr id="21512" name="Line 8"/>
            <p:cNvSpPr>
              <a:spLocks noChangeShapeType="1"/>
            </p:cNvSpPr>
            <p:nvPr/>
          </p:nvSpPr>
          <p:spPr bwMode="auto">
            <a:xfrm>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sp>
          <p:nvSpPr>
            <p:cNvPr id="21513" name="Line 9"/>
            <p:cNvSpPr>
              <a:spLocks noChangeShapeType="1"/>
            </p:cNvSpPr>
            <p:nvPr/>
          </p:nvSpPr>
          <p:spPr bwMode="auto">
            <a:xfrm rot="10800000" flipH="1">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grpSp>
      <p:grpSp>
        <p:nvGrpSpPr>
          <p:cNvPr id="3" name="Group 2"/>
          <p:cNvGrpSpPr/>
          <p:nvPr/>
        </p:nvGrpSpPr>
        <p:grpSpPr>
          <a:xfrm>
            <a:off x="1867959" y="3886200"/>
            <a:ext cx="5886221" cy="827276"/>
            <a:chOff x="1867959" y="3886200"/>
            <a:chExt cx="5886221" cy="827276"/>
          </a:xfrm>
        </p:grpSpPr>
        <p:sp>
          <p:nvSpPr>
            <p:cNvPr id="21514" name="Rectangle 10"/>
            <p:cNvSpPr>
              <a:spLocks/>
            </p:cNvSpPr>
            <p:nvPr/>
          </p:nvSpPr>
          <p:spPr bwMode="auto">
            <a:xfrm>
              <a:off x="6598414" y="3886200"/>
              <a:ext cx="1155766" cy="507831"/>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800" dirty="0" smtClean="0">
                  <a:solidFill>
                    <a:srgbClr val="C00000"/>
                  </a:solidFill>
                  <a:latin typeface="+mn-lt"/>
                  <a:ea typeface="Calibri" charset="0"/>
                  <a:cs typeface="Calibri" charset="0"/>
                  <a:sym typeface="Calibri" charset="0"/>
                </a:rPr>
                <a:t>81.8ms</a:t>
              </a:r>
              <a:endParaRPr lang="en-US" sz="2800" dirty="0">
                <a:solidFill>
                  <a:srgbClr val="C00000"/>
                </a:solidFill>
                <a:latin typeface="+mn-lt"/>
                <a:ea typeface="Calibri" charset="0"/>
                <a:cs typeface="Calibri" charset="0"/>
                <a:sym typeface="Calibri" charset="0"/>
              </a:endParaRPr>
            </a:p>
          </p:txBody>
        </p:sp>
        <p:sp>
          <p:nvSpPr>
            <p:cNvPr id="2" name="TextBox 1"/>
            <p:cNvSpPr txBox="1"/>
            <p:nvPr/>
          </p:nvSpPr>
          <p:spPr>
            <a:xfrm>
              <a:off x="1867959" y="3886200"/>
              <a:ext cx="1080745" cy="523220"/>
            </a:xfrm>
            <a:prstGeom prst="rect">
              <a:avLst/>
            </a:prstGeom>
            <a:noFill/>
          </p:spPr>
          <p:txBody>
            <a:bodyPr wrap="none" rtlCol="0">
              <a:spAutoFit/>
            </a:bodyPr>
            <a:lstStyle/>
            <a:p>
              <a:r>
                <a:rPr lang="en-US" sz="2800" dirty="0" smtClean="0">
                  <a:solidFill>
                    <a:srgbClr val="C00000"/>
                  </a:solidFill>
                  <a:latin typeface="+mn-lt"/>
                </a:rPr>
                <a:t>4.3ms</a:t>
              </a:r>
              <a:endParaRPr lang="en-US" sz="2800" dirty="0">
                <a:solidFill>
                  <a:srgbClr val="C00000"/>
                </a:solidFill>
                <a:latin typeface="+mn-lt"/>
              </a:endParaRPr>
            </a:p>
          </p:txBody>
        </p:sp>
        <p:sp>
          <p:nvSpPr>
            <p:cNvPr id="13" name="Rectangle 10"/>
            <p:cNvSpPr>
              <a:spLocks/>
            </p:cNvSpPr>
            <p:nvPr/>
          </p:nvSpPr>
          <p:spPr bwMode="auto">
            <a:xfrm>
              <a:off x="2870694" y="4267200"/>
              <a:ext cx="3675585" cy="446276"/>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400" dirty="0" smtClean="0">
                  <a:solidFill>
                    <a:schemeClr val="tx1"/>
                  </a:solidFill>
                  <a:latin typeface="+mn-lt"/>
                  <a:ea typeface="Calibri" charset="0"/>
                  <a:cs typeface="Calibri" charset="0"/>
                  <a:sym typeface="Calibri" charset="0"/>
                </a:rPr>
                <a:t>2.0 GHz Intel Core i7 </a:t>
              </a:r>
              <a:r>
                <a:rPr lang="en-US" sz="2400" dirty="0" err="1" smtClean="0">
                  <a:solidFill>
                    <a:schemeClr val="tx1"/>
                  </a:solidFill>
                  <a:latin typeface="+mn-lt"/>
                  <a:ea typeface="Calibri" charset="0"/>
                  <a:cs typeface="Calibri" charset="0"/>
                  <a:sym typeface="Calibri" charset="0"/>
                </a:rPr>
                <a:t>Haswell</a:t>
              </a:r>
              <a:endParaRPr lang="en-US" sz="2400" dirty="0">
                <a:solidFill>
                  <a:schemeClr val="tx1"/>
                </a:solidFill>
                <a:latin typeface="+mn-lt"/>
                <a:ea typeface="Calibri" charset="0"/>
                <a:cs typeface="Calibri" charset="0"/>
                <a:sym typeface="Calibri" charset="0"/>
              </a:endParaRPr>
            </a:p>
          </p:txBody>
        </p:sp>
      </p:grpSp>
    </p:spTree>
    <p:extLst>
      <p:ext uri="{BB962C8B-B14F-4D97-AF65-F5344CB8AC3E}">
        <p14:creationId xmlns:p14="http://schemas.microsoft.com/office/powerpoint/2010/main" val="3676039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Performance Differs</a:t>
            </a:r>
            <a:endParaRPr lang="en-US" dirty="0"/>
          </a:p>
        </p:txBody>
      </p:sp>
      <p:graphicFrame>
        <p:nvGraphicFramePr>
          <p:cNvPr id="4" name="Chart 3"/>
          <p:cNvGraphicFramePr>
            <a:graphicFrameLocks noGrp="1" noChangeAspect="1"/>
          </p:cNvGraphicFramePr>
          <p:nvPr>
            <p:extLst>
              <p:ext uri="{D42A27DB-BD31-4B8C-83A1-F6EECF244321}">
                <p14:modId xmlns:p14="http://schemas.microsoft.com/office/powerpoint/2010/main" val="2130756887"/>
              </p:ext>
            </p:extLst>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smtClean="0">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smtClean="0">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352010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254000"/>
            <a:ext cx="8534400" cy="1168400"/>
          </a:xfrm>
          <a:ln/>
        </p:spPr>
        <p:txBody>
          <a:bodyPr/>
          <a:lstStyle/>
          <a:p>
            <a:pPr marL="3175" indent="-3175"/>
            <a:r>
              <a:rPr lang="en-US" b="1" dirty="0">
                <a:solidFill>
                  <a:schemeClr val="tx1">
                    <a:lumMod val="65000"/>
                    <a:lumOff val="35000"/>
                  </a:schemeClr>
                </a:solidFill>
              </a:rPr>
              <a:t>Great Reality #5:</a:t>
            </a:r>
            <a:r>
              <a:rPr lang="en-US" b="1" dirty="0"/>
              <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rgbClr val="000000"/>
                </a:solidFill>
                <a:effectLst/>
                <a:uLnTx/>
                <a:uFillTx/>
                <a:latin typeface="Calibri Bold"/>
                <a:sym typeface="Calibri Bold" charset="0"/>
              </a:rPr>
              <a:t>Overview</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sp>
        <p:nvSpPr>
          <p:cNvPr id="11" name="Rectangle 4"/>
          <p:cNvSpPr txBox="1">
            <a:spLocks noChangeArrowheads="1"/>
          </p:cNvSpPr>
          <p:nvPr/>
        </p:nvSpPr>
        <p:spPr bwMode="auto">
          <a:xfrm>
            <a:off x="381000" y="1397000"/>
            <a:ext cx="8382000" cy="33274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sngStrike" kern="0" cap="none" spc="0" normalizeH="0" baseline="0" noProof="0" dirty="0" smtClean="0">
                <a:ln>
                  <a:noFill/>
                </a:ln>
                <a:solidFill>
                  <a:srgbClr val="C00000"/>
                </a:solidFill>
                <a:effectLst/>
                <a:uLnTx/>
                <a:uFillTx/>
                <a:latin typeface="Calibri Bold"/>
                <a:sym typeface="Calibri Bold" charset="0"/>
              </a:rPr>
              <a:t>18-600</a:t>
            </a: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 18-613</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Big Picture</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Academic integrity</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Logistics and Policies</a:t>
            </a:r>
            <a:endParaRPr kumimoji="0" lang="en-US" sz="2400" b="0" i="0" u="none" strike="noStrike" kern="0" cap="none" spc="0" normalizeH="0" baseline="0" noProof="0" dirty="0">
              <a:ln>
                <a:noFill/>
              </a:ln>
              <a:solidFill>
                <a:srgbClr val="000000"/>
              </a:solidFill>
              <a:effectLst/>
              <a:uLnTx/>
              <a:uFillTx/>
              <a:latin typeface="Calibri Bold"/>
              <a:sym typeface="Calibri Bold" charset="0"/>
            </a:endParaRPr>
          </a:p>
        </p:txBody>
      </p:sp>
    </p:spTree>
    <p:extLst>
      <p:ext uri="{BB962C8B-B14F-4D97-AF65-F5344CB8AC3E}">
        <p14:creationId xmlns:p14="http://schemas.microsoft.com/office/powerpoint/2010/main" val="32753173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3"/>
          <p:cNvSpPr>
            <a:spLocks noGrp="1" noChangeArrowheads="1"/>
          </p:cNvSpPr>
          <p:nvPr>
            <p:ph type="title"/>
          </p:nvPr>
        </p:nvSpPr>
        <p:spPr>
          <a:xfrm>
            <a:off x="381000" y="254000"/>
            <a:ext cx="8534400" cy="1168400"/>
          </a:xfrm>
          <a:ln/>
        </p:spPr>
        <p:txBody>
          <a:bodyPr/>
          <a:lstStyle/>
          <a:p>
            <a:pPr marL="3175" indent="-3175"/>
            <a:r>
              <a:rPr lang="en-US" b="1" dirty="0" smtClean="0">
                <a:solidFill>
                  <a:schemeClr val="tx1">
                    <a:lumMod val="65000"/>
                    <a:lumOff val="35000"/>
                  </a:schemeClr>
                </a:solidFill>
              </a:rPr>
              <a:t>613 Extra: Great </a:t>
            </a:r>
            <a:r>
              <a:rPr lang="en-US" b="1" dirty="0">
                <a:solidFill>
                  <a:schemeClr val="tx1">
                    <a:lumMod val="65000"/>
                    <a:lumOff val="35000"/>
                  </a:schemeClr>
                </a:solidFill>
              </a:rPr>
              <a:t>Reality </a:t>
            </a:r>
            <a:r>
              <a:rPr lang="en-US" b="1" dirty="0" smtClean="0">
                <a:solidFill>
                  <a:schemeClr val="tx1">
                    <a:lumMod val="65000"/>
                    <a:lumOff val="35000"/>
                  </a:schemeClr>
                </a:solidFill>
              </a:rPr>
              <a:t>#6:</a:t>
            </a:r>
            <a:r>
              <a:rPr lang="en-US" b="1" dirty="0"/>
              <a:t/>
            </a:r>
            <a:br>
              <a:rPr lang="en-US" b="1" dirty="0"/>
            </a:br>
            <a:r>
              <a:rPr lang="en-US" b="1" dirty="0" smtClean="0"/>
              <a:t>ECE MS Students in 18-613 learn extra stuff</a:t>
            </a:r>
            <a:endParaRPr lang="en-US" b="1" dirty="0"/>
          </a:p>
        </p:txBody>
      </p:sp>
      <p:graphicFrame>
        <p:nvGraphicFramePr>
          <p:cNvPr id="22" name="Table 21"/>
          <p:cNvGraphicFramePr>
            <a:graphicFrameLocks noGrp="1"/>
          </p:cNvGraphicFramePr>
          <p:nvPr>
            <p:extLst>
              <p:ext uri="{D42A27DB-BD31-4B8C-83A1-F6EECF244321}">
                <p14:modId xmlns:p14="http://schemas.microsoft.com/office/powerpoint/2010/main" val="2088472277"/>
              </p:ext>
            </p:extLst>
          </p:nvPr>
        </p:nvGraphicFramePr>
        <p:xfrm>
          <a:off x="276997" y="1600200"/>
          <a:ext cx="8742405" cy="3490238"/>
        </p:xfrm>
        <a:graphic>
          <a:graphicData uri="http://schemas.openxmlformats.org/drawingml/2006/table">
            <a:tbl>
              <a:tblPr firstRow="1" firstCol="1" bandRow="1">
                <a:tableStyleId>{073A0DAA-6AF3-43AB-8588-CEC1D06C72B9}</a:tableStyleId>
              </a:tblPr>
              <a:tblGrid>
                <a:gridCol w="1443880">
                  <a:extLst>
                    <a:ext uri="{9D8B030D-6E8A-4147-A177-3AD203B41FA5}">
                      <a16:colId xmlns:a16="http://schemas.microsoft.com/office/drawing/2014/main" val="20000"/>
                    </a:ext>
                  </a:extLst>
                </a:gridCol>
                <a:gridCol w="7298525">
                  <a:extLst>
                    <a:ext uri="{9D8B030D-6E8A-4147-A177-3AD203B41FA5}">
                      <a16:colId xmlns:a16="http://schemas.microsoft.com/office/drawing/2014/main" val="20001"/>
                    </a:ext>
                  </a:extLst>
                </a:gridCol>
              </a:tblGrid>
              <a:tr h="311164">
                <a:tc>
                  <a:txBody>
                    <a:bodyPr/>
                    <a:lstStyle/>
                    <a:p>
                      <a:pPr marL="0" marR="0" algn="ctr">
                        <a:spcBef>
                          <a:spcPts val="0"/>
                        </a:spcBef>
                        <a:spcAft>
                          <a:spcPts val="0"/>
                        </a:spcAft>
                      </a:pPr>
                      <a:r>
                        <a:rPr lang="en-US" sz="1800" dirty="0" smtClean="0">
                          <a:effectLst/>
                          <a:latin typeface="Calibri" panose="020F0502020204030204" pitchFamily="34" charset="0"/>
                        </a:rPr>
                        <a:t>Date</a:t>
                      </a:r>
                      <a:endParaRPr lang="en-US" sz="180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algn="ctr">
                        <a:spcBef>
                          <a:spcPts val="0"/>
                        </a:spcBef>
                        <a:spcAft>
                          <a:spcPts val="0"/>
                        </a:spcAft>
                      </a:pPr>
                      <a:r>
                        <a:rPr lang="en-US" sz="1800" dirty="0" smtClean="0">
                          <a:effectLst/>
                          <a:latin typeface="Calibri" panose="020F0502020204030204" pitchFamily="34" charset="0"/>
                        </a:rPr>
                        <a:t>Topic</a:t>
                      </a:r>
                      <a:endParaRPr lang="en-US" sz="1800" dirty="0">
                        <a:effectLst/>
                        <a:latin typeface="Calibri" panose="020F0502020204030204" pitchFamily="34" charset="0"/>
                        <a:ea typeface="Calibri"/>
                      </a:endParaRPr>
                    </a:p>
                  </a:txBody>
                  <a:tcPr marL="28575" marR="28575" marT="19050" marB="19050">
                    <a:solidFill>
                      <a:schemeClr val="bg2">
                        <a:lumMod val="75000"/>
                      </a:schemeClr>
                    </a:solidFill>
                  </a:tcPr>
                </a:tc>
                <a:extLst>
                  <a:ext uri="{0D108BD9-81ED-4DB2-BD59-A6C34878D82A}">
                    <a16:rowId xmlns:a16="http://schemas.microsoft.com/office/drawing/2014/main" val="10000"/>
                  </a:ext>
                </a:extLst>
              </a:tr>
              <a:tr h="311164">
                <a:tc>
                  <a:txBody>
                    <a:bodyPr/>
                    <a:lstStyle/>
                    <a:p>
                      <a:pPr marL="0" marR="0" algn="l">
                        <a:spcBef>
                          <a:spcPts val="0"/>
                        </a:spcBef>
                        <a:spcAft>
                          <a:spcPts val="0"/>
                        </a:spcAft>
                      </a:pPr>
                      <a:r>
                        <a:rPr lang="en-US" sz="1800" b="0" dirty="0" smtClean="0">
                          <a:effectLst/>
                          <a:latin typeface="Calibri" panose="020F0502020204030204" pitchFamily="34" charset="0"/>
                        </a:rPr>
                        <a:t>January 15</a:t>
                      </a:r>
                      <a:endParaRPr lang="en-US" sz="1800" b="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rPr>
                        <a:t>Overview: </a:t>
                      </a:r>
                      <a:r>
                        <a:rPr lang="en-US" sz="1800" dirty="0" smtClean="0">
                          <a:effectLst/>
                          <a:latin typeface="Calibri" panose="020F0502020204030204" pitchFamily="34" charset="0"/>
                        </a:rPr>
                        <a:t>Scope and mechanics of 18-613 and</a:t>
                      </a:r>
                      <a:r>
                        <a:rPr lang="en-US" sz="1800" baseline="0" dirty="0" smtClean="0">
                          <a:effectLst/>
                          <a:latin typeface="Calibri" panose="020F0502020204030204" pitchFamily="34" charset="0"/>
                        </a:rPr>
                        <a:t> relationship to 15-513</a:t>
                      </a:r>
                      <a:endParaRPr lang="en-US" sz="1800" dirty="0" smtClean="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01"/>
                  </a:ext>
                </a:extLst>
              </a:tr>
              <a:tr h="311164">
                <a:tc>
                  <a:txBody>
                    <a:bodyPr/>
                    <a:lstStyle/>
                    <a:p>
                      <a:pPr marL="0" marR="0" algn="l">
                        <a:spcBef>
                          <a:spcPts val="0"/>
                        </a:spcBef>
                        <a:spcAft>
                          <a:spcPts val="0"/>
                        </a:spcAft>
                      </a:pPr>
                      <a:r>
                        <a:rPr lang="en-US" sz="1800" b="0" dirty="0" smtClean="0">
                          <a:effectLst/>
                          <a:latin typeface="Calibri" panose="020F0502020204030204" pitchFamily="34" charset="0"/>
                        </a:rPr>
                        <a:t>January 22</a:t>
                      </a:r>
                      <a:endParaRPr lang="en-US" sz="1800" b="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rPr>
                        <a:t>State</a:t>
                      </a:r>
                      <a:r>
                        <a:rPr lang="en-US" sz="1800" b="1" baseline="0" dirty="0" smtClean="0">
                          <a:effectLst/>
                          <a:latin typeface="Calibri" panose="020F0502020204030204" pitchFamily="34" charset="0"/>
                        </a:rPr>
                        <a:t> of computing</a:t>
                      </a:r>
                      <a:r>
                        <a:rPr lang="en-US" sz="1800" b="1" dirty="0" smtClean="0">
                          <a:effectLst/>
                          <a:latin typeface="Calibri" panose="020F0502020204030204" pitchFamily="34" charset="0"/>
                        </a:rPr>
                        <a:t>: </a:t>
                      </a:r>
                      <a:r>
                        <a:rPr lang="en-US" sz="1800" dirty="0" smtClean="0">
                          <a:effectLst/>
                          <a:latin typeface="Calibri" panose="020F0502020204030204" pitchFamily="34" charset="0"/>
                        </a:rPr>
                        <a:t>The state-of-the-art of computer systems w.r.t. 18-613</a:t>
                      </a:r>
                      <a:endParaRPr lang="en-US" sz="1800" dirty="0" smtClean="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02"/>
                  </a:ext>
                </a:extLst>
              </a:tr>
              <a:tr h="311164">
                <a:tc>
                  <a:txBody>
                    <a:bodyPr/>
                    <a:lstStyle/>
                    <a:p>
                      <a:pPr marL="0" marR="0" algn="l">
                        <a:spcBef>
                          <a:spcPts val="0"/>
                        </a:spcBef>
                        <a:spcAft>
                          <a:spcPts val="0"/>
                        </a:spcAft>
                      </a:pPr>
                      <a:r>
                        <a:rPr lang="en-US" sz="1800" b="0" dirty="0" smtClean="0">
                          <a:effectLst/>
                          <a:latin typeface="Calibri" panose="020F0502020204030204" pitchFamily="34" charset="0"/>
                        </a:rPr>
                        <a:t>January 31</a:t>
                      </a:r>
                      <a:endParaRPr lang="en-US" sz="1800" b="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rPr>
                        <a:t>Data structures review: </a:t>
                      </a:r>
                      <a:r>
                        <a:rPr lang="en-US" sz="1800" dirty="0" smtClean="0">
                          <a:effectLst/>
                          <a:latin typeface="Calibri" panose="020F0502020204030204" pitchFamily="34" charset="0"/>
                        </a:rPr>
                        <a:t>Review of data structures needed in the 18-613 labs</a:t>
                      </a:r>
                      <a:endParaRPr lang="en-US" sz="1800" dirty="0" smtClean="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03"/>
                  </a:ext>
                </a:extLst>
              </a:tr>
              <a:tr h="311164">
                <a:tc>
                  <a:txBody>
                    <a:bodyPr/>
                    <a:lstStyle/>
                    <a:p>
                      <a:pPr marL="0" marR="0" algn="l">
                        <a:spcBef>
                          <a:spcPts val="0"/>
                        </a:spcBef>
                        <a:spcAft>
                          <a:spcPts val="0"/>
                        </a:spcAft>
                      </a:pPr>
                      <a:r>
                        <a:rPr lang="en-US" sz="1800" b="0" dirty="0" smtClean="0">
                          <a:effectLst/>
                          <a:latin typeface="Calibri" panose="020F0502020204030204" pitchFamily="34" charset="0"/>
                          <a:ea typeface="+mn-ea"/>
                        </a:rPr>
                        <a:t>February</a:t>
                      </a:r>
                      <a:r>
                        <a:rPr lang="en-US" sz="1800" b="0" baseline="0" dirty="0" smtClean="0">
                          <a:effectLst/>
                          <a:latin typeface="Calibri" panose="020F0502020204030204" pitchFamily="34" charset="0"/>
                          <a:ea typeface="+mn-ea"/>
                        </a:rPr>
                        <a:t> 19</a:t>
                      </a:r>
                      <a:endParaRPr lang="en-US" sz="1800" b="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rPr>
                        <a:t>SIMD instructions: </a:t>
                      </a:r>
                      <a:r>
                        <a:rPr lang="en-US" sz="1800" dirty="0" smtClean="0">
                          <a:effectLst/>
                          <a:latin typeface="Calibri" panose="020F0502020204030204" pitchFamily="34" charset="0"/>
                        </a:rPr>
                        <a:t>floating-point and integer SIMD instructions in x86</a:t>
                      </a:r>
                      <a:endParaRPr lang="en-US" sz="1800" dirty="0" smtClean="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04"/>
                  </a:ext>
                </a:extLst>
              </a:tr>
              <a:tr h="349104">
                <a:tc>
                  <a:txBody>
                    <a:bodyPr/>
                    <a:lstStyle/>
                    <a:p>
                      <a:pPr marL="0" marR="0" algn="l">
                        <a:spcBef>
                          <a:spcPts val="0"/>
                        </a:spcBef>
                        <a:spcAft>
                          <a:spcPts val="0"/>
                        </a:spcAft>
                      </a:pPr>
                      <a:r>
                        <a:rPr lang="en-US" sz="1800" b="0" dirty="0" smtClean="0">
                          <a:effectLst/>
                          <a:latin typeface="Calibri" panose="020F0502020204030204" pitchFamily="34" charset="0"/>
                        </a:rPr>
                        <a:t>February 21</a:t>
                      </a:r>
                      <a:endParaRPr lang="en-US" sz="1800" b="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rPr>
                        <a:t>High performance CPU cores: </a:t>
                      </a:r>
                      <a:r>
                        <a:rPr lang="en-US" sz="1800" dirty="0" smtClean="0">
                          <a:effectLst/>
                          <a:latin typeface="Calibri" panose="020F0502020204030204" pitchFamily="34" charset="0"/>
                        </a:rPr>
                        <a:t>super-scalar, out-of-order, speculation, etc.</a:t>
                      </a:r>
                      <a:endParaRPr lang="en-US" sz="1800" dirty="0" smtClean="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05"/>
                  </a:ext>
                </a:extLst>
              </a:tr>
              <a:tr h="311164">
                <a:tc>
                  <a:txBody>
                    <a:bodyPr/>
                    <a:lstStyle/>
                    <a:p>
                      <a:pPr marL="0" marR="0" algn="l">
                        <a:spcBef>
                          <a:spcPts val="0"/>
                        </a:spcBef>
                        <a:spcAft>
                          <a:spcPts val="0"/>
                        </a:spcAft>
                      </a:pPr>
                      <a:r>
                        <a:rPr lang="en-US" sz="1800" b="0" dirty="0" smtClean="0">
                          <a:effectLst/>
                          <a:latin typeface="Calibri" panose="020F0502020204030204" pitchFamily="34" charset="0"/>
                          <a:ea typeface="+mn-ea"/>
                        </a:rPr>
                        <a:t>March</a:t>
                      </a:r>
                      <a:r>
                        <a:rPr lang="en-US" sz="1800" b="0" baseline="0" dirty="0" smtClean="0">
                          <a:effectLst/>
                          <a:latin typeface="Calibri" panose="020F0502020204030204" pitchFamily="34" charset="0"/>
                          <a:ea typeface="+mn-ea"/>
                        </a:rPr>
                        <a:t> 5</a:t>
                      </a:r>
                      <a:endParaRPr lang="en-US" sz="1800" b="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effectLst/>
                          <a:latin typeface="Calibri" panose="020F0502020204030204" pitchFamily="34" charset="0"/>
                        </a:rPr>
                        <a:t>Multicore CPUs: </a:t>
                      </a:r>
                      <a:r>
                        <a:rPr lang="en-US" sz="1800" dirty="0" smtClean="0">
                          <a:effectLst/>
                          <a:latin typeface="Calibri" panose="020F0502020204030204" pitchFamily="34" charset="0"/>
                        </a:rPr>
                        <a:t>Memory hierarchy, cache coherency, etc. (</a:t>
                      </a:r>
                      <a:r>
                        <a:rPr lang="en-US" sz="1800" i="1" dirty="0" smtClean="0">
                          <a:effectLst/>
                          <a:latin typeface="Calibri" panose="020F0502020204030204" pitchFamily="34" charset="0"/>
                        </a:rPr>
                        <a:t>Brandon Lucia</a:t>
                      </a:r>
                      <a:r>
                        <a:rPr lang="en-US" sz="1800" dirty="0" smtClean="0">
                          <a:effectLst/>
                          <a:latin typeface="Calibri" panose="020F0502020204030204" pitchFamily="34" charset="0"/>
                        </a:rPr>
                        <a:t>)</a:t>
                      </a:r>
                      <a:endParaRPr lang="en-US" sz="1800" dirty="0" smtClean="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06"/>
                  </a:ext>
                </a:extLst>
              </a:tr>
              <a:tr h="309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latin typeface="Calibri" panose="020F0502020204030204" pitchFamily="34" charset="0"/>
                          <a:ea typeface="+mn-ea"/>
                        </a:rPr>
                        <a:t>March</a:t>
                      </a:r>
                      <a:r>
                        <a:rPr lang="en-US" sz="1800" b="0" baseline="0" dirty="0" smtClean="0">
                          <a:effectLst/>
                          <a:latin typeface="Calibri" panose="020F0502020204030204" pitchFamily="34" charset="0"/>
                          <a:ea typeface="+mn-ea"/>
                        </a:rPr>
                        <a:t> 7</a:t>
                      </a:r>
                      <a:endParaRPr lang="en-US" sz="1800" b="0" dirty="0" smtClean="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a:spcBef>
                          <a:spcPts val="0"/>
                        </a:spcBef>
                        <a:spcAft>
                          <a:spcPts val="0"/>
                        </a:spcAft>
                      </a:pPr>
                      <a:r>
                        <a:rPr lang="en-US" sz="1800" b="1" dirty="0" smtClean="0">
                          <a:effectLst/>
                          <a:latin typeface="Calibri" panose="020F0502020204030204" pitchFamily="34" charset="0"/>
                        </a:rPr>
                        <a:t>Accelerators: </a:t>
                      </a:r>
                      <a:r>
                        <a:rPr lang="en-US" sz="1800" dirty="0" smtClean="0">
                          <a:effectLst/>
                          <a:latin typeface="Calibri" panose="020F0502020204030204" pitchFamily="34" charset="0"/>
                        </a:rPr>
                        <a:t>GPUs, FPGAs, and Xeon PHI, and AI/ML accelerators</a:t>
                      </a:r>
                      <a:endParaRPr lang="en-US" sz="1800" dirty="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08"/>
                  </a:ext>
                </a:extLst>
              </a:tr>
              <a:tr h="329354">
                <a:tc>
                  <a:txBody>
                    <a:bodyPr/>
                    <a:lstStyle/>
                    <a:p>
                      <a:pPr marL="0" marR="0" algn="l">
                        <a:spcBef>
                          <a:spcPts val="0"/>
                        </a:spcBef>
                        <a:spcAft>
                          <a:spcPts val="0"/>
                        </a:spcAft>
                      </a:pPr>
                      <a:r>
                        <a:rPr lang="en-US" sz="1800" b="0" dirty="0" smtClean="0">
                          <a:effectLst/>
                          <a:latin typeface="Calibri" panose="020F0502020204030204" pitchFamily="34" charset="0"/>
                        </a:rPr>
                        <a:t>April 4</a:t>
                      </a:r>
                      <a:endParaRPr lang="en-US" sz="1800" b="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a:spcBef>
                          <a:spcPts val="0"/>
                        </a:spcBef>
                        <a:spcAft>
                          <a:spcPts val="0"/>
                        </a:spcAft>
                      </a:pPr>
                      <a:r>
                        <a:rPr lang="en-US" sz="1800" b="1" dirty="0" smtClean="0">
                          <a:effectLst/>
                          <a:latin typeface="Calibri" panose="020F0502020204030204" pitchFamily="34" charset="0"/>
                          <a:ea typeface="Calibri"/>
                        </a:rPr>
                        <a:t>Debugging: </a:t>
                      </a:r>
                      <a:r>
                        <a:rPr lang="en-US" sz="1800" dirty="0" smtClean="0">
                          <a:effectLst/>
                          <a:latin typeface="Calibri" panose="020F0502020204030204" pitchFamily="34" charset="0"/>
                          <a:ea typeface="Calibri"/>
                        </a:rPr>
                        <a:t>It is a science, not a black art. </a:t>
                      </a:r>
                      <a:r>
                        <a:rPr lang="en-US" sz="1800" dirty="0" err="1" smtClean="0">
                          <a:effectLst/>
                          <a:latin typeface="Calibri" panose="020F0502020204030204" pitchFamily="34" charset="0"/>
                          <a:ea typeface="Calibri"/>
                        </a:rPr>
                        <a:t>MallocLab</a:t>
                      </a:r>
                      <a:r>
                        <a:rPr lang="en-US" sz="1800" dirty="0" smtClean="0">
                          <a:effectLst/>
                          <a:latin typeface="Calibri" panose="020F0502020204030204" pitchFamily="34" charset="0"/>
                          <a:ea typeface="Calibri"/>
                        </a:rPr>
                        <a:t> and </a:t>
                      </a:r>
                      <a:r>
                        <a:rPr lang="en-US" sz="1800" dirty="0" err="1" smtClean="0">
                          <a:effectLst/>
                          <a:latin typeface="Calibri" panose="020F0502020204030204" pitchFamily="34" charset="0"/>
                          <a:ea typeface="Calibri"/>
                        </a:rPr>
                        <a:t>ProxyLab</a:t>
                      </a:r>
                      <a:r>
                        <a:rPr lang="en-US" sz="1800" dirty="0" smtClean="0">
                          <a:effectLst/>
                          <a:latin typeface="Calibri" panose="020F0502020204030204" pitchFamily="34" charset="0"/>
                          <a:ea typeface="Calibri"/>
                        </a:rPr>
                        <a:t> </a:t>
                      </a:r>
                      <a:r>
                        <a:rPr lang="en-US" sz="1800" dirty="0" err="1" smtClean="0">
                          <a:effectLst/>
                          <a:latin typeface="Calibri" panose="020F0502020204030204" pitchFamily="34" charset="0"/>
                          <a:ea typeface="Calibri"/>
                        </a:rPr>
                        <a:t>howto</a:t>
                      </a:r>
                      <a:r>
                        <a:rPr lang="en-US" sz="1800" dirty="0" smtClean="0">
                          <a:effectLst/>
                          <a:latin typeface="Calibri" panose="020F0502020204030204" pitchFamily="34" charset="0"/>
                          <a:ea typeface="Calibri"/>
                        </a:rPr>
                        <a:t>.</a:t>
                      </a:r>
                      <a:endParaRPr lang="en-US" sz="1800" dirty="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09"/>
                  </a:ext>
                </a:extLst>
              </a:tr>
              <a:tr h="311164">
                <a:tc>
                  <a:txBody>
                    <a:bodyPr/>
                    <a:lstStyle/>
                    <a:p>
                      <a:pPr marL="0" marR="0" algn="l">
                        <a:spcBef>
                          <a:spcPts val="0"/>
                        </a:spcBef>
                        <a:spcAft>
                          <a:spcPts val="0"/>
                        </a:spcAft>
                      </a:pPr>
                      <a:r>
                        <a:rPr lang="en-US" sz="1800" b="0" dirty="0" smtClean="0">
                          <a:effectLst/>
                          <a:latin typeface="Calibri" panose="020F0502020204030204" pitchFamily="34" charset="0"/>
                        </a:rPr>
                        <a:t>April 9</a:t>
                      </a:r>
                      <a:endParaRPr lang="en-US" sz="1800" b="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a:spcBef>
                          <a:spcPts val="0"/>
                        </a:spcBef>
                        <a:spcAft>
                          <a:spcPts val="0"/>
                        </a:spcAft>
                      </a:pPr>
                      <a:r>
                        <a:rPr lang="en-US" sz="1800" b="1" i="0" kern="1200" dirty="0" smtClean="0">
                          <a:solidFill>
                            <a:schemeClr val="dk1"/>
                          </a:solidFill>
                          <a:effectLst/>
                          <a:latin typeface="+mn-lt"/>
                          <a:ea typeface="+mn-ea"/>
                          <a:cs typeface="+mn-cs"/>
                        </a:rPr>
                        <a:t>Automatic Performance Tuning</a:t>
                      </a:r>
                      <a:r>
                        <a:rPr lang="en-US" sz="1800" b="1" dirty="0" smtClean="0">
                          <a:effectLst/>
                          <a:latin typeface="Calibri" panose="020F0502020204030204" pitchFamily="34" charset="0"/>
                          <a:ea typeface="Calibri"/>
                        </a:rPr>
                        <a:t>: </a:t>
                      </a:r>
                      <a:r>
                        <a:rPr lang="en-US" sz="1800" dirty="0" smtClean="0">
                          <a:effectLst/>
                          <a:latin typeface="Calibri" panose="020F0502020204030204" pitchFamily="34" charset="0"/>
                          <a:ea typeface="Calibri"/>
                        </a:rPr>
                        <a:t>Expert performance engineering</a:t>
                      </a:r>
                      <a:endParaRPr lang="en-US" sz="1800" dirty="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10"/>
                  </a:ext>
                </a:extLst>
              </a:tr>
              <a:tr h="311164">
                <a:tc>
                  <a:txBody>
                    <a:bodyPr/>
                    <a:lstStyle/>
                    <a:p>
                      <a:pPr marL="0" marR="0" algn="l">
                        <a:spcBef>
                          <a:spcPts val="0"/>
                        </a:spcBef>
                        <a:spcAft>
                          <a:spcPts val="0"/>
                        </a:spcAft>
                      </a:pPr>
                      <a:r>
                        <a:rPr lang="en-US" sz="1800" b="0" dirty="0" smtClean="0">
                          <a:effectLst/>
                          <a:latin typeface="Calibri" panose="020F0502020204030204" pitchFamily="34" charset="0"/>
                        </a:rPr>
                        <a:t>April 25</a:t>
                      </a:r>
                      <a:endParaRPr lang="en-US" sz="1800" b="0" dirty="0">
                        <a:effectLst/>
                        <a:latin typeface="Calibri" panose="020F0502020204030204" pitchFamily="34" charset="0"/>
                        <a:ea typeface="Calibri"/>
                      </a:endParaRPr>
                    </a:p>
                  </a:txBody>
                  <a:tcPr marL="28575" marR="28575" marT="19050" marB="19050">
                    <a:solidFill>
                      <a:schemeClr val="bg2">
                        <a:lumMod val="75000"/>
                      </a:schemeClr>
                    </a:solidFill>
                  </a:tcPr>
                </a:tc>
                <a:tc>
                  <a:txBody>
                    <a:bodyPr/>
                    <a:lstStyle/>
                    <a:p>
                      <a:pPr marL="0" marR="0">
                        <a:spcBef>
                          <a:spcPts val="0"/>
                        </a:spcBef>
                        <a:spcAft>
                          <a:spcPts val="0"/>
                        </a:spcAft>
                      </a:pPr>
                      <a:r>
                        <a:rPr lang="en-US" sz="1800" b="1" dirty="0" smtClean="0">
                          <a:effectLst/>
                          <a:latin typeface="Calibri" panose="020F0502020204030204" pitchFamily="34" charset="0"/>
                        </a:rPr>
                        <a:t>Parallel computing: </a:t>
                      </a:r>
                      <a:r>
                        <a:rPr lang="en-US" sz="1800" b="0" dirty="0" smtClean="0">
                          <a:effectLst/>
                          <a:latin typeface="Calibri" panose="020F0502020204030204" pitchFamily="34" charset="0"/>
                        </a:rPr>
                        <a:t>Concepts and frameworks, shared and distributed mem.</a:t>
                      </a:r>
                      <a:endParaRPr lang="en-US" sz="1800" b="0" dirty="0">
                        <a:effectLst/>
                        <a:latin typeface="Calibri" panose="020F0502020204030204" pitchFamily="34" charset="0"/>
                        <a:ea typeface="Calibri"/>
                      </a:endParaRPr>
                    </a:p>
                  </a:txBody>
                  <a:tcPr marL="28575" marR="28575" marT="19050" marB="19050"/>
                </a:tc>
                <a:extLst>
                  <a:ext uri="{0D108BD9-81ED-4DB2-BD59-A6C34878D82A}">
                    <a16:rowId xmlns:a16="http://schemas.microsoft.com/office/drawing/2014/main" val="10013"/>
                  </a:ext>
                </a:extLst>
              </a:tr>
            </a:tbl>
          </a:graphicData>
        </a:graphic>
      </p:graphicFrame>
      <p:sp>
        <p:nvSpPr>
          <p:cNvPr id="23" name="Text Placeholder 4"/>
          <p:cNvSpPr txBox="1">
            <a:spLocks/>
          </p:cNvSpPr>
          <p:nvPr/>
        </p:nvSpPr>
        <p:spPr bwMode="auto">
          <a:xfrm>
            <a:off x="762000" y="5715000"/>
            <a:ext cx="7681063" cy="7620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0" indent="0">
              <a:buNone/>
            </a:pPr>
            <a:r>
              <a:rPr lang="en-US" sz="3200" b="1" kern="0" dirty="0" smtClean="0">
                <a:solidFill>
                  <a:srgbClr val="C00000"/>
                </a:solidFill>
              </a:rPr>
              <a:t>613: More hardware centric beyond 213/513</a:t>
            </a:r>
          </a:p>
          <a:p>
            <a:endParaRPr lang="en-US" sz="3200" kern="0" dirty="0"/>
          </a:p>
        </p:txBody>
      </p:sp>
    </p:spTree>
    <p:extLst>
      <p:ext uri="{BB962C8B-B14F-4D97-AF65-F5344CB8AC3E}">
        <p14:creationId xmlns:p14="http://schemas.microsoft.com/office/powerpoint/2010/main" val="414977352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dirty="0" smtClean="0"/>
              <a:t>Course Perspective</a:t>
            </a:r>
            <a:endParaRPr lang="en-US" dirty="0"/>
          </a:p>
        </p:txBody>
      </p:sp>
      <p:sp>
        <p:nvSpPr>
          <p:cNvPr id="28676" name="Rectangle 4"/>
          <p:cNvSpPr>
            <a:spLocks noGrp="1" noChangeArrowheads="1"/>
          </p:cNvSpPr>
          <p:nvPr>
            <p:ph type="body" idx="1"/>
          </p:nvPr>
        </p:nvSpPr>
        <p:spPr/>
        <p:txBody>
          <a:bodyPr/>
          <a:lstStyle/>
          <a:p>
            <a:r>
              <a:rPr lang="en-US" b="1" dirty="0" smtClean="0"/>
              <a:t>Most Systems Courses are Builder-Centric</a:t>
            </a:r>
          </a:p>
          <a:p>
            <a:pPr lvl="1"/>
            <a:r>
              <a:rPr lang="en-US" dirty="0" smtClean="0"/>
              <a:t>Computer Architecture</a:t>
            </a:r>
          </a:p>
          <a:p>
            <a:pPr lvl="2"/>
            <a:r>
              <a:rPr lang="en-US" dirty="0" smtClean="0"/>
              <a:t>Design pipelined processor in Verilog</a:t>
            </a:r>
          </a:p>
          <a:p>
            <a:pPr lvl="1"/>
            <a:r>
              <a:rPr lang="en-US" dirty="0" smtClean="0"/>
              <a:t>Operating Systems</a:t>
            </a:r>
          </a:p>
          <a:p>
            <a:pPr lvl="2"/>
            <a:r>
              <a:rPr lang="en-US" dirty="0" smtClean="0"/>
              <a:t>Implement sample portions of operating system</a:t>
            </a:r>
          </a:p>
          <a:p>
            <a:pPr lvl="1"/>
            <a:r>
              <a:rPr lang="en-US" dirty="0" smtClean="0"/>
              <a:t>Compilers</a:t>
            </a:r>
          </a:p>
          <a:p>
            <a:pPr lvl="2"/>
            <a:r>
              <a:rPr lang="en-US" dirty="0" smtClean="0"/>
              <a:t>Write compiler for simple language</a:t>
            </a:r>
          </a:p>
          <a:p>
            <a:pPr lvl="1"/>
            <a:r>
              <a:rPr lang="en-US" dirty="0" smtClean="0"/>
              <a:t>Networking</a:t>
            </a:r>
          </a:p>
          <a:p>
            <a:pPr lvl="2"/>
            <a:r>
              <a:rPr lang="en-US" dirty="0" smtClean="0"/>
              <a:t>Implement and simulate network protocols</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smtClean="0"/>
              <a:t>Course Perspective (Cont.)</a:t>
            </a:r>
            <a:endParaRPr lang="en-US" dirty="0"/>
          </a:p>
        </p:txBody>
      </p:sp>
      <p:sp>
        <p:nvSpPr>
          <p:cNvPr id="29700" name="Rectangle 4"/>
          <p:cNvSpPr>
            <a:spLocks noGrp="1" noChangeArrowheads="1"/>
          </p:cNvSpPr>
          <p:nvPr>
            <p:ph type="body" idx="1"/>
          </p:nvPr>
        </p:nvSpPr>
        <p:spPr>
          <a:xfrm>
            <a:off x="381000" y="1397000"/>
            <a:ext cx="8382000" cy="4241800"/>
          </a:xfrm>
        </p:spPr>
        <p:txBody>
          <a:bodyPr/>
          <a:lstStyle/>
          <a:p>
            <a:r>
              <a:rPr lang="en-US" b="1" dirty="0" smtClean="0"/>
              <a:t>Our Course is Programmer-Centric</a:t>
            </a:r>
          </a:p>
          <a:p>
            <a:pPr lvl="1"/>
            <a:r>
              <a:rPr lang="en-US" dirty="0"/>
              <a:t>B</a:t>
            </a:r>
            <a:r>
              <a:rPr lang="en-US" dirty="0" smtClean="0"/>
              <a:t>y knowing more about the underlying system, you can be more effective as a programmer</a:t>
            </a:r>
          </a:p>
          <a:p>
            <a:pPr lvl="1"/>
            <a:r>
              <a:rPr lang="en-US" dirty="0" smtClean="0"/>
              <a:t>Enable you to</a:t>
            </a:r>
          </a:p>
          <a:p>
            <a:pPr lvl="2"/>
            <a:r>
              <a:rPr lang="en-US" dirty="0" smtClean="0"/>
              <a:t>Write programs that are more reliable and efficient</a:t>
            </a:r>
          </a:p>
          <a:p>
            <a:pPr lvl="2"/>
            <a:r>
              <a:rPr lang="en-US" dirty="0" smtClean="0"/>
              <a:t>Incorporate features that require hooks into OS</a:t>
            </a:r>
          </a:p>
          <a:p>
            <a:pPr lvl="3"/>
            <a:r>
              <a:rPr lang="en-US" dirty="0" smtClean="0"/>
              <a:t>E.g., concurrency, signal handlers</a:t>
            </a:r>
          </a:p>
          <a:p>
            <a:pPr lvl="1"/>
            <a:r>
              <a:rPr lang="en-US" dirty="0" smtClean="0"/>
              <a:t>Cover material in this course that you won’t see elsewhere</a:t>
            </a:r>
          </a:p>
          <a:p>
            <a:pPr lvl="1"/>
            <a:r>
              <a:rPr lang="en-US" dirty="0" smtClean="0"/>
              <a:t>Not just a course for dedicated hackers</a:t>
            </a:r>
          </a:p>
          <a:p>
            <a:pPr lvl="2"/>
            <a:r>
              <a:rPr lang="en-US" b="1" dirty="0" smtClean="0"/>
              <a:t>We bring out the hidden hacker in everyone!</a:t>
            </a:r>
          </a:p>
          <a:p>
            <a:pPr lvl="1"/>
            <a:endParaRPr lang="en-US" dirty="0"/>
          </a:p>
        </p:txBody>
      </p:sp>
      <p:sp>
        <p:nvSpPr>
          <p:cNvPr id="4" name="Text Placeholder 4"/>
          <p:cNvSpPr txBox="1">
            <a:spLocks/>
          </p:cNvSpPr>
          <p:nvPr/>
        </p:nvSpPr>
        <p:spPr bwMode="auto">
          <a:xfrm>
            <a:off x="533400" y="5410200"/>
            <a:ext cx="8305800" cy="7620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0" indent="0">
              <a:buNone/>
            </a:pPr>
            <a:r>
              <a:rPr lang="en-US" sz="3200" b="1" kern="0" dirty="0" smtClean="0">
                <a:solidFill>
                  <a:srgbClr val="C00000"/>
                </a:solidFill>
              </a:rPr>
              <a:t>18-613 broadens this a bit and digs a bit deeper</a:t>
            </a:r>
          </a:p>
          <a:p>
            <a:endParaRPr lang="en-US" sz="3200" kern="0" dirty="0">
              <a:solidFill>
                <a:srgbClr val="C00000"/>
              </a:solidFill>
            </a:endParaRPr>
          </a:p>
        </p:txBody>
      </p:sp>
    </p:spTree>
    <p:extLst>
      <p:ext uri="{BB962C8B-B14F-4D97-AF65-F5344CB8AC3E}">
        <p14:creationId xmlns:p14="http://schemas.microsoft.com/office/powerpoint/2010/main" val="6672876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7200" dirty="0"/>
              <a:t>Academic </a:t>
            </a:r>
            <a:r>
              <a:rPr lang="en-US" sz="7200" dirty="0" smtClean="0"/>
              <a:t>Integrity</a:t>
            </a:r>
            <a:endParaRPr lang="en-US" sz="7200" dirty="0"/>
          </a:p>
        </p:txBody>
      </p:sp>
      <p:sp>
        <p:nvSpPr>
          <p:cNvPr id="5" name="Text Placeholder 4"/>
          <p:cNvSpPr>
            <a:spLocks noGrp="1"/>
          </p:cNvSpPr>
          <p:nvPr>
            <p:ph type="subTitle" idx="1"/>
          </p:nvPr>
        </p:nvSpPr>
        <p:spPr/>
        <p:txBody>
          <a:bodyPr/>
          <a:lstStyle/>
          <a:p>
            <a:pPr algn="l"/>
            <a:r>
              <a:rPr lang="en-US" sz="3200" b="1" dirty="0">
                <a:solidFill>
                  <a:srgbClr val="C00000"/>
                </a:solidFill>
              </a:rPr>
              <a:t>Please pay close attention, especially if this is your first semester at CMU</a:t>
            </a:r>
          </a:p>
          <a:p>
            <a:pPr algn="l"/>
            <a:endParaRPr lang="en-US" sz="3200" dirty="0">
              <a:solidFill>
                <a:srgbClr val="C00000"/>
              </a:solidFill>
            </a:endParaRPr>
          </a:p>
        </p:txBody>
      </p:sp>
      <p:sp>
        <p:nvSpPr>
          <p:cNvPr id="4" name="TextBox 3">
            <a:hlinkClick r:id="rId2"/>
            <a:extLst>
              <a:ext uri="{FF2B5EF4-FFF2-40B4-BE49-F238E27FC236}">
                <a16:creationId xmlns:a16="http://schemas.microsoft.com/office/drawing/2014/main" id="{EF6BB150-4DCA-BB46-A6EC-6AB5D8E09775}"/>
              </a:ext>
            </a:extLst>
          </p:cNvPr>
          <p:cNvSpPr txBox="1"/>
          <p:nvPr/>
        </p:nvSpPr>
        <p:spPr>
          <a:xfrm>
            <a:off x="-78953" y="6096000"/>
            <a:ext cx="9301905" cy="369332"/>
          </a:xfrm>
          <a:prstGeom prst="rect">
            <a:avLst/>
          </a:prstGeom>
          <a:noFill/>
        </p:spPr>
        <p:txBody>
          <a:bodyPr wrap="none" rtlCol="0">
            <a:spAutoFit/>
          </a:bodyPr>
          <a:lstStyle/>
          <a:p>
            <a:r>
              <a:rPr lang="en-US" sz="1800" dirty="0">
                <a:latin typeface="+mn-lt"/>
                <a:hlinkClick r:id="rId3"/>
              </a:rPr>
              <a:t>http://</a:t>
            </a:r>
            <a:r>
              <a:rPr lang="en-US" sz="1800" dirty="0" smtClean="0">
                <a:latin typeface="+mn-lt"/>
                <a:hlinkClick r:id="rId3"/>
              </a:rPr>
              <a:t>www.cs.cmu.edu/afs/cs.cmu.edu/academic/class/15213-s19/www/academicintegrity.html</a:t>
            </a:r>
            <a:endParaRPr lang="en-US" sz="1800" dirty="0">
              <a:latin typeface="+mn-lt"/>
            </a:endParaRPr>
          </a:p>
        </p:txBody>
      </p:sp>
    </p:spTree>
    <p:extLst>
      <p:ext uri="{BB962C8B-B14F-4D97-AF65-F5344CB8AC3E}">
        <p14:creationId xmlns:p14="http://schemas.microsoft.com/office/powerpoint/2010/main" val="407398027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Cheating/Plagiarism: Description</a:t>
            </a:r>
            <a:endParaRPr lang="en-US" dirty="0"/>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smtClean="0"/>
              <a:t>Unauthorized use of information</a:t>
            </a:r>
          </a:p>
          <a:p>
            <a:pPr lvl="1"/>
            <a:r>
              <a:rPr lang="en-US" b="1" dirty="0" smtClean="0"/>
              <a:t>Borrowing code: </a:t>
            </a:r>
            <a:r>
              <a:rPr lang="en-US" dirty="0" smtClean="0"/>
              <a:t>by copying, retyping, </a:t>
            </a:r>
            <a:r>
              <a:rPr lang="en-US" b="1" i="1" dirty="0" smtClean="0"/>
              <a:t>looking at</a:t>
            </a:r>
            <a:r>
              <a:rPr lang="en-US" dirty="0" smtClean="0"/>
              <a:t> a file</a:t>
            </a:r>
          </a:p>
          <a:p>
            <a:pPr lvl="1"/>
            <a:r>
              <a:rPr lang="en-US" b="1" dirty="0" smtClean="0"/>
              <a:t>Describing: </a:t>
            </a:r>
            <a:r>
              <a:rPr lang="en-US" dirty="0" smtClean="0"/>
              <a:t>verbal description of code from one person to another</a:t>
            </a:r>
          </a:p>
          <a:p>
            <a:pPr lvl="2"/>
            <a:r>
              <a:rPr lang="en-US" b="1" i="1" dirty="0" smtClean="0">
                <a:solidFill>
                  <a:srgbClr val="C00000"/>
                </a:solidFill>
              </a:rPr>
              <a:t>Even if you just describe/discuss how to put together CS:APP code snippets to solve the problem</a:t>
            </a:r>
          </a:p>
          <a:p>
            <a:pPr lvl="1"/>
            <a:r>
              <a:rPr lang="en-US" b="1" dirty="0" smtClean="0"/>
              <a:t>Searching the Web </a:t>
            </a:r>
            <a:r>
              <a:rPr lang="en-US" dirty="0" smtClean="0"/>
              <a:t>for solutions, discussions, tutorials, blogs, other universities’ 213 instances,…  in English or any other language</a:t>
            </a:r>
          </a:p>
          <a:p>
            <a:pPr lvl="1"/>
            <a:r>
              <a:rPr lang="en-US" b="1" dirty="0" smtClean="0"/>
              <a:t>Copying code </a:t>
            </a:r>
            <a:r>
              <a:rPr lang="en-US" dirty="0" smtClean="0"/>
              <a:t>from a previous course or online solution</a:t>
            </a:r>
          </a:p>
          <a:p>
            <a:pPr lvl="1"/>
            <a:r>
              <a:rPr lang="en-US" b="1" dirty="0" smtClean="0"/>
              <a:t>Reusing </a:t>
            </a:r>
            <a:r>
              <a:rPr lang="en-US" b="1" i="1" dirty="0" smtClean="0"/>
              <a:t>your</a:t>
            </a:r>
            <a:r>
              <a:rPr lang="en-US" b="1" dirty="0" smtClean="0"/>
              <a:t> code </a:t>
            </a:r>
            <a:r>
              <a:rPr lang="en-US" dirty="0" smtClean="0"/>
              <a:t>from a previous semester (here or elsewhere)</a:t>
            </a:r>
          </a:p>
          <a:p>
            <a:pPr lvl="2"/>
            <a:r>
              <a:rPr lang="en-US" b="1" i="1" dirty="0" smtClean="0">
                <a:solidFill>
                  <a:srgbClr val="C00000"/>
                </a:solidFill>
              </a:rPr>
              <a:t>If you take the course this semester, all work has to be done this semester</a:t>
            </a:r>
          </a:p>
          <a:p>
            <a:pPr lvl="1"/>
            <a:r>
              <a:rPr lang="en-US" b="1" dirty="0" smtClean="0"/>
              <a:t>Unattributed use of legal copies: </a:t>
            </a:r>
            <a:r>
              <a:rPr lang="en-US" dirty="0" smtClean="0"/>
              <a:t>all code not written by the student must be attributed (book, handout, recitation examples,…)</a:t>
            </a:r>
          </a:p>
        </p:txBody>
      </p:sp>
    </p:spTree>
    <p:extLst>
      <p:ext uri="{BB962C8B-B14F-4D97-AF65-F5344CB8AC3E}">
        <p14:creationId xmlns:p14="http://schemas.microsoft.com/office/powerpoint/2010/main" val="396787030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Cheating/Plagiarism: Description (cont.)</a:t>
            </a:r>
            <a:endParaRPr lang="en-US" dirty="0"/>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smtClean="0"/>
              <a:t>Unauthorized supplying of information</a:t>
            </a:r>
          </a:p>
          <a:p>
            <a:pPr lvl="1"/>
            <a:r>
              <a:rPr lang="en-US" b="1" dirty="0" smtClean="0"/>
              <a:t>Providing copy: </a:t>
            </a:r>
            <a:r>
              <a:rPr lang="en-US" dirty="0" smtClean="0"/>
              <a:t>Giving a copy of a file to someone</a:t>
            </a:r>
          </a:p>
          <a:p>
            <a:pPr lvl="1"/>
            <a:r>
              <a:rPr lang="en-US" b="1" dirty="0" smtClean="0"/>
              <a:t>Providing access:</a:t>
            </a:r>
          </a:p>
          <a:p>
            <a:pPr lvl="2"/>
            <a:r>
              <a:rPr lang="en-US" dirty="0" smtClean="0"/>
              <a:t>Putting material in unprotected directory</a:t>
            </a:r>
          </a:p>
          <a:p>
            <a:pPr lvl="2"/>
            <a:r>
              <a:rPr lang="en-US" dirty="0" smtClean="0"/>
              <a:t>Putting material in unprotected code repository (e.g., </a:t>
            </a:r>
            <a:r>
              <a:rPr lang="en-US" dirty="0" err="1" smtClean="0"/>
              <a:t>Github</a:t>
            </a:r>
            <a:r>
              <a:rPr lang="en-US" dirty="0" smtClean="0"/>
              <a:t>)</a:t>
            </a:r>
          </a:p>
          <a:p>
            <a:pPr lvl="1"/>
            <a:r>
              <a:rPr lang="en-US" b="1" dirty="0" smtClean="0"/>
              <a:t>Applies to this term and the future</a:t>
            </a:r>
          </a:p>
          <a:p>
            <a:pPr lvl="2"/>
            <a:r>
              <a:rPr lang="en-US" dirty="0" smtClean="0"/>
              <a:t>There is no statute of limitations for academic integrity violations</a:t>
            </a:r>
            <a:endParaRPr lang="en-US" dirty="0"/>
          </a:p>
        </p:txBody>
      </p:sp>
    </p:spTree>
    <p:extLst>
      <p:ext uri="{BB962C8B-B14F-4D97-AF65-F5344CB8AC3E}">
        <p14:creationId xmlns:p14="http://schemas.microsoft.com/office/powerpoint/2010/main" val="191882325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Cheating/Plagiarism: Description</a:t>
            </a:r>
            <a:endParaRPr lang="en-US" dirty="0"/>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smtClean="0"/>
              <a:t>What is NOT cheating?</a:t>
            </a:r>
          </a:p>
          <a:p>
            <a:pPr lvl="1"/>
            <a:r>
              <a:rPr lang="en-US" dirty="0" smtClean="0"/>
              <a:t>Explaining how to use systems or tools</a:t>
            </a:r>
          </a:p>
          <a:p>
            <a:pPr lvl="1"/>
            <a:r>
              <a:rPr lang="en-US" dirty="0" smtClean="0"/>
              <a:t>Helping others with </a:t>
            </a:r>
            <a:r>
              <a:rPr lang="en-US" i="1" dirty="0" smtClean="0"/>
              <a:t>high-level </a:t>
            </a:r>
            <a:r>
              <a:rPr lang="en-US" dirty="0" smtClean="0"/>
              <a:t>design issues</a:t>
            </a:r>
          </a:p>
          <a:p>
            <a:pPr lvl="1"/>
            <a:r>
              <a:rPr lang="en-US" dirty="0" smtClean="0"/>
              <a:t>Using code supplied by us </a:t>
            </a:r>
            <a:r>
              <a:rPr lang="en-US" b="1" i="1" dirty="0" smtClean="0"/>
              <a:t>(needs to be attributed)</a:t>
            </a:r>
          </a:p>
          <a:p>
            <a:pPr lvl="1"/>
            <a:r>
              <a:rPr lang="en-US" dirty="0" smtClean="0"/>
              <a:t>Using code from the CS:APP web site </a:t>
            </a:r>
            <a:r>
              <a:rPr lang="en-US" b="1" i="1" dirty="0" smtClean="0"/>
              <a:t>independently</a:t>
            </a:r>
          </a:p>
          <a:p>
            <a:endParaRPr lang="en-US" dirty="0" smtClean="0"/>
          </a:p>
          <a:p>
            <a:r>
              <a:rPr lang="en-US" dirty="0" smtClean="0"/>
              <a:t>See the course syllabus for details.</a:t>
            </a:r>
          </a:p>
          <a:p>
            <a:pPr lvl="1"/>
            <a:r>
              <a:rPr lang="en-US" dirty="0" smtClean="0"/>
              <a:t>Ignorance is not an excuse</a:t>
            </a:r>
          </a:p>
        </p:txBody>
      </p:sp>
    </p:spTree>
    <p:extLst>
      <p:ext uri="{BB962C8B-B14F-4D97-AF65-F5344CB8AC3E}">
        <p14:creationId xmlns:p14="http://schemas.microsoft.com/office/powerpoint/2010/main" val="11078130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smtClean="0"/>
              <a:t>Cheating: Consequences</a:t>
            </a:r>
            <a:endParaRPr lang="en-US" dirty="0"/>
          </a:p>
        </p:txBody>
      </p:sp>
      <p:sp>
        <p:nvSpPr>
          <p:cNvPr id="39940" name="Rectangle 4"/>
          <p:cNvSpPr>
            <a:spLocks noGrp="1" noChangeArrowheads="1"/>
          </p:cNvSpPr>
          <p:nvPr>
            <p:ph type="body" idx="1"/>
          </p:nvPr>
        </p:nvSpPr>
        <p:spPr>
          <a:xfrm>
            <a:off x="381000" y="1219200"/>
            <a:ext cx="8382000" cy="5435600"/>
          </a:xfrm>
        </p:spPr>
        <p:txBody>
          <a:bodyPr>
            <a:normAutofit fontScale="85000" lnSpcReduction="20000"/>
          </a:bodyPr>
          <a:lstStyle/>
          <a:p>
            <a:r>
              <a:rPr lang="en-US" dirty="0"/>
              <a:t>Penalty for cheating:</a:t>
            </a:r>
          </a:p>
          <a:p>
            <a:pPr lvl="1"/>
            <a:r>
              <a:rPr lang="en-US" b="1" dirty="0" smtClean="0"/>
              <a:t>Best case: </a:t>
            </a:r>
            <a:r>
              <a:rPr lang="en-US" dirty="0" smtClean="0"/>
              <a:t>-100% for assignment</a:t>
            </a:r>
          </a:p>
          <a:p>
            <a:pPr lvl="2"/>
            <a:r>
              <a:rPr lang="en-US" b="1" i="1" dirty="0" smtClean="0">
                <a:solidFill>
                  <a:srgbClr val="C00000"/>
                </a:solidFill>
              </a:rPr>
              <a:t>You would be better off to turn in nothing</a:t>
            </a:r>
          </a:p>
          <a:p>
            <a:pPr lvl="1"/>
            <a:r>
              <a:rPr lang="en-US" b="1" dirty="0" smtClean="0"/>
              <a:t>Worst case: </a:t>
            </a:r>
            <a:r>
              <a:rPr lang="en-US" dirty="0" smtClean="0"/>
              <a:t>Removal </a:t>
            </a:r>
            <a:r>
              <a:rPr lang="en-US" dirty="0"/>
              <a:t>from course with failing </a:t>
            </a:r>
            <a:r>
              <a:rPr lang="en-US" dirty="0" smtClean="0"/>
              <a:t>grade</a:t>
            </a:r>
          </a:p>
          <a:p>
            <a:pPr lvl="2"/>
            <a:r>
              <a:rPr lang="en-US" b="1" i="1" dirty="0" smtClean="0">
                <a:solidFill>
                  <a:srgbClr val="C00000"/>
                </a:solidFill>
              </a:rPr>
              <a:t>This is the default</a:t>
            </a:r>
          </a:p>
          <a:p>
            <a:pPr lvl="1"/>
            <a:r>
              <a:rPr lang="en-US" dirty="0" smtClean="0"/>
              <a:t>Permanent </a:t>
            </a:r>
            <a:r>
              <a:rPr lang="en-US" dirty="0"/>
              <a:t>mark on your record</a:t>
            </a:r>
          </a:p>
          <a:p>
            <a:pPr lvl="1"/>
            <a:r>
              <a:rPr lang="en-US" dirty="0" smtClean="0"/>
              <a:t>Loss of respect by you, the instructors and your colleagues</a:t>
            </a:r>
          </a:p>
          <a:p>
            <a:pPr lvl="1"/>
            <a:r>
              <a:rPr lang="en-US" b="1" i="1" dirty="0" smtClean="0">
                <a:solidFill>
                  <a:srgbClr val="C00000"/>
                </a:solidFill>
              </a:rPr>
              <a:t>If you do cheat – come clean asap!</a:t>
            </a:r>
            <a:endParaRPr lang="en-US" b="1" i="1" dirty="0">
              <a:solidFill>
                <a:srgbClr val="C00000"/>
              </a:solidFill>
            </a:endParaRPr>
          </a:p>
          <a:p>
            <a:pPr>
              <a:spcBef>
                <a:spcPts val="1200"/>
              </a:spcBef>
            </a:pPr>
            <a:r>
              <a:rPr lang="en-US" dirty="0" smtClean="0"/>
              <a:t>Detection </a:t>
            </a:r>
            <a:r>
              <a:rPr lang="en-US" dirty="0"/>
              <a:t>of cheating</a:t>
            </a:r>
            <a:r>
              <a:rPr lang="en-US" dirty="0" smtClean="0"/>
              <a:t>:</a:t>
            </a:r>
          </a:p>
          <a:p>
            <a:pPr lvl="1"/>
            <a:r>
              <a:rPr lang="en-US" dirty="0" smtClean="0"/>
              <a:t>We have sophisticated tools for detecting code plagiarism</a:t>
            </a:r>
            <a:endParaRPr lang="en-US" dirty="0"/>
          </a:p>
          <a:p>
            <a:pPr lvl="1"/>
            <a:r>
              <a:rPr lang="en-US" dirty="0" smtClean="0"/>
              <a:t>In Fall 2015, 20 </a:t>
            </a:r>
            <a:r>
              <a:rPr lang="en-US" dirty="0"/>
              <a:t>students were caught cheating and failed the course. </a:t>
            </a:r>
            <a:endParaRPr lang="en-US" dirty="0" smtClean="0"/>
          </a:p>
          <a:p>
            <a:pPr lvl="2"/>
            <a:r>
              <a:rPr lang="en-US" dirty="0" smtClean="0"/>
              <a:t>Some were </a:t>
            </a:r>
            <a:r>
              <a:rPr lang="en-US" b="1" dirty="0" smtClean="0"/>
              <a:t>expelled</a:t>
            </a:r>
            <a:r>
              <a:rPr lang="en-US" dirty="0" smtClean="0"/>
              <a:t> from the University</a:t>
            </a:r>
          </a:p>
          <a:p>
            <a:pPr lvl="1"/>
            <a:r>
              <a:rPr lang="en-US" dirty="0" smtClean="0"/>
              <a:t>In January 2016, 11 students were penalized for cheating violations that occurred as far back as Spring 2014.</a:t>
            </a:r>
            <a:endParaRPr lang="en-US" dirty="0"/>
          </a:p>
          <a:p>
            <a:pPr lvl="1"/>
            <a:r>
              <a:rPr lang="en-US" dirty="0" smtClean="0"/>
              <a:t>In Spring 2017 we caught people looking at Chinese-language blogs; 30+ AIV letters</a:t>
            </a:r>
            <a:endParaRPr lang="en-US" dirty="0"/>
          </a:p>
          <a:p>
            <a:pPr>
              <a:spcBef>
                <a:spcPts val="1200"/>
              </a:spcBef>
            </a:pPr>
            <a:r>
              <a:rPr lang="en-US" dirty="0"/>
              <a:t>Don</a:t>
            </a:r>
            <a:r>
              <a:rPr lang="fr-FR" dirty="0"/>
              <a:t>’</a:t>
            </a:r>
            <a:r>
              <a:rPr lang="en-US" dirty="0"/>
              <a:t>t do it!</a:t>
            </a:r>
          </a:p>
          <a:p>
            <a:pPr lvl="1"/>
            <a:r>
              <a:rPr lang="en-US" dirty="0" smtClean="0"/>
              <a:t>Manage your time carefully</a:t>
            </a:r>
            <a:endParaRPr lang="en-US" dirty="0"/>
          </a:p>
          <a:p>
            <a:pPr lvl="1"/>
            <a:r>
              <a:rPr lang="en-US" dirty="0"/>
              <a:t>Ask the staff for help when you get stuck</a:t>
            </a:r>
          </a:p>
          <a:p>
            <a:pPr marL="0" indent="0">
              <a:buNone/>
            </a:pPr>
            <a:endParaRPr lang="en-US" dirty="0"/>
          </a:p>
        </p:txBody>
      </p:sp>
    </p:spTree>
    <p:extLst>
      <p:ext uri="{BB962C8B-B14F-4D97-AF65-F5344CB8AC3E}">
        <p14:creationId xmlns:p14="http://schemas.microsoft.com/office/powerpoint/2010/main" val="378713010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Concrete Examples:</a:t>
            </a:r>
            <a:endParaRPr lang="en-US" dirty="0"/>
          </a:p>
        </p:txBody>
      </p:sp>
      <p:sp>
        <p:nvSpPr>
          <p:cNvPr id="3" name="Content Placeholder 2"/>
          <p:cNvSpPr>
            <a:spLocks noGrp="1"/>
          </p:cNvSpPr>
          <p:nvPr>
            <p:ph idx="1"/>
          </p:nvPr>
        </p:nvSpPr>
        <p:spPr>
          <a:xfrm>
            <a:off x="381000" y="1066800"/>
            <a:ext cx="8763000" cy="5435600"/>
          </a:xfrm>
        </p:spPr>
        <p:txBody>
          <a:bodyPr/>
          <a:lstStyle/>
          <a:p>
            <a:r>
              <a:rPr lang="en-US" dirty="0" smtClean="0"/>
              <a:t>This is Cheating:</a:t>
            </a:r>
          </a:p>
          <a:p>
            <a:pPr lvl="1"/>
            <a:r>
              <a:rPr lang="en-US" dirty="0" smtClean="0"/>
              <a:t>Searching the internet with the phrase 15-213, 18600, 213, 18213, </a:t>
            </a:r>
            <a:r>
              <a:rPr lang="en-US" dirty="0" err="1" smtClean="0"/>
              <a:t>malloclab</a:t>
            </a:r>
            <a:r>
              <a:rPr lang="en-US" dirty="0" smtClean="0"/>
              <a:t>,…</a:t>
            </a:r>
          </a:p>
          <a:p>
            <a:pPr lvl="2"/>
            <a:r>
              <a:rPr lang="en-US" dirty="0" smtClean="0"/>
              <a:t>That’s right, just entering it in a search engine</a:t>
            </a:r>
          </a:p>
          <a:p>
            <a:pPr lvl="1"/>
            <a:r>
              <a:rPr lang="en-US" dirty="0" smtClean="0"/>
              <a:t>Looking at someone’s code on the computer next to yours</a:t>
            </a:r>
          </a:p>
          <a:p>
            <a:pPr lvl="1"/>
            <a:r>
              <a:rPr lang="en-US" dirty="0" smtClean="0"/>
              <a:t>Giving your code to someone else, now or in the future</a:t>
            </a:r>
          </a:p>
          <a:p>
            <a:pPr lvl="1"/>
            <a:r>
              <a:rPr lang="en-US" dirty="0" smtClean="0"/>
              <a:t>Posting your code in a publicly on the Internet, now or in the future</a:t>
            </a:r>
          </a:p>
          <a:p>
            <a:pPr lvl="1"/>
            <a:r>
              <a:rPr lang="en-US" dirty="0" smtClean="0"/>
              <a:t>Discussing with your friends how to solve a lab by putting together CS:APP code fragments</a:t>
            </a:r>
          </a:p>
          <a:p>
            <a:pPr lvl="1"/>
            <a:r>
              <a:rPr lang="en-US" dirty="0" smtClean="0"/>
              <a:t>Hacking the course infrastructure</a:t>
            </a:r>
          </a:p>
          <a:p>
            <a:r>
              <a:rPr lang="en-US" dirty="0" smtClean="0"/>
              <a:t>This is OK (and encouraged):</a:t>
            </a:r>
          </a:p>
          <a:p>
            <a:pPr lvl="1"/>
            <a:r>
              <a:rPr lang="en-US" dirty="0" smtClean="0"/>
              <a:t>Googling a man page for </a:t>
            </a:r>
            <a:r>
              <a:rPr lang="en-US" dirty="0" err="1" smtClean="0"/>
              <a:t>fputs</a:t>
            </a:r>
            <a:endParaRPr lang="en-US" dirty="0" smtClean="0"/>
          </a:p>
          <a:p>
            <a:pPr lvl="1"/>
            <a:r>
              <a:rPr lang="en-US" dirty="0" smtClean="0"/>
              <a:t>Asking a friend for help with </a:t>
            </a:r>
            <a:r>
              <a:rPr lang="en-US" dirty="0" err="1" smtClean="0"/>
              <a:t>gdb</a:t>
            </a:r>
            <a:r>
              <a:rPr lang="en-US" dirty="0" smtClean="0"/>
              <a:t> </a:t>
            </a:r>
          </a:p>
          <a:p>
            <a:pPr lvl="1"/>
            <a:r>
              <a:rPr lang="en-US" dirty="0" smtClean="0"/>
              <a:t>Asking a TA or course instructor for help, showing them your code, …</a:t>
            </a:r>
          </a:p>
          <a:p>
            <a:pPr lvl="1"/>
            <a:r>
              <a:rPr lang="en-US" dirty="0" smtClean="0"/>
              <a:t>Looking in the textbook for a code example</a:t>
            </a:r>
          </a:p>
          <a:p>
            <a:pPr lvl="1"/>
            <a:r>
              <a:rPr lang="en-US" dirty="0" smtClean="0"/>
              <a:t>Talking about a (high-level) approach to the lab with a classmate</a:t>
            </a:r>
          </a:p>
        </p:txBody>
      </p:sp>
    </p:spTree>
    <p:extLst>
      <p:ext uri="{BB962C8B-B14F-4D97-AF65-F5344CB8AC3E}">
        <p14:creationId xmlns:p14="http://schemas.microsoft.com/office/powerpoint/2010/main" val="409420740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Feels: Student and Instructor</a:t>
            </a:r>
            <a:endParaRPr lang="en-US" dirty="0"/>
          </a:p>
        </p:txBody>
      </p:sp>
      <p:sp>
        <p:nvSpPr>
          <p:cNvPr id="3" name="Content Placeholder 2"/>
          <p:cNvSpPr>
            <a:spLocks noGrp="1"/>
          </p:cNvSpPr>
          <p:nvPr>
            <p:ph idx="1"/>
          </p:nvPr>
        </p:nvSpPr>
        <p:spPr/>
        <p:txBody>
          <a:bodyPr/>
          <a:lstStyle/>
          <a:p>
            <a:r>
              <a:rPr lang="en-US" sz="2000" dirty="0" smtClean="0"/>
              <a:t>Fred is desperate.  </a:t>
            </a:r>
            <a:r>
              <a:rPr lang="en-US" sz="2000" dirty="0">
                <a:latin typeface="Calibri" panose="020F0502020204030204" pitchFamily="34" charset="0"/>
                <a:cs typeface="Calibri" panose="020F0502020204030204" pitchFamily="34" charset="0"/>
              </a:rPr>
              <a:t>H</a:t>
            </a:r>
            <a:r>
              <a:rPr lang="en-US" sz="2000" dirty="0" smtClean="0">
                <a:latin typeface="Calibri" panose="020F0502020204030204" pitchFamily="34" charset="0"/>
                <a:cs typeface="Calibri" panose="020F0502020204030204" pitchFamily="34" charset="0"/>
              </a:rPr>
              <a:t>e can’t get his code to work and the deadline is drawing near.  In panic and frustration, he searches the web and finds a solution posted by a student at U. Oklahoma on </a:t>
            </a:r>
            <a:r>
              <a:rPr lang="en-US" sz="2000" dirty="0" err="1" smtClean="0">
                <a:latin typeface="Calibri" panose="020F0502020204030204" pitchFamily="34" charset="0"/>
                <a:cs typeface="Calibri" panose="020F0502020204030204" pitchFamily="34" charset="0"/>
              </a:rPr>
              <a:t>Github</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a:t>
            </a:r>
            <a:r>
              <a:rPr lang="en-US" sz="2000" dirty="0" smtClean="0">
                <a:latin typeface="Calibri" panose="020F0502020204030204" pitchFamily="34" charset="0"/>
                <a:cs typeface="Calibri" panose="020F0502020204030204" pitchFamily="34" charset="0"/>
              </a:rPr>
              <a:t>e carefully strips out the comments and inserts his own.  </a:t>
            </a:r>
            <a:r>
              <a:rPr lang="en-US" sz="2000" dirty="0">
                <a:latin typeface="Calibri" panose="020F0502020204030204" pitchFamily="34" charset="0"/>
                <a:cs typeface="Calibri" panose="020F0502020204030204" pitchFamily="34" charset="0"/>
              </a:rPr>
              <a:t>H</a:t>
            </a:r>
            <a:r>
              <a:rPr lang="en-US" sz="2000" dirty="0" smtClean="0">
                <a:latin typeface="Calibri" panose="020F0502020204030204" pitchFamily="34" charset="0"/>
                <a:cs typeface="Calibri" panose="020F0502020204030204" pitchFamily="34" charset="0"/>
              </a:rPr>
              <a:t>e changes the names of the variables and functions.  Phew!  Got it done!</a:t>
            </a:r>
          </a:p>
          <a:p>
            <a:r>
              <a:rPr lang="en-US" sz="2000" b="1" dirty="0">
                <a:latin typeface="Calibri" panose="020F0502020204030204" pitchFamily="34" charset="0"/>
                <a:cs typeface="Calibri" panose="020F0502020204030204" pitchFamily="34" charset="0"/>
              </a:rPr>
              <a:t>The course staff </a:t>
            </a:r>
            <a:r>
              <a:rPr lang="en-US" sz="2000" dirty="0">
                <a:latin typeface="Calibri" panose="020F0502020204030204" pitchFamily="34" charset="0"/>
                <a:cs typeface="Calibri" panose="020F0502020204030204" pitchFamily="34" charset="0"/>
              </a:rPr>
              <a:t>run checking tools that compare all submitted solutions to the solutions from this and other semesters, along with ones that are on the Web.</a:t>
            </a:r>
          </a:p>
          <a:p>
            <a:pPr lvl="1"/>
            <a:r>
              <a:rPr lang="en-US" sz="1800" dirty="0" smtClean="0"/>
              <a:t>Remember: We are as good at web searching as you are</a:t>
            </a:r>
          </a:p>
          <a:p>
            <a:r>
              <a:rPr lang="en-US" sz="2000" dirty="0" smtClean="0"/>
              <a:t>Meanwhile, Fred has had an uneasy feeling: </a:t>
            </a:r>
            <a:r>
              <a:rPr lang="en-US" sz="2000" dirty="0">
                <a:latin typeface="Calibri" panose="020F0502020204030204" pitchFamily="34" charset="0"/>
                <a:cs typeface="Calibri" panose="020F0502020204030204" pitchFamily="34" charset="0"/>
              </a:rPr>
              <a:t>Will I get away with it?  Why does my conscience bother me?</a:t>
            </a:r>
          </a:p>
          <a:p>
            <a:r>
              <a:rPr lang="en-US" sz="2000" dirty="0" smtClean="0"/>
              <a:t>Fred gets email from an instructor: </a:t>
            </a:r>
            <a:r>
              <a:rPr lang="en-US" sz="2000" dirty="0">
                <a:latin typeface="Calibri" panose="020F0502020204030204" pitchFamily="34" charset="0"/>
                <a:cs typeface="Calibri" panose="020F0502020204030204" pitchFamily="34" charset="0"/>
              </a:rPr>
              <a:t>“Please see me tomorrow at 9:30 am.”</a:t>
            </a:r>
          </a:p>
          <a:p>
            <a:pPr lvl="1"/>
            <a:r>
              <a:rPr lang="en-US" dirty="0" smtClean="0"/>
              <a:t>Fred does not sleep well that night</a:t>
            </a:r>
          </a:p>
        </p:txBody>
      </p:sp>
    </p:spTree>
    <p:extLst>
      <p:ext uri="{BB962C8B-B14F-4D97-AF65-F5344CB8AC3E}">
        <p14:creationId xmlns:p14="http://schemas.microsoft.com/office/powerpoint/2010/main" val="31778988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bwMode="auto">
          <a:xfrm>
            <a:off x="685800" y="2130425"/>
            <a:ext cx="7772400" cy="1470025"/>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r>
              <a:rPr lang="en-US" sz="7200" strike="sngStrike" kern="0" dirty="0" smtClean="0">
                <a:solidFill>
                  <a:srgbClr val="C00000"/>
                </a:solidFill>
              </a:rPr>
              <a:t>18-600</a:t>
            </a:r>
            <a:r>
              <a:rPr lang="en-US" sz="7200" kern="0" dirty="0" smtClean="0"/>
              <a:t> 18-613</a:t>
            </a:r>
            <a:endParaRPr lang="en-US" sz="7200" kern="0" dirty="0"/>
          </a:p>
        </p:txBody>
      </p:sp>
    </p:spTree>
    <p:extLst>
      <p:ext uri="{BB962C8B-B14F-4D97-AF65-F5344CB8AC3E}">
        <p14:creationId xmlns:p14="http://schemas.microsoft.com/office/powerpoint/2010/main" val="400417762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B2A4-FA57-3941-802D-1A2737E59F06}"/>
              </a:ext>
            </a:extLst>
          </p:cNvPr>
          <p:cNvSpPr>
            <a:spLocks noGrp="1"/>
          </p:cNvSpPr>
          <p:nvPr>
            <p:ph type="title"/>
          </p:nvPr>
        </p:nvSpPr>
        <p:spPr/>
        <p:txBody>
          <a:bodyPr/>
          <a:lstStyle/>
          <a:p>
            <a:r>
              <a:rPr lang="en-US" dirty="0"/>
              <a:t>Why It’s a Big Deal</a:t>
            </a:r>
          </a:p>
        </p:txBody>
      </p:sp>
      <p:sp>
        <p:nvSpPr>
          <p:cNvPr id="3" name="Content Placeholder 2">
            <a:extLst>
              <a:ext uri="{FF2B5EF4-FFF2-40B4-BE49-F238E27FC236}">
                <a16:creationId xmlns:a16="http://schemas.microsoft.com/office/drawing/2014/main" id="{B6EB68C6-4A30-A244-AC3E-A7F968CFB462}"/>
              </a:ext>
            </a:extLst>
          </p:cNvPr>
          <p:cNvSpPr>
            <a:spLocks noGrp="1"/>
          </p:cNvSpPr>
          <p:nvPr>
            <p:ph idx="1"/>
          </p:nvPr>
        </p:nvSpPr>
        <p:spPr/>
        <p:txBody>
          <a:bodyPr/>
          <a:lstStyle/>
          <a:p>
            <a:r>
              <a:rPr lang="en-US" dirty="0"/>
              <a:t>This material is best learned by doing</a:t>
            </a:r>
          </a:p>
          <a:p>
            <a:pPr lvl="1"/>
            <a:r>
              <a:rPr lang="en-US" dirty="0"/>
              <a:t>Even though that can, at times, be difficult and frustrating</a:t>
            </a:r>
          </a:p>
          <a:p>
            <a:pPr lvl="1"/>
            <a:r>
              <a:rPr lang="en-US" dirty="0"/>
              <a:t>Starting with a copy of a program and then tweaking it is very different from writing from scratch</a:t>
            </a:r>
          </a:p>
          <a:p>
            <a:pPr lvl="2"/>
            <a:r>
              <a:rPr lang="en-US" dirty="0"/>
              <a:t>Planning, designing, organizing a program are important skills</a:t>
            </a:r>
          </a:p>
          <a:p>
            <a:r>
              <a:rPr lang="en-US" dirty="0"/>
              <a:t>We are the gateway to other system courses</a:t>
            </a:r>
          </a:p>
          <a:p>
            <a:pPr lvl="1"/>
            <a:r>
              <a:rPr lang="en-US" dirty="0"/>
              <a:t>Want to make sure everyone completing the course has mastered the material</a:t>
            </a:r>
          </a:p>
          <a:p>
            <a:r>
              <a:rPr lang="en-US" dirty="0"/>
              <a:t>Industry appreciates the value of this course</a:t>
            </a:r>
          </a:p>
          <a:p>
            <a:pPr lvl="1"/>
            <a:r>
              <a:rPr lang="en-US" dirty="0"/>
              <a:t>We want to make sure anyone claiming to have taken the course is prepared for the real world</a:t>
            </a:r>
          </a:p>
          <a:p>
            <a:r>
              <a:rPr lang="en-US" dirty="0"/>
              <a:t>Working in Teams and Collaboration is an Important Skill</a:t>
            </a:r>
          </a:p>
          <a:p>
            <a:pPr lvl="1"/>
            <a:r>
              <a:rPr lang="en-US" dirty="0"/>
              <a:t>But only if team members have solid foundations</a:t>
            </a:r>
          </a:p>
          <a:p>
            <a:pPr lvl="1"/>
            <a:r>
              <a:rPr lang="en-US" dirty="0"/>
              <a:t>This course is about foundations, not teamwork</a:t>
            </a:r>
          </a:p>
        </p:txBody>
      </p:sp>
    </p:spTree>
    <p:extLst>
      <p:ext uri="{BB962C8B-B14F-4D97-AF65-F5344CB8AC3E}">
        <p14:creationId xmlns:p14="http://schemas.microsoft.com/office/powerpoint/2010/main" val="390278510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Feels: Student and Instructor</a:t>
            </a:r>
            <a:endParaRPr lang="en-US" dirty="0"/>
          </a:p>
        </p:txBody>
      </p:sp>
      <p:sp>
        <p:nvSpPr>
          <p:cNvPr id="3" name="Content Placeholder 2"/>
          <p:cNvSpPr>
            <a:spLocks noGrp="1"/>
          </p:cNvSpPr>
          <p:nvPr>
            <p:ph idx="1"/>
          </p:nvPr>
        </p:nvSpPr>
        <p:spPr>
          <a:xfrm>
            <a:off x="381000" y="1295400"/>
            <a:ext cx="8382000" cy="5435600"/>
          </a:xfrm>
        </p:spPr>
        <p:txBody>
          <a:bodyPr/>
          <a:lstStyle/>
          <a:p>
            <a:r>
              <a:rPr lang="en-US" sz="2000" dirty="0" smtClean="0"/>
              <a:t>The instructor feels frustrated.  </a:t>
            </a:r>
            <a:r>
              <a:rPr lang="en-US" sz="1800" dirty="0">
                <a:latin typeface="Calibri" charset="0"/>
                <a:ea typeface="ヒラギノ角ゴ ProN W3" charset="-128"/>
                <a:cs typeface="ヒラギノ角ゴ ProN W3" charset="-128"/>
                <a:sym typeface="Calibri" charset="0"/>
              </a:rPr>
              <a:t>His job is to help students learn, not to be police.  Every hour he spends looking at code for cheating is time that he cannot spend providing help to students.  But, these cases can’t be overlooked</a:t>
            </a:r>
          </a:p>
          <a:p>
            <a:r>
              <a:rPr lang="en-US" sz="2000" dirty="0" smtClean="0"/>
              <a:t>At the meeting:</a:t>
            </a:r>
          </a:p>
          <a:p>
            <a:pPr lvl="1"/>
            <a:r>
              <a:rPr lang="en-US" sz="1800" dirty="0" smtClean="0"/>
              <a:t>Instructor: “Explain why your code looks so much like the code on </a:t>
            </a:r>
            <a:r>
              <a:rPr lang="en-US" sz="1800" dirty="0" err="1" smtClean="0"/>
              <a:t>Github</a:t>
            </a:r>
            <a:r>
              <a:rPr lang="en-US" sz="1800" dirty="0" smtClean="0"/>
              <a:t>.”</a:t>
            </a:r>
          </a:p>
          <a:p>
            <a:pPr lvl="1"/>
            <a:r>
              <a:rPr lang="en-US" sz="1800" dirty="0" smtClean="0"/>
              <a:t>Fred: “Gee, I don’t know.  I guess all solutions look pretty much alike.”</a:t>
            </a:r>
          </a:p>
          <a:p>
            <a:pPr lvl="1"/>
            <a:r>
              <a:rPr lang="en-US" sz="1800" dirty="0" smtClean="0"/>
              <a:t>Instructor: “I don’t believe you.  I am going to file an academic integrity violation.”</a:t>
            </a:r>
          </a:p>
          <a:p>
            <a:pPr lvl="2"/>
            <a:r>
              <a:rPr lang="en-US" sz="1800" dirty="0" smtClean="0"/>
              <a:t>Fred will have the right to appeal, but the instructor does not need him to admit his guilt in order to penalize him.</a:t>
            </a:r>
          </a:p>
          <a:p>
            <a:r>
              <a:rPr lang="en-US" sz="2200" dirty="0" smtClean="0"/>
              <a:t>Consequences</a:t>
            </a:r>
          </a:p>
          <a:p>
            <a:pPr lvl="1"/>
            <a:r>
              <a:rPr lang="en-US" sz="1800" dirty="0" smtClean="0"/>
              <a:t>Fred may (most likely will) be given a failing grade for the course</a:t>
            </a:r>
          </a:p>
          <a:p>
            <a:pPr lvl="1"/>
            <a:r>
              <a:rPr lang="en-US" sz="1800" dirty="0" smtClean="0"/>
              <a:t>Fred will be reported to the university</a:t>
            </a:r>
          </a:p>
          <a:p>
            <a:pPr lvl="1"/>
            <a:r>
              <a:rPr lang="en-US" sz="1800" dirty="0" smtClean="0"/>
              <a:t>A second AIV will lead to a disciplinary hearing</a:t>
            </a:r>
          </a:p>
          <a:p>
            <a:pPr lvl="1"/>
            <a:r>
              <a:rPr lang="en-US" sz="1800" dirty="0" smtClean="0"/>
              <a:t>Fred will go through the rest of his life carrying a burden of shame</a:t>
            </a:r>
          </a:p>
          <a:p>
            <a:pPr lvl="1"/>
            <a:r>
              <a:rPr lang="en-US" sz="1800" dirty="0" smtClean="0"/>
              <a:t>The instructor will experience a combination of betrayal and distress</a:t>
            </a:r>
          </a:p>
        </p:txBody>
      </p:sp>
    </p:spTree>
    <p:extLst>
      <p:ext uri="{BB962C8B-B14F-4D97-AF65-F5344CB8AC3E}">
        <p14:creationId xmlns:p14="http://schemas.microsoft.com/office/powerpoint/2010/main" val="81053307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Scenario: Cheating or Not?</a:t>
            </a:r>
            <a:endParaRPr lang="en-US" dirty="0"/>
          </a:p>
        </p:txBody>
      </p:sp>
      <p:sp>
        <p:nvSpPr>
          <p:cNvPr id="3" name="Content Placeholder 2"/>
          <p:cNvSpPr>
            <a:spLocks noGrp="1"/>
          </p:cNvSpPr>
          <p:nvPr>
            <p:ph idx="1"/>
          </p:nvPr>
        </p:nvSpPr>
        <p:spPr>
          <a:xfrm>
            <a:off x="228600" y="1143000"/>
            <a:ext cx="8686800" cy="5435600"/>
          </a:xfrm>
        </p:spPr>
        <p:txBody>
          <a:bodyPr/>
          <a:lstStyle/>
          <a:p>
            <a:pPr marL="0" indent="0">
              <a:buNone/>
            </a:pPr>
            <a:r>
              <a:rPr lang="en-US" sz="2000" dirty="0"/>
              <a:t>Alice is working on </a:t>
            </a:r>
            <a:r>
              <a:rPr lang="en-US" sz="2000" dirty="0" err="1"/>
              <a:t>malloc</a:t>
            </a:r>
            <a:r>
              <a:rPr lang="en-US" sz="2000" dirty="0"/>
              <a:t> lab and is just plain stuck.  </a:t>
            </a:r>
            <a:r>
              <a:rPr lang="en-US" sz="2000" dirty="0">
                <a:latin typeface="Calibri" charset="0"/>
                <a:ea typeface="ヒラギノ角ゴ ProN W3" charset="-128"/>
                <a:cs typeface="ヒラギノ角ゴ ProN W3" charset="-128"/>
                <a:sym typeface="Calibri" charset="0"/>
              </a:rPr>
              <a:t>Her code is </a:t>
            </a:r>
            <a:r>
              <a:rPr lang="en-US" sz="2000" dirty="0" err="1">
                <a:latin typeface="Calibri" charset="0"/>
                <a:ea typeface="ヒラギノ角ゴ ProN W3" charset="-128"/>
                <a:cs typeface="ヒラギノ角ゴ ProN W3" charset="-128"/>
                <a:sym typeface="Calibri" charset="0"/>
              </a:rPr>
              <a:t>seg</a:t>
            </a:r>
            <a:r>
              <a:rPr lang="en-US" sz="2000" dirty="0">
                <a:latin typeface="Calibri" charset="0"/>
                <a:ea typeface="ヒラギノ角ゴ ProN W3" charset="-128"/>
                <a:cs typeface="ヒラギノ角ゴ ProN W3" charset="-128"/>
                <a:sym typeface="Calibri" charset="0"/>
              </a:rPr>
              <a:t> faulting and she doesn't know why.  It is only 2 days until </a:t>
            </a:r>
            <a:r>
              <a:rPr lang="en-US" sz="2000" dirty="0" err="1">
                <a:latin typeface="Calibri" charset="0"/>
                <a:ea typeface="ヒラギノ角ゴ ProN W3" charset="-128"/>
                <a:cs typeface="ヒラギノ角ゴ ProN W3" charset="-128"/>
                <a:sym typeface="Calibri" charset="0"/>
              </a:rPr>
              <a:t>malloc</a:t>
            </a:r>
            <a:r>
              <a:rPr lang="en-US" sz="2000" dirty="0">
                <a:latin typeface="Calibri" charset="0"/>
                <a:ea typeface="ヒラギノ角ゴ ProN W3" charset="-128"/>
                <a:cs typeface="ヒラギノ角ゴ ProN W3" charset="-128"/>
                <a:sym typeface="Calibri" charset="0"/>
              </a:rPr>
              <a:t> lab is due and she has 3 other assignments due this same week.  She is in the cluster.</a:t>
            </a:r>
          </a:p>
          <a:p>
            <a:pPr marL="0" indent="0">
              <a:buNone/>
            </a:pPr>
            <a:r>
              <a:rPr lang="en-US" sz="2000" b="1" dirty="0">
                <a:latin typeface="Calibri" charset="0"/>
                <a:ea typeface="ヒラギノ角ゴ ProN W3" charset="-128"/>
                <a:cs typeface="ヒラギノ角ゴ ProN W3" charset="-128"/>
                <a:sym typeface="Calibri" charset="0"/>
              </a:rPr>
              <a:t>Bob is sitting next to her.  He is pretty much done.</a:t>
            </a:r>
          </a:p>
          <a:p>
            <a:pPr marL="0" indent="0">
              <a:buNone/>
            </a:pPr>
            <a:r>
              <a:rPr lang="en-US" sz="2000" dirty="0" smtClean="0"/>
              <a:t>Sitting </a:t>
            </a:r>
            <a:r>
              <a:rPr lang="en-US" sz="2000" dirty="0"/>
              <a:t>next to Bob is Charlie.  He is also stuck</a:t>
            </a:r>
            <a:r>
              <a:rPr lang="en-US" sz="2000" dirty="0" smtClean="0"/>
              <a:t>.</a:t>
            </a:r>
            <a:endParaRPr lang="en-US" sz="2000" dirty="0"/>
          </a:p>
          <a:p>
            <a:r>
              <a:rPr lang="en-US" dirty="0" smtClean="0"/>
              <a:t>1. Charlie gets up for a break and Bob makes a printout of his own code and leaves it on Charlie’s chair.</a:t>
            </a:r>
          </a:p>
          <a:p>
            <a:pPr lvl="1"/>
            <a:r>
              <a:rPr lang="en-US" dirty="0" smtClean="0"/>
              <a:t>Who cheated: Charlie?       Bob?</a:t>
            </a:r>
          </a:p>
          <a:p>
            <a:r>
              <a:rPr lang="en-US" dirty="0" smtClean="0"/>
              <a:t>2. Charlie finds the copy of Bob’s </a:t>
            </a:r>
            <a:r>
              <a:rPr lang="en-US" dirty="0" err="1" smtClean="0"/>
              <a:t>malloc</a:t>
            </a:r>
            <a:r>
              <a:rPr lang="en-US" dirty="0" smtClean="0"/>
              <a:t> code, looks it over, and then copies one function, but changes the names of all the variables.</a:t>
            </a:r>
          </a:p>
          <a:p>
            <a:pPr lvl="1"/>
            <a:r>
              <a:rPr lang="en-US" dirty="0">
                <a:solidFill>
                  <a:srgbClr val="000000"/>
                </a:solidFill>
              </a:rPr>
              <a:t>Who cheated: Charlie?       Bob?</a:t>
            </a:r>
          </a:p>
          <a:p>
            <a:endParaRPr lang="en-US" sz="2000" dirty="0"/>
          </a:p>
          <a:p>
            <a:endParaRPr lang="en-US" sz="2000" dirty="0"/>
          </a:p>
        </p:txBody>
      </p:sp>
    </p:spTree>
    <p:extLst>
      <p:ext uri="{BB962C8B-B14F-4D97-AF65-F5344CB8AC3E}">
        <p14:creationId xmlns:p14="http://schemas.microsoft.com/office/powerpoint/2010/main" val="122854935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Scenario</a:t>
            </a:r>
            <a:endParaRPr lang="en-US" dirty="0"/>
          </a:p>
        </p:txBody>
      </p:sp>
      <p:sp>
        <p:nvSpPr>
          <p:cNvPr id="3" name="Content Placeholder 2"/>
          <p:cNvSpPr>
            <a:spLocks noGrp="1"/>
          </p:cNvSpPr>
          <p:nvPr>
            <p:ph idx="1"/>
          </p:nvPr>
        </p:nvSpPr>
        <p:spPr>
          <a:xfrm>
            <a:off x="228600" y="1143000"/>
            <a:ext cx="8686800" cy="5435600"/>
          </a:xfrm>
        </p:spPr>
        <p:txBody>
          <a:bodyPr/>
          <a:lstStyle/>
          <a:p>
            <a:pPr marL="0" indent="0">
              <a:buNone/>
            </a:pPr>
            <a:r>
              <a:rPr lang="en-US" sz="2000" dirty="0"/>
              <a:t>Alice is working on </a:t>
            </a:r>
            <a:r>
              <a:rPr lang="en-US" sz="2000" dirty="0" err="1"/>
              <a:t>malloc</a:t>
            </a:r>
            <a:r>
              <a:rPr lang="en-US" sz="2000" dirty="0"/>
              <a:t> lab and is just plain stuck.  </a:t>
            </a:r>
            <a:r>
              <a:rPr lang="en-US" sz="2000" dirty="0" smtClean="0">
                <a:latin typeface="Calibri" panose="020F0502020204030204" pitchFamily="34" charset="0"/>
                <a:cs typeface="Calibri" panose="020F0502020204030204" pitchFamily="34" charset="0"/>
              </a:rPr>
              <a:t>Her </a:t>
            </a:r>
            <a:r>
              <a:rPr lang="en-US" sz="2000" dirty="0">
                <a:latin typeface="Calibri" panose="020F0502020204030204" pitchFamily="34" charset="0"/>
                <a:cs typeface="Calibri" panose="020F0502020204030204" pitchFamily="34" charset="0"/>
              </a:rPr>
              <a:t>code is </a:t>
            </a:r>
            <a:r>
              <a:rPr lang="en-US" sz="2000" dirty="0" err="1">
                <a:latin typeface="Calibri" panose="020F0502020204030204" pitchFamily="34" charset="0"/>
                <a:cs typeface="Calibri" panose="020F0502020204030204" pitchFamily="34" charset="0"/>
              </a:rPr>
              <a:t>seg</a:t>
            </a:r>
            <a:r>
              <a:rPr lang="en-US" sz="2000" dirty="0">
                <a:latin typeface="Calibri" panose="020F0502020204030204" pitchFamily="34" charset="0"/>
                <a:cs typeface="Calibri" panose="020F0502020204030204" pitchFamily="34" charset="0"/>
              </a:rPr>
              <a:t> faulting and she doesn't know why.  It is only 2 days until </a:t>
            </a:r>
            <a:r>
              <a:rPr lang="en-US" sz="2000" dirty="0" err="1">
                <a:latin typeface="Calibri" panose="020F0502020204030204" pitchFamily="34" charset="0"/>
                <a:cs typeface="Calibri" panose="020F0502020204030204" pitchFamily="34" charset="0"/>
              </a:rPr>
              <a:t>malloc</a:t>
            </a:r>
            <a:r>
              <a:rPr lang="en-US" sz="2000" dirty="0">
                <a:latin typeface="Calibri" panose="020F0502020204030204" pitchFamily="34" charset="0"/>
                <a:cs typeface="Calibri" panose="020F0502020204030204" pitchFamily="34" charset="0"/>
              </a:rPr>
              <a:t> lab is due and she has 3 other assignments due this same week.  She is in the cluster.</a:t>
            </a:r>
          </a:p>
          <a:p>
            <a:pPr marL="0" indent="0">
              <a:buNone/>
            </a:pPr>
            <a:r>
              <a:rPr lang="en-US" sz="2000" dirty="0" smtClean="0"/>
              <a:t>Bob </a:t>
            </a:r>
            <a:r>
              <a:rPr lang="en-US" sz="2000" dirty="0"/>
              <a:t>is sitting next to her.  He is pretty much done.</a:t>
            </a:r>
          </a:p>
          <a:p>
            <a:pPr marL="0" indent="0">
              <a:buNone/>
            </a:pPr>
            <a:r>
              <a:rPr lang="en-US" sz="2000" dirty="0" smtClean="0"/>
              <a:t>Sitting </a:t>
            </a:r>
            <a:r>
              <a:rPr lang="en-US" sz="2000" dirty="0"/>
              <a:t>next to Bob is Charlie.  He is also stuck</a:t>
            </a:r>
            <a:r>
              <a:rPr lang="en-US" sz="2000" dirty="0" smtClean="0"/>
              <a:t>.</a:t>
            </a:r>
            <a:endParaRPr lang="en-US" sz="2000" dirty="0"/>
          </a:p>
          <a:p>
            <a:pPr>
              <a:spcAft>
                <a:spcPts val="600"/>
              </a:spcAft>
            </a:pPr>
            <a:r>
              <a:rPr lang="en-US" dirty="0" smtClean="0"/>
              <a:t>1</a:t>
            </a:r>
            <a:r>
              <a:rPr lang="en-US" dirty="0"/>
              <a:t>. Bob offers to help Alice and they go over her code together</a:t>
            </a:r>
            <a:r>
              <a:rPr lang="en-US" dirty="0" smtClean="0"/>
              <a:t>.</a:t>
            </a:r>
          </a:p>
          <a:p>
            <a:pPr lvl="1"/>
            <a:r>
              <a:rPr lang="en-US" dirty="0">
                <a:solidFill>
                  <a:srgbClr val="000000"/>
                </a:solidFill>
              </a:rPr>
              <a:t>Who cheated: </a:t>
            </a:r>
            <a:r>
              <a:rPr lang="en-US" dirty="0" smtClean="0">
                <a:solidFill>
                  <a:srgbClr val="000000"/>
                </a:solidFill>
              </a:rPr>
              <a:t>Bob?       Alice?</a:t>
            </a:r>
            <a:endParaRPr lang="en-US" dirty="0"/>
          </a:p>
          <a:p>
            <a:pPr>
              <a:spcAft>
                <a:spcPts val="600"/>
              </a:spcAft>
            </a:pPr>
            <a:r>
              <a:rPr lang="en-US" dirty="0" smtClean="0"/>
              <a:t>2</a:t>
            </a:r>
            <a:r>
              <a:rPr lang="en-US" dirty="0"/>
              <a:t>. Bob gets up to go to the bathroom and Charlie looks over at his screen to see how Bob implemented his free list.</a:t>
            </a:r>
          </a:p>
          <a:p>
            <a:pPr lvl="1"/>
            <a:r>
              <a:rPr lang="en-US" dirty="0">
                <a:solidFill>
                  <a:srgbClr val="000000"/>
                </a:solidFill>
              </a:rPr>
              <a:t>Who cheated: Charlie?       </a:t>
            </a:r>
            <a:r>
              <a:rPr lang="en-US" dirty="0" smtClean="0">
                <a:solidFill>
                  <a:srgbClr val="000000"/>
                </a:solidFill>
              </a:rPr>
              <a:t>Bob?</a:t>
            </a:r>
            <a:endParaRPr lang="en-US" dirty="0">
              <a:solidFill>
                <a:srgbClr val="000000"/>
              </a:solidFill>
            </a:endParaRPr>
          </a:p>
        </p:txBody>
      </p:sp>
    </p:spTree>
    <p:extLst>
      <p:ext uri="{BB962C8B-B14F-4D97-AF65-F5344CB8AC3E}">
        <p14:creationId xmlns:p14="http://schemas.microsoft.com/office/powerpoint/2010/main" val="388719346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Scenario (cont.)</a:t>
            </a:r>
            <a:endParaRPr lang="en-US" dirty="0"/>
          </a:p>
        </p:txBody>
      </p:sp>
      <p:sp>
        <p:nvSpPr>
          <p:cNvPr id="3" name="Content Placeholder 2"/>
          <p:cNvSpPr>
            <a:spLocks noGrp="1"/>
          </p:cNvSpPr>
          <p:nvPr>
            <p:ph idx="1"/>
          </p:nvPr>
        </p:nvSpPr>
        <p:spPr>
          <a:xfrm>
            <a:off x="228600" y="1143000"/>
            <a:ext cx="8686800" cy="5435600"/>
          </a:xfrm>
        </p:spPr>
        <p:txBody>
          <a:bodyPr/>
          <a:lstStyle/>
          <a:p>
            <a:pPr>
              <a:spcAft>
                <a:spcPts val="600"/>
              </a:spcAft>
            </a:pPr>
            <a:r>
              <a:rPr lang="en-US" dirty="0" smtClean="0"/>
              <a:t>3. Alice is having trouble with GDB.  She asks Bob how to set a breakpoint, and he shows her.</a:t>
            </a:r>
          </a:p>
          <a:p>
            <a:pPr lvl="1"/>
            <a:r>
              <a:rPr lang="en-US" dirty="0">
                <a:solidFill>
                  <a:srgbClr val="000000"/>
                </a:solidFill>
              </a:rPr>
              <a:t>Who cheated: </a:t>
            </a:r>
            <a:r>
              <a:rPr lang="en-US" dirty="0" smtClean="0">
                <a:solidFill>
                  <a:srgbClr val="000000"/>
                </a:solidFill>
              </a:rPr>
              <a:t>Bob?       Alice?</a:t>
            </a:r>
            <a:endParaRPr lang="en-US" dirty="0"/>
          </a:p>
          <a:p>
            <a:pPr>
              <a:spcAft>
                <a:spcPts val="600"/>
              </a:spcAft>
            </a:pPr>
            <a:r>
              <a:rPr lang="en-US" dirty="0" smtClean="0"/>
              <a:t>4. Charlie goes to a TA and asks for help</a:t>
            </a:r>
            <a:endParaRPr lang="en-US" dirty="0"/>
          </a:p>
          <a:p>
            <a:pPr lvl="1"/>
            <a:r>
              <a:rPr lang="en-US" dirty="0">
                <a:solidFill>
                  <a:srgbClr val="000000"/>
                </a:solidFill>
              </a:rPr>
              <a:t>Who cheated: Charlie?       </a:t>
            </a:r>
            <a:endParaRPr lang="en-US" dirty="0" smtClean="0">
              <a:solidFill>
                <a:srgbClr val="000000"/>
              </a:solidFill>
            </a:endParaRPr>
          </a:p>
          <a:p>
            <a:pPr lvl="1"/>
            <a:endParaRPr lang="en-US" dirty="0">
              <a:solidFill>
                <a:srgbClr val="000000"/>
              </a:solidFill>
            </a:endParaRPr>
          </a:p>
          <a:p>
            <a:r>
              <a:rPr lang="en-US" dirty="0" smtClean="0">
                <a:solidFill>
                  <a:srgbClr val="000000"/>
                </a:solidFill>
              </a:rPr>
              <a:t>If you are uncertain which of these constitutes cheating, and which do not, please read the syllabus carefully.  If you’re still uncertain, ask one of the staff</a:t>
            </a:r>
            <a:endParaRPr lang="en-US" dirty="0">
              <a:solidFill>
                <a:srgbClr val="000000"/>
              </a:solidFill>
            </a:endParaRPr>
          </a:p>
        </p:txBody>
      </p:sp>
    </p:spTree>
    <p:extLst>
      <p:ext uri="{BB962C8B-B14F-4D97-AF65-F5344CB8AC3E}">
        <p14:creationId xmlns:p14="http://schemas.microsoft.com/office/powerpoint/2010/main" val="139893031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Your Good Friend</a:t>
            </a:r>
          </a:p>
        </p:txBody>
      </p:sp>
      <p:sp>
        <p:nvSpPr>
          <p:cNvPr id="3" name="Content Placeholder 2"/>
          <p:cNvSpPr>
            <a:spLocks noGrp="1"/>
          </p:cNvSpPr>
          <p:nvPr>
            <p:ph idx="1"/>
          </p:nvPr>
        </p:nvSpPr>
        <p:spPr/>
        <p:txBody>
          <a:bodyPr/>
          <a:lstStyle/>
          <a:p>
            <a:r>
              <a:rPr lang="en-US" dirty="0"/>
              <a:t>We will be using </a:t>
            </a:r>
            <a:r>
              <a:rPr lang="en-US" dirty="0" err="1"/>
              <a:t>Github</a:t>
            </a:r>
            <a:r>
              <a:rPr lang="en-US" dirty="0"/>
              <a:t> Education</a:t>
            </a:r>
          </a:p>
          <a:p>
            <a:pPr lvl="1"/>
            <a:r>
              <a:rPr lang="en-US" dirty="0"/>
              <a:t>Assignment distribution</a:t>
            </a:r>
          </a:p>
          <a:p>
            <a:pPr lvl="1"/>
            <a:r>
              <a:rPr lang="en-US" dirty="0"/>
              <a:t>Your workspace</a:t>
            </a:r>
          </a:p>
          <a:p>
            <a:pPr lvl="2"/>
            <a:r>
              <a:rPr lang="en-US" dirty="0"/>
              <a:t>Use your course account, rather than a personal </a:t>
            </a:r>
            <a:r>
              <a:rPr lang="en-US" dirty="0" err="1"/>
              <a:t>Github</a:t>
            </a:r>
            <a:r>
              <a:rPr lang="en-US" dirty="0"/>
              <a:t> account</a:t>
            </a:r>
          </a:p>
          <a:p>
            <a:r>
              <a:rPr lang="en-US" dirty="0"/>
              <a:t>Use as you should a version server</a:t>
            </a:r>
          </a:p>
          <a:p>
            <a:pPr lvl="1"/>
            <a:r>
              <a:rPr lang="en-US" dirty="0"/>
              <a:t>Commit early and often</a:t>
            </a:r>
          </a:p>
          <a:p>
            <a:pPr lvl="1"/>
            <a:r>
              <a:rPr lang="en-US" dirty="0"/>
              <a:t>Document your commits</a:t>
            </a:r>
          </a:p>
          <a:p>
            <a:pPr lvl="1"/>
            <a:r>
              <a:rPr lang="en-US" dirty="0"/>
              <a:t>Missing GIT history can count against you</a:t>
            </a:r>
          </a:p>
          <a:p>
            <a:r>
              <a:rPr lang="en-US" dirty="0"/>
              <a:t>How we use it</a:t>
            </a:r>
          </a:p>
          <a:p>
            <a:pPr lvl="1"/>
            <a:r>
              <a:rPr lang="en-US" dirty="0"/>
              <a:t>If we suspect academic integrity issues, we can see if commit history looks reasonable.</a:t>
            </a:r>
          </a:p>
          <a:p>
            <a:pPr lvl="2"/>
            <a:r>
              <a:rPr lang="en-US" dirty="0"/>
              <a:t>Steady, consistent, and sustained work</a:t>
            </a:r>
          </a:p>
          <a:p>
            <a:pPr lvl="2"/>
            <a:r>
              <a:rPr lang="en-US" dirty="0"/>
              <a:t>It can serve as your character witness</a:t>
            </a:r>
          </a:p>
          <a:p>
            <a:pPr lvl="1"/>
            <a:endParaRPr lang="en-US" dirty="0"/>
          </a:p>
        </p:txBody>
      </p:sp>
    </p:spTree>
    <p:extLst>
      <p:ext uri="{BB962C8B-B14F-4D97-AF65-F5344CB8AC3E}">
        <p14:creationId xmlns:p14="http://schemas.microsoft.com/office/powerpoint/2010/main" val="419018315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9B7E-DEE3-934E-9894-00B1DEC74E17}"/>
              </a:ext>
            </a:extLst>
          </p:cNvPr>
          <p:cNvSpPr>
            <a:spLocks noGrp="1"/>
          </p:cNvSpPr>
          <p:nvPr>
            <p:ph type="title"/>
          </p:nvPr>
        </p:nvSpPr>
        <p:spPr/>
        <p:txBody>
          <a:bodyPr/>
          <a:lstStyle/>
          <a:p>
            <a:r>
              <a:rPr lang="en-US" dirty="0"/>
              <a:t>How to Avoid AIVs</a:t>
            </a:r>
          </a:p>
        </p:txBody>
      </p:sp>
      <p:sp>
        <p:nvSpPr>
          <p:cNvPr id="3" name="Content Placeholder 2">
            <a:extLst>
              <a:ext uri="{FF2B5EF4-FFF2-40B4-BE49-F238E27FC236}">
                <a16:creationId xmlns:a16="http://schemas.microsoft.com/office/drawing/2014/main" id="{593299D7-4E45-4748-BB02-BD7BA354AA68}"/>
              </a:ext>
            </a:extLst>
          </p:cNvPr>
          <p:cNvSpPr>
            <a:spLocks noGrp="1"/>
          </p:cNvSpPr>
          <p:nvPr>
            <p:ph idx="1"/>
          </p:nvPr>
        </p:nvSpPr>
        <p:spPr/>
        <p:txBody>
          <a:bodyPr/>
          <a:lstStyle/>
          <a:p>
            <a:r>
              <a:rPr lang="en-US" dirty="0"/>
              <a:t>Start early</a:t>
            </a:r>
          </a:p>
          <a:p>
            <a:r>
              <a:rPr lang="en-US" dirty="0"/>
              <a:t>Don’t rely on marathon programming sessions</a:t>
            </a:r>
          </a:p>
          <a:p>
            <a:pPr lvl="1"/>
            <a:r>
              <a:rPr lang="en-US" dirty="0"/>
              <a:t>Your brain works better in small bursts of activity</a:t>
            </a:r>
          </a:p>
          <a:p>
            <a:pPr lvl="1"/>
            <a:r>
              <a:rPr lang="en-US" dirty="0"/>
              <a:t>Ideas / solutions will come to mind while you’re doing other things</a:t>
            </a:r>
          </a:p>
          <a:p>
            <a:r>
              <a:rPr lang="en-US" dirty="0"/>
              <a:t>Plan for stumbling blocks</a:t>
            </a:r>
          </a:p>
          <a:p>
            <a:pPr lvl="1"/>
            <a:r>
              <a:rPr lang="en-US" dirty="0"/>
              <a:t>Assignment is harder than you expected</a:t>
            </a:r>
          </a:p>
          <a:p>
            <a:pPr lvl="1"/>
            <a:r>
              <a:rPr lang="en-US" dirty="0"/>
              <a:t>Code doesn’t work</a:t>
            </a:r>
          </a:p>
          <a:p>
            <a:pPr lvl="1"/>
            <a:r>
              <a:rPr lang="en-US" dirty="0"/>
              <a:t>Bugs hard to track down</a:t>
            </a:r>
          </a:p>
          <a:p>
            <a:pPr lvl="1"/>
            <a:r>
              <a:rPr lang="en-US" dirty="0"/>
              <a:t>Life gets in the way</a:t>
            </a:r>
          </a:p>
          <a:p>
            <a:pPr lvl="2"/>
            <a:r>
              <a:rPr lang="en-US" dirty="0"/>
              <a:t>Minor health issues</a:t>
            </a:r>
          </a:p>
          <a:p>
            <a:pPr lvl="2"/>
            <a:r>
              <a:rPr lang="en-US" dirty="0"/>
              <a:t>Unanticipated events</a:t>
            </a:r>
          </a:p>
          <a:p>
            <a:pPr lvl="1"/>
            <a:endParaRPr lang="en-US" dirty="0"/>
          </a:p>
          <a:p>
            <a:pPr lvl="1"/>
            <a:endParaRPr lang="en-US" dirty="0"/>
          </a:p>
        </p:txBody>
      </p:sp>
    </p:spTree>
    <p:extLst>
      <p:ext uri="{BB962C8B-B14F-4D97-AF65-F5344CB8AC3E}">
        <p14:creationId xmlns:p14="http://schemas.microsoft.com/office/powerpoint/2010/main" val="208052693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smtClean="0"/>
              <a:t>Logistics</a:t>
            </a:r>
            <a:endParaRPr lang="en-US" sz="7200" dirty="0"/>
          </a:p>
        </p:txBody>
      </p:sp>
    </p:spTree>
    <p:extLst>
      <p:ext uri="{BB962C8B-B14F-4D97-AF65-F5344CB8AC3E}">
        <p14:creationId xmlns:p14="http://schemas.microsoft.com/office/powerpoint/2010/main" val="289588467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04800" y="901700"/>
            <a:ext cx="8458200" cy="2984500"/>
          </a:xfrm>
          <a:prstGeom prst="rect">
            <a:avLst/>
          </a:prstGeom>
          <a:solidFill>
            <a:schemeClr val="bg2">
              <a:lumMod val="40000"/>
              <a:lumOff val="60000"/>
            </a:schemeClr>
          </a:solidFill>
          <a:ln w="25400"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7" name="Rectangle 2"/>
          <p:cNvSpPr>
            <a:spLocks/>
          </p:cNvSpPr>
          <p:nvPr/>
        </p:nvSpPr>
        <p:spPr bwMode="auto">
          <a:xfrm>
            <a:off x="79105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8" name="Rectangle 3"/>
          <p:cNvSpPr>
            <a:spLocks noGrp="1" noChangeArrowheads="1"/>
          </p:cNvSpPr>
          <p:nvPr>
            <p:ph type="title"/>
          </p:nvPr>
        </p:nvSpPr>
        <p:spPr>
          <a:xfrm>
            <a:off x="381000" y="254000"/>
            <a:ext cx="8382000" cy="647700"/>
          </a:xfrm>
          <a:ln/>
        </p:spPr>
        <p:txBody>
          <a:bodyPr/>
          <a:lstStyle/>
          <a:p>
            <a:pPr marL="119063" indent="-119063"/>
            <a:r>
              <a:rPr lang="en-US" dirty="0" smtClean="0"/>
              <a:t>18-613, 15-213/18-213 and 15-513</a:t>
            </a:r>
            <a:endParaRPr lang="en-US" dirty="0"/>
          </a:p>
        </p:txBody>
      </p:sp>
      <p:sp>
        <p:nvSpPr>
          <p:cNvPr id="9" name="Rectangle 4"/>
          <p:cNvSpPr txBox="1">
            <a:spLocks noChangeArrowheads="1"/>
          </p:cNvSpPr>
          <p:nvPr/>
        </p:nvSpPr>
        <p:spPr bwMode="auto">
          <a:xfrm>
            <a:off x="381000" y="9017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r>
              <a:rPr lang="en-US" sz="2000" b="1" dirty="0" smtClean="0"/>
              <a:t>18-613</a:t>
            </a:r>
            <a:endParaRPr lang="en-US" sz="2000" b="1" dirty="0"/>
          </a:p>
          <a:p>
            <a:pPr lvl="1"/>
            <a:r>
              <a:rPr lang="en-US" sz="1800" dirty="0" smtClean="0"/>
              <a:t>Mainly ECE Masters students in Pittsburgh and Silicon Valley</a:t>
            </a:r>
            <a:endParaRPr lang="en-US" sz="1800" dirty="0"/>
          </a:p>
          <a:p>
            <a:pPr lvl="1"/>
            <a:r>
              <a:rPr lang="en-US" sz="1800" dirty="0" smtClean="0"/>
              <a:t>15-513 Lectures by video (on the website and </a:t>
            </a:r>
            <a:r>
              <a:rPr lang="en-US" sz="1800" dirty="0" err="1"/>
              <a:t>P</a:t>
            </a:r>
            <a:r>
              <a:rPr lang="en-US" sz="1800" dirty="0" err="1" smtClean="0"/>
              <a:t>anopto</a:t>
            </a:r>
            <a:r>
              <a:rPr lang="en-US" sz="1800" dirty="0" smtClean="0"/>
              <a:t>)</a:t>
            </a:r>
            <a:br>
              <a:rPr lang="en-US" sz="1800" dirty="0" smtClean="0"/>
            </a:br>
            <a:r>
              <a:rPr lang="en-US" sz="1800" b="1" i="1" dirty="0" smtClean="0"/>
              <a:t>Pittsburgh students are welcome to attend 15-213/18-213 lectures in </a:t>
            </a:r>
            <a:br>
              <a:rPr lang="en-US" sz="1800" b="1" i="1" dirty="0" smtClean="0"/>
            </a:br>
            <a:r>
              <a:rPr lang="en-US" sz="1800" b="1" i="1" dirty="0" smtClean="0"/>
              <a:t>Rashid Auditorium if space is available</a:t>
            </a:r>
          </a:p>
          <a:p>
            <a:pPr lvl="1"/>
            <a:r>
              <a:rPr lang="en-US" sz="1800" dirty="0" smtClean="0"/>
              <a:t>Additional live lectures according to schedule in Canvas (also recorded)</a:t>
            </a:r>
          </a:p>
          <a:p>
            <a:pPr lvl="1"/>
            <a:r>
              <a:rPr lang="en-US" sz="1800" dirty="0" smtClean="0"/>
              <a:t>Additional “faculty recitations” in 18-613 lecture slots</a:t>
            </a:r>
          </a:p>
          <a:p>
            <a:pPr lvl="1"/>
            <a:r>
              <a:rPr lang="en-US" sz="1800" dirty="0" smtClean="0"/>
              <a:t>Additional lab (extra credit)</a:t>
            </a:r>
          </a:p>
          <a:p>
            <a:pPr lvl="1"/>
            <a:r>
              <a:rPr lang="en-US" sz="1800" dirty="0" smtClean="0"/>
              <a:t>Additional exam questions (covering extra material and extra lab)</a:t>
            </a:r>
          </a:p>
          <a:p>
            <a:r>
              <a:rPr lang="en-US" sz="2000" b="1" dirty="0" smtClean="0">
                <a:solidFill>
                  <a:schemeClr val="bg2">
                    <a:lumMod val="50000"/>
                  </a:schemeClr>
                </a:solidFill>
              </a:rPr>
              <a:t>15-213/18-213 </a:t>
            </a:r>
          </a:p>
          <a:p>
            <a:pPr lvl="1"/>
            <a:r>
              <a:rPr lang="en-US" sz="1800" dirty="0" smtClean="0">
                <a:solidFill>
                  <a:schemeClr val="bg2">
                    <a:lumMod val="50000"/>
                  </a:schemeClr>
                </a:solidFill>
              </a:rPr>
              <a:t>Only undergraduates</a:t>
            </a:r>
          </a:p>
          <a:p>
            <a:pPr lvl="1"/>
            <a:r>
              <a:rPr lang="en-US" sz="1800" dirty="0" smtClean="0">
                <a:solidFill>
                  <a:schemeClr val="bg2">
                    <a:lumMod val="50000"/>
                  </a:schemeClr>
                </a:solidFill>
              </a:rPr>
              <a:t>Live lectures</a:t>
            </a:r>
          </a:p>
          <a:p>
            <a:pPr lvl="1"/>
            <a:r>
              <a:rPr lang="en-US" sz="1800" dirty="0" smtClean="0">
                <a:solidFill>
                  <a:schemeClr val="bg2">
                    <a:lumMod val="50000"/>
                  </a:schemeClr>
                </a:solidFill>
              </a:rPr>
              <a:t>Recitations</a:t>
            </a:r>
          </a:p>
          <a:p>
            <a:r>
              <a:rPr lang="en-US" sz="2000" b="1" dirty="0" smtClean="0">
                <a:solidFill>
                  <a:schemeClr val="bg2">
                    <a:lumMod val="50000"/>
                  </a:schemeClr>
                </a:solidFill>
              </a:rPr>
              <a:t>15-513</a:t>
            </a:r>
          </a:p>
          <a:p>
            <a:pPr lvl="1"/>
            <a:r>
              <a:rPr lang="en-US" sz="1800" dirty="0" smtClean="0">
                <a:solidFill>
                  <a:schemeClr val="bg2">
                    <a:lumMod val="50000"/>
                  </a:schemeClr>
                </a:solidFill>
              </a:rPr>
              <a:t>Only Masters students</a:t>
            </a:r>
          </a:p>
          <a:p>
            <a:pPr lvl="1"/>
            <a:r>
              <a:rPr lang="en-US" sz="1800" dirty="0" smtClean="0">
                <a:solidFill>
                  <a:schemeClr val="bg2">
                    <a:lumMod val="50000"/>
                  </a:schemeClr>
                </a:solidFill>
              </a:rPr>
              <a:t>Lectures by video (on the website and </a:t>
            </a:r>
            <a:r>
              <a:rPr lang="en-US" sz="1800" dirty="0" err="1">
                <a:solidFill>
                  <a:schemeClr val="bg2">
                    <a:lumMod val="50000"/>
                  </a:schemeClr>
                </a:solidFill>
              </a:rPr>
              <a:t>P</a:t>
            </a:r>
            <a:r>
              <a:rPr lang="en-US" sz="1800" dirty="0" err="1" smtClean="0">
                <a:solidFill>
                  <a:schemeClr val="bg2">
                    <a:lumMod val="50000"/>
                  </a:schemeClr>
                </a:solidFill>
              </a:rPr>
              <a:t>anopto</a:t>
            </a:r>
            <a:r>
              <a:rPr lang="en-US" sz="1800" dirty="0" smtClean="0">
                <a:solidFill>
                  <a:schemeClr val="bg2">
                    <a:lumMod val="50000"/>
                  </a:schemeClr>
                </a:solidFill>
              </a:rPr>
              <a:t>)</a:t>
            </a:r>
          </a:p>
          <a:p>
            <a:r>
              <a:rPr lang="en-US" sz="2000" b="1" dirty="0" smtClean="0">
                <a:solidFill>
                  <a:schemeClr val="bg2">
                    <a:lumMod val="50000"/>
                  </a:schemeClr>
                </a:solidFill>
              </a:rPr>
              <a:t>Everything else is the same for all the courses</a:t>
            </a:r>
          </a:p>
          <a:p>
            <a:pPr lvl="1"/>
            <a:endParaRPr lang="en-US" sz="1800" dirty="0" smtClean="0"/>
          </a:p>
        </p:txBody>
      </p:sp>
    </p:spTree>
    <p:extLst>
      <p:ext uri="{BB962C8B-B14F-4D97-AF65-F5344CB8AC3E}">
        <p14:creationId xmlns:p14="http://schemas.microsoft.com/office/powerpoint/2010/main" val="33566329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smtClean="0"/>
              <a:t>Textbooks</a:t>
            </a:r>
            <a:endParaRPr lang="en-US" dirty="0"/>
          </a:p>
        </p:txBody>
      </p:sp>
      <p:sp>
        <p:nvSpPr>
          <p:cNvPr id="31748" name="Rectangle 4"/>
          <p:cNvSpPr>
            <a:spLocks noGrp="1" noChangeArrowheads="1"/>
          </p:cNvSpPr>
          <p:nvPr>
            <p:ph type="body" idx="1"/>
          </p:nvPr>
        </p:nvSpPr>
        <p:spPr/>
        <p:txBody>
          <a:bodyPr/>
          <a:lstStyle/>
          <a:p>
            <a:r>
              <a:rPr lang="en-US" dirty="0" smtClean="0"/>
              <a:t>Randal E. Bryant and David R. </a:t>
            </a:r>
            <a:r>
              <a:rPr lang="en-US" dirty="0" err="1" smtClean="0"/>
              <a:t>O’Hallaron</a:t>
            </a:r>
            <a:r>
              <a:rPr lang="en-US" dirty="0" smtClean="0"/>
              <a:t>, </a:t>
            </a:r>
          </a:p>
          <a:p>
            <a:pPr lvl="1"/>
            <a:r>
              <a:rPr lang="en-US" i="1" dirty="0" smtClean="0"/>
              <a:t>Computer Systems: A Programmer’s Perspective</a:t>
            </a:r>
            <a:r>
              <a:rPr lang="en-US" dirty="0" smtClean="0"/>
              <a:t>, </a:t>
            </a:r>
            <a:r>
              <a:rPr lang="en-US" b="1" dirty="0" smtClean="0">
                <a:solidFill>
                  <a:srgbClr val="FF0000"/>
                </a:solidFill>
              </a:rPr>
              <a:t>Third Edition </a:t>
            </a:r>
            <a:r>
              <a:rPr lang="en-US" dirty="0" smtClean="0"/>
              <a:t>(CS:APP3e), Pearson, </a:t>
            </a:r>
            <a:r>
              <a:rPr lang="en-US" dirty="0" smtClean="0"/>
              <a:t>2016, </a:t>
            </a:r>
            <a:r>
              <a:rPr lang="en-US" b="1" i="1" dirty="0" smtClean="0"/>
              <a:t>hard cover</a:t>
            </a:r>
            <a:endParaRPr lang="en-US" b="1" i="1" dirty="0" smtClean="0"/>
          </a:p>
          <a:p>
            <a:pPr lvl="1"/>
            <a:r>
              <a:rPr lang="en-US" dirty="0" smtClean="0"/>
              <a:t>http://csapp.cs.cmu.edu</a:t>
            </a:r>
          </a:p>
          <a:p>
            <a:pPr lvl="1"/>
            <a:r>
              <a:rPr lang="en-US" dirty="0" smtClean="0"/>
              <a:t>This book really matters for the course!</a:t>
            </a:r>
          </a:p>
          <a:p>
            <a:pPr lvl="2"/>
            <a:r>
              <a:rPr lang="en-US" dirty="0" smtClean="0"/>
              <a:t>How to solve labs</a:t>
            </a:r>
          </a:p>
          <a:p>
            <a:pPr lvl="2"/>
            <a:r>
              <a:rPr lang="en-US" dirty="0" smtClean="0"/>
              <a:t>Practice problems typical of exam problems</a:t>
            </a:r>
          </a:p>
          <a:p>
            <a:pPr lvl="1"/>
            <a:r>
              <a:rPr lang="en-US" dirty="0"/>
              <a:t>Digital materials at: </a:t>
            </a:r>
            <a:r>
              <a:rPr lang="en-US" dirty="0">
                <a:hlinkClick r:id="rId2"/>
              </a:rPr>
              <a:t>https://cmu.redshelf.com/</a:t>
            </a:r>
            <a:endParaRPr lang="en-US" dirty="0" smtClean="0"/>
          </a:p>
          <a:p>
            <a:endParaRPr lang="en-US" dirty="0" smtClean="0"/>
          </a:p>
          <a:p>
            <a:r>
              <a:rPr lang="en-US" dirty="0" smtClean="0"/>
              <a:t>Brian Kernighan and Dennis Ritchie, </a:t>
            </a:r>
          </a:p>
          <a:p>
            <a:pPr lvl="1"/>
            <a:r>
              <a:rPr lang="en-US" i="1" dirty="0" smtClean="0"/>
              <a:t>The C Programming Language</a:t>
            </a:r>
            <a:r>
              <a:rPr lang="en-US" dirty="0" smtClean="0"/>
              <a:t>, Second Edition, Prentice Hall, 1988</a:t>
            </a:r>
          </a:p>
          <a:p>
            <a:pPr lvl="1"/>
            <a:r>
              <a:rPr lang="en-US" dirty="0" smtClean="0"/>
              <a:t>Still the best book about C, from the originators</a:t>
            </a:r>
          </a:p>
          <a:p>
            <a:pPr lvl="1"/>
            <a:r>
              <a:rPr lang="en-US" dirty="0" smtClean="0"/>
              <a:t>Even though it does not cover more recent extensions of C</a:t>
            </a:r>
            <a:endParaRPr lang="en-US" dirty="0"/>
          </a:p>
        </p:txBody>
      </p:sp>
      <p:pic>
        <p:nvPicPr>
          <p:cNvPr id="1026" name="Picture 2" descr="http://csapp.cs.cmu.edu/3e/images/csapp3e-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1"/>
            <a:ext cx="1600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41gHB8KelXL._SX377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953000"/>
            <a:ext cx="1247775" cy="16428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381000" y="1219200"/>
            <a:ext cx="8534400" cy="50800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This semester: 18-613, NOT 18-600</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Full replacement in ECE curriculum w.r.t. prerequisites and requirements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Pittsburgh and Silicon Valley sections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No Silicon Valley instructor, but Silicon Valley TAs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Course will be officially renumbered in S3 soon</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18-613 = 15-513 + 10 lectures + extra lab + extra exam questions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15-513 lectures are online in Canvas/</a:t>
            </a:r>
            <a:r>
              <a:rPr kumimoji="0" lang="en-US" sz="2000" b="0" i="0" u="none" strike="noStrike" kern="0" cap="none" spc="0" normalizeH="0" baseline="0" noProof="0" dirty="0" err="1" smtClean="0">
                <a:ln>
                  <a:noFill/>
                </a:ln>
                <a:solidFill>
                  <a:srgbClr val="000000"/>
                </a:solidFill>
                <a:effectLst/>
                <a:uLnTx/>
                <a:uFillTx/>
                <a:latin typeface="Calibri" charset="0"/>
                <a:ea typeface="ヒラギノ角ゴ ProN W3" charset="-128"/>
                <a:sym typeface="Calibri" charset="0"/>
              </a:rPr>
              <a:t>Panopto</a:t>
            </a: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 (+ Rashid if space permits)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18-613 specific additional lectures are here (DH A302/B23 211)</a:t>
            </a:r>
            <a:b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b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and recorded in Canvas, schedule in Canvas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lang="en-US" kern="0" dirty="0" smtClean="0">
                <a:solidFill>
                  <a:srgbClr val="000000"/>
                </a:solidFill>
              </a:rPr>
              <a:t>Some lecture slots will be discussion slots (faculty recitations)</a:t>
            </a:r>
            <a:endPar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endParaRP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Pittsburgh TA office hours are joint with 15-213/15-513/18-213</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Recitations are 18-613 specific (Section 18-613A/B/C/SV)</a:t>
            </a:r>
          </a:p>
          <a:p>
            <a:pPr lvl="1">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Course web </a:t>
            </a:r>
            <a:r>
              <a:rPr lang="en-US" kern="0" dirty="0">
                <a:solidFill>
                  <a:srgbClr val="000000"/>
                </a:solidFill>
              </a:rPr>
              <a:t>page: </a:t>
            </a:r>
            <a:r>
              <a:rPr lang="en-US" kern="0" dirty="0">
                <a:solidFill>
                  <a:srgbClr val="000000"/>
                </a:solidFill>
                <a:hlinkClick r:id="rId3"/>
              </a:rPr>
              <a:t>http://www.cs.cmu.edu/~213</a:t>
            </a:r>
            <a:r>
              <a:rPr lang="en-US" kern="0" dirty="0" smtClean="0">
                <a:solidFill>
                  <a:srgbClr val="000000"/>
                </a:solidFill>
                <a:hlinkClick r:id="rId3"/>
              </a:rPr>
              <a:t>/</a:t>
            </a:r>
            <a:r>
              <a:rPr lang="en-US" kern="0" dirty="0" smtClean="0">
                <a:solidFill>
                  <a:srgbClr val="000000"/>
                </a:solidFill>
              </a:rPr>
              <a:t> </a:t>
            </a:r>
            <a:endParaRPr lang="en-US" kern="0" dirty="0">
              <a:solidFill>
                <a:srgbClr val="000000"/>
              </a:solidFill>
            </a:endParaRPr>
          </a:p>
          <a:p>
            <a:pPr indent="-234950">
              <a:spcBef>
                <a:spcPts val="500"/>
              </a:spcBef>
              <a:buSzPct val="110000"/>
              <a:buFont typeface="Wingdings" charset="2"/>
              <a:buChar char="§"/>
              <a:tabLst>
                <a:tab pos="1258888" algn="l"/>
              </a:tabLst>
              <a:defRPr/>
            </a:pPr>
            <a:r>
              <a:rPr kumimoji="0" lang="en-US" b="0" i="0" u="none" strike="noStrike" kern="0" cap="none" spc="0" normalizeH="0" baseline="0" noProof="0" dirty="0" smtClean="0">
                <a:ln>
                  <a:noFill/>
                </a:ln>
                <a:solidFill>
                  <a:srgbClr val="000000"/>
                </a:solidFill>
                <a:effectLst/>
                <a:uLnTx/>
                <a:uFillTx/>
                <a:latin typeface="Calibri Bold"/>
                <a:sym typeface="Calibri Bold" charset="0"/>
              </a:rPr>
              <a:t>My </a:t>
            </a:r>
            <a:r>
              <a:rPr kumimoji="0" lang="en-US" b="0" i="0" u="none" strike="noStrike" kern="0" cap="none" spc="0" normalizeH="0" baseline="0" noProof="0" dirty="0" smtClean="0">
                <a:ln>
                  <a:noFill/>
                </a:ln>
                <a:solidFill>
                  <a:srgbClr val="000000"/>
                </a:solidFill>
                <a:effectLst/>
                <a:uLnTx/>
                <a:uFillTx/>
                <a:latin typeface="Calibri Bold"/>
                <a:sym typeface="Calibri Bold" charset="0"/>
                <a:hlinkClick r:id="rId4"/>
              </a:rPr>
              <a:t>office hours</a:t>
            </a:r>
            <a:r>
              <a:rPr kumimoji="0" lang="en-US" b="0" i="0" u="none" strike="noStrike" kern="0" cap="none" spc="0" normalizeH="0" baseline="0" noProof="0" dirty="0" smtClean="0">
                <a:ln>
                  <a:noFill/>
                </a:ln>
                <a:solidFill>
                  <a:srgbClr val="000000"/>
                </a:solidFill>
                <a:effectLst/>
                <a:uLnTx/>
                <a:uFillTx/>
                <a:latin typeface="Calibri Bold"/>
                <a:sym typeface="Calibri Bold" charset="0"/>
              </a:rPr>
              <a:t> will be in </a:t>
            </a:r>
            <a:r>
              <a:rPr kumimoji="0" lang="en-US" b="0" i="0" u="none" strike="noStrike" kern="0" cap="none" spc="0" normalizeH="0" baseline="0" noProof="0" dirty="0" smtClean="0">
                <a:ln>
                  <a:noFill/>
                </a:ln>
                <a:solidFill>
                  <a:srgbClr val="000000"/>
                </a:solidFill>
                <a:effectLst/>
                <a:uLnTx/>
                <a:uFillTx/>
                <a:latin typeface="Calibri Bold"/>
                <a:sym typeface="Calibri Bold" charset="0"/>
                <a:hlinkClick r:id="rId5"/>
              </a:rPr>
              <a:t>my office</a:t>
            </a:r>
            <a:r>
              <a:rPr kumimoji="0" lang="en-US" b="0" i="0" u="none" strike="noStrike" kern="0" cap="none" spc="0" normalizeH="0" baseline="0" noProof="0" dirty="0" smtClean="0">
                <a:ln>
                  <a:noFill/>
                </a:ln>
                <a:solidFill>
                  <a:srgbClr val="000000"/>
                </a:solidFill>
                <a:effectLst/>
                <a:uLnTx/>
                <a:uFillTx/>
                <a:latin typeface="Calibri Bold"/>
                <a:sym typeface="Calibri Bold" charset="0"/>
              </a:rPr>
              <a:t> + </a:t>
            </a:r>
            <a:r>
              <a:rPr kumimoji="0" lang="en-US" b="0" i="0" u="none" strike="noStrike" kern="0" cap="none" spc="0" normalizeH="0" baseline="0" noProof="0" dirty="0" err="1" smtClean="0">
                <a:ln>
                  <a:noFill/>
                </a:ln>
                <a:solidFill>
                  <a:srgbClr val="000000"/>
                </a:solidFill>
                <a:effectLst/>
                <a:uLnTx/>
                <a:uFillTx/>
                <a:latin typeface="Calibri Bold"/>
                <a:sym typeface="Calibri Bold" charset="0"/>
                <a:hlinkClick r:id="rId6"/>
              </a:rPr>
              <a:t>BlueJeans</a:t>
            </a:r>
            <a:r>
              <a:rPr kumimoji="0" lang="en-US" b="0" i="0" u="none" strike="noStrike" kern="0" cap="none" spc="0" normalizeH="0" baseline="0" noProof="0" dirty="0" smtClean="0">
                <a:ln>
                  <a:noFill/>
                </a:ln>
                <a:solidFill>
                  <a:srgbClr val="000000"/>
                </a:solidFill>
                <a:effectLst/>
                <a:uLnTx/>
                <a:uFillTx/>
                <a:latin typeface="Calibri Bold"/>
                <a:sym typeface="Calibri Bold" charset="0"/>
                <a:hlinkClick r:id="rId6"/>
              </a:rPr>
              <a:t> ID 4122688297</a:t>
            </a:r>
            <a:endParaRPr kumimoji="0" lang="en-US" b="0" i="0" u="none" strike="noStrike" kern="0" cap="none" spc="0" normalizeH="0" baseline="0" noProof="0" dirty="0" smtClean="0">
              <a:ln>
                <a:noFill/>
              </a:ln>
              <a:solidFill>
                <a:srgbClr val="000000"/>
              </a:solidFill>
              <a:effectLst/>
              <a:uLnTx/>
              <a:uFillTx/>
              <a:latin typeface="Calibri Bold"/>
              <a:sym typeface="Calibri Bold" charset="0"/>
            </a:endParaRPr>
          </a:p>
        </p:txBody>
      </p:sp>
      <p:sp>
        <p:nvSpPr>
          <p:cNvPr id="7" name="Rectangle 3"/>
          <p:cNvSpPr txBox="1">
            <a:spLocks noChangeArrowheads="1"/>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sngStrike" kern="0" cap="none" spc="0" normalizeH="0" baseline="0" noProof="0" dirty="0" smtClean="0">
                <a:ln>
                  <a:noFill/>
                </a:ln>
                <a:solidFill>
                  <a:srgbClr val="C00000"/>
                </a:solidFill>
                <a:effectLst/>
                <a:uLnTx/>
                <a:uFillTx/>
                <a:latin typeface="Calibri Bold"/>
                <a:sym typeface="Calibri Bold" charset="0"/>
              </a:rPr>
              <a:t>18-600</a:t>
            </a:r>
            <a:r>
              <a:rPr kumimoji="0" lang="en-US" sz="3600" b="0" i="0" u="none" strike="noStrike" kern="0" cap="none" spc="0" normalizeH="0" baseline="0" noProof="0" dirty="0" smtClean="0">
                <a:ln>
                  <a:noFill/>
                </a:ln>
                <a:solidFill>
                  <a:srgbClr val="000000"/>
                </a:solidFill>
                <a:effectLst/>
                <a:uLnTx/>
                <a:uFillTx/>
                <a:latin typeface="Calibri Bold"/>
                <a:sym typeface="Calibri Bold" charset="0"/>
              </a:rPr>
              <a:t> 18-613</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spTree>
    <p:extLst>
      <p:ext uri="{BB962C8B-B14F-4D97-AF65-F5344CB8AC3E}">
        <p14:creationId xmlns:p14="http://schemas.microsoft.com/office/powerpoint/2010/main" val="406268902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ln/>
        </p:spPr>
        <p:txBody>
          <a:bodyPr/>
          <a:lstStyle/>
          <a:p>
            <a:pPr marL="119063" indent="-119063"/>
            <a:r>
              <a:rPr lang="en-US"/>
              <a:t>Course Components</a:t>
            </a:r>
          </a:p>
        </p:txBody>
      </p:sp>
      <p:sp>
        <p:nvSpPr>
          <p:cNvPr id="32772" name="Rectangle 4"/>
          <p:cNvSpPr>
            <a:spLocks noGrp="1" noChangeArrowheads="1"/>
          </p:cNvSpPr>
          <p:nvPr>
            <p:ph type="body" idx="1"/>
          </p:nvPr>
        </p:nvSpPr>
        <p:spPr>
          <a:xfrm>
            <a:off x="381000" y="1143000"/>
            <a:ext cx="8382000" cy="5435600"/>
          </a:xfrm>
          <a:ln/>
        </p:spPr>
        <p:txBody>
          <a:bodyPr/>
          <a:lstStyle/>
          <a:p>
            <a:r>
              <a:rPr lang="en-US" dirty="0"/>
              <a:t>Lectures</a:t>
            </a:r>
          </a:p>
          <a:p>
            <a:pPr marL="552450" lvl="1"/>
            <a:r>
              <a:rPr lang="en-US" dirty="0"/>
              <a:t>Higher level </a:t>
            </a:r>
            <a:r>
              <a:rPr lang="en-US" dirty="0" smtClean="0"/>
              <a:t>concepts</a:t>
            </a:r>
          </a:p>
          <a:p>
            <a:r>
              <a:rPr lang="en-US" dirty="0" smtClean="0"/>
              <a:t>Recitations</a:t>
            </a:r>
            <a:endParaRPr lang="en-US" dirty="0"/>
          </a:p>
          <a:p>
            <a:pPr marL="552450" lvl="1"/>
            <a:r>
              <a:rPr lang="en-US" dirty="0" smtClean="0"/>
              <a:t>More hands-on towards </a:t>
            </a:r>
            <a:r>
              <a:rPr lang="en-US" dirty="0" smtClean="0"/>
              <a:t>labs, </a:t>
            </a:r>
            <a:r>
              <a:rPr lang="en-US" b="1" i="1" dirty="0" smtClean="0">
                <a:solidFill>
                  <a:srgbClr val="C00000"/>
                </a:solidFill>
              </a:rPr>
              <a:t>start 1/30</a:t>
            </a:r>
            <a:endParaRPr lang="en-US" b="1" i="1" dirty="0" smtClean="0">
              <a:solidFill>
                <a:srgbClr val="C00000"/>
              </a:solidFill>
            </a:endParaRPr>
          </a:p>
          <a:p>
            <a:pPr marL="552450" lvl="1"/>
            <a:r>
              <a:rPr lang="en-US" dirty="0" smtClean="0"/>
              <a:t>Discussions</a:t>
            </a:r>
            <a:endParaRPr lang="en-US" dirty="0"/>
          </a:p>
          <a:p>
            <a:r>
              <a:rPr lang="en-US" dirty="0" smtClean="0"/>
              <a:t>Labs (8+1)</a:t>
            </a:r>
            <a:endParaRPr lang="en-US" dirty="0"/>
          </a:p>
          <a:p>
            <a:pPr marL="552450" lvl="1"/>
            <a:r>
              <a:rPr lang="en-US" dirty="0"/>
              <a:t>The heart of the </a:t>
            </a:r>
            <a:r>
              <a:rPr lang="en-US" dirty="0" smtClean="0"/>
              <a:t>course</a:t>
            </a:r>
          </a:p>
          <a:p>
            <a:pPr marL="552450" lvl="1"/>
            <a:r>
              <a:rPr lang="en-US" dirty="0" smtClean="0"/>
              <a:t>1-2+ weeks each (except for extra lab—spaced out more)</a:t>
            </a:r>
            <a:endParaRPr lang="en-US" dirty="0"/>
          </a:p>
          <a:p>
            <a:pPr marL="552450" lvl="1"/>
            <a:r>
              <a:rPr lang="en-US" dirty="0"/>
              <a:t>Provide in-depth understanding of an aspect of systems</a:t>
            </a:r>
          </a:p>
          <a:p>
            <a:pPr marL="552450" lvl="1"/>
            <a:r>
              <a:rPr lang="en-US" dirty="0"/>
              <a:t>Programming and </a:t>
            </a:r>
            <a:r>
              <a:rPr lang="en-US" dirty="0" smtClean="0"/>
              <a:t>measurement</a:t>
            </a:r>
          </a:p>
          <a:p>
            <a:r>
              <a:rPr lang="en-US" dirty="0" smtClean="0"/>
              <a:t>Exams (midterm + final)</a:t>
            </a:r>
            <a:endParaRPr lang="en-US" dirty="0"/>
          </a:p>
          <a:p>
            <a:pPr marL="552450" lvl="1"/>
            <a:r>
              <a:rPr lang="en-US" dirty="0"/>
              <a:t>Test your understanding of concepts &amp; mathematical </a:t>
            </a:r>
            <a:r>
              <a:rPr lang="en-US" dirty="0" smtClean="0"/>
              <a:t>principles</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11" name="Rectangle 10"/>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22" name="Rectangle 21"/>
          <p:cNvSpPr>
            <a:spLocks/>
          </p:cNvSpPr>
          <p:nvPr/>
        </p:nvSpPr>
        <p:spPr bwMode="auto">
          <a:xfrm>
            <a:off x="0" y="0"/>
            <a:ext cx="9156700" cy="228600"/>
          </a:xfrm>
          <a:prstGeom prst="rect">
            <a:avLst/>
          </a:prstGeom>
          <a:solidFill>
            <a:srgbClr val="990000"/>
          </a:solidFill>
          <a:ln w="9525" cap="flat">
            <a:noFill/>
            <a:miter lim="800000"/>
            <a:headEnd type="none" w="med" len="med"/>
            <a:tailEnd type="none" w="med" len="med"/>
          </a:ln>
        </p:spPr>
        <p:txBody>
          <a:bodyPr wrap="none" lIns="0" tIns="0" rIns="0" bIns="0">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Rectangle 2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24" name="Rectangle 3"/>
          <p:cNvSpPr txBox="1">
            <a:spLocks noChangeArrowheads="1"/>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119063" marR="0" lvl="0" indent="-119063"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000000"/>
                </a:solidFill>
                <a:effectLst/>
                <a:uLnTx/>
                <a:uFillTx/>
                <a:latin typeface="Calibri Bold"/>
                <a:sym typeface="Calibri Bold" charset="0"/>
              </a:rPr>
              <a:t>Getting Help	</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sp>
        <p:nvSpPr>
          <p:cNvPr id="25" name="Rectangle 4"/>
          <p:cNvSpPr txBox="1">
            <a:spLocks noChangeArrowheads="1"/>
          </p:cNvSpPr>
          <p:nvPr/>
        </p:nvSpPr>
        <p:spPr bwMode="auto">
          <a:xfrm>
            <a:off x="381000" y="12192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1x-x13 Class Web page: </a:t>
            </a:r>
            <a:r>
              <a:rPr kumimoji="0" lang="en-US" sz="2400" b="1" i="0" u="none" strike="noStrike" kern="0" cap="none" spc="0" normalizeH="0" baseline="0" noProof="0" smtClean="0">
                <a:ln>
                  <a:noFill/>
                </a:ln>
                <a:solidFill>
                  <a:srgbClr val="C00000"/>
                </a:solidFill>
                <a:effectLst/>
                <a:uLnTx/>
                <a:uFillTx/>
                <a:latin typeface="Calibri Bold"/>
                <a:sym typeface="Calibri Bold" charset="0"/>
                <a:hlinkClick r:id="rId3"/>
              </a:rPr>
              <a:t>http://www.cs.cmu.edu/~213</a:t>
            </a:r>
            <a:r>
              <a:rPr kumimoji="0" lang="en-US" sz="2400" b="1" i="0" u="none" strike="noStrike" kern="0" cap="none" spc="0" normalizeH="0" baseline="0" noProof="0" smtClean="0">
                <a:ln>
                  <a:noFill/>
                </a:ln>
                <a:solidFill>
                  <a:srgbClr val="C00000"/>
                </a:solidFill>
                <a:effectLst/>
                <a:uLnTx/>
                <a:uFillTx/>
                <a:latin typeface="Calibri Bold"/>
                <a:sym typeface="Calibri Bold" charset="0"/>
              </a:rPr>
              <a:t> </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Complete schedule of lectures, exams, and assignments</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Copies of lectures, assignments, exams, solutions</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Links to all infrastructure components (Canvas, Autolab, Piazza,…)</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FAQ</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hlinkClick r:id="rId4"/>
              </a:rPr>
              <a:t>1x-x13 Canvas</a:t>
            </a:r>
            <a:r>
              <a:rPr kumimoji="0" lang="en-US" sz="2400" b="0" i="0" u="none" strike="noStrike" kern="0" cap="none" spc="0" normalizeH="0" baseline="0" noProof="0" smtClean="0">
                <a:ln>
                  <a:noFill/>
                </a:ln>
                <a:solidFill>
                  <a:srgbClr val="000000"/>
                </a:solidFill>
                <a:effectLst/>
                <a:uLnTx/>
                <a:uFillTx/>
                <a:latin typeface="Calibri Bold"/>
                <a:sym typeface="Calibri Bold" charset="0"/>
              </a:rPr>
              <a:t> and </a:t>
            </a:r>
            <a:r>
              <a:rPr kumimoji="0" lang="en-US" sz="2400" b="0" i="0" u="none" strike="noStrike" kern="0" cap="none" spc="0" normalizeH="0" baseline="0" noProof="0" smtClean="0">
                <a:ln>
                  <a:noFill/>
                </a:ln>
                <a:solidFill>
                  <a:srgbClr val="C00000"/>
                </a:solidFill>
                <a:effectLst/>
                <a:uLnTx/>
                <a:uFillTx/>
                <a:latin typeface="Calibri Bold"/>
                <a:sym typeface="Calibri Bold" charset="0"/>
                <a:hlinkClick r:id="rId5"/>
              </a:rPr>
              <a:t>18-613 Canvas</a:t>
            </a:r>
            <a:endParaRPr kumimoji="0" lang="en-US" sz="2400" b="0" i="0" u="none" strike="noStrike" kern="0" cap="none" spc="0" normalizeH="0" baseline="0" noProof="0" smtClean="0">
              <a:ln>
                <a:noFill/>
              </a:ln>
              <a:solidFill>
                <a:srgbClr val="C00000"/>
              </a:solidFill>
              <a:effectLst/>
              <a:uLnTx/>
              <a:uFillTx/>
              <a:latin typeface="Calibri Bold"/>
              <a:sym typeface="Calibri Bold" charset="0"/>
            </a:endParaRP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15-213/18-213/15-513 Canvas instance is gateway to all non-public course information</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smtClean="0">
                <a:ln>
                  <a:noFill/>
                </a:ln>
                <a:solidFill>
                  <a:srgbClr val="C00000"/>
                </a:solidFill>
                <a:effectLst/>
                <a:uLnTx/>
                <a:uFillTx/>
                <a:latin typeface="Calibri" charset="0"/>
                <a:ea typeface="ヒラギノ角ゴ ProN W3" charset="-128"/>
                <a:sym typeface="Calibri" charset="0"/>
              </a:rPr>
              <a:t>Additional 18-613 Canvas instance contains all 18-613 specific information</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Piazza</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hlinkClick r:id="rId6"/>
              </a:rPr>
              <a:t>Piazza 1x-x13</a:t>
            </a: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a:t>
            </a: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 Standard questions and course material related questions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hlinkClick r:id="rId7"/>
              </a:rPr>
              <a:t>Piazza 18-613</a:t>
            </a: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a:t>
            </a: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 18-613 specific questions (see Piazza post)</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Best place for questions about assignments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By default, your posts will be private</a:t>
            </a:r>
            <a:endParaRPr kumimoji="0" lang="en-US" sz="2000" b="0" i="0" u="none" strike="noStrike" kern="0" cap="none" spc="0" normalizeH="0" baseline="0" noProof="0" dirty="0">
              <a:ln>
                <a:noFill/>
              </a:ln>
              <a:solidFill>
                <a:srgbClr val="000000"/>
              </a:solidFill>
              <a:effectLst/>
              <a:uLnTx/>
              <a:uFillTx/>
              <a:latin typeface="Calibri" charset="0"/>
              <a:ea typeface="ヒラギノ角ゴ ProN W3" charset="-128"/>
              <a:sym typeface="Calibri" charset="0"/>
            </a:endParaRPr>
          </a:p>
        </p:txBody>
      </p:sp>
    </p:spTree>
    <p:extLst>
      <p:ext uri="{BB962C8B-B14F-4D97-AF65-F5344CB8AC3E}">
        <p14:creationId xmlns:p14="http://schemas.microsoft.com/office/powerpoint/2010/main" val="414350050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119063" marR="0" lvl="0" indent="-119063"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000000"/>
                </a:solidFill>
                <a:effectLst/>
                <a:uLnTx/>
                <a:uFillTx/>
                <a:latin typeface="Calibri Bold"/>
                <a:sym typeface="Calibri Bold" charset="0"/>
              </a:rPr>
              <a:t>Getting Help	</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sp>
        <p:nvSpPr>
          <p:cNvPr id="8" name="Rectangle 4"/>
          <p:cNvSpPr txBox="1">
            <a:spLocks noChangeArrowheads="1"/>
          </p:cNvSpPr>
          <p:nvPr/>
        </p:nvSpPr>
        <p:spPr bwMode="auto">
          <a:xfrm>
            <a:off x="381000" y="10668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Email</a:t>
            </a:r>
            <a:endParaRPr kumimoji="0" lang="en-US" sz="2400" b="1" i="0" u="none" strike="noStrike" kern="0" cap="none" spc="0" normalizeH="0" baseline="0" noProof="0" dirty="0" smtClean="0">
              <a:ln>
                <a:noFill/>
              </a:ln>
              <a:solidFill>
                <a:srgbClr val="990000">
                  <a:lumMod val="60000"/>
                  <a:lumOff val="40000"/>
                </a:srgbClr>
              </a:solidFill>
              <a:effectLst/>
              <a:uLnTx/>
              <a:uFillTx/>
              <a:latin typeface="Calibri Bold"/>
              <a:sym typeface="Calibri Bold" charset="0"/>
            </a:endParaRP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Send email to individual TAs </a:t>
            </a:r>
            <a:r>
              <a:rPr kumimoji="0" lang="en-US" sz="2000" b="1" i="0" u="none" strike="noStrike" kern="0" cap="none" spc="0" normalizeH="0" baseline="0" noProof="0" dirty="0" smtClean="0">
                <a:ln>
                  <a:noFill/>
                </a:ln>
                <a:solidFill>
                  <a:srgbClr val="C00000"/>
                </a:solidFill>
                <a:effectLst/>
                <a:uLnTx/>
                <a:uFillTx/>
                <a:latin typeface="Calibri" charset="0"/>
                <a:ea typeface="ヒラギノ角ゴ ProN W3" charset="-128"/>
                <a:sym typeface="Calibri" charset="0"/>
              </a:rPr>
              <a:t>only to schedule appointments</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dirty="0" smtClean="0">
                <a:ln>
                  <a:noFill/>
                </a:ln>
                <a:solidFill>
                  <a:srgbClr val="C00000"/>
                </a:solidFill>
                <a:effectLst/>
                <a:uLnTx/>
                <a:uFillTx/>
                <a:latin typeface="Calibri" charset="0"/>
                <a:ea typeface="ヒラギノ角ゴ ProN W3" charset="-128"/>
                <a:sym typeface="Calibri" charset="0"/>
              </a:rPr>
              <a:t>Special situations, emergencies, meeting requests: </a:t>
            </a:r>
            <a:r>
              <a:rPr kumimoji="0" lang="en-US" sz="2000" b="1" i="0" u="none" strike="noStrike" kern="0" cap="none" spc="0" normalizeH="0" baseline="0" noProof="0" dirty="0" smtClean="0">
                <a:ln>
                  <a:noFill/>
                </a:ln>
                <a:solidFill>
                  <a:srgbClr val="C00000"/>
                </a:solidFill>
                <a:effectLst/>
                <a:uLnTx/>
                <a:uFillTx/>
                <a:latin typeface="Calibri" charset="0"/>
                <a:ea typeface="ヒラギノ角ゴ ProN W3" charset="-128"/>
                <a:sym typeface="Calibri" charset="0"/>
                <a:hlinkClick r:id="rId3"/>
              </a:rPr>
              <a:t>franzf@ece.cmu.edu</a:t>
            </a:r>
            <a:r>
              <a:rPr kumimoji="0" lang="en-US" sz="2000" b="1" i="0" u="none" strike="noStrike" kern="0" cap="none" spc="0" normalizeH="0" baseline="0" noProof="0" dirty="0" smtClean="0">
                <a:ln>
                  <a:noFill/>
                </a:ln>
                <a:solidFill>
                  <a:srgbClr val="C00000"/>
                </a:solidFill>
                <a:effectLst/>
                <a:uLnTx/>
                <a:uFillTx/>
                <a:latin typeface="Calibri" charset="0"/>
                <a:ea typeface="ヒラギノ角ゴ ProN W3" charset="-128"/>
                <a:sym typeface="Calibri" charset="0"/>
              </a:rPr>
              <a:t> </a:t>
            </a:r>
          </a:p>
          <a:p>
            <a:pPr marL="2921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Office hours (starting Tue Jan 22):</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Pittsburgh TAs: </a:t>
            </a: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SMTWR(FS), 5:00–9:00pm, location TBD</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Silicon Valley TAs: </a:t>
            </a: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TBD</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Prof. Franchetti: </a:t>
            </a: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Tue 3:15pm EST/12:15pm PST</a:t>
            </a:r>
            <a:b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br>
            <a:r>
              <a:rPr kumimoji="0" lang="en-US" sz="2000" b="0" i="1"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Pittsburgh: </a:t>
            </a: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HH A312, </a:t>
            </a:r>
            <a:r>
              <a:rPr kumimoji="0" lang="en-US" sz="2000" b="0" i="1"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Silicon Valley: </a:t>
            </a:r>
            <a:r>
              <a:rPr kumimoji="0" lang="en-US" sz="2000" b="0" i="0" u="none" strike="noStrike" kern="0" cap="none" spc="0" normalizeH="0" baseline="0" noProof="0" dirty="0" err="1" smtClean="0">
                <a:ln>
                  <a:noFill/>
                </a:ln>
                <a:solidFill>
                  <a:srgbClr val="000000"/>
                </a:solidFill>
                <a:effectLst/>
                <a:uLnTx/>
                <a:uFillTx/>
                <a:latin typeface="Calibri" charset="0"/>
                <a:ea typeface="ヒラギノ角ゴ ProN W3" charset="-128"/>
                <a:sym typeface="Calibri" charset="0"/>
                <a:hlinkClick r:id="rId4"/>
              </a:rPr>
              <a:t>BlueJeans</a:t>
            </a: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hlinkClick r:id="rId4"/>
              </a:rPr>
              <a:t> ID 4122688297</a:t>
            </a:r>
            <a:endPar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endParaRPr>
          </a:p>
          <a:p>
            <a:pPr marL="2921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Recitations, start 1/30</a:t>
            </a:r>
            <a:endParaRPr kumimoji="0" lang="en-US" sz="2400" b="0" i="0" u="none" strike="noStrike" kern="0" cap="none" spc="0" normalizeH="0" baseline="0" noProof="0" dirty="0" smtClean="0">
              <a:ln>
                <a:noFill/>
              </a:ln>
              <a:solidFill>
                <a:srgbClr val="000000"/>
              </a:solidFill>
              <a:effectLst/>
              <a:uLnTx/>
              <a:uFillTx/>
              <a:latin typeface="Calibri Bold"/>
              <a:sym typeface="Calibri Bold" charset="0"/>
            </a:endParaRP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Section 18-613 A: Wed 4:30pm-5:50pm, HH B131 (TA: TBD) </a:t>
            </a:r>
            <a:b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b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Section 18-613 B: Wed 4:30pm-5:50pm BH A53 (TA: TBD) </a:t>
            </a:r>
            <a:b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b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Section 18-613 C: Wed 6:30pm-7:50pm HH B131 (TA: TBD) </a:t>
            </a:r>
            <a:b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b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Section 18-613 SA: Wed 5pm-6:20pm B23 211 SV (TA: TBD) </a:t>
            </a:r>
          </a:p>
          <a:p>
            <a:pPr marL="292100" marR="0" lvl="1"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ea typeface="+mn-ea"/>
                <a:cs typeface="+mn-cs"/>
                <a:sym typeface="Calibri Bold" charset="0"/>
              </a:rPr>
              <a:t>Walk-in Tutoring (Pittsburgh)</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Details TBA.  Will put information on class webpage.</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endParaRPr kumimoji="0" lang="en-US" sz="2000" b="0" i="0" u="none" strike="noStrike" kern="0" cap="none" spc="0" normalizeH="0" baseline="0" noProof="0" dirty="0">
              <a:ln>
                <a:noFill/>
              </a:ln>
              <a:solidFill>
                <a:srgbClr val="000000"/>
              </a:solidFill>
              <a:effectLst/>
              <a:uLnTx/>
              <a:uFillTx/>
              <a:latin typeface="Calibri" charset="0"/>
              <a:ea typeface="ヒラギノ角ゴ ProN W3" charset="-128"/>
              <a:sym typeface="Calibri" charset="0"/>
            </a:endParaRPr>
          </a:p>
        </p:txBody>
      </p:sp>
    </p:spTree>
    <p:extLst>
      <p:ext uri="{BB962C8B-B14F-4D97-AF65-F5344CB8AC3E}">
        <p14:creationId xmlns:p14="http://schemas.microsoft.com/office/powerpoint/2010/main" val="11104092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119063" marR="0" lvl="0" indent="-119063"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000000"/>
                </a:solidFill>
                <a:effectLst/>
                <a:uLnTx/>
                <a:uFillTx/>
                <a:latin typeface="Calibri Bold"/>
                <a:sym typeface="Calibri Bold" charset="0"/>
              </a:rPr>
              <a:t>18-613 Student HowTo</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pic>
        <p:nvPicPr>
          <p:cNvPr id="10" name="Picture 4" descr="Image result for mr coffe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42825"/>
            <a:ext cx="1371600" cy="1948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teavana teapo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667000"/>
            <a:ext cx="274594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www.1stincoffee.com/media/catalog/product/cache/1/image/320x320/9df78eab33525d08d6e5fb8d27136e95/r/o/rocket-apartamento-copp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4121" y="4800600"/>
            <a:ext cx="1791279" cy="17912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txBox="1">
            <a:spLocks noChangeArrowheads="1"/>
          </p:cNvSpPr>
          <p:nvPr/>
        </p:nvSpPr>
        <p:spPr bwMode="auto">
          <a:xfrm>
            <a:off x="381000" y="11938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Attend Lectures</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1" i="0" u="none" strike="noStrike" kern="0" cap="none" spc="0" normalizeH="0" baseline="0" noProof="0" smtClean="0">
                <a:ln>
                  <a:noFill/>
                </a:ln>
                <a:solidFill>
                  <a:srgbClr val="000000"/>
                </a:solidFill>
                <a:effectLst/>
                <a:uLnTx/>
                <a:uFillTx/>
                <a:latin typeface="Calibri Bold"/>
                <a:sym typeface="Calibri Bold" charset="0"/>
              </a:rPr>
              <a:t>Attend Recitations and boot camps</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1" i="0" u="none" strike="noStrike" kern="0" cap="none" spc="0" normalizeH="0" baseline="0" noProof="0" smtClean="0">
                <a:ln>
                  <a:noFill/>
                </a:ln>
                <a:solidFill>
                  <a:srgbClr val="000000"/>
                </a:solidFill>
                <a:effectLst/>
                <a:uLnTx/>
                <a:uFillTx/>
                <a:latin typeface="Calibri Bold"/>
                <a:sym typeface="Calibri Bold" charset="0"/>
              </a:rPr>
              <a:t>Start labs early (really) and use GIT properly</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1" i="0" u="none" strike="noStrike" kern="0" cap="none" spc="0" normalizeH="0" baseline="0" noProof="0" smtClean="0">
                <a:ln>
                  <a:noFill/>
                </a:ln>
                <a:solidFill>
                  <a:srgbClr val="000000"/>
                </a:solidFill>
                <a:effectLst/>
                <a:uLnTx/>
                <a:uFillTx/>
                <a:latin typeface="Calibri Bold"/>
                <a:sym typeface="Calibri Bold" charset="0"/>
              </a:rPr>
              <a:t>TA office hours: we need to manage load and waiting time</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lab-related concrete questions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must write them down before getting help</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Time slots</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Faculty Office Hours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Grading, special cases, issues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Conceptual and longer questions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Open discussions</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1" i="1" u="none" strike="noStrike" kern="0" cap="none" spc="0" normalizeH="0" baseline="0" noProof="0" smtClean="0">
                <a:ln>
                  <a:noFill/>
                </a:ln>
                <a:solidFill>
                  <a:srgbClr val="C00000"/>
                </a:solidFill>
                <a:effectLst/>
                <a:uLnTx/>
                <a:uFillTx/>
                <a:latin typeface="Calibri" charset="0"/>
                <a:ea typeface="ヒラギノ角ゴ ProN W3" charset="-128"/>
                <a:sym typeface="Calibri" charset="0"/>
              </a:rPr>
              <a:t>Please stop by and have a coffee, espresso,  </a:t>
            </a:r>
            <a:br>
              <a:rPr kumimoji="0" lang="en-US" sz="2000" b="1" i="1" u="none" strike="noStrike" kern="0" cap="none" spc="0" normalizeH="0" baseline="0" noProof="0" smtClean="0">
                <a:ln>
                  <a:noFill/>
                </a:ln>
                <a:solidFill>
                  <a:srgbClr val="C00000"/>
                </a:solidFill>
                <a:effectLst/>
                <a:uLnTx/>
                <a:uFillTx/>
                <a:latin typeface="Calibri" charset="0"/>
                <a:ea typeface="ヒラギノ角ゴ ProN W3" charset="-128"/>
                <a:sym typeface="Calibri" charset="0"/>
              </a:rPr>
            </a:br>
            <a:r>
              <a:rPr kumimoji="0" lang="en-US" sz="2000" b="1" i="1" u="none" strike="noStrike" kern="0" cap="none" spc="0" normalizeH="0" baseline="0" noProof="0" smtClean="0">
                <a:ln>
                  <a:noFill/>
                </a:ln>
                <a:solidFill>
                  <a:srgbClr val="C00000"/>
                </a:solidFill>
                <a:effectLst/>
                <a:uLnTx/>
                <a:uFillTx/>
                <a:latin typeface="Calibri" charset="0"/>
                <a:ea typeface="ヒラギノ角ゴ ProN W3" charset="-128"/>
                <a:sym typeface="Calibri" charset="0"/>
              </a:rPr>
              <a:t>tea or hot chocolate (Pittsburgh-only, sorry)</a:t>
            </a:r>
          </a:p>
          <a:p>
            <a:pPr marL="0" marR="0" lvl="0" indent="0" algn="l" defTabSz="914400" rtl="0" eaLnBrk="1" fontAlgn="base" latinLnBrk="0" hangingPunct="1">
              <a:lnSpc>
                <a:spcPct val="100000"/>
              </a:lnSpc>
              <a:spcBef>
                <a:spcPts val="600"/>
              </a:spcBef>
              <a:spcAft>
                <a:spcPct val="0"/>
              </a:spcAft>
              <a:buClr>
                <a:srgbClr val="990000"/>
              </a:buClr>
              <a:buSzPct val="60000"/>
              <a:buFont typeface="Wingdings 2" charset="2"/>
              <a:buNone/>
              <a:tabLst/>
              <a:defRPr/>
            </a:pPr>
            <a:endParaRPr kumimoji="0" lang="en-US" sz="2400" b="0" i="0" u="none" strike="noStrike" kern="0" cap="none" spc="0" normalizeH="0" baseline="0" noProof="0" dirty="0" smtClean="0">
              <a:ln>
                <a:noFill/>
              </a:ln>
              <a:solidFill>
                <a:srgbClr val="000000"/>
              </a:solidFill>
              <a:effectLst/>
              <a:uLnTx/>
              <a:uFillTx/>
              <a:latin typeface="Calibri Bold"/>
              <a:sym typeface="Calibri Bold" charset="0"/>
            </a:endParaRPr>
          </a:p>
        </p:txBody>
      </p:sp>
      <p:pic>
        <p:nvPicPr>
          <p:cNvPr id="14" name="Picture 6" descr="Image result for espresso cups"/>
          <p:cNvPicPr>
            <a:picLocks noChangeAspect="1" noChangeArrowheads="1"/>
          </p:cNvPicPr>
          <p:nvPr/>
        </p:nvPicPr>
        <p:blipFill rotWithShape="1">
          <a:blip r:embed="rId8">
            <a:extLst>
              <a:ext uri="{28A0092B-C50C-407E-A947-70E740481C1C}">
                <a14:useLocalDpi xmlns:a14="http://schemas.microsoft.com/office/drawing/2010/main" val="0"/>
              </a:ext>
            </a:extLst>
          </a:blip>
          <a:srcRect t="22367" b="19478"/>
          <a:stretch/>
        </p:blipFill>
        <p:spPr bwMode="auto">
          <a:xfrm>
            <a:off x="6019800" y="5892799"/>
            <a:ext cx="1048239"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207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381000" y="228600"/>
            <a:ext cx="8382000" cy="1092200"/>
          </a:xfrm>
          <a:ln/>
        </p:spPr>
        <p:txBody>
          <a:bodyPr/>
          <a:lstStyle/>
          <a:p>
            <a:pPr marL="119063" indent="-119063"/>
            <a:r>
              <a:rPr lang="en-US" dirty="0"/>
              <a:t>Policies: </a:t>
            </a:r>
            <a:r>
              <a:rPr lang="en-US" dirty="0" smtClean="0"/>
              <a:t>Labs And </a:t>
            </a:r>
            <a:r>
              <a:rPr lang="en-US" dirty="0"/>
              <a:t>Exams</a:t>
            </a:r>
          </a:p>
        </p:txBody>
      </p:sp>
      <p:sp>
        <p:nvSpPr>
          <p:cNvPr id="36868" name="Rectangle 4"/>
          <p:cNvSpPr>
            <a:spLocks noGrp="1" noChangeArrowheads="1"/>
          </p:cNvSpPr>
          <p:nvPr>
            <p:ph type="body" idx="1"/>
          </p:nvPr>
        </p:nvSpPr>
        <p:spPr>
          <a:xfrm>
            <a:off x="228600" y="1143000"/>
            <a:ext cx="8763000" cy="4927600"/>
          </a:xfrm>
          <a:ln/>
        </p:spPr>
        <p:txBody>
          <a:bodyPr/>
          <a:lstStyle/>
          <a:p>
            <a:r>
              <a:rPr lang="en-US" dirty="0"/>
              <a:t>Work groups</a:t>
            </a:r>
          </a:p>
          <a:p>
            <a:pPr marL="552450" lvl="1"/>
            <a:r>
              <a:rPr lang="en-US" dirty="0"/>
              <a:t>You must work alone</a:t>
            </a:r>
            <a:r>
              <a:rPr lang="en-US" dirty="0" smtClean="0"/>
              <a:t> on all lab assignments</a:t>
            </a:r>
            <a:br>
              <a:rPr lang="en-US" dirty="0" smtClean="0"/>
            </a:br>
            <a:r>
              <a:rPr lang="en-US" dirty="0" smtClean="0"/>
              <a:t>no “programming parties” at coffee shops etc.</a:t>
            </a:r>
          </a:p>
          <a:p>
            <a:r>
              <a:rPr lang="en-US" dirty="0" err="1"/>
              <a:t>Handins</a:t>
            </a:r>
            <a:endParaRPr lang="en-US" dirty="0"/>
          </a:p>
          <a:p>
            <a:pPr marL="552450" lvl="1"/>
            <a:r>
              <a:rPr lang="en-US" dirty="0" smtClean="0"/>
              <a:t>Labs </a:t>
            </a:r>
            <a:r>
              <a:rPr lang="en-US" dirty="0"/>
              <a:t>due at </a:t>
            </a:r>
            <a:r>
              <a:rPr lang="en-US" dirty="0" smtClean="0"/>
              <a:t>11:59pm</a:t>
            </a:r>
          </a:p>
          <a:p>
            <a:pPr marL="552450" lvl="1"/>
            <a:r>
              <a:rPr lang="en-US" dirty="0" smtClean="0"/>
              <a:t>Electronic </a:t>
            </a:r>
            <a:r>
              <a:rPr lang="en-US" dirty="0"/>
              <a:t>handins using </a:t>
            </a:r>
            <a:r>
              <a:rPr lang="en-US" b="1" dirty="0" err="1">
                <a:solidFill>
                  <a:srgbClr val="C00000"/>
                </a:solidFill>
              </a:rPr>
              <a:t>Autolab</a:t>
            </a:r>
            <a:r>
              <a:rPr lang="en-US" dirty="0"/>
              <a:t> (no exceptions</a:t>
            </a:r>
            <a:r>
              <a:rPr lang="en-US" dirty="0" smtClean="0"/>
              <a:t>!)</a:t>
            </a:r>
            <a:br>
              <a:rPr lang="en-US" dirty="0" smtClean="0"/>
            </a:br>
            <a:r>
              <a:rPr lang="en-US" dirty="0" smtClean="0"/>
              <a:t>after a final GIT commit/push</a:t>
            </a:r>
            <a:endParaRPr lang="en-US" dirty="0"/>
          </a:p>
          <a:p>
            <a:r>
              <a:rPr lang="en-US" dirty="0" smtClean="0"/>
              <a:t>Exams</a:t>
            </a:r>
            <a:endParaRPr lang="en-US" dirty="0"/>
          </a:p>
          <a:p>
            <a:pPr marL="552450" lvl="1"/>
            <a:r>
              <a:rPr lang="en-US" dirty="0" smtClean="0"/>
              <a:t>Exams will be online in network-isolated clusters (this may change)</a:t>
            </a:r>
          </a:p>
          <a:p>
            <a:pPr marL="552450" lvl="1"/>
            <a:r>
              <a:rPr lang="en-US" dirty="0" smtClean="0"/>
              <a:t>Held over multiple days. Self-scheduled; just sign up! (Need to see re SV)</a:t>
            </a:r>
          </a:p>
          <a:p>
            <a:pPr marL="292100"/>
            <a:r>
              <a:rPr lang="en-US" dirty="0" smtClean="0"/>
              <a:t>Appealing </a:t>
            </a:r>
            <a:r>
              <a:rPr lang="en-US" dirty="0"/>
              <a:t>grades</a:t>
            </a:r>
            <a:endParaRPr lang="en-US" dirty="0" smtClean="0"/>
          </a:p>
          <a:p>
            <a:pPr marL="552450" lvl="1"/>
            <a:r>
              <a:rPr lang="en-US" dirty="0"/>
              <a:t>Exams &amp; Problem Sets: Request via exam server</a:t>
            </a:r>
          </a:p>
          <a:p>
            <a:pPr marL="552450" lvl="1"/>
            <a:r>
              <a:rPr lang="en-US" dirty="0" smtClean="0"/>
              <a:t>Labs: Via detailed </a:t>
            </a:r>
            <a:r>
              <a:rPr lang="en-US" dirty="0"/>
              <a:t>p</a:t>
            </a:r>
            <a:r>
              <a:rPr lang="en-US" dirty="0" smtClean="0"/>
              <a:t>rivate post to Piazza within </a:t>
            </a:r>
            <a:r>
              <a:rPr lang="en-US" dirty="0"/>
              <a:t>7 days of completion of </a:t>
            </a:r>
            <a:r>
              <a:rPr lang="en-US" dirty="0" smtClean="0"/>
              <a:t>grading</a:t>
            </a:r>
            <a:endParaRPr lang="en-US" dirty="0"/>
          </a:p>
          <a:p>
            <a:pPr marL="552450" lvl="1"/>
            <a:r>
              <a:rPr lang="en-US" dirty="0" smtClean="0"/>
              <a:t>Follow formal procedure </a:t>
            </a:r>
            <a:r>
              <a:rPr lang="en-US" dirty="0"/>
              <a:t>described in </a:t>
            </a:r>
            <a:r>
              <a:rPr lang="en-US" dirty="0" smtClean="0"/>
              <a:t>syllabus</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ln/>
        </p:spPr>
        <p:txBody>
          <a:bodyPr/>
          <a:lstStyle/>
          <a:p>
            <a:pPr marL="119063" indent="-119063"/>
            <a:r>
              <a:rPr lang="en-US" dirty="0"/>
              <a:t>Facilities</a:t>
            </a:r>
          </a:p>
        </p:txBody>
      </p:sp>
      <p:sp>
        <p:nvSpPr>
          <p:cNvPr id="7" name="Rectangle 4"/>
          <p:cNvSpPr txBox="1">
            <a:spLocks noChangeArrowheads="1"/>
          </p:cNvSpPr>
          <p:nvPr/>
        </p:nvSpPr>
        <p:spPr bwMode="auto">
          <a:xfrm>
            <a:off x="381000" y="1397000"/>
            <a:ext cx="7924800" cy="43942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r>
              <a:rPr lang="en-US" kern="0" dirty="0" smtClean="0"/>
              <a:t>Labs will use the Intel Computer Systems Cluster</a:t>
            </a:r>
          </a:p>
          <a:p>
            <a:pPr lvl="1"/>
            <a:r>
              <a:rPr lang="en-US" kern="0" dirty="0" smtClean="0"/>
              <a:t>The “shark machines”</a:t>
            </a:r>
          </a:p>
          <a:p>
            <a:pPr lvl="1"/>
            <a:r>
              <a:rPr lang="en-US" kern="0" dirty="0" err="1" smtClean="0">
                <a:latin typeface="Courier New"/>
                <a:cs typeface="Courier New"/>
              </a:rPr>
              <a:t>linux</a:t>
            </a:r>
            <a:r>
              <a:rPr lang="en-US" kern="0" dirty="0" smtClean="0">
                <a:latin typeface="Courier New"/>
                <a:cs typeface="Courier New"/>
              </a:rPr>
              <a:t>&gt; </a:t>
            </a:r>
            <a:r>
              <a:rPr lang="en-US" kern="0" dirty="0" err="1" smtClean="0">
                <a:latin typeface="Courier New"/>
                <a:cs typeface="Courier New"/>
              </a:rPr>
              <a:t>ssh</a:t>
            </a:r>
            <a:r>
              <a:rPr lang="en-US" kern="0" dirty="0" smtClean="0">
                <a:latin typeface="Courier New"/>
                <a:cs typeface="Courier New"/>
              </a:rPr>
              <a:t> shark.ics.cs.cmu.edu</a:t>
            </a:r>
          </a:p>
          <a:p>
            <a:pPr lvl="1">
              <a:buFont typeface="Wingdings" charset="2"/>
              <a:buNone/>
            </a:pPr>
            <a:endParaRPr lang="en-US" kern="0" dirty="0" smtClean="0">
              <a:latin typeface="Courier New"/>
              <a:cs typeface="Courier New"/>
            </a:endParaRPr>
          </a:p>
          <a:p>
            <a:pPr marL="552450" lvl="1"/>
            <a:r>
              <a:rPr lang="en-US" kern="0" dirty="0" smtClean="0"/>
              <a:t>21 servers donated by Intel for 213/513</a:t>
            </a:r>
          </a:p>
          <a:p>
            <a:pPr marL="838200" lvl="2"/>
            <a:r>
              <a:rPr lang="en-US" kern="0" dirty="0" smtClean="0"/>
              <a:t>10 student machines (for student logins)</a:t>
            </a:r>
          </a:p>
          <a:p>
            <a:pPr marL="838200" lvl="2"/>
            <a:r>
              <a:rPr lang="en-US" kern="0" dirty="0" smtClean="0"/>
              <a:t>1 head node (for instructor logins)</a:t>
            </a:r>
          </a:p>
          <a:p>
            <a:pPr marL="838200" lvl="2"/>
            <a:r>
              <a:rPr lang="en-US" kern="0" dirty="0" smtClean="0"/>
              <a:t>10 grading machines (for </a:t>
            </a:r>
            <a:r>
              <a:rPr lang="en-US" kern="0" dirty="0" err="1" smtClean="0"/>
              <a:t>autograding</a:t>
            </a:r>
            <a:r>
              <a:rPr lang="en-US" kern="0" dirty="0" smtClean="0"/>
              <a:t>)</a:t>
            </a:r>
          </a:p>
          <a:p>
            <a:pPr marL="552450" lvl="1"/>
            <a:r>
              <a:rPr lang="en-US" kern="0" dirty="0" smtClean="0"/>
              <a:t>Each server: Intel Core i7: 8 Nehalem cores, 32 GB DRAM, RHEL </a:t>
            </a:r>
            <a:r>
              <a:rPr lang="en-US" kern="0" dirty="0" smtClean="0"/>
              <a:t>7.5</a:t>
            </a:r>
            <a:endParaRPr lang="en-US" kern="0" dirty="0" smtClean="0"/>
          </a:p>
          <a:p>
            <a:pPr marL="552450" lvl="1"/>
            <a:r>
              <a:rPr lang="en-US" kern="0" dirty="0" smtClean="0"/>
              <a:t>Rack-mounted in Gates machine room</a:t>
            </a:r>
          </a:p>
          <a:p>
            <a:pPr marL="552450" lvl="1"/>
            <a:r>
              <a:rPr lang="en-US" kern="0" dirty="0" smtClean="0"/>
              <a:t>Login using your Andrew ID and password</a:t>
            </a:r>
            <a:endParaRPr lang="en-US" kern="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p:spPr>
        <p:txBody>
          <a:bodyPr/>
          <a:lstStyle/>
          <a:p>
            <a:pPr marL="119063" indent="-119063"/>
            <a:r>
              <a:rPr lang="en-US" dirty="0"/>
              <a:t>Timeliness</a:t>
            </a:r>
          </a:p>
        </p:txBody>
      </p:sp>
      <p:sp>
        <p:nvSpPr>
          <p:cNvPr id="38916" name="Rectangle 4"/>
          <p:cNvSpPr>
            <a:spLocks noGrp="1" noChangeArrowheads="1"/>
          </p:cNvSpPr>
          <p:nvPr>
            <p:ph type="body" idx="1"/>
          </p:nvPr>
        </p:nvSpPr>
        <p:spPr>
          <a:xfrm>
            <a:off x="381000" y="1143000"/>
            <a:ext cx="8382000" cy="5435600"/>
          </a:xfrm>
          <a:ln/>
        </p:spPr>
        <p:txBody>
          <a:bodyPr/>
          <a:lstStyle/>
          <a:p>
            <a:r>
              <a:rPr lang="en-US" dirty="0"/>
              <a:t>Grace days</a:t>
            </a:r>
            <a:endParaRPr lang="en-US" dirty="0" smtClean="0"/>
          </a:p>
          <a:p>
            <a:pPr marL="552450" lvl="1"/>
            <a:r>
              <a:rPr lang="en-US" b="1" dirty="0" smtClean="0">
                <a:solidFill>
                  <a:srgbClr val="C00000"/>
                </a:solidFill>
                <a:latin typeface="Calibri Bold" charset="0"/>
                <a:ea typeface="Calibri Bold" charset="0"/>
                <a:cs typeface="Calibri Bold" charset="0"/>
                <a:sym typeface="Calibri Bold" charset="0"/>
              </a:rPr>
              <a:t>5 grace days </a:t>
            </a:r>
            <a:r>
              <a:rPr lang="en-US" dirty="0" smtClean="0">
                <a:latin typeface="Calibri Bold" charset="0"/>
                <a:ea typeface="Calibri Bold" charset="0"/>
                <a:cs typeface="Calibri Bold" charset="0"/>
                <a:sym typeface="Calibri Bold" charset="0"/>
              </a:rPr>
              <a:t>for the semester</a:t>
            </a:r>
          </a:p>
          <a:p>
            <a:pPr marL="552450" lvl="1"/>
            <a:r>
              <a:rPr lang="en-US" dirty="0" smtClean="0">
                <a:latin typeface="Calibri Bold" charset="0"/>
                <a:ea typeface="Calibri Bold" charset="0"/>
                <a:cs typeface="Calibri Bold" charset="0"/>
                <a:sym typeface="Calibri Bold" charset="0"/>
              </a:rPr>
              <a:t>Limit of</a:t>
            </a:r>
            <a:r>
              <a:rPr lang="en-US" b="1" dirty="0" smtClean="0">
                <a:solidFill>
                  <a:srgbClr val="FF0000"/>
                </a:solidFill>
                <a:latin typeface="Calibri Bold" charset="0"/>
                <a:ea typeface="Calibri Bold" charset="0"/>
                <a:cs typeface="Calibri Bold" charset="0"/>
                <a:sym typeface="Calibri Bold" charset="0"/>
              </a:rPr>
              <a:t> </a:t>
            </a:r>
            <a:r>
              <a:rPr lang="en-US" b="1" dirty="0" smtClean="0">
                <a:solidFill>
                  <a:srgbClr val="C00000"/>
                </a:solidFill>
                <a:latin typeface="Calibri Bold" charset="0"/>
                <a:ea typeface="Calibri Bold" charset="0"/>
                <a:cs typeface="Calibri Bold" charset="0"/>
                <a:sym typeface="Calibri Bold" charset="0"/>
              </a:rPr>
              <a:t>0, 1, or 2 grace days </a:t>
            </a:r>
            <a:r>
              <a:rPr lang="en-US" dirty="0" smtClean="0">
                <a:latin typeface="Calibri Bold" charset="0"/>
                <a:ea typeface="Calibri Bold" charset="0"/>
                <a:cs typeface="Calibri Bold" charset="0"/>
                <a:sym typeface="Calibri Bold" charset="0"/>
              </a:rPr>
              <a:t>per lab used </a:t>
            </a:r>
            <a:r>
              <a:rPr lang="en-US" b="1" dirty="0" smtClean="0">
                <a:solidFill>
                  <a:srgbClr val="C00000"/>
                </a:solidFill>
                <a:latin typeface="Calibri Bold" charset="0"/>
                <a:ea typeface="Calibri Bold" charset="0"/>
                <a:cs typeface="Calibri Bold" charset="0"/>
                <a:sym typeface="Calibri Bold" charset="0"/>
              </a:rPr>
              <a:t>automatically</a:t>
            </a:r>
            <a:endParaRPr lang="en-US" b="1" dirty="0" smtClean="0">
              <a:solidFill>
                <a:srgbClr val="C00000"/>
              </a:solidFill>
              <a:latin typeface="Calibri Bold" charset="0"/>
              <a:ea typeface="ヒラギノ角ゴ ProN W6" charset="-128"/>
              <a:cs typeface="ヒラギノ角ゴ ProN W6" charset="-128"/>
              <a:sym typeface="Calibri Bold" charset="0"/>
            </a:endParaRPr>
          </a:p>
          <a:p>
            <a:pPr marL="552450" lvl="1"/>
            <a:r>
              <a:rPr lang="en-US" dirty="0"/>
              <a:t>Covers scheduling crunch, out-of-town trips, illnesses, minor setbacks</a:t>
            </a:r>
          </a:p>
          <a:p>
            <a:r>
              <a:rPr lang="en-US" dirty="0" smtClean="0"/>
              <a:t>Lateness </a:t>
            </a:r>
            <a:r>
              <a:rPr lang="en-US" dirty="0"/>
              <a:t>penalties</a:t>
            </a:r>
          </a:p>
          <a:p>
            <a:pPr marL="552450" lvl="1"/>
            <a:r>
              <a:rPr lang="en-US" dirty="0"/>
              <a:t>Once grace </a:t>
            </a:r>
            <a:r>
              <a:rPr lang="en-US" dirty="0" err="1" smtClean="0"/>
              <a:t>day(s</a:t>
            </a:r>
            <a:r>
              <a:rPr lang="en-US" dirty="0" smtClean="0"/>
              <a:t>) </a:t>
            </a:r>
            <a:r>
              <a:rPr lang="en-US" dirty="0"/>
              <a:t>used up, get penalized</a:t>
            </a:r>
            <a:r>
              <a:rPr lang="en-US" dirty="0" smtClean="0"/>
              <a:t> </a:t>
            </a:r>
            <a:r>
              <a:rPr lang="en-US" b="1" dirty="0" smtClean="0">
                <a:solidFill>
                  <a:srgbClr val="C00000"/>
                </a:solidFill>
              </a:rPr>
              <a:t>15% per </a:t>
            </a:r>
            <a:r>
              <a:rPr lang="en-US" b="1" dirty="0">
                <a:solidFill>
                  <a:srgbClr val="C00000"/>
                </a:solidFill>
              </a:rPr>
              <a:t>day</a:t>
            </a:r>
            <a:endParaRPr lang="en-US" b="1" dirty="0" smtClean="0">
              <a:solidFill>
                <a:srgbClr val="C00000"/>
              </a:solidFill>
            </a:endParaRPr>
          </a:p>
          <a:p>
            <a:pPr marL="552450" lvl="1"/>
            <a:r>
              <a:rPr lang="en-US" dirty="0" smtClean="0"/>
              <a:t>No </a:t>
            </a:r>
            <a:r>
              <a:rPr lang="en-US" dirty="0" err="1" smtClean="0"/>
              <a:t>handins</a:t>
            </a:r>
            <a:r>
              <a:rPr lang="en-US" dirty="0" smtClean="0"/>
              <a:t> later than </a:t>
            </a:r>
            <a:r>
              <a:rPr lang="en-US" b="1" dirty="0" smtClean="0">
                <a:solidFill>
                  <a:srgbClr val="C00000"/>
                </a:solidFill>
              </a:rPr>
              <a:t>3 </a:t>
            </a:r>
            <a:r>
              <a:rPr lang="en-US" b="1" dirty="0">
                <a:solidFill>
                  <a:srgbClr val="C00000"/>
                </a:solidFill>
              </a:rPr>
              <a:t>days after due date</a:t>
            </a:r>
          </a:p>
          <a:p>
            <a:r>
              <a:rPr lang="en-US" dirty="0"/>
              <a:t>Catastrophic events</a:t>
            </a:r>
          </a:p>
          <a:p>
            <a:pPr marL="552450" lvl="1"/>
            <a:r>
              <a:rPr lang="en-US" dirty="0"/>
              <a:t>Major illness, death in family, …</a:t>
            </a:r>
          </a:p>
          <a:p>
            <a:pPr marL="552450" lvl="1"/>
            <a:r>
              <a:rPr lang="en-US" dirty="0"/>
              <a:t>Formulate a plan (with your academic advisor) to get back on track</a:t>
            </a:r>
          </a:p>
          <a:p>
            <a:r>
              <a:rPr lang="en-US" dirty="0"/>
              <a:t>Advice</a:t>
            </a:r>
          </a:p>
          <a:p>
            <a:pPr marL="552450" lvl="1"/>
            <a:r>
              <a:rPr lang="en-US" dirty="0"/>
              <a:t>Once you start running late, it’s really hard to catch </a:t>
            </a:r>
            <a:r>
              <a:rPr lang="en-US" dirty="0" smtClean="0"/>
              <a:t>up</a:t>
            </a:r>
          </a:p>
          <a:p>
            <a:pPr marL="552450" lvl="1"/>
            <a:r>
              <a:rPr lang="en-US" dirty="0" smtClean="0"/>
              <a:t>Try to save your grace days until the last few labs</a:t>
            </a:r>
            <a:endParaRPr lang="en-US" dirty="0"/>
          </a:p>
        </p:txBody>
      </p:sp>
      <p:sp>
        <p:nvSpPr>
          <p:cNvPr id="4" name="TextBox 3"/>
          <p:cNvSpPr txBox="1"/>
          <p:nvPr/>
        </p:nvSpPr>
        <p:spPr>
          <a:xfrm>
            <a:off x="2819400" y="4355432"/>
            <a:ext cx="6250302" cy="923330"/>
          </a:xfrm>
          <a:prstGeom prst="rect">
            <a:avLst/>
          </a:prstGeom>
          <a:solidFill>
            <a:srgbClr val="FFC000"/>
          </a:solidFill>
        </p:spPr>
        <p:txBody>
          <a:bodyPr wrap="none" rtlCol="0">
            <a:spAutoFit/>
          </a:bodyPr>
          <a:lstStyle/>
          <a:p>
            <a:r>
              <a:rPr lang="en-US" sz="5400" dirty="0" smtClean="0"/>
              <a:t>Really, Really Hard!</a:t>
            </a:r>
            <a:endParaRPr lang="en-US" sz="5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119063" marR="0" lvl="0" indent="-119063"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000000"/>
                </a:solidFill>
                <a:effectLst/>
                <a:uLnTx/>
                <a:uFillTx/>
                <a:latin typeface="Calibri Bold"/>
                <a:sym typeface="Calibri Bold" charset="0"/>
              </a:rPr>
              <a:t>Other Rules of the Lecture Hall</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sp>
        <p:nvSpPr>
          <p:cNvPr id="5" name="Rectangle 4"/>
          <p:cNvSpPr txBox="1">
            <a:spLocks noChangeArrowheads="1"/>
          </p:cNvSpPr>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54000" marR="0" lvl="0" indent="-254000" algn="l" defTabSz="914400" rtl="0" eaLnBrk="1" fontAlgn="base" latinLnBrk="0" hangingPunct="1">
              <a:lnSpc>
                <a:spcPct val="100000"/>
              </a:lnSpc>
              <a:spcBef>
                <a:spcPts val="18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Laptops: permitted</a:t>
            </a:r>
          </a:p>
          <a:p>
            <a:pPr marL="254000" marR="0" lvl="0" indent="-254000" algn="l" defTabSz="914400" rtl="0" eaLnBrk="1" fontAlgn="base" latinLnBrk="0" hangingPunct="1">
              <a:lnSpc>
                <a:spcPct val="100000"/>
              </a:lnSpc>
              <a:spcBef>
                <a:spcPts val="18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Electronic communications: </a:t>
            </a:r>
            <a:r>
              <a:rPr kumimoji="0" lang="en-US" sz="2400" b="1" i="0" u="none" strike="noStrike" kern="0" cap="none" spc="0" normalizeH="0" baseline="0" noProof="0" dirty="0" smtClean="0">
                <a:ln>
                  <a:noFill/>
                </a:ln>
                <a:solidFill>
                  <a:srgbClr val="C00000"/>
                </a:solidFill>
                <a:effectLst/>
                <a:uLnTx/>
                <a:uFillTx/>
                <a:latin typeface="Calibri Bold" charset="0"/>
                <a:ea typeface="Calibri Bold" charset="0"/>
                <a:cs typeface="Calibri Bold" charset="0"/>
                <a:sym typeface="Calibri Italic" charset="0"/>
              </a:rPr>
              <a:t>forbidden</a:t>
            </a:r>
            <a:endParaRPr kumimoji="0" lang="en-US" sz="2400" b="1" i="0" u="none" strike="noStrike" kern="0" cap="none" spc="0" normalizeH="0" baseline="0" noProof="0" dirty="0" smtClean="0">
              <a:ln>
                <a:noFill/>
              </a:ln>
              <a:solidFill>
                <a:srgbClr val="C00000"/>
              </a:solidFill>
              <a:effectLst/>
              <a:uLnTx/>
              <a:uFillTx/>
              <a:latin typeface="Calibri Bold" charset="0"/>
              <a:ea typeface="Calibri Bold" charset="0"/>
              <a:cs typeface="Calibri Bold" charset="0"/>
              <a:sym typeface="Calibri" charset="0"/>
            </a:endParaRPr>
          </a:p>
          <a:p>
            <a:pPr marL="552450" marR="0" lvl="1" indent="-234950" algn="l" defTabSz="914400" rtl="0" eaLnBrk="1" fontAlgn="base" latinLnBrk="0" hangingPunct="1">
              <a:lnSpc>
                <a:spcPct val="100000"/>
              </a:lnSpc>
              <a:spcBef>
                <a:spcPts val="6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No email, instant messaging, cell phone calls, </a:t>
            </a:r>
            <a:r>
              <a:rPr kumimoji="0" lang="en-US" sz="2000" b="0" i="0" u="none" strike="noStrike" kern="0" cap="none" spc="0" normalizeH="0" baseline="0" noProof="0" dirty="0" err="1" smtClean="0">
                <a:ln>
                  <a:noFill/>
                </a:ln>
                <a:solidFill>
                  <a:srgbClr val="000000"/>
                </a:solidFill>
                <a:effectLst/>
                <a:uLnTx/>
                <a:uFillTx/>
                <a:latin typeface="Calibri" charset="0"/>
                <a:ea typeface="ヒラギノ角ゴ ProN W3" charset="-128"/>
                <a:sym typeface="Calibri" charset="0"/>
              </a:rPr>
              <a:t>etc</a:t>
            </a:r>
            <a:endPar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endParaRPr>
          </a:p>
          <a:p>
            <a:pPr marL="254000" marR="0" lvl="0" indent="-254000" algn="l" defTabSz="914400" rtl="0" eaLnBrk="1" fontAlgn="base" latinLnBrk="0" hangingPunct="1">
              <a:lnSpc>
                <a:spcPct val="100000"/>
              </a:lnSpc>
              <a:spcBef>
                <a:spcPts val="18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Presence in lectures (613): voluntary, recommended</a:t>
            </a:r>
          </a:p>
          <a:p>
            <a:pPr marL="254000" marR="0" lvl="0" indent="-254000" algn="l" defTabSz="914400" rtl="0" eaLnBrk="1" fontAlgn="base" latinLnBrk="0" hangingPunct="1">
              <a:lnSpc>
                <a:spcPct val="100000"/>
              </a:lnSpc>
              <a:spcBef>
                <a:spcPts val="18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No recordings of </a:t>
            </a:r>
            <a:r>
              <a:rPr kumimoji="0" lang="en-US" sz="2400" b="1" i="0" u="none" strike="noStrike" kern="0" cap="none" spc="0" normalizeH="0" baseline="0" noProof="0" dirty="0" smtClean="0">
                <a:ln>
                  <a:noFill/>
                </a:ln>
                <a:solidFill>
                  <a:srgbClr val="C00000"/>
                </a:solidFill>
                <a:effectLst/>
                <a:uLnTx/>
                <a:uFillTx/>
                <a:latin typeface="Calibri Bold" charset="0"/>
                <a:ea typeface="Calibri Bold" charset="0"/>
                <a:cs typeface="Calibri Bold" charset="0"/>
                <a:sym typeface="Calibri Bold" charset="0"/>
              </a:rPr>
              <a:t>ANY KIND</a:t>
            </a:r>
          </a:p>
          <a:p>
            <a:pPr marL="254000" marR="0" lvl="0" indent="-254000" algn="l" defTabSz="914400" rtl="0" eaLnBrk="1" fontAlgn="base" latinLnBrk="0" hangingPunct="1">
              <a:lnSpc>
                <a:spcPct val="100000"/>
              </a:lnSpc>
              <a:spcBef>
                <a:spcPts val="1800"/>
              </a:spcBef>
              <a:spcAft>
                <a:spcPct val="0"/>
              </a:spcAft>
              <a:buClr>
                <a:srgbClr val="990000"/>
              </a:buClr>
              <a:buSzPct val="60000"/>
              <a:buFont typeface="Wingdings 2" charset="2"/>
              <a:buChar char="¢"/>
              <a:tabLst/>
              <a:defRPr/>
            </a:pPr>
            <a:r>
              <a:rPr kumimoji="0" lang="en-US" sz="2400" b="1" i="0" u="none" strike="noStrike" kern="0" cap="none" spc="0" normalizeH="0" baseline="0" noProof="0" dirty="0" smtClean="0">
                <a:ln>
                  <a:noFill/>
                </a:ln>
                <a:solidFill>
                  <a:srgbClr val="000000"/>
                </a:solidFill>
                <a:effectLst/>
                <a:uLnTx/>
                <a:uFillTx/>
                <a:latin typeface="Calibri Bold" charset="0"/>
                <a:ea typeface="Calibri Bold" charset="0"/>
                <a:cs typeface="Calibri Bold" charset="0"/>
                <a:sym typeface="Calibri Bold" charset="0"/>
              </a:rPr>
              <a:t>Slides will be posted right before or soon after the lecture</a:t>
            </a:r>
          </a:p>
          <a:p>
            <a:pPr marL="254000" marR="0" lvl="0" indent="-254000" algn="l" defTabSz="914400" rtl="0" eaLnBrk="1" fontAlgn="base" latinLnBrk="0" hangingPunct="1">
              <a:lnSpc>
                <a:spcPct val="100000"/>
              </a:lnSpc>
              <a:spcBef>
                <a:spcPts val="1800"/>
              </a:spcBef>
              <a:spcAft>
                <a:spcPct val="0"/>
              </a:spcAft>
              <a:buClr>
                <a:srgbClr val="990000"/>
              </a:buClr>
              <a:buSzPct val="60000"/>
              <a:buFont typeface="Wingdings 2" charset="2"/>
              <a:buChar char="¢"/>
              <a:tabLst/>
              <a:defRPr/>
            </a:pPr>
            <a:r>
              <a:rPr kumimoji="0" lang="en-US" sz="2400" b="1" i="0" u="none" strike="noStrike" kern="0" cap="none" spc="0" normalizeH="0" baseline="0" noProof="0" dirty="0" smtClean="0">
                <a:ln>
                  <a:noFill/>
                </a:ln>
                <a:solidFill>
                  <a:srgbClr val="000000"/>
                </a:solidFill>
                <a:effectLst/>
                <a:uLnTx/>
                <a:uFillTx/>
                <a:latin typeface="Calibri Bold" charset="0"/>
                <a:ea typeface="Calibri Bold" charset="0"/>
                <a:cs typeface="Calibri Bold" charset="0"/>
                <a:sym typeface="Calibri Bold" charset="0"/>
              </a:rPr>
              <a:t>Videos post the next day the latest</a:t>
            </a:r>
            <a:endParaRPr kumimoji="0" lang="en-US" sz="2400" b="1" i="0" u="none" strike="noStrike" kern="0" cap="none" spc="0" normalizeH="0" baseline="0" noProof="0" dirty="0">
              <a:ln>
                <a:noFill/>
              </a:ln>
              <a:solidFill>
                <a:srgbClr val="000000"/>
              </a:solidFill>
              <a:effectLst/>
              <a:uLnTx/>
              <a:uFillTx/>
              <a:latin typeface="Calibri Bold" charset="0"/>
              <a:ea typeface="Calibri Bold" charset="0"/>
              <a:cs typeface="Calibri Bold" charset="0"/>
              <a:sym typeface="Calibri Bold" charset="0"/>
            </a:endParaRPr>
          </a:p>
        </p:txBody>
      </p:sp>
    </p:spTree>
    <p:extLst>
      <p:ext uri="{BB962C8B-B14F-4D97-AF65-F5344CB8AC3E}">
        <p14:creationId xmlns:p14="http://schemas.microsoft.com/office/powerpoint/2010/main" val="55184507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119063" marR="0" lvl="0" indent="-119063"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000000"/>
                </a:solidFill>
                <a:effectLst/>
                <a:uLnTx/>
                <a:uFillTx/>
                <a:latin typeface="Calibri Bold"/>
                <a:sym typeface="Calibri Bold" charset="0"/>
              </a:rPr>
              <a:t>Policies: Grading</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sp>
        <p:nvSpPr>
          <p:cNvPr id="5" name="Rectangle 4"/>
          <p:cNvSpPr txBox="1">
            <a:spLocks noChangeArrowheads="1"/>
          </p:cNvSpPr>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Exams (50%): midterm (20%), final (30%) </a:t>
            </a:r>
            <a:br>
              <a:rPr kumimoji="0" lang="en-US" sz="2400" b="0" i="0" u="none" strike="noStrike" kern="0" cap="none" spc="0" normalizeH="0" baseline="0" noProof="0" smtClean="0">
                <a:ln>
                  <a:noFill/>
                </a:ln>
                <a:solidFill>
                  <a:srgbClr val="000000"/>
                </a:solidFill>
                <a:effectLst/>
                <a:uLnTx/>
                <a:uFillTx/>
                <a:latin typeface="Calibri Bold"/>
                <a:sym typeface="Calibri Bold" charset="0"/>
              </a:rPr>
            </a:br>
            <a:r>
              <a:rPr kumimoji="0" lang="en-US" sz="2400" b="0" i="1" u="none" strike="noStrike" kern="0" cap="none" spc="0" normalizeH="0" baseline="0" noProof="0" smtClean="0">
                <a:ln>
                  <a:noFill/>
                </a:ln>
                <a:solidFill>
                  <a:srgbClr val="000000"/>
                </a:solidFill>
                <a:effectLst/>
                <a:uLnTx/>
                <a:uFillTx/>
                <a:latin typeface="Calibri" panose="020F0502020204030204" pitchFamily="34" charset="0"/>
                <a:cs typeface="Calibri" panose="020F0502020204030204" pitchFamily="34" charset="0"/>
                <a:sym typeface="Calibri Bold" charset="0"/>
              </a:rPr>
              <a:t>18-613 exams include extra material from lectures and ArchLab</a:t>
            </a:r>
          </a:p>
          <a:p>
            <a:pPr marL="0" marR="0" lvl="0" indent="0" algn="l" defTabSz="914400" rtl="0" eaLnBrk="1" fontAlgn="base" latinLnBrk="0" hangingPunct="1">
              <a:lnSpc>
                <a:spcPct val="100000"/>
              </a:lnSpc>
              <a:spcBef>
                <a:spcPts val="600"/>
              </a:spcBef>
              <a:spcAft>
                <a:spcPct val="0"/>
              </a:spcAft>
              <a:buClr>
                <a:srgbClr val="990000"/>
              </a:buClr>
              <a:buSzPct val="60000"/>
              <a:buFont typeface="Wingdings 2" charset="2"/>
              <a:buNone/>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		</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Labs (50%): weighted according to effort</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None/>
              <a:tabLst/>
              <a:defRPr/>
            </a:pPr>
            <a:endParaRPr kumimoji="0" lang="en-US" sz="2400" b="0" i="0" u="none" strike="noStrike" kern="0" cap="none" spc="0" normalizeH="0" baseline="0" noProof="0" smtClean="0">
              <a:ln>
                <a:noFill/>
              </a:ln>
              <a:solidFill>
                <a:srgbClr val="000000"/>
              </a:solidFill>
              <a:effectLst/>
              <a:uLnTx/>
              <a:uFillTx/>
              <a:latin typeface="Calibri Bold"/>
              <a:sym typeface="Calibri Bold" charset="0"/>
            </a:endParaRP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ArchLab is extra credit</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endParaRPr kumimoji="0" lang="en-US" sz="2400" b="0" i="0" u="none" strike="noStrike" kern="0" cap="none" spc="0" normalizeH="0" baseline="0" noProof="0" smtClean="0">
              <a:ln>
                <a:noFill/>
              </a:ln>
              <a:solidFill>
                <a:srgbClr val="000000"/>
              </a:solidFill>
              <a:effectLst/>
              <a:uLnTx/>
              <a:uFillTx/>
              <a:latin typeface="Calibri Bold"/>
              <a:sym typeface="Calibri Bold" charset="0"/>
            </a:endParaRP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Final grades based on a straight scale (90/80/70/60) with a small amount of curving</a:t>
            </a:r>
          </a:p>
          <a:p>
            <a:pPr marL="5143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smtClean="0">
                <a:ln>
                  <a:noFill/>
                </a:ln>
                <a:solidFill>
                  <a:srgbClr val="000000"/>
                </a:solidFill>
                <a:effectLst/>
                <a:uLnTx/>
                <a:uFillTx/>
                <a:latin typeface="Calibri" charset="0"/>
                <a:ea typeface="ヒラギノ角ゴ ProN W3" charset="-128"/>
                <a:sym typeface="Calibri" charset="0"/>
              </a:rPr>
              <a:t>Only upward</a:t>
            </a:r>
            <a:endParaRPr kumimoji="0" lang="en-US" sz="2000" b="0" i="0" u="none" strike="noStrike" kern="0" cap="none" spc="0" normalizeH="0" baseline="0" noProof="0" dirty="0">
              <a:ln>
                <a:noFill/>
              </a:ln>
              <a:solidFill>
                <a:srgbClr val="000000"/>
              </a:solidFill>
              <a:effectLst/>
              <a:uLnTx/>
              <a:uFillTx/>
              <a:latin typeface="Calibri" charset="0"/>
              <a:ea typeface="ヒラギノ角ゴ ProN W3" charset="-128"/>
              <a:sym typeface="Calibri" charset="0"/>
            </a:endParaRPr>
          </a:p>
        </p:txBody>
      </p:sp>
    </p:spTree>
    <p:extLst>
      <p:ext uri="{BB962C8B-B14F-4D97-AF65-F5344CB8AC3E}">
        <p14:creationId xmlns:p14="http://schemas.microsoft.com/office/powerpoint/2010/main" val="312880309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smtClean="0"/>
              <a:t>Bit </a:t>
            </a:r>
            <a:r>
              <a:rPr lang="en-US" dirty="0"/>
              <a:t>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L0 (C programming Lab): Test/refresh your C programming </a:t>
            </a:r>
            <a:r>
              <a:rPr lang="en-US" dirty="0" smtClean="0"/>
              <a:t>abilities</a:t>
            </a:r>
          </a:p>
          <a:p>
            <a:pPr marL="552450" lvl="1"/>
            <a:r>
              <a:rPr lang="en-US" dirty="0" smtClean="0"/>
              <a:t>L1 </a:t>
            </a:r>
            <a:r>
              <a:rPr lang="en-US" dirty="0"/>
              <a:t>(</a:t>
            </a:r>
            <a:r>
              <a:rPr lang="en-US" dirty="0" err="1"/>
              <a:t>datalab</a:t>
            </a:r>
            <a:r>
              <a:rPr lang="en-US" dirty="0"/>
              <a:t>): Manipulating bits</a:t>
            </a:r>
          </a:p>
          <a:p>
            <a:pPr marL="552450" lvl="1"/>
            <a:r>
              <a:rPr lang="en-US" dirty="0"/>
              <a:t>L2 (</a:t>
            </a:r>
            <a:r>
              <a:rPr lang="en-US" dirty="0" err="1"/>
              <a:t>bomblab</a:t>
            </a:r>
            <a:r>
              <a:rPr lang="en-US" dirty="0"/>
              <a:t>): Defusing a binary bomb</a:t>
            </a:r>
          </a:p>
          <a:p>
            <a:pPr marL="552450" lvl="1"/>
            <a:r>
              <a:rPr lang="en-US" dirty="0"/>
              <a:t>L3 </a:t>
            </a:r>
            <a:r>
              <a:rPr lang="en-US" dirty="0" smtClean="0"/>
              <a:t>(</a:t>
            </a:r>
            <a:r>
              <a:rPr lang="en-US" dirty="0" err="1" smtClean="0"/>
              <a:t>attacklab</a:t>
            </a:r>
            <a:r>
              <a:rPr lang="en-US" dirty="0"/>
              <a:t>): </a:t>
            </a:r>
            <a:r>
              <a:rPr lang="en-US" dirty="0" smtClean="0"/>
              <a:t>The basics of code injection attacks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69961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6" name="Rectangle 3"/>
          <p:cNvSpPr>
            <a:spLocks noGrp="1" noChangeArrowheads="1"/>
          </p:cNvSpPr>
          <p:nvPr>
            <p:ph type="title"/>
          </p:nvPr>
        </p:nvSpPr>
        <p:spPr>
          <a:xfrm>
            <a:off x="381000" y="254000"/>
            <a:ext cx="8382000" cy="647700"/>
          </a:xfrm>
          <a:ln/>
        </p:spPr>
        <p:txBody>
          <a:bodyPr/>
          <a:lstStyle/>
          <a:p>
            <a:pPr marL="119063" indent="-119063"/>
            <a:r>
              <a:rPr lang="en-US" dirty="0" smtClean="0"/>
              <a:t>Instructors: The 1x-x13 Team</a:t>
            </a:r>
            <a:endParaRPr lang="en-US" dirty="0"/>
          </a:p>
        </p:txBody>
      </p:sp>
      <p:grpSp>
        <p:nvGrpSpPr>
          <p:cNvPr id="8" name="Group 7"/>
          <p:cNvGrpSpPr/>
          <p:nvPr/>
        </p:nvGrpSpPr>
        <p:grpSpPr>
          <a:xfrm>
            <a:off x="457200" y="1676400"/>
            <a:ext cx="1981200" cy="2452995"/>
            <a:chOff x="457200" y="1988691"/>
            <a:chExt cx="1981200" cy="2452995"/>
          </a:xfrm>
        </p:grpSpPr>
        <p:sp>
          <p:nvSpPr>
            <p:cNvPr id="9" name="TextBox 10"/>
            <p:cNvSpPr txBox="1"/>
            <p:nvPr/>
          </p:nvSpPr>
          <p:spPr>
            <a:xfrm>
              <a:off x="457200" y="3733800"/>
              <a:ext cx="1981200" cy="707886"/>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000" b="1" dirty="0" smtClean="0">
                  <a:solidFill>
                    <a:srgbClr val="C00000"/>
                  </a:solidFill>
                  <a:latin typeface="+mj-lt"/>
                </a:rPr>
                <a:t>18-613</a:t>
              </a:r>
              <a:r>
                <a:rPr lang="en-US" sz="2000" dirty="0" smtClean="0">
                  <a:solidFill>
                    <a:srgbClr val="C00000"/>
                  </a:solidFill>
                  <a:latin typeface="+mj-lt"/>
                </a:rPr>
                <a:t/>
              </a:r>
              <a:br>
                <a:rPr lang="en-US" sz="2000" dirty="0" smtClean="0">
                  <a:solidFill>
                    <a:srgbClr val="C00000"/>
                  </a:solidFill>
                  <a:latin typeface="+mj-lt"/>
                </a:rPr>
              </a:br>
              <a:r>
                <a:rPr lang="en-US" sz="2000" dirty="0" smtClean="0">
                  <a:solidFill>
                    <a:srgbClr val="C00000"/>
                  </a:solidFill>
                  <a:latin typeface="+mj-lt"/>
                </a:rPr>
                <a:t>Franz Franchetti</a:t>
              </a:r>
              <a:endParaRPr lang="en-US" sz="2000" dirty="0">
                <a:solidFill>
                  <a:srgbClr val="C00000"/>
                </a:solidFill>
                <a:latin typeface="+mj-lt"/>
              </a:endParaRPr>
            </a:p>
          </p:txBody>
        </p:sp>
        <p:pic>
          <p:nvPicPr>
            <p:cNvPr id="10" name="Picture 2" descr=" Franz  Franchetti  "/>
            <p:cNvPicPr>
              <a:picLocks noChangeAspect="1" noChangeArrowheads="1"/>
            </p:cNvPicPr>
            <p:nvPr/>
          </p:nvPicPr>
          <p:blipFill rotWithShape="1">
            <a:blip r:embed="rId3">
              <a:extLst>
                <a:ext uri="{28A0092B-C50C-407E-A947-70E740481C1C}">
                  <a14:useLocalDpi xmlns:a14="http://schemas.microsoft.com/office/drawing/2010/main" val="0"/>
                </a:ext>
              </a:extLst>
            </a:blip>
            <a:srcRect t="12738" b="18366"/>
            <a:stretch/>
          </p:blipFill>
          <p:spPr bwMode="auto">
            <a:xfrm>
              <a:off x="457200" y="1988691"/>
              <a:ext cx="1511404" cy="15629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2677795" y="1676400"/>
            <a:ext cx="2329316" cy="2452995"/>
            <a:chOff x="2547484" y="1988691"/>
            <a:chExt cx="2329316" cy="2452995"/>
          </a:xfrm>
        </p:grpSpPr>
        <p:pic>
          <p:nvPicPr>
            <p:cNvPr id="12" name="Picture 2" descr="Seth Goldstein [photo]"/>
            <p:cNvPicPr>
              <a:picLocks noChangeAspect="1" noChangeArrowheads="1"/>
            </p:cNvPicPr>
            <p:nvPr/>
          </p:nvPicPr>
          <p:blipFill rotWithShape="1">
            <a:blip r:embed="rId4">
              <a:extLst>
                <a:ext uri="{28A0092B-C50C-407E-A947-70E740481C1C}">
                  <a14:useLocalDpi xmlns:a14="http://schemas.microsoft.com/office/drawing/2010/main" val="0"/>
                </a:ext>
              </a:extLst>
            </a:blip>
            <a:srcRect t="12589" b="19326"/>
            <a:stretch/>
          </p:blipFill>
          <p:spPr bwMode="auto">
            <a:xfrm>
              <a:off x="2548384" y="1988691"/>
              <a:ext cx="1525800" cy="154238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547484" y="3733800"/>
              <a:ext cx="2329316" cy="707886"/>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000" b="1" dirty="0" smtClean="0">
                  <a:latin typeface="+mj-lt"/>
                </a:rPr>
                <a:t>15-213</a:t>
              </a:r>
              <a:r>
                <a:rPr lang="en-US" sz="2000" dirty="0" smtClean="0">
                  <a:latin typeface="+mj-lt"/>
                </a:rPr>
                <a:t/>
              </a:r>
              <a:br>
                <a:rPr lang="en-US" sz="2000" dirty="0" smtClean="0">
                  <a:latin typeface="+mj-lt"/>
                </a:rPr>
              </a:br>
              <a:r>
                <a:rPr lang="en-US" sz="2000" dirty="0" smtClean="0">
                  <a:latin typeface="+mj-lt"/>
                </a:rPr>
                <a:t>Seth C. Goldstein</a:t>
              </a:r>
              <a:endParaRPr lang="en-US" sz="2000" dirty="0">
                <a:latin typeface="+mj-lt"/>
              </a:endParaRPr>
            </a:p>
          </p:txBody>
        </p:sp>
      </p:grpSp>
      <p:grpSp>
        <p:nvGrpSpPr>
          <p:cNvPr id="14" name="Group 13"/>
          <p:cNvGrpSpPr/>
          <p:nvPr/>
        </p:nvGrpSpPr>
        <p:grpSpPr>
          <a:xfrm>
            <a:off x="5246506" y="1676400"/>
            <a:ext cx="1829299" cy="2452995"/>
            <a:chOff x="5203356" y="1988691"/>
            <a:chExt cx="1829299" cy="2452995"/>
          </a:xfrm>
        </p:grpSpPr>
        <p:pic>
          <p:nvPicPr>
            <p:cNvPr id="15" name="Picture 2" descr="https://www.ece.cmu.edu/directory/images/faculty/L/brandon-lucia-800x8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9620" y="1988691"/>
              <a:ext cx="1542380" cy="15423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203356" y="3733800"/>
              <a:ext cx="1829299" cy="707886"/>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000" b="1" dirty="0" smtClean="0">
                  <a:latin typeface="+mj-lt"/>
                </a:rPr>
                <a:t>18-213</a:t>
              </a:r>
              <a:r>
                <a:rPr lang="en-US" sz="2000" dirty="0" smtClean="0">
                  <a:latin typeface="+mj-lt"/>
                </a:rPr>
                <a:t/>
              </a:r>
              <a:br>
                <a:rPr lang="en-US" sz="2000" dirty="0" smtClean="0">
                  <a:latin typeface="+mj-lt"/>
                </a:rPr>
              </a:br>
              <a:r>
                <a:rPr lang="en-US" sz="2000" dirty="0" smtClean="0">
                  <a:latin typeface="+mj-lt"/>
                </a:rPr>
                <a:t>Brandon Lucia</a:t>
              </a:r>
              <a:endParaRPr lang="en-US" sz="2000" dirty="0">
                <a:latin typeface="+mj-lt"/>
              </a:endParaRPr>
            </a:p>
          </p:txBody>
        </p:sp>
      </p:grpSp>
      <p:grpSp>
        <p:nvGrpSpPr>
          <p:cNvPr id="17" name="Group 16"/>
          <p:cNvGrpSpPr/>
          <p:nvPr/>
        </p:nvGrpSpPr>
        <p:grpSpPr>
          <a:xfrm>
            <a:off x="7315200" y="1676400"/>
            <a:ext cx="1676400" cy="2452995"/>
            <a:chOff x="7315200" y="1988691"/>
            <a:chExt cx="1676400" cy="2452995"/>
          </a:xfrm>
        </p:grpSpPr>
        <p:pic>
          <p:nvPicPr>
            <p:cNvPr id="18"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988691"/>
              <a:ext cx="1530351" cy="156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7315200" y="3733800"/>
              <a:ext cx="1676400" cy="707886"/>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000" b="1" dirty="0" smtClean="0">
                  <a:latin typeface="+mj-lt"/>
                </a:rPr>
                <a:t>15-513</a:t>
              </a:r>
              <a:r>
                <a:rPr lang="en-US" sz="2000" dirty="0" smtClean="0">
                  <a:latin typeface="+mj-lt"/>
                </a:rPr>
                <a:t/>
              </a:r>
              <a:br>
                <a:rPr lang="en-US" sz="2000" dirty="0" smtClean="0">
                  <a:latin typeface="+mj-lt"/>
                </a:rPr>
              </a:br>
              <a:r>
                <a:rPr lang="en-US" sz="2000" dirty="0" smtClean="0">
                  <a:latin typeface="+mj-lt"/>
                </a:rPr>
                <a:t>Brian Railing</a:t>
              </a:r>
              <a:endParaRPr lang="en-US" sz="2000" dirty="0">
                <a:latin typeface="+mj-lt"/>
              </a:endParaRPr>
            </a:p>
          </p:txBody>
        </p:sp>
      </p:grpSp>
      <p:sp>
        <p:nvSpPr>
          <p:cNvPr id="20" name="Text Placeholder 4"/>
          <p:cNvSpPr txBox="1">
            <a:spLocks/>
          </p:cNvSpPr>
          <p:nvPr/>
        </p:nvSpPr>
        <p:spPr bwMode="auto">
          <a:xfrm>
            <a:off x="606425" y="4724400"/>
            <a:ext cx="7931151" cy="12954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0" indent="0">
              <a:buNone/>
            </a:pPr>
            <a:r>
              <a:rPr lang="en-US" sz="3200" b="1" kern="0" dirty="0" smtClean="0">
                <a:solidFill>
                  <a:srgbClr val="C00000"/>
                </a:solidFill>
              </a:rPr>
              <a:t>I am your main contact and official instructor but you may hear from/interact with all of us</a:t>
            </a:r>
            <a:endParaRPr lang="en-US" sz="3200" kern="0" dirty="0">
              <a:solidFill>
                <a:srgbClr val="C00000"/>
              </a:solidFill>
            </a:endParaRPr>
          </a:p>
        </p:txBody>
      </p:sp>
    </p:spTree>
    <p:extLst>
      <p:ext uri="{BB962C8B-B14F-4D97-AF65-F5344CB8AC3E}">
        <p14:creationId xmlns:p14="http://schemas.microsoft.com/office/powerpoint/2010/main" val="262732329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ln/>
        </p:spPr>
        <p:txBody>
          <a:bodyPr/>
          <a:lstStyle/>
          <a:p>
            <a:pPr marL="119063" indent="-119063"/>
            <a:r>
              <a:rPr lang="en-US"/>
              <a:t>The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Memory technology, memory hierarchy, caches, disks, locality</a:t>
            </a:r>
          </a:p>
          <a:p>
            <a:pPr marL="552450" lvl="1"/>
            <a:r>
              <a:rPr lang="en-US" dirty="0"/>
              <a:t>Includes aspects of architecture and </a:t>
            </a:r>
            <a:r>
              <a:rPr lang="en-US" dirty="0" smtClean="0"/>
              <a:t>OS</a:t>
            </a:r>
          </a:p>
          <a:p>
            <a:pPr marL="552450" lvl="1"/>
            <a:endParaRPr lang="en-US" dirty="0" smtClean="0"/>
          </a:p>
          <a:p>
            <a:pPr marL="292100"/>
            <a:r>
              <a:rPr lang="en-US" dirty="0" smtClean="0"/>
              <a:t>Assignments</a:t>
            </a:r>
          </a:p>
          <a:p>
            <a:pPr marL="552450" lvl="1"/>
            <a:r>
              <a:rPr lang="en-US" dirty="0" smtClean="0"/>
              <a:t>L4 (</a:t>
            </a:r>
            <a:r>
              <a:rPr lang="en-US" dirty="0" err="1" smtClean="0"/>
              <a:t>cachelab</a:t>
            </a:r>
            <a:r>
              <a:rPr lang="en-US" dirty="0" smtClean="0"/>
              <a:t>): Building a cache simulator and optimizing for locality.</a:t>
            </a:r>
          </a:p>
          <a:p>
            <a:pPr marL="838200" lvl="2"/>
            <a:r>
              <a:rPr lang="en-US" dirty="0" smtClean="0"/>
              <a:t>Learn how to exploit locality in your programs. </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ln/>
        </p:spPr>
        <p:txBody>
          <a:bodyPr/>
          <a:lstStyle/>
          <a:p>
            <a:pPr marL="119063" indent="-119063"/>
            <a:r>
              <a:rPr lang="en-US"/>
              <a:t>Exceptional  Control Flow</a:t>
            </a:r>
          </a:p>
        </p:txBody>
      </p:sp>
      <p:sp>
        <p:nvSpPr>
          <p:cNvPr id="46084" name="Rectangle 4"/>
          <p:cNvSpPr>
            <a:spLocks noGrp="1" noChangeArrowheads="1"/>
          </p:cNvSpPr>
          <p:nvPr>
            <p:ph type="body" idx="1"/>
          </p:nvPr>
        </p:nvSpPr>
        <p:spPr>
          <a:xfrm>
            <a:off x="381000" y="1397000"/>
            <a:ext cx="7823200" cy="5435600"/>
          </a:xfrm>
          <a:ln/>
        </p:spPr>
        <p:txBody>
          <a:bodyPr/>
          <a:lstStyle/>
          <a:p>
            <a:r>
              <a:rPr lang="en-US" dirty="0"/>
              <a:t>Topics</a:t>
            </a:r>
          </a:p>
          <a:p>
            <a:pPr marL="552450" lvl="1"/>
            <a:r>
              <a:rPr lang="en-US" dirty="0"/>
              <a:t>Hardware exceptions, processes, process control, Unix signals, nonlocal jumps</a:t>
            </a:r>
          </a:p>
          <a:p>
            <a:pPr marL="552450" lvl="1"/>
            <a:r>
              <a:rPr lang="en-US" dirty="0"/>
              <a:t>Includes aspects of compilers, OS, and architecture</a:t>
            </a:r>
          </a:p>
          <a:p>
            <a:pPr marL="552450" lvl="1"/>
            <a:endParaRPr lang="en-US" dirty="0"/>
          </a:p>
          <a:p>
            <a:r>
              <a:rPr lang="en-US" dirty="0"/>
              <a:t>Assignments</a:t>
            </a:r>
          </a:p>
          <a:p>
            <a:pPr marL="552450" lvl="1"/>
            <a:r>
              <a:rPr lang="en-US" dirty="0" smtClean="0"/>
              <a:t>L5 (</a:t>
            </a:r>
            <a:r>
              <a:rPr lang="en-US" dirty="0" err="1" smtClean="0"/>
              <a:t>tshlab</a:t>
            </a:r>
            <a:r>
              <a:rPr lang="en-US" dirty="0" smtClean="0"/>
              <a:t>)</a:t>
            </a:r>
            <a:r>
              <a:rPr lang="en-US" dirty="0"/>
              <a:t>: Writing</a:t>
            </a:r>
            <a:r>
              <a:rPr lang="en-US" dirty="0" smtClean="0"/>
              <a:t> your own Unix shell.</a:t>
            </a:r>
          </a:p>
          <a:p>
            <a:pPr marL="838200" lvl="2"/>
            <a:r>
              <a:rPr lang="en-US" dirty="0" smtClean="0"/>
              <a:t>A first introduction to concurrency</a:t>
            </a:r>
            <a:endParaRPr 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 dynamic storage allocation</a:t>
            </a:r>
          </a:p>
          <a:p>
            <a:pPr marL="552450" lvl="1"/>
            <a:r>
              <a:rPr lang="en-US" dirty="0"/>
              <a:t>Includes aspects of architecture and OS</a:t>
            </a:r>
          </a:p>
          <a:p>
            <a:endParaRPr lang="en-US" dirty="0"/>
          </a:p>
          <a:p>
            <a:r>
              <a:rPr lang="en-US" dirty="0"/>
              <a:t>Assignments</a:t>
            </a:r>
          </a:p>
          <a:p>
            <a:pPr marL="552450" lvl="1"/>
            <a:r>
              <a:rPr lang="en-US" dirty="0" smtClean="0"/>
              <a:t>L6 (</a:t>
            </a:r>
            <a:r>
              <a:rPr lang="en-US" dirty="0" err="1"/>
              <a:t>malloclab</a:t>
            </a:r>
            <a:r>
              <a:rPr lang="en-US" dirty="0"/>
              <a:t>): Writing your own </a:t>
            </a:r>
            <a:r>
              <a:rPr lang="en-US" dirty="0" err="1"/>
              <a:t>malloc</a:t>
            </a:r>
            <a:r>
              <a:rPr lang="en-US" dirty="0"/>
              <a:t> package</a:t>
            </a:r>
          </a:p>
          <a:p>
            <a:pPr marL="838200" lvl="2"/>
            <a:r>
              <a:rPr lang="en-US" dirty="0"/>
              <a:t>Get a real feel for </a:t>
            </a:r>
            <a:r>
              <a:rPr lang="en-US" dirty="0" smtClean="0"/>
              <a:t>systems-level </a:t>
            </a:r>
            <a:r>
              <a:rPr lang="en-US" dirty="0"/>
              <a:t>programming</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a:t> Networking, and Concurrency</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High level and low-level I/O, network programming</a:t>
            </a:r>
          </a:p>
          <a:p>
            <a:pPr marL="552450" lvl="1"/>
            <a:r>
              <a:rPr lang="en-US" dirty="0"/>
              <a:t>Internet services, Web servers</a:t>
            </a:r>
          </a:p>
          <a:p>
            <a:pPr marL="552450" lvl="1"/>
            <a:r>
              <a:rPr lang="en-US" dirty="0"/>
              <a:t>concurrency, concurrent server design, threads</a:t>
            </a:r>
          </a:p>
          <a:p>
            <a:pPr marL="552450" lvl="1"/>
            <a:r>
              <a:rPr lang="en-US" dirty="0"/>
              <a:t>I/O multiplexing with select</a:t>
            </a:r>
          </a:p>
          <a:p>
            <a:pPr marL="552450" lvl="1"/>
            <a:r>
              <a:rPr lang="en-US" dirty="0"/>
              <a:t>Includes aspects of networking, OS, and architecture</a:t>
            </a:r>
          </a:p>
          <a:p>
            <a:endParaRPr lang="en-US" dirty="0"/>
          </a:p>
          <a:p>
            <a:r>
              <a:rPr lang="en-US" dirty="0"/>
              <a:t>Assignments</a:t>
            </a:r>
          </a:p>
          <a:p>
            <a:pPr marL="552450" lvl="1"/>
            <a:r>
              <a:rPr lang="en-US" dirty="0" smtClean="0"/>
              <a:t>L7 </a:t>
            </a:r>
            <a:r>
              <a:rPr lang="en-US" dirty="0"/>
              <a:t>(</a:t>
            </a:r>
            <a:r>
              <a:rPr lang="en-US" dirty="0" err="1"/>
              <a:t>proxylab</a:t>
            </a:r>
            <a:r>
              <a:rPr lang="en-US" dirty="0"/>
              <a:t>): Writing your own Web </a:t>
            </a:r>
            <a:r>
              <a:rPr lang="en-US" dirty="0" smtClean="0"/>
              <a:t>proxy</a:t>
            </a:r>
          </a:p>
          <a:p>
            <a:pPr marL="838200" lvl="2"/>
            <a:r>
              <a:rPr lang="en-US" dirty="0" smtClean="0"/>
              <a:t>Learn network programming and more about concurrency and synchronization. </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title"/>
          </p:nvPr>
        </p:nvSpPr>
        <p:spPr>
          <a:xfrm>
            <a:off x="381000" y="254000"/>
            <a:ext cx="8382000" cy="1092200"/>
          </a:xfrm>
          <a:ln/>
        </p:spPr>
        <p:txBody>
          <a:bodyPr/>
          <a:lstStyle/>
          <a:p>
            <a:pPr marL="119063" indent="-119063"/>
            <a:r>
              <a:rPr lang="en-US" dirty="0" smtClean="0"/>
              <a:t>18-613 Extra: Computer Architecture</a:t>
            </a:r>
            <a:endParaRPr lang="en-US" dirty="0"/>
          </a:p>
        </p:txBody>
      </p:sp>
      <p:sp>
        <p:nvSpPr>
          <p:cNvPr id="9" name="Rectangle 4"/>
          <p:cNvSpPr txBox="1">
            <a:spLocks noChangeArrowheads="1"/>
          </p:cNvSpPr>
          <p:nvPr/>
        </p:nvSpPr>
        <p:spPr bwMode="auto">
          <a:xfrm>
            <a:off x="457200" y="1143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Topics</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Microarchitecture implementation</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lang="en-US" kern="0" dirty="0" smtClean="0">
                <a:solidFill>
                  <a:srgbClr val="000000"/>
                </a:solidFill>
              </a:rPr>
              <a:t>Superscalar and out of order cores</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Speculation</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lang="en-US" kern="0" noProof="0" dirty="0" smtClean="0">
                <a:solidFill>
                  <a:srgbClr val="000000"/>
                </a:solidFill>
              </a:rPr>
              <a:t>Multicore memory hierarchy</a:t>
            </a:r>
            <a:endPar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endParaRP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dirty="0" smtClean="0">
                <a:ln>
                  <a:noFill/>
                </a:ln>
                <a:solidFill>
                  <a:srgbClr val="000000"/>
                </a:solidFill>
                <a:effectLst/>
                <a:uLnTx/>
                <a:uFillTx/>
                <a:latin typeface="Calibri Bold"/>
                <a:sym typeface="Calibri Bold" charset="0"/>
              </a:rPr>
              <a:t>Assignments</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LX (</a:t>
            </a:r>
            <a:r>
              <a:rPr kumimoji="0" lang="en-US" sz="2000" b="0" i="0" u="none" strike="noStrike" kern="0" cap="none" spc="0" normalizeH="0" baseline="0" noProof="0" dirty="0" err="1" smtClean="0">
                <a:ln>
                  <a:noFill/>
                </a:ln>
                <a:solidFill>
                  <a:srgbClr val="000000"/>
                </a:solidFill>
                <a:effectLst/>
                <a:uLnTx/>
                <a:uFillTx/>
                <a:latin typeface="Calibri" charset="0"/>
                <a:ea typeface="ヒラギノ角ゴ ProN W3" charset="-128"/>
                <a:sym typeface="Calibri" charset="0"/>
              </a:rPr>
              <a:t>ArchLab</a:t>
            </a: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 Understand how assembly executes and use the GEM5 simulator</a:t>
            </a:r>
          </a:p>
          <a:p>
            <a:pPr marL="838200" marR="0" lvl="2" indent="-203200" algn="l" defTabSz="914400" rtl="0" eaLnBrk="1" fontAlgn="base" latinLnBrk="0" hangingPunct="1">
              <a:lnSpc>
                <a:spcPct val="100000"/>
              </a:lnSpc>
              <a:spcBef>
                <a:spcPts val="500"/>
              </a:spcBef>
              <a:spcAft>
                <a:spcPct val="0"/>
              </a:spcAft>
              <a:buClr>
                <a:srgbClr val="000000"/>
              </a:buClr>
              <a:buSzPct val="8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Learn about architecture level</a:t>
            </a:r>
            <a:r>
              <a:rPr kumimoji="0" lang="en-US" sz="2000" b="0" i="0" u="none" strike="noStrike" kern="0" cap="none" spc="0" normalizeH="0" noProof="0" dirty="0" smtClean="0">
                <a:ln>
                  <a:noFill/>
                </a:ln>
                <a:solidFill>
                  <a:srgbClr val="000000"/>
                </a:solidFill>
                <a:effectLst/>
                <a:uLnTx/>
                <a:uFillTx/>
                <a:latin typeface="Calibri" charset="0"/>
                <a:ea typeface="ヒラギノ角ゴ ProN W3" charset="-128"/>
                <a:sym typeface="Calibri" charset="0"/>
              </a:rPr>
              <a:t> trade-offs and implementation issues</a:t>
            </a:r>
          </a:p>
          <a:p>
            <a:pPr marL="838200" marR="0" lvl="2" indent="-203200" algn="l" defTabSz="914400" rtl="0" eaLnBrk="1" fontAlgn="base" latinLnBrk="0" hangingPunct="1">
              <a:lnSpc>
                <a:spcPct val="100000"/>
              </a:lnSpc>
              <a:spcBef>
                <a:spcPts val="500"/>
              </a:spcBef>
              <a:spcAft>
                <a:spcPct val="0"/>
              </a:spcAft>
              <a:buClr>
                <a:srgbClr val="000000"/>
              </a:buClr>
              <a:buSzPct val="80000"/>
              <a:buFont typeface="Wingdings" charset="2"/>
              <a:buChar char="§"/>
              <a:tabLst/>
              <a:defRPr/>
            </a:pPr>
            <a:r>
              <a:rPr lang="en-US" kern="0" dirty="0" smtClean="0">
                <a:solidFill>
                  <a:srgbClr val="000000"/>
                </a:solidFill>
              </a:rPr>
              <a:t>Learn about performance </a:t>
            </a:r>
            <a:r>
              <a:rPr lang="en-US" kern="0" baseline="0" dirty="0" smtClean="0">
                <a:solidFill>
                  <a:srgbClr val="000000"/>
                </a:solidFill>
              </a:rPr>
              <a:t>optimization both above and below the ISA abstraction level</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Extra credit</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Longer time active</a:t>
            </a:r>
          </a:p>
          <a:p>
            <a:pPr marL="552450" marR="0" lvl="1" indent="-234950" algn="l" defTabSz="914400" rtl="0" eaLnBrk="1" fontAlgn="base" latinLnBrk="0" hangingPunct="1">
              <a:lnSpc>
                <a:spcPct val="100000"/>
              </a:lnSpc>
              <a:spcBef>
                <a:spcPts val="500"/>
              </a:spcBef>
              <a:spcAft>
                <a:spcPct val="0"/>
              </a:spcAft>
              <a:buClr>
                <a:srgbClr val="990000"/>
              </a:buClr>
              <a:buSzPct val="110000"/>
              <a:buFont typeface="Wingdings" charset="2"/>
              <a:buChar char="§"/>
              <a:tabLst/>
              <a:defRPr/>
            </a:pPr>
            <a:r>
              <a:rPr lang="en-US" kern="0" dirty="0">
                <a:solidFill>
                  <a:srgbClr val="000000"/>
                </a:solidFill>
              </a:rPr>
              <a:t>C</a:t>
            </a:r>
            <a:r>
              <a:rPr kumimoji="0" lang="en-US" sz="2000" b="0" i="0" u="none" strike="noStrike" kern="0" cap="none" spc="0" normalizeH="0" baseline="0" noProof="0" dirty="0" err="1" smtClean="0">
                <a:ln>
                  <a:noFill/>
                </a:ln>
                <a:solidFill>
                  <a:srgbClr val="000000"/>
                </a:solidFill>
                <a:effectLst/>
                <a:uLnTx/>
                <a:uFillTx/>
                <a:latin typeface="Calibri" charset="0"/>
                <a:ea typeface="ヒラギノ角ゴ ProN W3" charset="-128"/>
                <a:sym typeface="Calibri" charset="0"/>
              </a:rPr>
              <a:t>oncepts</a:t>
            </a:r>
            <a:r>
              <a:rPr kumimoji="0" lang="en-US" sz="2000" b="0" i="0" u="none" strike="noStrike" kern="0" cap="none" spc="0" normalizeH="0" baseline="0" noProof="0" dirty="0" smtClean="0">
                <a:ln>
                  <a:noFill/>
                </a:ln>
                <a:solidFill>
                  <a:srgbClr val="000000"/>
                </a:solidFill>
                <a:effectLst/>
                <a:uLnTx/>
                <a:uFillTx/>
                <a:latin typeface="Calibri" charset="0"/>
                <a:ea typeface="ヒラギノ角ゴ ProN W3" charset="-128"/>
                <a:sym typeface="Calibri" charset="0"/>
              </a:rPr>
              <a:t> tested in exams</a:t>
            </a:r>
          </a:p>
        </p:txBody>
      </p:sp>
    </p:spTree>
    <p:extLst>
      <p:ext uri="{BB962C8B-B14F-4D97-AF65-F5344CB8AC3E}">
        <p14:creationId xmlns:p14="http://schemas.microsoft.com/office/powerpoint/2010/main" val="175207114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endParaRPr lang="en-US" dirty="0"/>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on </a:t>
            </a:r>
            <a:r>
              <a:rPr lang="en-US" dirty="0" smtClean="0"/>
              <a:t>Autolab scoreboard for </a:t>
            </a:r>
            <a:r>
              <a:rPr lang="en-US" dirty="0"/>
              <a:t>glory!</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Lab0: C Programming</a:t>
            </a:r>
            <a:endParaRPr lang="en-US" dirty="0"/>
          </a:p>
        </p:txBody>
      </p:sp>
      <p:sp>
        <p:nvSpPr>
          <p:cNvPr id="3" name="Content Placeholder 2"/>
          <p:cNvSpPr>
            <a:spLocks noGrp="1"/>
          </p:cNvSpPr>
          <p:nvPr>
            <p:ph idx="1"/>
          </p:nvPr>
        </p:nvSpPr>
        <p:spPr/>
        <p:txBody>
          <a:bodyPr/>
          <a:lstStyle/>
          <a:p>
            <a:r>
              <a:rPr lang="en-US" dirty="0" smtClean="0"/>
              <a:t>Due 1/22 11:59pm</a:t>
            </a:r>
          </a:p>
          <a:p>
            <a:r>
              <a:rPr lang="en-US" dirty="0" smtClean="0">
                <a:solidFill>
                  <a:srgbClr val="C00000"/>
                </a:solidFill>
              </a:rPr>
              <a:t>You can start now: </a:t>
            </a:r>
            <a:r>
              <a:rPr lang="en-US" dirty="0" smtClean="0">
                <a:solidFill>
                  <a:srgbClr val="C00000"/>
                </a:solidFill>
              </a:rPr>
              <a:t>download from </a:t>
            </a:r>
            <a:r>
              <a:rPr lang="en-US" dirty="0" smtClean="0">
                <a:hlinkClick r:id="rId2"/>
              </a:rPr>
              <a:t>213 schedule page</a:t>
            </a:r>
            <a:endParaRPr lang="en-US" dirty="0" smtClean="0"/>
          </a:p>
          <a:p>
            <a:r>
              <a:rPr lang="en-US" dirty="0" smtClean="0"/>
              <a:t>It should all be review:</a:t>
            </a:r>
          </a:p>
          <a:p>
            <a:pPr lvl="1"/>
            <a:r>
              <a:rPr lang="en-US" dirty="0" smtClean="0"/>
              <a:t>Basic C control flow, syntax, etc.</a:t>
            </a:r>
          </a:p>
          <a:p>
            <a:pPr lvl="1"/>
            <a:r>
              <a:rPr lang="en-US" dirty="0"/>
              <a:t>Explicit memory management, as required in C. </a:t>
            </a:r>
          </a:p>
          <a:p>
            <a:pPr lvl="1"/>
            <a:r>
              <a:rPr lang="en-US" dirty="0" smtClean="0"/>
              <a:t>Creating </a:t>
            </a:r>
            <a:r>
              <a:rPr lang="en-US" dirty="0"/>
              <a:t>and manipulating pointer-based data </a:t>
            </a:r>
            <a:r>
              <a:rPr lang="en-US" dirty="0" smtClean="0"/>
              <a:t>structures.</a:t>
            </a:r>
          </a:p>
          <a:p>
            <a:pPr lvl="1"/>
            <a:r>
              <a:rPr lang="en-US" dirty="0" smtClean="0"/>
              <a:t>Implementing </a:t>
            </a:r>
            <a:r>
              <a:rPr lang="en-US" dirty="0"/>
              <a:t>robust code that operates correctly with invalid arguments, including NULL </a:t>
            </a:r>
            <a:r>
              <a:rPr lang="en-US" dirty="0" smtClean="0"/>
              <a:t>pointers.</a:t>
            </a:r>
          </a:p>
          <a:p>
            <a:pPr lvl="1"/>
            <a:r>
              <a:rPr lang="en-US" dirty="0" smtClean="0"/>
              <a:t>Creating </a:t>
            </a:r>
            <a:r>
              <a:rPr lang="en-US" dirty="0"/>
              <a:t>rules in a </a:t>
            </a:r>
            <a:r>
              <a:rPr lang="en-US" dirty="0" err="1" smtClean="0"/>
              <a:t>Makefile</a:t>
            </a:r>
            <a:endParaRPr lang="en-US" dirty="0" smtClean="0"/>
          </a:p>
          <a:p>
            <a:r>
              <a:rPr lang="en-US" dirty="0" smtClean="0"/>
              <a:t>If this lab takes you more than 10 hours, please think hard about taking the course. </a:t>
            </a:r>
            <a:r>
              <a:rPr lang="en-US" dirty="0" smtClean="0">
                <a:solidFill>
                  <a:srgbClr val="C00000"/>
                </a:solidFill>
              </a:rPr>
              <a:t>And REALLY come to 18-613 Lecture 3</a:t>
            </a:r>
            <a:endParaRPr lang="en-US" dirty="0">
              <a:solidFill>
                <a:srgbClr val="C00000"/>
              </a:solidFill>
            </a:endParaRPr>
          </a:p>
        </p:txBody>
      </p:sp>
    </p:spTree>
    <p:extLst>
      <p:ext uri="{BB962C8B-B14F-4D97-AF65-F5344CB8AC3E}">
        <p14:creationId xmlns:p14="http://schemas.microsoft.com/office/powerpoint/2010/main" val="360862741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0800"/>
            <a:ext cx="8382000" cy="1092200"/>
          </a:xfrm>
        </p:spPr>
        <p:txBody>
          <a:bodyPr/>
          <a:lstStyle/>
          <a:p>
            <a:r>
              <a:rPr lang="en-US" dirty="0" smtClean="0"/>
              <a:t>Doing L1—L7 + LX</a:t>
            </a:r>
            <a:endParaRPr lang="en-US" dirty="0"/>
          </a:p>
        </p:txBody>
      </p:sp>
      <p:sp>
        <p:nvSpPr>
          <p:cNvPr id="3" name="Content Placeholder 2"/>
          <p:cNvSpPr>
            <a:spLocks noGrp="1"/>
          </p:cNvSpPr>
          <p:nvPr>
            <p:ph idx="1"/>
          </p:nvPr>
        </p:nvSpPr>
        <p:spPr>
          <a:xfrm>
            <a:off x="381000" y="914400"/>
            <a:ext cx="8382000" cy="5435600"/>
          </a:xfrm>
        </p:spPr>
        <p:txBody>
          <a:bodyPr/>
          <a:lstStyle/>
          <a:p>
            <a:r>
              <a:rPr lang="en-US" dirty="0" smtClean="0">
                <a:hlinkClick r:id="rId3"/>
              </a:rPr>
              <a:t>https</a:t>
            </a:r>
            <a:r>
              <a:rPr lang="en-US" dirty="0">
                <a:hlinkClick r:id="rId3"/>
              </a:rPr>
              <a:t>://</a:t>
            </a:r>
            <a:r>
              <a:rPr lang="en-US" dirty="0" smtClean="0">
                <a:hlinkClick r:id="rId3"/>
              </a:rPr>
              <a:t>autolab.andrew.cmu.edu/courses/15213-s19</a:t>
            </a:r>
            <a:r>
              <a:rPr lang="en-US" dirty="0" smtClean="0"/>
              <a:t>  </a:t>
            </a:r>
            <a:endParaRPr lang="en-US" dirty="0"/>
          </a:p>
          <a:p>
            <a:pPr lvl="1"/>
            <a:r>
              <a:rPr lang="en-US" dirty="0" smtClean="0"/>
              <a:t>Download the lab materials</a:t>
            </a:r>
          </a:p>
          <a:p>
            <a:pPr lvl="1"/>
            <a:r>
              <a:rPr lang="en-US" dirty="0" smtClean="0"/>
              <a:t>(Usually as a tar file, so you will need to </a:t>
            </a:r>
            <a:r>
              <a:rPr lang="en-US" dirty="0" err="1" smtClean="0"/>
              <a:t>untar</a:t>
            </a:r>
            <a:r>
              <a:rPr lang="en-US" dirty="0" smtClean="0"/>
              <a:t> them in a new directory)</a:t>
            </a:r>
          </a:p>
          <a:p>
            <a:r>
              <a:rPr lang="en-US" dirty="0" smtClean="0"/>
              <a:t>If you have questions</a:t>
            </a:r>
          </a:p>
          <a:p>
            <a:pPr lvl="1"/>
            <a:r>
              <a:rPr lang="en-US" dirty="0" smtClean="0"/>
              <a:t>Piazza (log in via Canvas) </a:t>
            </a:r>
            <a:endParaRPr lang="en-US" dirty="0"/>
          </a:p>
          <a:p>
            <a:pPr lvl="1"/>
            <a:r>
              <a:rPr lang="en-US" dirty="0" smtClean="0"/>
              <a:t>Office hours</a:t>
            </a:r>
          </a:p>
          <a:p>
            <a:pPr lvl="1"/>
            <a:r>
              <a:rPr lang="en-US" dirty="0" err="1" smtClean="0"/>
              <a:t>Walkin</a:t>
            </a:r>
            <a:r>
              <a:rPr lang="en-US" dirty="0" smtClean="0"/>
              <a:t>-tutoring</a:t>
            </a:r>
          </a:p>
          <a:p>
            <a:endParaRPr lang="en-US" dirty="0"/>
          </a:p>
        </p:txBody>
      </p:sp>
    </p:spTree>
    <p:extLst>
      <p:ext uri="{BB962C8B-B14F-4D97-AF65-F5344CB8AC3E}">
        <p14:creationId xmlns:p14="http://schemas.microsoft.com/office/powerpoint/2010/main" val="93511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Theproject.zone</a:t>
            </a:r>
            <a:endParaRPr lang="en-US" dirty="0"/>
          </a:p>
        </p:txBody>
      </p:sp>
      <p:sp>
        <p:nvSpPr>
          <p:cNvPr id="3" name="Content Placeholder 2"/>
          <p:cNvSpPr>
            <a:spLocks noGrp="1"/>
          </p:cNvSpPr>
          <p:nvPr>
            <p:ph idx="1"/>
          </p:nvPr>
        </p:nvSpPr>
        <p:spPr/>
        <p:txBody>
          <a:bodyPr/>
          <a:lstStyle/>
          <a:p>
            <a:r>
              <a:rPr lang="en-US" dirty="0" smtClean="0"/>
              <a:t>Lab </a:t>
            </a:r>
            <a:r>
              <a:rPr lang="en-US" dirty="0" err="1" smtClean="0"/>
              <a:t>writeups</a:t>
            </a:r>
            <a:r>
              <a:rPr lang="en-US" dirty="0" smtClean="0"/>
              <a:t> (L1—L7) will be online</a:t>
            </a:r>
          </a:p>
          <a:p>
            <a:r>
              <a:rPr lang="en-US" dirty="0" smtClean="0"/>
              <a:t>As you read the </a:t>
            </a:r>
            <a:r>
              <a:rPr lang="en-US" dirty="0" err="1" smtClean="0"/>
              <a:t>writeup</a:t>
            </a:r>
            <a:r>
              <a:rPr lang="en-US" dirty="0" smtClean="0"/>
              <a:t> there will be assessment questions.</a:t>
            </a:r>
          </a:p>
          <a:p>
            <a:r>
              <a:rPr lang="en-US" dirty="0" smtClean="0"/>
              <a:t>When you have completed all the assessment questions you will get a submission code.</a:t>
            </a:r>
          </a:p>
          <a:p>
            <a:r>
              <a:rPr lang="en-US" dirty="0"/>
              <a:t>Use the submission code when submitting your lab to </a:t>
            </a:r>
            <a:r>
              <a:rPr lang="en-US" dirty="0" err="1"/>
              <a:t>autolab</a:t>
            </a:r>
            <a:r>
              <a:rPr lang="en-US" dirty="0"/>
              <a:t>.</a:t>
            </a:r>
          </a:p>
          <a:p>
            <a:pPr lvl="1"/>
            <a:r>
              <a:rPr lang="en-US" dirty="0"/>
              <a:t>Not required for L0</a:t>
            </a:r>
          </a:p>
        </p:txBody>
      </p:sp>
      <p:grpSp>
        <p:nvGrpSpPr>
          <p:cNvPr id="4" name="Group 3"/>
          <p:cNvGrpSpPr/>
          <p:nvPr/>
        </p:nvGrpSpPr>
        <p:grpSpPr>
          <a:xfrm>
            <a:off x="838200" y="4038600"/>
            <a:ext cx="7761908" cy="4280460"/>
            <a:chOff x="838200" y="3657600"/>
            <a:chExt cx="7761908" cy="428046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829"/>
            <a:stretch/>
          </p:blipFill>
          <p:spPr bwMode="auto">
            <a:xfrm>
              <a:off x="838200" y="3657600"/>
              <a:ext cx="7761908" cy="4280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651" t="12917" r="27587" b="80249"/>
            <a:stretch/>
          </p:blipFill>
          <p:spPr bwMode="auto">
            <a:xfrm>
              <a:off x="2971800" y="3936189"/>
              <a:ext cx="1922052" cy="313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2637190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smtClean="0"/>
              <a:t> </a:t>
            </a:r>
            <a:r>
              <a:rPr lang="en-US" dirty="0" smtClean="0">
                <a:cs typeface="Courier New"/>
              </a:rPr>
              <a:t>Autolab</a:t>
            </a:r>
            <a:r>
              <a:rPr lang="en-US" dirty="0" smtClean="0"/>
              <a:t>	</a:t>
            </a:r>
            <a:r>
              <a:rPr lang="en-US" sz="3200" dirty="0" smtClean="0"/>
              <a:t>(https://autolab.andrew.cmu.edu)</a:t>
            </a:r>
            <a:endParaRPr lang="en-US" dirty="0"/>
          </a:p>
        </p:txBody>
      </p:sp>
      <p:sp>
        <p:nvSpPr>
          <p:cNvPr id="50180" name="Rectangle 4"/>
          <p:cNvSpPr>
            <a:spLocks noGrp="1" noChangeArrowheads="1"/>
          </p:cNvSpPr>
          <p:nvPr>
            <p:ph type="body" idx="1"/>
          </p:nvPr>
        </p:nvSpPr>
        <p:spPr>
          <a:xfrm>
            <a:off x="381000" y="1270000"/>
            <a:ext cx="8382000" cy="5435600"/>
          </a:xfrm>
          <a:ln/>
        </p:spPr>
        <p:txBody>
          <a:bodyPr/>
          <a:lstStyle/>
          <a:p>
            <a:r>
              <a:rPr lang="en-US" dirty="0"/>
              <a:t>Labs are provided by </a:t>
            </a:r>
            <a:r>
              <a:rPr lang="en-US" dirty="0" smtClean="0"/>
              <a:t>the CMU </a:t>
            </a:r>
            <a:r>
              <a:rPr lang="en-US" dirty="0" err="1"/>
              <a:t>Autolab</a:t>
            </a:r>
            <a:r>
              <a:rPr lang="en-US" dirty="0"/>
              <a:t> </a:t>
            </a:r>
            <a:r>
              <a:rPr lang="en-US" dirty="0" smtClean="0"/>
              <a:t>system</a:t>
            </a:r>
          </a:p>
          <a:p>
            <a:pPr lvl="1"/>
            <a:r>
              <a:rPr lang="en-US" dirty="0" smtClean="0"/>
              <a:t>Project page: </a:t>
            </a:r>
            <a:r>
              <a:rPr lang="en-US" dirty="0" smtClean="0">
                <a:hlinkClick r:id="rId2"/>
              </a:rPr>
              <a:t>http://autolab.andrew.cmu.edu</a:t>
            </a:r>
            <a:r>
              <a:rPr lang="en-US" dirty="0" smtClean="0"/>
              <a:t> </a:t>
            </a:r>
            <a:r>
              <a:rPr lang="en-US" b="1" dirty="0" smtClean="0">
                <a:solidFill>
                  <a:srgbClr val="C00000"/>
                </a:solidFill>
              </a:rPr>
              <a:t>– should have access on Fri</a:t>
            </a:r>
            <a:endParaRPr lang="en-US" b="1" dirty="0" smtClean="0">
              <a:solidFill>
                <a:srgbClr val="C00000"/>
              </a:solidFill>
            </a:endParaRPr>
          </a:p>
          <a:p>
            <a:pPr lvl="1"/>
            <a:r>
              <a:rPr lang="en-US" dirty="0" smtClean="0"/>
              <a:t>Developed by CMU faculty and students</a:t>
            </a:r>
          </a:p>
          <a:p>
            <a:pPr marL="552450" lvl="1"/>
            <a:r>
              <a:rPr lang="en-US" dirty="0" smtClean="0"/>
              <a:t>Key ideas: Autograding and Scoreboards</a:t>
            </a:r>
          </a:p>
          <a:p>
            <a:pPr marL="838200" lvl="2"/>
            <a:r>
              <a:rPr lang="en-US" b="1" dirty="0" smtClean="0">
                <a:solidFill>
                  <a:srgbClr val="C00000"/>
                </a:solidFill>
              </a:rPr>
              <a:t>Autograding:</a:t>
            </a:r>
            <a:r>
              <a:rPr lang="en-US" dirty="0" smtClean="0">
                <a:solidFill>
                  <a:srgbClr val="C00000"/>
                </a:solidFill>
              </a:rPr>
              <a:t> </a:t>
            </a:r>
            <a:r>
              <a:rPr lang="en-US" dirty="0" smtClean="0"/>
              <a:t>Providing you with instant feedback.</a:t>
            </a:r>
          </a:p>
          <a:p>
            <a:pPr marL="838200" lvl="2"/>
            <a:r>
              <a:rPr lang="en-US" b="1" dirty="0" smtClean="0">
                <a:solidFill>
                  <a:srgbClr val="C00000"/>
                </a:solidFill>
              </a:rPr>
              <a:t>Scoreboards:</a:t>
            </a:r>
            <a:r>
              <a:rPr lang="en-US" dirty="0" smtClean="0">
                <a:solidFill>
                  <a:srgbClr val="C00000"/>
                </a:solidFill>
              </a:rPr>
              <a:t> </a:t>
            </a:r>
            <a:r>
              <a:rPr lang="en-US" dirty="0" smtClean="0"/>
              <a:t>Real-time, rank-ordered, and  anonymous summary.</a:t>
            </a:r>
          </a:p>
          <a:p>
            <a:pPr marL="552450" lvl="1"/>
            <a:r>
              <a:rPr lang="en-US" dirty="0" smtClean="0"/>
              <a:t>Used by over 3,000  students each semester</a:t>
            </a:r>
          </a:p>
          <a:p>
            <a:r>
              <a:rPr lang="en-US" dirty="0" smtClean="0"/>
              <a:t>With </a:t>
            </a:r>
            <a:r>
              <a:rPr lang="en-US" dirty="0" err="1"/>
              <a:t>Autolab</a:t>
            </a:r>
            <a:r>
              <a:rPr lang="en-US" dirty="0"/>
              <a:t> you can use your Web browser to:</a:t>
            </a:r>
            <a:endParaRPr lang="en-US" dirty="0" smtClean="0"/>
          </a:p>
          <a:p>
            <a:pPr marL="552450" lvl="1"/>
            <a:r>
              <a:rPr lang="en-US" dirty="0" smtClean="0"/>
              <a:t>Download </a:t>
            </a:r>
            <a:r>
              <a:rPr lang="en-US" dirty="0"/>
              <a:t>the lab materials</a:t>
            </a:r>
            <a:endParaRPr lang="en-US" dirty="0" smtClean="0"/>
          </a:p>
          <a:p>
            <a:pPr marL="552450" lvl="1"/>
            <a:r>
              <a:rPr lang="en-US" dirty="0" smtClean="0"/>
              <a:t>Handin </a:t>
            </a:r>
            <a:r>
              <a:rPr lang="en-US" dirty="0"/>
              <a:t>your code for autograding by the </a:t>
            </a:r>
            <a:r>
              <a:rPr lang="en-US" dirty="0" err="1"/>
              <a:t>Autolab</a:t>
            </a:r>
            <a:r>
              <a:rPr lang="en-US" dirty="0"/>
              <a:t> </a:t>
            </a:r>
            <a:r>
              <a:rPr lang="en-US" dirty="0" smtClean="0"/>
              <a:t>server</a:t>
            </a:r>
          </a:p>
          <a:p>
            <a:pPr marL="552450" lvl="1"/>
            <a:r>
              <a:rPr lang="en-US" dirty="0" smtClean="0"/>
              <a:t>View the class scoreboard</a:t>
            </a:r>
          </a:p>
          <a:p>
            <a:pPr marL="552450" lvl="1"/>
            <a:r>
              <a:rPr lang="en-US" dirty="0"/>
              <a:t>View the complete history of your code handins,</a:t>
            </a:r>
            <a:r>
              <a:rPr lang="en-US" dirty="0" smtClean="0"/>
              <a:t> </a:t>
            </a:r>
            <a:r>
              <a:rPr lang="en-US" dirty="0" err="1" smtClean="0"/>
              <a:t>autograded</a:t>
            </a:r>
            <a:r>
              <a:rPr lang="en-US" dirty="0" smtClean="0"/>
              <a:t> results, instructor’s evaluations, and </a:t>
            </a:r>
            <a:r>
              <a:rPr lang="en-US" dirty="0" err="1" smtClean="0"/>
              <a:t>gradebook</a:t>
            </a:r>
            <a:r>
              <a:rPr lang="en-US" dirty="0" smtClean="0"/>
              <a:t>.</a:t>
            </a:r>
          </a:p>
          <a:p>
            <a:pPr marL="552450" lvl="1"/>
            <a:r>
              <a:rPr lang="en-US" dirty="0" smtClean="0"/>
              <a:t>View the TA annotations of your code for Style points.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smtClean="0"/>
              <a:t>The Big Picture</a:t>
            </a:r>
            <a:endParaRPr lang="en-US" sz="7200" dirty="0"/>
          </a:p>
        </p:txBody>
      </p:sp>
    </p:spTree>
    <p:extLst>
      <p:ext uri="{BB962C8B-B14F-4D97-AF65-F5344CB8AC3E}">
        <p14:creationId xmlns:p14="http://schemas.microsoft.com/office/powerpoint/2010/main" val="285363120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Control: Your Good Friend</a:t>
            </a:r>
            <a:endParaRPr lang="en-US" dirty="0"/>
          </a:p>
        </p:txBody>
      </p:sp>
      <p:sp>
        <p:nvSpPr>
          <p:cNvPr id="3" name="Content Placeholder 2"/>
          <p:cNvSpPr>
            <a:spLocks noGrp="1"/>
          </p:cNvSpPr>
          <p:nvPr>
            <p:ph idx="1"/>
          </p:nvPr>
        </p:nvSpPr>
        <p:spPr>
          <a:xfrm>
            <a:off x="228600" y="1143000"/>
            <a:ext cx="8686800" cy="5435600"/>
          </a:xfrm>
        </p:spPr>
        <p:txBody>
          <a:bodyPr/>
          <a:lstStyle/>
          <a:p>
            <a:r>
              <a:rPr lang="en-US" dirty="0" smtClean="0">
                <a:solidFill>
                  <a:srgbClr val="000000"/>
                </a:solidFill>
              </a:rPr>
              <a:t>We use GIT classroom for version control</a:t>
            </a:r>
          </a:p>
          <a:p>
            <a:r>
              <a:rPr lang="en-US" dirty="0" smtClean="0">
                <a:solidFill>
                  <a:srgbClr val="000000"/>
                </a:solidFill>
              </a:rPr>
              <a:t>Must be used by all students for lab 1—7 </a:t>
            </a:r>
          </a:p>
          <a:p>
            <a:r>
              <a:rPr lang="en-US" dirty="0" smtClean="0">
                <a:solidFill>
                  <a:srgbClr val="000000"/>
                </a:solidFill>
              </a:rPr>
              <a:t>Students </a:t>
            </a:r>
            <a:r>
              <a:rPr lang="en-US" dirty="0" smtClean="0"/>
              <a:t>must commit early and often</a:t>
            </a:r>
            <a:br>
              <a:rPr lang="en-US" dirty="0" smtClean="0"/>
            </a:br>
            <a:r>
              <a:rPr lang="en-US" dirty="0" smtClean="0">
                <a:solidFill>
                  <a:srgbClr val="C00000"/>
                </a:solidFill>
              </a:rPr>
              <a:t>at least at the end of each day working on a lab</a:t>
            </a:r>
          </a:p>
          <a:p>
            <a:r>
              <a:rPr lang="en-US" dirty="0" smtClean="0"/>
              <a:t>If a student is accused of cheating (plagiarism), we will consult</a:t>
            </a:r>
            <a:br>
              <a:rPr lang="en-US" dirty="0" smtClean="0"/>
            </a:br>
            <a:r>
              <a:rPr lang="en-US" dirty="0" smtClean="0"/>
              <a:t>the GIT server and look for a reasonable commit history</a:t>
            </a:r>
          </a:p>
          <a:p>
            <a:r>
              <a:rPr lang="en-US" dirty="0" smtClean="0"/>
              <a:t>Missing GIT history </a:t>
            </a:r>
            <a:r>
              <a:rPr lang="en-US" dirty="0" smtClean="0">
                <a:solidFill>
                  <a:srgbClr val="C00000"/>
                </a:solidFill>
              </a:rPr>
              <a:t>will count against you</a:t>
            </a:r>
          </a:p>
          <a:p>
            <a:r>
              <a:rPr lang="en-US" dirty="0" smtClean="0"/>
              <a:t>We may ask you to include a GIT hash on your submissions</a:t>
            </a:r>
          </a:p>
          <a:p>
            <a:r>
              <a:rPr lang="en-US" dirty="0"/>
              <a:t>Learn how to use GIT </a:t>
            </a:r>
            <a:r>
              <a:rPr lang="en-US" dirty="0" smtClean="0"/>
              <a:t>now</a:t>
            </a:r>
            <a:r>
              <a:rPr lang="en-US" dirty="0"/>
              <a:t/>
            </a:r>
            <a:br>
              <a:rPr lang="en-US" dirty="0"/>
            </a:br>
            <a:endParaRPr lang="en-US" dirty="0" smtClean="0"/>
          </a:p>
          <a:p>
            <a:endParaRPr lang="en-US" dirty="0">
              <a:solidFill>
                <a:srgbClr val="000000"/>
              </a:solidFill>
            </a:endParaRPr>
          </a:p>
        </p:txBody>
      </p:sp>
    </p:spTree>
    <p:extLst>
      <p:ext uri="{BB962C8B-B14F-4D97-AF65-F5344CB8AC3E}">
        <p14:creationId xmlns:p14="http://schemas.microsoft.com/office/powerpoint/2010/main" val="2034920126"/>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000000"/>
                </a:solidFill>
                <a:effectLst/>
                <a:uLnTx/>
                <a:uFillTx/>
                <a:latin typeface="Calibri Bold"/>
                <a:sym typeface="Calibri Bold" charset="0"/>
              </a:rPr>
              <a:t>Linux/Git bootcamp (Pittsburgh)</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sp>
        <p:nvSpPr>
          <p:cNvPr id="5" name="Content Placeholder 2"/>
          <p:cNvSpPr txBox="1">
            <a:spLocks/>
          </p:cNvSpPr>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How to tar and untar files</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How to set permissions on local and afs directories</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How to recover old files from git</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How to ssh to the lab machines</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How to use a make file</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And all the other things you were always afraid to ask …</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endParaRPr kumimoji="0" lang="en-US" sz="2400" b="0" i="0" u="none" strike="noStrike" kern="0" cap="none" spc="0" normalizeH="0" baseline="0" noProof="0" smtClean="0">
              <a:ln>
                <a:noFill/>
              </a:ln>
              <a:solidFill>
                <a:srgbClr val="000000"/>
              </a:solidFill>
              <a:effectLst/>
              <a:uLnTx/>
              <a:uFillTx/>
              <a:latin typeface="Calibri Bold"/>
              <a:sym typeface="Calibri Bold" charset="0"/>
            </a:endParaRP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This Sunday 1/20 in Rashid Auditorium @ 7pm. </a:t>
            </a:r>
            <a:br>
              <a:rPr kumimoji="0" lang="en-US" sz="2400" b="0" i="0" u="none" strike="noStrike" kern="0" cap="none" spc="0" normalizeH="0" baseline="0" noProof="0" smtClean="0">
                <a:ln>
                  <a:noFill/>
                </a:ln>
                <a:solidFill>
                  <a:srgbClr val="000000"/>
                </a:solidFill>
                <a:effectLst/>
                <a:uLnTx/>
                <a:uFillTx/>
                <a:latin typeface="Calibri Bold"/>
                <a:sym typeface="Calibri Bold" charset="0"/>
              </a:rPr>
            </a:br>
            <a:r>
              <a:rPr kumimoji="0" lang="en-US" sz="2400" b="0" i="0" u="none" strike="noStrike" kern="0" cap="none" spc="0" normalizeH="0" baseline="0" noProof="0" smtClean="0">
                <a:ln>
                  <a:noFill/>
                </a:ln>
                <a:solidFill>
                  <a:srgbClr val="000000"/>
                </a:solidFill>
                <a:effectLst/>
                <a:uLnTx/>
                <a:uFillTx/>
                <a:latin typeface="Calibri Bold"/>
                <a:sym typeface="Calibri Bold" charset="0"/>
              </a:rPr>
              <a:t>(as with everything else, monitor web page for changes)</a:t>
            </a: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endParaRPr kumimoji="0" lang="en-US" sz="2400" b="0" i="0" u="none" strike="noStrike" kern="0" cap="none" spc="0" normalizeH="0" baseline="0" noProof="0" smtClean="0">
              <a:ln>
                <a:noFill/>
              </a:ln>
              <a:solidFill>
                <a:srgbClr val="000000"/>
              </a:solidFill>
              <a:effectLst/>
              <a:uLnTx/>
              <a:uFillTx/>
              <a:latin typeface="Calibri Bold"/>
              <a:sym typeface="Calibri Bold" charset="0"/>
            </a:endParaRPr>
          </a:p>
          <a:p>
            <a:pPr marL="2540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C00000"/>
                </a:solidFill>
                <a:effectLst/>
                <a:uLnTx/>
                <a:uFillTx/>
                <a:latin typeface="Calibri Bold"/>
                <a:sym typeface="Calibri Bold" charset="0"/>
              </a:rPr>
              <a:t>Silicon Valley: </a:t>
            </a:r>
            <a:r>
              <a:rPr kumimoji="0" lang="en-US" sz="2400" b="1" i="0" u="none" strike="noStrike" kern="0" cap="none" spc="0" normalizeH="0" baseline="0" noProof="0" smtClean="0">
                <a:ln>
                  <a:noFill/>
                </a:ln>
                <a:solidFill>
                  <a:srgbClr val="C00000"/>
                </a:solidFill>
                <a:effectLst/>
                <a:uLnTx/>
                <a:uFillTx/>
                <a:latin typeface="Calibri Bold"/>
                <a:sym typeface="Calibri Bold" charset="0"/>
              </a:rPr>
              <a:t>Bootcamp slides will be available, and local TAs will be able to help</a:t>
            </a:r>
            <a:endParaRPr kumimoji="0" lang="en-US" sz="2400" b="1" i="0" u="none" strike="noStrike" kern="0" cap="none" spc="0" normalizeH="0" baseline="0" noProof="0" dirty="0">
              <a:ln>
                <a:noFill/>
              </a:ln>
              <a:solidFill>
                <a:srgbClr val="C00000"/>
              </a:solidFill>
              <a:effectLst/>
              <a:uLnTx/>
              <a:uFillTx/>
              <a:latin typeface="Calibri Bold"/>
              <a:sym typeface="Calibri Bold" charset="0"/>
            </a:endParaRPr>
          </a:p>
        </p:txBody>
      </p:sp>
    </p:spTree>
    <p:extLst>
      <p:ext uri="{BB962C8B-B14F-4D97-AF65-F5344CB8AC3E}">
        <p14:creationId xmlns:p14="http://schemas.microsoft.com/office/powerpoint/2010/main" val="345041845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119063" marR="0" lvl="0" indent="-119063"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000000"/>
                </a:solidFill>
                <a:effectLst/>
                <a:uLnTx/>
                <a:uFillTx/>
                <a:latin typeface="Calibri Bold"/>
                <a:sym typeface="Calibri Bold" charset="0"/>
              </a:rPr>
              <a:t> </a:t>
            </a:r>
            <a:r>
              <a:rPr kumimoji="0" lang="en-US" sz="3600" b="0" i="0" u="none" strike="noStrike" kern="0" cap="none" spc="0" normalizeH="0" baseline="0" noProof="0" smtClean="0">
                <a:ln>
                  <a:noFill/>
                </a:ln>
                <a:solidFill>
                  <a:srgbClr val="000000"/>
                </a:solidFill>
                <a:effectLst/>
                <a:uLnTx/>
                <a:uFillTx/>
                <a:latin typeface="Calibri Bold"/>
                <a:cs typeface="Courier New"/>
                <a:sym typeface="Calibri Bold" charset="0"/>
              </a:rPr>
              <a:t>ECE Course Hub</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sp>
        <p:nvSpPr>
          <p:cNvPr id="5" name="Rectangle 4"/>
          <p:cNvSpPr txBox="1">
            <a:spLocks noChangeArrowheads="1"/>
          </p:cNvSpPr>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921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Course Hub: </a:t>
            </a:r>
            <a:r>
              <a:rPr kumimoji="0" lang="en-US" sz="2400" b="0" i="0" u="none" strike="noStrike" kern="0" cap="none" spc="0" normalizeH="0" baseline="0" noProof="0" smtClean="0">
                <a:ln>
                  <a:noFill/>
                </a:ln>
                <a:solidFill>
                  <a:srgbClr val="000000"/>
                </a:solidFill>
                <a:effectLst/>
                <a:uLnTx/>
                <a:uFillTx/>
                <a:latin typeface="Calibri Bold"/>
                <a:sym typeface="Calibri Bold" charset="0"/>
                <a:hlinkClick r:id="rId3"/>
              </a:rPr>
              <a:t>coursehub@ece.cmu.edu</a:t>
            </a:r>
            <a:r>
              <a:rPr kumimoji="0" lang="en-US" sz="2400" b="0" i="0" u="none" strike="noStrike" kern="0" cap="none" spc="0" normalizeH="0" baseline="0" noProof="0" smtClean="0">
                <a:ln>
                  <a:noFill/>
                </a:ln>
                <a:solidFill>
                  <a:srgbClr val="000000"/>
                </a:solidFill>
                <a:effectLst/>
                <a:uLnTx/>
                <a:uFillTx/>
                <a:latin typeface="Calibri Bold"/>
                <a:sym typeface="Calibri Bold" charset="0"/>
              </a:rPr>
              <a:t> </a:t>
            </a:r>
            <a:endParaRPr kumimoji="0" lang="en-US" sz="2400" b="0" i="0" u="none" strike="noStrike" kern="0" cap="none" spc="0" normalizeH="0" baseline="0" noProof="0" dirty="0">
              <a:ln>
                <a:noFill/>
              </a:ln>
              <a:solidFill>
                <a:srgbClr val="000000"/>
              </a:solidFill>
              <a:effectLst/>
              <a:uLnTx/>
              <a:uFillTx/>
              <a:latin typeface="Calibri Bold"/>
              <a:sym typeface="Calibri Bold" charset="0"/>
            </a:endParaRPr>
          </a:p>
        </p:txBody>
      </p:sp>
    </p:spTree>
    <p:extLst>
      <p:ext uri="{BB962C8B-B14F-4D97-AF65-F5344CB8AC3E}">
        <p14:creationId xmlns:p14="http://schemas.microsoft.com/office/powerpoint/2010/main" val="299612280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a:lstStyle>
          <a:p>
            <a:pPr marL="119063" marR="0" lvl="0" indent="-119063"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rgbClr val="000000"/>
                </a:solidFill>
                <a:effectLst/>
                <a:uLnTx/>
                <a:uFillTx/>
                <a:latin typeface="Calibri Bold"/>
                <a:sym typeface="Calibri Bold" charset="0"/>
              </a:rPr>
              <a:t> </a:t>
            </a:r>
            <a:r>
              <a:rPr kumimoji="0" lang="en-US" sz="3600" b="0" i="0" u="none" strike="noStrike" kern="0" cap="none" spc="0" normalizeH="0" baseline="0" noProof="0" smtClean="0">
                <a:ln>
                  <a:noFill/>
                </a:ln>
                <a:solidFill>
                  <a:srgbClr val="000000"/>
                </a:solidFill>
                <a:effectLst/>
                <a:uLnTx/>
                <a:uFillTx/>
                <a:latin typeface="Calibri Bold"/>
                <a:cs typeface="Courier New"/>
                <a:sym typeface="Calibri Bold" charset="0"/>
              </a:rPr>
              <a:t>More Information regarding 1x-x13</a:t>
            </a:r>
            <a:endParaRPr kumimoji="0" lang="en-US" sz="3600" b="0" i="0" u="none" strike="noStrike" kern="0" cap="none" spc="0" normalizeH="0" baseline="0" noProof="0" dirty="0">
              <a:ln>
                <a:noFill/>
              </a:ln>
              <a:solidFill>
                <a:srgbClr val="000000"/>
              </a:solidFill>
              <a:effectLst/>
              <a:uLnTx/>
              <a:uFillTx/>
              <a:latin typeface="Calibri Bold"/>
              <a:sym typeface="Calibri Bold" charset="0"/>
            </a:endParaRPr>
          </a:p>
        </p:txBody>
      </p:sp>
      <p:sp>
        <p:nvSpPr>
          <p:cNvPr id="5" name="Rectangle 4"/>
          <p:cNvSpPr txBox="1">
            <a:spLocks noChangeArrowheads="1"/>
          </p:cNvSpPr>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a:lstStyle>
          <a:p>
            <a:pPr marL="2921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Check Lecture 1 from 15-213/18-213/15-513</a:t>
            </a:r>
            <a:br>
              <a:rPr kumimoji="0" lang="en-US" sz="2400" b="0" i="0" u="none" strike="noStrike" kern="0" cap="none" spc="0" normalizeH="0" baseline="0" noProof="0" smtClean="0">
                <a:ln>
                  <a:noFill/>
                </a:ln>
                <a:solidFill>
                  <a:srgbClr val="000000"/>
                </a:solidFill>
                <a:effectLst/>
                <a:uLnTx/>
                <a:uFillTx/>
                <a:latin typeface="Calibri Bold"/>
                <a:sym typeface="Calibri Bold" charset="0"/>
              </a:rPr>
            </a:br>
            <a:r>
              <a:rPr kumimoji="0" lang="en-US" sz="2400" b="0" i="0" u="none" strike="noStrike" kern="0" cap="none" spc="0" normalizeH="0" baseline="0" noProof="0" smtClean="0">
                <a:ln>
                  <a:noFill/>
                </a:ln>
                <a:solidFill>
                  <a:srgbClr val="000000"/>
                </a:solidFill>
                <a:effectLst/>
                <a:uLnTx/>
                <a:uFillTx/>
                <a:latin typeface="Calibri Bold"/>
                <a:sym typeface="Calibri Bold" charset="0"/>
                <a:hlinkClick r:id="rId3"/>
              </a:rPr>
              <a:t>http://www.cs.cmu.edu/~213/schedule.html</a:t>
            </a:r>
            <a:r>
              <a:rPr kumimoji="0" lang="en-US" sz="2400" b="0" i="0" u="none" strike="noStrike" kern="0" cap="none" spc="0" normalizeH="0" baseline="0" noProof="0" smtClean="0">
                <a:ln>
                  <a:noFill/>
                </a:ln>
                <a:solidFill>
                  <a:srgbClr val="000000"/>
                </a:solidFill>
                <a:effectLst/>
                <a:uLnTx/>
                <a:uFillTx/>
                <a:latin typeface="Calibri Bold"/>
                <a:sym typeface="Calibri Bold" charset="0"/>
              </a:rPr>
              <a:t> </a:t>
            </a:r>
          </a:p>
          <a:p>
            <a:pPr marL="2921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Infrastructure will be discussed there as well and is joint</a:t>
            </a:r>
          </a:p>
          <a:p>
            <a:pPr marL="292100" marR="0" lvl="0" indent="-254000" algn="l" defTabSz="914400" rtl="0" eaLnBrk="1" fontAlgn="base" latinLnBrk="0" hangingPunct="1">
              <a:lnSpc>
                <a:spcPct val="100000"/>
              </a:lnSpc>
              <a:spcBef>
                <a:spcPts val="600"/>
              </a:spcBef>
              <a:spcAft>
                <a:spcPct val="0"/>
              </a:spcAft>
              <a:buClr>
                <a:srgbClr val="990000"/>
              </a:buClr>
              <a:buSzPct val="60000"/>
              <a:buFont typeface="Wingdings 2" charset="2"/>
              <a:buChar char="¢"/>
              <a:tabLst/>
              <a:defRPr/>
            </a:pPr>
            <a:r>
              <a:rPr kumimoji="0" lang="en-US" sz="2400" b="0" i="0" u="none" strike="noStrike" kern="0" cap="none" spc="0" normalizeH="0" baseline="0" noProof="0" smtClean="0">
                <a:ln>
                  <a:noFill/>
                </a:ln>
                <a:solidFill>
                  <a:srgbClr val="000000"/>
                </a:solidFill>
                <a:effectLst/>
                <a:uLnTx/>
                <a:uFillTx/>
                <a:latin typeface="Calibri Bold"/>
                <a:sym typeface="Calibri Bold" charset="0"/>
              </a:rPr>
              <a:t>Their lecture is after our lecture…</a:t>
            </a:r>
            <a:br>
              <a:rPr kumimoji="0" lang="en-US" sz="2400" b="0" i="0" u="none" strike="noStrike" kern="0" cap="none" spc="0" normalizeH="0" baseline="0" noProof="0" smtClean="0">
                <a:ln>
                  <a:noFill/>
                </a:ln>
                <a:solidFill>
                  <a:srgbClr val="000000"/>
                </a:solidFill>
                <a:effectLst/>
                <a:uLnTx/>
                <a:uFillTx/>
                <a:latin typeface="Calibri Bold"/>
                <a:sym typeface="Calibri Bold" charset="0"/>
              </a:rPr>
            </a:br>
            <a:endParaRPr kumimoji="0" lang="en-US" sz="2400" b="0" i="0" u="none" strike="noStrike" kern="0" cap="none" spc="0" normalizeH="0" baseline="0" noProof="0" dirty="0">
              <a:ln>
                <a:noFill/>
              </a:ln>
              <a:solidFill>
                <a:srgbClr val="000000"/>
              </a:solidFill>
              <a:effectLst/>
              <a:uLnTx/>
              <a:uFillTx/>
              <a:latin typeface="Calibri Bold"/>
              <a:sym typeface="Calibri Bold" charset="0"/>
            </a:endParaRPr>
          </a:p>
        </p:txBody>
      </p:sp>
    </p:spTree>
    <p:extLst>
      <p:ext uri="{BB962C8B-B14F-4D97-AF65-F5344CB8AC3E}">
        <p14:creationId xmlns:p14="http://schemas.microsoft.com/office/powerpoint/2010/main" val="397098815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smtClean="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smtClean="0">
                <a:solidFill>
                  <a:schemeClr val="tx1">
                    <a:lumMod val="65000"/>
                    <a:lumOff val="35000"/>
                  </a:schemeClr>
                </a:solidFill>
              </a:rPr>
              <a:t>Course Theme: </a:t>
            </a:r>
            <a:br>
              <a:rPr lang="en-US" b="1" dirty="0" smtClean="0">
                <a:solidFill>
                  <a:schemeClr val="tx1">
                    <a:lumMod val="65000"/>
                    <a:lumOff val="35000"/>
                  </a:schemeClr>
                </a:solidFill>
              </a:rPr>
            </a:br>
            <a:r>
              <a:rPr lang="en-US" b="1" dirty="0" smtClean="0">
                <a:solidFill>
                  <a:schemeClr val="tx1">
                    <a:lumMod val="65000"/>
                    <a:lumOff val="35000"/>
                  </a:schemeClr>
                </a:solidFill>
              </a:rPr>
              <a:t>(Systems) Knowledge is Power!</a:t>
            </a:r>
            <a:endParaRPr lang="en-US" b="1" dirty="0"/>
          </a:p>
        </p:txBody>
      </p:sp>
      <p:sp>
        <p:nvSpPr>
          <p:cNvPr id="6148" name="Rectangle 4"/>
          <p:cNvSpPr>
            <a:spLocks noGrp="1" noChangeArrowheads="1"/>
          </p:cNvSpPr>
          <p:nvPr>
            <p:ph type="body" idx="1"/>
          </p:nvPr>
        </p:nvSpPr>
        <p:spPr/>
        <p:txBody>
          <a:bodyPr/>
          <a:lstStyle/>
          <a:p>
            <a:r>
              <a:rPr lang="en-US" b="1" dirty="0" smtClean="0"/>
              <a:t>Systems Knowledge</a:t>
            </a:r>
          </a:p>
          <a:p>
            <a:pPr lvl="1"/>
            <a:r>
              <a:rPr lang="en-US" dirty="0" smtClean="0"/>
              <a:t>How hardware (processors, memories, disk drives, network infrastructure) plus software (operating systems, compilers, libraries, network protocols) combine to support the execution of application programs</a:t>
            </a:r>
          </a:p>
          <a:p>
            <a:pPr lvl="1"/>
            <a:r>
              <a:rPr lang="en-US" dirty="0" smtClean="0"/>
              <a:t>How you as a programmer can best use these resources</a:t>
            </a:r>
          </a:p>
          <a:p>
            <a:r>
              <a:rPr lang="en-US" b="1" dirty="0" smtClean="0"/>
              <a:t>Useful outcomes from taking 213/513</a:t>
            </a:r>
          </a:p>
          <a:p>
            <a:pPr lvl="1"/>
            <a:r>
              <a:rPr lang="en-US" dirty="0" smtClean="0"/>
              <a:t>Become more effective programmers</a:t>
            </a:r>
          </a:p>
          <a:p>
            <a:pPr lvl="2"/>
            <a:r>
              <a:rPr lang="en-US" dirty="0" smtClean="0"/>
              <a:t>Able to find and eliminate bugs efficiently</a:t>
            </a:r>
          </a:p>
          <a:p>
            <a:pPr lvl="2"/>
            <a:r>
              <a:rPr lang="en-US" dirty="0" smtClean="0"/>
              <a:t>Able to understand and tune for program performance</a:t>
            </a:r>
          </a:p>
          <a:p>
            <a:pPr lvl="1"/>
            <a:r>
              <a:rPr lang="en-US" dirty="0" smtClean="0"/>
              <a:t>Prepare for later “systems” classes in CS &amp; ECE</a:t>
            </a:r>
          </a:p>
          <a:p>
            <a:pPr lvl="2"/>
            <a:r>
              <a:rPr lang="en-US" dirty="0" smtClean="0"/>
              <a:t>Compilers, Operating Systems, Networks, Computer Architecture, Embedded Systems, Storage Systems, etc.</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sz="3200" b="1" dirty="0" smtClean="0">
                <a:solidFill>
                  <a:schemeClr val="tx1">
                    <a:lumMod val="65000"/>
                    <a:lumOff val="35000"/>
                  </a:schemeClr>
                </a:solidFill>
              </a:rPr>
              <a:t>It’s Important to Understand How Things Work</a:t>
            </a:r>
            <a:endParaRPr lang="en-US" sz="3200" b="1" dirty="0"/>
          </a:p>
        </p:txBody>
      </p:sp>
      <p:sp>
        <p:nvSpPr>
          <p:cNvPr id="6148" name="Rectangle 4"/>
          <p:cNvSpPr>
            <a:spLocks noGrp="1" noChangeArrowheads="1"/>
          </p:cNvSpPr>
          <p:nvPr>
            <p:ph type="body" idx="1"/>
          </p:nvPr>
        </p:nvSpPr>
        <p:spPr/>
        <p:txBody>
          <a:bodyPr/>
          <a:lstStyle/>
          <a:p>
            <a:r>
              <a:rPr lang="en-US" b="1" dirty="0" smtClean="0"/>
              <a:t>Why do I need to know this stuff?</a:t>
            </a:r>
          </a:p>
          <a:p>
            <a:pPr lvl="1"/>
            <a:r>
              <a:rPr lang="en-US" dirty="0"/>
              <a:t>Abstraction </a:t>
            </a:r>
            <a:r>
              <a:rPr lang="en-US" dirty="0" smtClean="0"/>
              <a:t>is good, but don’t forget reality</a:t>
            </a:r>
            <a:endParaRPr lang="en-US" dirty="0"/>
          </a:p>
          <a:p>
            <a:r>
              <a:rPr lang="en-US" b="1" dirty="0" smtClean="0"/>
              <a:t>Most CS and CE courses emphasize abstraction</a:t>
            </a:r>
          </a:p>
          <a:p>
            <a:pPr lvl="1"/>
            <a:r>
              <a:rPr lang="en-US" dirty="0" smtClean="0"/>
              <a:t>Abstract data types</a:t>
            </a:r>
          </a:p>
          <a:p>
            <a:pPr lvl="1"/>
            <a:r>
              <a:rPr lang="en-US" dirty="0" smtClean="0"/>
              <a:t>Asymptotic analysis</a:t>
            </a:r>
          </a:p>
          <a:p>
            <a:r>
              <a:rPr lang="en-US" b="1" dirty="0" smtClean="0"/>
              <a:t>These abstractions have limits</a:t>
            </a:r>
          </a:p>
          <a:p>
            <a:pPr lvl="1"/>
            <a:r>
              <a:rPr lang="en-US" dirty="0" smtClean="0"/>
              <a:t>Especially in the presence of bugs</a:t>
            </a:r>
          </a:p>
          <a:p>
            <a:pPr lvl="1"/>
            <a:r>
              <a:rPr lang="en-US" dirty="0" smtClean="0"/>
              <a:t>Need to understand details of underlying implementations</a:t>
            </a:r>
          </a:p>
          <a:p>
            <a:pPr lvl="1"/>
            <a:r>
              <a:rPr lang="en-US" dirty="0" smtClean="0"/>
              <a:t>Sometimes the abstract interfaces don’t provide the level of control or performance you need</a:t>
            </a:r>
          </a:p>
        </p:txBody>
      </p:sp>
    </p:spTree>
    <p:extLst>
      <p:ext uri="{BB962C8B-B14F-4D97-AF65-F5344CB8AC3E}">
        <p14:creationId xmlns:p14="http://schemas.microsoft.com/office/powerpoint/2010/main" val="94259094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1000" y="254000"/>
            <a:ext cx="8382000" cy="1143000"/>
          </a:xfrm>
          <a:ln/>
        </p:spPr>
        <p:txBody>
          <a:bodyPr/>
          <a:lstStyle/>
          <a:p>
            <a:r>
              <a:rPr lang="en-US" b="1" dirty="0">
                <a:solidFill>
                  <a:schemeClr val="tx1">
                    <a:lumMod val="65000"/>
                    <a:lumOff val="35000"/>
                  </a:schemeClr>
                </a:solidFill>
              </a:rPr>
              <a:t>Great Reality #1: </a:t>
            </a:r>
            <a:r>
              <a:rPr lang="en-US" b="1" dirty="0"/>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a:t>
            </a:r>
            <a:r>
              <a:rPr lang="en-US" dirty="0"/>
              <a:t>--&gt; </a:t>
            </a:r>
            <a:r>
              <a:rPr lang="en-US" dirty="0" smtClean="0">
                <a:ea typeface="Zapf Dingbats" charset="2"/>
                <a:cs typeface="Zapf Dingbats" charset="2"/>
              </a:rPr>
              <a:t>1600000000</a:t>
            </a:r>
            <a:endParaRPr lang="en-US" dirty="0"/>
          </a:p>
          <a:p>
            <a:pPr marL="838200" lvl="2"/>
            <a:r>
              <a:rPr lang="en-US" dirty="0">
                <a:ea typeface="Zapf Dingbats" charset="2"/>
                <a:cs typeface="Zapf Dingbats" charset="2"/>
              </a:rPr>
              <a:t> 50000 * </a:t>
            </a:r>
            <a:r>
              <a:rPr lang="en-US">
                <a:ea typeface="Zapf Dingbats" charset="2"/>
                <a:cs typeface="Zapf Dingbats" charset="2"/>
              </a:rPr>
              <a:t>50000 </a:t>
            </a:r>
            <a:r>
              <a:rPr lang="en-US" smtClean="0"/>
              <a:t>--&gt; </a:t>
            </a:r>
            <a:r>
              <a:rPr lang="en-US" smtClean="0">
                <a:ea typeface="Zapf Dingbats" charset="2"/>
                <a:cs typeface="Zapf Dingbats" charset="2"/>
              </a:rPr>
              <a:t>?</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2"/>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smtClean="0">
                <a:solidFill>
                  <a:schemeClr val="tx1"/>
                </a:solidFill>
                <a:latin typeface="Calibri" charset="0"/>
                <a:ea typeface="Calibri" charset="0"/>
                <a:cs typeface="Calibri" charset="0"/>
                <a:sym typeface="Calibri" charset="0"/>
              </a:rPr>
              <a:t>Source: xkcd.com</a:t>
            </a:r>
            <a:r>
              <a:rPr lang="en-US" sz="1200" dirty="0">
                <a:solidFill>
                  <a:schemeClr val="tx1"/>
                </a:solidFill>
                <a:latin typeface="Calibri" charset="0"/>
                <a:ea typeface="Calibri" charset="0"/>
                <a:cs typeface="Calibri" charset="0"/>
                <a:sym typeface="Calibri" charset="0"/>
              </a:rPr>
              <a:t>/571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bldLvl="3"/>
    </p:bldLst>
  </p:timing>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Only">
  <a:themeElements>
    <a:clrScheme name="">
      <a:dk1>
        <a:srgbClr val="000000"/>
      </a:dk1>
      <a:lt1>
        <a:srgbClr val="FFFFFF"/>
      </a:lt1>
      <a:dk2>
        <a:srgbClr val="000000"/>
      </a:dk2>
      <a:lt2>
        <a:srgbClr val="00000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Only">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17228</TotalTime>
  <Pages>0</Pages>
  <Words>4359</Words>
  <Characters>0</Characters>
  <Application>Microsoft Office PowerPoint</Application>
  <PresentationFormat>On-screen Show (4:3)</PresentationFormat>
  <Lines>0</Lines>
  <Paragraphs>673</Paragraphs>
  <Slides>64</Slides>
  <Notes>16</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64</vt:i4>
      </vt:variant>
    </vt:vector>
  </HeadingPairs>
  <TitlesOfParts>
    <vt:vector size="84" baseType="lpstr">
      <vt:lpstr>ＭＳ Ｐゴシック</vt:lpstr>
      <vt:lpstr>Arial</vt:lpstr>
      <vt:lpstr>Arial Narrow</vt:lpstr>
      <vt:lpstr>Calibri</vt:lpstr>
      <vt:lpstr>Calibri Bold</vt:lpstr>
      <vt:lpstr>Calibri Italic</vt:lpstr>
      <vt:lpstr>Courier New</vt:lpstr>
      <vt:lpstr>Gill Sans</vt:lpstr>
      <vt:lpstr>Lucida Grande</vt:lpstr>
      <vt:lpstr>Monaco</vt:lpstr>
      <vt:lpstr>Times New Roman</vt:lpstr>
      <vt:lpstr>Wingdings</vt:lpstr>
      <vt:lpstr>Wingdings 2</vt:lpstr>
      <vt:lpstr>Zapf Dingbats</vt:lpstr>
      <vt:lpstr>ヒラギノ角ゴ ProN W3</vt:lpstr>
      <vt:lpstr>ヒラギノ角ゴ ProN W6</vt:lpstr>
      <vt:lpstr>Title Slide</vt:lpstr>
      <vt:lpstr>1_Title Slide</vt:lpstr>
      <vt:lpstr>Title and Content</vt:lpstr>
      <vt:lpstr>Title Only</vt:lpstr>
      <vt:lpstr>PowerPoint Presentation</vt:lpstr>
      <vt:lpstr>PowerPoint Presentation</vt:lpstr>
      <vt:lpstr>PowerPoint Presentation</vt:lpstr>
      <vt:lpstr>PowerPoint Presentation</vt:lpstr>
      <vt:lpstr>Instructors: The 1x-x13 Team</vt:lpstr>
      <vt:lpstr>The Big Picture</vt:lpstr>
      <vt:lpstr>Course Theme:  (Systems) Knowledge is Power!</vt:lpstr>
      <vt:lpstr>It’s Important to Understand How Things Work</vt:lpstr>
      <vt:lpstr>Great Reality #1:  Ints are not Integers, Floats are not Reals</vt:lpstr>
      <vt:lpstr>Computer Arithmetic</vt:lpstr>
      <vt:lpstr>Great Reality #2:  You’ve Got to Know Assembly</vt:lpstr>
      <vt:lpstr>Great Reality #3: Memory Matters Random Access Memory Is an Unphysical Abstraction </vt:lpstr>
      <vt:lpstr>Memory Referencing Bug Example</vt:lpstr>
      <vt:lpstr>Memory Referencing Bug Example</vt:lpstr>
      <vt:lpstr>Memory Referencing Errors</vt:lpstr>
      <vt:lpstr>Great Reality #4: There’s more to performance than asymptotic complexity </vt:lpstr>
      <vt:lpstr>Memory System Performance Example</vt:lpstr>
      <vt:lpstr>Why The Performance Differs</vt:lpstr>
      <vt:lpstr>Great Reality #5: Computers do more than execute programs</vt:lpstr>
      <vt:lpstr>613 Extra: Great Reality #6: ECE MS Students in 18-613 learn extra stuff</vt:lpstr>
      <vt:lpstr>Course Perspective</vt:lpstr>
      <vt:lpstr>Course Perspective (Cont.)</vt:lpstr>
      <vt:lpstr>Academic Integrity</vt:lpstr>
      <vt:lpstr>Cheating/Plagiarism: Description</vt:lpstr>
      <vt:lpstr>Cheating/Plagiarism: Description (cont.)</vt:lpstr>
      <vt:lpstr>Cheating/Plagiarism: Description</vt:lpstr>
      <vt:lpstr>Cheating: Consequences</vt:lpstr>
      <vt:lpstr>Some Concrete Examples:</vt:lpstr>
      <vt:lpstr>How it Feels: Student and Instructor</vt:lpstr>
      <vt:lpstr>Why It’s a Big Deal</vt:lpstr>
      <vt:lpstr>How it Feels: Student and Instructor</vt:lpstr>
      <vt:lpstr>A Scenario: Cheating or Not?</vt:lpstr>
      <vt:lpstr>Another Scenario</vt:lpstr>
      <vt:lpstr>Another Scenario (cont.)</vt:lpstr>
      <vt:lpstr>Version Control: Your Good Friend</vt:lpstr>
      <vt:lpstr>How to Avoid AIVs</vt:lpstr>
      <vt:lpstr>Logistics</vt:lpstr>
      <vt:lpstr>18-613, 15-213/18-213 and 15-513</vt:lpstr>
      <vt:lpstr>Textbooks</vt:lpstr>
      <vt:lpstr>Course Components</vt:lpstr>
      <vt:lpstr>PowerPoint Presentation</vt:lpstr>
      <vt:lpstr>PowerPoint Presentation</vt:lpstr>
      <vt:lpstr>PowerPoint Presentation</vt:lpstr>
      <vt:lpstr>Policies: Labs And Exams</vt:lpstr>
      <vt:lpstr>Facilities</vt:lpstr>
      <vt:lpstr>Timeliness</vt:lpstr>
      <vt:lpstr>PowerPoint Presentation</vt:lpstr>
      <vt:lpstr>PowerPoint Presentation</vt:lpstr>
      <vt:lpstr>Programs and Data</vt:lpstr>
      <vt:lpstr>The Memory Hierarchy</vt:lpstr>
      <vt:lpstr>Exceptional  Control Flow</vt:lpstr>
      <vt:lpstr> Virtual Memory</vt:lpstr>
      <vt:lpstr> Networking, and Concurrency</vt:lpstr>
      <vt:lpstr>18-613 Extra: Computer Architecture</vt:lpstr>
      <vt:lpstr>Lab Rationale </vt:lpstr>
      <vt:lpstr>Lab0: C Programming</vt:lpstr>
      <vt:lpstr>Doing L1—L7 + LX</vt:lpstr>
      <vt:lpstr>Theproject.zone</vt:lpstr>
      <vt:lpstr> Autolab (https://autolab.andrew.cmu.edu)</vt:lpstr>
      <vt:lpstr>Version Control: Your Good Friend</vt:lpstr>
      <vt:lpstr>PowerPoint Presentation</vt:lpstr>
      <vt:lpstr>PowerPoint Presentation</vt:lpstr>
      <vt:lpstr>PowerPoint Presentation</vt:lpstr>
      <vt:lpstr>Welcome and Enjoy!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Franz Franchetti</cp:lastModifiedBy>
  <cp:revision>266</cp:revision>
  <cp:lastPrinted>2017-01-17T15:58:54Z</cp:lastPrinted>
  <dcterms:created xsi:type="dcterms:W3CDTF">2012-08-28T17:04:18Z</dcterms:created>
  <dcterms:modified xsi:type="dcterms:W3CDTF">2019-01-16T17:30:40Z</dcterms:modified>
</cp:coreProperties>
</file>