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notesSlides/notesSlide13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_rels/notesSlide5.xml.rels" ContentType="application/vnd.openxmlformats-package.relationships+xml"/>
  <Override PartName="/ppt/notesSlides/_rels/notesSlide6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8.xml.rels" ContentType="application/vnd.openxmlformats-package.relationships+xml"/>
  <Override PartName="/ppt/notesSlides/_rels/notesSlide11.xml.rels" ContentType="application/vnd.openxmlformats-package.relationships+xml"/>
  <Override PartName="/ppt/notesSlides/_rels/notesSlide13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</p:sldIdLst>
  <p:sldSz cx="9144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20" Type="http://schemas.openxmlformats.org/officeDocument/2006/relationships/slide" Target="slides/slide16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notes format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&lt;header&gt;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89" name="PlaceHolder 4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rIns="0" tIns="0" bIns="0" anchor="b"/>
          <a:p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90" name="PlaceHolder 5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rIns="0" tIns="0" bIns="0" anchor="b"/>
          <a:p>
            <a:pPr algn="r"/>
            <a:fld id="{9589C6B0-9BEF-41BE-8228-866BC4DFE27D}" type="slidenum"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/>
          <a:p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Mutex – acquire it before critical region (j -&gt; count)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7" name="TextShape 2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 algn="r">
              <a:lnSpc>
                <a:spcPct val="100000"/>
              </a:lnSpc>
            </a:pPr>
            <a:fld id="{95982402-D1FC-42B2-A93E-676DC5BD480F}" type="slidenum">
              <a:rPr b="1" lang="en-US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Narrow"/>
                <a:ea typeface="ＭＳ Ｐゴシック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/>
          <a:p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T1: Search …… print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T2: …   Replace entry …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While T2 blocks T1 from printing, it replaces the entry that T1 was going to print.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9" name="TextShape 2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 algn="r">
              <a:lnSpc>
                <a:spcPct val="100000"/>
              </a:lnSpc>
            </a:pPr>
            <a:fld id="{B828654E-072E-40C1-8743-6EAD440160D2}" type="slidenum">
              <a:rPr b="1" lang="en-US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Narrow"/>
                <a:ea typeface="ＭＳ Ｐゴシック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/>
          <a:p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#3 – Trylock inside a loop is one valid approach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1" name="TextShape 2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 algn="r">
              <a:lnSpc>
                <a:spcPct val="100000"/>
              </a:lnSpc>
            </a:pPr>
            <a:fld id="{0FFCDE7D-56D9-4EA5-B0DB-BA03E49F139E}" type="slidenum">
              <a:rPr b="1" lang="en-US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Narrow"/>
                <a:ea typeface="ＭＳ Ｐゴシック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/>
          <a:p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It depends.  There is a race. – Pthread_join causes main to wait until work is complete. So if that runs first, main never terminates.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1" name="TextShape 2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 algn="r">
              <a:lnSpc>
                <a:spcPct val="100000"/>
              </a:lnSpc>
            </a:pPr>
            <a:fld id="{6BF93AFA-4492-44C2-9586-B381AE832CCE}" type="slidenum">
              <a:rPr b="1" lang="en-US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Narrow"/>
                <a:ea typeface="ＭＳ Ｐゴシック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/>
          <a:p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It depends.  There is a race.  This will probably terminate as the worker thread will detach before the call to pthread_join. 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3" name="TextShape 2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 algn="r">
              <a:lnSpc>
                <a:spcPct val="100000"/>
              </a:lnSpc>
            </a:pPr>
            <a:fld id="{B524A77D-83EA-4D75-A506-A2F263297526}" type="slidenum">
              <a:rPr b="1" lang="en-US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Narrow"/>
                <a:ea typeface="ＭＳ Ｐゴシック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/>
          <a:p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 or 2 because if j is initialized to 0 when both threads start, then writes to count overwrite (1), if they serialize (2)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No, ++ is not atomic, so just using count does not change anything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5" name="TextShape 2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 algn="r">
              <a:lnSpc>
                <a:spcPct val="100000"/>
              </a:lnSpc>
            </a:pPr>
            <a:fld id="{9555C83A-F53D-44DF-8BC2-D3490DF720B7}" type="slidenum">
              <a:rPr b="1" lang="en-US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Narrow"/>
                <a:ea typeface="ＭＳ Ｐゴシック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396720" y="1362240"/>
            <a:ext cx="7895880" cy="2371320"/>
          </a:xfrm>
          <a:prstGeom prst="rect">
            <a:avLst/>
          </a:prstGeom>
        </p:spPr>
        <p:txBody>
          <a:bodyPr lIns="0" rIns="0" tIns="0" bIns="0"/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396720" y="3959280"/>
            <a:ext cx="7895880" cy="2371320"/>
          </a:xfrm>
          <a:prstGeom prst="rect">
            <a:avLst/>
          </a:prstGeom>
        </p:spPr>
        <p:txBody>
          <a:bodyPr lIns="0" rIns="0" tIns="0" bIns="0"/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96720" y="1362240"/>
            <a:ext cx="3853080" cy="2371320"/>
          </a:xfrm>
          <a:prstGeom prst="rect">
            <a:avLst/>
          </a:prstGeom>
        </p:spPr>
        <p:txBody>
          <a:bodyPr lIns="0" rIns="0" tIns="0" bIns="0"/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442760" y="1362240"/>
            <a:ext cx="3853080" cy="2371320"/>
          </a:xfrm>
          <a:prstGeom prst="rect">
            <a:avLst/>
          </a:prstGeom>
        </p:spPr>
        <p:txBody>
          <a:bodyPr lIns="0" rIns="0" tIns="0" bIns="0"/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442760" y="3959280"/>
            <a:ext cx="3853080" cy="2371320"/>
          </a:xfrm>
          <a:prstGeom prst="rect">
            <a:avLst/>
          </a:prstGeom>
        </p:spPr>
        <p:txBody>
          <a:bodyPr lIns="0" rIns="0" tIns="0" bIns="0"/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396720" y="3959280"/>
            <a:ext cx="3853080" cy="2371320"/>
          </a:xfrm>
          <a:prstGeom prst="rect">
            <a:avLst/>
          </a:prstGeom>
        </p:spPr>
        <p:txBody>
          <a:bodyPr lIns="0" rIns="0" tIns="0" bIns="0"/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396720" y="1362240"/>
            <a:ext cx="2542320" cy="2371320"/>
          </a:xfrm>
          <a:prstGeom prst="rect">
            <a:avLst/>
          </a:prstGeom>
        </p:spPr>
        <p:txBody>
          <a:bodyPr lIns="0" rIns="0" tIns="0" bIns="0"/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3066480" y="1362240"/>
            <a:ext cx="2542320" cy="2371320"/>
          </a:xfrm>
          <a:prstGeom prst="rect">
            <a:avLst/>
          </a:prstGeom>
        </p:spPr>
        <p:txBody>
          <a:bodyPr lIns="0" rIns="0" tIns="0" bIns="0"/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5736240" y="1362240"/>
            <a:ext cx="2542320" cy="2371320"/>
          </a:xfrm>
          <a:prstGeom prst="rect">
            <a:avLst/>
          </a:prstGeom>
        </p:spPr>
        <p:txBody>
          <a:bodyPr lIns="0" rIns="0" tIns="0" bIns="0"/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body"/>
          </p:nvPr>
        </p:nvSpPr>
        <p:spPr>
          <a:xfrm>
            <a:off x="5736240" y="3959280"/>
            <a:ext cx="2542320" cy="2371320"/>
          </a:xfrm>
          <a:prstGeom prst="rect">
            <a:avLst/>
          </a:prstGeom>
        </p:spPr>
        <p:txBody>
          <a:bodyPr lIns="0" rIns="0" tIns="0" bIns="0"/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 type="body"/>
          </p:nvPr>
        </p:nvSpPr>
        <p:spPr>
          <a:xfrm>
            <a:off x="3066480" y="3959280"/>
            <a:ext cx="2542320" cy="2371320"/>
          </a:xfrm>
          <a:prstGeom prst="rect">
            <a:avLst/>
          </a:prstGeom>
        </p:spPr>
        <p:txBody>
          <a:bodyPr lIns="0" rIns="0" tIns="0" bIns="0"/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 type="body"/>
          </p:nvPr>
        </p:nvSpPr>
        <p:spPr>
          <a:xfrm>
            <a:off x="396720" y="3959280"/>
            <a:ext cx="2542320" cy="2371320"/>
          </a:xfrm>
          <a:prstGeom prst="rect">
            <a:avLst/>
          </a:prstGeom>
        </p:spPr>
        <p:txBody>
          <a:bodyPr lIns="0" rIns="0" tIns="0" bIns="0"/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subTitle"/>
          </p:nvPr>
        </p:nvSpPr>
        <p:spPr>
          <a:xfrm>
            <a:off x="396720" y="1362240"/>
            <a:ext cx="7895880" cy="4971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396720" y="1362240"/>
            <a:ext cx="7895880" cy="4971600"/>
          </a:xfrm>
          <a:prstGeom prst="rect">
            <a:avLst/>
          </a:prstGeom>
        </p:spPr>
        <p:txBody>
          <a:bodyPr lIns="0" rIns="0" tIns="0" bIns="0"/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396720" y="1362240"/>
            <a:ext cx="3853080" cy="4971600"/>
          </a:xfrm>
          <a:prstGeom prst="rect">
            <a:avLst/>
          </a:prstGeom>
        </p:spPr>
        <p:txBody>
          <a:bodyPr lIns="0" rIns="0" tIns="0" bIns="0"/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4442760" y="1362240"/>
            <a:ext cx="3853080" cy="4971600"/>
          </a:xfrm>
          <a:prstGeom prst="rect">
            <a:avLst/>
          </a:prstGeom>
        </p:spPr>
        <p:txBody>
          <a:bodyPr lIns="0" rIns="0" tIns="0" bIns="0"/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subTitle"/>
          </p:nvPr>
        </p:nvSpPr>
        <p:spPr>
          <a:xfrm>
            <a:off x="357120" y="435600"/>
            <a:ext cx="7591680" cy="35323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396720" y="1362240"/>
            <a:ext cx="3853080" cy="2371320"/>
          </a:xfrm>
          <a:prstGeom prst="rect">
            <a:avLst/>
          </a:prstGeom>
        </p:spPr>
        <p:txBody>
          <a:bodyPr lIns="0" rIns="0" tIns="0" bIns="0"/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396720" y="3959280"/>
            <a:ext cx="3853080" cy="2371320"/>
          </a:xfrm>
          <a:prstGeom prst="rect">
            <a:avLst/>
          </a:prstGeom>
        </p:spPr>
        <p:txBody>
          <a:bodyPr lIns="0" rIns="0" tIns="0" bIns="0"/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442760" y="1362240"/>
            <a:ext cx="3853080" cy="4971600"/>
          </a:xfrm>
          <a:prstGeom prst="rect">
            <a:avLst/>
          </a:prstGeom>
        </p:spPr>
        <p:txBody>
          <a:bodyPr lIns="0" rIns="0" tIns="0" bIns="0"/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396720" y="1362240"/>
            <a:ext cx="7895880" cy="4971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396720" y="1362240"/>
            <a:ext cx="3853080" cy="4971600"/>
          </a:xfrm>
          <a:prstGeom prst="rect">
            <a:avLst/>
          </a:prstGeom>
        </p:spPr>
        <p:txBody>
          <a:bodyPr lIns="0" rIns="0" tIns="0" bIns="0"/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442760" y="1362240"/>
            <a:ext cx="3853080" cy="2371320"/>
          </a:xfrm>
          <a:prstGeom prst="rect">
            <a:avLst/>
          </a:prstGeom>
        </p:spPr>
        <p:txBody>
          <a:bodyPr lIns="0" rIns="0" tIns="0" bIns="0"/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442760" y="3959280"/>
            <a:ext cx="3853080" cy="2371320"/>
          </a:xfrm>
          <a:prstGeom prst="rect">
            <a:avLst/>
          </a:prstGeom>
        </p:spPr>
        <p:txBody>
          <a:bodyPr lIns="0" rIns="0" tIns="0" bIns="0"/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396720" y="1362240"/>
            <a:ext cx="3853080" cy="2371320"/>
          </a:xfrm>
          <a:prstGeom prst="rect">
            <a:avLst/>
          </a:prstGeom>
        </p:spPr>
        <p:txBody>
          <a:bodyPr lIns="0" rIns="0" tIns="0" bIns="0"/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442760" y="1362240"/>
            <a:ext cx="3853080" cy="2371320"/>
          </a:xfrm>
          <a:prstGeom prst="rect">
            <a:avLst/>
          </a:prstGeom>
        </p:spPr>
        <p:txBody>
          <a:bodyPr lIns="0" rIns="0" tIns="0" bIns="0"/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396720" y="3959280"/>
            <a:ext cx="7895880" cy="2371320"/>
          </a:xfrm>
          <a:prstGeom prst="rect">
            <a:avLst/>
          </a:prstGeom>
        </p:spPr>
        <p:txBody>
          <a:bodyPr lIns="0" rIns="0" tIns="0" bIns="0"/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396720" y="1362240"/>
            <a:ext cx="7895880" cy="2371320"/>
          </a:xfrm>
          <a:prstGeom prst="rect">
            <a:avLst/>
          </a:prstGeom>
        </p:spPr>
        <p:txBody>
          <a:bodyPr lIns="0" rIns="0" tIns="0" bIns="0"/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396720" y="3959280"/>
            <a:ext cx="7895880" cy="2371320"/>
          </a:xfrm>
          <a:prstGeom prst="rect">
            <a:avLst/>
          </a:prstGeom>
        </p:spPr>
        <p:txBody>
          <a:bodyPr lIns="0" rIns="0" tIns="0" bIns="0"/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396720" y="1362240"/>
            <a:ext cx="3853080" cy="2371320"/>
          </a:xfrm>
          <a:prstGeom prst="rect">
            <a:avLst/>
          </a:prstGeom>
        </p:spPr>
        <p:txBody>
          <a:bodyPr lIns="0" rIns="0" tIns="0" bIns="0"/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4442760" y="1362240"/>
            <a:ext cx="3853080" cy="2371320"/>
          </a:xfrm>
          <a:prstGeom prst="rect">
            <a:avLst/>
          </a:prstGeom>
        </p:spPr>
        <p:txBody>
          <a:bodyPr lIns="0" rIns="0" tIns="0" bIns="0"/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 type="body"/>
          </p:nvPr>
        </p:nvSpPr>
        <p:spPr>
          <a:xfrm>
            <a:off x="4442760" y="3959280"/>
            <a:ext cx="3853080" cy="2371320"/>
          </a:xfrm>
          <a:prstGeom prst="rect">
            <a:avLst/>
          </a:prstGeom>
        </p:spPr>
        <p:txBody>
          <a:bodyPr lIns="0" rIns="0" tIns="0" bIns="0"/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8" name="PlaceHolder 5"/>
          <p:cNvSpPr>
            <a:spLocks noGrp="1"/>
          </p:cNvSpPr>
          <p:nvPr>
            <p:ph type="body"/>
          </p:nvPr>
        </p:nvSpPr>
        <p:spPr>
          <a:xfrm>
            <a:off x="396720" y="3959280"/>
            <a:ext cx="3853080" cy="2371320"/>
          </a:xfrm>
          <a:prstGeom prst="rect">
            <a:avLst/>
          </a:prstGeom>
        </p:spPr>
        <p:txBody>
          <a:bodyPr lIns="0" rIns="0" tIns="0" bIns="0"/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396720" y="1362240"/>
            <a:ext cx="2542320" cy="2371320"/>
          </a:xfrm>
          <a:prstGeom prst="rect">
            <a:avLst/>
          </a:prstGeom>
        </p:spPr>
        <p:txBody>
          <a:bodyPr lIns="0" rIns="0" tIns="0" bIns="0"/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3066480" y="1362240"/>
            <a:ext cx="2542320" cy="2371320"/>
          </a:xfrm>
          <a:prstGeom prst="rect">
            <a:avLst/>
          </a:prstGeom>
        </p:spPr>
        <p:txBody>
          <a:bodyPr lIns="0" rIns="0" tIns="0" bIns="0"/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 type="body"/>
          </p:nvPr>
        </p:nvSpPr>
        <p:spPr>
          <a:xfrm>
            <a:off x="5736240" y="1362240"/>
            <a:ext cx="2542320" cy="2371320"/>
          </a:xfrm>
          <a:prstGeom prst="rect">
            <a:avLst/>
          </a:prstGeom>
        </p:spPr>
        <p:txBody>
          <a:bodyPr lIns="0" rIns="0" tIns="0" bIns="0"/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 type="body"/>
          </p:nvPr>
        </p:nvSpPr>
        <p:spPr>
          <a:xfrm>
            <a:off x="5736240" y="3959280"/>
            <a:ext cx="2542320" cy="2371320"/>
          </a:xfrm>
          <a:prstGeom prst="rect">
            <a:avLst/>
          </a:prstGeom>
        </p:spPr>
        <p:txBody>
          <a:bodyPr lIns="0" rIns="0" tIns="0" bIns="0"/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4" name="PlaceHolder 6"/>
          <p:cNvSpPr>
            <a:spLocks noGrp="1"/>
          </p:cNvSpPr>
          <p:nvPr>
            <p:ph type="body"/>
          </p:nvPr>
        </p:nvSpPr>
        <p:spPr>
          <a:xfrm>
            <a:off x="3066480" y="3959280"/>
            <a:ext cx="2542320" cy="2371320"/>
          </a:xfrm>
          <a:prstGeom prst="rect">
            <a:avLst/>
          </a:prstGeom>
        </p:spPr>
        <p:txBody>
          <a:bodyPr lIns="0" rIns="0" tIns="0" bIns="0"/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5" name="PlaceHolder 7"/>
          <p:cNvSpPr>
            <a:spLocks noGrp="1"/>
          </p:cNvSpPr>
          <p:nvPr>
            <p:ph type="body"/>
          </p:nvPr>
        </p:nvSpPr>
        <p:spPr>
          <a:xfrm>
            <a:off x="396720" y="3959280"/>
            <a:ext cx="2542320" cy="2371320"/>
          </a:xfrm>
          <a:prstGeom prst="rect">
            <a:avLst/>
          </a:prstGeom>
        </p:spPr>
        <p:txBody>
          <a:bodyPr lIns="0" rIns="0" tIns="0" bIns="0"/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96720" y="1362240"/>
            <a:ext cx="7895880" cy="4971600"/>
          </a:xfrm>
          <a:prstGeom prst="rect">
            <a:avLst/>
          </a:prstGeom>
        </p:spPr>
        <p:txBody>
          <a:bodyPr lIns="0" rIns="0" tIns="0" bIns="0"/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96720" y="1362240"/>
            <a:ext cx="3853080" cy="4971600"/>
          </a:xfrm>
          <a:prstGeom prst="rect">
            <a:avLst/>
          </a:prstGeom>
        </p:spPr>
        <p:txBody>
          <a:bodyPr lIns="0" rIns="0" tIns="0" bIns="0"/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442760" y="1362240"/>
            <a:ext cx="3853080" cy="4971600"/>
          </a:xfrm>
          <a:prstGeom prst="rect">
            <a:avLst/>
          </a:prstGeom>
        </p:spPr>
        <p:txBody>
          <a:bodyPr lIns="0" rIns="0" tIns="0" bIns="0"/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357120" y="435600"/>
            <a:ext cx="7591680" cy="35323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96720" y="1362240"/>
            <a:ext cx="3853080" cy="2371320"/>
          </a:xfrm>
          <a:prstGeom prst="rect">
            <a:avLst/>
          </a:prstGeom>
        </p:spPr>
        <p:txBody>
          <a:bodyPr lIns="0" rIns="0" tIns="0" bIns="0"/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396720" y="3959280"/>
            <a:ext cx="3853080" cy="2371320"/>
          </a:xfrm>
          <a:prstGeom prst="rect">
            <a:avLst/>
          </a:prstGeom>
        </p:spPr>
        <p:txBody>
          <a:bodyPr lIns="0" rIns="0" tIns="0" bIns="0"/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442760" y="1362240"/>
            <a:ext cx="3853080" cy="4971600"/>
          </a:xfrm>
          <a:prstGeom prst="rect">
            <a:avLst/>
          </a:prstGeom>
        </p:spPr>
        <p:txBody>
          <a:bodyPr lIns="0" rIns="0" tIns="0" bIns="0"/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396720" y="1362240"/>
            <a:ext cx="3853080" cy="4971600"/>
          </a:xfrm>
          <a:prstGeom prst="rect">
            <a:avLst/>
          </a:prstGeom>
        </p:spPr>
        <p:txBody>
          <a:bodyPr lIns="0" rIns="0" tIns="0" bIns="0"/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442760" y="1362240"/>
            <a:ext cx="3853080" cy="2371320"/>
          </a:xfrm>
          <a:prstGeom prst="rect">
            <a:avLst/>
          </a:prstGeom>
        </p:spPr>
        <p:txBody>
          <a:bodyPr lIns="0" rIns="0" tIns="0" bIns="0"/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442760" y="3959280"/>
            <a:ext cx="3853080" cy="2371320"/>
          </a:xfrm>
          <a:prstGeom prst="rect">
            <a:avLst/>
          </a:prstGeom>
        </p:spPr>
        <p:txBody>
          <a:bodyPr lIns="0" rIns="0" tIns="0" bIns="0"/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396720" y="1362240"/>
            <a:ext cx="3853080" cy="2371320"/>
          </a:xfrm>
          <a:prstGeom prst="rect">
            <a:avLst/>
          </a:prstGeom>
        </p:spPr>
        <p:txBody>
          <a:bodyPr lIns="0" rIns="0" tIns="0" bIns="0"/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442760" y="1362240"/>
            <a:ext cx="3853080" cy="2371320"/>
          </a:xfrm>
          <a:prstGeom prst="rect">
            <a:avLst/>
          </a:prstGeom>
        </p:spPr>
        <p:txBody>
          <a:bodyPr lIns="0" rIns="0" tIns="0" bIns="0"/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396720" y="3959280"/>
            <a:ext cx="7895880" cy="2371320"/>
          </a:xfrm>
          <a:prstGeom prst="rect">
            <a:avLst/>
          </a:prstGeom>
        </p:spPr>
        <p:txBody>
          <a:bodyPr lIns="0" rIns="0" tIns="0" bIns="0"/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0" y="0"/>
            <a:ext cx="9143640" cy="228240"/>
          </a:xfrm>
          <a:prstGeom prst="rect">
            <a:avLst/>
          </a:prstGeom>
          <a:solidFill>
            <a:srgbClr val="990000"/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CustomShape 2"/>
          <p:cNvSpPr/>
          <p:nvPr/>
        </p:nvSpPr>
        <p:spPr>
          <a:xfrm>
            <a:off x="7897680" y="-27000"/>
            <a:ext cx="1309320" cy="272880"/>
          </a:xfrm>
          <a:prstGeom prst="rect">
            <a:avLst/>
          </a:prstGeom>
          <a:noFill/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n-US" sz="1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Carnegie Mellon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" name="CustomShape 3"/>
          <p:cNvSpPr/>
          <p:nvPr/>
        </p:nvSpPr>
        <p:spPr>
          <a:xfrm>
            <a:off x="8638200" y="6611760"/>
            <a:ext cx="723600" cy="242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fld id="{99ED615E-3114-4005-B2F9-6EE37B380E30}" type="slidenum">
              <a:rPr b="1" lang="en-US" sz="1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&lt;number&gt;</a:t>
            </a:fld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CustomShape 4"/>
          <p:cNvSpPr/>
          <p:nvPr/>
        </p:nvSpPr>
        <p:spPr>
          <a:xfrm>
            <a:off x="23760" y="6629400"/>
            <a:ext cx="4565520" cy="242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1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Bryant and O’Hallaron, Computer Systems: A Programmer’s Perspective, Third Edition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title"/>
          </p:nvPr>
        </p:nvSpPr>
        <p:spPr>
          <a:xfrm>
            <a:off x="685800" y="1707840"/>
            <a:ext cx="7772040" cy="1469520"/>
          </a:xfrm>
          <a:prstGeom prst="rect">
            <a:avLst/>
          </a:prstGeom>
        </p:spPr>
        <p:txBody>
          <a:bodyPr anchor="ctr"/>
          <a:p>
            <a:pPr marL="119160" indent="-118800">
              <a:lnSpc>
                <a:spcPct val="100000"/>
              </a:lnSpc>
            </a:pPr>
            <a:r>
              <a:rPr b="1" lang="en-US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Click to edit Master title style</a:t>
            </a:r>
            <a:endParaRPr b="0" lang="en-US" sz="3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5" name="PlaceHolder 6"/>
          <p:cNvSpPr>
            <a:spLocks noGrp="1"/>
          </p:cNvSpPr>
          <p:nvPr>
            <p:ph type="sldNum"/>
          </p:nvPr>
        </p:nvSpPr>
        <p:spPr>
          <a:xfrm>
            <a:off x="8618400" y="6595920"/>
            <a:ext cx="491760" cy="228240"/>
          </a:xfrm>
          <a:prstGeom prst="rect">
            <a:avLst/>
          </a:prstGeom>
        </p:spPr>
        <p:txBody>
          <a:bodyPr lIns="90000" rIns="90000" tIns="45000" bIns="45000"/>
          <a:p>
            <a:pPr>
              <a:lnSpc>
                <a:spcPct val="100000"/>
              </a:lnSpc>
            </a:pPr>
            <a:fld id="{FDF04132-279F-4382-9AED-85B3EBBF8BB9}" type="slidenum">
              <a:rPr b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Narrow"/>
                <a:ea typeface="ＭＳ Ｐゴシック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Click to edit the outline text format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Second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Third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stomShape 1"/>
          <p:cNvSpPr/>
          <p:nvPr/>
        </p:nvSpPr>
        <p:spPr>
          <a:xfrm>
            <a:off x="0" y="0"/>
            <a:ext cx="9143640" cy="228240"/>
          </a:xfrm>
          <a:prstGeom prst="rect">
            <a:avLst/>
          </a:prstGeom>
          <a:solidFill>
            <a:srgbClr val="990000"/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4" name="CustomShape 2"/>
          <p:cNvSpPr/>
          <p:nvPr/>
        </p:nvSpPr>
        <p:spPr>
          <a:xfrm>
            <a:off x="7897680" y="-27000"/>
            <a:ext cx="1309320" cy="272880"/>
          </a:xfrm>
          <a:prstGeom prst="rect">
            <a:avLst/>
          </a:prstGeom>
          <a:noFill/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n-US" sz="12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Carnegie Mellon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CustomShape 3"/>
          <p:cNvSpPr/>
          <p:nvPr/>
        </p:nvSpPr>
        <p:spPr>
          <a:xfrm>
            <a:off x="8638200" y="6611760"/>
            <a:ext cx="723600" cy="242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fld id="{07DE1AEC-FF81-43EA-9A93-E37781A9FC5C}" type="slidenum">
              <a:rPr b="1" lang="en-US" sz="1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&lt;number&gt;</a:t>
            </a:fld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CustomShape 4"/>
          <p:cNvSpPr/>
          <p:nvPr/>
        </p:nvSpPr>
        <p:spPr>
          <a:xfrm>
            <a:off x="23760" y="6629400"/>
            <a:ext cx="4565520" cy="242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1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Bryant and O’Hallaron, Computer Systems: A Programmer’s Perspective, Third Edition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PlaceHolder 5"/>
          <p:cNvSpPr>
            <a:spLocks noGrp="1"/>
          </p:cNvSpPr>
          <p:nvPr>
            <p:ph type="title"/>
          </p:nvPr>
        </p:nvSpPr>
        <p:spPr>
          <a:xfrm>
            <a:off x="357120" y="435600"/>
            <a:ext cx="7591680" cy="761760"/>
          </a:xfrm>
          <a:prstGeom prst="rect">
            <a:avLst/>
          </a:prstGeom>
        </p:spPr>
        <p:txBody>
          <a:bodyPr anchor="ctr"/>
          <a:p>
            <a:pPr marL="119160" indent="-118800">
              <a:lnSpc>
                <a:spcPct val="100000"/>
              </a:lnSpc>
            </a:pPr>
            <a:r>
              <a:rPr b="1" lang="en-US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Click to edit Master title style</a:t>
            </a:r>
            <a:endParaRPr b="0" lang="en-US" sz="3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48" name="PlaceHolder 6"/>
          <p:cNvSpPr>
            <a:spLocks noGrp="1"/>
          </p:cNvSpPr>
          <p:nvPr>
            <p:ph type="body"/>
          </p:nvPr>
        </p:nvSpPr>
        <p:spPr>
          <a:xfrm>
            <a:off x="396720" y="1362240"/>
            <a:ext cx="7895880" cy="4971600"/>
          </a:xfrm>
          <a:prstGeom prst="rect">
            <a:avLst/>
          </a:prstGeom>
        </p:spPr>
        <p:txBody>
          <a:bodyPr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b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Edit Master text styles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Second level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143000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80000"/>
              <a:buFont typeface="Wingdings" charset="2"/>
              <a:buChar char="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Third level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600200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Fourth level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057400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tarSymbol"/>
              <a:buChar char="»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Fifth level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9" name="PlaceHolder 7"/>
          <p:cNvSpPr>
            <a:spLocks noGrp="1"/>
          </p:cNvSpPr>
          <p:nvPr>
            <p:ph type="sldNum"/>
          </p:nvPr>
        </p:nvSpPr>
        <p:spPr>
          <a:xfrm>
            <a:off x="8618400" y="6595920"/>
            <a:ext cx="491760" cy="228240"/>
          </a:xfrm>
          <a:prstGeom prst="rect">
            <a:avLst/>
          </a:prstGeom>
        </p:spPr>
        <p:txBody>
          <a:bodyPr lIns="90000" rIns="90000" tIns="45000" bIns="45000"/>
          <a:p>
            <a:pPr>
              <a:lnSpc>
                <a:spcPct val="100000"/>
              </a:lnSpc>
            </a:pPr>
            <a:fld id="{0F1568B1-B2D5-40D5-A1F1-AF2F52E95D79}" type="slidenum">
              <a:rPr b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Narrow"/>
                <a:ea typeface="ＭＳ Ｐゴシック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extShape 1"/>
          <p:cNvSpPr txBox="1"/>
          <p:nvPr/>
        </p:nvSpPr>
        <p:spPr>
          <a:xfrm>
            <a:off x="685800" y="1707840"/>
            <a:ext cx="7772040" cy="146952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p>
            <a:pPr marL="119160" indent="-118800">
              <a:lnSpc>
                <a:spcPct val="100000"/>
              </a:lnSpc>
            </a:pPr>
            <a:r>
              <a:rPr b="1" lang="en-US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Recitation 14: Proxy Lab Part 2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92" name="TextShape 2"/>
          <p:cNvSpPr txBox="1"/>
          <p:nvPr/>
        </p:nvSpPr>
        <p:spPr>
          <a:xfrm>
            <a:off x="685800" y="3886200"/>
            <a:ext cx="7677000" cy="1752120"/>
          </a:xfrm>
          <a:prstGeom prst="rect">
            <a:avLst/>
          </a:prstGeom>
          <a:noFill/>
          <a:ln w="9360">
            <a:noFill/>
          </a:ln>
        </p:spPr>
        <p:txBody>
          <a:bodyPr/>
          <a:p>
            <a:pPr>
              <a:lnSpc>
                <a:spcPct val="100000"/>
              </a:lnSpc>
              <a:spcBef>
                <a:spcPts val="400"/>
              </a:spcBef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Instructor: TA(s)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extShape 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p>
            <a:pPr marL="119160" indent="-118800">
              <a:lnSpc>
                <a:spcPct val="100000"/>
              </a:lnSpc>
            </a:pPr>
            <a:r>
              <a:rPr b="1" lang="en-US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Which synchronization should I use?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112" name="TextShape 2"/>
          <p:cNvSpPr txBox="1"/>
          <p:nvPr/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 w="9360">
            <a:noFill/>
          </a:ln>
        </p:spPr>
        <p:txBody>
          <a:bodyPr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b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Counting a shared resource, such as shared buffers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Semaphore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b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Exclusive access to one or more variables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Mutex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b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Most operations are reading, rarely writing / modifying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RWLock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31" dur="indefinite" restart="never" nodeType="tmRoot">
          <p:childTnLst>
            <p:seq>
              <p:cTn id="32" dur="indefinite" nodeType="mainSeq">
                <p:childTnLst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51" end="6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104" end="1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167" end="17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extShape 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p>
            <a:pPr marL="119160" indent="-118800">
              <a:lnSpc>
                <a:spcPct val="100000"/>
              </a:lnSpc>
            </a:pPr>
            <a:r>
              <a:rPr b="1" lang="en-US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Threads Revisited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114" name="TextShape 2"/>
          <p:cNvSpPr txBox="1"/>
          <p:nvPr/>
        </p:nvSpPr>
        <p:spPr>
          <a:xfrm>
            <a:off x="396720" y="1362240"/>
            <a:ext cx="8640360" cy="4971600"/>
          </a:xfrm>
          <a:prstGeom prst="rect">
            <a:avLst/>
          </a:prstGeom>
          <a:noFill/>
          <a:ln w="9360">
            <a:noFill/>
          </a:ln>
        </p:spPr>
        <p:txBody>
          <a:bodyPr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b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Which lock type should be used?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b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Where should it be acquired / released?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5" name="CustomShape 3"/>
          <p:cNvSpPr/>
          <p:nvPr/>
        </p:nvSpPr>
        <p:spPr>
          <a:xfrm>
            <a:off x="276480" y="3324600"/>
            <a:ext cx="8548200" cy="3260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volatile int count = 0;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void* thread(void* v)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{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</a:t>
            </a:r>
            <a:r>
              <a:rPr b="1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int j = count;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</a:t>
            </a:r>
            <a:r>
              <a:rPr b="1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j = j + 1;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</a:t>
            </a:r>
            <a:r>
              <a:rPr b="1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count = j;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}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6" name="CustomShape 4"/>
          <p:cNvSpPr/>
          <p:nvPr/>
        </p:nvSpPr>
        <p:spPr>
          <a:xfrm>
            <a:off x="3562920" y="3320280"/>
            <a:ext cx="5474160" cy="3382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int main(int argc, char** argv)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{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pthread_t tid[2];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for(int i = 0; i &lt; 2; i++)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    </a:t>
            </a: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pthread_create(&amp;tid[i], NULL,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                   </a:t>
            </a: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thread, NULL);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for (int i = 0; i &lt; 2; i++)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    </a:t>
            </a: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pthread_join(tid[i]);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printf(“%d\n”, count);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return 0;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}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45" dur="indefinite" restart="never" nodeType="tmRoot">
          <p:childTnLst>
            <p:seq>
              <p:cTn id="4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extShape 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p>
            <a:pPr marL="119160" indent="-118800">
              <a:lnSpc>
                <a:spcPct val="100000"/>
              </a:lnSpc>
            </a:pPr>
            <a:r>
              <a:rPr b="1" lang="en-US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Associating locks with data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118" name="TextShape 2"/>
          <p:cNvSpPr txBox="1"/>
          <p:nvPr/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 w="9360">
            <a:noFill/>
          </a:ln>
        </p:spPr>
        <p:txBody>
          <a:bodyPr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b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Given the following key-value store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Key and value have separate RWLocks: klock and vlock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When an entry is replaced, both locks are acquired.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b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Describe why the printf may not be accurate.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9" name="CustomShape 3"/>
          <p:cNvSpPr/>
          <p:nvPr/>
        </p:nvSpPr>
        <p:spPr>
          <a:xfrm>
            <a:off x="4958280" y="3220200"/>
            <a:ext cx="4618800" cy="2767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...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pthread_rwlock_rdlock(klock);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match = search(k);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pthread_rwlock_unlock(klock);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if (match != -1)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{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</a:t>
            </a:r>
            <a:r>
              <a:rPr b="1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pthread_rwlock_rdlock(vlock);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</a:t>
            </a:r>
            <a:r>
              <a:rPr b="1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printf(“%zd\n”, space[match]);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</a:t>
            </a:r>
            <a:r>
              <a:rPr b="1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pthread_rwlock_unlock(vlock);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}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0" name="CustomShape 4"/>
          <p:cNvSpPr/>
          <p:nvPr/>
        </p:nvSpPr>
        <p:spPr>
          <a:xfrm>
            <a:off x="123480" y="3318480"/>
            <a:ext cx="4570200" cy="3497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typedef struct _data_t {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</a:t>
            </a:r>
            <a:r>
              <a:rPr b="1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int key;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</a:t>
            </a:r>
            <a:r>
              <a:rPr b="1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size_t value;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} data_t;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#define SIZE 10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data_t space[SIZE];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int search(int k)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{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</a:t>
            </a:r>
            <a:r>
              <a:rPr b="1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for(int j = 0; j &lt; SIZE; j++)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</a:t>
            </a:r>
            <a:r>
              <a:rPr b="1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if (space[j].key == k) return j;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</a:t>
            </a:r>
            <a:r>
              <a:rPr b="1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return -1;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}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47" dur="indefinite" restart="never" nodeType="tmRoot">
          <p:childTnLst>
            <p:seq>
              <p:cTn id="4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extShape 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p>
            <a:pPr marL="119160" indent="-118800">
              <a:lnSpc>
                <a:spcPct val="100000"/>
              </a:lnSpc>
            </a:pPr>
            <a:r>
              <a:rPr b="1" lang="en-US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Locks gone wrong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122" name="TextShape 2"/>
          <p:cNvSpPr txBox="1"/>
          <p:nvPr/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 w="9360">
            <a:noFill/>
          </a:ln>
        </p:spPr>
        <p:txBody>
          <a:bodyPr/>
          <a:p>
            <a:pPr marL="457200" indent="-45684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Arial Narrow"/>
              <a:buAutoNum type="arabicPeriod"/>
            </a:pPr>
            <a:r>
              <a:rPr b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RWLocks are particularly susceptible to which issue: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a. Starvation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	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	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b. Livelock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	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	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c. Deadlock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457200" indent="-45684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Arial Narrow"/>
              <a:buAutoNum type="arabicPeriod"/>
            </a:pPr>
            <a:r>
              <a:rPr b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If some code acquires rwlocks as readers: LockA then LockB, while other readers go LockB then LockA.  What, if any, order can a writer acquire both LockA and LockB?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r>
              <a:rPr b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	</a:t>
            </a:r>
            <a:r>
              <a:rPr b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No order is possible without a potential deadlock.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457200" indent="-45684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Arial Narrow"/>
              <a:buAutoNum type="arabicPeriod" startAt="3"/>
            </a:pPr>
            <a:r>
              <a:rPr b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Design an approach to acquiring two semaphores that avoids deadlock and livelock, while allowing progress to other threads needing only one semaphore.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23" name="CustomShape 3"/>
          <p:cNvSpPr/>
          <p:nvPr/>
        </p:nvSpPr>
        <p:spPr>
          <a:xfrm>
            <a:off x="796320" y="1781640"/>
            <a:ext cx="1654920" cy="448920"/>
          </a:xfrm>
          <a:prstGeom prst="ellipse">
            <a:avLst/>
          </a:prstGeom>
          <a:noFill/>
          <a:ln w="5724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49" dur="indefinite" restart="never" nodeType="tmRoot">
          <p:childTnLst>
            <p:seq>
              <p:cTn id="50" dur="indefinite" nodeType="mainSeq">
                <p:childTnLst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259" end="3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Shape 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p>
            <a:pPr marL="119160" indent="-118800">
              <a:lnSpc>
                <a:spcPct val="100000"/>
              </a:lnSpc>
            </a:pPr>
            <a:r>
              <a:rPr b="1" lang="en-US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Client-to-Client Communication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125" name="TextShape 2"/>
          <p:cNvSpPr txBox="1"/>
          <p:nvPr/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 w="9360">
            <a:noFill/>
          </a:ln>
        </p:spPr>
        <p:txBody>
          <a:bodyPr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b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Clients don’t have to fetch content from servers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Clients can communicate with each other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In a chat system, a server acts as a facilitator between clients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Clients could also send messages directly to each other, but this is more complicated (peer-to-peer networking)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b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Running the chat server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./chatserver &lt;port&gt;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b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Running the client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telnet &lt;hostname&gt; &lt;port&gt;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b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What race conditions could arise from having communication between multiple clients?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59" dur="indefinite" restart="never" nodeType="tmRoot">
          <p:childTnLst>
            <p:seq>
              <p:cTn id="6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extShape 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p>
            <a:pPr marL="119160" indent="-118800">
              <a:lnSpc>
                <a:spcPct val="100000"/>
              </a:lnSpc>
            </a:pPr>
            <a:r>
              <a:rPr b="1" lang="en-US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Proxylab Reminders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127" name="TextShape 2"/>
          <p:cNvSpPr txBox="1"/>
          <p:nvPr/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 w="9360">
            <a:noFill/>
          </a:ln>
        </p:spPr>
        <p:txBody>
          <a:bodyPr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b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Plan out your implementation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“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Weeks of programming can save you hours of planning” 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
</a:t>
            </a: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– Anonymous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Arbitrarily using mutexes will not fix race conditions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b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Read the writeup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b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Submit your code (days) early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Test that the submission will build and run on Autolab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b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Final exam is only a few weeks away!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61" dur="indefinite" restart="never" nodeType="tmRoot">
          <p:childTnLst>
            <p:seq>
              <p:cTn id="6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extShape 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p>
            <a:pPr marL="119160" indent="-118800">
              <a:lnSpc>
                <a:spcPct val="100000"/>
              </a:lnSpc>
            </a:pPr>
            <a:r>
              <a:rPr b="1" lang="en-US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Appendix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129" name="TextShape 2"/>
          <p:cNvSpPr txBox="1"/>
          <p:nvPr/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 w="9360">
            <a:noFill/>
          </a:ln>
        </p:spPr>
        <p:txBody>
          <a:bodyPr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b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Calling exit() will terminate all threads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b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Calling pthread_join on a detached thread is technically undefined behavior.  Was defined as returning an error.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63" dur="indefinite" restart="never" nodeType="tmRoot">
          <p:childTnLst>
            <p:seq>
              <p:cTn id="6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p>
            <a:pPr marL="119160" indent="-118800">
              <a:lnSpc>
                <a:spcPct val="100000"/>
              </a:lnSpc>
            </a:pPr>
            <a:r>
              <a:rPr b="1" lang="en-US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Outline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94" name="TextShape 2"/>
          <p:cNvSpPr txBox="1"/>
          <p:nvPr/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 w="9360">
            <a:noFill/>
          </a:ln>
        </p:spPr>
        <p:txBody>
          <a:bodyPr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b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Proxylab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b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Threading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b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Threads and Synchronization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p>
            <a:pPr marL="119160" indent="-118800">
              <a:lnSpc>
                <a:spcPct val="100000"/>
              </a:lnSpc>
            </a:pPr>
            <a:r>
              <a:rPr b="1" lang="en-US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ProxyLab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96" name="TextShape 2"/>
          <p:cNvSpPr txBox="1"/>
          <p:nvPr/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 w="9360">
            <a:noFill/>
          </a:ln>
        </p:spPr>
        <p:txBody>
          <a:bodyPr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b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ProxyLab is due in 1 week.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No grace days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Late days allowed (-15%)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Make sure to submit well in advance of the deadline in case there are errors in your submission.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Build errors are a common source of failure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b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A proxy is a server process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It is expected to be long-lived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To not leak resources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To be robust against user input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Shape 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p>
            <a:pPr marL="119160" indent="-118800">
              <a:lnSpc>
                <a:spcPct val="100000"/>
              </a:lnSpc>
            </a:pPr>
            <a:r>
              <a:rPr b="1" lang="en-US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Proxies and Threads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98" name="TextShape 2"/>
          <p:cNvSpPr txBox="1"/>
          <p:nvPr/>
        </p:nvSpPr>
        <p:spPr>
          <a:xfrm>
            <a:off x="396720" y="1154880"/>
            <a:ext cx="7895880" cy="4971600"/>
          </a:xfrm>
          <a:prstGeom prst="rect">
            <a:avLst/>
          </a:prstGeom>
          <a:noFill/>
          <a:ln w="9360">
            <a:noFill/>
          </a:ln>
        </p:spPr>
        <p:txBody>
          <a:bodyPr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b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Network connections can be handled concurrently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Three approaches were discussed in lecture for doing so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Your proxy should (eventually) use threads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Threaded echo server is a good example of how to do this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b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Multi-threaded cache design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Need to have multiple readers or one writer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Be careful how you use mutexes – you do not want to serialize your readers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Be careful how you maintain your object age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b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Tools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Use Firefox’s Network Monitor (Developer &gt; Network) to see if all requests have been fulfilled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extShape 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p>
            <a:pPr marL="119160" indent="-118800">
              <a:lnSpc>
                <a:spcPct val="100000"/>
              </a:lnSpc>
            </a:pPr>
            <a:r>
              <a:rPr b="1" lang="en-US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Join / Detach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100" name="TextShape 2"/>
          <p:cNvSpPr txBox="1"/>
          <p:nvPr/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 w="9360">
            <a:noFill/>
          </a:ln>
        </p:spPr>
        <p:txBody>
          <a:bodyPr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b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Does the following code terminate?  Why or why not?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int main(int argc, char** argv)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{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…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pthread_create(&amp;tid, NULL, work, NULL);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if (pthread_join(tid, NULL) != 0) printf(“Done.\n”);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…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void* work(void* a)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{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pthread_detatch(pthread_self());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while(1);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}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extShape 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p>
            <a:pPr marL="119160" indent="-118800">
              <a:lnSpc>
                <a:spcPct val="100000"/>
              </a:lnSpc>
            </a:pPr>
            <a:r>
              <a:rPr b="1" lang="en-US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Join / Detach cont.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102" name="TextShape 2"/>
          <p:cNvSpPr txBox="1"/>
          <p:nvPr/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 w="9360">
            <a:noFill/>
          </a:ln>
        </p:spPr>
        <p:txBody>
          <a:bodyPr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b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Does the following code terminate now?  Why or why not?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int main(int argc, char** argv)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{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…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pthread_create(&amp;tid, NULL, work, NULL); </a:t>
            </a:r>
            <a:r>
              <a:rPr b="1" lang="en-US" sz="18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sleep(1);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if (pthread_join(tid, NULL) != 0) printf(“Done.\n”);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…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void* work(void* a)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{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pthread_detach(pthread_self());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while(1);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}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extShape 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p>
            <a:pPr marL="119160" indent="-118800">
              <a:lnSpc>
                <a:spcPct val="100000"/>
              </a:lnSpc>
            </a:pPr>
            <a:r>
              <a:rPr b="1" lang="en-US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When should threads detach?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104" name="TextShape 2"/>
          <p:cNvSpPr txBox="1"/>
          <p:nvPr/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 w="9360">
            <a:noFill/>
          </a:ln>
        </p:spPr>
        <p:txBody>
          <a:bodyPr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b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In general, pthreads will wait to be reaped via pthread_join.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b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When should this behavior be overridden?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b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When termination status does not matter.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pthread_join provides a return value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b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When result of thread is not needed.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When other threads do not depend on this thread having completed 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13" dur="indefinite" restart="never" nodeType="tmRoot">
          <p:childTnLst>
            <p:seq>
              <p:cTn id="14" dur="indefinite" nodeType="mainSeq">
                <p:childTnLst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105" end="14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146" end="18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184" end="2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221" end="28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extShape 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p>
            <a:pPr marL="119160" indent="-118800">
              <a:lnSpc>
                <a:spcPct val="100000"/>
              </a:lnSpc>
            </a:pPr>
            <a:r>
              <a:rPr b="1" lang="en-US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Threads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106" name="TextShape 2"/>
          <p:cNvSpPr txBox="1"/>
          <p:nvPr/>
        </p:nvSpPr>
        <p:spPr>
          <a:xfrm>
            <a:off x="396720" y="1362240"/>
            <a:ext cx="8640360" cy="4971600"/>
          </a:xfrm>
          <a:prstGeom prst="rect">
            <a:avLst/>
          </a:prstGeom>
          <a:noFill/>
          <a:ln w="9360">
            <a:noFill/>
          </a:ln>
        </p:spPr>
        <p:txBody>
          <a:bodyPr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b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What is the range of value(s) that main will print?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b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A programmer proposes removing j from thread and just directly accessing count.  Does the answer change?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7" name="CustomShape 3"/>
          <p:cNvSpPr/>
          <p:nvPr/>
        </p:nvSpPr>
        <p:spPr>
          <a:xfrm>
            <a:off x="276480" y="3324600"/>
            <a:ext cx="8548200" cy="3260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volatile int count = 0;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void* thread(void* v)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{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</a:t>
            </a:r>
            <a:r>
              <a:rPr b="1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int j = count;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</a:t>
            </a:r>
            <a:r>
              <a:rPr b="1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j = j + 1;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</a:t>
            </a:r>
            <a:r>
              <a:rPr b="1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count = j;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}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8" name="CustomShape 4"/>
          <p:cNvSpPr/>
          <p:nvPr/>
        </p:nvSpPr>
        <p:spPr>
          <a:xfrm>
            <a:off x="3562920" y="3320280"/>
            <a:ext cx="5474160" cy="3382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int main(int argc, char** argv)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{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pthread_t tid[2];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for(int i = 0; i &lt; 2; i++)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    </a:t>
            </a: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pthread_create(&amp;tid[i], NULL,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                   </a:t>
            </a: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thread, NULL);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for (int i = 0; i &lt; 2; i++)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    </a:t>
            </a: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pthread_join(tid[i]);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printf(“%d\n”, count);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    </a:t>
            </a: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return 0;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ＭＳ Ｐゴシック"/>
              </a:rPr>
              <a:t>}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27" dur="indefinite" restart="never" nodeType="tmRoot">
          <p:childTnLst>
            <p:seq>
              <p:cTn id="2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extShape 1"/>
          <p:cNvSpPr txBox="1"/>
          <p:nvPr/>
        </p:nvSpPr>
        <p:spPr>
          <a:xfrm>
            <a:off x="357120" y="435600"/>
            <a:ext cx="7591680" cy="761760"/>
          </a:xfrm>
          <a:prstGeom prst="rect">
            <a:avLst/>
          </a:prstGeom>
          <a:noFill/>
          <a:ln w="9360">
            <a:noFill/>
          </a:ln>
        </p:spPr>
        <p:txBody>
          <a:bodyPr anchor="ctr"/>
          <a:p>
            <a:pPr marL="119160" indent="-118800">
              <a:lnSpc>
                <a:spcPct val="100000"/>
              </a:lnSpc>
            </a:pPr>
            <a:r>
              <a:rPr b="1" lang="en-US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Synchronization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Narrow"/>
            </a:endParaRPr>
          </a:p>
        </p:txBody>
      </p:sp>
      <p:sp>
        <p:nvSpPr>
          <p:cNvPr id="110" name="TextShape 2"/>
          <p:cNvSpPr txBox="1"/>
          <p:nvPr/>
        </p:nvSpPr>
        <p:spPr>
          <a:xfrm>
            <a:off x="396720" y="1362240"/>
            <a:ext cx="7895880" cy="4971600"/>
          </a:xfrm>
          <a:prstGeom prst="rect">
            <a:avLst/>
          </a:prstGeom>
          <a:noFill/>
          <a:ln w="9360">
            <a:noFill/>
          </a:ln>
        </p:spPr>
        <p:txBody>
          <a:bodyPr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b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Is not cheap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100s of cycles just to acquire without waiting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b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Is also not that expensive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Recall your malloc target of 15000kops =&gt; ~100 cycles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990000"/>
              </a:buClr>
              <a:buSzPct val="60000"/>
              <a:buFont typeface="Wingdings 2" charset="2"/>
              <a:buChar char=""/>
            </a:pPr>
            <a:r>
              <a:rPr b="1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May be necessary</a:t>
            </a:r>
            <a:endParaRPr b="1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400"/>
              </a:spcBef>
              <a:buClr>
                <a:srgbClr val="990000"/>
              </a:buClr>
              <a:buSzPct val="110000"/>
              <a:buFont typeface="Wingdings" charset="2"/>
              <a:buChar char="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ＭＳ Ｐゴシック"/>
              </a:rPr>
              <a:t>Correctness is always more important than performance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29" dur="indefinite" restart="never" nodeType="tmRoot">
          <p:childTnLst>
            <p:seq>
              <p:cTn id="3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15213-f16</Template>
  <TotalTime>3189</TotalTime>
  <Application>LibreOffice/5.3.1.2$Windows_X86_64 LibreOffice_project/e80a0e0fd1875e1696614d24c32df0f95f03deb2</Application>
  <Words>1079</Words>
  <Paragraphs>213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2016-11-26T01:41:43Z</dcterms:created>
  <dc:creator>Brian Railing</dc:creator>
  <dc:description/>
  <dc:language>en-US</dc:language>
  <cp:lastModifiedBy/>
  <dcterms:modified xsi:type="dcterms:W3CDTF">2017-04-24T10:07:52Z</dcterms:modified>
  <cp:revision>114</cp:revision>
  <dc:subject/>
  <dc:title>Recitation 14: Proxy Lab Part 2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6</vt:i4>
  </property>
  <property fmtid="{D5CDD505-2E9C-101B-9397-08002B2CF9AE}" pid="8" name="PresentationFormat">
    <vt:lpwstr>On-screen Show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16</vt:i4>
  </property>
</Properties>
</file>