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70" r:id="rId5"/>
    <p:sldId id="277" r:id="rId6"/>
    <p:sldId id="271" r:id="rId7"/>
    <p:sldId id="261" r:id="rId8"/>
    <p:sldId id="263" r:id="rId9"/>
    <p:sldId id="273" r:id="rId10"/>
    <p:sldId id="272" r:id="rId11"/>
    <p:sldId id="265" r:id="rId12"/>
    <p:sldId id="266" r:id="rId13"/>
    <p:sldId id="267" r:id="rId14"/>
    <p:sldId id="268" r:id="rId15"/>
    <p:sldId id="274" r:id="rId16"/>
    <p:sldId id="275" r:id="rId17"/>
    <p:sldId id="276" r:id="rId18"/>
    <p:sldId id="269" r:id="rId19"/>
    <p:sldId id="278" r:id="rId20"/>
  </p:sldIdLst>
  <p:sldSz cx="9144000" cy="6858000" type="screen4x3"/>
  <p:notesSz cx="7302500" cy="9586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4" autoAdjust="0"/>
    <p:restoredTop sz="85636" autoAdjust="0"/>
  </p:normalViewPr>
  <p:slideViewPr>
    <p:cSldViewPr snapToGrid="0">
      <p:cViewPr>
        <p:scale>
          <a:sx n="60" d="100"/>
          <a:sy n="60" d="100"/>
        </p:scale>
        <p:origin x="-168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3F0E2-EA3A-43B8-AD1E-2663E021C2A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4825" cy="3235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3275"/>
            <a:ext cx="5842000" cy="3775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50BF0-37C2-487E-9D9C-4638AF181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04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Show how to use unions.</a:t>
            </a:r>
          </a:p>
          <a:p>
            <a:r>
              <a:rPr kumimoji="1" lang="en-US" altLang="ja-JP" dirty="0" smtClean="0"/>
              <a:t>Don’t use pointer arithmetic in the</a:t>
            </a:r>
            <a:r>
              <a:rPr kumimoji="1" lang="en-US" altLang="ja-JP" baseline="0" dirty="0" smtClean="0"/>
              <a:t> textbook, also show that really bad example in @</a:t>
            </a:r>
            <a:r>
              <a:rPr kumimoji="1" lang="en-US" altLang="ja-JP" baseline="0" dirty="0" err="1" smtClean="0"/>
              <a:t>bpr’s</a:t>
            </a:r>
            <a:r>
              <a:rPr kumimoji="1" lang="en-US" altLang="ja-JP" baseline="0" dirty="0" smtClean="0"/>
              <a:t> paper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11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Solution:</a:t>
            </a:r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Case 3 of coalesce, where the previous block is free and the next block is allocated, the line:</a:t>
            </a:r>
          </a:p>
          <a:p>
            <a:r>
              <a:rPr kumimoji="1" lang="en-US" altLang="ja-JP" baseline="0" dirty="0" smtClean="0"/>
              <a:t>block = </a:t>
            </a:r>
            <a:r>
              <a:rPr kumimoji="1" lang="en-US" altLang="ja-JP" baseline="0" dirty="0" err="1" smtClean="0"/>
              <a:t>block_next</a:t>
            </a:r>
            <a:r>
              <a:rPr kumimoji="1" lang="en-US" altLang="ja-JP" baseline="0" dirty="0" smtClean="0"/>
              <a:t>;</a:t>
            </a:r>
          </a:p>
          <a:p>
            <a:r>
              <a:rPr kumimoji="1" lang="en-US" altLang="ja-JP" baseline="0" dirty="0" smtClean="0"/>
              <a:t>should be:</a:t>
            </a:r>
          </a:p>
          <a:p>
            <a:r>
              <a:rPr kumimoji="1" lang="en-US" altLang="ja-JP" baseline="0" dirty="0" smtClean="0"/>
              <a:t>block = </a:t>
            </a:r>
            <a:r>
              <a:rPr kumimoji="1" lang="en-US" altLang="ja-JP" baseline="0" dirty="0" err="1" smtClean="0"/>
              <a:t>block_prev</a:t>
            </a:r>
            <a:r>
              <a:rPr kumimoji="1" lang="en-US" altLang="ja-JP" baseline="0" dirty="0" smtClean="0"/>
              <a:t>;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77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Show how to use unions.</a:t>
            </a:r>
          </a:p>
          <a:p>
            <a:r>
              <a:rPr kumimoji="1" lang="en-US" altLang="ja-JP" dirty="0" smtClean="0"/>
              <a:t>Don’t use pointer arithmetic which is demonstrated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in the</a:t>
            </a:r>
            <a:r>
              <a:rPr kumimoji="1" lang="en-US" altLang="ja-JP" baseline="0" dirty="0" smtClean="0"/>
              <a:t> textbook.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11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are rhetorical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3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Print values in </a:t>
            </a:r>
            <a:r>
              <a:rPr lang="en-US" dirty="0" err="1" smtClean="0"/>
              <a:t>mm_init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39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example, depth of lists, frequency</a:t>
            </a:r>
            <a:r>
              <a:rPr lang="en-US" baseline="0" dirty="0" smtClean="0"/>
              <a:t> of splitting / coalescing, gains from first +N fit.</a:t>
            </a:r>
          </a:p>
          <a:p>
            <a:r>
              <a:rPr lang="en-US" dirty="0" smtClean="0"/>
              <a:t>Instrumentation</a:t>
            </a:r>
            <a:r>
              <a:rPr lang="en-US" baseline="0" dirty="0" smtClean="0"/>
              <a:t> helps determining size 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87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1: Find</a:t>
            </a:r>
            <a:r>
              <a:rPr lang="en-US" baseline="0" dirty="0" smtClean="0"/>
              <a:t> out what specific error has occurred.</a:t>
            </a:r>
          </a:p>
          <a:p>
            <a:r>
              <a:rPr lang="en-US" baseline="0" dirty="0" smtClean="0"/>
              <a:t>2: Finds errors as soon as they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Give enough context and time, but </a:t>
            </a:r>
            <a:r>
              <a:rPr kumimoji="1" lang="en-US" altLang="ja-JP" smtClean="0"/>
              <a:t>not explanations</a:t>
            </a:r>
            <a:endParaRPr kumimoji="1" lang="en-US" altLang="ja-JP" dirty="0" smtClean="0"/>
          </a:p>
          <a:p>
            <a:r>
              <a:rPr kumimoji="1" lang="en-US" altLang="ja-JP" baseline="0" dirty="0" smtClean="0"/>
              <a:t>Handout is just a list of instructions, no more than that</a:t>
            </a:r>
          </a:p>
          <a:p>
            <a:r>
              <a:rPr kumimoji="1" lang="en-US" altLang="ja-JP" baseline="0" dirty="0" smtClean="0"/>
              <a:t>What are other things people could try other than </a:t>
            </a:r>
            <a:r>
              <a:rPr kumimoji="1" lang="en-US" altLang="ja-JP" baseline="0" dirty="0" err="1" smtClean="0"/>
              <a:t>watchpoints</a:t>
            </a:r>
            <a:r>
              <a:rPr kumimoji="1" lang="en-US" altLang="ja-JP" baseline="0" dirty="0" smtClean="0"/>
              <a:t> (there are always alternative approaches: breakpoints, </a:t>
            </a:r>
            <a:r>
              <a:rPr kumimoji="1" lang="en-US" altLang="ja-JP" baseline="0" dirty="0" err="1" smtClean="0"/>
              <a:t>checkheap</a:t>
            </a:r>
            <a:r>
              <a:rPr kumimoji="1" lang="en-US" altLang="ja-JP" baseline="0" dirty="0" smtClean="0"/>
              <a:t>, guess where the block is)?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78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below lines of</a:t>
            </a:r>
            <a:r>
              <a:rPr lang="en-US" baseline="0" dirty="0" smtClean="0"/>
              <a:t> code in </a:t>
            </a:r>
            <a:r>
              <a:rPr lang="en-US" baseline="0" dirty="0" err="1" smtClean="0"/>
              <a:t>malloc</a:t>
            </a:r>
            <a:r>
              <a:rPr lang="en-US" baseline="0" dirty="0" smtClean="0"/>
              <a:t>() overwrite data and cause garbled byte messages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explicit_list</a:t>
            </a:r>
            <a:r>
              <a:rPr lang="en-US" dirty="0" smtClean="0"/>
              <a:t>-&gt;previous = NULL;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explicit_list</a:t>
            </a:r>
            <a:r>
              <a:rPr lang="en-US" dirty="0" smtClean="0"/>
              <a:t>-&gt;next = block;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42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time, case 3 of coalesce() returned </a:t>
            </a:r>
            <a:r>
              <a:rPr lang="en-US" baseline="0" dirty="0" err="1" smtClean="0"/>
              <a:t>block_next</a:t>
            </a:r>
            <a:r>
              <a:rPr lang="en-US" baseline="0" dirty="0" smtClean="0"/>
              <a:t> instead. There will be a message about an out-of-bounds block.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3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activities/rec12.ta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Recitation 11: </a:t>
            </a:r>
            <a:r>
              <a:rPr lang="en-US" dirty="0" smtClean="0"/>
              <a:t>More Malloc Lab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Instructor: TA(s)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61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mdriver</a:t>
            </a:r>
            <a:r>
              <a:rPr lang="en-GB" dirty="0" smtClean="0"/>
              <a:t>-emulate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Testing for 64-bit address space</a:t>
            </a:r>
          </a:p>
          <a:p>
            <a:endParaRPr lang="en-GB" dirty="0"/>
          </a:p>
          <a:p>
            <a:r>
              <a:rPr lang="en-GB" dirty="0" smtClean="0"/>
              <a:t>Use correctly sized masks, constants, and other variables</a:t>
            </a:r>
          </a:p>
          <a:p>
            <a:r>
              <a:rPr lang="en-GB" dirty="0" smtClean="0"/>
              <a:t>Be careful about subtraction between size types (may re result in underflow/overflow)</a:t>
            </a:r>
          </a:p>
          <a:p>
            <a:r>
              <a:rPr lang="en-GB" dirty="0" smtClean="0"/>
              <a:t>Reinitialize your pointers in </a:t>
            </a:r>
            <a:r>
              <a:rPr lang="en-GB" dirty="0" err="1" smtClean="0"/>
              <a:t>mm_init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4455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Garbled Bytes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21823" cy="4972050"/>
          </a:xfrm>
        </p:spPr>
        <p:txBody>
          <a:bodyPr/>
          <a:lstStyle/>
          <a:p>
            <a:r>
              <a:rPr lang="en-US" dirty="0" smtClean="0"/>
              <a:t>Malloc library returns a block</a:t>
            </a:r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driver</a:t>
            </a:r>
            <a:r>
              <a:rPr lang="en-US" dirty="0" smtClean="0"/>
              <a:t> writes bytes into payload (using </a:t>
            </a:r>
            <a:r>
              <a:rPr lang="en-US" dirty="0" err="1" smtClean="0"/>
              <a:t>memcpy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driver</a:t>
            </a:r>
            <a:r>
              <a:rPr lang="en-US" dirty="0" smtClean="0"/>
              <a:t> will check that those bytes are still present</a:t>
            </a:r>
          </a:p>
          <a:p>
            <a:pPr lvl="1"/>
            <a:r>
              <a:rPr lang="en-US" dirty="0" smtClean="0"/>
              <a:t>If malloc library has overwritten any bytes, then report garbled bytes</a:t>
            </a:r>
          </a:p>
          <a:p>
            <a:pPr lvl="2"/>
            <a:r>
              <a:rPr lang="en-US" dirty="0" smtClean="0"/>
              <a:t>Also checks for other kinds of bugs</a:t>
            </a:r>
          </a:p>
          <a:p>
            <a:pPr lvl="1"/>
            <a:endParaRPr lang="en-US" dirty="0"/>
          </a:p>
          <a:p>
            <a:r>
              <a:rPr lang="en-US" dirty="0" smtClean="0"/>
              <a:t>Now what?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mm_checkheap</a:t>
            </a:r>
            <a:r>
              <a:rPr lang="en-US" dirty="0" smtClean="0"/>
              <a:t> call is catching it right?</a:t>
            </a:r>
          </a:p>
          <a:p>
            <a:r>
              <a:rPr lang="en-US" dirty="0" smtClean="0"/>
              <a:t>If not, we want to find the garbled address and watch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74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Garbled Bytes and </a:t>
            </a:r>
            <a:r>
              <a:rPr lang="en-US" dirty="0" err="1" smtClean="0"/>
              <a:t>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pairs and get out a laptop</a:t>
            </a:r>
          </a:p>
          <a:p>
            <a:endParaRPr lang="en-US" dirty="0" smtClean="0"/>
          </a:p>
          <a:p>
            <a:r>
              <a:rPr lang="en-US" dirty="0" smtClean="0"/>
              <a:t>Login to shark machine</a:t>
            </a:r>
            <a:endParaRPr lang="en-US" dirty="0"/>
          </a:p>
          <a:p>
            <a:r>
              <a:rPr lang="en-US" dirty="0" err="1"/>
              <a:t>wget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http://www.cs.cmu.edu/~</a:t>
            </a:r>
            <a:r>
              <a:rPr lang="en-US" dirty="0" smtClean="0">
                <a:hlinkClick r:id="rId2"/>
              </a:rPr>
              <a:t>213/activities/rec11b.tar</a:t>
            </a:r>
            <a:endParaRPr lang="en-US" dirty="0" smtClean="0"/>
          </a:p>
          <a:p>
            <a:r>
              <a:rPr lang="en-US" dirty="0" smtClean="0"/>
              <a:t>tar </a:t>
            </a:r>
            <a:r>
              <a:rPr lang="en-US" dirty="0" err="1" smtClean="0"/>
              <a:t>xf</a:t>
            </a:r>
            <a:r>
              <a:rPr lang="en-US" dirty="0" smtClean="0"/>
              <a:t> rec11b.tar</a:t>
            </a:r>
          </a:p>
          <a:p>
            <a:endParaRPr lang="en-US" dirty="0" smtClean="0"/>
          </a:p>
          <a:p>
            <a:r>
              <a:rPr lang="en-US" dirty="0" err="1" smtClean="0"/>
              <a:t>mm.c</a:t>
            </a:r>
            <a:r>
              <a:rPr lang="en-US" dirty="0" smtClean="0"/>
              <a:t> is a fake explicit list implementation.</a:t>
            </a:r>
          </a:p>
          <a:p>
            <a:pPr lvl="1"/>
            <a:r>
              <a:rPr lang="en-US" dirty="0" smtClean="0"/>
              <a:t>Source code is based on </a:t>
            </a:r>
            <a:r>
              <a:rPr lang="en-US" dirty="0" err="1" smtClean="0"/>
              <a:t>mm_baseline.c</a:t>
            </a:r>
            <a:endParaRPr lang="en-US" dirty="0" smtClean="0"/>
          </a:p>
          <a:p>
            <a:pPr lvl="1"/>
            <a:r>
              <a:rPr lang="en-US" dirty="0" smtClean="0"/>
              <a:t>A few lines of code are added that vaguely resembles what an explicit list implementation could 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282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gdb</a:t>
            </a:r>
            <a:r>
              <a:rPr lang="en-US" dirty="0" smtClean="0"/>
              <a:t> --</a:t>
            </a:r>
            <a:r>
              <a:rPr lang="en-US" dirty="0" err="1" smtClean="0"/>
              <a:t>args</a:t>
            </a:r>
            <a:r>
              <a:rPr lang="en-US" dirty="0" smtClean="0"/>
              <a:t> </a:t>
            </a:r>
            <a:r>
              <a:rPr lang="en-US" dirty="0"/>
              <a:t>./</a:t>
            </a:r>
            <a:r>
              <a:rPr lang="en-US" dirty="0" err="1" smtClean="0"/>
              <a:t>mdriver</a:t>
            </a:r>
            <a:r>
              <a:rPr lang="en-US" dirty="0" smtClean="0"/>
              <a:t> -</a:t>
            </a:r>
            <a:r>
              <a:rPr lang="en-US" dirty="0"/>
              <a:t>c ./</a:t>
            </a:r>
            <a:r>
              <a:rPr lang="en-US" dirty="0" smtClean="0"/>
              <a:t>traces/</a:t>
            </a:r>
            <a:r>
              <a:rPr lang="en-US" dirty="0" err="1" smtClean="0"/>
              <a:t>syn</a:t>
            </a:r>
            <a:r>
              <a:rPr lang="en-US" dirty="0" smtClean="0"/>
              <a:t>-array-</a:t>
            </a:r>
            <a:r>
              <a:rPr lang="en-US" dirty="0" err="1" smtClean="0"/>
              <a:t>short.rep</a:t>
            </a:r>
            <a:r>
              <a:rPr lang="en-US" dirty="0" smtClean="0"/>
              <a:t> -D</a:t>
            </a:r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Sample output follows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Throughput targets: min=6528, max=11750, benchmark=13056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Malloc size 9904 on address 0x800000010.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ERROR [trace ././traces/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-array-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short.rep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line 12]: block 0 has 8 garbled bytes, starting at byte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800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Terminated with 2 errors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[Inferior 1 (process 13470) exited normally]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3435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 Exercise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first address that was garbled?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gdb</a:t>
            </a:r>
            <a:r>
              <a:rPr lang="en-US" dirty="0" smtClean="0"/>
              <a:t> watch to find out when / what garbled it.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watch *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0x800000010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run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/>
              <a:t>// Keep continuing through the breaks:</a:t>
            </a:r>
          </a:p>
          <a:p>
            <a:pPr marL="0" indent="0">
              <a:buNone/>
            </a:pPr>
            <a:r>
              <a:rPr lang="en-US" sz="2000" dirty="0" smtClean="0"/>
              <a:t>// </a:t>
            </a:r>
            <a:r>
              <a:rPr lang="en-US" sz="2000" dirty="0" err="1" smtClean="0"/>
              <a:t>mm_init</a:t>
            </a:r>
            <a:r>
              <a:rPr lang="en-US" sz="2000" dirty="0" smtClean="0"/>
              <a:t>()</a:t>
            </a:r>
          </a:p>
          <a:p>
            <a:pPr marL="0" indent="0">
              <a:buNone/>
            </a:pPr>
            <a:r>
              <a:rPr lang="en-US" sz="2000" dirty="0" smtClean="0"/>
              <a:t>// 4 x </a:t>
            </a:r>
            <a:r>
              <a:rPr lang="en-US" sz="2000" dirty="0" err="1" smtClean="0"/>
              <a:t>memcpy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Hardware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watchpoint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1: *0x800000010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Old value = -7350814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New value =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9928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(size=50084) at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mm.c:272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973788" y="4969565"/>
            <a:ext cx="4110825" cy="124040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786558" y="4323234"/>
            <a:ext cx="180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We just broke in</a:t>
            </a:r>
          </a:p>
          <a:p>
            <a:r>
              <a:rPr lang="en-US" sz="1800" dirty="0" smtClean="0">
                <a:latin typeface="Calibri" pitchFamily="34" charset="0"/>
              </a:rPr>
              <a:t>after overwriting</a:t>
            </a:r>
          </a:p>
        </p:txBody>
      </p:sp>
    </p:spTree>
    <p:extLst>
      <p:ext uri="{BB962C8B-B14F-4D97-AF65-F5344CB8AC3E}">
        <p14:creationId xmlns:p14="http://schemas.microsoft.com/office/powerpoint/2010/main" val="3288161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Well fine, the bug from the first exercise was very artificial. No one just sets bytes to 0 for no reason.</a:t>
            </a:r>
          </a:p>
          <a:p>
            <a:pPr marL="0" indent="0">
              <a:buNone/>
            </a:pPr>
            <a:r>
              <a:rPr lang="en-US" dirty="0" smtClean="0"/>
              <a:t>Try this more plausible exercise: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$ </a:t>
            </a:r>
            <a:r>
              <a:rPr lang="en-US" dirty="0" err="1"/>
              <a:t>gdb</a:t>
            </a:r>
            <a:r>
              <a:rPr lang="en-US" dirty="0"/>
              <a:t> --</a:t>
            </a:r>
            <a:r>
              <a:rPr lang="en-US" dirty="0" err="1"/>
              <a:t>args</a:t>
            </a:r>
            <a:r>
              <a:rPr lang="en-US" dirty="0"/>
              <a:t> ./</a:t>
            </a:r>
            <a:r>
              <a:rPr lang="en-US" dirty="0" smtClean="0"/>
              <a:t>mdriver-2 </a:t>
            </a:r>
            <a:r>
              <a:rPr lang="en-US" dirty="0"/>
              <a:t>-c </a:t>
            </a:r>
            <a:r>
              <a:rPr lang="en-US" dirty="0" smtClean="0"/>
              <a:t>traces/</a:t>
            </a:r>
            <a:r>
              <a:rPr lang="en-US" dirty="0" err="1" smtClean="0"/>
              <a:t>syn</a:t>
            </a:r>
            <a:r>
              <a:rPr lang="en-US" dirty="0" smtClean="0"/>
              <a:t>-array-</a:t>
            </a:r>
            <a:r>
              <a:rPr lang="en-US" dirty="0" err="1" smtClean="0"/>
              <a:t>short.rep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cs typeface="Courier New" panose="02070309020205020404" pitchFamily="49" charset="0"/>
              </a:rPr>
              <a:t>What error was printed to the console?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function that prints the error is named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malloc_error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Add a breakpoint for it if you want.</a:t>
            </a:r>
          </a:p>
        </p:txBody>
      </p:sp>
    </p:spTree>
    <p:extLst>
      <p:ext uri="{BB962C8B-B14F-4D97-AF65-F5344CB8AC3E}">
        <p14:creationId xmlns:p14="http://schemas.microsoft.com/office/powerpoint/2010/main" val="735086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library must’ve written the header and footer for the out-of-bounds payload at some point. Add a </a:t>
            </a:r>
            <a:r>
              <a:rPr lang="en-US" dirty="0" err="1"/>
              <a:t>watchpoint</a:t>
            </a:r>
            <a:r>
              <a:rPr lang="en-US" dirty="0"/>
              <a:t> for either </a:t>
            </a:r>
            <a:r>
              <a:rPr lang="en-US" dirty="0" smtClean="0"/>
              <a:t>address, or both.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…So, the writes </a:t>
            </a:r>
            <a:r>
              <a:rPr lang="en-US" dirty="0"/>
              <a:t>occurred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. Is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 function wrong, or was it just given a bad argument?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</a:t>
            </a:r>
            <a:r>
              <a:rPr lang="en-US" dirty="0" smtClean="0"/>
              <a:t>int: the bug is found in at basically the same place as last recitation’s bug.</a:t>
            </a:r>
          </a:p>
          <a:p>
            <a:pPr marL="0" indent="0">
              <a:buNone/>
            </a:pPr>
            <a:r>
              <a:rPr lang="en-US" dirty="0" smtClean="0"/>
              <a:t>It’s caused by a careless typo, like nearly all others bugs.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94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using our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mdriver</a:t>
            </a:r>
            <a:r>
              <a:rPr lang="en-US" dirty="0" smtClean="0"/>
              <a:t> with the –D option to detect garbled bytes as early as possible. Run it with –V to find out which trace caused the error.</a:t>
            </a:r>
            <a:endParaRPr lang="en-US" dirty="0"/>
          </a:p>
          <a:p>
            <a:r>
              <a:rPr lang="en-US" dirty="0" smtClean="0"/>
              <a:t>Note that sometimes, you get the error within the first few allocations. If so, you could set a breakpoint for </a:t>
            </a:r>
            <a:r>
              <a:rPr lang="en-US" dirty="0" err="1" smtClean="0"/>
              <a:t>mm_malloc</a:t>
            </a:r>
            <a:r>
              <a:rPr lang="en-US" dirty="0" smtClean="0"/>
              <a:t> / </a:t>
            </a:r>
            <a:r>
              <a:rPr lang="en-US" dirty="0" err="1" smtClean="0"/>
              <a:t>mm_free</a:t>
            </a:r>
            <a:r>
              <a:rPr lang="en-US" dirty="0" smtClean="0"/>
              <a:t> and step though every line.</a:t>
            </a:r>
            <a:endParaRPr lang="en-US" dirty="0"/>
          </a:p>
          <a:p>
            <a:r>
              <a:rPr lang="en-US" dirty="0" smtClean="0"/>
              <a:t>Print out local variables and convince yourself that they have the right values.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mdriver</a:t>
            </a:r>
            <a:r>
              <a:rPr lang="en-US" dirty="0" smtClean="0"/>
              <a:t>-emulate, </a:t>
            </a:r>
            <a:r>
              <a:rPr lang="en-US" dirty="0"/>
              <a:t>y</a:t>
            </a:r>
            <a:r>
              <a:rPr lang="en-US" dirty="0" smtClean="0"/>
              <a:t>ou can still read memory from the simulated 64-bit address space using 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hprobe</a:t>
            </a:r>
            <a:r>
              <a:rPr lang="en-US" smtClean="0">
                <a:cs typeface="Courier New" panose="02070309020205020404" pitchFamily="49" charset="0"/>
              </a:rPr>
              <a:t> </a:t>
            </a:r>
            <a:r>
              <a:rPr lang="en-US" dirty="0" smtClean="0"/>
              <a:t>instead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gx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283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Checkpoint due Tuesday (</a:t>
            </a:r>
            <a:r>
              <a:rPr lang="en-US" dirty="0" smtClean="0">
                <a:solidFill>
                  <a:srgbClr val="FF0000"/>
                </a:solidFill>
              </a:rPr>
              <a:t>tomorrow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7</a:t>
            </a:r>
            <a:r>
              <a:rPr lang="en-US" dirty="0" smtClean="0"/>
              <a:t>% of final grade (+ 4% for checkpoint)</a:t>
            </a:r>
          </a:p>
          <a:p>
            <a:endParaRPr lang="en-US" dirty="0"/>
          </a:p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. It even has a list of tips on how to improve memory utilization.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Rubber duck method</a:t>
            </a:r>
          </a:p>
          <a:p>
            <a:pPr lvl="1"/>
            <a:r>
              <a:rPr lang="en-US" dirty="0" smtClean="0"/>
              <a:t>If you explain to a rubber duck / TA what your function does step-by-step, while occasionally stopping to explain why you need each of those steps, you’d may very well find the bug in the middle of your explanation.</a:t>
            </a:r>
          </a:p>
          <a:p>
            <a:pPr lvl="1"/>
            <a:r>
              <a:rPr lang="en-US" dirty="0" smtClean="0"/>
              <a:t>Remember the “debug thought process” slide from Recitation 10?</a:t>
            </a:r>
          </a:p>
        </p:txBody>
      </p:sp>
    </p:spTree>
    <p:extLst>
      <p:ext uri="{BB962C8B-B14F-4D97-AF65-F5344CB8AC3E}">
        <p14:creationId xmlns:p14="http://schemas.microsoft.com/office/powerpoint/2010/main" val="1293114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Autolab</a:t>
            </a:r>
            <a:r>
              <a:rPr kumimoji="1" lang="en-US" altLang="ja-JP" dirty="0" smtClean="0"/>
              <a:t> throughput issue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Autolab</a:t>
            </a:r>
            <a:r>
              <a:rPr kumimoji="1" lang="en-US" altLang="ja-JP" dirty="0" smtClean="0"/>
              <a:t> is giving very different throughputs than what you will see from driver.pl on shark machines</a:t>
            </a:r>
          </a:p>
          <a:p>
            <a:endParaRPr kumimoji="1" lang="en-US" altLang="ja-JP" dirty="0"/>
          </a:p>
          <a:p>
            <a:r>
              <a:rPr kumimoji="1" lang="en-US" altLang="ja-JP" dirty="0" smtClean="0"/>
              <a:t>If </a:t>
            </a:r>
            <a:r>
              <a:rPr kumimoji="1" lang="en-US" altLang="ja-JP" dirty="0" err="1" smtClean="0"/>
              <a:t>Autolab</a:t>
            </a:r>
            <a:r>
              <a:rPr kumimoji="1" lang="en-US" altLang="ja-JP" dirty="0" smtClean="0"/>
              <a:t> does not work until the deadline, we will run your submissions manually on the shark machines to assign a score</a:t>
            </a:r>
          </a:p>
          <a:p>
            <a:pPr lvl="1"/>
            <a:r>
              <a:rPr kumimoji="1" lang="en-US" altLang="ja-JP" dirty="0" smtClean="0"/>
              <a:t>That being said, use the score given driver.pl as a reference</a:t>
            </a:r>
            <a:r>
              <a:rPr kumimoji="1" lang="en-US" altLang="ja-JP" dirty="0"/>
              <a:t> </a:t>
            </a:r>
            <a:r>
              <a:rPr kumimoji="1" lang="en-US" altLang="ja-JP" dirty="0" smtClean="0"/>
              <a:t>to your final score</a:t>
            </a:r>
          </a:p>
          <a:p>
            <a:pPr lvl="1"/>
            <a:r>
              <a:rPr kumimoji="1" lang="en-US" altLang="ja-JP" dirty="0" smtClean="0"/>
              <a:t>We will run every submission a few times and take the maximum score</a:t>
            </a:r>
          </a:p>
        </p:txBody>
      </p:sp>
    </p:spTree>
    <p:extLst>
      <p:ext uri="{BB962C8B-B14F-4D97-AF65-F5344CB8AC3E}">
        <p14:creationId xmlns:p14="http://schemas.microsoft.com/office/powerpoint/2010/main" val="424857831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</a:p>
          <a:p>
            <a:r>
              <a:rPr lang="en-US" dirty="0" smtClean="0"/>
              <a:t>Add Instrumentation</a:t>
            </a:r>
          </a:p>
          <a:p>
            <a:r>
              <a:rPr lang="en-US" dirty="0" smtClean="0"/>
              <a:t>Use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9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heap, in this case implicit list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Now try something, in this case, </a:t>
            </a:r>
            <a:r>
              <a:rPr lang="en-US" dirty="0" err="1" smtClean="0"/>
              <a:t>extend_heap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*block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size, false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(block, size, false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new epilogue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0, true);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408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713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2018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2322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627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932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237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3542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1517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4456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4761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066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5370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5675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980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3846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2" name="Freeform 29"/>
          <p:cNvSpPr>
            <a:spLocks/>
          </p:cNvSpPr>
          <p:nvPr/>
        </p:nvSpPr>
        <p:spPr bwMode="auto">
          <a:xfrm>
            <a:off x="27801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30"/>
          <p:cNvSpPr>
            <a:spLocks/>
          </p:cNvSpPr>
          <p:nvPr/>
        </p:nvSpPr>
        <p:spPr bwMode="auto">
          <a:xfrm>
            <a:off x="3999350" y="2028908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31"/>
          <p:cNvSpPr>
            <a:spLocks/>
          </p:cNvSpPr>
          <p:nvPr/>
        </p:nvSpPr>
        <p:spPr bwMode="auto">
          <a:xfrm>
            <a:off x="15609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6285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33"/>
          <p:cNvSpPr>
            <a:spLocks noChangeArrowheads="1"/>
          </p:cNvSpPr>
          <p:nvPr/>
        </p:nvSpPr>
        <p:spPr bwMode="auto">
          <a:xfrm>
            <a:off x="6590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7" name="Freeform 34"/>
          <p:cNvSpPr>
            <a:spLocks/>
          </p:cNvSpPr>
          <p:nvPr/>
        </p:nvSpPr>
        <p:spPr bwMode="auto">
          <a:xfrm>
            <a:off x="2475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35"/>
          <p:cNvSpPr>
            <a:spLocks/>
          </p:cNvSpPr>
          <p:nvPr/>
        </p:nvSpPr>
        <p:spPr bwMode="auto">
          <a:xfrm>
            <a:off x="3694550" y="2585362"/>
            <a:ext cx="1828800" cy="228600"/>
          </a:xfrm>
          <a:custGeom>
            <a:avLst/>
            <a:gdLst/>
            <a:ahLst/>
            <a:cxnLst>
              <a:cxn ang="0">
                <a:pos x="1152" y="0"/>
              </a:cxn>
              <a:cxn ang="0">
                <a:pos x="576" y="144"/>
              </a:cxn>
              <a:cxn ang="0">
                <a:pos x="0" y="0"/>
              </a:cxn>
            </a:cxnLst>
            <a:rect l="0" t="0" r="r" b="b"/>
            <a:pathLst>
              <a:path w="1152" h="144">
                <a:moveTo>
                  <a:pt x="1152" y="0"/>
                </a:moveTo>
                <a:cubicBezTo>
                  <a:pt x="960" y="72"/>
                  <a:pt x="768" y="144"/>
                  <a:pt x="576" y="144"/>
                </a:cubicBezTo>
                <a:cubicBezTo>
                  <a:pt x="384" y="144"/>
                  <a:pt x="192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36"/>
          <p:cNvSpPr>
            <a:spLocks/>
          </p:cNvSpPr>
          <p:nvPr/>
        </p:nvSpPr>
        <p:spPr bwMode="auto">
          <a:xfrm>
            <a:off x="5523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84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40" y="72"/>
                  <a:pt x="512" y="144"/>
                  <a:pt x="384" y="144"/>
                </a:cubicBezTo>
                <a:cubicBezTo>
                  <a:pt x="256" y="144"/>
                  <a:pt x="63" y="23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103750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6897578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5828150" y="201409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4"/>
          <p:cNvSpPr>
            <a:spLocks/>
          </p:cNvSpPr>
          <p:nvPr/>
        </p:nvSpPr>
        <p:spPr bwMode="auto">
          <a:xfrm>
            <a:off x="1253522" y="2606758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674436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894950" y="1868557"/>
            <a:ext cx="881426" cy="111318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367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12 3.7037E-6 L 3.05556E-6 3.70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5" grpId="0" animBg="1"/>
      <p:bldP spid="26" grpId="0" animBg="1"/>
      <p:bldP spid="29" grpId="0" animBg="1"/>
      <p:bldP spid="31" grpId="0" animBg="1"/>
      <p:bldP spid="32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a free block based on lectures 19 and 20</a:t>
            </a:r>
          </a:p>
          <a:p>
            <a:pPr lvl="1"/>
            <a:r>
              <a:rPr lang="en-US" dirty="0" smtClean="0"/>
              <a:t>Explicit pointers (will be well-defined see </a:t>
            </a:r>
            <a:r>
              <a:rPr lang="en-US" dirty="0" err="1" smtClean="0"/>
              <a:t>writeup</a:t>
            </a:r>
            <a:r>
              <a:rPr lang="en-US" dirty="0" smtClean="0"/>
              <a:t> and Piazza)</a:t>
            </a:r>
          </a:p>
          <a:p>
            <a:pPr lvl="1"/>
            <a:r>
              <a:rPr lang="en-US" dirty="0" smtClean="0"/>
              <a:t>Optional boundary tags</a:t>
            </a:r>
          </a:p>
          <a:p>
            <a:endParaRPr lang="en-US" dirty="0" smtClean="0"/>
          </a:p>
          <a:p>
            <a:r>
              <a:rPr lang="en-US" dirty="0" smtClean="0"/>
              <a:t>If you make changes to your design beyond this</a:t>
            </a:r>
          </a:p>
          <a:p>
            <a:pPr lvl="1"/>
            <a:r>
              <a:rPr lang="en-US" dirty="0" smtClean="0"/>
              <a:t>Draw it out.</a:t>
            </a:r>
          </a:p>
          <a:p>
            <a:pPr lvl="1"/>
            <a:r>
              <a:rPr lang="en-US" dirty="0" smtClean="0"/>
              <a:t>If you have bugs, </a:t>
            </a:r>
            <a:br>
              <a:rPr lang="en-US" dirty="0" smtClean="0"/>
            </a:br>
            <a:r>
              <a:rPr lang="en-US" dirty="0" smtClean="0"/>
              <a:t>	pictures can help the staff help you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7208659" y="2659166"/>
            <a:ext cx="1682203" cy="3839356"/>
            <a:chOff x="6397626" y="2637644"/>
            <a:chExt cx="1682203" cy="3839356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6399213" y="3306385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6400801" y="3692603"/>
              <a:ext cx="1676400" cy="16166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 smtClean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 smtClean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Unallocated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7772401" y="3306385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6399214" y="5309279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7769226" y="5309279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  <a:endParaRPr lang="en-GB" sz="1600" b="1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6855231" y="2637644"/>
              <a:ext cx="775446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 word</a:t>
              </a:r>
            </a:p>
          </p:txBody>
        </p:sp>
        <p:sp>
          <p:nvSpPr>
            <p:cNvPr id="10" name="AutoShape 8"/>
            <p:cNvSpPr>
              <a:spLocks/>
            </p:cNvSpPr>
            <p:nvPr/>
          </p:nvSpPr>
          <p:spPr bwMode="auto">
            <a:xfrm rot="16200000">
              <a:off x="7127329" y="2249543"/>
              <a:ext cx="228600" cy="1676401"/>
            </a:xfrm>
            <a:prstGeom prst="rightBrace">
              <a:avLst>
                <a:gd name="adj1" fmla="val 118750"/>
                <a:gd name="adj2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29844" y="5830669"/>
              <a:ext cx="7008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Free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Block</a:t>
              </a: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6397626" y="3687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N</a:t>
              </a:r>
              <a:r>
                <a:rPr lang="en-GB" sz="1600" b="1" dirty="0" smtClean="0">
                  <a:latin typeface="Calibri" pitchFamily="34" charset="0"/>
                </a:rPr>
                <a:t>ext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6397626" y="4068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 smtClean="0">
                  <a:latin typeface="Calibri" pitchFamily="34" charset="0"/>
                </a:rPr>
                <a:t>P</a:t>
              </a:r>
              <a:r>
                <a:rPr lang="en-GB" sz="1600" b="1" dirty="0" err="1" smtClean="0">
                  <a:latin typeface="Calibri" pitchFamily="34" charset="0"/>
                </a:rPr>
                <a:t>rev</a:t>
              </a:r>
              <a:endParaRPr lang="en-GB" sz="16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3551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unions, avoid 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Members of a union share storage space</a:t>
            </a:r>
            <a:endParaRPr lang="en-US" dirty="0"/>
          </a:p>
          <a:p>
            <a:pPr lvl="1"/>
            <a:r>
              <a:rPr lang="en-US" dirty="0" smtClean="0"/>
              <a:t>Only as big as necessary to store the largest member</a:t>
            </a:r>
          </a:p>
          <a:p>
            <a:pPr lvl="1"/>
            <a:r>
              <a:rPr lang="en-US" dirty="0" smtClean="0"/>
              <a:t>Compare with </a:t>
            </a:r>
            <a:r>
              <a:rPr lang="en-US" dirty="0" err="1" smtClean="0"/>
              <a:t>structs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At any time, writing to one member invalidates all the other members</a:t>
            </a:r>
          </a:p>
          <a:p>
            <a:pPr lvl="1"/>
            <a:r>
              <a:rPr lang="en-US" dirty="0" smtClean="0"/>
              <a:t>Useful when you need to use only one member at a time</a:t>
            </a:r>
          </a:p>
          <a:p>
            <a:pPr lvl="1"/>
            <a:r>
              <a:rPr lang="en-US" dirty="0" smtClean="0"/>
              <a:t>How can you use unions to define your block </a:t>
            </a:r>
            <a:r>
              <a:rPr lang="en-US" dirty="0" err="1" smtClean="0"/>
              <a:t>struct</a:t>
            </a:r>
            <a:r>
              <a:rPr lang="en-US" dirty="0" smtClean="0"/>
              <a:t>?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68012" y="2506717"/>
            <a:ext cx="4240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float f;</a:t>
            </a:r>
          </a:p>
          <a:p>
            <a:pPr marL="0" indent="0">
              <a:buNone/>
            </a:pP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altLang="ja-JP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 s;</a:t>
            </a:r>
          </a:p>
          <a:p>
            <a:pPr marL="0" indent="0">
              <a:buNone/>
            </a:pP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.i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213;</a:t>
            </a:r>
          </a:p>
          <a:p>
            <a:pPr marL="0" indent="0">
              <a:buNone/>
            </a:pP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.f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.213; // what is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.i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altLang="ja-JP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08938" y="2506717"/>
            <a:ext cx="4240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union U 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float f;</a:t>
            </a:r>
          </a:p>
          <a:p>
            <a:pPr marL="0" indent="0">
              <a:buNone/>
            </a:pP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altLang="ja-JP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union U u;</a:t>
            </a:r>
          </a:p>
          <a:p>
            <a:pPr marL="0" indent="0">
              <a:buNone/>
            </a:pP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u.i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213;</a:t>
            </a:r>
          </a:p>
          <a:p>
            <a:pPr marL="0" indent="0">
              <a:buNone/>
            </a:pP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.f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.213; // what is </a:t>
            </a:r>
            <a:r>
              <a:rPr lang="en-US" altLang="ja-JP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altLang="ja-JP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.i</a:t>
            </a:r>
            <a:r>
              <a:rPr lang="en-US" altLang="ja-JP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altLang="ja-JP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095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measurements inform insights.</a:t>
            </a:r>
          </a:p>
          <a:p>
            <a:pPr lvl="1"/>
            <a:r>
              <a:rPr lang="en-US" dirty="0" smtClean="0"/>
              <a:t>Add temporary code to understand aspects of malloc</a:t>
            </a:r>
          </a:p>
          <a:p>
            <a:pPr lvl="1"/>
            <a:r>
              <a:rPr lang="en-US" dirty="0" smtClean="0"/>
              <a:t>Code can violate style rules or 128 byte limits, because it is temporary</a:t>
            </a:r>
          </a:p>
          <a:p>
            <a:endParaRPr lang="en-US" dirty="0"/>
          </a:p>
          <a:p>
            <a:r>
              <a:rPr lang="en-US" dirty="0" smtClean="0"/>
              <a:t>Particularly important to develop insights into performance before making changes</a:t>
            </a:r>
          </a:p>
          <a:p>
            <a:pPr lvl="1"/>
            <a:r>
              <a:rPr lang="en-US" dirty="0" smtClean="0"/>
              <a:t>What is expensive throughput-wise?</a:t>
            </a:r>
          </a:p>
          <a:p>
            <a:pPr lvl="1"/>
            <a:r>
              <a:rPr lang="en-US" dirty="0" smtClean="0"/>
              <a:t>How much might a change benefit utilization?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31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Searching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dirty="0" smtClean="0"/>
              <a:t> is often the slowest step</a:t>
            </a:r>
          </a:p>
          <a:p>
            <a:endParaRPr lang="en-US" dirty="0"/>
          </a:p>
          <a:p>
            <a:r>
              <a:rPr lang="en-US" dirty="0" smtClean="0"/>
              <a:t>How efficient is your code?  How might you know?</a:t>
            </a:r>
          </a:p>
          <a:p>
            <a:pPr lvl="1"/>
            <a:r>
              <a:rPr lang="en-US" dirty="0" smtClean="0"/>
              <a:t>Compute the ratio of blocks viewed to calls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7018" y="3154326"/>
            <a:ext cx="873187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heap_listp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 &gt; 0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(!(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(block)) &amp;&amp;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 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 NULL; // no fit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3150427" y="3720510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call_count</a:t>
            </a:r>
            <a:r>
              <a:rPr lang="en-US" sz="18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474027" y="4539216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block_count</a:t>
            </a:r>
            <a:r>
              <a:rPr lang="en-US" sz="18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959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size of requests?</a:t>
            </a:r>
          </a:p>
          <a:p>
            <a:pPr lvl="1"/>
            <a:r>
              <a:rPr lang="en-US" dirty="0" smtClean="0"/>
              <a:t>How many 8 bytes or less?</a:t>
            </a:r>
          </a:p>
          <a:p>
            <a:pPr lvl="1"/>
            <a:r>
              <a:rPr lang="en-US" dirty="0" smtClean="0"/>
              <a:t>How many 16 bytes or less?</a:t>
            </a:r>
          </a:p>
          <a:p>
            <a:pPr lvl="1"/>
            <a:r>
              <a:rPr lang="en-US" dirty="0" smtClean="0"/>
              <a:t>What other sizes?</a:t>
            </a:r>
          </a:p>
          <a:p>
            <a:pPr lvl="1"/>
            <a:endParaRPr lang="en-US" dirty="0"/>
          </a:p>
          <a:p>
            <a:r>
              <a:rPr lang="en-US" dirty="0" smtClean="0"/>
              <a:t>What else could you measure?  Why?</a:t>
            </a:r>
          </a:p>
          <a:p>
            <a:endParaRPr lang="en-US" dirty="0"/>
          </a:p>
          <a:p>
            <a:r>
              <a:rPr lang="en-US" dirty="0" smtClean="0"/>
              <a:t>Remember that although </a:t>
            </a:r>
            <a:r>
              <a:rPr lang="en-US" dirty="0"/>
              <a:t>the system’s performance varies</a:t>
            </a:r>
          </a:p>
          <a:p>
            <a:pPr lvl="1"/>
            <a:r>
              <a:rPr lang="en-US" dirty="0"/>
              <a:t>The </a:t>
            </a:r>
            <a:r>
              <a:rPr lang="en-US" dirty="0" err="1" smtClean="0"/>
              <a:t>mdriver’s</a:t>
            </a:r>
            <a:r>
              <a:rPr lang="en-US" dirty="0" smtClean="0"/>
              <a:t> traces are deterministic</a:t>
            </a:r>
            <a:endParaRPr lang="en-US" dirty="0"/>
          </a:p>
          <a:p>
            <a:pPr lvl="1"/>
            <a:r>
              <a:rPr lang="en-US" dirty="0" smtClean="0"/>
              <a:t>Measured results should not change between runs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280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mm_checkheap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Write it if you haven’t done so already</a:t>
            </a:r>
          </a:p>
          <a:p>
            <a:pPr lvl="1"/>
            <a:r>
              <a:rPr lang="en-US" dirty="0" smtClean="0"/>
              <a:t>Add new invariants when you add new features</a:t>
            </a:r>
          </a:p>
          <a:p>
            <a:pPr lvl="1"/>
            <a:r>
              <a:rPr lang="en-US" dirty="0" smtClean="0"/>
              <a:t>Know how to use the heap checker.</a:t>
            </a:r>
          </a:p>
          <a:p>
            <a:pPr lvl="2"/>
            <a:r>
              <a:rPr lang="en-US" dirty="0" smtClean="0"/>
              <a:t>Why do you need a heap checker? 2 reasons.</a:t>
            </a:r>
          </a:p>
          <a:p>
            <a:pPr marL="914400" lvl="2" indent="0">
              <a:buNone/>
            </a:pP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/>
              <a:t>gdb</a:t>
            </a:r>
            <a:endParaRPr lang="en-US" dirty="0" smtClean="0"/>
          </a:p>
          <a:p>
            <a:pPr lvl="1"/>
            <a:r>
              <a:rPr lang="en-US" dirty="0" smtClean="0"/>
              <a:t>You can call print or </a:t>
            </a:r>
            <a:r>
              <a:rPr lang="en-US" dirty="0" err="1" smtClean="0"/>
              <a:t>mm_checkheap</a:t>
            </a:r>
            <a:r>
              <a:rPr lang="en-US" dirty="0" smtClean="0"/>
              <a:t> whenever you want in </a:t>
            </a:r>
            <a:r>
              <a:rPr lang="en-US" dirty="0" err="1" smtClean="0"/>
              <a:t>gdb</a:t>
            </a:r>
            <a:r>
              <a:rPr lang="en-US" dirty="0" smtClean="0"/>
              <a:t>. No need to add a while lot of </a:t>
            </a:r>
            <a:r>
              <a:rPr lang="en-US" dirty="0" err="1" smtClean="0"/>
              <a:t>printf’s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Offers useful information whenever you crash, like </a:t>
            </a:r>
            <a:r>
              <a:rPr lang="en-US" dirty="0" err="1" smtClean="0"/>
              <a:t>backtrace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5933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3420</TotalTime>
  <Words>1518</Words>
  <Application>Microsoft Office PowerPoint</Application>
  <PresentationFormat>画面に合わせる (4:3)</PresentationFormat>
  <Paragraphs>254</Paragraphs>
  <Slides>19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15213-f16</vt:lpstr>
      <vt:lpstr>Recitation 11: More Malloc Lab </vt:lpstr>
      <vt:lpstr>Understanding Your Code</vt:lpstr>
      <vt:lpstr>Sketch out the Heap</vt:lpstr>
      <vt:lpstr>Sketch out the Heap</vt:lpstr>
      <vt:lpstr>Use unions, avoid pointer arithmetic</vt:lpstr>
      <vt:lpstr>Add Instrumentation</vt:lpstr>
      <vt:lpstr>Add Instrumentation example</vt:lpstr>
      <vt:lpstr>Add Instrumentation cont.</vt:lpstr>
      <vt:lpstr>Use tools</vt:lpstr>
      <vt:lpstr>mdriver-emulate</vt:lpstr>
      <vt:lpstr>Garbled Bytes</vt:lpstr>
      <vt:lpstr>Garbled Bytes and gdb</vt:lpstr>
      <vt:lpstr>GDB Exercise</vt:lpstr>
      <vt:lpstr>GDB Exercise cont.</vt:lpstr>
      <vt:lpstr>Second Exercise</vt:lpstr>
      <vt:lpstr>Second Exercise</vt:lpstr>
      <vt:lpstr>Tips for using our tools</vt:lpstr>
      <vt:lpstr>MallocLab</vt:lpstr>
      <vt:lpstr>Autolab throughput issue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12: More Malloc Lab</dc:title>
  <dc:creator>Brian Railing</dc:creator>
  <cp:lastModifiedBy>Greek Fellows</cp:lastModifiedBy>
  <cp:revision>160</cp:revision>
  <dcterms:created xsi:type="dcterms:W3CDTF">2016-11-13T03:08:29Z</dcterms:created>
  <dcterms:modified xsi:type="dcterms:W3CDTF">2018-04-08T23:03:39Z</dcterms:modified>
</cp:coreProperties>
</file>