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21"/>
  </p:notesMasterIdLst>
  <p:sldIdLst>
    <p:sldId id="256" r:id="rId3"/>
    <p:sldId id="257" r:id="rId4"/>
    <p:sldId id="258" r:id="rId5"/>
    <p:sldId id="264" r:id="rId6"/>
    <p:sldId id="265" r:id="rId7"/>
    <p:sldId id="267" r:id="rId8"/>
    <p:sldId id="268" r:id="rId9"/>
    <p:sldId id="269" r:id="rId10"/>
    <p:sldId id="283" r:id="rId11"/>
    <p:sldId id="270" r:id="rId12"/>
    <p:sldId id="271" r:id="rId13"/>
    <p:sldId id="272" r:id="rId14"/>
    <p:sldId id="273" r:id="rId15"/>
    <p:sldId id="278" r:id="rId16"/>
    <p:sldId id="279" r:id="rId17"/>
    <p:sldId id="280" r:id="rId18"/>
    <p:sldId id="281" r:id="rId19"/>
    <p:sldId id="282" r:id="rId2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28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notes format</a:t>
            </a:r>
          </a:p>
        </p:txBody>
      </p:sp>
      <p:sp>
        <p:nvSpPr>
          <p:cNvPr id="79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&lt;header&gt;</a:t>
            </a:r>
          </a:p>
        </p:txBody>
      </p:sp>
      <p:sp>
        <p:nvSpPr>
          <p:cNvPr id="80" name="PlaceHolder 3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</a:p>
        </p:txBody>
      </p:sp>
      <p:sp>
        <p:nvSpPr>
          <p:cNvPr id="81" name="PlaceHolder 4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</a:p>
        </p:txBody>
      </p:sp>
      <p:sp>
        <p:nvSpPr>
          <p:cNvPr id="82" name="PlaceHolder 5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F548E9E2-571C-4E40-B906-E6389E3E47E7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ISOMORPHIC!</a:t>
            </a:r>
          </a:p>
          <a:p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Answer: C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Answer: C</a:t>
            </a:r>
          </a:p>
          <a:p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Show address stream, assuming array starts at 0x100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Answer: B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Answer: B</a:t>
            </a:r>
          </a:p>
        </p:txBody>
      </p:sp>
    </p:spTree>
    <p:extLst>
      <p:ext uri="{BB962C8B-B14F-4D97-AF65-F5344CB8AC3E}">
        <p14:creationId xmlns:p14="http://schemas.microsoft.com/office/powerpoint/2010/main" val="8423195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Answer: D (set 3)</a:t>
            </a:r>
          </a:p>
          <a:p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0xFA1C = 11111010000 11 100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Answer: D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Two accesses per line, so already max of 16 misses.</a:t>
            </a:r>
          </a:p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= 2, 5 are never evicted, so not misses on second call.</a:t>
            </a:r>
          </a:p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That gives 14 total.</a:t>
            </a:r>
          </a:p>
        </p:txBody>
      </p:sp>
      <p:sp>
        <p:nvSpPr>
          <p:cNvPr id="386" name="TextShape 2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51BC2CE5-D856-4E35-81E6-E8D6FB5EB884}" type="slidenum"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13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788652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8560" y="3073680"/>
            <a:ext cx="788652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69920" y="13690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69920" y="30736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8560" y="30736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788652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28560" y="1369080"/>
            <a:ext cx="788652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7" name="Picture 36"/>
          <p:cNvPicPr/>
          <p:nvPr/>
        </p:nvPicPr>
        <p:blipFill>
          <a:blip r:embed="rId2"/>
          <a:stretch/>
        </p:blipFill>
        <p:spPr>
          <a:xfrm>
            <a:off x="2526480" y="1369080"/>
            <a:ext cx="4089960" cy="3263040"/>
          </a:xfrm>
          <a:prstGeom prst="rect">
            <a:avLst/>
          </a:prstGeom>
          <a:ln>
            <a:noFill/>
          </a:ln>
        </p:spPr>
      </p:pic>
      <p:pic>
        <p:nvPicPr>
          <p:cNvPr id="38" name="Picture 37"/>
          <p:cNvPicPr/>
          <p:nvPr/>
        </p:nvPicPr>
        <p:blipFill>
          <a:blip r:embed="rId2"/>
          <a:stretch/>
        </p:blipFill>
        <p:spPr>
          <a:xfrm>
            <a:off x="2526480" y="1369080"/>
            <a:ext cx="4089960" cy="3263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628560" y="1369080"/>
            <a:ext cx="7886520" cy="3263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788652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384840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69920" y="1369080"/>
            <a:ext cx="384840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628560" y="273960"/>
            <a:ext cx="7886520" cy="4608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28560" y="30736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69920" y="1369080"/>
            <a:ext cx="384840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28560" y="1369080"/>
            <a:ext cx="7886520" cy="3263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384840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69920" y="13690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69920" y="30736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69920" y="13690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628560" y="3073680"/>
            <a:ext cx="788652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788652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8560" y="3073680"/>
            <a:ext cx="788652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69920" y="13690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69920" y="30736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628560" y="30736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788652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628560" y="1369080"/>
            <a:ext cx="788652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6" name="Picture 75"/>
          <p:cNvPicPr/>
          <p:nvPr/>
        </p:nvPicPr>
        <p:blipFill>
          <a:blip r:embed="rId2"/>
          <a:stretch/>
        </p:blipFill>
        <p:spPr>
          <a:xfrm>
            <a:off x="2526480" y="1369080"/>
            <a:ext cx="4089960" cy="3263040"/>
          </a:xfrm>
          <a:prstGeom prst="rect">
            <a:avLst/>
          </a:prstGeom>
          <a:ln>
            <a:noFill/>
          </a:ln>
        </p:spPr>
      </p:pic>
      <p:pic>
        <p:nvPicPr>
          <p:cNvPr id="77" name="Picture 76"/>
          <p:cNvPicPr/>
          <p:nvPr/>
        </p:nvPicPr>
        <p:blipFill>
          <a:blip r:embed="rId2"/>
          <a:stretch/>
        </p:blipFill>
        <p:spPr>
          <a:xfrm>
            <a:off x="2526480" y="1369080"/>
            <a:ext cx="4089960" cy="3263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788652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384840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69920" y="1369080"/>
            <a:ext cx="384840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28560" y="273960"/>
            <a:ext cx="7886520" cy="4608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8560" y="30736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69920" y="1369080"/>
            <a:ext cx="384840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384840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69920" y="13690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69920" y="30736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69920" y="13690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28560" y="3073680"/>
            <a:ext cx="788652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1131120"/>
            <a:ext cx="6857640" cy="9954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3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Master title style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628560" y="4767120"/>
            <a:ext cx="2057040" cy="27360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69C6959B-E086-4C6F-8FE1-68023BD82EFF}" type="datetime">
              <a:rPr lang="en-US" sz="9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2/25/2018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029040" y="4767120"/>
            <a:ext cx="3085920" cy="27360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458040" y="4767120"/>
            <a:ext cx="2057040" cy="27360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6D7E1EC7-2EF3-4D2E-80D4-6C91008BD56A}" type="slidenum">
              <a:rPr lang="en-US" sz="9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Master title style</a:t>
            </a: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7886520" cy="3263040"/>
          </a:xfrm>
          <a:prstGeom prst="rect">
            <a:avLst/>
          </a:prstGeom>
        </p:spPr>
        <p:txBody>
          <a:bodyPr/>
          <a:lstStyle/>
          <a:p>
            <a:pPr marL="171360" indent="-171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Master text styles</a:t>
            </a:r>
          </a:p>
          <a:p>
            <a:pPr marL="514440" lvl="1" indent="-171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level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857160" lvl="2" indent="-171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level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00240" lvl="3" indent="-171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level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42960" lvl="4" indent="-171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level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628560" y="4767120"/>
            <a:ext cx="2057040" cy="27360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7AE128E9-ACAC-45F3-87F9-8E1685EA21F4}" type="datetime">
              <a:rPr lang="en-US" sz="9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2/25/2018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3029040" y="4767120"/>
            <a:ext cx="3085920" cy="27360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6458040" y="4767120"/>
            <a:ext cx="2057040" cy="27360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C3208C13-E7F3-4728-8A41-101E32838253}" type="slidenum">
              <a:rPr lang="en-US" sz="9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213" TargetMode="Externa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685800" y="1131120"/>
            <a:ext cx="6857640" cy="99540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3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15-213 Recitation 7
Caches and Blocking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TextShape 2"/>
          <p:cNvSpPr txBox="1"/>
          <p:nvPr/>
        </p:nvSpPr>
        <p:spPr>
          <a:xfrm>
            <a:off x="685800" y="3144960"/>
            <a:ext cx="7314840" cy="7977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&lt;TA Names&gt;</a:t>
            </a:r>
          </a:p>
          <a:p>
            <a:pPr>
              <a:lnSpc>
                <a:spcPct val="100000"/>
              </a:lnSpc>
            </a:pPr>
            <a:r>
              <a:rPr lang="en-US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26</a:t>
            </a:r>
            <a:r>
              <a:rPr lang="en-US" sz="2400" spc="-1" baseline="3000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</a:t>
            </a:r>
            <a:r>
              <a:rPr lang="en-US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February 2018</a:t>
            </a: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TextShape 1"/>
          <p:cNvSpPr txBox="1"/>
          <p:nvPr/>
        </p:nvSpPr>
        <p:spPr>
          <a:xfrm>
            <a:off x="1486080" y="914400"/>
            <a:ext cx="6057000" cy="3996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Which set may the address </a:t>
            </a:r>
            <a:r>
              <a:rPr lang="en-US" sz="1800" b="1" strike="noStrike" spc="-1">
                <a:solidFill>
                  <a:srgbClr val="66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0xFA1C</a:t>
            </a: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be located in?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7" name="TextShape 2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Which Set Is it?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8" name="TextShape 3"/>
          <p:cNvSpPr txBox="1"/>
          <p:nvPr/>
        </p:nvSpPr>
        <p:spPr>
          <a:xfrm>
            <a:off x="1143360" y="4767480"/>
            <a:ext cx="1543680" cy="2732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100000"/>
              </a:lnSpc>
            </a:pPr>
            <a:fld id="{A4F6DECA-A5D0-4D62-9CD8-19111DBE92A5}" type="slidenum">
              <a:rPr lang="en-US" sz="9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10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99" name="CustomShape 4"/>
          <p:cNvSpPr/>
          <p:nvPr/>
        </p:nvSpPr>
        <p:spPr>
          <a:xfrm>
            <a:off x="1863720" y="185220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0" name="CustomShape 5"/>
          <p:cNvSpPr/>
          <p:nvPr/>
        </p:nvSpPr>
        <p:spPr>
          <a:xfrm>
            <a:off x="1863720" y="226296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1" name="CustomShape 6"/>
          <p:cNvSpPr/>
          <p:nvPr/>
        </p:nvSpPr>
        <p:spPr>
          <a:xfrm>
            <a:off x="1978200" y="190944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2" name="CustomShape 7"/>
          <p:cNvSpPr/>
          <p:nvPr/>
        </p:nvSpPr>
        <p:spPr>
          <a:xfrm>
            <a:off x="1978200" y="232020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3" name="CustomShape 8"/>
          <p:cNvSpPr/>
          <p:nvPr/>
        </p:nvSpPr>
        <p:spPr>
          <a:xfrm>
            <a:off x="2549520" y="190944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4" name="CustomShape 9"/>
          <p:cNvSpPr/>
          <p:nvPr/>
        </p:nvSpPr>
        <p:spPr>
          <a:xfrm>
            <a:off x="2549520" y="232020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5" name="CustomShape 10"/>
          <p:cNvSpPr/>
          <p:nvPr/>
        </p:nvSpPr>
        <p:spPr>
          <a:xfrm>
            <a:off x="1261800" y="187416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0: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6" name="CustomShape 11"/>
          <p:cNvSpPr/>
          <p:nvPr/>
        </p:nvSpPr>
        <p:spPr>
          <a:xfrm>
            <a:off x="1261800" y="229788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1: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7" name="CustomShape 12"/>
          <p:cNvSpPr/>
          <p:nvPr/>
        </p:nvSpPr>
        <p:spPr>
          <a:xfrm>
            <a:off x="5121360" y="1852200"/>
            <a:ext cx="113760" cy="353160"/>
          </a:xfrm>
          <a:prstGeom prst="rightBrace">
            <a:avLst>
              <a:gd name="adj1" fmla="val 25781"/>
              <a:gd name="adj2" fmla="val 50000"/>
            </a:avLst>
          </a:prstGeom>
          <a:noFill/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8" name="CustomShape 13"/>
          <p:cNvSpPr/>
          <p:nvPr/>
        </p:nvSpPr>
        <p:spPr>
          <a:xfrm>
            <a:off x="5258880" y="1874160"/>
            <a:ext cx="159552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E = 1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  lines per set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9" name="CustomShape 14"/>
          <p:cNvSpPr/>
          <p:nvPr/>
        </p:nvSpPr>
        <p:spPr>
          <a:xfrm>
            <a:off x="3349800" y="190944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0" name="CustomShape 15"/>
          <p:cNvSpPr/>
          <p:nvPr/>
        </p:nvSpPr>
        <p:spPr>
          <a:xfrm>
            <a:off x="3349800" y="230940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1" name="CustomShape 16"/>
          <p:cNvSpPr/>
          <p:nvPr/>
        </p:nvSpPr>
        <p:spPr>
          <a:xfrm rot="16200000">
            <a:off x="4016880" y="973440"/>
            <a:ext cx="113760" cy="1485360"/>
          </a:xfrm>
          <a:prstGeom prst="rightBrace">
            <a:avLst>
              <a:gd name="adj1" fmla="val 108333"/>
              <a:gd name="adj2" fmla="val 52319"/>
            </a:avLst>
          </a:prstGeom>
          <a:noFill/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2" name="CustomShape 17"/>
          <p:cNvSpPr/>
          <p:nvPr/>
        </p:nvSpPr>
        <p:spPr>
          <a:xfrm>
            <a:off x="3585960" y="1248480"/>
            <a:ext cx="1142640" cy="45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8  </a:t>
            </a: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bytes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per data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3" name="CustomShape 18"/>
          <p:cNvSpPr/>
          <p:nvPr/>
        </p:nvSpPr>
        <p:spPr>
          <a:xfrm>
            <a:off x="1863720" y="266292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4" name="CustomShape 19"/>
          <p:cNvSpPr/>
          <p:nvPr/>
        </p:nvSpPr>
        <p:spPr>
          <a:xfrm>
            <a:off x="1863720" y="307368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5" name="CustomShape 20"/>
          <p:cNvSpPr/>
          <p:nvPr/>
        </p:nvSpPr>
        <p:spPr>
          <a:xfrm>
            <a:off x="1978200" y="272016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6" name="CustomShape 21"/>
          <p:cNvSpPr/>
          <p:nvPr/>
        </p:nvSpPr>
        <p:spPr>
          <a:xfrm>
            <a:off x="1978200" y="313092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7" name="CustomShape 22"/>
          <p:cNvSpPr/>
          <p:nvPr/>
        </p:nvSpPr>
        <p:spPr>
          <a:xfrm>
            <a:off x="2549520" y="272016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8" name="CustomShape 23"/>
          <p:cNvSpPr/>
          <p:nvPr/>
        </p:nvSpPr>
        <p:spPr>
          <a:xfrm>
            <a:off x="2549520" y="313092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9" name="CustomShape 24"/>
          <p:cNvSpPr/>
          <p:nvPr/>
        </p:nvSpPr>
        <p:spPr>
          <a:xfrm>
            <a:off x="1261800" y="268488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2: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0" name="CustomShape 25"/>
          <p:cNvSpPr/>
          <p:nvPr/>
        </p:nvSpPr>
        <p:spPr>
          <a:xfrm>
            <a:off x="1261800" y="310896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3: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1" name="CustomShape 26"/>
          <p:cNvSpPr/>
          <p:nvPr/>
        </p:nvSpPr>
        <p:spPr>
          <a:xfrm>
            <a:off x="3349800" y="272016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2" name="CustomShape 27"/>
          <p:cNvSpPr/>
          <p:nvPr/>
        </p:nvSpPr>
        <p:spPr>
          <a:xfrm>
            <a:off x="3349800" y="312012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3" name="CustomShape 28"/>
          <p:cNvSpPr/>
          <p:nvPr/>
        </p:nvSpPr>
        <p:spPr>
          <a:xfrm>
            <a:off x="1928880" y="3886200"/>
            <a:ext cx="702720" cy="29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5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27 </a:t>
            </a:r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bits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4" name="CustomShape 29"/>
          <p:cNvSpPr/>
          <p:nvPr/>
        </p:nvSpPr>
        <p:spPr>
          <a:xfrm>
            <a:off x="2761200" y="3886200"/>
            <a:ext cx="596160" cy="29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5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2 </a:t>
            </a:r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bits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5" name="CustomShape 30"/>
          <p:cNvSpPr/>
          <p:nvPr/>
        </p:nvSpPr>
        <p:spPr>
          <a:xfrm>
            <a:off x="3555360" y="4170600"/>
            <a:ext cx="856800" cy="173520"/>
          </a:xfrm>
          <a:prstGeom prst="rect">
            <a:avLst/>
          </a:prstGeom>
          <a:noFill/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6" name="CustomShape 31"/>
          <p:cNvSpPr/>
          <p:nvPr/>
        </p:nvSpPr>
        <p:spPr>
          <a:xfrm>
            <a:off x="2698200" y="4170600"/>
            <a:ext cx="856800" cy="173520"/>
          </a:xfrm>
          <a:prstGeom prst="rect">
            <a:avLst/>
          </a:prstGeom>
          <a:noFill/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7" name="CustomShape 32"/>
          <p:cNvSpPr/>
          <p:nvPr/>
        </p:nvSpPr>
        <p:spPr>
          <a:xfrm>
            <a:off x="1841040" y="4170600"/>
            <a:ext cx="856800" cy="173520"/>
          </a:xfrm>
          <a:prstGeom prst="rect">
            <a:avLst/>
          </a:prstGeom>
          <a:noFill/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8" name="CustomShape 33"/>
          <p:cNvSpPr/>
          <p:nvPr/>
        </p:nvSpPr>
        <p:spPr>
          <a:xfrm>
            <a:off x="3705120" y="3886200"/>
            <a:ext cx="596160" cy="29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5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3 </a:t>
            </a:r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bits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9" name="CustomShape 34"/>
          <p:cNvSpPr/>
          <p:nvPr/>
        </p:nvSpPr>
        <p:spPr>
          <a:xfrm>
            <a:off x="4304880" y="4286880"/>
            <a:ext cx="260280" cy="25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0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0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35"/>
          <p:cNvSpPr/>
          <p:nvPr/>
        </p:nvSpPr>
        <p:spPr>
          <a:xfrm>
            <a:off x="1774440" y="4286880"/>
            <a:ext cx="339480" cy="25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0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31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1" name="CustomShape 36"/>
          <p:cNvSpPr/>
          <p:nvPr/>
        </p:nvSpPr>
        <p:spPr>
          <a:xfrm>
            <a:off x="2044080" y="4713840"/>
            <a:ext cx="414360" cy="27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35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2" name="CustomShape 37"/>
          <p:cNvSpPr/>
          <p:nvPr/>
        </p:nvSpPr>
        <p:spPr>
          <a:xfrm>
            <a:off x="2599560" y="4713840"/>
            <a:ext cx="1012680" cy="27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35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index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3" name="CustomShape 38"/>
          <p:cNvSpPr/>
          <p:nvPr/>
        </p:nvSpPr>
        <p:spPr>
          <a:xfrm rot="5400000">
            <a:off x="2126880" y="4206240"/>
            <a:ext cx="228240" cy="799560"/>
          </a:xfrm>
          <a:prstGeom prst="rightBrace">
            <a:avLst>
              <a:gd name="adj1" fmla="val 29167"/>
              <a:gd name="adj2" fmla="val 50000"/>
            </a:avLst>
          </a:prstGeom>
          <a:noFill/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4" name="CustomShape 39"/>
          <p:cNvSpPr/>
          <p:nvPr/>
        </p:nvSpPr>
        <p:spPr>
          <a:xfrm rot="5400000">
            <a:off x="2984040" y="4206240"/>
            <a:ext cx="228240" cy="799560"/>
          </a:xfrm>
          <a:prstGeom prst="rightBrace">
            <a:avLst>
              <a:gd name="adj1" fmla="val 29167"/>
              <a:gd name="adj2" fmla="val 50000"/>
            </a:avLst>
          </a:prstGeom>
          <a:noFill/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5" name="CustomShape 40"/>
          <p:cNvSpPr/>
          <p:nvPr/>
        </p:nvSpPr>
        <p:spPr>
          <a:xfrm rot="5400000">
            <a:off x="3898440" y="4206240"/>
            <a:ext cx="228240" cy="799560"/>
          </a:xfrm>
          <a:prstGeom prst="rightBrace">
            <a:avLst>
              <a:gd name="adj1" fmla="val 29167"/>
              <a:gd name="adj2" fmla="val 50000"/>
            </a:avLst>
          </a:prstGeom>
          <a:noFill/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6" name="CustomShape 41"/>
          <p:cNvSpPr/>
          <p:nvPr/>
        </p:nvSpPr>
        <p:spPr>
          <a:xfrm>
            <a:off x="3574800" y="4713840"/>
            <a:ext cx="1018080" cy="27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35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Block offset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237" name="Table 42"/>
          <p:cNvGraphicFramePr/>
          <p:nvPr/>
        </p:nvGraphicFramePr>
        <p:xfrm>
          <a:off x="5200560" y="2297520"/>
          <a:ext cx="2457000" cy="2674440"/>
        </p:xfrm>
        <a:graphic>
          <a:graphicData uri="http://schemas.openxmlformats.org/drawingml/2006/table">
            <a:tbl>
              <a:tblPr/>
              <a:tblGrid>
                <a:gridCol w="43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6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4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Set # for 0xFA1C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2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D.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3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0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More than one of the above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38" name="CustomShape 43"/>
          <p:cNvSpPr/>
          <p:nvPr/>
        </p:nvSpPr>
        <p:spPr>
          <a:xfrm>
            <a:off x="5200560" y="3886200"/>
            <a:ext cx="342360" cy="342360"/>
          </a:xfrm>
          <a:prstGeom prst="ellipse">
            <a:avLst/>
          </a:prstGeom>
          <a:noFill/>
          <a:ln w="57240">
            <a:solidFill>
              <a:srgbClr val="00FF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TextShape 1"/>
          <p:cNvSpPr txBox="1"/>
          <p:nvPr/>
        </p:nvSpPr>
        <p:spPr>
          <a:xfrm>
            <a:off x="1472400" y="990000"/>
            <a:ext cx="6057000" cy="3996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What range of addresses will be in the same block as address </a:t>
            </a:r>
            <a:r>
              <a:rPr lang="en-US" sz="1800" b="1" strike="noStrike" spc="-1">
                <a:solidFill>
                  <a:srgbClr val="66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0xFA1C</a:t>
            </a: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?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0" name="TextShape 2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Cache Block Range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1" name="TextShape 3"/>
          <p:cNvSpPr txBox="1"/>
          <p:nvPr/>
        </p:nvSpPr>
        <p:spPr>
          <a:xfrm>
            <a:off x="1143360" y="4767480"/>
            <a:ext cx="1543680" cy="2732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100000"/>
              </a:lnSpc>
            </a:pPr>
            <a:fld id="{5EDB34A3-646B-439B-8166-1DE1DBED8AC4}" type="slidenum">
              <a:rPr lang="en-US" sz="9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11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42" name="CustomShape 4"/>
          <p:cNvSpPr/>
          <p:nvPr/>
        </p:nvSpPr>
        <p:spPr>
          <a:xfrm>
            <a:off x="1863720" y="185220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3" name="CustomShape 5"/>
          <p:cNvSpPr/>
          <p:nvPr/>
        </p:nvSpPr>
        <p:spPr>
          <a:xfrm>
            <a:off x="1863720" y="226296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4" name="CustomShape 6"/>
          <p:cNvSpPr/>
          <p:nvPr/>
        </p:nvSpPr>
        <p:spPr>
          <a:xfrm>
            <a:off x="1978200" y="190944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5" name="CustomShape 7"/>
          <p:cNvSpPr/>
          <p:nvPr/>
        </p:nvSpPr>
        <p:spPr>
          <a:xfrm>
            <a:off x="1978200" y="232020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6" name="CustomShape 8"/>
          <p:cNvSpPr/>
          <p:nvPr/>
        </p:nvSpPr>
        <p:spPr>
          <a:xfrm>
            <a:off x="2549520" y="190944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7" name="CustomShape 9"/>
          <p:cNvSpPr/>
          <p:nvPr/>
        </p:nvSpPr>
        <p:spPr>
          <a:xfrm>
            <a:off x="2549520" y="232020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8" name="CustomShape 10"/>
          <p:cNvSpPr/>
          <p:nvPr/>
        </p:nvSpPr>
        <p:spPr>
          <a:xfrm>
            <a:off x="1261800" y="187416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0: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9" name="CustomShape 11"/>
          <p:cNvSpPr/>
          <p:nvPr/>
        </p:nvSpPr>
        <p:spPr>
          <a:xfrm>
            <a:off x="1261800" y="229788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1: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0" name="CustomShape 12"/>
          <p:cNvSpPr/>
          <p:nvPr/>
        </p:nvSpPr>
        <p:spPr>
          <a:xfrm>
            <a:off x="3349800" y="190944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1" name="CustomShape 13"/>
          <p:cNvSpPr/>
          <p:nvPr/>
        </p:nvSpPr>
        <p:spPr>
          <a:xfrm>
            <a:off x="3349800" y="230940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2" name="CustomShape 14"/>
          <p:cNvSpPr/>
          <p:nvPr/>
        </p:nvSpPr>
        <p:spPr>
          <a:xfrm rot="16200000">
            <a:off x="4016880" y="973440"/>
            <a:ext cx="113760" cy="1485360"/>
          </a:xfrm>
          <a:prstGeom prst="rightBrace">
            <a:avLst>
              <a:gd name="adj1" fmla="val 108333"/>
              <a:gd name="adj2" fmla="val 52319"/>
            </a:avLst>
          </a:prstGeom>
          <a:noFill/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3" name="CustomShape 15"/>
          <p:cNvSpPr/>
          <p:nvPr/>
        </p:nvSpPr>
        <p:spPr>
          <a:xfrm>
            <a:off x="3585960" y="1248480"/>
            <a:ext cx="1142640" cy="45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8  </a:t>
            </a: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bytes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per data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4" name="CustomShape 16"/>
          <p:cNvSpPr/>
          <p:nvPr/>
        </p:nvSpPr>
        <p:spPr>
          <a:xfrm>
            <a:off x="1863720" y="266292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5" name="CustomShape 17"/>
          <p:cNvSpPr/>
          <p:nvPr/>
        </p:nvSpPr>
        <p:spPr>
          <a:xfrm>
            <a:off x="1863720" y="307368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6" name="CustomShape 18"/>
          <p:cNvSpPr/>
          <p:nvPr/>
        </p:nvSpPr>
        <p:spPr>
          <a:xfrm>
            <a:off x="1978200" y="272016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7" name="CustomShape 19"/>
          <p:cNvSpPr/>
          <p:nvPr/>
        </p:nvSpPr>
        <p:spPr>
          <a:xfrm>
            <a:off x="1978200" y="313092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8" name="CustomShape 20"/>
          <p:cNvSpPr/>
          <p:nvPr/>
        </p:nvSpPr>
        <p:spPr>
          <a:xfrm>
            <a:off x="2549520" y="272016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9" name="CustomShape 21"/>
          <p:cNvSpPr/>
          <p:nvPr/>
        </p:nvSpPr>
        <p:spPr>
          <a:xfrm>
            <a:off x="2549520" y="313092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0" name="CustomShape 22"/>
          <p:cNvSpPr/>
          <p:nvPr/>
        </p:nvSpPr>
        <p:spPr>
          <a:xfrm>
            <a:off x="1261800" y="268488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2: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1" name="CustomShape 23"/>
          <p:cNvSpPr/>
          <p:nvPr/>
        </p:nvSpPr>
        <p:spPr>
          <a:xfrm>
            <a:off x="1261800" y="310896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3: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2" name="CustomShape 24"/>
          <p:cNvSpPr/>
          <p:nvPr/>
        </p:nvSpPr>
        <p:spPr>
          <a:xfrm>
            <a:off x="3349800" y="272016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3" name="CustomShape 25"/>
          <p:cNvSpPr/>
          <p:nvPr/>
        </p:nvSpPr>
        <p:spPr>
          <a:xfrm>
            <a:off x="3349800" y="312012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4" name="CustomShape 26"/>
          <p:cNvSpPr/>
          <p:nvPr/>
        </p:nvSpPr>
        <p:spPr>
          <a:xfrm>
            <a:off x="1928880" y="3886200"/>
            <a:ext cx="702720" cy="29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5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27 </a:t>
            </a:r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bits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5" name="CustomShape 27"/>
          <p:cNvSpPr/>
          <p:nvPr/>
        </p:nvSpPr>
        <p:spPr>
          <a:xfrm>
            <a:off x="2761200" y="3886200"/>
            <a:ext cx="596160" cy="29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5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2 </a:t>
            </a:r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bits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6" name="CustomShape 28"/>
          <p:cNvSpPr/>
          <p:nvPr/>
        </p:nvSpPr>
        <p:spPr>
          <a:xfrm>
            <a:off x="3555360" y="4170600"/>
            <a:ext cx="856800" cy="173520"/>
          </a:xfrm>
          <a:prstGeom prst="rect">
            <a:avLst/>
          </a:prstGeom>
          <a:noFill/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7" name="CustomShape 29"/>
          <p:cNvSpPr/>
          <p:nvPr/>
        </p:nvSpPr>
        <p:spPr>
          <a:xfrm>
            <a:off x="2698200" y="4170600"/>
            <a:ext cx="856800" cy="173520"/>
          </a:xfrm>
          <a:prstGeom prst="rect">
            <a:avLst/>
          </a:prstGeom>
          <a:noFill/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8" name="CustomShape 30"/>
          <p:cNvSpPr/>
          <p:nvPr/>
        </p:nvSpPr>
        <p:spPr>
          <a:xfrm>
            <a:off x="1841040" y="4170600"/>
            <a:ext cx="856800" cy="173520"/>
          </a:xfrm>
          <a:prstGeom prst="rect">
            <a:avLst/>
          </a:prstGeom>
          <a:noFill/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9" name="CustomShape 31"/>
          <p:cNvSpPr/>
          <p:nvPr/>
        </p:nvSpPr>
        <p:spPr>
          <a:xfrm>
            <a:off x="3705120" y="3886200"/>
            <a:ext cx="596160" cy="29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5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3 </a:t>
            </a:r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bits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0" name="CustomShape 32"/>
          <p:cNvSpPr/>
          <p:nvPr/>
        </p:nvSpPr>
        <p:spPr>
          <a:xfrm>
            <a:off x="4304880" y="4286880"/>
            <a:ext cx="260280" cy="25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0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0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1" name="CustomShape 33"/>
          <p:cNvSpPr/>
          <p:nvPr/>
        </p:nvSpPr>
        <p:spPr>
          <a:xfrm>
            <a:off x="1774440" y="4286880"/>
            <a:ext cx="339480" cy="25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0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31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2" name="CustomShape 34"/>
          <p:cNvSpPr/>
          <p:nvPr/>
        </p:nvSpPr>
        <p:spPr>
          <a:xfrm>
            <a:off x="2044080" y="4713840"/>
            <a:ext cx="414360" cy="27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35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3" name="CustomShape 35"/>
          <p:cNvSpPr/>
          <p:nvPr/>
        </p:nvSpPr>
        <p:spPr>
          <a:xfrm>
            <a:off x="2599560" y="4713840"/>
            <a:ext cx="1012680" cy="27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35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index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4" name="CustomShape 36"/>
          <p:cNvSpPr/>
          <p:nvPr/>
        </p:nvSpPr>
        <p:spPr>
          <a:xfrm rot="5400000">
            <a:off x="2126880" y="4206240"/>
            <a:ext cx="228240" cy="799560"/>
          </a:xfrm>
          <a:prstGeom prst="rightBrace">
            <a:avLst>
              <a:gd name="adj1" fmla="val 29167"/>
              <a:gd name="adj2" fmla="val 50000"/>
            </a:avLst>
          </a:prstGeom>
          <a:noFill/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5" name="CustomShape 37"/>
          <p:cNvSpPr/>
          <p:nvPr/>
        </p:nvSpPr>
        <p:spPr>
          <a:xfrm rot="5400000">
            <a:off x="2984040" y="4206240"/>
            <a:ext cx="228240" cy="799560"/>
          </a:xfrm>
          <a:prstGeom prst="rightBrace">
            <a:avLst>
              <a:gd name="adj1" fmla="val 29167"/>
              <a:gd name="adj2" fmla="val 50000"/>
            </a:avLst>
          </a:prstGeom>
          <a:noFill/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6" name="CustomShape 38"/>
          <p:cNvSpPr/>
          <p:nvPr/>
        </p:nvSpPr>
        <p:spPr>
          <a:xfrm rot="5400000">
            <a:off x="3898440" y="4206240"/>
            <a:ext cx="228240" cy="799560"/>
          </a:xfrm>
          <a:prstGeom prst="rightBrace">
            <a:avLst>
              <a:gd name="adj1" fmla="val 29167"/>
              <a:gd name="adj2" fmla="val 50000"/>
            </a:avLst>
          </a:prstGeom>
          <a:noFill/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7" name="CustomShape 39"/>
          <p:cNvSpPr/>
          <p:nvPr/>
        </p:nvSpPr>
        <p:spPr>
          <a:xfrm>
            <a:off x="3574800" y="4713840"/>
            <a:ext cx="1018080" cy="27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35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Block offset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278" name="Table 40"/>
          <p:cNvGraphicFramePr/>
          <p:nvPr/>
        </p:nvGraphicFramePr>
        <p:xfrm>
          <a:off x="5315040" y="2057400"/>
          <a:ext cx="2457000" cy="2948760"/>
        </p:xfrm>
        <a:graphic>
          <a:graphicData uri="http://schemas.openxmlformats.org/drawingml/2006/table">
            <a:tbl>
              <a:tblPr/>
              <a:tblGrid>
                <a:gridCol w="43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6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4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Addr. Range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0xFA1C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0xFA1C – 0xFA23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0xFA1C – 0xFA1F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D.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0xFA18 – 0xFA1F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7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It depends on the access size (byte, word, etc)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79" name="CustomShape 41"/>
          <p:cNvSpPr/>
          <p:nvPr/>
        </p:nvSpPr>
        <p:spPr>
          <a:xfrm>
            <a:off x="5315040" y="3657600"/>
            <a:ext cx="342360" cy="342360"/>
          </a:xfrm>
          <a:prstGeom prst="ellipse">
            <a:avLst/>
          </a:prstGeom>
          <a:noFill/>
          <a:ln w="57240">
            <a:solidFill>
              <a:srgbClr val="00FF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TextShape 1"/>
          <p:cNvSpPr txBox="1"/>
          <p:nvPr/>
        </p:nvSpPr>
        <p:spPr>
          <a:xfrm>
            <a:off x="1614240" y="2361240"/>
            <a:ext cx="3501360" cy="22705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 foo(int* a, int N)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{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   int i, sum = 0;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   for(i = 0; i &lt; N; i++)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       sum += a[i];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   return sum;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}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1" name="TextShape 2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Cache Misses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282" name="Table 3"/>
          <p:cNvGraphicFramePr/>
          <p:nvPr/>
        </p:nvGraphicFramePr>
        <p:xfrm>
          <a:off x="5998680" y="2249640"/>
          <a:ext cx="1871640" cy="2120400"/>
        </p:xfrm>
        <a:graphic>
          <a:graphicData uri="http://schemas.openxmlformats.org/drawingml/2006/table">
            <a:tbl>
              <a:tblPr/>
              <a:tblGrid>
                <a:gridCol w="372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068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2800" marR="828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Accessed Bytes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16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64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D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256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83" name="CustomShape 4"/>
          <p:cNvSpPr/>
          <p:nvPr/>
        </p:nvSpPr>
        <p:spPr>
          <a:xfrm>
            <a:off x="1646280" y="1196640"/>
            <a:ext cx="5012280" cy="33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If N = 16, how many bytes does the loop access of A?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4" name="CustomShape 5"/>
          <p:cNvSpPr/>
          <p:nvPr/>
        </p:nvSpPr>
        <p:spPr>
          <a:xfrm>
            <a:off x="5967000" y="3620520"/>
            <a:ext cx="342360" cy="342360"/>
          </a:xfrm>
          <a:prstGeom prst="ellipse">
            <a:avLst/>
          </a:prstGeom>
          <a:noFill/>
          <a:ln w="57240">
            <a:solidFill>
              <a:srgbClr val="00FF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TextShape 1"/>
          <p:cNvSpPr txBox="1"/>
          <p:nvPr/>
        </p:nvSpPr>
        <p:spPr>
          <a:xfrm>
            <a:off x="1614240" y="2361240"/>
            <a:ext cx="3501360" cy="22705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</a:t>
            </a:r>
            <a:r>
              <a:rPr lang="en-US" sz="1639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foo(</a:t>
            </a:r>
            <a:r>
              <a:rPr lang="en-US" sz="1639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</a:t>
            </a:r>
            <a:r>
              <a:rPr lang="en-US" sz="1639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* a, </a:t>
            </a:r>
            <a:r>
              <a:rPr lang="en-US" sz="1639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</a:t>
            </a:r>
            <a:r>
              <a:rPr lang="en-US" sz="1639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N)</a:t>
            </a:r>
            <a:endParaRPr lang="en-US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{</a:t>
            </a:r>
            <a:endParaRPr lang="en-US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   </a:t>
            </a:r>
            <a:r>
              <a:rPr lang="en-US" sz="1639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</a:t>
            </a:r>
            <a:r>
              <a:rPr lang="en-US" sz="1639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</a:t>
            </a:r>
            <a:r>
              <a:rPr lang="en-US" sz="1639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</a:t>
            </a:r>
            <a:r>
              <a:rPr lang="en-US" sz="1639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, sum = 0;</a:t>
            </a:r>
            <a:endParaRPr lang="en-US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   for(</a:t>
            </a:r>
            <a:r>
              <a:rPr lang="en-US" sz="1639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</a:t>
            </a:r>
            <a:r>
              <a:rPr lang="en-US" sz="1639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= 0; </a:t>
            </a:r>
            <a:r>
              <a:rPr lang="en-US" sz="1639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</a:t>
            </a:r>
            <a:r>
              <a:rPr lang="en-US" sz="1639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&lt; N; </a:t>
            </a:r>
            <a:r>
              <a:rPr lang="en-US" sz="1639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</a:t>
            </a:r>
            <a:r>
              <a:rPr lang="en-US" sz="1639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++)</a:t>
            </a:r>
            <a:endParaRPr lang="en-US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       sum += a[</a:t>
            </a:r>
            <a:r>
              <a:rPr lang="en-US" sz="1639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</a:t>
            </a:r>
            <a:r>
              <a:rPr lang="en-US" sz="1639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];</a:t>
            </a:r>
            <a:endParaRPr lang="en-US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   return sum;</a:t>
            </a:r>
            <a:endParaRPr lang="en-US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}</a:t>
            </a:r>
            <a:endParaRPr lang="en-US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6" name="TextShape 2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Cache Misses</a:t>
            </a:r>
            <a:endParaRPr lang="en-US" sz="135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287" name="Table 3"/>
          <p:cNvGraphicFramePr/>
          <p:nvPr/>
        </p:nvGraphicFramePr>
        <p:xfrm>
          <a:off x="5998680" y="2249640"/>
          <a:ext cx="1871640" cy="2309760"/>
        </p:xfrm>
        <a:graphic>
          <a:graphicData uri="http://schemas.openxmlformats.org/drawingml/2006/table">
            <a:tbl>
              <a:tblPr/>
              <a:tblGrid>
                <a:gridCol w="372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4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2800" marR="828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Misses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8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12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D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14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16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88" name="CustomShape 4"/>
          <p:cNvSpPr/>
          <p:nvPr/>
        </p:nvSpPr>
        <p:spPr>
          <a:xfrm>
            <a:off x="1614240" y="1191240"/>
            <a:ext cx="5850720" cy="82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If there is a 48B cache with 8 bytes per block and 3 cache lines per set, how many misses if foo is called twice?
N still equals 16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9" name="CustomShape 5"/>
          <p:cNvSpPr/>
          <p:nvPr/>
        </p:nvSpPr>
        <p:spPr>
          <a:xfrm>
            <a:off x="5971320" y="4138200"/>
            <a:ext cx="342360" cy="342360"/>
          </a:xfrm>
          <a:prstGeom prst="ellipse">
            <a:avLst/>
          </a:prstGeom>
          <a:noFill/>
          <a:ln w="57240">
            <a:solidFill>
              <a:srgbClr val="00FF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TextShape 1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Very Hard Cache Problem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9" name="TextShape 2"/>
          <p:cNvSpPr txBox="1"/>
          <p:nvPr/>
        </p:nvSpPr>
        <p:spPr>
          <a:xfrm>
            <a:off x="628560" y="1369080"/>
            <a:ext cx="7886520" cy="3263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 will use a direct-mapped cache with 2 sets, which each can hold up to 4 </a:t>
            </a: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</a:t>
            </a: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’s.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How can we copy A into B, shifted over by 1 position?</a:t>
            </a:r>
          </a:p>
          <a:p>
            <a:pPr marL="514440" lvl="1" indent="-171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most efficient way? (Use </a:t>
            </a: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temp</a:t>
            </a: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!)</a:t>
            </a:r>
            <a:endParaRPr lang="en-US" sz="1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300" name="Table 3"/>
          <p:cNvGraphicFramePr/>
          <p:nvPr/>
        </p:nvGraphicFramePr>
        <p:xfrm>
          <a:off x="1188360" y="2881440"/>
          <a:ext cx="5200200" cy="370440"/>
        </p:xfrm>
        <a:graphic>
          <a:graphicData uri="http://schemas.openxmlformats.org/drawingml/2006/table">
            <a:tbl>
              <a:tblPr/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09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5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6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7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01" name="Table 4"/>
          <p:cNvGraphicFramePr/>
          <p:nvPr/>
        </p:nvGraphicFramePr>
        <p:xfrm>
          <a:off x="1201680" y="3932280"/>
          <a:ext cx="5200200" cy="370440"/>
        </p:xfrm>
        <a:graphic>
          <a:graphicData uri="http://schemas.openxmlformats.org/drawingml/2006/table">
            <a:tbl>
              <a:tblPr/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09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5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6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7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02" name="CustomShape 5"/>
          <p:cNvSpPr/>
          <p:nvPr/>
        </p:nvSpPr>
        <p:spPr>
          <a:xfrm>
            <a:off x="2176920" y="3343680"/>
            <a:ext cx="538560" cy="523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03" name="CustomShape 6"/>
          <p:cNvSpPr/>
          <p:nvPr/>
        </p:nvSpPr>
        <p:spPr>
          <a:xfrm flipH="1">
            <a:off x="2088000" y="3330000"/>
            <a:ext cx="4005360" cy="496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B05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04" name="CustomShape 7"/>
          <p:cNvSpPr/>
          <p:nvPr/>
        </p:nvSpPr>
        <p:spPr>
          <a:xfrm>
            <a:off x="2729520" y="3343680"/>
            <a:ext cx="538560" cy="523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05" name="CustomShape 8"/>
          <p:cNvSpPr/>
          <p:nvPr/>
        </p:nvSpPr>
        <p:spPr>
          <a:xfrm>
            <a:off x="3299400" y="3330000"/>
            <a:ext cx="538560" cy="523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06" name="CustomShape 9"/>
          <p:cNvSpPr/>
          <p:nvPr/>
        </p:nvSpPr>
        <p:spPr>
          <a:xfrm>
            <a:off x="3852000" y="3330000"/>
            <a:ext cx="538560" cy="523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07" name="CustomShape 10"/>
          <p:cNvSpPr/>
          <p:nvPr/>
        </p:nvSpPr>
        <p:spPr>
          <a:xfrm>
            <a:off x="4431960" y="3343680"/>
            <a:ext cx="538560" cy="523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08" name="CustomShape 11"/>
          <p:cNvSpPr/>
          <p:nvPr/>
        </p:nvSpPr>
        <p:spPr>
          <a:xfrm>
            <a:off x="5001840" y="3330000"/>
            <a:ext cx="538560" cy="523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09" name="CustomShape 12"/>
          <p:cNvSpPr/>
          <p:nvPr/>
        </p:nvSpPr>
        <p:spPr>
          <a:xfrm>
            <a:off x="5554800" y="3330000"/>
            <a:ext cx="538560" cy="523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CustomShape 1"/>
          <p:cNvSpPr/>
          <p:nvPr/>
        </p:nvSpPr>
        <p:spPr>
          <a:xfrm>
            <a:off x="237600" y="4039560"/>
            <a:ext cx="2197080" cy="33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Number of misses: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1" name="Line 2"/>
          <p:cNvSpPr/>
          <p:nvPr/>
        </p:nvSpPr>
        <p:spPr>
          <a:xfrm>
            <a:off x="2612160" y="4039560"/>
            <a:ext cx="360" cy="338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12" name="Line 3"/>
          <p:cNvSpPr/>
          <p:nvPr/>
        </p:nvSpPr>
        <p:spPr>
          <a:xfrm>
            <a:off x="2733120" y="4039560"/>
            <a:ext cx="360" cy="338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graphicFrame>
        <p:nvGraphicFramePr>
          <p:cNvPr id="313" name="Table 4"/>
          <p:cNvGraphicFramePr/>
          <p:nvPr/>
        </p:nvGraphicFramePr>
        <p:xfrm>
          <a:off x="1965960" y="1912320"/>
          <a:ext cx="5200200" cy="370440"/>
        </p:xfrm>
        <a:graphic>
          <a:graphicData uri="http://schemas.openxmlformats.org/drawingml/2006/table">
            <a:tbl>
              <a:tblPr/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09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5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6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7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4" name="Table 5"/>
          <p:cNvGraphicFramePr/>
          <p:nvPr/>
        </p:nvGraphicFramePr>
        <p:xfrm>
          <a:off x="1979640" y="2963160"/>
          <a:ext cx="5200200" cy="370440"/>
        </p:xfrm>
        <a:graphic>
          <a:graphicData uri="http://schemas.openxmlformats.org/drawingml/2006/table">
            <a:tbl>
              <a:tblPr/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09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5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6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7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5" name="Table 6"/>
          <p:cNvGraphicFramePr/>
          <p:nvPr/>
        </p:nvGraphicFramePr>
        <p:xfrm>
          <a:off x="1963800" y="929520"/>
          <a:ext cx="5200200" cy="370440"/>
        </p:xfrm>
        <a:graphic>
          <a:graphicData uri="http://schemas.openxmlformats.org/drawingml/2006/table">
            <a:tbl>
              <a:tblPr/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09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temp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5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6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7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16" name="CustomShape 7"/>
          <p:cNvSpPr/>
          <p:nvPr/>
        </p:nvSpPr>
        <p:spPr>
          <a:xfrm>
            <a:off x="4577400" y="2393640"/>
            <a:ext cx="538560" cy="523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17" name="CustomShape 8"/>
          <p:cNvSpPr/>
          <p:nvPr/>
        </p:nvSpPr>
        <p:spPr>
          <a:xfrm>
            <a:off x="5157720" y="2407320"/>
            <a:ext cx="538560" cy="523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18" name="CustomShape 9"/>
          <p:cNvSpPr/>
          <p:nvPr/>
        </p:nvSpPr>
        <p:spPr>
          <a:xfrm flipH="1" flipV="1">
            <a:off x="4036680" y="1426320"/>
            <a:ext cx="2241360" cy="395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70C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19" name="CustomShape 10"/>
          <p:cNvSpPr/>
          <p:nvPr/>
        </p:nvSpPr>
        <p:spPr>
          <a:xfrm flipH="1" flipV="1">
            <a:off x="3485880" y="1426320"/>
            <a:ext cx="2241360" cy="395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70C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20" name="Line 11"/>
          <p:cNvSpPr/>
          <p:nvPr/>
        </p:nvSpPr>
        <p:spPr>
          <a:xfrm>
            <a:off x="2844720" y="4039560"/>
            <a:ext cx="360" cy="338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21" name="CustomShape 12"/>
          <p:cNvSpPr/>
          <p:nvPr/>
        </p:nvSpPr>
        <p:spPr>
          <a:xfrm>
            <a:off x="4106880" y="1398960"/>
            <a:ext cx="2712240" cy="1491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70C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22" name="CustomShape 13"/>
          <p:cNvSpPr/>
          <p:nvPr/>
        </p:nvSpPr>
        <p:spPr>
          <a:xfrm>
            <a:off x="3555720" y="1398960"/>
            <a:ext cx="2710440" cy="1491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70C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23" name="Line 14"/>
          <p:cNvSpPr/>
          <p:nvPr/>
        </p:nvSpPr>
        <p:spPr>
          <a:xfrm>
            <a:off x="2967480" y="4039560"/>
            <a:ext cx="360" cy="338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24" name="Line 15"/>
          <p:cNvSpPr/>
          <p:nvPr/>
        </p:nvSpPr>
        <p:spPr>
          <a:xfrm>
            <a:off x="5733360" y="1965240"/>
            <a:ext cx="0" cy="190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25" name="Line 16"/>
          <p:cNvSpPr/>
          <p:nvPr/>
        </p:nvSpPr>
        <p:spPr>
          <a:xfrm>
            <a:off x="6336360" y="1965240"/>
            <a:ext cx="0" cy="190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26" name="Line 17"/>
          <p:cNvSpPr/>
          <p:nvPr/>
        </p:nvSpPr>
        <p:spPr>
          <a:xfrm>
            <a:off x="5157360" y="1965240"/>
            <a:ext cx="0" cy="190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27" name="Line 18"/>
          <p:cNvSpPr/>
          <p:nvPr/>
        </p:nvSpPr>
        <p:spPr>
          <a:xfrm>
            <a:off x="5727240" y="30319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28" name="Line 19"/>
          <p:cNvSpPr/>
          <p:nvPr/>
        </p:nvSpPr>
        <p:spPr>
          <a:xfrm>
            <a:off x="6336360" y="30319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29" name="Line 20"/>
          <p:cNvSpPr/>
          <p:nvPr/>
        </p:nvSpPr>
        <p:spPr>
          <a:xfrm>
            <a:off x="6949080" y="30319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30" name="Line 21"/>
          <p:cNvSpPr/>
          <p:nvPr/>
        </p:nvSpPr>
        <p:spPr>
          <a:xfrm>
            <a:off x="4576320" y="1965240"/>
            <a:ext cx="0" cy="190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31" name="Line 22"/>
          <p:cNvSpPr/>
          <p:nvPr/>
        </p:nvSpPr>
        <p:spPr>
          <a:xfrm>
            <a:off x="5161680" y="30319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32" name="Line 23"/>
          <p:cNvSpPr/>
          <p:nvPr/>
        </p:nvSpPr>
        <p:spPr>
          <a:xfrm>
            <a:off x="2733120" y="832320"/>
            <a:ext cx="2043360" cy="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33" name="Line 24"/>
          <p:cNvSpPr/>
          <p:nvPr/>
        </p:nvSpPr>
        <p:spPr>
          <a:xfrm>
            <a:off x="5012280" y="2365920"/>
            <a:ext cx="2043360" cy="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34" name="Line 25"/>
          <p:cNvSpPr/>
          <p:nvPr/>
        </p:nvSpPr>
        <p:spPr>
          <a:xfrm>
            <a:off x="5029920" y="3425400"/>
            <a:ext cx="2043360" cy="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35" name="Line 26"/>
          <p:cNvSpPr/>
          <p:nvPr/>
        </p:nvSpPr>
        <p:spPr>
          <a:xfrm>
            <a:off x="2733120" y="2365920"/>
            <a:ext cx="2043360" cy="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CustomShape 1"/>
          <p:cNvSpPr/>
          <p:nvPr/>
        </p:nvSpPr>
        <p:spPr>
          <a:xfrm>
            <a:off x="237600" y="4039560"/>
            <a:ext cx="2197080" cy="33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Number of misses: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7" name="Line 2"/>
          <p:cNvSpPr/>
          <p:nvPr/>
        </p:nvSpPr>
        <p:spPr>
          <a:xfrm>
            <a:off x="2612160" y="4039560"/>
            <a:ext cx="360" cy="338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38" name="Line 3"/>
          <p:cNvSpPr/>
          <p:nvPr/>
        </p:nvSpPr>
        <p:spPr>
          <a:xfrm>
            <a:off x="2733120" y="4039560"/>
            <a:ext cx="360" cy="338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graphicFrame>
        <p:nvGraphicFramePr>
          <p:cNvPr id="339" name="Table 4"/>
          <p:cNvGraphicFramePr/>
          <p:nvPr/>
        </p:nvGraphicFramePr>
        <p:xfrm>
          <a:off x="1965960" y="1912320"/>
          <a:ext cx="5200200" cy="370440"/>
        </p:xfrm>
        <a:graphic>
          <a:graphicData uri="http://schemas.openxmlformats.org/drawingml/2006/table">
            <a:tbl>
              <a:tblPr/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09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5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6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7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40" name="Table 5"/>
          <p:cNvGraphicFramePr/>
          <p:nvPr/>
        </p:nvGraphicFramePr>
        <p:xfrm>
          <a:off x="1979640" y="2963160"/>
          <a:ext cx="5200200" cy="370440"/>
        </p:xfrm>
        <a:graphic>
          <a:graphicData uri="http://schemas.openxmlformats.org/drawingml/2006/table">
            <a:tbl>
              <a:tblPr/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09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5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6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7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41" name="Table 6"/>
          <p:cNvGraphicFramePr/>
          <p:nvPr/>
        </p:nvGraphicFramePr>
        <p:xfrm>
          <a:off x="1963800" y="929520"/>
          <a:ext cx="5200200" cy="370440"/>
        </p:xfrm>
        <a:graphic>
          <a:graphicData uri="http://schemas.openxmlformats.org/drawingml/2006/table">
            <a:tbl>
              <a:tblPr/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09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temp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5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6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7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42" name="Line 7"/>
          <p:cNvSpPr/>
          <p:nvPr/>
        </p:nvSpPr>
        <p:spPr>
          <a:xfrm>
            <a:off x="2844720" y="4039560"/>
            <a:ext cx="360" cy="338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43" name="Line 8"/>
          <p:cNvSpPr/>
          <p:nvPr/>
        </p:nvSpPr>
        <p:spPr>
          <a:xfrm>
            <a:off x="2967480" y="4039560"/>
            <a:ext cx="360" cy="338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44" name="CustomShape 9"/>
          <p:cNvSpPr/>
          <p:nvPr/>
        </p:nvSpPr>
        <p:spPr>
          <a:xfrm flipV="1">
            <a:off x="4016880" y="1426320"/>
            <a:ext cx="2241360" cy="395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70C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45" name="CustomShape 10"/>
          <p:cNvSpPr/>
          <p:nvPr/>
        </p:nvSpPr>
        <p:spPr>
          <a:xfrm flipV="1">
            <a:off x="3441960" y="1426320"/>
            <a:ext cx="2241360" cy="395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70C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46" name="Line 11"/>
          <p:cNvSpPr/>
          <p:nvPr/>
        </p:nvSpPr>
        <p:spPr>
          <a:xfrm>
            <a:off x="2434680" y="4039560"/>
            <a:ext cx="717840" cy="338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47" name="CustomShape 12"/>
          <p:cNvSpPr/>
          <p:nvPr/>
        </p:nvSpPr>
        <p:spPr>
          <a:xfrm>
            <a:off x="2902680" y="2393640"/>
            <a:ext cx="538560" cy="523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48" name="Line 13"/>
          <p:cNvSpPr/>
          <p:nvPr/>
        </p:nvSpPr>
        <p:spPr>
          <a:xfrm>
            <a:off x="3283560" y="4039560"/>
            <a:ext cx="360" cy="338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49" name="Line 14"/>
          <p:cNvSpPr/>
          <p:nvPr/>
        </p:nvSpPr>
        <p:spPr>
          <a:xfrm>
            <a:off x="5733360" y="1965240"/>
            <a:ext cx="0" cy="190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50" name="Line 15"/>
          <p:cNvSpPr/>
          <p:nvPr/>
        </p:nvSpPr>
        <p:spPr>
          <a:xfrm>
            <a:off x="6336360" y="1965240"/>
            <a:ext cx="0" cy="190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51" name="Line 16"/>
          <p:cNvSpPr/>
          <p:nvPr/>
        </p:nvSpPr>
        <p:spPr>
          <a:xfrm>
            <a:off x="5157360" y="1965240"/>
            <a:ext cx="0" cy="190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52" name="Line 17"/>
          <p:cNvSpPr/>
          <p:nvPr/>
        </p:nvSpPr>
        <p:spPr>
          <a:xfrm>
            <a:off x="5727240" y="30319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53" name="Line 18"/>
          <p:cNvSpPr/>
          <p:nvPr/>
        </p:nvSpPr>
        <p:spPr>
          <a:xfrm>
            <a:off x="6336360" y="30319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54" name="Line 19"/>
          <p:cNvSpPr/>
          <p:nvPr/>
        </p:nvSpPr>
        <p:spPr>
          <a:xfrm>
            <a:off x="6949080" y="30319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55" name="Line 20"/>
          <p:cNvSpPr/>
          <p:nvPr/>
        </p:nvSpPr>
        <p:spPr>
          <a:xfrm>
            <a:off x="4576320" y="1965240"/>
            <a:ext cx="0" cy="190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56" name="Line 21"/>
          <p:cNvSpPr/>
          <p:nvPr/>
        </p:nvSpPr>
        <p:spPr>
          <a:xfrm>
            <a:off x="5161680" y="30319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57" name="Line 22"/>
          <p:cNvSpPr/>
          <p:nvPr/>
        </p:nvSpPr>
        <p:spPr>
          <a:xfrm>
            <a:off x="3441600" y="19573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58" name="Line 23"/>
          <p:cNvSpPr/>
          <p:nvPr/>
        </p:nvSpPr>
        <p:spPr>
          <a:xfrm>
            <a:off x="4044600" y="19573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59" name="Line 24"/>
          <p:cNvSpPr/>
          <p:nvPr/>
        </p:nvSpPr>
        <p:spPr>
          <a:xfrm>
            <a:off x="2877120" y="1965240"/>
            <a:ext cx="0" cy="190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60" name="Line 25"/>
          <p:cNvSpPr/>
          <p:nvPr/>
        </p:nvSpPr>
        <p:spPr>
          <a:xfrm>
            <a:off x="3441600" y="30319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61" name="CustomShape 26"/>
          <p:cNvSpPr/>
          <p:nvPr/>
        </p:nvSpPr>
        <p:spPr>
          <a:xfrm flipH="1">
            <a:off x="4498200" y="1426320"/>
            <a:ext cx="1759680" cy="1491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70C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62" name="CustomShape 27"/>
          <p:cNvSpPr/>
          <p:nvPr/>
        </p:nvSpPr>
        <p:spPr>
          <a:xfrm flipH="1">
            <a:off x="4016160" y="1426320"/>
            <a:ext cx="1666440" cy="1491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70C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63" name="Line 28"/>
          <p:cNvSpPr/>
          <p:nvPr/>
        </p:nvSpPr>
        <p:spPr>
          <a:xfrm>
            <a:off x="4052520" y="30319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64" name="Line 29"/>
          <p:cNvSpPr/>
          <p:nvPr/>
        </p:nvSpPr>
        <p:spPr>
          <a:xfrm>
            <a:off x="4621320" y="30319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65" name="CustomShape 30"/>
          <p:cNvSpPr/>
          <p:nvPr/>
        </p:nvSpPr>
        <p:spPr>
          <a:xfrm flipH="1">
            <a:off x="2844720" y="2352600"/>
            <a:ext cx="4005360" cy="496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B05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66" name="Line 31"/>
          <p:cNvSpPr/>
          <p:nvPr/>
        </p:nvSpPr>
        <p:spPr>
          <a:xfrm>
            <a:off x="6949080" y="1965240"/>
            <a:ext cx="0" cy="190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67" name="Line 32"/>
          <p:cNvSpPr/>
          <p:nvPr/>
        </p:nvSpPr>
        <p:spPr>
          <a:xfrm>
            <a:off x="2901240" y="30319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68" name="Line 33"/>
          <p:cNvSpPr/>
          <p:nvPr/>
        </p:nvSpPr>
        <p:spPr>
          <a:xfrm>
            <a:off x="5029920" y="3425400"/>
            <a:ext cx="2043360" cy="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69" name="Line 34"/>
          <p:cNvSpPr/>
          <p:nvPr/>
        </p:nvSpPr>
        <p:spPr>
          <a:xfrm>
            <a:off x="2733120" y="2365920"/>
            <a:ext cx="2043360" cy="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70" name="Line 35"/>
          <p:cNvSpPr/>
          <p:nvPr/>
        </p:nvSpPr>
        <p:spPr>
          <a:xfrm>
            <a:off x="3414240" y="4039560"/>
            <a:ext cx="360" cy="338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71" name="Line 36"/>
          <p:cNvSpPr/>
          <p:nvPr/>
        </p:nvSpPr>
        <p:spPr>
          <a:xfrm>
            <a:off x="5051160" y="832320"/>
            <a:ext cx="2043360" cy="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72" name="Line 37"/>
          <p:cNvSpPr/>
          <p:nvPr/>
        </p:nvSpPr>
        <p:spPr>
          <a:xfrm>
            <a:off x="2733120" y="3425400"/>
            <a:ext cx="2043360" cy="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73" name="Line 38"/>
          <p:cNvSpPr/>
          <p:nvPr/>
        </p:nvSpPr>
        <p:spPr>
          <a:xfrm>
            <a:off x="5051160" y="1794600"/>
            <a:ext cx="2043360" cy="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74" name="CustomShape 39"/>
          <p:cNvSpPr/>
          <p:nvPr/>
        </p:nvSpPr>
        <p:spPr>
          <a:xfrm>
            <a:off x="3931560" y="4080600"/>
            <a:ext cx="4284000" cy="82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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Could’ve been 16 misses otherwise!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 would save even more if the block size were larger, or if </a:t>
            </a: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temp</a:t>
            </a: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were already cached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TextShape 1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If You Get Stuck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6" name="TextShape 2"/>
          <p:cNvSpPr txBox="1"/>
          <p:nvPr/>
        </p:nvSpPr>
        <p:spPr>
          <a:xfrm>
            <a:off x="628560" y="1083330"/>
            <a:ext cx="7886520" cy="3263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2400" b="1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Please read the writeup</a:t>
            </a:r>
            <a:endParaRPr lang="en-US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2800" b="1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Read it again after doing ~25% of the lab</a:t>
            </a:r>
            <a:endParaRPr lang="en-US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buClr>
                <a:srgbClr val="B80047"/>
              </a:buClr>
              <a:buSzPct val="65000"/>
              <a:buFont typeface="Wingdings" charset="2"/>
              <a:buChar char=""/>
            </a:pP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CS:APP Chapter 6</a:t>
            </a:r>
            <a:endParaRPr lang="en-US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buClr>
                <a:srgbClr val="B80047"/>
              </a:buClr>
              <a:buSzPct val="65000"/>
              <a:buFont typeface="Wingdings" charset="2"/>
              <a:buChar char=""/>
            </a:pP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View lecture notes and course FAQ at </a:t>
            </a:r>
            <a:r>
              <a:rPr lang="en-US" sz="2400" b="0" u="sng" strike="noStrike" spc="-1" dirty="0">
                <a:solidFill>
                  <a:srgbClr val="0563C1"/>
                </a:solidFill>
                <a:uFill>
                  <a:solidFill>
                    <a:srgbClr val="FFFFFF"/>
                  </a:solidFill>
                </a:uFill>
                <a:latin typeface="Times New Roman"/>
                <a:hlinkClick r:id="rId2"/>
              </a:rPr>
              <a:t>http://www.cs.cmu.edu/~213</a:t>
            </a:r>
            <a:endParaRPr lang="en-US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buClr>
                <a:srgbClr val="B80047"/>
              </a:buClr>
              <a:buSzPct val="65000"/>
              <a:buFont typeface="Wingdings" charset="2"/>
              <a:buChar char=""/>
            </a:pP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Office hours Sunday through Friday (Generally) 5:00-9:00pm in </a:t>
            </a:r>
            <a:r>
              <a:rPr lang="en-US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WeH</a:t>
            </a: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5207</a:t>
            </a:r>
            <a:endParaRPr lang="en-US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buClr>
                <a:srgbClr val="B80047"/>
              </a:buClr>
              <a:buSzPct val="65000"/>
              <a:buFont typeface="Wingdings" charset="2"/>
              <a:buChar char=""/>
            </a:pP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Post a </a:t>
            </a:r>
            <a:r>
              <a:rPr lang="en-US" sz="2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private</a:t>
            </a: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question on Piazza</a:t>
            </a:r>
            <a:endParaRPr lang="en-US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buClr>
                <a:srgbClr val="B80047"/>
              </a:buClr>
              <a:buSzPct val="65000"/>
              <a:buFont typeface="Wingdings" charset="2"/>
              <a:buChar char=""/>
            </a:pP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man malloc</a:t>
            </a: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, </a:t>
            </a: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man </a:t>
            </a:r>
            <a:r>
              <a:rPr lang="en-US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gdb</a:t>
            </a: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,  </a:t>
            </a:r>
            <a:r>
              <a:rPr lang="en-US" sz="2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gdb's</a:t>
            </a: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help</a:t>
            </a: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command</a:t>
            </a:r>
            <a:endParaRPr lang="en-US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buClr>
                <a:srgbClr val="B80047"/>
              </a:buClr>
              <a:buSzPct val="65000"/>
              <a:buFont typeface="Wingdings" charset="2"/>
              <a:buChar char=""/>
            </a:pPr>
            <a:r>
              <a:rPr lang="en-US" sz="2400" b="0" strike="noStrike" spc="-1" dirty="0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http://csapp.cs.cmu.edu/public/waside/waside-blocking.pdf</a:t>
            </a:r>
            <a:endParaRPr lang="en-US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TextShape 1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Appendix: C Programming Style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8" name="TextShape 2"/>
          <p:cNvSpPr txBox="1"/>
          <p:nvPr/>
        </p:nvSpPr>
        <p:spPr>
          <a:xfrm>
            <a:off x="628560" y="1369080"/>
            <a:ext cx="7886520" cy="3263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100000"/>
              </a:lnSpc>
              <a:buClr>
                <a:srgbClr val="B80047"/>
              </a:buClr>
              <a:buSzPct val="65000"/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Properly document your code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lvl="1" indent="-171000">
              <a:lnSpc>
                <a:spcPct val="100000"/>
              </a:lnSpc>
              <a:buClr>
                <a:srgbClr val="B80047"/>
              </a:buClr>
              <a:buSzPct val="65000"/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Header comments, overall operation of large blocks, any tricky bits</a:t>
            </a:r>
            <a:endParaRPr lang="en-US" sz="1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100000"/>
              </a:lnSpc>
              <a:buClr>
                <a:srgbClr val="B80047"/>
              </a:buClr>
              <a:buSzPct val="65000"/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Write robust code – check error and failure conditions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100000"/>
              </a:lnSpc>
              <a:buClr>
                <a:srgbClr val="B80047"/>
              </a:buClr>
              <a:buSzPct val="65000"/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Write modular code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lvl="1" indent="-171000">
              <a:lnSpc>
                <a:spcPct val="100000"/>
              </a:lnSpc>
              <a:buClr>
                <a:srgbClr val="B80047"/>
              </a:buClr>
              <a:buSzPct val="65000"/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Use interfaces for data structures, e.g. create/insert/remove/free functions for a linked list</a:t>
            </a:r>
            <a:endParaRPr lang="en-US" sz="1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lvl="1" indent="-171000">
              <a:lnSpc>
                <a:spcPct val="100000"/>
              </a:lnSpc>
              <a:buClr>
                <a:srgbClr val="B80047"/>
              </a:buClr>
              <a:buSzPct val="65000"/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 magic numbers – use #define</a:t>
            </a:r>
            <a:endParaRPr lang="en-US" sz="1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100000"/>
              </a:lnSpc>
              <a:buClr>
                <a:srgbClr val="B80047"/>
              </a:buClr>
              <a:buSzPct val="65000"/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Formatting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lvl="1" indent="-171000">
              <a:lnSpc>
                <a:spcPct val="100000"/>
              </a:lnSpc>
              <a:buClr>
                <a:srgbClr val="B80047"/>
              </a:buClr>
              <a:buSzPct val="65000"/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80 characters per line</a:t>
            </a:r>
            <a:endParaRPr lang="en-US" sz="1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lvl="1" indent="-171000">
              <a:lnSpc>
                <a:spcPct val="100000"/>
              </a:lnSpc>
              <a:buClr>
                <a:srgbClr val="B80047"/>
              </a:buClr>
              <a:buSzPct val="65000"/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Consistent braces and whitespace</a:t>
            </a:r>
            <a:endParaRPr lang="en-US" sz="1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100000"/>
              </a:lnSpc>
              <a:buClr>
                <a:srgbClr val="B80047"/>
              </a:buClr>
              <a:buSzPct val="65000"/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 memory or file descriptor leaks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Agenda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628560" y="1369080"/>
            <a:ext cx="7886520" cy="3263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Caching Review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Blocking to reduce cache misses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Cache alignment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Reminders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628560" y="1369080"/>
            <a:ext cx="7886520" cy="3263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Cache Lab is due Thursday!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Exam 1 is next week!! (Week of March 5</a:t>
            </a:r>
            <a:r>
              <a:rPr lang="en-US" sz="2100" b="0" strike="noStrike" spc="-1" baseline="3000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</a:t>
            </a:r>
            <a:r>
              <a:rPr lang="en-US" sz="21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)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Start doing practice problems.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Come to the review session.</a:t>
            </a:r>
          </a:p>
          <a:p>
            <a:pPr>
              <a:lnSpc>
                <a:spcPct val="90000"/>
              </a:lnSpc>
            </a:pPr>
            <a:endParaRPr lang="en-US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1"/>
          <p:cNvSpPr/>
          <p:nvPr/>
        </p:nvSpPr>
        <p:spPr>
          <a:xfrm>
            <a:off x="1557720" y="1772640"/>
            <a:ext cx="5928480" cy="912600"/>
          </a:xfrm>
          <a:prstGeom prst="rect">
            <a:avLst/>
          </a:prstGeom>
          <a:noFill/>
          <a:ln cap="rnd">
            <a:solidFill>
              <a:schemeClr val="tx1">
                <a:lumMod val="50000"/>
                <a:lumOff val="50000"/>
              </a:schemeClr>
            </a:solidFill>
            <a:custDash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void 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who(</a:t>
            </a:r>
            <a:r>
              <a:rPr lang="en-US" sz="1350" b="0" strike="noStrike" spc="-1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 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*arr, </a:t>
            </a:r>
            <a:r>
              <a:rPr lang="en-US" sz="1350" b="0" strike="noStrike" spc="-1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 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size) {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9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 for 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(</a:t>
            </a:r>
            <a:r>
              <a:rPr lang="en-US" sz="1350" b="0" strike="noStrike" spc="-1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 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 = </a:t>
            </a:r>
            <a:r>
              <a:rPr lang="en-US" sz="1350" b="0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0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; i &lt; size-</a:t>
            </a:r>
            <a:r>
              <a:rPr lang="en-US" sz="1350" b="0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1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; ++i)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   arr[i] = arr[i+</a:t>
            </a:r>
            <a:r>
              <a:rPr lang="en-US" sz="1350" b="0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1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];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}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TextShape 2"/>
          <p:cNvSpPr txBox="1"/>
          <p:nvPr/>
        </p:nvSpPr>
        <p:spPr>
          <a:xfrm>
            <a:off x="1486080" y="914400"/>
            <a:ext cx="6057000" cy="8568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following function exhibits which type of locality? Consider </a:t>
            </a:r>
            <a:r>
              <a:rPr lang="en-US" sz="21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only</a:t>
            </a: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array accesses.</a:t>
            </a:r>
          </a:p>
        </p:txBody>
      </p:sp>
      <p:sp>
        <p:nvSpPr>
          <p:cNvPr id="101" name="TextShape 3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What Type of Locality?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TextShape 4"/>
          <p:cNvSpPr txBox="1"/>
          <p:nvPr/>
        </p:nvSpPr>
        <p:spPr>
          <a:xfrm>
            <a:off x="1143360" y="4767480"/>
            <a:ext cx="1543680" cy="2732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100000"/>
              </a:lnSpc>
            </a:pPr>
            <a:fld id="{3C9D0ABD-413C-47B8-80D8-BAD0205A50AF}" type="slidenum">
              <a:rPr lang="en-US" sz="9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graphicFrame>
        <p:nvGraphicFramePr>
          <p:cNvPr id="103" name="Table 5"/>
          <p:cNvGraphicFramePr/>
          <p:nvPr/>
        </p:nvGraphicFramePr>
        <p:xfrm>
          <a:off x="5429160" y="3029040"/>
          <a:ext cx="2457000" cy="1645920"/>
        </p:xfrm>
        <a:graphic>
          <a:graphicData uri="http://schemas.openxmlformats.org/drawingml/2006/table">
            <a:tbl>
              <a:tblPr/>
              <a:tblGrid>
                <a:gridCol w="43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6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Spatial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Temporal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Both A and B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D.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Neither A nor B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4" name="CustomShape 6"/>
          <p:cNvSpPr/>
          <p:nvPr/>
        </p:nvSpPr>
        <p:spPr>
          <a:xfrm>
            <a:off x="5429160" y="3828960"/>
            <a:ext cx="342360" cy="342360"/>
          </a:xfrm>
          <a:prstGeom prst="ellipse">
            <a:avLst/>
          </a:prstGeom>
          <a:noFill/>
          <a:ln w="57240">
            <a:solidFill>
              <a:srgbClr val="00FF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CustomShape 1"/>
          <p:cNvSpPr/>
          <p:nvPr/>
        </p:nvSpPr>
        <p:spPr>
          <a:xfrm>
            <a:off x="1557720" y="1772640"/>
            <a:ext cx="5928480" cy="912600"/>
          </a:xfrm>
          <a:prstGeom prst="rect">
            <a:avLst/>
          </a:prstGeom>
          <a:noFill/>
          <a:ln cap="rnd">
            <a:solidFill>
              <a:schemeClr val="tx1">
                <a:lumMod val="50000"/>
                <a:lumOff val="50000"/>
              </a:schemeClr>
            </a:solidFill>
            <a:custDash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void 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coo(</a:t>
            </a:r>
            <a:r>
              <a:rPr lang="en-US" sz="1350" b="0" strike="noStrike" spc="-1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 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*arr, </a:t>
            </a:r>
            <a:r>
              <a:rPr lang="en-US" sz="1350" b="0" strike="noStrike" spc="-1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 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size) {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9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 for 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(</a:t>
            </a:r>
            <a:r>
              <a:rPr lang="en-US" sz="1350" b="0" strike="noStrike" spc="-1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 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 = size-</a:t>
            </a:r>
            <a:r>
              <a:rPr lang="en-US" sz="1350" b="0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2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; i &gt;= </a:t>
            </a:r>
            <a:r>
              <a:rPr lang="en-US" sz="1350" b="0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0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; --i)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   arr[i] = arr[i+</a:t>
            </a:r>
            <a:r>
              <a:rPr lang="en-US" sz="1350" b="0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1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];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}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6" name="TextShape 2"/>
          <p:cNvSpPr txBox="1"/>
          <p:nvPr/>
        </p:nvSpPr>
        <p:spPr>
          <a:xfrm>
            <a:off x="1486080" y="914400"/>
            <a:ext cx="6057000" cy="8568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following function exhibits which type of locality? Consider </a:t>
            </a:r>
            <a:r>
              <a:rPr lang="en-US" sz="21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only</a:t>
            </a: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array accesses.</a:t>
            </a:r>
          </a:p>
        </p:txBody>
      </p:sp>
      <p:sp>
        <p:nvSpPr>
          <p:cNvPr id="107" name="TextShape 3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What Type of Locality?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TextShape 4"/>
          <p:cNvSpPr txBox="1"/>
          <p:nvPr/>
        </p:nvSpPr>
        <p:spPr>
          <a:xfrm>
            <a:off x="1143360" y="4767480"/>
            <a:ext cx="1543680" cy="2732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100000"/>
              </a:lnSpc>
            </a:pPr>
            <a:fld id="{6A60FB8C-F6AE-4D3C-A127-82F7F260BDD3}" type="slidenum">
              <a:rPr lang="en-US" sz="9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graphicFrame>
        <p:nvGraphicFramePr>
          <p:cNvPr id="109" name="Table 5"/>
          <p:cNvGraphicFramePr/>
          <p:nvPr/>
        </p:nvGraphicFramePr>
        <p:xfrm>
          <a:off x="5429160" y="3029040"/>
          <a:ext cx="2457000" cy="1645920"/>
        </p:xfrm>
        <a:graphic>
          <a:graphicData uri="http://schemas.openxmlformats.org/drawingml/2006/table">
            <a:tbl>
              <a:tblPr/>
              <a:tblGrid>
                <a:gridCol w="43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6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Spatial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Temporal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Both A and B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D.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Neither A nor B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0" name="CustomShape 6"/>
          <p:cNvSpPr/>
          <p:nvPr/>
        </p:nvSpPr>
        <p:spPr>
          <a:xfrm>
            <a:off x="5429160" y="3828960"/>
            <a:ext cx="342360" cy="342360"/>
          </a:xfrm>
          <a:prstGeom prst="ellipse">
            <a:avLst/>
          </a:prstGeom>
          <a:noFill/>
          <a:ln w="57240">
            <a:solidFill>
              <a:srgbClr val="00FF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Shape 1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Interlude: terminology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2" name="TextShape 2"/>
          <p:cNvSpPr txBox="1"/>
          <p:nvPr/>
        </p:nvSpPr>
        <p:spPr>
          <a:xfrm>
            <a:off x="628560" y="1369080"/>
            <a:ext cx="7886520" cy="3263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 </a:t>
            </a:r>
            <a:r>
              <a:rPr lang="en-US" sz="21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direct-mapped</a:t>
            </a: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cache only contains one line per set. This means E = 2</a:t>
            </a:r>
            <a:r>
              <a:rPr lang="en-US" sz="2100" b="0" strike="noStrike" spc="-1" baseline="300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</a:t>
            </a: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= 1.</a:t>
            </a:r>
          </a:p>
        </p:txBody>
      </p:sp>
      <p:graphicFrame>
        <p:nvGraphicFramePr>
          <p:cNvPr id="133" name="Table 3"/>
          <p:cNvGraphicFramePr/>
          <p:nvPr/>
        </p:nvGraphicFramePr>
        <p:xfrm>
          <a:off x="1147320" y="2253600"/>
          <a:ext cx="5758200" cy="370440"/>
        </p:xfrm>
        <a:graphic>
          <a:graphicData uri="http://schemas.openxmlformats.org/drawingml/2006/table">
            <a:tbl>
              <a:tblPr/>
              <a:tblGrid>
                <a:gridCol w="1197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13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Memory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r>
                        <a:rPr lang="en-US" sz="1350" b="0" strike="noStrike" spc="-1">
                          <a:solidFill>
                            <a:srgbClr val="00B05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r>
                        <a:rPr lang="en-US" sz="1350" b="0" strike="noStrike" spc="-1">
                          <a:solidFill>
                            <a:srgbClr val="00B05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r>
                        <a:rPr lang="en-US" sz="1350" b="0" strike="noStrike" spc="-1">
                          <a:solidFill>
                            <a:srgbClr val="00B05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r>
                        <a:rPr lang="en-US" sz="1350" b="0" strike="noStrike" spc="-1">
                          <a:solidFill>
                            <a:srgbClr val="00B05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r>
                        <a:rPr lang="en-US" sz="1350" b="0" strike="noStrike" spc="-1">
                          <a:solidFill>
                            <a:srgbClr val="00B05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r>
                        <a:rPr lang="en-US" sz="1350" b="0" strike="noStrike" spc="-1">
                          <a:solidFill>
                            <a:srgbClr val="00B05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r>
                        <a:rPr lang="en-US" sz="1350" b="0" strike="noStrike" spc="-1">
                          <a:solidFill>
                            <a:srgbClr val="00B05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r>
                        <a:rPr lang="en-US" sz="1350" b="0" strike="noStrike" spc="-1">
                          <a:solidFill>
                            <a:srgbClr val="00B05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4" name="Table 4"/>
          <p:cNvGraphicFramePr/>
          <p:nvPr/>
        </p:nvGraphicFramePr>
        <p:xfrm>
          <a:off x="2102760" y="3547440"/>
          <a:ext cx="3464640" cy="1112040"/>
        </p:xfrm>
        <a:graphic>
          <a:graphicData uri="http://schemas.openxmlformats.org/drawingml/2006/table">
            <a:tbl>
              <a:tblPr/>
              <a:tblGrid>
                <a:gridCol w="1527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4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4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Cache (bytes)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2E75B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2E75B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2E75B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2E75B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Cache (lines)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L0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L0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Cache (sets)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B05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S0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B05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S1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5" name="CustomShape 5"/>
          <p:cNvSpPr/>
          <p:nvPr/>
        </p:nvSpPr>
        <p:spPr>
          <a:xfrm flipH="1" flipV="1">
            <a:off x="2770560" y="2715840"/>
            <a:ext cx="1036800" cy="709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36" name="CustomShape 6"/>
          <p:cNvSpPr/>
          <p:nvPr/>
        </p:nvSpPr>
        <p:spPr>
          <a:xfrm flipH="1" flipV="1">
            <a:off x="3288960" y="2715840"/>
            <a:ext cx="1036800" cy="709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37" name="CustomShape 7"/>
          <p:cNvSpPr/>
          <p:nvPr/>
        </p:nvSpPr>
        <p:spPr>
          <a:xfrm flipH="1" flipV="1">
            <a:off x="3807720" y="2715840"/>
            <a:ext cx="1036800" cy="709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38" name="CustomShape 8"/>
          <p:cNvSpPr/>
          <p:nvPr/>
        </p:nvSpPr>
        <p:spPr>
          <a:xfrm flipH="1" flipV="1">
            <a:off x="4326480" y="2715840"/>
            <a:ext cx="1036800" cy="709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39" name="CustomShape 9"/>
          <p:cNvSpPr/>
          <p:nvPr/>
        </p:nvSpPr>
        <p:spPr>
          <a:xfrm flipV="1">
            <a:off x="3827880" y="2715840"/>
            <a:ext cx="1036800" cy="709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40" name="CustomShape 10"/>
          <p:cNvSpPr/>
          <p:nvPr/>
        </p:nvSpPr>
        <p:spPr>
          <a:xfrm flipV="1">
            <a:off x="4346280" y="2715840"/>
            <a:ext cx="1067040" cy="709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41" name="CustomShape 11"/>
          <p:cNvSpPr/>
          <p:nvPr/>
        </p:nvSpPr>
        <p:spPr>
          <a:xfrm flipV="1">
            <a:off x="4864320" y="2715840"/>
            <a:ext cx="1036800" cy="709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42" name="CustomShape 12"/>
          <p:cNvSpPr/>
          <p:nvPr/>
        </p:nvSpPr>
        <p:spPr>
          <a:xfrm flipV="1">
            <a:off x="5383080" y="2715840"/>
            <a:ext cx="1067040" cy="709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Shape 1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Interlude: terminology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TextShape 2"/>
          <p:cNvSpPr txBox="1"/>
          <p:nvPr/>
        </p:nvSpPr>
        <p:spPr>
          <a:xfrm>
            <a:off x="628560" y="1369080"/>
            <a:ext cx="7886520" cy="3263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 </a:t>
            </a:r>
            <a:r>
              <a:rPr lang="en-US" sz="21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fully associative</a:t>
            </a: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cache has 1 set, and many lines for that one set. This means S = 2</a:t>
            </a:r>
            <a:r>
              <a:rPr lang="en-US" sz="2100" b="0" strike="noStrike" spc="-1" baseline="300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</a:t>
            </a: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= 1.</a:t>
            </a:r>
          </a:p>
          <a:p>
            <a:pPr>
              <a:lnSpc>
                <a:spcPct val="90000"/>
              </a:lnSpc>
            </a:pP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145" name="Table 3"/>
          <p:cNvGraphicFramePr/>
          <p:nvPr/>
        </p:nvGraphicFramePr>
        <p:xfrm>
          <a:off x="2102760" y="3520080"/>
          <a:ext cx="3464640" cy="1112040"/>
        </p:xfrm>
        <a:graphic>
          <a:graphicData uri="http://schemas.openxmlformats.org/drawingml/2006/table">
            <a:tbl>
              <a:tblPr/>
              <a:tblGrid>
                <a:gridCol w="1527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4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4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Cache (bytes)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Cache (lines)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L0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L1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Cache (sets)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S0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46" name="Table 4"/>
          <p:cNvGraphicFramePr/>
          <p:nvPr/>
        </p:nvGraphicFramePr>
        <p:xfrm>
          <a:off x="1147320" y="2253600"/>
          <a:ext cx="5758200" cy="370440"/>
        </p:xfrm>
        <a:graphic>
          <a:graphicData uri="http://schemas.openxmlformats.org/drawingml/2006/table">
            <a:tbl>
              <a:tblPr/>
              <a:tblGrid>
                <a:gridCol w="1197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13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Memory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00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00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01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01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10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10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11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11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7" name="CustomShape 5"/>
          <p:cNvSpPr/>
          <p:nvPr/>
        </p:nvSpPr>
        <p:spPr>
          <a:xfrm rot="5400000">
            <a:off x="3978360" y="3009240"/>
            <a:ext cx="204480" cy="654840"/>
          </a:xfrm>
          <a:prstGeom prst="leftBrace">
            <a:avLst>
              <a:gd name="adj1" fmla="val 8333"/>
              <a:gd name="adj2" fmla="val 50000"/>
            </a:avLst>
          </a:prstGeom>
          <a:noFill/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48" name="CustomShape 6"/>
          <p:cNvSpPr/>
          <p:nvPr/>
        </p:nvSpPr>
        <p:spPr>
          <a:xfrm rot="5400000">
            <a:off x="5015520" y="3016080"/>
            <a:ext cx="204480" cy="654840"/>
          </a:xfrm>
          <a:prstGeom prst="leftBrace">
            <a:avLst>
              <a:gd name="adj1" fmla="val 8333"/>
              <a:gd name="adj2" fmla="val 50000"/>
            </a:avLst>
          </a:prstGeom>
          <a:noFill/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49" name="CustomShape 7"/>
          <p:cNvSpPr/>
          <p:nvPr/>
        </p:nvSpPr>
        <p:spPr>
          <a:xfrm rot="16200000" flipV="1">
            <a:off x="2777040" y="2449800"/>
            <a:ext cx="204480" cy="654840"/>
          </a:xfrm>
          <a:prstGeom prst="leftBrace">
            <a:avLst>
              <a:gd name="adj1" fmla="val 8333"/>
              <a:gd name="adj2" fmla="val 50000"/>
            </a:avLst>
          </a:prstGeom>
          <a:noFill/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50" name="CustomShape 8"/>
          <p:cNvSpPr/>
          <p:nvPr/>
        </p:nvSpPr>
        <p:spPr>
          <a:xfrm rot="16200000" flipV="1">
            <a:off x="3978000" y="2449800"/>
            <a:ext cx="204480" cy="654840"/>
          </a:xfrm>
          <a:prstGeom prst="leftBrace">
            <a:avLst>
              <a:gd name="adj1" fmla="val 8333"/>
              <a:gd name="adj2" fmla="val 50000"/>
            </a:avLst>
          </a:prstGeom>
          <a:noFill/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51" name="CustomShape 9"/>
          <p:cNvSpPr/>
          <p:nvPr/>
        </p:nvSpPr>
        <p:spPr>
          <a:xfrm rot="16200000" flipV="1">
            <a:off x="5015520" y="2449800"/>
            <a:ext cx="204480" cy="654840"/>
          </a:xfrm>
          <a:prstGeom prst="leftBrace">
            <a:avLst>
              <a:gd name="adj1" fmla="val 8333"/>
              <a:gd name="adj2" fmla="val 50000"/>
            </a:avLst>
          </a:prstGeom>
          <a:noFill/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52" name="CustomShape 10"/>
          <p:cNvSpPr/>
          <p:nvPr/>
        </p:nvSpPr>
        <p:spPr>
          <a:xfrm rot="16200000" flipV="1">
            <a:off x="6216480" y="2449800"/>
            <a:ext cx="204480" cy="654840"/>
          </a:xfrm>
          <a:prstGeom prst="leftBrace">
            <a:avLst>
              <a:gd name="adj1" fmla="val 8333"/>
              <a:gd name="adj2" fmla="val 50000"/>
            </a:avLst>
          </a:prstGeom>
          <a:noFill/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Shape 1"/>
          <p:cNvSpPr txBox="1"/>
          <p:nvPr/>
        </p:nvSpPr>
        <p:spPr>
          <a:xfrm>
            <a:off x="1304413" y="1141020"/>
            <a:ext cx="6057000" cy="6282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Assuming a 32-bit address (i.e. m=32): 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Assume the cache is direct-mapped, and each block stores 8 bytes, and there are 4 sets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how many bits are used for tag (t), set index (s), and block offset (b).</a:t>
            </a:r>
            <a:endParaRPr lang="en-US" sz="2100" b="0" strike="noStrike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4" name="TextShape 2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Direct-Mapped Cache Example</a:t>
            </a:r>
            <a:endParaRPr lang="en-US" sz="135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6" name="CustomShape 4"/>
          <p:cNvSpPr/>
          <p:nvPr/>
        </p:nvSpPr>
        <p:spPr>
          <a:xfrm>
            <a:off x="1828514" y="280062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7" name="CustomShape 5"/>
          <p:cNvSpPr/>
          <p:nvPr/>
        </p:nvSpPr>
        <p:spPr>
          <a:xfrm>
            <a:off x="1828514" y="321138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8" name="CustomShape 6"/>
          <p:cNvSpPr/>
          <p:nvPr/>
        </p:nvSpPr>
        <p:spPr>
          <a:xfrm>
            <a:off x="1942994" y="285786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9" name="CustomShape 7"/>
          <p:cNvSpPr/>
          <p:nvPr/>
        </p:nvSpPr>
        <p:spPr>
          <a:xfrm>
            <a:off x="1942994" y="326862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0" name="CustomShape 8"/>
          <p:cNvSpPr/>
          <p:nvPr/>
        </p:nvSpPr>
        <p:spPr>
          <a:xfrm>
            <a:off x="2514314" y="285786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1" name="CustomShape 9"/>
          <p:cNvSpPr/>
          <p:nvPr/>
        </p:nvSpPr>
        <p:spPr>
          <a:xfrm>
            <a:off x="2514314" y="326862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2" name="CustomShape 10"/>
          <p:cNvSpPr/>
          <p:nvPr/>
        </p:nvSpPr>
        <p:spPr>
          <a:xfrm>
            <a:off x="1226594" y="282258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0: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3" name="CustomShape 11"/>
          <p:cNvSpPr/>
          <p:nvPr/>
        </p:nvSpPr>
        <p:spPr>
          <a:xfrm>
            <a:off x="1226594" y="324666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1: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5" name="CustomShape 13"/>
          <p:cNvSpPr/>
          <p:nvPr/>
        </p:nvSpPr>
        <p:spPr>
          <a:xfrm>
            <a:off x="5258880" y="2115000"/>
            <a:ext cx="159552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6" name="CustomShape 14"/>
          <p:cNvSpPr/>
          <p:nvPr/>
        </p:nvSpPr>
        <p:spPr>
          <a:xfrm>
            <a:off x="3314594" y="285786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7" name="CustomShape 15"/>
          <p:cNvSpPr/>
          <p:nvPr/>
        </p:nvSpPr>
        <p:spPr>
          <a:xfrm>
            <a:off x="3314594" y="325782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9" name="CustomShape 17"/>
          <p:cNvSpPr/>
          <p:nvPr/>
        </p:nvSpPr>
        <p:spPr>
          <a:xfrm>
            <a:off x="3585960" y="1489320"/>
            <a:ext cx="1142640" cy="45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0" name="CustomShape 18"/>
          <p:cNvSpPr/>
          <p:nvPr/>
        </p:nvSpPr>
        <p:spPr>
          <a:xfrm>
            <a:off x="1828514" y="361134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1" name="CustomShape 19"/>
          <p:cNvSpPr/>
          <p:nvPr/>
        </p:nvSpPr>
        <p:spPr>
          <a:xfrm>
            <a:off x="1828514" y="402210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2" name="CustomShape 20"/>
          <p:cNvSpPr/>
          <p:nvPr/>
        </p:nvSpPr>
        <p:spPr>
          <a:xfrm>
            <a:off x="1942994" y="366858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3" name="CustomShape 21"/>
          <p:cNvSpPr/>
          <p:nvPr/>
        </p:nvSpPr>
        <p:spPr>
          <a:xfrm>
            <a:off x="1942994" y="407934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4" name="CustomShape 22"/>
          <p:cNvSpPr/>
          <p:nvPr/>
        </p:nvSpPr>
        <p:spPr>
          <a:xfrm>
            <a:off x="2514314" y="366858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5" name="CustomShape 23"/>
          <p:cNvSpPr/>
          <p:nvPr/>
        </p:nvSpPr>
        <p:spPr>
          <a:xfrm>
            <a:off x="2514314" y="407934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6" name="CustomShape 24"/>
          <p:cNvSpPr/>
          <p:nvPr/>
        </p:nvSpPr>
        <p:spPr>
          <a:xfrm>
            <a:off x="1226594" y="363366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2: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7" name="CustomShape 25"/>
          <p:cNvSpPr/>
          <p:nvPr/>
        </p:nvSpPr>
        <p:spPr>
          <a:xfrm>
            <a:off x="1226594" y="405738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3: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8" name="CustomShape 26"/>
          <p:cNvSpPr/>
          <p:nvPr/>
        </p:nvSpPr>
        <p:spPr>
          <a:xfrm>
            <a:off x="3314594" y="366858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9" name="CustomShape 27"/>
          <p:cNvSpPr/>
          <p:nvPr/>
        </p:nvSpPr>
        <p:spPr>
          <a:xfrm>
            <a:off x="3314594" y="406854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Shape 1"/>
          <p:cNvSpPr txBox="1"/>
          <p:nvPr/>
        </p:nvSpPr>
        <p:spPr>
          <a:xfrm>
            <a:off x="1304413" y="1141020"/>
            <a:ext cx="6057000" cy="6282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Assuming a 32-bit address (i.e. m=32): 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Assume the cache is direct-mapped, and each block stores 8 bytes, and there are 4 sets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how many bits are used for tag (t), set index (s), and block offset (b).</a:t>
            </a:r>
            <a:endParaRPr lang="en-US" sz="2100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 = 27, s = 2, b = 3</a:t>
            </a:r>
            <a:endParaRPr lang="en-US" sz="2100" b="0" strike="noStrike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4" name="TextShape 2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Direct-Mapped Cache Example</a:t>
            </a:r>
            <a:endParaRPr lang="en-US" sz="135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6" name="CustomShape 4"/>
          <p:cNvSpPr/>
          <p:nvPr/>
        </p:nvSpPr>
        <p:spPr>
          <a:xfrm>
            <a:off x="1828514" y="280062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7" name="CustomShape 5"/>
          <p:cNvSpPr/>
          <p:nvPr/>
        </p:nvSpPr>
        <p:spPr>
          <a:xfrm>
            <a:off x="1828514" y="321138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8" name="CustomShape 6"/>
          <p:cNvSpPr/>
          <p:nvPr/>
        </p:nvSpPr>
        <p:spPr>
          <a:xfrm>
            <a:off x="1942994" y="285786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9" name="CustomShape 7"/>
          <p:cNvSpPr/>
          <p:nvPr/>
        </p:nvSpPr>
        <p:spPr>
          <a:xfrm>
            <a:off x="1942994" y="326862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0" name="CustomShape 8"/>
          <p:cNvSpPr/>
          <p:nvPr/>
        </p:nvSpPr>
        <p:spPr>
          <a:xfrm>
            <a:off x="2514314" y="285786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1" name="CustomShape 9"/>
          <p:cNvSpPr/>
          <p:nvPr/>
        </p:nvSpPr>
        <p:spPr>
          <a:xfrm>
            <a:off x="2514314" y="326862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2" name="CustomShape 10"/>
          <p:cNvSpPr/>
          <p:nvPr/>
        </p:nvSpPr>
        <p:spPr>
          <a:xfrm>
            <a:off x="1226594" y="282258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0: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3" name="CustomShape 11"/>
          <p:cNvSpPr/>
          <p:nvPr/>
        </p:nvSpPr>
        <p:spPr>
          <a:xfrm>
            <a:off x="1226594" y="324666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1: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5" name="CustomShape 13"/>
          <p:cNvSpPr/>
          <p:nvPr/>
        </p:nvSpPr>
        <p:spPr>
          <a:xfrm>
            <a:off x="5258880" y="2115000"/>
            <a:ext cx="159552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6" name="CustomShape 14"/>
          <p:cNvSpPr/>
          <p:nvPr/>
        </p:nvSpPr>
        <p:spPr>
          <a:xfrm>
            <a:off x="3314594" y="285786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7" name="CustomShape 15"/>
          <p:cNvSpPr/>
          <p:nvPr/>
        </p:nvSpPr>
        <p:spPr>
          <a:xfrm>
            <a:off x="3314594" y="325782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9" name="CustomShape 17"/>
          <p:cNvSpPr/>
          <p:nvPr/>
        </p:nvSpPr>
        <p:spPr>
          <a:xfrm>
            <a:off x="3585960" y="1489320"/>
            <a:ext cx="1142640" cy="45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0" name="CustomShape 18"/>
          <p:cNvSpPr/>
          <p:nvPr/>
        </p:nvSpPr>
        <p:spPr>
          <a:xfrm>
            <a:off x="1828514" y="361134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1" name="CustomShape 19"/>
          <p:cNvSpPr/>
          <p:nvPr/>
        </p:nvSpPr>
        <p:spPr>
          <a:xfrm>
            <a:off x="1828514" y="402210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2" name="CustomShape 20"/>
          <p:cNvSpPr/>
          <p:nvPr/>
        </p:nvSpPr>
        <p:spPr>
          <a:xfrm>
            <a:off x="1942994" y="366858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3" name="CustomShape 21"/>
          <p:cNvSpPr/>
          <p:nvPr/>
        </p:nvSpPr>
        <p:spPr>
          <a:xfrm>
            <a:off x="1942994" y="407934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4" name="CustomShape 22"/>
          <p:cNvSpPr/>
          <p:nvPr/>
        </p:nvSpPr>
        <p:spPr>
          <a:xfrm>
            <a:off x="2514314" y="366858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5" name="CustomShape 23"/>
          <p:cNvSpPr/>
          <p:nvPr/>
        </p:nvSpPr>
        <p:spPr>
          <a:xfrm>
            <a:off x="2514314" y="407934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6" name="CustomShape 24"/>
          <p:cNvSpPr/>
          <p:nvPr/>
        </p:nvSpPr>
        <p:spPr>
          <a:xfrm>
            <a:off x="1226594" y="363366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2: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7" name="CustomShape 25"/>
          <p:cNvSpPr/>
          <p:nvPr/>
        </p:nvSpPr>
        <p:spPr>
          <a:xfrm>
            <a:off x="1226594" y="405738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3: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8" name="CustomShape 26"/>
          <p:cNvSpPr/>
          <p:nvPr/>
        </p:nvSpPr>
        <p:spPr>
          <a:xfrm>
            <a:off x="3314594" y="366858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9" name="CustomShape 27"/>
          <p:cNvSpPr/>
          <p:nvPr/>
        </p:nvSpPr>
        <p:spPr>
          <a:xfrm>
            <a:off x="3314594" y="406854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3120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recitation-template</Template>
  <TotalTime>1563</TotalTime>
  <Words>1215</Words>
  <Application>Microsoft Office PowerPoint</Application>
  <PresentationFormat>On-screen Show (16:9)</PresentationFormat>
  <Paragraphs>358</Paragraphs>
  <Slides>18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Arial</vt:lpstr>
      <vt:lpstr>Century Gothic</vt:lpstr>
      <vt:lpstr>Courier New</vt:lpstr>
      <vt:lpstr>DejaVu Sans</vt:lpstr>
      <vt:lpstr>Symbol</vt:lpstr>
      <vt:lpstr>Times New Roman</vt:lpstr>
      <vt:lpstr>Wingdings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15-213 Recitation 7 Caches and Blocking</dc:title>
  <dc:subject/>
  <dc:creator>Jerry Ding</dc:creator>
  <dc:description/>
  <cp:lastModifiedBy> </cp:lastModifiedBy>
  <cp:revision>33</cp:revision>
  <dcterms:created xsi:type="dcterms:W3CDTF">2017-02-27T05:38:22Z</dcterms:created>
  <dcterms:modified xsi:type="dcterms:W3CDTF">2018-02-26T02:16:16Z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7</vt:i4>
  </property>
  <property fmtid="{D5CDD505-2E9C-101B-9397-08002B2CF9AE}" pid="8" name="PresentationFormat">
    <vt:lpwstr>On-screen Show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27</vt:i4>
  </property>
</Properties>
</file>