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7772400" cy="10058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0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160" cy="993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cs.cmu.edu/~213/codeStyle.html" TargetMode="Externa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cs.cmu.edu/~213" TargetMode="Externa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685800" y="1131120"/>
            <a:ext cx="6857280" cy="99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3000" b="0" strike="noStrike" spc="-1">
                <a:solidFill>
                  <a:srgbClr val="000000"/>
                </a:solidFill>
                <a:latin typeface="Arial"/>
                <a:ea typeface="Arial"/>
              </a:rPr>
              <a:t>15-213 Recitation: C Review</a:t>
            </a:r>
            <a:endParaRPr lang="en-US" sz="30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685800" y="3144960"/>
            <a:ext cx="7314480" cy="79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Arial"/>
              </a:rPr>
              <a:t>TA’s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Arial"/>
              </a:rPr>
              <a:t>19 Feb 2018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(malloc): act4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Switch main to run act4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make 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./act_malloc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What happened? Let’s try to debug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gdb ./act_malloc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run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backtrace</a:t>
            </a:r>
            <a:endParaRPr lang="en-U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(macros): act5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Switch to act_macros.c 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make macros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./act_macros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What happened? Let’s try to debug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gcc -std=c99 -E act_macros.c &gt; expanded.txt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Open expanded.txt and look at act5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How did the macros expand?</a:t>
            </a:r>
            <a:endParaRPr lang="en-U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(macros): Review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628560" y="1369080"/>
            <a:ext cx="788616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71360" indent="-1706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Macros are good for compile-time decisions</a:t>
            </a:r>
            <a:endParaRPr lang="en-US" sz="2100" b="0" strike="noStrike" spc="-1">
              <a:latin typeface="Arial"/>
            </a:endParaRPr>
          </a:p>
          <a:p>
            <a:pPr marL="514440" lvl="1" indent="-1706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Assert, requires, etc</a:t>
            </a:r>
            <a:endParaRPr lang="en-US" sz="1800" b="0" strike="noStrike" spc="-1">
              <a:latin typeface="Arial"/>
            </a:endParaRPr>
          </a:p>
          <a:p>
            <a:pPr marL="514440" lvl="1" indent="-17064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dbg_print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171360" indent="-1706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Macros are not functions and should not be used interchangeably</a:t>
            </a:r>
            <a:endParaRPr lang="en-US" sz="2100" b="0" strike="noStrike" spc="-1">
              <a:latin typeface="Arial"/>
            </a:endParaRPr>
          </a:p>
          <a:p>
            <a:pPr marL="171360" indent="-1706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Use functions whenever you can</a:t>
            </a: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Activities Conclusion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20000"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Did you answer every question correctly? If not…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Refer the C Bootcamp slides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Was the test so easy you were bored? If not…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Refer the C Bootcamp slides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When in doubt…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Refer the C Bootcamp slides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This will be </a:t>
            </a:r>
            <a:r>
              <a:rPr lang="en-US" sz="2100" b="0" i="1" strike="noStrike" spc="-1">
                <a:solidFill>
                  <a:srgbClr val="000000"/>
                </a:solidFill>
                <a:latin typeface="Arial"/>
              </a:rPr>
              <a:t>very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 important for the rest of this class, so make sure you are comfortable with the material covered or come to the C Bootcamp!</a:t>
            </a:r>
            <a:endParaRPr lang="en-US" sz="21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Programming Style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Document your code with comments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Check error and failure conditions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Write modular code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Use consistent formatting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Avoid memory and file descriptor leaks</a:t>
            </a:r>
            <a:endParaRPr lang="en-US" sz="21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Warning: </a:t>
            </a:r>
            <a:r>
              <a:rPr lang="en-US" sz="2100" b="0" i="1" strike="noStrike" spc="-1">
                <a:solidFill>
                  <a:srgbClr val="000000"/>
                </a:solidFill>
                <a:latin typeface="Arial"/>
              </a:rPr>
              <a:t>Dr. Evil 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has returned to grade style on Cache Lab! </a:t>
            </a:r>
            <a:r>
              <a:rPr lang="en-US" sz="2100" b="0" strike="noStrike" spc="-1">
                <a:solidFill>
                  <a:srgbClr val="000000"/>
                </a:solidFill>
                <a:latin typeface="Wingdings"/>
              </a:rPr>
              <a:t>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Refer to full 213 Style Guide: </a:t>
            </a:r>
            <a:r>
              <a:rPr lang="en-US" sz="18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2"/>
              </a:rPr>
              <a:t>http://cs.cmu.edu/~213/codeStyle.html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Exercise: </a:t>
            </a:r>
            <a:r>
              <a:rPr lang="en-US" sz="3300" b="0" strike="noStrike" spc="-1">
                <a:solidFill>
                  <a:srgbClr val="000000"/>
                </a:solidFill>
                <a:latin typeface="Consolas"/>
              </a:rPr>
              <a:t>$ man 3 getopt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628560" y="1371600"/>
            <a:ext cx="8423640" cy="411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int getopt(int argc, char * const argv[], const char *optstring);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getopt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 returns -1 when done parsing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optstring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 is string with command line arguments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Characters followed by colon require arguments</a:t>
            </a:r>
            <a:endParaRPr lang="en-US" sz="18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Find argument text in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char *optarg</a:t>
            </a:r>
            <a:endParaRPr lang="en-US" sz="15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Consolas"/>
              </a:rPr>
              <a:t>getopt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 can’t find argument or finds illegal argument sets 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</a:rPr>
              <a:t>optarg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 to 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</a:rPr>
              <a:t>“?”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Example: 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</a:rPr>
              <a:t>“abc:d:”</a:t>
            </a:r>
            <a:endParaRPr lang="en-US" sz="18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a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 and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b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 are boolean arguments (not followed by text)</a:t>
            </a:r>
            <a:endParaRPr lang="en-US" sz="15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c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 and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d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 are followed by text (found in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</a:rPr>
              <a:t>char *optarg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1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5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Exercise: </a:t>
            </a:r>
            <a:r>
              <a:rPr lang="en-US" sz="3300" b="0" strike="noStrike" spc="-1">
                <a:solidFill>
                  <a:srgbClr val="000000"/>
                </a:solidFill>
                <a:latin typeface="Consolas"/>
              </a:rPr>
              <a:t>getopt example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628560" y="1371600"/>
            <a:ext cx="8423640" cy="411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make getopt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$  ./getopt_example -n 10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$  ./getopt_example -n 10 -v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Try switching the parameters around. Does it still work?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Modify the example to include a step size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$ ./getopt_example -n 10 -s 2 -v should count 0 – 10 by 2s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The default step size should be 1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Exercise: </a:t>
            </a:r>
            <a:r>
              <a:rPr lang="en-US" sz="3300" b="0" strike="noStrike" spc="-1">
                <a:solidFill>
                  <a:srgbClr val="000000"/>
                </a:solidFill>
                <a:latin typeface="Consolas"/>
              </a:rPr>
              <a:t>getopt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628560" y="1371600"/>
            <a:ext cx="8423640" cy="411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Now write your own!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Open a new file called getopt.c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Write a simple hashing function with usage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-s : string with length at most 100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-i : max index 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-v : optional verbose flag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-f : which hashing function to use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When f is off, sum all characters % i 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When f is set, multiply each character by it’s index before adding  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If you get stuck…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 Bootcamp next Sunday 2/25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Reread the writeup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Look at CS:APP Chapter 6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Review lecture notes (</a:t>
            </a:r>
            <a:r>
              <a:rPr lang="en-US" sz="2100" b="0" u="sng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2"/>
              </a:rPr>
              <a:t>http://cs.cmu.edu/~213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Come to Office Hours (Sunday to Thursday, 5-9pm WH-5207)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Post private question on Piazza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man malloc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, </a:t>
            </a: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man valgrind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, </a:t>
            </a: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man gdb</a:t>
            </a: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Appendix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Valgrind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Clang / LLVM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Cache Structure</a:t>
            </a: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Agenda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628560" y="1369080"/>
            <a:ext cx="7886160" cy="377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Logistics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Attack Lab Conclusion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C Activities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C Programming Style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C Exercise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Appendix: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Valgrind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Clang / LLVM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Cache Structure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Appendix: Valgrind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Tool used for debugging memory use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Finds many potential memory leaks and double frees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Shows heap usage over time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Detects invalid memory reads and writes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To learn more… man valgrind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Finding memory leaks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Consolas"/>
              </a:rPr>
              <a:t>$ valgrind –leak-resolution=high –leak-check=full –show-reachable=yes –track-fds=yes ./myProgram arg1 arg2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Appendix: Clang / LLVM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</a:rPr>
              <a:t>Clang is a (gcc equivalent) C compiler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Support for code analyses and transformation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Compiler will check you variable usage and declarations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Compiler will create code recording all memory accesses to a file</a:t>
            </a:r>
            <a:endParaRPr lang="en-US" sz="18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Useful for Cache Lab Part B (Matrix Transpose)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Appendix: Cache Structure</a:t>
            </a:r>
            <a:endParaRPr lang="en-US" sz="3300" b="0" strike="noStrike" spc="-1">
              <a:latin typeface="Arial"/>
            </a:endParaRPr>
          </a:p>
        </p:txBody>
      </p:sp>
      <p:pic>
        <p:nvPicPr>
          <p:cNvPr id="119" name="Picture 3"/>
          <p:cNvPicPr/>
          <p:nvPr/>
        </p:nvPicPr>
        <p:blipFill>
          <a:blip r:embed="rId2"/>
          <a:stretch/>
        </p:blipFill>
        <p:spPr>
          <a:xfrm>
            <a:off x="1267920" y="1039320"/>
            <a:ext cx="6607800" cy="4003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Logistics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628560" y="1369080"/>
            <a:ext cx="788616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Attack Lab is due </a:t>
            </a:r>
            <a:r>
              <a:rPr lang="en-US" sz="21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tomorrow at midnight</a:t>
            </a:r>
            <a:r>
              <a:rPr lang="en-US" sz="21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!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Come to office hours for help</a:t>
            </a:r>
            <a:endParaRPr lang="en-US" sz="18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 dirty="0" err="1">
                <a:solidFill>
                  <a:srgbClr val="000000"/>
                </a:solidFill>
                <a:latin typeface="Consolas"/>
                <a:ea typeface="Arial"/>
              </a:rPr>
              <a:t>rtarget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phase 5 is only worth 5 points</a:t>
            </a:r>
            <a:endParaRPr lang="en-US" sz="1800" b="0" strike="noStrike" spc="-1" dirty="0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0.2% of your grade ≈ 0% of your grade</a:t>
            </a:r>
            <a:endParaRPr lang="en-US" sz="15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5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Cache Lab will be released shortly thereafter!</a:t>
            </a:r>
            <a:endParaRPr lang="en-US" sz="21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Attack Lab Conclusion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Don’t use functions vulnerable to buffer overflow (like </a:t>
            </a:r>
            <a:r>
              <a:rPr lang="en-US" sz="2100" b="0" strike="noStrike" spc="-1">
                <a:solidFill>
                  <a:srgbClr val="000000"/>
                </a:solidFill>
                <a:latin typeface="Consolas"/>
                <a:ea typeface="Arial"/>
              </a:rPr>
              <a:t>gets</a:t>
            </a: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Use functions that allow you to specify buffer lengths:</a:t>
            </a:r>
            <a:endParaRPr lang="en-US" sz="18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fgets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  <a:ea typeface="Arial"/>
              </a:rPr>
              <a:t> instead of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gets</a:t>
            </a:r>
            <a:endParaRPr lang="en-US" sz="15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strncpy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  <a:ea typeface="Arial"/>
              </a:rPr>
              <a:t> instead of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strcpy</a:t>
            </a:r>
            <a:endParaRPr lang="en-US" sz="15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strncat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  <a:ea typeface="Arial"/>
              </a:rPr>
              <a:t> instead of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strcat</a:t>
            </a:r>
            <a:endParaRPr lang="en-US" sz="1500" b="0" strike="noStrike" spc="-1">
              <a:latin typeface="Arial"/>
            </a:endParaRPr>
          </a:p>
          <a:p>
            <a:pPr marL="1143000" lvl="2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snprintf</a:t>
            </a:r>
            <a:r>
              <a:rPr lang="en-US" sz="1500" b="0" strike="noStrike" spc="-1">
                <a:solidFill>
                  <a:srgbClr val="000000"/>
                </a:solidFill>
                <a:latin typeface="Arial"/>
                <a:ea typeface="Arial"/>
              </a:rPr>
              <a:t> instead of </a:t>
            </a:r>
            <a:r>
              <a:rPr lang="en-US" sz="1500" b="0" strike="noStrike" spc="-1">
                <a:solidFill>
                  <a:srgbClr val="000000"/>
                </a:solidFill>
                <a:latin typeface="Consolas"/>
                <a:ea typeface="Arial"/>
              </a:rPr>
              <a:t>sprint</a:t>
            </a:r>
            <a:endParaRPr lang="en-US" sz="15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Use 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  <a:ea typeface="Arial"/>
              </a:rPr>
              <a:t>sscanf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 and 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  <a:ea typeface="Arial"/>
              </a:rPr>
              <a:t>fscanf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 with input lengths (</a:t>
            </a:r>
            <a:r>
              <a:rPr lang="en-US" sz="1800" b="0" strike="noStrike" spc="-1">
                <a:solidFill>
                  <a:srgbClr val="000000"/>
                </a:solidFill>
                <a:latin typeface="Consolas"/>
                <a:ea typeface="Arial"/>
              </a:rPr>
              <a:t>%213s</a:t>
            </a: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Arial"/>
                <a:ea typeface="Arial"/>
              </a:rPr>
              <a:t>Stack protection makes buffer overflow very hard…</a:t>
            </a:r>
            <a:endParaRPr lang="en-US" sz="2100" b="0" strike="noStrike" spc="-1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Arial"/>
              </a:rPr>
              <a:t>But very hard ≠ impossible!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Activities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628560" y="1369080"/>
            <a:ext cx="8087400" cy="366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Basic C Programming Questions</a:t>
            </a:r>
            <a:endParaRPr lang="en-US" sz="24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Activity 1 and 2: Common Pointer Mistakes</a:t>
            </a:r>
            <a:endParaRPr lang="en-US" sz="22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Activity 3 and 4: Common </a:t>
            </a:r>
            <a:r>
              <a:rPr lang="en-US" sz="2200" b="0" strike="noStrike" spc="-1" dirty="0" err="1">
                <a:solidFill>
                  <a:srgbClr val="000000"/>
                </a:solidFill>
                <a:latin typeface="Arial"/>
              </a:rPr>
              <a:t>Malloc</a:t>
            </a: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 Mistakes</a:t>
            </a:r>
            <a:endParaRPr lang="en-US" sz="22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Activity 5: Common Macro Mistakes</a:t>
            </a:r>
            <a:endParaRPr lang="en-US" sz="22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Learn to use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onsolas"/>
              </a:rPr>
              <a:t>getopt</a:t>
            </a:r>
            <a:endParaRPr lang="en-US" sz="24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Extremely useful for Cache Lab</a:t>
            </a:r>
            <a:endParaRPr lang="en-US" sz="22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374"/>
              </a:spcBef>
              <a:buClr>
                <a:srgbClr val="990000"/>
              </a:buClr>
              <a:buFont typeface="Arial"/>
              <a:buChar char="■"/>
            </a:pPr>
            <a:r>
              <a:rPr lang="en-US" sz="2200" b="0" strike="noStrike" spc="-1" dirty="0">
                <a:solidFill>
                  <a:srgbClr val="000000"/>
                </a:solidFill>
                <a:latin typeface="Arial"/>
              </a:rPr>
              <a:t>Processes command line arguments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Activities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628560" y="1369080"/>
            <a:ext cx="8087400" cy="304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/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Pair up!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Login to a shark machine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$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Arial"/>
              </a:rPr>
              <a:t>wget</a:t>
            </a: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 http://www.cs.cmu.edu/~213/activities/rec5.tar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$ tar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Arial"/>
              </a:rPr>
              <a:t>xvf</a:t>
            </a: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 rec5.tar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$ cd rec5</a:t>
            </a:r>
            <a:endParaRPr lang="en-US" sz="2100" b="0" strike="noStrike" spc="-1" dirty="0">
              <a:latin typeface="Arial"/>
            </a:endParaRPr>
          </a:p>
          <a:p>
            <a:pPr marL="800280" lvl="1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</a:rPr>
              <a:t>$ make</a:t>
            </a:r>
            <a:endParaRPr lang="en-US" sz="21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en-US" sz="21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Arial"/>
                <a:ea typeface="AR PL SungtiL GB"/>
              </a:rPr>
              <a:t>Open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Arial"/>
                <a:ea typeface="AR PL SungtiL GB"/>
              </a:rPr>
              <a:t>act_pointers.c</a:t>
            </a:r>
            <a:endParaRPr lang="en-US" sz="21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(pointers): act1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628560" y="1369080"/>
            <a:ext cx="8087400" cy="375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Open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act_pointers.c</a:t>
            </a: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, make sure main is running act1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$ make pointers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$ ./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act_pointers</a:t>
            </a:r>
            <a:endParaRPr lang="en-US" sz="21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What happened? Let’s try to debug  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$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gdb</a:t>
            </a: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act_pointers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gdb</a:t>
            </a: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) run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gdb</a:t>
            </a: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backtrace</a:t>
            </a:r>
            <a:endParaRPr lang="en-US" sz="2100" b="0" strike="noStrike" spc="-1" dirty="0">
              <a:latin typeface="Arial"/>
            </a:endParaRPr>
          </a:p>
          <a:p>
            <a:pPr marL="914400" lvl="1" indent="-226440"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$ 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valgrind</a:t>
            </a: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 --leak-check=full ./</a:t>
            </a:r>
            <a:r>
              <a:rPr lang="en-US" sz="2100" b="0" strike="noStrike" spc="-1" dirty="0" err="1">
                <a:solidFill>
                  <a:srgbClr val="000000"/>
                </a:solidFill>
                <a:latin typeface="Consolas"/>
              </a:rPr>
              <a:t>act_pointers</a:t>
            </a:r>
            <a:endParaRPr lang="en-US" sz="21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How would you fix this?</a:t>
            </a:r>
            <a:endParaRPr lang="en-US" sz="2100" b="0" strike="noStrike" spc="-1" dirty="0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 dirty="0">
                <a:solidFill>
                  <a:srgbClr val="000000"/>
                </a:solidFill>
                <a:latin typeface="Consolas"/>
              </a:rPr>
              <a:t>Is there another way?</a:t>
            </a:r>
            <a:endParaRPr lang="en-US" sz="21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751"/>
              </a:spcBef>
            </a:pPr>
            <a:endParaRPr lang="en-US" sz="21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(pointers): act2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628560" y="1280160"/>
            <a:ext cx="8515080" cy="377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Switch main to run act2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make pointers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./act_pointers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What happened? Let’s try to debug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gdb act_pointers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break act2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run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list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watch *d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(gdb) continue</a:t>
            </a: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628560" y="27396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latin typeface="Arial"/>
              </a:rPr>
              <a:t>C Activity (malloc): act3</a:t>
            </a:r>
            <a:endParaRPr lang="en-US" sz="3300" b="0" strike="noStrike" spc="-1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628560" y="1369080"/>
            <a:ext cx="8087400" cy="326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Make sure main is running act3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make 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./act_malloc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What happened? Let’s try to debug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$ valgrind ./act_malloc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Are there any errors?</a:t>
            </a:r>
            <a:endParaRPr lang="en-US" sz="2100" b="0" strike="noStrike" spc="-1">
              <a:latin typeface="Arial"/>
            </a:endParaRPr>
          </a:p>
          <a:p>
            <a:pPr marL="457200" indent="-226440">
              <a:lnSpc>
                <a:spcPct val="100000"/>
              </a:lnSpc>
              <a:spcBef>
                <a:spcPts val="751"/>
              </a:spcBef>
              <a:buClr>
                <a:srgbClr val="990000"/>
              </a:buClr>
              <a:buFont typeface="Arial"/>
              <a:buChar char="■"/>
            </a:pPr>
            <a:r>
              <a:rPr lang="en-US" sz="2100" b="0" strike="noStrike" spc="-1">
                <a:solidFill>
                  <a:srgbClr val="000000"/>
                </a:solidFill>
                <a:latin typeface="Consolas"/>
              </a:rPr>
              <a:t>Is there any memory lost?</a:t>
            </a:r>
            <a:endParaRPr lang="en-US" sz="21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Recitation</Template>
  <TotalTime>1874</TotalTime>
  <Words>981</Words>
  <Application>Microsoft Office PowerPoint</Application>
  <PresentationFormat>画面に合わせる (16:9)</PresentationFormat>
  <Paragraphs>177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22</vt:i4>
      </vt:variant>
    </vt:vector>
  </HeadingPairs>
  <TitlesOfParts>
    <vt:vector size="24" baseType="lpstr">
      <vt:lpstr>Office Theme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Bomb Lab</dc:title>
  <dc:creator>Jerry Ding</dc:creator>
  <cp:lastModifiedBy>Greek Fellows</cp:lastModifiedBy>
  <cp:revision>86</cp:revision>
  <dcterms:created xsi:type="dcterms:W3CDTF">2017-02-02T07:52:27Z</dcterms:created>
  <dcterms:modified xsi:type="dcterms:W3CDTF">2018-02-19T06:27:19Z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32</vt:i4>
  </property>
</Properties>
</file>