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37"/>
  </p:notesMasterIdLst>
  <p:sldIdLst>
    <p:sldId id="256" r:id="rId2"/>
    <p:sldId id="257" r:id="rId3"/>
    <p:sldId id="258" r:id="rId4"/>
    <p:sldId id="324" r:id="rId5"/>
    <p:sldId id="330" r:id="rId6"/>
    <p:sldId id="332" r:id="rId7"/>
    <p:sldId id="333" r:id="rId8"/>
    <p:sldId id="331" r:id="rId9"/>
    <p:sldId id="335" r:id="rId10"/>
    <p:sldId id="337" r:id="rId11"/>
    <p:sldId id="338" r:id="rId12"/>
    <p:sldId id="312" r:id="rId13"/>
    <p:sldId id="313" r:id="rId14"/>
    <p:sldId id="315" r:id="rId15"/>
    <p:sldId id="276" r:id="rId16"/>
    <p:sldId id="277" r:id="rId17"/>
    <p:sldId id="278" r:id="rId18"/>
    <p:sldId id="279" r:id="rId19"/>
    <p:sldId id="316" r:id="rId20"/>
    <p:sldId id="317" r:id="rId21"/>
    <p:sldId id="322" r:id="rId22"/>
    <p:sldId id="323" r:id="rId23"/>
    <p:sldId id="318" r:id="rId24"/>
    <p:sldId id="320" r:id="rId25"/>
    <p:sldId id="325" r:id="rId26"/>
    <p:sldId id="259" r:id="rId27"/>
    <p:sldId id="260" r:id="rId28"/>
    <p:sldId id="261" r:id="rId29"/>
    <p:sldId id="262" r:id="rId30"/>
    <p:sldId id="321" r:id="rId31"/>
    <p:sldId id="263" r:id="rId32"/>
    <p:sldId id="264" r:id="rId33"/>
    <p:sldId id="314" r:id="rId34"/>
    <p:sldId id="327" r:id="rId35"/>
    <p:sldId id="328" r:id="rId3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171"/>
    <a:srgbClr val="FF0000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7"/>
    <p:restoredTop sz="94764"/>
  </p:normalViewPr>
  <p:slideViewPr>
    <p:cSldViewPr snapToGrid="0" snapToObjects="1">
      <p:cViewPr varScale="1">
        <p:scale>
          <a:sx n="163" d="100"/>
          <a:sy n="163" d="100"/>
        </p:scale>
        <p:origin x="96" y="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10583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15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2783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9885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will require explanation</a:t>
            </a:r>
            <a:r>
              <a:rPr lang="en-US" baseline="0" dirty="0"/>
              <a:t> of what a gadget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6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936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968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0472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20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This slide may be useful for</a:t>
            </a:r>
            <a:r>
              <a:rPr lang="en-US" baseline="0" dirty="0"/>
              <a:t> exams ;-)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3402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The key thing</a:t>
            </a:r>
            <a:r>
              <a:rPr lang="en-US" baseline="0" dirty="0"/>
              <a:t> for Attack Lab is the return address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5744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What? The return address can be changed?!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144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430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more Endianness, see lecture</a:t>
            </a:r>
            <a:r>
              <a:rPr lang="en-US" baseline="0" dirty="0"/>
              <a:t> “</a:t>
            </a:r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Bits, Bytes, &amp; Integers II”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217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Endianness, see lecture</a:t>
            </a:r>
            <a:r>
              <a:rPr lang="en-US" baseline="0" dirty="0"/>
              <a:t> “</a:t>
            </a:r>
            <a:r>
              <a:rPr lang="en-US" sz="11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Bits, Bytes, &amp; Integers II”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892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991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9893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Have</a:t>
            </a:r>
            <a:r>
              <a:rPr lang="en-US" baseline="0" dirty="0"/>
              <a:t> students type out the </a:t>
            </a:r>
            <a:r>
              <a:rPr lang="en-US" baseline="0" dirty="0" err="1"/>
              <a:t>url</a:t>
            </a:r>
            <a:r>
              <a:rPr lang="en-US" baseline="0" dirty="0"/>
              <a:t>. Copy/pasting causes issues with the ~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2280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239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 leading zeros in the address are important.</a:t>
            </a:r>
          </a:p>
        </p:txBody>
      </p:sp>
    </p:spTree>
    <p:extLst>
      <p:ext uri="{BB962C8B-B14F-4D97-AF65-F5344CB8AC3E}">
        <p14:creationId xmlns:p14="http://schemas.microsoft.com/office/powerpoint/2010/main" val="3023044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Shape 4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512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1296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lvl="1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lvl="2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4800"/>
            </a:lvl1pPr>
            <a:lvl2pPr lvl="1" algn="ctr" rtl="0">
              <a:spcBef>
                <a:spcPts val="0"/>
              </a:spcBef>
              <a:buSzPct val="100000"/>
              <a:defRPr sz="4800"/>
            </a:lvl2pPr>
            <a:lvl3pPr lvl="2" algn="ctr" rtl="0">
              <a:spcBef>
                <a:spcPts val="0"/>
              </a:spcBef>
              <a:buSzPct val="100000"/>
              <a:defRPr sz="4800"/>
            </a:lvl3pPr>
            <a:lvl4pPr lvl="3" algn="ctr" rtl="0">
              <a:spcBef>
                <a:spcPts val="0"/>
              </a:spcBef>
              <a:buSzPct val="100000"/>
              <a:defRPr sz="4800"/>
            </a:lvl4pPr>
            <a:lvl5pPr lvl="4" algn="ctr" rtl="0">
              <a:spcBef>
                <a:spcPts val="0"/>
              </a:spcBef>
              <a:buSzPct val="100000"/>
              <a:defRPr sz="4800"/>
            </a:lvl5pPr>
            <a:lvl6pPr lvl="5" algn="ctr" rtl="0">
              <a:spcBef>
                <a:spcPts val="0"/>
              </a:spcBef>
              <a:buSzPct val="100000"/>
              <a:defRPr sz="4800"/>
            </a:lvl6pPr>
            <a:lvl7pPr lvl="6" algn="ctr" rtl="0">
              <a:spcBef>
                <a:spcPts val="0"/>
              </a:spcBef>
              <a:buSzPct val="100000"/>
              <a:defRPr sz="4800"/>
            </a:lvl7pPr>
            <a:lvl8pPr lvl="7" algn="ctr" rtl="0">
              <a:spcBef>
                <a:spcPts val="0"/>
              </a:spcBef>
              <a:buSzPct val="100000"/>
              <a:defRPr sz="4800"/>
            </a:lvl8pPr>
            <a:lvl9pPr lvl="8"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Font typeface="Arial"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Font typeface="Arial"/>
              <a:defRPr/>
            </a:lvl2pPr>
            <a:lvl3pPr lvl="2" rtl="0">
              <a:spcBef>
                <a:spcPts val="0"/>
              </a:spcBef>
              <a:buFont typeface="Arial"/>
              <a:defRPr/>
            </a:lvl3pPr>
            <a:lvl4pPr lvl="3" rtl="0">
              <a:spcBef>
                <a:spcPts val="0"/>
              </a:spcBef>
              <a:buFont typeface="Arial"/>
              <a:defRPr/>
            </a:lvl4pPr>
            <a:lvl5pPr lvl="4" rtl="0">
              <a:spcBef>
                <a:spcPts val="0"/>
              </a:spcBef>
              <a:buFont typeface="Arial"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10" name="Shape 10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activities/rec4.ta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15-213 Recitation: </a:t>
            </a:r>
            <a:r>
              <a:rPr lang="en-US" dirty="0">
                <a:latin typeface="Arial Rounded MT Bold"/>
                <a:cs typeface="Arial Rounded MT Bold"/>
              </a:rPr>
              <a:t>Attack</a:t>
            </a:r>
            <a:r>
              <a:rPr lang="en" dirty="0">
                <a:latin typeface="Arial Rounded MT Bold"/>
                <a:cs typeface="Arial Rounded MT Bold"/>
              </a:rPr>
              <a:t> Lab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12 Feb</a:t>
            </a:r>
            <a:r>
              <a:rPr lang="en" dirty="0">
                <a:latin typeface="Arial Rounded MT Bold"/>
                <a:cs typeface="Arial Rounded MT Bold"/>
              </a:rPr>
              <a:t> 201</a:t>
            </a:r>
            <a:r>
              <a:rPr lang="en-US" dirty="0">
                <a:latin typeface="Arial Rounded MT Bold"/>
                <a:cs typeface="Arial Rounded MT Bold"/>
              </a:rPr>
              <a:t>8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2BB65C-3500-40BB-B35D-CF3376CCE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Return-Oriented Programming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B368B5B-BF5C-45E7-A962-5BF360FFF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Goal: execute a small section of code, return, call another small section of code. </a:t>
            </a:r>
            <a:r>
              <a:rPr lang="en-US" dirty="0" smtClean="0"/>
              <a:t>Repeat </a:t>
            </a:r>
            <a:r>
              <a:rPr lang="en-US" dirty="0"/>
              <a:t>until you execute your </a:t>
            </a:r>
            <a:r>
              <a:rPr lang="en-US" dirty="0" smtClean="0"/>
              <a:t>exploit</a:t>
            </a:r>
          </a:p>
          <a:p>
            <a:endParaRPr lang="en-US" dirty="0"/>
          </a:p>
          <a:p>
            <a:r>
              <a:rPr lang="en-US" dirty="0"/>
              <a:t>Activity 3 steps you through an example of a return oriented programming exploit </a:t>
            </a:r>
          </a:p>
        </p:txBody>
      </p:sp>
    </p:spTree>
    <p:extLst>
      <p:ext uri="{BB962C8B-B14F-4D97-AF65-F5344CB8AC3E}">
        <p14:creationId xmlns:p14="http://schemas.microsoft.com/office/powerpoint/2010/main" val="340124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14921" y="1154789"/>
            <a:ext cx="8829080" cy="38123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Three activities</a:t>
            </a:r>
          </a:p>
          <a:p>
            <a:pPr lvl="1"/>
            <a:r>
              <a:rPr lang="en-US" sz="2000" dirty="0"/>
              <a:t> Each relies on a specially crafted assembly sequence to purposefully overwrite the stack</a:t>
            </a:r>
          </a:p>
          <a:p>
            <a:pPr lvl="1"/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Activity 1 – Overwrites the return </a:t>
            </a:r>
            <a:r>
              <a:rPr lang="en-US" dirty="0" smtClean="0">
                <a:latin typeface="Arial Rounded MT Bold"/>
                <a:cs typeface="Arial Rounded MT Bold"/>
              </a:rPr>
              <a:t>addresses (Buffer Overflow)</a:t>
            </a:r>
          </a:p>
          <a:p>
            <a:endParaRPr lang="en-US" dirty="0">
              <a:latin typeface="Arial Rounded MT Bold"/>
              <a:cs typeface="Arial Rounded MT Bold"/>
            </a:endParaRPr>
          </a:p>
          <a:p>
            <a:r>
              <a:rPr lang="en-US" dirty="0">
                <a:latin typeface="Arial Rounded MT Bold"/>
                <a:cs typeface="Arial Rounded MT Bold"/>
              </a:rPr>
              <a:t>Activity 2 – </a:t>
            </a:r>
            <a:r>
              <a:rPr lang="en-US" dirty="0" smtClean="0">
                <a:latin typeface="Arial Rounded MT Bold"/>
                <a:cs typeface="Arial Rounded MT Bold"/>
              </a:rPr>
              <a:t>Writes </a:t>
            </a:r>
            <a:r>
              <a:rPr lang="en-US" dirty="0">
                <a:latin typeface="Arial Rounded MT Bold"/>
                <a:cs typeface="Arial Rounded MT Bold"/>
              </a:rPr>
              <a:t>assembly </a:t>
            </a:r>
            <a:r>
              <a:rPr lang="en-US" dirty="0" smtClean="0">
                <a:latin typeface="Arial Rounded MT Bold"/>
                <a:cs typeface="Arial Rounded MT Bold"/>
              </a:rPr>
              <a:t>instructions onto </a:t>
            </a:r>
            <a:r>
              <a:rPr lang="en-US" dirty="0">
                <a:latin typeface="Arial Rounded MT Bold"/>
                <a:cs typeface="Arial Rounded MT Bold"/>
              </a:rPr>
              <a:t>the </a:t>
            </a:r>
            <a:r>
              <a:rPr lang="en-US" dirty="0" smtClean="0">
                <a:latin typeface="Arial Rounded MT Bold"/>
                <a:cs typeface="Arial Rounded MT Bold"/>
              </a:rPr>
              <a:t>stack</a:t>
            </a:r>
          </a:p>
          <a:p>
            <a:endParaRPr lang="en-US" dirty="0">
              <a:latin typeface="Arial Rounded MT Bold"/>
              <a:cs typeface="Arial Rounded MT Bold"/>
            </a:endParaRPr>
          </a:p>
          <a:p>
            <a:r>
              <a:rPr lang="en-US" dirty="0">
                <a:latin typeface="Arial Rounded MT Bold"/>
                <a:cs typeface="Arial Rounded MT Bold"/>
              </a:rPr>
              <a:t>Activity 3 – Uses byte sequences in </a:t>
            </a:r>
            <a:r>
              <a:rPr lang="en-US" dirty="0" err="1">
                <a:latin typeface="Arial Rounded MT Bold"/>
                <a:cs typeface="Arial Rounded MT Bold"/>
              </a:rPr>
              <a:t>libc</a:t>
            </a:r>
            <a:r>
              <a:rPr lang="en-US" dirty="0">
                <a:latin typeface="Arial Rounded MT Bold"/>
                <a:cs typeface="Arial Rounded MT Bold"/>
              </a:rPr>
              <a:t> as the </a:t>
            </a:r>
            <a:r>
              <a:rPr lang="en-US" dirty="0" smtClean="0">
                <a:latin typeface="Arial Rounded MT Bold"/>
                <a:cs typeface="Arial Rounded MT Bold"/>
              </a:rPr>
              <a:t>instructions 		(Return-Oriented Programming)</a:t>
            </a:r>
            <a:endParaRPr lang="en-US" dirty="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165420595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14921" y="1154789"/>
            <a:ext cx="8829080" cy="314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>
                <a:latin typeface="Arial Rounded MT Bold"/>
                <a:cs typeface="Arial Rounded MT Bold"/>
              </a:rPr>
              <a:t>Work in pairs: one student needs a laptop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Arial Rounded MT Bold"/>
                <a:cs typeface="Arial Rounded MT Bold"/>
              </a:rPr>
              <a:t>Login to a shark machine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</a:t>
            </a:r>
            <a:r>
              <a:rPr lang="en-US" dirty="0">
                <a:latin typeface="Arial Rounded MT Bold"/>
                <a:cs typeface="Arial Rounded MT Bold"/>
              </a:rPr>
              <a:t> </a:t>
            </a:r>
            <a:r>
              <a:rPr lang="en-US" dirty="0" err="1">
                <a:latin typeface="Arial Rounded MT Bold"/>
                <a:cs typeface="Arial Rounded MT Bold"/>
              </a:rPr>
              <a:t>wget</a:t>
            </a:r>
            <a:r>
              <a:rPr lang="en-US" dirty="0">
                <a:latin typeface="Arial Rounded MT Bold"/>
                <a:cs typeface="Arial Rounded MT Bold"/>
              </a:rPr>
              <a:t> </a:t>
            </a:r>
            <a:r>
              <a:rPr lang="en-US" dirty="0">
                <a:latin typeface="Arial Rounded MT Bold"/>
                <a:cs typeface="Arial Rounded MT Bold"/>
                <a:hlinkClick r:id="rId3"/>
              </a:rPr>
              <a:t>http://www.cs.cmu.edu/~213/activities/rec4.tar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</a:t>
            </a:r>
            <a:r>
              <a:rPr lang="en-US" dirty="0">
                <a:latin typeface="Arial Rounded MT Bold"/>
                <a:cs typeface="Arial Rounded MT Bold"/>
              </a:rPr>
              <a:t> tar </a:t>
            </a:r>
            <a:r>
              <a:rPr lang="en-US" dirty="0" err="1">
                <a:latin typeface="Arial Rounded MT Bold"/>
                <a:cs typeface="Arial Rounded MT Bold"/>
              </a:rPr>
              <a:t>xf</a:t>
            </a:r>
            <a:r>
              <a:rPr lang="en-US" dirty="0">
                <a:latin typeface="Arial Rounded MT Bold"/>
                <a:cs typeface="Arial Rounded MT Bold"/>
              </a:rPr>
              <a:t> rec4.tar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</a:t>
            </a:r>
            <a:r>
              <a:rPr lang="en-US" dirty="0">
                <a:latin typeface="Arial Rounded MT Bold"/>
                <a:cs typeface="Arial Rounded MT Bold"/>
              </a:rPr>
              <a:t> cd rec4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</a:t>
            </a:r>
            <a:r>
              <a:rPr lang="en-US" dirty="0">
                <a:latin typeface="Arial Rounded MT Bold"/>
                <a:cs typeface="Arial Rounded MT Bold"/>
              </a:rPr>
              <a:t> make	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</a:t>
            </a:r>
            <a:r>
              <a:rPr lang="en-US" dirty="0">
                <a:latin typeface="Arial Rounded MT Bold"/>
                <a:cs typeface="Arial Rounded MT Bold"/>
              </a:rPr>
              <a:t> 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 act1</a:t>
            </a:r>
          </a:p>
        </p:txBody>
      </p:sp>
    </p:spTree>
    <p:extLst>
      <p:ext uri="{BB962C8B-B14F-4D97-AF65-F5344CB8AC3E}">
        <p14:creationId xmlns:p14="http://schemas.microsoft.com/office/powerpoint/2010/main" val="311804216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1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57017" y="1102749"/>
            <a:ext cx="8786983" cy="3144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x $</a:t>
            </a:r>
            <a:r>
              <a:rPr lang="en-US" dirty="0" err="1">
                <a:latin typeface="Arial Rounded MT Bold"/>
                <a:cs typeface="Arial Rounded MT Bold"/>
              </a:rPr>
              <a:t>rsp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 err="1">
                <a:latin typeface="Arial Rounded MT Bold"/>
                <a:cs typeface="Arial Rounded MT Bold"/>
              </a:rPr>
              <a:t>backtrace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Does the value at the top of the stack match any frame?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0x400553 is the address to return to in main</a:t>
            </a:r>
          </a:p>
        </p:txBody>
      </p:sp>
    </p:spTree>
    <p:extLst>
      <p:ext uri="{BB962C8B-B14F-4D97-AF65-F5344CB8AC3E}">
        <p14:creationId xmlns:p14="http://schemas.microsoft.com/office/powerpoint/2010/main" val="894060344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Activity 1 Continued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x /2gx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Here are the two key values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 err="1">
                <a:latin typeface="Arial Rounded MT Bold"/>
                <a:cs typeface="Arial Rounded MT Bold"/>
              </a:rPr>
              <a:t>stepi</a:t>
            </a:r>
            <a:r>
              <a:rPr lang="en-US" altLang="zh-CN" dirty="0">
                <a:latin typeface="Arial Rounded MT Bold"/>
                <a:cs typeface="Arial Rounded MT Bold"/>
              </a:rPr>
              <a:t> 	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Keep doing this until</a:t>
            </a:r>
          </a:p>
          <a:p>
            <a:pPr marL="2131058" lvl="7" indent="0">
              <a:buNone/>
            </a:pP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     </a:t>
            </a:r>
            <a:r>
              <a:rPr lang="en-US" altLang="zh-CN" sz="1400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(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gdb)</a:t>
            </a:r>
          </a:p>
          <a:p>
            <a:pPr marL="2131058" lvl="7" indent="0">
              <a:buNone/>
            </a:pP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da-DK" altLang="zh-CN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clobber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() at support.s:16</a:t>
            </a:r>
          </a:p>
          <a:p>
            <a:pPr marL="2131058" lvl="7" indent="0">
              <a:buNone/>
            </a:pP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16              ret</a:t>
            </a:r>
            <a:endParaRPr lang="en-US" altLang="zh-CN" sz="1400" dirty="0">
              <a:solidFill>
                <a:schemeClr val="tx2">
                  <a:lumMod val="75000"/>
                </a:schemeClr>
              </a:solidFill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x $</a:t>
            </a:r>
            <a:r>
              <a:rPr lang="en-US" altLang="zh-CN" dirty="0" err="1">
                <a:latin typeface="Arial Rounded MT Bold"/>
                <a:cs typeface="Arial Rounded MT Bold"/>
              </a:rPr>
              <a:t>rsp</a:t>
            </a: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Has the return address changed?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0x400500 was the first number pointed to by $</a:t>
            </a:r>
            <a:r>
              <a:rPr lang="en-US" altLang="zh-CN" dirty="0" err="1">
                <a:solidFill>
                  <a:srgbClr val="FF0000"/>
                </a:solidFill>
                <a:latin typeface="Arial Rounded MT Bold"/>
                <a:cs typeface="Arial Rounded MT Bold"/>
              </a:rPr>
              <a:t>rdi</a:t>
            </a: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finish	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Should exit and print out “Hi!”</a:t>
            </a:r>
          </a:p>
        </p:txBody>
      </p:sp>
    </p:spTree>
    <p:extLst>
      <p:ext uri="{BB962C8B-B14F-4D97-AF65-F5344CB8AC3E}">
        <p14:creationId xmlns:p14="http://schemas.microsoft.com/office/powerpoint/2010/main" val="344895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1 Post</a:t>
            </a:r>
            <a:endParaRPr lang="en" dirty="0">
              <a:latin typeface="Arial Rounded MT Bold"/>
              <a:cs typeface="Arial Rounded MT Bold"/>
            </a:endParaRPr>
          </a:p>
        </p:txBody>
      </p:sp>
      <p:cxnSp>
        <p:nvCxnSpPr>
          <p:cNvPr id="421" name="Shape 421"/>
          <p:cNvCxnSpPr/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314921" y="910047"/>
            <a:ext cx="8292857" cy="17569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Clobber overwrites part of the stack with memory at $</a:t>
            </a:r>
            <a:r>
              <a:rPr lang="en-US" dirty="0" err="1">
                <a:latin typeface="Arial Rounded MT Bold"/>
                <a:cs typeface="Arial Rounded MT Bold"/>
              </a:rPr>
              <a:t>rdi</a:t>
            </a:r>
            <a:r>
              <a:rPr lang="en-US" dirty="0">
                <a:latin typeface="Arial Rounded MT Bold"/>
                <a:cs typeface="Arial Rounded MT Bold"/>
              </a:rPr>
              <a:t>, including the all-important return address</a:t>
            </a:r>
          </a:p>
          <a:p>
            <a:r>
              <a:rPr lang="en-US" dirty="0">
                <a:latin typeface="Arial Rounded MT Bold"/>
                <a:cs typeface="Arial Rounded MT Bold"/>
              </a:rPr>
              <a:t>In act1, it writes two new return addresses:</a:t>
            </a:r>
          </a:p>
          <a:p>
            <a:pPr lvl="1"/>
            <a:r>
              <a:rPr lang="en-US" sz="1800" dirty="0"/>
              <a:t> 0x400500: address of </a:t>
            </a:r>
            <a:r>
              <a:rPr lang="en-US" sz="1800" dirty="0" err="1"/>
              <a:t>printHi</a:t>
            </a:r>
            <a:r>
              <a:rPr lang="en-US" sz="1800" dirty="0"/>
              <a:t>()</a:t>
            </a:r>
          </a:p>
          <a:p>
            <a:pPr lvl="1"/>
            <a:r>
              <a:rPr lang="en-US" sz="1800" dirty="0"/>
              <a:t> 0x400560: address in main</a:t>
            </a:r>
          </a:p>
        </p:txBody>
      </p:sp>
      <p:graphicFrame>
        <p:nvGraphicFramePr>
          <p:cNvPr id="1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10835"/>
              </p:ext>
            </p:extLst>
          </p:nvPr>
        </p:nvGraphicFramePr>
        <p:xfrm>
          <a:off x="243227" y="4260715"/>
          <a:ext cx="1938335" cy="670560"/>
        </p:xfrm>
        <a:graphic>
          <a:graphicData uri="http://schemas.openxmlformats.org/drawingml/2006/table">
            <a:tbl>
              <a:tblPr/>
              <a:tblGrid>
                <a:gridCol w="1938335">
                  <a:extLst>
                    <a:ext uri="{9D8B030D-6E8A-4147-A177-3AD203B41FA5}">
                      <a16:colId xmlns:a16="http://schemas.microsoft.com/office/drawing/2014/main" xmlns="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0x7fffffffe338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7300116"/>
                  </a:ext>
                </a:extLst>
              </a:tr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0x000000400553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7553924"/>
                  </a:ext>
                </a:extLst>
              </a:tr>
            </a:tbl>
          </a:graphicData>
        </a:graphic>
      </p:graphicFrame>
      <p:graphicFrame>
        <p:nvGraphicFramePr>
          <p:cNvPr id="18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075944"/>
              </p:ext>
            </p:extLst>
          </p:nvPr>
        </p:nvGraphicFramePr>
        <p:xfrm>
          <a:off x="2678864" y="4237833"/>
          <a:ext cx="1902037" cy="693442"/>
        </p:xfrm>
        <a:graphic>
          <a:graphicData uri="http://schemas.openxmlformats.org/drawingml/2006/table">
            <a:tbl>
              <a:tblPr/>
              <a:tblGrid>
                <a:gridCol w="1902037">
                  <a:extLst>
                    <a:ext uri="{9D8B030D-6E8A-4147-A177-3AD203B41FA5}">
                      <a16:colId xmlns:a16="http://schemas.microsoft.com/office/drawing/2014/main" xmlns="" val="2665480812"/>
                    </a:ext>
                  </a:extLst>
                </a:gridCol>
              </a:tblGrid>
              <a:tr h="35816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7300116"/>
                  </a:ext>
                </a:extLst>
              </a:tr>
              <a:tr h="22414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7553924"/>
                  </a:ext>
                </a:extLst>
              </a:tr>
            </a:tbl>
          </a:graphicData>
        </a:graphic>
      </p:graphicFrame>
      <p:graphicFrame>
        <p:nvGraphicFramePr>
          <p:cNvPr id="19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013844"/>
              </p:ext>
            </p:extLst>
          </p:nvPr>
        </p:nvGraphicFramePr>
        <p:xfrm>
          <a:off x="5136129" y="4355141"/>
          <a:ext cx="2018916" cy="335280"/>
        </p:xfrm>
        <a:graphic>
          <a:graphicData uri="http://schemas.openxmlformats.org/drawingml/2006/table">
            <a:tbl>
              <a:tblPr/>
              <a:tblGrid>
                <a:gridCol w="2018916">
                  <a:extLst>
                    <a:ext uri="{9D8B030D-6E8A-4147-A177-3AD203B41FA5}">
                      <a16:colId xmlns:a16="http://schemas.microsoft.com/office/drawing/2014/main" xmlns="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7300116"/>
                  </a:ext>
                </a:extLst>
              </a:tr>
            </a:tbl>
          </a:graphicData>
        </a:graphic>
      </p:graphicFrame>
      <p:cxnSp>
        <p:nvCxnSpPr>
          <p:cNvPr id="20" name="Straight Arrow Connector 7"/>
          <p:cNvCxnSpPr/>
          <p:nvPr/>
        </p:nvCxnSpPr>
        <p:spPr bwMode="auto">
          <a:xfrm flipH="1">
            <a:off x="1182513" y="3425867"/>
            <a:ext cx="11723" cy="63890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8"/>
          <p:cNvSpPr txBox="1"/>
          <p:nvPr/>
        </p:nvSpPr>
        <p:spPr>
          <a:xfrm>
            <a:off x="340944" y="2964202"/>
            <a:ext cx="1840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Call clobber()</a:t>
            </a:r>
          </a:p>
        </p:txBody>
      </p:sp>
      <p:cxnSp>
        <p:nvCxnSpPr>
          <p:cNvPr id="22" name="Straight Arrow Connector 10"/>
          <p:cNvCxnSpPr/>
          <p:nvPr/>
        </p:nvCxnSpPr>
        <p:spPr bwMode="auto">
          <a:xfrm>
            <a:off x="2181562" y="4614224"/>
            <a:ext cx="398601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11"/>
          <p:cNvSpPr txBox="1"/>
          <p:nvPr/>
        </p:nvSpPr>
        <p:spPr>
          <a:xfrm>
            <a:off x="1586145" y="3689950"/>
            <a:ext cx="2343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Clobber executes</a:t>
            </a:r>
          </a:p>
        </p:txBody>
      </p:sp>
      <p:cxnSp>
        <p:nvCxnSpPr>
          <p:cNvPr id="24" name="Straight Arrow Connector 13"/>
          <p:cNvCxnSpPr/>
          <p:nvPr/>
        </p:nvCxnSpPr>
        <p:spPr bwMode="auto">
          <a:xfrm>
            <a:off x="4650006" y="4614267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14"/>
          <p:cNvSpPr txBox="1"/>
          <p:nvPr/>
        </p:nvSpPr>
        <p:spPr>
          <a:xfrm>
            <a:off x="4650006" y="4208600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6" name="TextBox 15"/>
          <p:cNvSpPr txBox="1"/>
          <p:nvPr/>
        </p:nvSpPr>
        <p:spPr>
          <a:xfrm>
            <a:off x="5344687" y="3746935"/>
            <a:ext cx="1546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printHi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</p:txBody>
      </p:sp>
      <p:cxnSp>
        <p:nvCxnSpPr>
          <p:cNvPr id="27" name="Straight Arrow Connector 16"/>
          <p:cNvCxnSpPr/>
          <p:nvPr/>
        </p:nvCxnSpPr>
        <p:spPr bwMode="auto">
          <a:xfrm>
            <a:off x="7280647" y="4587443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17"/>
          <p:cNvSpPr txBox="1"/>
          <p:nvPr/>
        </p:nvSpPr>
        <p:spPr>
          <a:xfrm>
            <a:off x="7220932" y="4201836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9" name="TextBox 19"/>
          <p:cNvSpPr txBox="1"/>
          <p:nvPr/>
        </p:nvSpPr>
        <p:spPr>
          <a:xfrm>
            <a:off x="7708540" y="3791888"/>
            <a:ext cx="1305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main()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2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1794" y="770824"/>
            <a:ext cx="9181857" cy="4745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$ 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 act2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sz="3100" dirty="0">
                <a:latin typeface="Arial Rounded MT Bold"/>
                <a:cs typeface="Arial Rounded MT Bold"/>
              </a:rPr>
              <a:t>break clobber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sz="3100" dirty="0">
                <a:latin typeface="Arial Rounded MT Bold"/>
                <a:cs typeface="Arial Rounded MT Bold"/>
              </a:rPr>
              <a:t>run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sz="3100" dirty="0">
                <a:latin typeface="Arial Rounded MT Bold"/>
                <a:cs typeface="Arial Rounded MT Bold"/>
              </a:rPr>
              <a:t>x $</a:t>
            </a:r>
            <a:r>
              <a:rPr lang="en-US" sz="3100" dirty="0" err="1">
                <a:latin typeface="Arial Rounded MT Bold"/>
                <a:cs typeface="Arial Rounded MT Bold"/>
              </a:rPr>
              <a:t>rsp</a:t>
            </a: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is the address of the stack and the return address?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0x7fffffffe018 -&gt; 0x40058a</a:t>
            </a: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sz="3100" dirty="0">
                <a:latin typeface="Arial Rounded MT Bold"/>
                <a:cs typeface="Arial Rounded MT Bold"/>
              </a:rPr>
              <a:t>x /4gx $</a:t>
            </a:r>
            <a:r>
              <a:rPr lang="en-US" sz="3100" dirty="0" err="1">
                <a:latin typeface="Arial Rounded MT Bold"/>
                <a:cs typeface="Arial Rounded MT Bold"/>
              </a:rPr>
              <a:t>rdi</a:t>
            </a: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will the new return address be?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</a:rPr>
              <a:t>A. 0x7fffffffe020 (First address stored using $</a:t>
            </a:r>
            <a:r>
              <a:rPr lang="en-US" sz="3100" dirty="0" err="1">
                <a:solidFill>
                  <a:srgbClr val="FF0000"/>
                </a:solidFill>
                <a:latin typeface="Arial Rounded MT Bold"/>
              </a:rPr>
              <a:t>rdi</a:t>
            </a:r>
            <a:r>
              <a:rPr lang="en-US" sz="3100" dirty="0">
                <a:solidFill>
                  <a:srgbClr val="FF0000"/>
                </a:solidFill>
                <a:latin typeface="Arial Rounded MT Bold"/>
              </a:rPr>
              <a:t>)</a:t>
            </a:r>
            <a:endParaRPr lang="en-US" dirty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err="1">
                <a:latin typeface="Arial Rounded MT Bold"/>
                <a:cs typeface="Arial Rounded MT Bold"/>
              </a:rPr>
              <a:t>Activitity</a:t>
            </a:r>
            <a:r>
              <a:rPr lang="en-US" dirty="0">
                <a:latin typeface="Arial Rounded MT Bold"/>
                <a:cs typeface="Arial Rounded MT Bold"/>
              </a:rPr>
              <a:t> 2 Continued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文本占位符 1"/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x /5i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 + 8	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// Display as instructions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Why $</a:t>
            </a:r>
            <a:r>
              <a:rPr lang="en-US" altLang="zh-CN" dirty="0" err="1">
                <a:solidFill>
                  <a:srgbClr val="FF0000"/>
                </a:solidFill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 + 8?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Want to ignore the 8-byte return address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are the three addresses?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0x48644d, 0x4022e0, 0x4011a0</a:t>
            </a: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break puts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break exit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 these addresses look familiar?</a:t>
            </a:r>
            <a:endParaRPr kumimoji="1"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kumimoji="1"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puts – 0x4022e0, exit – 0x4011a0</a:t>
            </a:r>
            <a:endParaRPr lang="en-US" altLang="zh-CN" dirty="0">
              <a:solidFill>
                <a:srgbClr val="FF0000"/>
              </a:solidFill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2 Post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Normally programs cannot execute instructions on the stack</a:t>
            </a:r>
          </a:p>
          <a:p>
            <a:pPr lvl="1"/>
            <a:r>
              <a:rPr lang="en-US" sz="1800" dirty="0">
                <a:latin typeface="+mn-lt"/>
                <a:cs typeface="Arial Rounded MT Bold"/>
              </a:rPr>
              <a:t> Main used </a:t>
            </a:r>
            <a:r>
              <a:rPr lang="en-US" sz="1800" dirty="0" err="1">
                <a:latin typeface="+mn-lt"/>
                <a:cs typeface="Arial Rounded MT Bold"/>
              </a:rPr>
              <a:t>mprotect</a:t>
            </a:r>
            <a:r>
              <a:rPr lang="en-US" sz="1800" dirty="0">
                <a:latin typeface="+mn-lt"/>
                <a:cs typeface="Arial Rounded MT Bold"/>
              </a:rPr>
              <a:t> to disable the memory protection for </a:t>
            </a:r>
            <a:r>
              <a:rPr lang="en-US" sz="1800" dirty="0">
                <a:latin typeface="+mn-lt"/>
              </a:rPr>
              <a:t>this activity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Clobber wrote an address that’s on the stack as a return address</a:t>
            </a:r>
          </a:p>
          <a:p>
            <a:pPr lvl="1"/>
            <a:r>
              <a:rPr lang="en-US" sz="1800" dirty="0"/>
              <a:t> Followed by a sequence of instructions</a:t>
            </a:r>
          </a:p>
          <a:p>
            <a:pPr lvl="1"/>
            <a:r>
              <a:rPr lang="en-US" sz="1800" dirty="0"/>
              <a:t> Three addresses show up in the exploit:</a:t>
            </a:r>
          </a:p>
          <a:p>
            <a:pPr lvl="2"/>
            <a:r>
              <a:rPr lang="en-US" sz="1800" dirty="0"/>
              <a:t>0x48644d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“Hi\n” string</a:t>
            </a:r>
          </a:p>
          <a:p>
            <a:pPr lvl="2"/>
            <a:r>
              <a:rPr lang="en-US" sz="1800" dirty="0"/>
              <a:t>0x4022e0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puts() function</a:t>
            </a:r>
          </a:p>
          <a:p>
            <a:pPr lvl="2"/>
            <a:r>
              <a:rPr lang="en-US" sz="1800" dirty="0"/>
              <a:t>0x4011a0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exit() function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Activity 3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4921" y="898258"/>
            <a:ext cx="8956079" cy="367374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$ 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 act3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dirty="0">
                <a:latin typeface="Arial Rounded MT Bold"/>
                <a:cs typeface="Arial Rounded MT Bold"/>
              </a:rPr>
              <a:t>x /5gx $</a:t>
            </a:r>
            <a:r>
              <a:rPr lang="en-US" dirty="0" err="1">
                <a:latin typeface="Arial Rounded MT Bold"/>
                <a:cs typeface="Arial Rounded MT Bold"/>
              </a:rPr>
              <a:t>rdi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Which value will be first on the stack? Why is this important?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0x457d0c, this is the address to return to from clobber</a:t>
            </a:r>
          </a:p>
        </p:txBody>
      </p:sp>
    </p:spTree>
    <p:extLst>
      <p:ext uri="{BB962C8B-B14F-4D97-AF65-F5344CB8AC3E}">
        <p14:creationId xmlns:p14="http://schemas.microsoft.com/office/powerpoint/2010/main" val="404739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Agenda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Reminders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>
                <a:latin typeface="Arial Rounded MT Bold"/>
                <a:cs typeface="Arial Rounded MT Bold"/>
              </a:rPr>
              <a:t>Buffer Overflow Attacks</a:t>
            </a:r>
            <a:endParaRPr lang="en-US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Activity 3 Continued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solidFill>
                  <a:srgbClr val="767171"/>
                </a:solidFill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solidFill>
                  <a:srgbClr val="767171"/>
                </a:solidFill>
                <a:latin typeface="Arial Rounded MT Bold"/>
                <a:cs typeface="Arial Rounded MT Bold"/>
              </a:rPr>
              <a:t>) </a:t>
            </a:r>
            <a:r>
              <a:rPr lang="en-US" altLang="zh-CN" dirty="0">
                <a:latin typeface="Arial Rounded MT Bold"/>
                <a:cs typeface="Arial Rounded MT Bold"/>
              </a:rPr>
              <a:t>x /2i &lt;return address&gt;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does this sequence do?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Pops next stack value into $</a:t>
            </a:r>
            <a:r>
              <a:rPr lang="en-US" altLang="zh-CN" dirty="0" err="1">
                <a:solidFill>
                  <a:srgbClr val="FF0000"/>
                </a:solidFill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, then returns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Check the other addresses.  Note that some are return addresses and some are for data.  When you continue, what will the code now do?</a:t>
            </a:r>
            <a:endParaRPr kumimoji="1"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kumimoji="1"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A. Print “Hi\n”</a:t>
            </a:r>
            <a:endParaRPr lang="en-US" altLang="zh-CN" dirty="0">
              <a:solidFill>
                <a:srgbClr val="FF0000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830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Activity 3 Post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It’s harder to stop programs from running existing pieces of code in the executable.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Clobber wrote multiple return addresses (aka gadgets) that each performed a small task, along with data that will get popped off the stack while running the gadgets.</a:t>
            </a:r>
          </a:p>
          <a:p>
            <a:endParaRPr lang="en-US" dirty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0x457d0c: pop %</a:t>
            </a:r>
            <a:r>
              <a:rPr lang="en-US" sz="1800" dirty="0" err="1">
                <a:latin typeface="Arial Rounded MT Bold" panose="020F0704030504030204" pitchFamily="34" charset="0"/>
              </a:rPr>
              <a:t>rdi</a:t>
            </a:r>
            <a:r>
              <a:rPr lang="en-US" sz="1800" dirty="0">
                <a:latin typeface="Arial Rounded MT Bold" panose="020F0704030504030204" pitchFamily="34" charset="0"/>
              </a:rPr>
              <a:t>; </a:t>
            </a:r>
            <a:r>
              <a:rPr lang="en-US" sz="1800" dirty="0" err="1">
                <a:latin typeface="Arial Rounded MT Bold" panose="020F0704030504030204" pitchFamily="34" charset="0"/>
              </a:rPr>
              <a:t>retq</a:t>
            </a:r>
            <a:endParaRPr lang="en-US" sz="1800" dirty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0x47fa64: Pointer to the string “Hi\n”</a:t>
            </a: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0x429a6a: pop %</a:t>
            </a:r>
            <a:r>
              <a:rPr lang="en-US" sz="1800" dirty="0" err="1">
                <a:latin typeface="Arial Rounded MT Bold" panose="020F0704030504030204" pitchFamily="34" charset="0"/>
              </a:rPr>
              <a:t>rax</a:t>
            </a:r>
            <a:r>
              <a:rPr lang="en-US" sz="1800" dirty="0">
                <a:latin typeface="Arial Rounded MT Bold" panose="020F0704030504030204" pitchFamily="34" charset="0"/>
              </a:rPr>
              <a:t>; </a:t>
            </a:r>
            <a:r>
              <a:rPr lang="en-US" sz="1800" dirty="0" err="1">
                <a:latin typeface="Arial Rounded MT Bold" panose="020F0704030504030204" pitchFamily="34" charset="0"/>
              </a:rPr>
              <a:t>retq</a:t>
            </a:r>
            <a:endParaRPr lang="en-US" sz="1800" dirty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0x400500: Address of a printing function</a:t>
            </a: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0x47f001: </a:t>
            </a:r>
            <a:r>
              <a:rPr lang="en-US" sz="1800" dirty="0" err="1">
                <a:latin typeface="Arial Rounded MT Bold" panose="020F0704030504030204" pitchFamily="34" charset="0"/>
              </a:rPr>
              <a:t>callq</a:t>
            </a:r>
            <a:r>
              <a:rPr lang="en-US" sz="1800" dirty="0">
                <a:latin typeface="Arial Rounded MT Bold" panose="020F0704030504030204" pitchFamily="34" charset="0"/>
              </a:rPr>
              <a:t> *%</a:t>
            </a:r>
            <a:r>
              <a:rPr lang="en-US" sz="1800" dirty="0" err="1">
                <a:latin typeface="Arial Rounded MT Bold" panose="020F0704030504030204" pitchFamily="34" charset="0"/>
              </a:rPr>
              <a:t>rax</a:t>
            </a:r>
            <a:endParaRPr lang="en-US" sz="1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Note that some of the return addresses actually cut off bytes from existing instructions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350" y="327821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9062" marR="0" lvl="0" indent="-1190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Activity 3 Post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685" y="3912289"/>
            <a:ext cx="7106490" cy="9541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495504" y="4553020"/>
            <a:ext cx="515155" cy="231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456" y="2011466"/>
            <a:ext cx="4974733" cy="17491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69735" y="2011466"/>
            <a:ext cx="29492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0x457d0b    …0c         …0d   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----------------------------------------- 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</a:t>
            </a:r>
            <a:r>
              <a:rPr lang="en-US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pop %r15</a:t>
            </a:r>
            <a:r>
              <a:rPr lang="en-US" dirty="0">
                <a:latin typeface="Arial Rounded MT Bold" panose="020F0704030504030204" pitchFamily="34" charset="0"/>
              </a:rPr>
              <a:t>         </a:t>
            </a:r>
            <a:r>
              <a:rPr lang="en-US" dirty="0" err="1">
                <a:latin typeface="Arial Rounded MT Bold" panose="020F0704030504030204" pitchFamily="34" charset="0"/>
              </a:rPr>
              <a:t>retq</a:t>
            </a:r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Arial Rounded MT Bold" panose="020F0704030504030204" pitchFamily="34" charset="0"/>
              </a:rPr>
              <a:t>             41         5f</a:t>
            </a:r>
            <a:r>
              <a:rPr lang="en-US" dirty="0">
                <a:latin typeface="Arial Rounded MT Bold" panose="020F0704030504030204" pitchFamily="34" charset="0"/>
              </a:rPr>
              <a:t>           c3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 pop %</a:t>
            </a:r>
            <a:r>
              <a:rPr lang="en-US" dirty="0" err="1">
                <a:solidFill>
                  <a:srgbClr val="00B050"/>
                </a:solidFill>
                <a:latin typeface="Arial Rounded MT Bold" panose="020F0704030504030204" pitchFamily="34" charset="0"/>
              </a:rPr>
              <a:t>rdi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</a:t>
            </a:r>
            <a:r>
              <a:rPr lang="en-US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retq</a:t>
            </a:r>
            <a:endParaRPr lang="en-US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5f</a:t>
            </a:r>
            <a:r>
              <a:rPr lang="en-US" dirty="0">
                <a:latin typeface="Arial Rounded MT Bold" panose="020F0704030504030204" pitchFamily="34" charset="0"/>
              </a:rPr>
              <a:t>           c3</a:t>
            </a:r>
          </a:p>
        </p:txBody>
      </p:sp>
      <p:sp>
        <p:nvSpPr>
          <p:cNvPr id="9" name="Oval 8"/>
          <p:cNvSpPr/>
          <p:nvPr/>
        </p:nvSpPr>
        <p:spPr>
          <a:xfrm>
            <a:off x="1173806" y="3033313"/>
            <a:ext cx="2934554" cy="3280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3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If you get stuck…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14921" y="1001889"/>
            <a:ext cx="8038857" cy="3598333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b="1" i="1" dirty="0">
                <a:solidFill>
                  <a:srgbClr val="800000"/>
                </a:solidFill>
                <a:latin typeface="+mn-lt"/>
              </a:rPr>
              <a:t>Please read the </a:t>
            </a:r>
            <a:r>
              <a:rPr lang="en-US" b="1" i="1" dirty="0" err="1">
                <a:solidFill>
                  <a:srgbClr val="800000"/>
                </a:solidFill>
                <a:latin typeface="+mn-lt"/>
              </a:rPr>
              <a:t>writeup</a:t>
            </a:r>
            <a:r>
              <a:rPr lang="en-US" b="1" i="1" dirty="0">
                <a:solidFill>
                  <a:srgbClr val="800000"/>
                </a:solidFill>
                <a:latin typeface="+mn-lt"/>
              </a:rPr>
              <a:t>!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CS:APP Chapter 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View lecture notes and course FAQ at </a:t>
            </a:r>
            <a:r>
              <a:rPr lang="en-US" sz="1800" dirty="0">
                <a:solidFill>
                  <a:srgbClr val="0000FF"/>
                </a:solidFill>
                <a:latin typeface="+mn-lt"/>
                <a:hlinkClick r:id="rId2"/>
              </a:rPr>
              <a:t>http://www.cs.cmu.edu/~213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Office hours Sunday through Thursday at 5:00-9:00 in WH 5207, 		Friday at 3:00-5:00 in Gates Commons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Post a </a:t>
            </a:r>
            <a:r>
              <a:rPr lang="en-US" sz="1800" b="1" dirty="0">
                <a:solidFill>
                  <a:srgbClr val="000000"/>
                </a:solidFill>
                <a:latin typeface="+mn-lt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 question on Piazza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man </a:t>
            </a:r>
            <a:r>
              <a:rPr lang="en-US" sz="1800" dirty="0" err="1">
                <a:solidFill>
                  <a:srgbClr val="000000"/>
                </a:solidFill>
                <a:latin typeface="+mn-lt"/>
              </a:rPr>
              <a:t>gdb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 – </a:t>
            </a:r>
            <a:r>
              <a:rPr lang="en-US" sz="1800" dirty="0" err="1">
                <a:solidFill>
                  <a:srgbClr val="000000"/>
                </a:solidFill>
                <a:latin typeface="+mn-lt"/>
              </a:rPr>
              <a:t>gdb's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 help command</a:t>
            </a:r>
          </a:p>
        </p:txBody>
      </p:sp>
    </p:spTree>
    <p:extLst>
      <p:ext uri="{BB962C8B-B14F-4D97-AF65-F5344CB8AC3E}">
        <p14:creationId xmlns:p14="http://schemas.microsoft.com/office/powerpoint/2010/main" val="25921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latin typeface="Arial Rounded MT Bold"/>
                <a:cs typeface="Arial Rounded MT Bold"/>
              </a:rPr>
              <a:t>Attack Lab Tools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14921" y="931094"/>
            <a:ext cx="8306968" cy="449317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Autofit/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gcc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–c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objdump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–d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test.o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&gt; test.asm</a:t>
            </a:r>
          </a:p>
          <a:p>
            <a:pPr marL="230952" lvl="1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Compiles the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assembly code in </a:t>
            </a:r>
            <a:r>
              <a:rPr lang="en-US" altLang="zh-CN" sz="1800" b="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and shows the actual bytes for the instructions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800" dirty="0">
              <a:solidFill>
                <a:srgbClr val="0000FF"/>
              </a:solidFill>
              <a:latin typeface="Arial Rounded MT Bold" panose="020F0704030504030204" pitchFamily="34" charset="0"/>
              <a:cs typeface="Arial"/>
              <a:hlinkClick r:id="rId2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altLang="zh-CN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./hex2raw &lt; exploit.txt &gt; converted.txt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Convert hex codes in exploit.txt into raw ASCII strings to pass to targets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See the </a:t>
            </a:r>
            <a:r>
              <a:rPr lang="en-US" altLang="zh-CN" sz="1800" b="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writeup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for more details on how to use this</a:t>
            </a: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endParaRPr lang="en-US" sz="180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display /12gx $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rsp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  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display /2i $rip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</a:t>
            </a: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Displays 12 elements on the stack and the next 2 instructions to run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050" b="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GDB is also useful for tracing to see if an exploit is working</a:t>
            </a:r>
          </a:p>
        </p:txBody>
      </p:sp>
    </p:spTree>
    <p:extLst>
      <p:ext uri="{BB962C8B-B14F-4D97-AF65-F5344CB8AC3E}">
        <p14:creationId xmlns:p14="http://schemas.microsoft.com/office/powerpoint/2010/main" val="23451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89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7017" y="1040679"/>
            <a:ext cx="8307750" cy="33743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Last-in, first-out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x86 stack grows down</a:t>
            </a:r>
          </a:p>
          <a:p>
            <a:pPr lvl="1"/>
            <a:r>
              <a:rPr lang="en-US" sz="1800" dirty="0"/>
              <a:t> lowest address is “top”</a:t>
            </a:r>
          </a:p>
          <a:p>
            <a:pPr lvl="1"/>
            <a:r>
              <a:rPr lang="en-US" sz="1800" dirty="0"/>
              <a:t> $</a:t>
            </a:r>
            <a:r>
              <a:rPr lang="en-US" sz="1800" dirty="0" err="1"/>
              <a:t>rsp</a:t>
            </a:r>
            <a:r>
              <a:rPr lang="en-US" sz="1800" dirty="0"/>
              <a:t> contains the address of the topmost element in the stack</a:t>
            </a:r>
          </a:p>
          <a:p>
            <a:pPr marL="91441" indent="0"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Uses the </a:t>
            </a: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and </a:t>
            </a:r>
            <a:r>
              <a:rPr lang="en-US" dirty="0" err="1">
                <a:latin typeface="Arial Rounded MT Bold"/>
                <a:cs typeface="Arial Rounded MT Bold"/>
              </a:rPr>
              <a:t>popq</a:t>
            </a:r>
            <a:r>
              <a:rPr lang="en-US" dirty="0">
                <a:latin typeface="Arial Rounded MT Bold"/>
                <a:cs typeface="Arial Rounded MT Bold"/>
              </a:rPr>
              <a:t> instructions to push and pop registers/constants onto and off the stack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 – </a:t>
            </a: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&amp; </a:t>
            </a:r>
            <a:r>
              <a:rPr lang="en-US" dirty="0" err="1">
                <a:latin typeface="Arial Rounded MT Bold"/>
                <a:cs typeface="Arial Rounded MT Bold"/>
              </a:rPr>
              <a:t>popq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29507" y="1174164"/>
            <a:ext cx="4883651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{value} is equivalent to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   </a:t>
            </a:r>
            <a:r>
              <a:rPr lang="en-US" sz="2000" dirty="0">
                <a:latin typeface="Arial Rounded MT Bold"/>
                <a:cs typeface="Arial Rounded MT Bold"/>
              </a:rPr>
              <a:t> </a:t>
            </a:r>
            <a:r>
              <a:rPr lang="en-US" sz="2000" dirty="0">
                <a:latin typeface="+mn-lt"/>
                <a:cs typeface="Arial Rounded MT Bold"/>
              </a:rPr>
              <a:t>sub  $8, %</a:t>
            </a:r>
            <a:r>
              <a:rPr lang="en-US" sz="2000" dirty="0" err="1">
                <a:latin typeface="+mn-lt"/>
                <a:cs typeface="Arial Rounded MT Bold"/>
              </a:rPr>
              <a:t>rsp</a:t>
            </a:r>
            <a:r>
              <a:rPr lang="en-US" sz="2000" dirty="0">
                <a:latin typeface="+mn-lt"/>
                <a:cs typeface="Arial Rounded MT Bold"/>
              </a:rPr>
              <a:t>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sz="2000" dirty="0">
                <a:latin typeface="+mn-lt"/>
                <a:cs typeface="Arial Rounded MT Bold"/>
              </a:rPr>
              <a:t>    </a:t>
            </a:r>
            <a:r>
              <a:rPr lang="en-US" sz="2000" dirty="0" err="1">
                <a:latin typeface="+mn-lt"/>
                <a:cs typeface="Arial Rounded MT Bold"/>
              </a:rPr>
              <a:t>mov</a:t>
            </a:r>
            <a:r>
              <a:rPr lang="en-US" sz="2000" dirty="0">
                <a:latin typeface="+mn-lt"/>
                <a:cs typeface="Arial Rounded MT Bold"/>
              </a:rPr>
              <a:t> {value}, (%</a:t>
            </a:r>
            <a:r>
              <a:rPr lang="en-US" sz="2000" dirty="0" err="1">
                <a:latin typeface="+mn-lt"/>
                <a:cs typeface="Arial Rounded MT Bold"/>
              </a:rPr>
              <a:t>rsp</a:t>
            </a:r>
            <a:r>
              <a:rPr lang="en-US" sz="2000" dirty="0">
                <a:latin typeface="+mn-lt"/>
                <a:cs typeface="Arial Rounded MT Bold"/>
              </a:rPr>
              <a:t>)</a:t>
            </a:r>
          </a:p>
          <a:p>
            <a:pPr marL="571500" indent="-342900"/>
            <a:endParaRPr lang="en-US" sz="2000" dirty="0">
              <a:latin typeface="+mn-lt"/>
              <a:cs typeface="Arial Rounded MT Bold"/>
            </a:endParaRPr>
          </a:p>
          <a:p>
            <a:pPr marL="571500" indent="-342900"/>
            <a:r>
              <a:rPr lang="en-US" dirty="0" err="1">
                <a:latin typeface="Arial Rounded MT Bold"/>
                <a:cs typeface="Arial Rounded MT Bold"/>
              </a:rPr>
              <a:t>popq</a:t>
            </a:r>
            <a:r>
              <a:rPr lang="en-US" dirty="0">
                <a:latin typeface="Arial Rounded MT Bold"/>
                <a:cs typeface="Arial Rounded MT Bold"/>
              </a:rPr>
              <a:t> {</a:t>
            </a:r>
            <a:r>
              <a:rPr lang="en-US" dirty="0" err="1">
                <a:latin typeface="Arial Rounded MT Bold"/>
                <a:cs typeface="Arial Rounded MT Bold"/>
              </a:rPr>
              <a:t>reg</a:t>
            </a:r>
            <a:r>
              <a:rPr lang="en-US" dirty="0">
                <a:latin typeface="Arial Rounded MT Bold"/>
                <a:cs typeface="Arial Rounded MT Bold"/>
              </a:rPr>
              <a:t>} is equivalent to </a:t>
            </a:r>
          </a:p>
          <a:p>
            <a:pPr marL="228600" indent="0">
              <a:buNone/>
            </a:pPr>
            <a:r>
              <a:rPr lang="en-US" dirty="0"/>
              <a:t>    </a:t>
            </a:r>
            <a:r>
              <a:rPr lang="en-US" sz="2000" dirty="0" err="1"/>
              <a:t>mov</a:t>
            </a:r>
            <a:r>
              <a:rPr lang="en-US" sz="2000" dirty="0"/>
              <a:t> (%</a:t>
            </a:r>
            <a:r>
              <a:rPr lang="en-US" sz="2000" dirty="0" err="1"/>
              <a:t>rsp</a:t>
            </a:r>
            <a:r>
              <a:rPr lang="en-US" sz="2000" dirty="0"/>
              <a:t>), {</a:t>
            </a:r>
            <a:r>
              <a:rPr lang="en-US" sz="2000" dirty="0" err="1"/>
              <a:t>reg</a:t>
            </a:r>
            <a:r>
              <a:rPr lang="en-US" sz="2000" dirty="0"/>
              <a:t>}</a:t>
            </a:r>
          </a:p>
          <a:p>
            <a:pPr marL="228600" indent="0">
              <a:buNone/>
            </a:pPr>
            <a:r>
              <a:rPr lang="en-US" sz="2000" dirty="0"/>
              <a:t>     add  $8, %</a:t>
            </a:r>
            <a:r>
              <a:rPr lang="en-US" sz="2000" dirty="0" err="1"/>
              <a:t>rsp</a:t>
            </a:r>
            <a:endParaRPr lang="en" dirty="0"/>
          </a:p>
        </p:txBody>
      </p:sp>
      <p:pic>
        <p:nvPicPr>
          <p:cNvPr id="2" name="图片 1" descr="Screen Shot 2017-02-11 at 2.56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474" y="326758"/>
            <a:ext cx="4264525" cy="4702342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 – Caller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467499" cy="398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Font typeface="Courier New"/>
            </a:pPr>
            <a:r>
              <a:rPr lang="en-US" dirty="0">
                <a:latin typeface="Arial Rounded MT Bold"/>
                <a:ea typeface="Courier New"/>
                <a:cs typeface="Arial Rounded MT Bold"/>
                <a:sym typeface="Courier New"/>
              </a:rPr>
              <a:t>Function A calls function B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>
                <a:latin typeface="+mn-lt"/>
              </a:rPr>
              <a:t>A is the caller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>
                <a:latin typeface="+mn-lt"/>
                <a:ea typeface="Courier New"/>
                <a:cs typeface="Courier New"/>
                <a:sym typeface="Courier New"/>
              </a:rPr>
              <a:t>B is the </a:t>
            </a:r>
            <a:r>
              <a:rPr lang="en-US" sz="1800" dirty="0" err="1">
                <a:latin typeface="+mn-lt"/>
                <a:ea typeface="Courier New"/>
                <a:cs typeface="Courier New"/>
                <a:sym typeface="Courier New"/>
              </a:rPr>
              <a:t>callee</a:t>
            </a:r>
            <a:endParaRPr lang="en" sz="1800" dirty="0">
              <a:latin typeface="+mn-lt"/>
            </a:endParaRPr>
          </a:p>
          <a:p>
            <a:pPr marL="457200" lvl="0" indent="-228600" rtl="0">
              <a:spcBef>
                <a:spcPts val="0"/>
              </a:spcBef>
            </a:pPr>
            <a:endParaRPr lang="en-US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Stack space is allocated in “frames”</a:t>
            </a:r>
          </a:p>
          <a:p>
            <a:pPr marL="857250" lvl="1" indent="-228600"/>
            <a:r>
              <a:rPr lang="en-US" sz="1800" dirty="0">
                <a:latin typeface="+mn-lt"/>
                <a:cs typeface="Arial Rounded MT Bold"/>
              </a:rPr>
              <a:t>Represents the state of a single function invocation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Frame used primarily for two things: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/>
            <a:r>
              <a:rPr lang="en-US" sz="1800" dirty="0"/>
              <a:t>Storing </a:t>
            </a:r>
            <a:r>
              <a:rPr lang="en-US" sz="1800" dirty="0" err="1"/>
              <a:t>callee</a:t>
            </a:r>
            <a:r>
              <a:rPr lang="en-US" sz="1800" dirty="0"/>
              <a:t> saved registers</a:t>
            </a:r>
          </a:p>
          <a:p>
            <a:pPr marL="914400" lvl="1" indent="-228600"/>
            <a:r>
              <a:rPr lang="en-US" sz="1800" dirty="0"/>
              <a:t>Storing the return address of a function</a:t>
            </a:r>
          </a:p>
          <a:p>
            <a:pPr marL="685800" lvl="1" indent="0">
              <a:buNone/>
            </a:pPr>
            <a:endParaRPr lang="en-US" u="sng" dirty="0"/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57017" y="326747"/>
            <a:ext cx="8345825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r>
              <a:rPr lang="en-US" dirty="0">
                <a:latin typeface="Arial Rounded MT Bold"/>
                <a:cs typeface="Arial Rounded MT Bold"/>
              </a:rPr>
              <a:t>-saved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80234" y="1032176"/>
            <a:ext cx="4391765" cy="41272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Caller-saved</a:t>
            </a:r>
          </a:p>
          <a:p>
            <a:pPr lvl="1"/>
            <a:r>
              <a:rPr lang="en-US" altLang="zh-CN" sz="1800" dirty="0"/>
              <a:t> Registers used for function arguments are always caller-saved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$</a:t>
            </a:r>
            <a:r>
              <a:rPr lang="en-US" altLang="zh-CN" sz="1800" dirty="0" err="1"/>
              <a:t>rax</a:t>
            </a:r>
            <a:r>
              <a:rPr lang="en-US" altLang="zh-CN" sz="1800" dirty="0"/>
              <a:t> is also caller-saved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Called function may do as it wishes with the registers 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Must save/restore register in caller’s stack frame if it still needs the value after a function call </a:t>
            </a:r>
            <a:endParaRPr kumimoji="1" lang="en-US" altLang="zh-CN" sz="1800" dirty="0"/>
          </a:p>
          <a:p>
            <a:pPr marL="596900" lvl="1" indent="0">
              <a:buNone/>
            </a:pPr>
            <a:endParaRPr lang="en-US" altLang="zh-CN" dirty="0"/>
          </a:p>
        </p:txBody>
      </p:sp>
      <p:sp>
        <p:nvSpPr>
          <p:cNvPr id="11" name="内容占位符 2"/>
          <p:cNvSpPr txBox="1">
            <a:spLocks/>
          </p:cNvSpPr>
          <p:nvPr/>
        </p:nvSpPr>
        <p:spPr bwMode="auto">
          <a:xfrm>
            <a:off x="4571999" y="1032176"/>
            <a:ext cx="4130843" cy="412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altLang="zh-CN" sz="2400" b="0" dirty="0" err="1"/>
              <a:t>Callee</a:t>
            </a:r>
            <a:r>
              <a:rPr lang="en-US" altLang="zh-CN" sz="2400" b="0" dirty="0"/>
              <a:t>-saved</a:t>
            </a:r>
          </a:p>
          <a:p>
            <a:pPr lvl="1"/>
            <a:r>
              <a:rPr lang="en-US" altLang="zh-CN" sz="1800" dirty="0">
                <a:latin typeface="+mn-lt"/>
              </a:rPr>
              <a:t>If the function wants to change the register, it must save the original value in its stack frame and restore it before returning </a:t>
            </a:r>
          </a:p>
          <a:p>
            <a:pPr lvl="1"/>
            <a:endParaRPr lang="en-US" altLang="zh-CN" sz="1800" dirty="0">
              <a:latin typeface="+mn-lt"/>
            </a:endParaRPr>
          </a:p>
          <a:p>
            <a:pPr lvl="1"/>
            <a:r>
              <a:rPr lang="en-US" altLang="zh-CN" sz="1800" dirty="0">
                <a:latin typeface="+mn-lt"/>
              </a:rPr>
              <a:t>The calling function may store temporary values in </a:t>
            </a:r>
            <a:r>
              <a:rPr lang="en-US" altLang="zh-CN" sz="1800" dirty="0" err="1">
                <a:latin typeface="+mn-lt"/>
              </a:rPr>
              <a:t>callee</a:t>
            </a:r>
            <a:r>
              <a:rPr lang="en-US" altLang="zh-CN" sz="1800" dirty="0">
                <a:latin typeface="+mn-lt"/>
              </a:rPr>
              <a:t>-saved registers</a:t>
            </a:r>
          </a:p>
          <a:p>
            <a:pPr lvl="1"/>
            <a:endParaRPr lang="en-US" altLang="zh-CN" sz="1800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Reminders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017" y="1056096"/>
            <a:ext cx="8580750" cy="2931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Bomb lab is due tomorrow (13 Feb, 2018)</a:t>
            </a:r>
            <a:r>
              <a:rPr lang="en-US" altLang="zh-CN" dirty="0"/>
              <a:t>!</a:t>
            </a:r>
          </a:p>
          <a:p>
            <a:pPr lvl="1"/>
            <a:r>
              <a:rPr lang="en-US" altLang="zh-CN" sz="1800" dirty="0">
                <a:latin typeface="+mn-lt"/>
                <a:cs typeface="Arial Rounded MT Bold"/>
              </a:rPr>
              <a:t>Don’t waste your grace days on this </a:t>
            </a:r>
            <a:r>
              <a:rPr lang="en-US" altLang="zh-CN" sz="1800" dirty="0" smtClean="0">
                <a:latin typeface="+mn-lt"/>
                <a:cs typeface="Arial Rounded MT Bold"/>
              </a:rPr>
              <a:t>assignment</a:t>
            </a:r>
            <a:endParaRPr lang="en-US" altLang="zh-CN" sz="1800" dirty="0">
              <a:latin typeface="Arial Rounded MT Bold"/>
              <a:cs typeface="Arial Rounded MT Bold"/>
            </a:endParaRPr>
          </a:p>
          <a:p>
            <a:pPr marL="0" indent="0">
              <a:buFont typeface="Arial"/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Attack lab will be released </a:t>
            </a:r>
            <a:r>
              <a:rPr lang="en-US" dirty="0" smtClean="0">
                <a:latin typeface="Arial Rounded MT Bold"/>
                <a:cs typeface="Arial Rounded MT Bold"/>
              </a:rPr>
              <a:t>tomorrow</a:t>
            </a:r>
            <a:endParaRPr lang="en-US" dirty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Start early!! (no more penalties for mistakes like bomb lab)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7" y="326758"/>
            <a:ext cx="8040008" cy="571500"/>
          </a:xfrm>
        </p:spPr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r>
              <a:rPr lang="en-US" dirty="0">
                <a:latin typeface="Arial Rounded MT Bold"/>
                <a:cs typeface="Arial Rounded MT Bold"/>
              </a:rPr>
              <a:t>-saved</a:t>
            </a:r>
            <a:endParaRPr 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80234" y="1032176"/>
            <a:ext cx="4391765" cy="26125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Before function call</a:t>
            </a:r>
          </a:p>
          <a:p>
            <a:pPr lvl="1"/>
            <a:r>
              <a:rPr lang="en-US" altLang="zh-CN" sz="1800" dirty="0" err="1"/>
              <a:t>rdi</a:t>
            </a:r>
            <a:r>
              <a:rPr lang="en-US" altLang="zh-CN" sz="1800" dirty="0"/>
              <a:t> = first argument</a:t>
            </a:r>
          </a:p>
          <a:p>
            <a:pPr lvl="1"/>
            <a:r>
              <a:rPr kumimoji="1" lang="en-US" altLang="zh-CN" sz="1800" dirty="0" err="1"/>
              <a:t>rsi</a:t>
            </a:r>
            <a:r>
              <a:rPr kumimoji="1" lang="en-US" altLang="zh-CN" sz="1800" dirty="0"/>
              <a:t> = second argument</a:t>
            </a:r>
          </a:p>
          <a:p>
            <a:pPr lvl="1"/>
            <a:r>
              <a:rPr kumimoji="1" lang="en-US" altLang="zh-CN" sz="1800" dirty="0" err="1"/>
              <a:t>rax</a:t>
            </a:r>
            <a:r>
              <a:rPr kumimoji="1" lang="en-US" altLang="zh-CN" sz="1800" dirty="0"/>
              <a:t> = some temporary value</a:t>
            </a:r>
          </a:p>
          <a:p>
            <a:pPr lvl="1"/>
            <a:endParaRPr kumimoji="1" lang="en-US" altLang="zh-CN" sz="1800" dirty="0"/>
          </a:p>
          <a:p>
            <a:pPr lvl="1"/>
            <a:r>
              <a:rPr kumimoji="1" lang="en-US" altLang="zh-CN" sz="1800" dirty="0" err="1"/>
              <a:t>rbx</a:t>
            </a:r>
            <a:r>
              <a:rPr kumimoji="1" lang="en-US" altLang="zh-CN" sz="1800" dirty="0"/>
              <a:t> = some important number to use later (ex: 15213)</a:t>
            </a:r>
          </a:p>
          <a:p>
            <a:pPr lvl="1"/>
            <a:r>
              <a:rPr kumimoji="1" lang="en-US" altLang="zh-CN" sz="1800" dirty="0" err="1"/>
              <a:t>rsp</a:t>
            </a:r>
            <a:r>
              <a:rPr kumimoji="1" lang="en-US" altLang="zh-CN" sz="1800" dirty="0"/>
              <a:t> = pointer to some important buffer (ex: 0x7fffffffaaaa)</a:t>
            </a:r>
          </a:p>
          <a:p>
            <a:pPr lvl="1"/>
            <a:endParaRPr kumimoji="1" lang="en-US" altLang="zh-CN" sz="1800" dirty="0"/>
          </a:p>
          <a:p>
            <a:pPr marL="596900" lvl="1" indent="0">
              <a:buNone/>
            </a:pPr>
            <a:endParaRPr lang="en-US" altLang="zh-CN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377021" y="1032176"/>
            <a:ext cx="4391765" cy="24966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After function call</a:t>
            </a:r>
          </a:p>
          <a:p>
            <a:pPr lvl="1"/>
            <a:r>
              <a:rPr lang="en-US" altLang="zh-CN" sz="1800" dirty="0" err="1"/>
              <a:t>rdi</a:t>
            </a:r>
            <a:r>
              <a:rPr lang="en-US" altLang="zh-CN" sz="1800" dirty="0"/>
              <a:t> = </a:t>
            </a:r>
            <a:r>
              <a:rPr lang="en-US" altLang="zh-CN" sz="1800" dirty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/>
              <a:t>rsi</a:t>
            </a:r>
            <a:r>
              <a:rPr kumimoji="1" lang="en-US" altLang="zh-CN" sz="1800" dirty="0"/>
              <a:t> = </a:t>
            </a:r>
            <a:r>
              <a:rPr kumimoji="1" lang="en-US" altLang="zh-CN" sz="1800" dirty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/>
              <a:t>rax</a:t>
            </a:r>
            <a:r>
              <a:rPr kumimoji="1" lang="en-US" altLang="zh-CN" sz="1800" dirty="0"/>
              <a:t> = return value</a:t>
            </a:r>
          </a:p>
          <a:p>
            <a:pPr lvl="1"/>
            <a:endParaRPr kumimoji="1" lang="en-US" altLang="zh-CN" sz="1800" dirty="0"/>
          </a:p>
          <a:p>
            <a:pPr lvl="1"/>
            <a:r>
              <a:rPr kumimoji="1" lang="en-US" altLang="zh-CN" sz="1800" dirty="0" err="1"/>
              <a:t>rbx</a:t>
            </a:r>
            <a:r>
              <a:rPr kumimoji="1" lang="en-US" altLang="zh-CN" sz="1800" dirty="0"/>
              <a:t> = some important number to use later (ex: 15213)</a:t>
            </a:r>
          </a:p>
          <a:p>
            <a:pPr lvl="1"/>
            <a:r>
              <a:rPr kumimoji="1" lang="en-US" altLang="zh-CN" sz="1800" dirty="0" err="1"/>
              <a:t>rsp</a:t>
            </a:r>
            <a:r>
              <a:rPr kumimoji="1" lang="en-US" altLang="zh-CN" sz="1800" dirty="0"/>
              <a:t> = pointer to some important buffer (ex: 0x7fffffffaaaa)</a:t>
            </a:r>
          </a:p>
          <a:p>
            <a:pPr marL="596900" lvl="1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6582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x86-64 Register Usage Conventions</a:t>
            </a:r>
            <a:endParaRPr lang="en" dirty="0">
              <a:latin typeface="Arial Rounded MT Bold"/>
              <a:cs typeface="Arial Rounded MT Bold"/>
            </a:endParaRPr>
          </a:p>
        </p:txBody>
      </p:sp>
      <p:pic>
        <p:nvPicPr>
          <p:cNvPr id="4" name="图片 3" descr="Screen Shot 2017-02-09 at 3.47.3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06" y="1093954"/>
            <a:ext cx="7949116" cy="388366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Screen Shot 2017-02-11 at 3.17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12" y="218687"/>
            <a:ext cx="3315250" cy="4924813"/>
          </a:xfrm>
          <a:prstGeom prst="rect">
            <a:avLst/>
          </a:prstGeom>
        </p:spPr>
      </p:pic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x86-64/Linux Stack Frame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7" name="Rectangle 4"/>
          <p:cNvSpPr txBox="1">
            <a:spLocks noChangeArrowheads="1"/>
          </p:cNvSpPr>
          <p:nvPr/>
        </p:nvSpPr>
        <p:spPr>
          <a:xfrm>
            <a:off x="124243" y="972764"/>
            <a:ext cx="6336436" cy="40525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Current Stack Frame (“Top” to Bottom)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“Argument build:”</a:t>
            </a:r>
            <a:br>
              <a:rPr lang="en-US" sz="1800" dirty="0"/>
            </a:br>
            <a:r>
              <a:rPr lang="en-US" sz="1800" dirty="0"/>
              <a:t> - Parameters for function about to call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 Local variables</a:t>
            </a:r>
            <a:br>
              <a:rPr lang="en-US" sz="1800" dirty="0"/>
            </a:br>
            <a:r>
              <a:rPr lang="en-US" sz="1800" dirty="0"/>
              <a:t> - If can’t keep in registers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Saved register context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Old frame pointer (optional)</a:t>
            </a:r>
          </a:p>
          <a:p>
            <a:pPr marL="310605" lvl="1" indent="0">
              <a:lnSpc>
                <a:spcPct val="110000"/>
              </a:lnSpc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Caller Stack Frame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Return address</a:t>
            </a:r>
          </a:p>
          <a:p>
            <a:pPr marL="565856" lvl="2" indent="0">
              <a:lnSpc>
                <a:spcPct val="110000"/>
              </a:lnSpc>
              <a:buNone/>
            </a:pPr>
            <a:r>
              <a:rPr lang="en-US" sz="1800" dirty="0">
                <a:latin typeface="+mn-lt"/>
              </a:rPr>
              <a:t>- Pushed by </a:t>
            </a:r>
            <a:r>
              <a:rPr lang="en-US" sz="1800" dirty="0">
                <a:latin typeface="+mn-lt"/>
                <a:cs typeface="Courier New Bold" charset="0"/>
                <a:sym typeface="Courier New Bold" charset="0"/>
              </a:rPr>
              <a:t>call</a:t>
            </a:r>
            <a:r>
              <a:rPr lang="en-US" sz="1800" dirty="0">
                <a:latin typeface="+mn-lt"/>
              </a:rPr>
              <a:t> instruction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Arguments for this call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n-US" dirty="0">
                <a:latin typeface="Arial Rounded MT Bold"/>
                <a:cs typeface="Arial Rounded MT Bold"/>
              </a:rPr>
              <a:t>Stack Maintenance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14921" y="1121236"/>
            <a:ext cx="8589247" cy="33784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Functions free their frame before returning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Return instruction looks for the return address at the top of the stack</a:t>
            </a:r>
          </a:p>
          <a:p>
            <a:pPr marL="91441" indent="0">
              <a:buNone/>
            </a:pPr>
            <a:endParaRPr lang="en-US" dirty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/>
              <a:t> </a:t>
            </a:r>
            <a:r>
              <a:rPr lang="en-US" sz="1800" i="1" dirty="0"/>
              <a:t>…What if the return address has been changed? </a:t>
            </a:r>
          </a:p>
        </p:txBody>
      </p:sp>
    </p:spTree>
    <p:extLst>
      <p:ext uri="{BB962C8B-B14F-4D97-AF65-F5344CB8AC3E}">
        <p14:creationId xmlns:p14="http://schemas.microsoft.com/office/powerpoint/2010/main" val="4113556054"/>
      </p:ext>
    </p:extLst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9297" indent="-89297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1440657" y="1143001"/>
            <a:ext cx="5922169" cy="3607593"/>
          </a:xfrm>
        </p:spPr>
        <p:txBody>
          <a:bodyPr/>
          <a:lstStyle/>
          <a:p>
            <a:pPr eaLnBrk="1" hangingPunct="1"/>
            <a:r>
              <a:rPr lang="en-US" dirty="0"/>
              <a:t>Example</a:t>
            </a:r>
          </a:p>
          <a:p>
            <a:pPr marL="414338" lvl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 value of 0x01234567</a:t>
            </a:r>
          </a:p>
          <a:p>
            <a:pPr marL="414338" lvl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731169" y="2881907"/>
            <a:ext cx="5029200" cy="1170385"/>
            <a:chOff x="1771650" y="2552700"/>
            <a:chExt cx="5029200" cy="1170385"/>
          </a:xfrm>
        </p:grpSpPr>
        <p:grpSp>
          <p:nvGrpSpPr>
            <p:cNvPr id="30" name="Group 29"/>
            <p:cNvGrpSpPr/>
            <p:nvPr/>
          </p:nvGrpSpPr>
          <p:grpSpPr>
            <a:xfrm>
              <a:off x="1771650" y="2552700"/>
              <a:ext cx="5029200" cy="1170385"/>
              <a:chOff x="1771650" y="2552700"/>
              <a:chExt cx="5029200" cy="1170385"/>
            </a:xfrm>
          </p:grpSpPr>
          <p:grpSp>
            <p:nvGrpSpPr>
              <p:cNvPr id="2" name="Group 5"/>
              <p:cNvGrpSpPr>
                <a:grpSpLocks/>
              </p:cNvGrpSpPr>
              <p:nvPr/>
            </p:nvGrpSpPr>
            <p:grpSpPr bwMode="auto">
              <a:xfrm>
                <a:off x="2686050" y="2605087"/>
                <a:ext cx="4114800" cy="489348"/>
                <a:chOff x="0" y="-4"/>
                <a:chExt cx="3456" cy="411"/>
              </a:xfrm>
            </p:grpSpPr>
            <p:grpSp>
              <p:nvGrpSpPr>
                <p:cNvPr id="3" name="Group 6"/>
                <p:cNvGrpSpPr>
                  <a:grpSpLocks/>
                </p:cNvGrpSpPr>
                <p:nvPr/>
              </p:nvGrpSpPr>
              <p:grpSpPr bwMode="auto">
                <a:xfrm>
                  <a:off x="864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42" name="Rectangle 7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43" name="Rectangle 8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 dirty="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0x100</a:t>
                    </a:r>
                  </a:p>
                </p:txBody>
              </p:sp>
            </p:grpSp>
            <p:grpSp>
              <p:nvGrpSpPr>
                <p:cNvPr id="4" name="Group 9"/>
                <p:cNvGrpSpPr>
                  <a:grpSpLocks/>
                </p:cNvGrpSpPr>
                <p:nvPr/>
              </p:nvGrpSpPr>
              <p:grpSpPr bwMode="auto">
                <a:xfrm>
                  <a:off x="1296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40" name="Rectangle 10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41" name="Rectangle 11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0x101</a:t>
                    </a:r>
                  </a:p>
                </p:txBody>
              </p:sp>
            </p:grpSp>
            <p:grpSp>
              <p:nvGrpSpPr>
                <p:cNvPr id="5" name="Group 12"/>
                <p:cNvGrpSpPr>
                  <a:grpSpLocks/>
                </p:cNvGrpSpPr>
                <p:nvPr/>
              </p:nvGrpSpPr>
              <p:grpSpPr bwMode="auto">
                <a:xfrm>
                  <a:off x="1728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38" name="Rectangle 13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39" name="Rectangle 14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0x102</a:t>
                    </a:r>
                  </a:p>
                </p:txBody>
              </p:sp>
            </p:grpSp>
            <p:grpSp>
              <p:nvGrpSpPr>
                <p:cNvPr id="6" name="Group 15"/>
                <p:cNvGrpSpPr>
                  <a:grpSpLocks/>
                </p:cNvGrpSpPr>
                <p:nvPr/>
              </p:nvGrpSpPr>
              <p:grpSpPr bwMode="auto">
                <a:xfrm>
                  <a:off x="2160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36" name="Rectangle 16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37" name="Rectangle 17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0x103</a:t>
                    </a:r>
                  </a:p>
                </p:txBody>
              </p:sp>
            </p:grpSp>
            <p:sp>
              <p:nvSpPr>
                <p:cNvPr id="49220" name="Rectangle 18"/>
                <p:cNvSpPr>
                  <a:spLocks/>
                </p:cNvSpPr>
                <p:nvPr/>
              </p:nvSpPr>
              <p:spPr bwMode="auto">
                <a:xfrm>
                  <a:off x="0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221" name="Rectangle 19"/>
                <p:cNvSpPr>
                  <a:spLocks/>
                </p:cNvSpPr>
                <p:nvPr/>
              </p:nvSpPr>
              <p:spPr bwMode="auto">
                <a:xfrm>
                  <a:off x="432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grpSp>
              <p:nvGrpSpPr>
                <p:cNvPr id="7" name="Group 20"/>
                <p:cNvGrpSpPr>
                  <a:grpSpLocks/>
                </p:cNvGrpSpPr>
                <p:nvPr/>
              </p:nvGrpSpPr>
              <p:grpSpPr bwMode="auto">
                <a:xfrm>
                  <a:off x="864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34" name="Rectangle 21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35" name="Rectangle 22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01</a:t>
                    </a:r>
                  </a:p>
                </p:txBody>
              </p:sp>
            </p:grpSp>
            <p:grpSp>
              <p:nvGrpSpPr>
                <p:cNvPr id="8" name="Group 23"/>
                <p:cNvGrpSpPr>
                  <a:grpSpLocks/>
                </p:cNvGrpSpPr>
                <p:nvPr/>
              </p:nvGrpSpPr>
              <p:grpSpPr bwMode="auto">
                <a:xfrm>
                  <a:off x="1296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32" name="Rectangle 24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33" name="Rectangle 25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23</a:t>
                    </a:r>
                  </a:p>
                </p:txBody>
              </p:sp>
            </p:grpSp>
            <p:grpSp>
              <p:nvGrpSpPr>
                <p:cNvPr id="9" name="Group 26"/>
                <p:cNvGrpSpPr>
                  <a:grpSpLocks/>
                </p:cNvGrpSpPr>
                <p:nvPr/>
              </p:nvGrpSpPr>
              <p:grpSpPr bwMode="auto">
                <a:xfrm>
                  <a:off x="1728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30" name="Rectangle 27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31" name="Rectangle 28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45</a:t>
                    </a:r>
                  </a:p>
                </p:txBody>
              </p:sp>
            </p:grpSp>
            <p:grpSp>
              <p:nvGrpSpPr>
                <p:cNvPr id="10" name="Group 29"/>
                <p:cNvGrpSpPr>
                  <a:grpSpLocks/>
                </p:cNvGrpSpPr>
                <p:nvPr/>
              </p:nvGrpSpPr>
              <p:grpSpPr bwMode="auto">
                <a:xfrm>
                  <a:off x="2160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28" name="Rectangle 30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29" name="Rectangle 31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67</a:t>
                    </a:r>
                  </a:p>
                </p:txBody>
              </p:sp>
            </p:grpSp>
            <p:sp>
              <p:nvSpPr>
                <p:cNvPr id="49226" name="Rectangle 32"/>
                <p:cNvSpPr>
                  <a:spLocks/>
                </p:cNvSpPr>
                <p:nvPr/>
              </p:nvSpPr>
              <p:spPr bwMode="auto">
                <a:xfrm>
                  <a:off x="2592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227" name="Rectangle 33"/>
                <p:cNvSpPr>
                  <a:spLocks/>
                </p:cNvSpPr>
                <p:nvPr/>
              </p:nvSpPr>
              <p:spPr bwMode="auto">
                <a:xfrm>
                  <a:off x="3024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</p:grpSp>
          <p:grpSp>
            <p:nvGrpSpPr>
              <p:cNvPr id="11" name="Group 34"/>
              <p:cNvGrpSpPr>
                <a:grpSpLocks/>
              </p:cNvGrpSpPr>
              <p:nvPr/>
            </p:nvGrpSpPr>
            <p:grpSpPr bwMode="auto">
              <a:xfrm>
                <a:off x="2686050" y="3233737"/>
                <a:ext cx="4114800" cy="489348"/>
                <a:chOff x="0" y="-4"/>
                <a:chExt cx="3456" cy="411"/>
              </a:xfrm>
            </p:grpSpPr>
            <p:grpSp>
              <p:nvGrpSpPr>
                <p:cNvPr id="12" name="Group 35"/>
                <p:cNvGrpSpPr>
                  <a:grpSpLocks/>
                </p:cNvGrpSpPr>
                <p:nvPr/>
              </p:nvGrpSpPr>
              <p:grpSpPr bwMode="auto">
                <a:xfrm>
                  <a:off x="864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14" name="Rectangle 36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15" name="Rectangle 37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0x100</a:t>
                    </a:r>
                  </a:p>
                </p:txBody>
              </p:sp>
            </p:grpSp>
            <p:grpSp>
              <p:nvGrpSpPr>
                <p:cNvPr id="13" name="Group 38"/>
                <p:cNvGrpSpPr>
                  <a:grpSpLocks/>
                </p:cNvGrpSpPr>
                <p:nvPr/>
              </p:nvGrpSpPr>
              <p:grpSpPr bwMode="auto">
                <a:xfrm>
                  <a:off x="1296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12" name="Rectangle 39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13" name="Rectangle 40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0x101</a:t>
                    </a:r>
                  </a:p>
                </p:txBody>
              </p:sp>
            </p:grpSp>
            <p:grpSp>
              <p:nvGrpSpPr>
                <p:cNvPr id="14" name="Group 41"/>
                <p:cNvGrpSpPr>
                  <a:grpSpLocks/>
                </p:cNvGrpSpPr>
                <p:nvPr/>
              </p:nvGrpSpPr>
              <p:grpSpPr bwMode="auto">
                <a:xfrm>
                  <a:off x="1728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10" name="Rectangle 42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11" name="Rectangle 43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0x102</a:t>
                    </a:r>
                  </a:p>
                </p:txBody>
              </p:sp>
            </p:grpSp>
            <p:grpSp>
              <p:nvGrpSpPr>
                <p:cNvPr id="15" name="Group 44"/>
                <p:cNvGrpSpPr>
                  <a:grpSpLocks/>
                </p:cNvGrpSpPr>
                <p:nvPr/>
              </p:nvGrpSpPr>
              <p:grpSpPr bwMode="auto">
                <a:xfrm>
                  <a:off x="2160" y="-4"/>
                  <a:ext cx="446" cy="200"/>
                  <a:chOff x="0" y="-4"/>
                  <a:chExt cx="446" cy="200"/>
                </a:xfrm>
              </p:grpSpPr>
              <p:sp>
                <p:nvSpPr>
                  <p:cNvPr id="49208" name="Rectangle 45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09" name="Rectangle 46"/>
                  <p:cNvSpPr>
                    <a:spLocks/>
                  </p:cNvSpPr>
                  <p:nvPr/>
                </p:nvSpPr>
                <p:spPr bwMode="auto">
                  <a:xfrm>
                    <a:off x="0" y="-4"/>
                    <a:ext cx="446" cy="20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1" hangingPunct="1"/>
                    <a:r>
                      <a:rPr lang="en-US" sz="1050">
                        <a:solidFill>
                          <a:srgbClr val="000066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0x103</a:t>
                    </a:r>
                  </a:p>
                </p:txBody>
              </p:sp>
            </p:grpSp>
            <p:sp>
              <p:nvSpPr>
                <p:cNvPr id="49192" name="Rectangle 47"/>
                <p:cNvSpPr>
                  <a:spLocks/>
                </p:cNvSpPr>
                <p:nvPr/>
              </p:nvSpPr>
              <p:spPr bwMode="auto">
                <a:xfrm>
                  <a:off x="0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93" name="Rectangle 48"/>
                <p:cNvSpPr>
                  <a:spLocks/>
                </p:cNvSpPr>
                <p:nvPr/>
              </p:nvSpPr>
              <p:spPr bwMode="auto">
                <a:xfrm>
                  <a:off x="432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grpSp>
              <p:nvGrpSpPr>
                <p:cNvPr id="16" name="Group 49"/>
                <p:cNvGrpSpPr>
                  <a:grpSpLocks/>
                </p:cNvGrpSpPr>
                <p:nvPr/>
              </p:nvGrpSpPr>
              <p:grpSpPr bwMode="auto">
                <a:xfrm>
                  <a:off x="864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06" name="Rectangle 50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07" name="Rectangle 51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67</a:t>
                    </a:r>
                  </a:p>
                </p:txBody>
              </p:sp>
            </p:grpSp>
            <p:grpSp>
              <p:nvGrpSpPr>
                <p:cNvPr id="17" name="Group 52"/>
                <p:cNvGrpSpPr>
                  <a:grpSpLocks/>
                </p:cNvGrpSpPr>
                <p:nvPr/>
              </p:nvGrpSpPr>
              <p:grpSpPr bwMode="auto">
                <a:xfrm>
                  <a:off x="1296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04" name="Rectangle 53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05" name="Rectangle 54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45</a:t>
                    </a:r>
                  </a:p>
                </p:txBody>
              </p:sp>
            </p:grpSp>
            <p:grpSp>
              <p:nvGrpSpPr>
                <p:cNvPr id="18" name="Group 55"/>
                <p:cNvGrpSpPr>
                  <a:grpSpLocks/>
                </p:cNvGrpSpPr>
                <p:nvPr/>
              </p:nvGrpSpPr>
              <p:grpSpPr bwMode="auto">
                <a:xfrm>
                  <a:off x="1728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02" name="Rectangle 56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03" name="Rectangle 57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23</a:t>
                    </a:r>
                  </a:p>
                </p:txBody>
              </p:sp>
            </p:grpSp>
            <p:grpSp>
              <p:nvGrpSpPr>
                <p:cNvPr id="19" name="Group 58"/>
                <p:cNvGrpSpPr>
                  <a:grpSpLocks/>
                </p:cNvGrpSpPr>
                <p:nvPr/>
              </p:nvGrpSpPr>
              <p:grpSpPr bwMode="auto">
                <a:xfrm>
                  <a:off x="2160" y="168"/>
                  <a:ext cx="432" cy="239"/>
                  <a:chOff x="0" y="-8"/>
                  <a:chExt cx="432" cy="239"/>
                </a:xfrm>
              </p:grpSpPr>
              <p:sp>
                <p:nvSpPr>
                  <p:cNvPr id="49200" name="Rectangle 59"/>
                  <p:cNvSpPr>
                    <a:spLocks/>
                  </p:cNvSpPr>
                  <p:nvPr/>
                </p:nvSpPr>
                <p:spPr bwMode="auto">
                  <a:xfrm>
                    <a:off x="0" y="16"/>
                    <a:ext cx="432" cy="192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66"/>
                    </a:solidFill>
                    <a:miter lim="800000"/>
                    <a:headEnd/>
                    <a:tailEnd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pPr algn="ctr" eaLnBrk="1" hangingPunct="1"/>
                    <a:endParaRPr lang="en-US" sz="3150">
                      <a:latin typeface="Gill Sans" charset="0"/>
                      <a:ea typeface="ヒラギノ角ゴ ProN W3" charset="-128"/>
                      <a:cs typeface="ヒラギノ角ゴ ProN W3" charset="-128"/>
                      <a:sym typeface="Gill Sans" charset="0"/>
                    </a:endParaRPr>
                  </a:p>
                </p:txBody>
              </p:sp>
              <p:sp>
                <p:nvSpPr>
                  <p:cNvPr id="49201" name="Rectangle 60"/>
                  <p:cNvSpPr>
                    <a:spLocks/>
                  </p:cNvSpPr>
                  <p:nvPr/>
                </p:nvSpPr>
                <p:spPr bwMode="auto">
                  <a:xfrm>
                    <a:off x="74" y="-8"/>
                    <a:ext cx="285" cy="23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38100" tIns="38100" bIns="38100" anchor="ctr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eaLnBrk="1" hangingPunct="1"/>
                    <a:r>
                      <a:rPr lang="en-US" sz="1350">
                        <a:solidFill>
                          <a:srgbClr val="FFFFFF"/>
                        </a:solidFill>
                        <a:latin typeface="Courier New Bold" charset="0"/>
                        <a:ea typeface="Courier New Bold" charset="0"/>
                        <a:cs typeface="Courier New Bold" charset="0"/>
                        <a:sym typeface="Courier New Bold" charset="0"/>
                      </a:rPr>
                      <a:t>01</a:t>
                    </a:r>
                  </a:p>
                </p:txBody>
              </p:sp>
            </p:grpSp>
            <p:sp>
              <p:nvSpPr>
                <p:cNvPr id="49198" name="Rectangle 61"/>
                <p:cNvSpPr>
                  <a:spLocks/>
                </p:cNvSpPr>
                <p:nvPr/>
              </p:nvSpPr>
              <p:spPr bwMode="auto">
                <a:xfrm>
                  <a:off x="2592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99" name="Rectangle 62"/>
                <p:cNvSpPr>
                  <a:spLocks/>
                </p:cNvSpPr>
                <p:nvPr/>
              </p:nvSpPr>
              <p:spPr bwMode="auto">
                <a:xfrm>
                  <a:off x="3024" y="192"/>
                  <a:ext cx="432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</p:grpSp>
          <p:sp>
            <p:nvSpPr>
              <p:cNvPr id="49160" name="Rectangle 63"/>
              <p:cNvSpPr>
                <a:spLocks/>
              </p:cNvSpPr>
              <p:nvPr/>
            </p:nvSpPr>
            <p:spPr bwMode="auto">
              <a:xfrm>
                <a:off x="1771650" y="2552700"/>
                <a:ext cx="1343025" cy="2476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19050" tIns="19050" rIns="47625" bIns="19050">
                <a:prstTxWarp prst="textNoShape">
                  <a:avLst/>
                </a:prstTxWarp>
              </a:bodyPr>
              <a:lstStyle/>
              <a:p>
                <a:pPr marL="9525">
                  <a:lnSpc>
                    <a:spcPct val="95000"/>
                  </a:lnSpc>
                </a:pPr>
                <a:r>
                  <a:rPr lang="en-US" sz="1350" dirty="0">
                    <a:solidFill>
                      <a:srgbClr val="980002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Big Endian</a:t>
                </a:r>
              </a:p>
            </p:txBody>
          </p:sp>
          <p:sp>
            <p:nvSpPr>
              <p:cNvPr id="49161" name="Rectangle 64"/>
              <p:cNvSpPr>
                <a:spLocks/>
              </p:cNvSpPr>
              <p:nvPr/>
            </p:nvSpPr>
            <p:spPr bwMode="auto">
              <a:xfrm>
                <a:off x="1771650" y="3181350"/>
                <a:ext cx="1343025" cy="2476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19050" tIns="19050" rIns="47625" bIns="19050">
                <a:prstTxWarp prst="textNoShape">
                  <a:avLst/>
                </a:prstTxWarp>
              </a:bodyPr>
              <a:lstStyle/>
              <a:p>
                <a:pPr marL="9525">
                  <a:lnSpc>
                    <a:spcPct val="95000"/>
                  </a:lnSpc>
                </a:pPr>
                <a:r>
                  <a:rPr lang="en-US" sz="1350" dirty="0">
                    <a:solidFill>
                      <a:srgbClr val="980002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Little Endian</a:t>
                </a:r>
              </a:p>
            </p:txBody>
          </p:sp>
        </p:grpSp>
        <p:grpSp>
          <p:nvGrpSpPr>
            <p:cNvPr id="20" name="Group 65"/>
            <p:cNvGrpSpPr>
              <a:grpSpLocks/>
            </p:cNvGrpSpPr>
            <p:nvPr/>
          </p:nvGrpSpPr>
          <p:grpSpPr bwMode="auto">
            <a:xfrm>
              <a:off x="3714750" y="2820591"/>
              <a:ext cx="2057400" cy="264319"/>
              <a:chOff x="0" y="1"/>
              <a:chExt cx="1728" cy="222"/>
            </a:xfrm>
          </p:grpSpPr>
          <p:grpSp>
            <p:nvGrpSpPr>
              <p:cNvPr id="21" name="Group 66"/>
              <p:cNvGrpSpPr>
                <a:grpSpLocks/>
              </p:cNvGrpSpPr>
              <p:nvPr/>
            </p:nvGrpSpPr>
            <p:grpSpPr bwMode="auto">
              <a:xfrm>
                <a:off x="0" y="1"/>
                <a:ext cx="432" cy="222"/>
                <a:chOff x="0" y="1"/>
                <a:chExt cx="432" cy="222"/>
              </a:xfrm>
            </p:grpSpPr>
            <p:sp>
              <p:nvSpPr>
                <p:cNvPr id="49186" name="Rectangle 67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87" name="Rectangle 68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</a:t>
                  </a:r>
                </a:p>
              </p:txBody>
            </p:sp>
          </p:grpSp>
          <p:grpSp>
            <p:nvGrpSpPr>
              <p:cNvPr id="22" name="Group 69"/>
              <p:cNvGrpSpPr>
                <a:grpSpLocks/>
              </p:cNvGrpSpPr>
              <p:nvPr/>
            </p:nvGrpSpPr>
            <p:grpSpPr bwMode="auto">
              <a:xfrm>
                <a:off x="432" y="1"/>
                <a:ext cx="432" cy="222"/>
                <a:chOff x="0" y="1"/>
                <a:chExt cx="432" cy="222"/>
              </a:xfrm>
            </p:grpSpPr>
            <p:sp>
              <p:nvSpPr>
                <p:cNvPr id="49184" name="Rectangle 70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85" name="Rectangle 71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23</a:t>
                  </a:r>
                </a:p>
              </p:txBody>
            </p:sp>
          </p:grp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864" y="1"/>
                <a:ext cx="432" cy="222"/>
                <a:chOff x="0" y="1"/>
                <a:chExt cx="432" cy="222"/>
              </a:xfrm>
            </p:grpSpPr>
            <p:sp>
              <p:nvSpPr>
                <p:cNvPr id="49182" name="Rectangle 73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83" name="Rectangle 74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45</a:t>
                  </a:r>
                </a:p>
              </p:txBody>
            </p:sp>
          </p:grpSp>
          <p:grpSp>
            <p:nvGrpSpPr>
              <p:cNvPr id="24" name="Group 75"/>
              <p:cNvGrpSpPr>
                <a:grpSpLocks/>
              </p:cNvGrpSpPr>
              <p:nvPr/>
            </p:nvGrpSpPr>
            <p:grpSpPr bwMode="auto">
              <a:xfrm>
                <a:off x="1296" y="1"/>
                <a:ext cx="432" cy="222"/>
                <a:chOff x="0" y="1"/>
                <a:chExt cx="432" cy="222"/>
              </a:xfrm>
            </p:grpSpPr>
            <p:sp>
              <p:nvSpPr>
                <p:cNvPr id="49180" name="Rectangle 76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81" name="Rectangle 77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67</a:t>
                  </a:r>
                </a:p>
              </p:txBody>
            </p:sp>
          </p:grpSp>
        </p:grpSp>
        <p:grpSp>
          <p:nvGrpSpPr>
            <p:cNvPr id="25" name="Group 78"/>
            <p:cNvGrpSpPr>
              <a:grpSpLocks/>
            </p:cNvGrpSpPr>
            <p:nvPr/>
          </p:nvGrpSpPr>
          <p:grpSpPr bwMode="auto">
            <a:xfrm>
              <a:off x="3714750" y="3449241"/>
              <a:ext cx="2057400" cy="264319"/>
              <a:chOff x="0" y="1"/>
              <a:chExt cx="1728" cy="222"/>
            </a:xfrm>
          </p:grpSpPr>
          <p:grpSp>
            <p:nvGrpSpPr>
              <p:cNvPr id="26" name="Group 79"/>
              <p:cNvGrpSpPr>
                <a:grpSpLocks/>
              </p:cNvGrpSpPr>
              <p:nvPr/>
            </p:nvGrpSpPr>
            <p:grpSpPr bwMode="auto">
              <a:xfrm>
                <a:off x="0" y="1"/>
                <a:ext cx="432" cy="222"/>
                <a:chOff x="0" y="1"/>
                <a:chExt cx="432" cy="222"/>
              </a:xfrm>
            </p:grpSpPr>
            <p:sp>
              <p:nvSpPr>
                <p:cNvPr id="49174" name="Rectangle 80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75" name="Rectangle 81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67</a:t>
                  </a:r>
                </a:p>
              </p:txBody>
            </p:sp>
          </p:grpSp>
          <p:grpSp>
            <p:nvGrpSpPr>
              <p:cNvPr id="27" name="Group 82"/>
              <p:cNvGrpSpPr>
                <a:grpSpLocks/>
              </p:cNvGrpSpPr>
              <p:nvPr/>
            </p:nvGrpSpPr>
            <p:grpSpPr bwMode="auto">
              <a:xfrm>
                <a:off x="432" y="1"/>
                <a:ext cx="432" cy="222"/>
                <a:chOff x="0" y="1"/>
                <a:chExt cx="432" cy="222"/>
              </a:xfrm>
            </p:grpSpPr>
            <p:sp>
              <p:nvSpPr>
                <p:cNvPr id="49172" name="Rectangle 83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73" name="Rectangle 84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45</a:t>
                  </a:r>
                </a:p>
              </p:txBody>
            </p:sp>
          </p:grpSp>
          <p:grpSp>
            <p:nvGrpSpPr>
              <p:cNvPr id="28" name="Group 85"/>
              <p:cNvGrpSpPr>
                <a:grpSpLocks/>
              </p:cNvGrpSpPr>
              <p:nvPr/>
            </p:nvGrpSpPr>
            <p:grpSpPr bwMode="auto">
              <a:xfrm>
                <a:off x="864" y="1"/>
                <a:ext cx="432" cy="222"/>
                <a:chOff x="0" y="1"/>
                <a:chExt cx="432" cy="222"/>
              </a:xfrm>
            </p:grpSpPr>
            <p:sp>
              <p:nvSpPr>
                <p:cNvPr id="49170" name="Rectangle 86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71" name="Rectangle 87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23</a:t>
                  </a:r>
                </a:p>
              </p:txBody>
            </p:sp>
          </p:grpSp>
          <p:grpSp>
            <p:nvGrpSpPr>
              <p:cNvPr id="29" name="Group 88"/>
              <p:cNvGrpSpPr>
                <a:grpSpLocks/>
              </p:cNvGrpSpPr>
              <p:nvPr/>
            </p:nvGrpSpPr>
            <p:grpSpPr bwMode="auto">
              <a:xfrm>
                <a:off x="1296" y="1"/>
                <a:ext cx="432" cy="222"/>
                <a:chOff x="0" y="1"/>
                <a:chExt cx="432" cy="222"/>
              </a:xfrm>
            </p:grpSpPr>
            <p:sp>
              <p:nvSpPr>
                <p:cNvPr id="49168" name="Rectangle 89"/>
                <p:cNvSpPr>
                  <a:spLocks/>
                </p:cNvSpPr>
                <p:nvPr/>
              </p:nvSpPr>
              <p:spPr bwMode="auto">
                <a:xfrm>
                  <a:off x="0" y="16"/>
                  <a:ext cx="432" cy="192"/>
                </a:xfrm>
                <a:prstGeom prst="rect">
                  <a:avLst/>
                </a:prstGeom>
                <a:solidFill>
                  <a:srgbClr val="FFFF99"/>
                </a:solidFill>
                <a:ln w="28575">
                  <a:solidFill>
                    <a:srgbClr val="003300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3150"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9169" name="Rectangle 90"/>
                <p:cNvSpPr>
                  <a:spLocks/>
                </p:cNvSpPr>
                <p:nvPr/>
              </p:nvSpPr>
              <p:spPr bwMode="auto">
                <a:xfrm>
                  <a:off x="97" y="1"/>
                  <a:ext cx="236" cy="22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38100" tIns="38100" rIns="34290" bIns="381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35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8971687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486275" algn="r"/>
              </a:tabLst>
            </a:pPr>
            <a:r>
              <a:rPr lang="en-US" sz="1800" b="1" dirty="0"/>
              <a:t>Disassembly</a:t>
            </a:r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Text representation of binary machine code</a:t>
            </a:r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Generated by program that reads the machine code</a:t>
            </a:r>
          </a:p>
          <a:p>
            <a:pPr>
              <a:tabLst>
                <a:tab pos="4486275" algn="r"/>
              </a:tabLst>
            </a:pPr>
            <a:r>
              <a:rPr lang="en-US" sz="1800" b="1" dirty="0"/>
              <a:t>Example Fragment</a:t>
            </a:r>
            <a:endParaRPr lang="en-US" sz="1600" b="1" dirty="0"/>
          </a:p>
          <a:p>
            <a:pPr>
              <a:spcBef>
                <a:spcPts val="8325"/>
              </a:spcBef>
              <a:tabLst>
                <a:tab pos="4486275" algn="r"/>
              </a:tabLst>
            </a:pPr>
            <a:r>
              <a:rPr lang="en-US" sz="1800" b="1" dirty="0"/>
              <a:t>Deciphering Numbers</a:t>
            </a:r>
            <a:endParaRPr lang="en-US" sz="1600" b="1" dirty="0"/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Value:	</a:t>
            </a:r>
            <a:r>
              <a:rPr lang="en-US" sz="105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0x12ab</a:t>
            </a:r>
            <a:endParaRPr lang="en-US" sz="105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Pad to 32 bits:	</a:t>
            </a:r>
            <a:r>
              <a:rPr lang="en-US" sz="105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0x000012ab</a:t>
            </a:r>
            <a:endParaRPr lang="en-US" sz="105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Split into bytes:	</a:t>
            </a:r>
            <a:r>
              <a:rPr lang="en-US" sz="105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00 00 12 ab</a:t>
            </a:r>
            <a:endParaRPr lang="en-US" sz="105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414338" lvl="1">
              <a:tabLst>
                <a:tab pos="4486275" algn="r"/>
              </a:tabLst>
            </a:pPr>
            <a:r>
              <a:rPr lang="en-US" sz="1600" dirty="0"/>
              <a:t>Reverse:	</a:t>
            </a:r>
            <a:r>
              <a:rPr lang="en-US" sz="105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ab 12 00 00</a:t>
            </a:r>
          </a:p>
        </p:txBody>
      </p:sp>
      <p:sp>
        <p:nvSpPr>
          <p:cNvPr id="50178" name="Rectangle 1"/>
          <p:cNvSpPr>
            <a:spLocks/>
          </p:cNvSpPr>
          <p:nvPr/>
        </p:nvSpPr>
        <p:spPr bwMode="auto">
          <a:xfrm>
            <a:off x="807339" y="2286000"/>
            <a:ext cx="6124575" cy="895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</p:spPr>
        <p:txBody>
          <a:bodyPr lIns="38100" tIns="38100" rIns="34290" bIns="38100">
            <a:prstTxWarp prst="textNoShape">
              <a:avLst/>
            </a:prstTxWarp>
          </a:bodyPr>
          <a:lstStyle/>
          <a:p>
            <a:pPr>
              <a:tabLst>
                <a:tab pos="1238250" algn="l"/>
                <a:tab pos="3552825" algn="l"/>
                <a:tab pos="4114800" algn="l"/>
              </a:tabLst>
            </a:pP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350" dirty="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>
              <a:tabLst>
                <a:tab pos="1238250" algn="l"/>
                <a:tab pos="3552825" algn="l"/>
                <a:tab pos="4114800" algn="l"/>
              </a:tabLst>
            </a:pP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</a:t>
            </a:r>
            <a:r>
              <a:rPr lang="en-US" sz="135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350" dirty="0">
              <a:solidFill>
                <a:srgbClr val="000066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>
              <a:tabLst>
                <a:tab pos="1238250" algn="l"/>
                <a:tab pos="3552825" algn="l"/>
                <a:tab pos="4114800" algn="l"/>
              </a:tabLst>
            </a:pP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>
              <a:tabLst>
                <a:tab pos="1238250" algn="l"/>
                <a:tab pos="3552825" algn="l"/>
                <a:tab pos="4114800" algn="l"/>
              </a:tabLst>
            </a:pP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</a:t>
            </a:r>
            <a:r>
              <a:rPr lang="en-US" sz="135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cmpl</a:t>
            </a: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$0x0,0x28(%</a:t>
            </a:r>
            <a:r>
              <a:rPr lang="en-US" sz="135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35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9297" indent="-89297"/>
            <a:r>
              <a:rPr lang="en-US"/>
              <a:t>Reading Byte-Reversed Listings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4583906" y="2914650"/>
            <a:ext cx="770668" cy="584454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3150"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672358" y="2925744"/>
            <a:ext cx="1302544" cy="1402556"/>
            <a:chOff x="0" y="0"/>
            <a:chExt cx="1094" cy="1178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315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582" cy="1118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315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998156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Attack Lab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We’re letting you hijack programs by running buffer overflow attacks on them…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To understand stack discipline and stack frames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To defeat relatively secure programs with return oriented programming</a:t>
            </a:r>
          </a:p>
        </p:txBody>
      </p:sp>
    </p:spTree>
    <p:extLst>
      <p:ext uri="{BB962C8B-B14F-4D97-AF65-F5344CB8AC3E}">
        <p14:creationId xmlns:p14="http://schemas.microsoft.com/office/powerpoint/2010/main" val="308725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F7D261-FA29-4B64-AE01-A1E283D1A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</p:spPr>
        <p:txBody>
          <a:bodyPr/>
          <a:lstStyle/>
          <a:p>
            <a:r>
              <a:rPr lang="en-US" dirty="0" smtClean="0"/>
              <a:t>Stack </a:t>
            </a:r>
            <a:r>
              <a:rPr lang="en-US" dirty="0"/>
              <a:t>S</a:t>
            </a:r>
            <a:r>
              <a:rPr lang="en-US" dirty="0" smtClean="0"/>
              <a:t>mashing Attack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23D8C79-3F20-4FF5-8300-C7F8BEF2C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6894879" cy="3729000"/>
          </a:xfrm>
        </p:spPr>
        <p:txBody>
          <a:bodyPr/>
          <a:lstStyle/>
          <a:p>
            <a:r>
              <a:rPr lang="en-US" i="1" dirty="0" err="1" smtClean="0"/>
              <a:t>Callq</a:t>
            </a:r>
            <a:r>
              <a:rPr lang="en-US" dirty="0" smtClean="0"/>
              <a:t> pushes the return address onto the stack</a:t>
            </a:r>
          </a:p>
          <a:p>
            <a:endParaRPr lang="en-US" dirty="0"/>
          </a:p>
          <a:p>
            <a:r>
              <a:rPr lang="en-US" i="1" dirty="0" err="1" smtClean="0"/>
              <a:t>Retq</a:t>
            </a:r>
            <a:r>
              <a:rPr lang="en-US" dirty="0" smtClean="0"/>
              <a:t> pops this return address and jumps to it</a:t>
            </a:r>
            <a:endParaRPr lang="en-US" i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6518193" y="1021556"/>
            <a:ext cx="2399988" cy="3729000"/>
            <a:chOff x="6528703" y="1021556"/>
            <a:chExt cx="2399988" cy="37290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70FD3976-70CB-48C4-A09D-A9F43596B82A}"/>
                </a:ext>
              </a:extLst>
            </p:cNvPr>
            <p:cNvGrpSpPr/>
            <p:nvPr/>
          </p:nvGrpSpPr>
          <p:grpSpPr>
            <a:xfrm>
              <a:off x="7508682" y="1021556"/>
              <a:ext cx="1420009" cy="3729000"/>
              <a:chOff x="3151991" y="1021556"/>
              <a:chExt cx="1420009" cy="3729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55CF479-98C2-4A45-8C56-BF69568D0896}"/>
                  </a:ext>
                </a:extLst>
              </p:cNvPr>
              <p:cNvSpPr/>
              <p:nvPr/>
            </p:nvSpPr>
            <p:spPr>
              <a:xfrm>
                <a:off x="3151991" y="1021556"/>
                <a:ext cx="1420009" cy="3729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xmlns="" id="{457F795E-69D4-485E-B3CB-6AD8794F3AE0}"/>
                  </a:ext>
                </a:extLst>
              </p:cNvPr>
              <p:cNvCxnSpPr/>
              <p:nvPr/>
            </p:nvCxnSpPr>
            <p:spPr>
              <a:xfrm>
                <a:off x="3151991" y="4121944"/>
                <a:ext cx="142000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701C60F7-1C11-4E57-B171-E55B34057627}"/>
                  </a:ext>
                </a:extLst>
              </p:cNvPr>
              <p:cNvSpPr txBox="1"/>
              <p:nvPr/>
            </p:nvSpPr>
            <p:spPr>
              <a:xfrm>
                <a:off x="3151991" y="4179056"/>
                <a:ext cx="14200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Next return address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6528703" y="4442779"/>
              <a:ext cx="895574" cy="307777"/>
              <a:chOff x="6528703" y="4442779"/>
              <a:chExt cx="895574" cy="307777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6528703" y="4442779"/>
                <a:ext cx="64711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$</a:t>
                </a:r>
                <a:r>
                  <a:rPr lang="en-US" b="1" dirty="0" err="1" smtClean="0"/>
                  <a:t>rsp</a:t>
                </a:r>
                <a:endParaRPr lang="en-US" b="1" dirty="0"/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>
                <a:off x="7055253" y="4590757"/>
                <a:ext cx="369024" cy="937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507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6EEE1E-5859-47FF-BC05-5BFF52414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Overflows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E5CD46-859F-4308-B859-F41249C6D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6765925" cy="3729000"/>
          </a:xfr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string variables are stored on the </a:t>
            </a:r>
            <a:r>
              <a:rPr lang="en-US" dirty="0" smtClean="0"/>
              <a:t>stack</a:t>
            </a:r>
          </a:p>
          <a:p>
            <a:endParaRPr lang="en-US" dirty="0"/>
          </a:p>
          <a:p>
            <a:r>
              <a:rPr lang="en-US" dirty="0" smtClean="0"/>
              <a:t>C </a:t>
            </a:r>
            <a:r>
              <a:rPr lang="en-US" dirty="0"/>
              <a:t>functions do not do size checking of </a:t>
            </a:r>
            <a:r>
              <a:rPr lang="en-US" dirty="0" smtClean="0"/>
              <a:t>strings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496030" y="1021556"/>
            <a:ext cx="1420010" cy="3729000"/>
            <a:chOff x="7406691" y="1021556"/>
            <a:chExt cx="1420010" cy="3729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F0AAE2C-920D-4140-96B3-0C72FA64C398}"/>
                </a:ext>
              </a:extLst>
            </p:cNvPr>
            <p:cNvSpPr/>
            <p:nvPr/>
          </p:nvSpPr>
          <p:spPr>
            <a:xfrm>
              <a:off x="7406692" y="1021556"/>
              <a:ext cx="1420009" cy="3729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E4C46F4B-9234-4152-BACB-CCD3B2ECC3E6}"/>
                </a:ext>
              </a:extLst>
            </p:cNvPr>
            <p:cNvCxnSpPr/>
            <p:nvPr/>
          </p:nvCxnSpPr>
          <p:spPr>
            <a:xfrm>
              <a:off x="7406692" y="3490573"/>
              <a:ext cx="14200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CBF6DB5-2C64-4AFA-9CA4-BB9325413006}"/>
                </a:ext>
              </a:extLst>
            </p:cNvPr>
            <p:cNvSpPr txBox="1"/>
            <p:nvPr/>
          </p:nvSpPr>
          <p:spPr>
            <a:xfrm>
              <a:off x="7406692" y="2880346"/>
              <a:ext cx="14200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Next return address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92E08E96-7E5F-422E-8C3E-412862F41C5E}"/>
                </a:ext>
              </a:extLst>
            </p:cNvPr>
            <p:cNvCxnSpPr/>
            <p:nvPr/>
          </p:nvCxnSpPr>
          <p:spPr>
            <a:xfrm>
              <a:off x="7406691" y="2766313"/>
              <a:ext cx="14200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0CFA649-1540-4AAC-B1AC-1FA8F6491B37}"/>
                </a:ext>
              </a:extLst>
            </p:cNvPr>
            <p:cNvSpPr txBox="1"/>
            <p:nvPr/>
          </p:nvSpPr>
          <p:spPr>
            <a:xfrm>
              <a:off x="7406692" y="3826061"/>
              <a:ext cx="142000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Space allocated for string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18882" y="4442779"/>
            <a:ext cx="895574" cy="307777"/>
            <a:chOff x="6528703" y="4442779"/>
            <a:chExt cx="895574" cy="307777"/>
          </a:xfrm>
        </p:grpSpPr>
        <p:sp>
          <p:nvSpPr>
            <p:cNvPr id="12" name="TextBox 11"/>
            <p:cNvSpPr txBox="1"/>
            <p:nvPr/>
          </p:nvSpPr>
          <p:spPr>
            <a:xfrm>
              <a:off x="6528703" y="4442779"/>
              <a:ext cx="6471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$</a:t>
              </a:r>
              <a:r>
                <a:rPr lang="en-US" b="1" dirty="0" err="1" smtClean="0"/>
                <a:t>rsp</a:t>
              </a:r>
              <a:endParaRPr lang="en-US" b="1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7055253" y="4590757"/>
              <a:ext cx="369024" cy="93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67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6EEE1E-5859-47FF-BC05-5BFF52414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Overflows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E5CD46-859F-4308-B859-F41249C6D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6" y="1021556"/>
            <a:ext cx="5630432" cy="3729000"/>
          </a:xfrm>
        </p:spPr>
        <p:txBody>
          <a:bodyPr/>
          <a:lstStyle/>
          <a:p>
            <a:r>
              <a:rPr lang="en-US" dirty="0" smtClean="0"/>
              <a:t>You can </a:t>
            </a:r>
            <a:r>
              <a:rPr lang="en-US" dirty="0"/>
              <a:t>write a string that overwrites the return </a:t>
            </a:r>
            <a:r>
              <a:rPr lang="en-US" dirty="0" smtClean="0"/>
              <a:t>address</a:t>
            </a:r>
          </a:p>
          <a:p>
            <a:endParaRPr lang="en-US" dirty="0"/>
          </a:p>
          <a:p>
            <a:r>
              <a:rPr lang="en-US" dirty="0"/>
              <a:t>Activity 1</a:t>
            </a:r>
            <a:r>
              <a:rPr lang="en-US" dirty="0" smtClean="0"/>
              <a:t> </a:t>
            </a:r>
            <a:r>
              <a:rPr lang="en-US" dirty="0"/>
              <a:t>steps through an example of </a:t>
            </a:r>
            <a:r>
              <a:rPr lang="en-US" dirty="0" smtClean="0"/>
              <a:t>overwriting the return address on </a:t>
            </a:r>
            <a:r>
              <a:rPr lang="en-US" dirty="0"/>
              <a:t>the </a:t>
            </a:r>
            <a:r>
              <a:rPr lang="en-US" dirty="0" smtClean="0"/>
              <a:t>stack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6027307" y="1021556"/>
            <a:ext cx="2893987" cy="3732467"/>
            <a:chOff x="5932714" y="1021556"/>
            <a:chExt cx="2893987" cy="3732467"/>
          </a:xfrm>
        </p:grpSpPr>
        <p:grpSp>
          <p:nvGrpSpPr>
            <p:cNvPr id="11" name="Group 10"/>
            <p:cNvGrpSpPr/>
            <p:nvPr/>
          </p:nvGrpSpPr>
          <p:grpSpPr>
            <a:xfrm>
              <a:off x="5932714" y="1021556"/>
              <a:ext cx="2893987" cy="3732467"/>
              <a:chOff x="5932714" y="1021556"/>
              <a:chExt cx="2893987" cy="3732467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F0AAE2C-920D-4140-96B3-0C72FA64C398}"/>
                  </a:ext>
                </a:extLst>
              </p:cNvPr>
              <p:cNvSpPr/>
              <p:nvPr/>
            </p:nvSpPr>
            <p:spPr>
              <a:xfrm>
                <a:off x="7406692" y="1021556"/>
                <a:ext cx="1420009" cy="3729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2E5711C9-4297-4E22-8BB6-875E7207E3BF}"/>
                  </a:ext>
                </a:extLst>
              </p:cNvPr>
              <p:cNvSpPr/>
              <p:nvPr/>
            </p:nvSpPr>
            <p:spPr>
              <a:xfrm>
                <a:off x="7406691" y="2024755"/>
                <a:ext cx="1420009" cy="2725801"/>
              </a:xfrm>
              <a:prstGeom prst="rect">
                <a:avLst/>
              </a:prstGeom>
              <a:solidFill>
                <a:schemeClr val="accent1">
                  <a:alpha val="42000"/>
                </a:schemeClr>
              </a:solidFill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7B820730-B9D1-4448-8431-BBB8E18A095C}"/>
                  </a:ext>
                </a:extLst>
              </p:cNvPr>
              <p:cNvSpPr txBox="1"/>
              <p:nvPr/>
            </p:nvSpPr>
            <p:spPr>
              <a:xfrm>
                <a:off x="5932714" y="2280885"/>
                <a:ext cx="13171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accent1"/>
                    </a:solidFill>
                  </a:rPr>
                  <a:t>Extra long string input</a:t>
                </a: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6428855" y="4446246"/>
                <a:ext cx="895574" cy="307777"/>
                <a:chOff x="6528703" y="4442779"/>
                <a:chExt cx="895574" cy="307777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6528703" y="4442779"/>
                  <a:ext cx="6471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$</a:t>
                  </a:r>
                  <a:r>
                    <a:rPr lang="en-US" b="1" dirty="0" err="1" smtClean="0"/>
                    <a:t>rsp</a:t>
                  </a:r>
                  <a:endParaRPr lang="en-US" b="1" dirty="0"/>
                </a:p>
              </p:txBody>
            </p:sp>
            <p:cxnSp>
              <p:nvCxnSpPr>
                <p:cNvPr id="15" name="Straight Arrow Connector 14"/>
                <p:cNvCxnSpPr/>
                <p:nvPr/>
              </p:nvCxnSpPr>
              <p:spPr>
                <a:xfrm>
                  <a:off x="7055253" y="4590757"/>
                  <a:ext cx="369024" cy="937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E4C46F4B-9234-4152-BACB-CCD3B2ECC3E6}"/>
                </a:ext>
              </a:extLst>
            </p:cNvPr>
            <p:cNvCxnSpPr/>
            <p:nvPr/>
          </p:nvCxnSpPr>
          <p:spPr>
            <a:xfrm>
              <a:off x="7406692" y="3490573"/>
              <a:ext cx="14200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CBF6DB5-2C64-4AFA-9CA4-BB9325413006}"/>
                </a:ext>
              </a:extLst>
            </p:cNvPr>
            <p:cNvSpPr txBox="1"/>
            <p:nvPr/>
          </p:nvSpPr>
          <p:spPr>
            <a:xfrm>
              <a:off x="7406692" y="2880346"/>
              <a:ext cx="14200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Next return address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92E08E96-7E5F-422E-8C3E-412862F41C5E}"/>
                </a:ext>
              </a:extLst>
            </p:cNvPr>
            <p:cNvCxnSpPr/>
            <p:nvPr/>
          </p:nvCxnSpPr>
          <p:spPr>
            <a:xfrm>
              <a:off x="7406691" y="2766313"/>
              <a:ext cx="14200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0CFA649-1540-4AAC-B1AC-1FA8F6491B37}"/>
                </a:ext>
              </a:extLst>
            </p:cNvPr>
            <p:cNvSpPr txBox="1"/>
            <p:nvPr/>
          </p:nvSpPr>
          <p:spPr>
            <a:xfrm>
              <a:off x="7406692" y="3826061"/>
              <a:ext cx="142000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Space allocated for string</a:t>
              </a:r>
            </a:p>
          </p:txBody>
        </p: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83558860-C997-44FE-B298-E5F9E06E5E42}"/>
              </a:ext>
            </a:extLst>
          </p:cNvPr>
          <p:cNvCxnSpPr>
            <a:cxnSpLocks/>
            <a:endCxn id="5" idx="3"/>
          </p:cNvCxnSpPr>
          <p:nvPr/>
        </p:nvCxnSpPr>
        <p:spPr>
          <a:xfrm>
            <a:off x="7126764" y="2542495"/>
            <a:ext cx="217715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6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F7D261-FA29-4B64-AE01-A1E283D1A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</p:spPr>
        <p:txBody>
          <a:bodyPr/>
          <a:lstStyle/>
          <a:p>
            <a:r>
              <a:rPr lang="en-US" dirty="0" smtClean="0"/>
              <a:t>Executing Commands </a:t>
            </a:r>
            <a:r>
              <a:rPr lang="en-US" dirty="0"/>
              <a:t>on the </a:t>
            </a:r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23D8C79-3F20-4FF5-8300-C7F8BEF2C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6778943" cy="3729000"/>
          </a:xfrm>
        </p:spPr>
        <p:txBody>
          <a:bodyPr/>
          <a:lstStyle/>
          <a:p>
            <a:r>
              <a:rPr lang="en-US" dirty="0"/>
              <a:t>What if instead of jumping to a predefined function, we jumped to code on the stack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Activity 2 steps through an example of executing code on the stack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528703" y="1021556"/>
            <a:ext cx="2383204" cy="3729000"/>
            <a:chOff x="6528703" y="1021556"/>
            <a:chExt cx="2383204" cy="372900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58F171C5-D799-472F-A596-39579F5AF39C}"/>
                </a:ext>
              </a:extLst>
            </p:cNvPr>
            <p:cNvGrpSpPr/>
            <p:nvPr/>
          </p:nvGrpSpPr>
          <p:grpSpPr>
            <a:xfrm>
              <a:off x="7491898" y="1021556"/>
              <a:ext cx="1420009" cy="3729000"/>
              <a:chOff x="6982149" y="1021556"/>
              <a:chExt cx="1420009" cy="3729000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xmlns="" id="{70FD3976-70CB-48C4-A09D-A9F43596B82A}"/>
                  </a:ext>
                </a:extLst>
              </p:cNvPr>
              <p:cNvGrpSpPr/>
              <p:nvPr/>
            </p:nvGrpSpPr>
            <p:grpSpPr>
              <a:xfrm>
                <a:off x="6982149" y="1021556"/>
                <a:ext cx="1420009" cy="3729000"/>
                <a:chOff x="3151991" y="1021556"/>
                <a:chExt cx="1420009" cy="3729000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xmlns="" id="{655CF479-98C2-4A45-8C56-BF69568D0896}"/>
                    </a:ext>
                  </a:extLst>
                </p:cNvPr>
                <p:cNvSpPr/>
                <p:nvPr/>
              </p:nvSpPr>
              <p:spPr>
                <a:xfrm>
                  <a:off x="3151991" y="1021556"/>
                  <a:ext cx="1420009" cy="3729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xmlns="" id="{457F795E-69D4-485E-B3CB-6AD8794F3AE0}"/>
                    </a:ext>
                  </a:extLst>
                </p:cNvPr>
                <p:cNvCxnSpPr/>
                <p:nvPr/>
              </p:nvCxnSpPr>
              <p:spPr>
                <a:xfrm>
                  <a:off x="3151991" y="3784487"/>
                  <a:ext cx="142000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xmlns="" id="{701C60F7-1C11-4E57-B171-E55B34057627}"/>
                    </a:ext>
                  </a:extLst>
                </p:cNvPr>
                <p:cNvSpPr txBox="1"/>
                <p:nvPr/>
              </p:nvSpPr>
              <p:spPr>
                <a:xfrm>
                  <a:off x="3151991" y="3796449"/>
                  <a:ext cx="1420009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/>
                    <a:t>Return address points to assembly above </a:t>
                  </a:r>
                </a:p>
              </p:txBody>
            </p: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xmlns="" id="{53482131-1BDF-47E1-94FA-B224582B0DA5}"/>
                  </a:ext>
                </a:extLst>
              </p:cNvPr>
              <p:cNvCxnSpPr/>
              <p:nvPr/>
            </p:nvCxnSpPr>
            <p:spPr>
              <a:xfrm>
                <a:off x="6982149" y="2797629"/>
                <a:ext cx="142000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D4A83D80-6EF1-419F-8255-7316E19CAA00}"/>
                  </a:ext>
                </a:extLst>
              </p:cNvPr>
              <p:cNvSpPr txBox="1"/>
              <p:nvPr/>
            </p:nvSpPr>
            <p:spPr>
              <a:xfrm>
                <a:off x="6982149" y="2952299"/>
                <a:ext cx="1420009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Assembly instructions on the stack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528703" y="4442779"/>
              <a:ext cx="895574" cy="307777"/>
              <a:chOff x="6528703" y="4442779"/>
              <a:chExt cx="895574" cy="307777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6528703" y="4442779"/>
                <a:ext cx="64711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$</a:t>
                </a:r>
                <a:r>
                  <a:rPr lang="en-US" b="1" dirty="0" err="1" smtClean="0"/>
                  <a:t>rsp</a:t>
                </a:r>
                <a:endParaRPr lang="en-US" b="1" dirty="0"/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>
                <a:off x="7055253" y="4590757"/>
                <a:ext cx="369024" cy="937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898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F41384-EEB5-459B-90D8-ECFFCBA2B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</a:t>
            </a:r>
            <a:r>
              <a:rPr lang="en-US" dirty="0" smtClean="0"/>
              <a:t>C</a:t>
            </a:r>
            <a:r>
              <a:rPr lang="en-US" dirty="0" smtClean="0"/>
              <a:t>ountermeasures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8EE580-8813-4545-A9A4-798018EE5B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Executable code is not allowed on the stack (unless we specifically allow it – e.g. through </a:t>
            </a:r>
            <a:r>
              <a:rPr lang="en-US" dirty="0" err="1"/>
              <a:t>mprotect</a:t>
            </a:r>
            <a:r>
              <a:rPr lang="en-US" dirty="0"/>
              <a:t> like we do for activity 2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Thus, we have to use executable code already in the program to do what we want</a:t>
            </a:r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code often doesn’t already contain our exploit function – so what can we do instead?</a:t>
            </a:r>
          </a:p>
        </p:txBody>
      </p:sp>
    </p:spTree>
    <p:extLst>
      <p:ext uri="{BB962C8B-B14F-4D97-AF65-F5344CB8AC3E}">
        <p14:creationId xmlns:p14="http://schemas.microsoft.com/office/powerpoint/2010/main" val="301192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1602</Words>
  <Application>Microsoft Office PowerPoint</Application>
  <PresentationFormat>On-screen Show (16:9)</PresentationFormat>
  <Paragraphs>315</Paragraphs>
  <Slides>35</Slides>
  <Notes>21</Notes>
  <HiddenSlides>11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50" baseType="lpstr">
      <vt:lpstr>宋体</vt:lpstr>
      <vt:lpstr>Arial</vt:lpstr>
      <vt:lpstr>Arial Rounded MT Bold</vt:lpstr>
      <vt:lpstr>Calibri</vt:lpstr>
      <vt:lpstr>Calibri Bold</vt:lpstr>
      <vt:lpstr>Courier New</vt:lpstr>
      <vt:lpstr>Courier New Bold</vt:lpstr>
      <vt:lpstr>Gill Sans</vt:lpstr>
      <vt:lpstr>Helvetica</vt:lpstr>
      <vt:lpstr>Monaco</vt:lpstr>
      <vt:lpstr>Times New Roman</vt:lpstr>
      <vt:lpstr>Wingdings</vt:lpstr>
      <vt:lpstr>Wingdings 2</vt:lpstr>
      <vt:lpstr>ヒラギノ角ゴ ProN W3</vt:lpstr>
      <vt:lpstr>template2007</vt:lpstr>
      <vt:lpstr>15-213 Recitation: Attack Lab</vt:lpstr>
      <vt:lpstr>Agenda</vt:lpstr>
      <vt:lpstr>Reminders</vt:lpstr>
      <vt:lpstr>Attack Lab</vt:lpstr>
      <vt:lpstr>Stack Smashing Attack</vt:lpstr>
      <vt:lpstr>Buffer Overflows</vt:lpstr>
      <vt:lpstr>Buffer Overflows</vt:lpstr>
      <vt:lpstr>Executing Commands on the Stack</vt:lpstr>
      <vt:lpstr>OS Countermeasures</vt:lpstr>
      <vt:lpstr>Return-Oriented Programming</vt:lpstr>
      <vt:lpstr>Attack Lab Activities</vt:lpstr>
      <vt:lpstr>Attack Lab Activities</vt:lpstr>
      <vt:lpstr>Activity 1</vt:lpstr>
      <vt:lpstr>Activity 1 Continued</vt:lpstr>
      <vt:lpstr>Activity 1 Post</vt:lpstr>
      <vt:lpstr>Activity 2</vt:lpstr>
      <vt:lpstr>Activitity 2 Continued</vt:lpstr>
      <vt:lpstr>Activity 2 Post</vt:lpstr>
      <vt:lpstr>Activity 3</vt:lpstr>
      <vt:lpstr>Activity 3 Continued</vt:lpstr>
      <vt:lpstr>Activity 3 Post</vt:lpstr>
      <vt:lpstr>PowerPoint Presentation</vt:lpstr>
      <vt:lpstr>If you get stuck…</vt:lpstr>
      <vt:lpstr>Attack Lab Tools</vt:lpstr>
      <vt:lpstr>Stack Review</vt:lpstr>
      <vt:lpstr>Stacks</vt:lpstr>
      <vt:lpstr>Stack – pushq &amp; popq</vt:lpstr>
      <vt:lpstr>Stack – Caller vs. Callee</vt:lpstr>
      <vt:lpstr>Registers – Caller-saved vs. Callee-saved</vt:lpstr>
      <vt:lpstr>Registers – Caller-saved vs. Callee-saved</vt:lpstr>
      <vt:lpstr>x86-64 Register Usage Conventions</vt:lpstr>
      <vt:lpstr>x86-64/Linux Stack Frame</vt:lpstr>
      <vt:lpstr>Stack Maintenance</vt:lpstr>
      <vt:lpstr>Byte Ordering Example</vt:lpstr>
      <vt:lpstr>Reading Byte-Reversed Listings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Data Lab</dc:title>
  <dc:creator>Jerry Ding</dc:creator>
  <cp:lastModifiedBy>Gabriel S.</cp:lastModifiedBy>
  <cp:revision>100</cp:revision>
  <dcterms:modified xsi:type="dcterms:W3CDTF">2018-02-12T02:45:39Z</dcterms:modified>
</cp:coreProperties>
</file>