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256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Stacks and </a:t>
            </a:r>
            <a:r>
              <a:rPr lang="en-US" dirty="0" err="1" smtClean="0"/>
              <a:t>Buflab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599"/>
            <a:ext cx="8001000" cy="1964325"/>
          </a:xfrm>
        </p:spPr>
        <p:txBody>
          <a:bodyPr>
            <a:normAutofit/>
          </a:bodyPr>
          <a:lstStyle/>
          <a:p>
            <a:r>
              <a:rPr lang="en-US" dirty="0" smtClean="0"/>
              <a:t>15/18-213: Introduction to Computer Systems</a:t>
            </a:r>
          </a:p>
          <a:p>
            <a:r>
              <a:rPr lang="en-US" dirty="0" smtClean="0"/>
              <a:t>Recitation 5</a:t>
            </a:r>
          </a:p>
          <a:p>
            <a:endParaRPr lang="en-US" dirty="0" smtClean="0"/>
          </a:p>
          <a:p>
            <a:r>
              <a:rPr lang="en-US" smtClean="0"/>
              <a:t>February </a:t>
            </a:r>
            <a:r>
              <a:rPr lang="en-US" smtClean="0"/>
              <a:t>9,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Mukund Tibrewala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3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IA32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Upside-down</a:t>
            </a:r>
          </a:p>
          <a:p>
            <a:r>
              <a:rPr lang="en-US" dirty="0" smtClean="0"/>
              <a:t>Grows downward</a:t>
            </a:r>
          </a:p>
          <a:p>
            <a:pPr lvl="1"/>
            <a:r>
              <a:rPr lang="en-US" dirty="0" smtClean="0"/>
              <a:t>New values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lower </a:t>
            </a:r>
            <a:br>
              <a:rPr lang="en-US" dirty="0" smtClean="0"/>
            </a:br>
            <a:r>
              <a:rPr lang="en-US" dirty="0" smtClean="0"/>
              <a:t>memory address</a:t>
            </a:r>
          </a:p>
          <a:p>
            <a:pPr lvl="1"/>
            <a:r>
              <a:rPr lang="en-US" dirty="0" smtClean="0">
                <a:latin typeface="Monaco"/>
                <a:cs typeface="Monaco"/>
              </a:rPr>
              <a:t>%</a:t>
            </a:r>
            <a:r>
              <a:rPr lang="en-US" dirty="0" err="1" smtClean="0">
                <a:latin typeface="Monaco"/>
                <a:cs typeface="Monaco"/>
              </a:rPr>
              <a:t>esp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smtClean="0">
                <a:cs typeface="Monaco"/>
              </a:rPr>
              <a:t>holds </a:t>
            </a:r>
            <a:r>
              <a:rPr lang="en-US" b="1" dirty="0" smtClean="0">
                <a:cs typeface="Monaco"/>
              </a:rPr>
              <a:t>address</a:t>
            </a:r>
            <a:br>
              <a:rPr lang="en-US" b="1" dirty="0" smtClean="0">
                <a:cs typeface="Monaco"/>
              </a:rPr>
            </a:br>
            <a:r>
              <a:rPr lang="en-US" dirty="0" smtClean="0">
                <a:cs typeface="Monaco"/>
              </a:rPr>
              <a:t>of top of stack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0266" y="1900237"/>
            <a:ext cx="2794000" cy="4524316"/>
          </a:xfrm>
          <a:prstGeom prst="rect">
            <a:avLst/>
          </a:prstGeom>
          <a:solidFill>
            <a:srgbClr val="FF6600"/>
          </a:solidFill>
          <a:ln w="25400">
            <a:solidFill>
              <a:srgbClr val="D154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Monaco"/>
              <a:cs typeface="Monaco"/>
            </a:endParaRPr>
          </a:p>
          <a:p>
            <a:pPr algn="ctr"/>
            <a:r>
              <a:rPr lang="en-US" dirty="0" smtClean="0">
                <a:latin typeface="Monaco"/>
                <a:cs typeface="Monaco"/>
              </a:rPr>
              <a:t>Stack Bottom</a:t>
            </a:r>
          </a:p>
          <a:p>
            <a:pPr algn="ctr"/>
            <a:r>
              <a:rPr lang="en-US" dirty="0" smtClean="0">
                <a:latin typeface="Monaco"/>
                <a:cs typeface="Monaco"/>
              </a:rPr>
              <a:t>(Higher addresses)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Monaco"/>
                <a:cs typeface="Monaco"/>
              </a:rPr>
              <a:t>=================== </a:t>
            </a:r>
            <a:endParaRPr lang="en-US" dirty="0" smtClean="0"/>
          </a:p>
          <a:p>
            <a:pPr algn="ctr"/>
            <a:r>
              <a:rPr lang="en-US" dirty="0" smtClean="0">
                <a:latin typeface="Monaco"/>
                <a:cs typeface="Monaco"/>
              </a:rPr>
              <a:t>Stack Top</a:t>
            </a:r>
          </a:p>
          <a:p>
            <a:r>
              <a:rPr lang="en-US" dirty="0">
                <a:latin typeface="Monaco"/>
                <a:cs typeface="Monaco"/>
              </a:rPr>
              <a:t>=================== </a:t>
            </a:r>
            <a:endParaRPr lang="en-US" dirty="0"/>
          </a:p>
          <a:p>
            <a:r>
              <a:rPr lang="en-US" dirty="0" smtClean="0">
                <a:latin typeface="Monaco"/>
                <a:cs typeface="Monaco"/>
              </a:rPr>
              <a:t>(Lower addresses</a:t>
            </a:r>
            <a:r>
              <a:rPr lang="en-US" dirty="0">
                <a:latin typeface="Monaco"/>
                <a:cs typeface="Monaco"/>
              </a:rPr>
              <a:t>)</a:t>
            </a:r>
          </a:p>
          <a:p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10800000">
            <a:off x="7303346" y="1904999"/>
            <a:ext cx="316654" cy="3848882"/>
          </a:xfrm>
          <a:prstGeom prst="upArrow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lin ang="1746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0" y="3437467"/>
            <a:ext cx="1106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Direction of stack growth</a:t>
            </a:r>
          </a:p>
        </p:txBody>
      </p:sp>
      <p:sp>
        <p:nvSpPr>
          <p:cNvPr id="7" name="Up Arrow 6"/>
          <p:cNvSpPr/>
          <p:nvPr/>
        </p:nvSpPr>
        <p:spPr>
          <a:xfrm rot="5400000">
            <a:off x="3383910" y="5080141"/>
            <a:ext cx="253162" cy="1094317"/>
          </a:xfrm>
          <a:prstGeom prst="upArrow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89110" y="5373542"/>
            <a:ext cx="874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esp</a:t>
            </a:r>
            <a:endParaRPr lang="en-US" sz="20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59234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Operation: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>
                <a:latin typeface="Monaco"/>
                <a:cs typeface="Monaco"/>
              </a:rPr>
              <a:t>pushl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src</a:t>
            </a: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  <a:sym typeface="Wingdings"/>
              </a:rPr>
              <a:t></a:t>
            </a:r>
            <a:endParaRPr lang="en-US" dirty="0" smtClean="0">
              <a:latin typeface="Monaco"/>
              <a:cs typeface="Monaco"/>
            </a:endParaRPr>
          </a:p>
          <a:p>
            <a:pPr lvl="1"/>
            <a:r>
              <a:rPr lang="en-US" dirty="0" err="1">
                <a:latin typeface="Monaco"/>
                <a:cs typeface="Monaco"/>
              </a:rPr>
              <a:t>s</a:t>
            </a:r>
            <a:r>
              <a:rPr lang="en-US" dirty="0" err="1" smtClean="0">
                <a:latin typeface="Monaco"/>
                <a:cs typeface="Monaco"/>
              </a:rPr>
              <a:t>ubl</a:t>
            </a:r>
            <a:r>
              <a:rPr lang="en-US" dirty="0" smtClean="0">
                <a:latin typeface="Monaco"/>
                <a:cs typeface="Monaco"/>
              </a:rPr>
              <a:t> $4, %</a:t>
            </a:r>
            <a:r>
              <a:rPr lang="en-US" dirty="0" err="1" smtClean="0">
                <a:latin typeface="Monaco"/>
                <a:cs typeface="Monaco"/>
              </a:rPr>
              <a:t>esp</a:t>
            </a:r>
            <a:endParaRPr lang="en-US" dirty="0" smtClean="0">
              <a:latin typeface="Monaco"/>
              <a:cs typeface="Monaco"/>
            </a:endParaRPr>
          </a:p>
          <a:p>
            <a:pPr lvl="1"/>
            <a:r>
              <a:rPr lang="en-US" dirty="0" err="1" smtClean="0">
                <a:latin typeface="Monaco"/>
                <a:cs typeface="Monaco"/>
              </a:rPr>
              <a:t>movl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src</a:t>
            </a:r>
            <a:r>
              <a:rPr lang="en-US" dirty="0" smtClean="0">
                <a:latin typeface="Monaco"/>
                <a:cs typeface="Monaco"/>
              </a:rPr>
              <a:t>, (%</a:t>
            </a:r>
            <a:r>
              <a:rPr lang="en-US" dirty="0" err="1" smtClean="0">
                <a:latin typeface="Monaco"/>
                <a:cs typeface="Monaco"/>
              </a:rPr>
              <a:t>esp</a:t>
            </a:r>
            <a:r>
              <a:rPr lang="en-US" dirty="0" smtClean="0">
                <a:latin typeface="Monaco"/>
                <a:cs typeface="Monaco"/>
              </a:rPr>
              <a:t>)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935" y="2056340"/>
            <a:ext cx="2794000" cy="2031325"/>
          </a:xfrm>
          <a:prstGeom prst="rect">
            <a:avLst/>
          </a:prstGeom>
          <a:solidFill>
            <a:srgbClr val="FF6600"/>
          </a:solidFill>
          <a:ln w="25400">
            <a:solidFill>
              <a:srgbClr val="D154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onaco"/>
                <a:cs typeface="Monaco"/>
              </a:rPr>
              <a:t>Stack Bottom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Monaco"/>
                <a:cs typeface="Monaco"/>
              </a:rPr>
              <a:t>=================== </a:t>
            </a:r>
            <a:endParaRPr lang="en-US" dirty="0" smtClean="0"/>
          </a:p>
          <a:p>
            <a:pPr algn="ctr"/>
            <a:r>
              <a:rPr lang="en-US" dirty="0" smtClean="0">
                <a:latin typeface="Monaco"/>
                <a:cs typeface="Monaco"/>
              </a:rPr>
              <a:t>0x15</a:t>
            </a:r>
          </a:p>
          <a:p>
            <a:r>
              <a:rPr lang="en-US" dirty="0">
                <a:latin typeface="Monaco"/>
                <a:cs typeface="Monaco"/>
              </a:rPr>
              <a:t>=================== 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5400000">
            <a:off x="4874045" y="3175738"/>
            <a:ext cx="253162" cy="1094317"/>
          </a:xfrm>
          <a:prstGeom prst="upArrow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109" y="3722896"/>
            <a:ext cx="146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esp</a:t>
            </a:r>
            <a:r>
              <a:rPr lang="en-US" sz="2000" dirty="0" smtClean="0">
                <a:latin typeface="Monaco"/>
                <a:cs typeface="Monaco"/>
                <a:sym typeface="Wingdings"/>
              </a:rPr>
              <a:t> </a:t>
            </a:r>
            <a:endParaRPr lang="en-US" sz="2000" dirty="0">
              <a:latin typeface="Monaco"/>
              <a:cs typeface="Monac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4935" y="3069624"/>
            <a:ext cx="218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Monaco"/>
                <a:cs typeface="Monaco"/>
              </a:rPr>
              <a:t>pushl</a:t>
            </a:r>
            <a:r>
              <a:rPr lang="en-US" sz="1600" dirty="0" smtClean="0">
                <a:latin typeface="Monaco"/>
                <a:cs typeface="Monaco"/>
              </a:rPr>
              <a:t> %</a:t>
            </a:r>
            <a:r>
              <a:rPr lang="en-US" sz="1600" dirty="0" err="1" smtClean="0">
                <a:latin typeface="Monaco"/>
                <a:cs typeface="Monaco"/>
              </a:rPr>
              <a:t>eax</a:t>
            </a:r>
            <a:endParaRPr lang="en-US" sz="1600" dirty="0">
              <a:latin typeface="Monaco"/>
              <a:cs typeface="Monac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1824" y="2056340"/>
            <a:ext cx="2794000" cy="2585323"/>
          </a:xfrm>
          <a:prstGeom prst="rect">
            <a:avLst/>
          </a:prstGeom>
          <a:solidFill>
            <a:srgbClr val="FF6600"/>
          </a:solidFill>
          <a:ln w="25400">
            <a:solidFill>
              <a:srgbClr val="D154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onaco"/>
                <a:cs typeface="Monaco"/>
              </a:rPr>
              <a:t>Stack Bottom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latin typeface="Monaco"/>
                <a:cs typeface="Monaco"/>
              </a:rPr>
              <a:t>=================== </a:t>
            </a:r>
            <a:endParaRPr lang="en-US" dirty="0" smtClean="0"/>
          </a:p>
          <a:p>
            <a:pPr algn="ctr"/>
            <a:r>
              <a:rPr lang="en-US" dirty="0" smtClean="0">
                <a:latin typeface="Monaco"/>
                <a:cs typeface="Monaco"/>
              </a:rPr>
              <a:t>0x15</a:t>
            </a:r>
          </a:p>
          <a:p>
            <a:pPr algn="ctr"/>
            <a:r>
              <a:rPr lang="en-US" dirty="0">
                <a:latin typeface="Monaco"/>
                <a:cs typeface="Monaco"/>
              </a:rPr>
              <a:t>=================== </a:t>
            </a:r>
            <a:endParaRPr lang="en-US" dirty="0"/>
          </a:p>
          <a:p>
            <a:pPr algn="ctr"/>
            <a:r>
              <a:rPr lang="en-US" dirty="0" smtClean="0">
                <a:latin typeface="Monaco"/>
                <a:cs typeface="Monaco"/>
              </a:rPr>
              <a:t>0x213</a:t>
            </a:r>
          </a:p>
          <a:p>
            <a:pPr algn="ctr"/>
            <a:r>
              <a:rPr lang="en-US" dirty="0" smtClean="0">
                <a:latin typeface="Monaco"/>
                <a:cs typeface="Monaco"/>
              </a:rPr>
              <a:t>===================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8873" y="4217822"/>
            <a:ext cx="146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esp</a:t>
            </a:r>
            <a:r>
              <a:rPr lang="en-US" sz="2000" dirty="0" smtClean="0">
                <a:latin typeface="Monaco"/>
                <a:cs typeface="Monaco"/>
                <a:sym typeface="Wingdings"/>
              </a:rPr>
              <a:t> </a:t>
            </a:r>
            <a:endParaRPr lang="en-US" sz="20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26312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Operation: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73286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latin typeface="Monaco"/>
              <a:cs typeface="Monaco"/>
            </a:endParaRPr>
          </a:p>
          <a:p>
            <a:r>
              <a:rPr lang="en-US" dirty="0" err="1" smtClean="0">
                <a:latin typeface="Monaco"/>
                <a:cs typeface="Monaco"/>
              </a:rPr>
              <a:t>popl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dest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  <a:sym typeface="Wingdings"/>
              </a:rPr>
              <a:t></a:t>
            </a:r>
            <a:endParaRPr lang="en-US" dirty="0" smtClean="0">
              <a:latin typeface="Monaco"/>
              <a:cs typeface="Monaco"/>
            </a:endParaRPr>
          </a:p>
          <a:p>
            <a:pPr lvl="1"/>
            <a:r>
              <a:rPr lang="en-US" dirty="0" err="1">
                <a:latin typeface="Monaco"/>
                <a:cs typeface="Monaco"/>
              </a:rPr>
              <a:t>m</a:t>
            </a:r>
            <a:r>
              <a:rPr lang="en-US" dirty="0" err="1" smtClean="0">
                <a:latin typeface="Monaco"/>
                <a:cs typeface="Monaco"/>
              </a:rPr>
              <a:t>ovl</a:t>
            </a:r>
            <a:r>
              <a:rPr lang="en-US" dirty="0" smtClean="0">
                <a:latin typeface="Monaco"/>
                <a:cs typeface="Monaco"/>
              </a:rPr>
              <a:t> (%</a:t>
            </a:r>
            <a:r>
              <a:rPr lang="en-US" dirty="0" err="1" smtClean="0">
                <a:latin typeface="Monaco"/>
                <a:cs typeface="Monaco"/>
              </a:rPr>
              <a:t>esp</a:t>
            </a:r>
            <a:r>
              <a:rPr lang="en-US" dirty="0" smtClean="0">
                <a:latin typeface="Monaco"/>
                <a:cs typeface="Monaco"/>
              </a:rPr>
              <a:t>), </a:t>
            </a:r>
            <a:r>
              <a:rPr lang="en-US" dirty="0" err="1" smtClean="0">
                <a:latin typeface="Monaco"/>
                <a:cs typeface="Monaco"/>
              </a:rPr>
              <a:t>dest</a:t>
            </a:r>
            <a:endParaRPr lang="en-US" dirty="0" smtClean="0">
              <a:latin typeface="Monaco"/>
              <a:cs typeface="Monaco"/>
            </a:endParaRPr>
          </a:p>
          <a:p>
            <a:pPr lvl="1"/>
            <a:r>
              <a:rPr lang="en-US" dirty="0" err="1">
                <a:latin typeface="Monaco"/>
                <a:cs typeface="Monaco"/>
              </a:rPr>
              <a:t>a</a:t>
            </a:r>
            <a:r>
              <a:rPr lang="en-US" dirty="0" err="1" smtClean="0">
                <a:latin typeface="Monaco"/>
                <a:cs typeface="Monaco"/>
              </a:rPr>
              <a:t>ddl</a:t>
            </a:r>
            <a:r>
              <a:rPr lang="en-US" dirty="0" smtClean="0">
                <a:latin typeface="Monaco"/>
                <a:cs typeface="Monaco"/>
              </a:rPr>
              <a:t> $0x4, %</a:t>
            </a:r>
            <a:r>
              <a:rPr lang="en-US" dirty="0" err="1" smtClean="0">
                <a:latin typeface="Monaco"/>
                <a:cs typeface="Monaco"/>
              </a:rPr>
              <a:t>esp</a:t>
            </a:r>
            <a:endParaRPr lang="en-US" dirty="0">
              <a:latin typeface="Monaco"/>
              <a:cs typeface="Monaco"/>
            </a:endParaRPr>
          </a:p>
        </p:txBody>
      </p:sp>
      <p:sp>
        <p:nvSpPr>
          <p:cNvPr id="5" name="Up Arrow 4"/>
          <p:cNvSpPr/>
          <p:nvPr/>
        </p:nvSpPr>
        <p:spPr>
          <a:xfrm rot="5400000">
            <a:off x="4615768" y="2874771"/>
            <a:ext cx="253162" cy="1094317"/>
          </a:xfrm>
          <a:prstGeom prst="upArrow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78261" y="2095729"/>
            <a:ext cx="3769826" cy="2066666"/>
            <a:chOff x="565109" y="2056340"/>
            <a:chExt cx="3769826" cy="2066666"/>
          </a:xfrm>
        </p:grpSpPr>
        <p:sp>
          <p:nvSpPr>
            <p:cNvPr id="4" name="TextBox 3"/>
            <p:cNvSpPr txBox="1"/>
            <p:nvPr/>
          </p:nvSpPr>
          <p:spPr>
            <a:xfrm>
              <a:off x="1540935" y="2056340"/>
              <a:ext cx="2794000" cy="2031325"/>
            </a:xfrm>
            <a:prstGeom prst="rect">
              <a:avLst/>
            </a:prstGeom>
            <a:solidFill>
              <a:srgbClr val="FF6600"/>
            </a:solidFill>
            <a:ln w="25400">
              <a:solidFill>
                <a:srgbClr val="D154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Monaco"/>
                  <a:cs typeface="Monaco"/>
                </a:rPr>
                <a:t>Stack Bottom</a:t>
              </a:r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>
                  <a:latin typeface="Monaco"/>
                  <a:cs typeface="Monaco"/>
                </a:rPr>
                <a:t>=================== </a:t>
              </a:r>
              <a:endParaRPr lang="en-US" dirty="0" smtClean="0"/>
            </a:p>
            <a:p>
              <a:pPr algn="ctr"/>
              <a:r>
                <a:rPr lang="en-US" dirty="0" smtClean="0">
                  <a:latin typeface="Monaco"/>
                  <a:cs typeface="Monaco"/>
                </a:rPr>
                <a:t>0x15</a:t>
              </a:r>
            </a:p>
            <a:p>
              <a:r>
                <a:rPr lang="en-US" dirty="0">
                  <a:latin typeface="Monaco"/>
                  <a:cs typeface="Monaco"/>
                </a:rPr>
                <a:t>===================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109" y="3722896"/>
              <a:ext cx="1466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Monaco"/>
                  <a:cs typeface="Monaco"/>
                </a:rPr>
                <a:t>%</a:t>
              </a:r>
              <a:r>
                <a:rPr lang="en-US" sz="2000" dirty="0" err="1" smtClean="0">
                  <a:latin typeface="Monaco"/>
                  <a:cs typeface="Monaco"/>
                </a:rPr>
                <a:t>esp</a:t>
              </a:r>
              <a:r>
                <a:rPr lang="en-US" sz="2000" dirty="0" smtClean="0">
                  <a:latin typeface="Monaco"/>
                  <a:cs typeface="Monaco"/>
                  <a:sym typeface="Wingdings"/>
                </a:rPr>
                <a:t> </a:t>
              </a:r>
              <a:endParaRPr lang="en-US" sz="2000" dirty="0">
                <a:latin typeface="Monaco"/>
                <a:cs typeface="Monaco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78773" y="2768655"/>
            <a:ext cx="218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onaco"/>
                <a:cs typeface="Monaco"/>
              </a:rPr>
              <a:t>p</a:t>
            </a:r>
            <a:r>
              <a:rPr lang="en-US" sz="1600" dirty="0" err="1" smtClean="0">
                <a:latin typeface="Monaco"/>
                <a:cs typeface="Monaco"/>
              </a:rPr>
              <a:t>opl</a:t>
            </a:r>
            <a:r>
              <a:rPr lang="en-US" sz="1600" dirty="0" smtClean="0">
                <a:latin typeface="Monaco"/>
                <a:cs typeface="Monaco"/>
              </a:rPr>
              <a:t> %</a:t>
            </a:r>
            <a:r>
              <a:rPr lang="en-US" sz="1600" dirty="0" err="1" smtClean="0">
                <a:latin typeface="Monaco"/>
                <a:cs typeface="Monaco"/>
              </a:rPr>
              <a:t>eax</a:t>
            </a:r>
            <a:endParaRPr lang="en-US" sz="1600" dirty="0">
              <a:latin typeface="Monaco"/>
              <a:cs typeface="Monac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822" y="2095729"/>
            <a:ext cx="3826951" cy="2585323"/>
            <a:chOff x="4678873" y="2056340"/>
            <a:chExt cx="3826951" cy="2585323"/>
          </a:xfrm>
        </p:grpSpPr>
        <p:sp>
          <p:nvSpPr>
            <p:cNvPr id="12" name="TextBox 11"/>
            <p:cNvSpPr txBox="1"/>
            <p:nvPr/>
          </p:nvSpPr>
          <p:spPr>
            <a:xfrm>
              <a:off x="5711824" y="2056340"/>
              <a:ext cx="2794000" cy="2585323"/>
            </a:xfrm>
            <a:prstGeom prst="rect">
              <a:avLst/>
            </a:prstGeom>
            <a:solidFill>
              <a:srgbClr val="FF6600"/>
            </a:solidFill>
            <a:ln w="25400">
              <a:solidFill>
                <a:srgbClr val="D154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Monaco"/>
                  <a:cs typeface="Monaco"/>
                </a:rPr>
                <a:t>Stack Bottom</a:t>
              </a:r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>
                  <a:latin typeface="Monaco"/>
                  <a:cs typeface="Monaco"/>
                </a:rPr>
                <a:t>=================== </a:t>
              </a:r>
              <a:endParaRPr lang="en-US" dirty="0" smtClean="0"/>
            </a:p>
            <a:p>
              <a:pPr algn="ctr"/>
              <a:r>
                <a:rPr lang="en-US" dirty="0" smtClean="0">
                  <a:latin typeface="Monaco"/>
                  <a:cs typeface="Monaco"/>
                </a:rPr>
                <a:t>0x15</a:t>
              </a:r>
            </a:p>
            <a:p>
              <a:pPr algn="ctr"/>
              <a:r>
                <a:rPr lang="en-US" dirty="0">
                  <a:latin typeface="Monaco"/>
                  <a:cs typeface="Monaco"/>
                </a:rPr>
                <a:t>=================== </a:t>
              </a:r>
              <a:endParaRPr lang="en-US" dirty="0"/>
            </a:p>
            <a:p>
              <a:pPr algn="ctr"/>
              <a:r>
                <a:rPr lang="en-US" dirty="0" smtClean="0">
                  <a:latin typeface="Monaco"/>
                  <a:cs typeface="Monaco"/>
                </a:rPr>
                <a:t>0x213</a:t>
              </a:r>
            </a:p>
            <a:p>
              <a:pPr algn="ctr"/>
              <a:r>
                <a:rPr lang="en-US" dirty="0" smtClean="0">
                  <a:latin typeface="Monaco"/>
                  <a:cs typeface="Monaco"/>
                </a:rPr>
                <a:t>===================</a:t>
              </a:r>
              <a:endParaRPr lang="en-US" dirty="0">
                <a:latin typeface="Monaco"/>
                <a:cs typeface="Monaco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78873" y="4217822"/>
              <a:ext cx="1466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Monaco"/>
                  <a:cs typeface="Monaco"/>
                </a:rPr>
                <a:t>%</a:t>
              </a:r>
              <a:r>
                <a:rPr lang="en-US" sz="2000" dirty="0" err="1" smtClean="0">
                  <a:latin typeface="Monaco"/>
                  <a:cs typeface="Monaco"/>
                </a:rPr>
                <a:t>esp</a:t>
              </a:r>
              <a:r>
                <a:rPr lang="en-US" sz="2000" dirty="0" smtClean="0">
                  <a:latin typeface="Monaco"/>
                  <a:cs typeface="Monaco"/>
                  <a:sym typeface="Wingdings"/>
                </a:rPr>
                <a:t> </a:t>
              </a:r>
              <a:endParaRPr lang="en-US" sz="2000" dirty="0">
                <a:latin typeface="Monaco"/>
                <a:cs typeface="Monac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31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97400"/>
          </a:xfrm>
        </p:spPr>
        <p:txBody>
          <a:bodyPr>
            <a:normAutofit/>
          </a:bodyPr>
          <a:lstStyle/>
          <a:p>
            <a:r>
              <a:rPr lang="en-US" dirty="0" smtClean="0"/>
              <a:t>Every function has its own stack frame</a:t>
            </a:r>
          </a:p>
          <a:p>
            <a:pPr lvl="1"/>
            <a:r>
              <a:rPr lang="en-US" dirty="0" smtClean="0"/>
              <a:t>Sections of the stack ‘marked off’ by base addresses</a:t>
            </a:r>
          </a:p>
          <a:p>
            <a:r>
              <a:rPr lang="en-US" dirty="0" smtClean="0"/>
              <a:t>Data included in  stack frame:</a:t>
            </a:r>
          </a:p>
          <a:p>
            <a:pPr lvl="1"/>
            <a:r>
              <a:rPr lang="en-US" dirty="0" smtClean="0"/>
              <a:t>Local variables (scalars, arrays, </a:t>
            </a:r>
            <a:r>
              <a:rPr lang="en-US" dirty="0" err="1" smtClean="0"/>
              <a:t>structs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What the compiler couldn’t fit into registers</a:t>
            </a:r>
          </a:p>
          <a:p>
            <a:pPr lvl="1"/>
            <a:r>
              <a:rPr lang="en-US" dirty="0" smtClean="0"/>
              <a:t>Caller/</a:t>
            </a:r>
            <a:r>
              <a:rPr lang="en-US" dirty="0" err="1" smtClean="0"/>
              <a:t>Callee</a:t>
            </a:r>
            <a:r>
              <a:rPr lang="en-US" dirty="0" smtClean="0"/>
              <a:t> saved register values</a:t>
            </a:r>
          </a:p>
          <a:p>
            <a:pPr lvl="1"/>
            <a:r>
              <a:rPr lang="en-US" dirty="0" smtClean="0"/>
              <a:t>Arguments</a:t>
            </a:r>
          </a:p>
          <a:p>
            <a:pPr lvl="2"/>
            <a:r>
              <a:rPr lang="en-US" dirty="0" smtClean="0"/>
              <a:t>Grab arguments from caller functions</a:t>
            </a:r>
          </a:p>
          <a:p>
            <a:pPr lvl="2"/>
            <a:r>
              <a:rPr lang="en-US" dirty="0" smtClean="0"/>
              <a:t>Give arguments to a function about to be called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Frame Example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Screen Shot 2015-02-07 at 1.15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94" y="1905000"/>
            <a:ext cx="4003040" cy="46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2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Calls: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4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Caller</a:t>
            </a:r>
          </a:p>
          <a:p>
            <a:pPr lvl="1"/>
            <a:r>
              <a:rPr lang="en-US" dirty="0" smtClean="0"/>
              <a:t>Save (push) registers whose values should to be preserved</a:t>
            </a:r>
          </a:p>
          <a:p>
            <a:pPr lvl="1"/>
            <a:r>
              <a:rPr lang="en-US" dirty="0" smtClean="0"/>
              <a:t>Push arguments</a:t>
            </a:r>
          </a:p>
          <a:p>
            <a:pPr lvl="1"/>
            <a:r>
              <a:rPr lang="en-US" sz="2100" dirty="0">
                <a:latin typeface="Monaco"/>
                <a:cs typeface="Monaco"/>
              </a:rPr>
              <a:t>c</a:t>
            </a:r>
            <a:r>
              <a:rPr lang="en-US" sz="2100" dirty="0" smtClean="0">
                <a:latin typeface="Monaco"/>
                <a:cs typeface="Monaco"/>
              </a:rPr>
              <a:t>all label</a:t>
            </a:r>
          </a:p>
          <a:p>
            <a:pPr lvl="2"/>
            <a:r>
              <a:rPr lang="en-US" dirty="0" smtClean="0"/>
              <a:t>Push return address (address of instruction directly after call)</a:t>
            </a:r>
          </a:p>
          <a:p>
            <a:pPr lvl="2"/>
            <a:r>
              <a:rPr lang="en-US" dirty="0" smtClean="0">
                <a:cs typeface="Monaco"/>
              </a:rPr>
              <a:t>Jump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smtClean="0"/>
              <a:t>to </a:t>
            </a:r>
            <a:r>
              <a:rPr lang="en-US" dirty="0" smtClean="0">
                <a:latin typeface="Monaco"/>
                <a:cs typeface="Monaco"/>
              </a:rPr>
              <a:t>label</a:t>
            </a:r>
          </a:p>
          <a:p>
            <a:r>
              <a:rPr lang="en-US" dirty="0" err="1" smtClean="0"/>
              <a:t>Callee</a:t>
            </a:r>
            <a:endParaRPr lang="en-US" dirty="0" smtClean="0"/>
          </a:p>
          <a:p>
            <a:pPr lvl="1"/>
            <a:r>
              <a:rPr lang="en-US" dirty="0" smtClean="0"/>
              <a:t>Save (push) </a:t>
            </a:r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ebp</a:t>
            </a:r>
            <a:r>
              <a:rPr lang="en-US" sz="2000" dirty="0" smtClean="0">
                <a:latin typeface="Monaco"/>
                <a:cs typeface="Monaco"/>
              </a:rPr>
              <a:t> </a:t>
            </a:r>
            <a:r>
              <a:rPr lang="en-US" dirty="0" smtClean="0"/>
              <a:t>(save caller’s stack frame)</a:t>
            </a:r>
          </a:p>
          <a:p>
            <a:pPr lvl="1"/>
            <a:r>
              <a:rPr lang="en-US" dirty="0" smtClean="0"/>
              <a:t>Copy (move) </a:t>
            </a:r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esp</a:t>
            </a: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dirty="0" smtClean="0"/>
              <a:t>into </a:t>
            </a:r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ebp</a:t>
            </a:r>
            <a:r>
              <a:rPr lang="en-US" sz="2000" dirty="0" smtClean="0">
                <a:latin typeface="Monaco"/>
                <a:cs typeface="Monaco"/>
              </a:rPr>
              <a:t> </a:t>
            </a:r>
            <a:r>
              <a:rPr lang="en-US" dirty="0" smtClean="0"/>
              <a:t>(old stack pointer is current base pointer)</a:t>
            </a:r>
          </a:p>
          <a:p>
            <a:pPr lvl="1"/>
            <a:r>
              <a:rPr lang="en-US" dirty="0" smtClean="0"/>
              <a:t>Save (push) </a:t>
            </a:r>
            <a:r>
              <a:rPr lang="en-US" dirty="0" err="1" smtClean="0"/>
              <a:t>callee</a:t>
            </a:r>
            <a:r>
              <a:rPr lang="en-US" dirty="0" smtClean="0"/>
              <a:t> saved registers that it wants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2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Calls: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2599"/>
            <a:ext cx="8001000" cy="510540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Callee</a:t>
            </a:r>
            <a:endParaRPr lang="en-US" dirty="0" smtClean="0"/>
          </a:p>
          <a:p>
            <a:pPr lvl="1"/>
            <a:r>
              <a:rPr lang="en-US" dirty="0" smtClean="0"/>
              <a:t>Restore (pop) </a:t>
            </a:r>
            <a:r>
              <a:rPr lang="en-US" dirty="0" err="1" smtClean="0"/>
              <a:t>callee</a:t>
            </a:r>
            <a:r>
              <a:rPr lang="en-US" dirty="0" smtClean="0"/>
              <a:t> saved registers</a:t>
            </a:r>
          </a:p>
          <a:p>
            <a:pPr lvl="1"/>
            <a:r>
              <a:rPr lang="en-US" sz="2100" dirty="0" smtClean="0">
                <a:latin typeface="Monaco"/>
                <a:cs typeface="Monaco"/>
              </a:rPr>
              <a:t>leave</a:t>
            </a:r>
            <a:endParaRPr lang="en-US" dirty="0" smtClean="0"/>
          </a:p>
          <a:p>
            <a:pPr lvl="2"/>
            <a:r>
              <a:rPr lang="en-US" dirty="0" smtClean="0"/>
              <a:t>Copy (move) </a:t>
            </a:r>
            <a:r>
              <a:rPr lang="en-US" sz="1800" dirty="0">
                <a:latin typeface="Monaco"/>
                <a:cs typeface="Monaco"/>
              </a:rPr>
              <a:t>%</a:t>
            </a:r>
            <a:r>
              <a:rPr lang="en-US" sz="1800" dirty="0" err="1" smtClean="0">
                <a:latin typeface="Monaco"/>
                <a:cs typeface="Monaco"/>
              </a:rPr>
              <a:t>ebp</a:t>
            </a:r>
            <a:r>
              <a:rPr lang="en-US" sz="1800" dirty="0" smtClean="0">
                <a:latin typeface="Monaco"/>
                <a:cs typeface="Monaco"/>
              </a:rPr>
              <a:t> </a:t>
            </a:r>
            <a:r>
              <a:rPr lang="en-US" dirty="0" smtClean="0"/>
              <a:t>into </a:t>
            </a:r>
            <a:r>
              <a:rPr lang="en-US" sz="1800" dirty="0" smtClean="0">
                <a:latin typeface="Monaco"/>
                <a:cs typeface="Monaco"/>
              </a:rPr>
              <a:t>%</a:t>
            </a:r>
            <a:r>
              <a:rPr lang="en-US" sz="1800" dirty="0" err="1" smtClean="0">
                <a:latin typeface="Monaco"/>
                <a:cs typeface="Monaco"/>
              </a:rPr>
              <a:t>esp</a:t>
            </a: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dirty="0" smtClean="0">
                <a:cs typeface="Monaco"/>
              </a:rPr>
              <a:t>(so the stack pointer is pointing to the base of the stack frame)</a:t>
            </a:r>
          </a:p>
          <a:p>
            <a:pPr lvl="2"/>
            <a:r>
              <a:rPr lang="en-US" dirty="0" smtClean="0">
                <a:cs typeface="Monaco"/>
              </a:rPr>
              <a:t>Restore (pop</a:t>
            </a:r>
            <a:r>
              <a:rPr lang="en-US" sz="1900" dirty="0" smtClean="0">
                <a:cs typeface="Monaco"/>
              </a:rPr>
              <a:t>) </a:t>
            </a:r>
            <a:r>
              <a:rPr lang="en-US" sz="1900" dirty="0">
                <a:latin typeface="Monaco"/>
                <a:cs typeface="Monaco"/>
              </a:rPr>
              <a:t>%</a:t>
            </a:r>
            <a:r>
              <a:rPr lang="en-US" sz="1900" dirty="0" err="1" smtClean="0">
                <a:latin typeface="Monaco"/>
                <a:cs typeface="Monaco"/>
              </a:rPr>
              <a:t>ebp</a:t>
            </a:r>
            <a:r>
              <a:rPr lang="en-US" sz="1900" dirty="0" smtClean="0">
                <a:latin typeface="Monaco"/>
                <a:cs typeface="Monaco"/>
              </a:rPr>
              <a:t> </a:t>
            </a:r>
            <a:r>
              <a:rPr lang="en-US" dirty="0" smtClean="0">
                <a:cs typeface="Monaco"/>
              </a:rPr>
              <a:t>(so caller function will have the correct base address value)</a:t>
            </a:r>
          </a:p>
          <a:p>
            <a:pPr lvl="1"/>
            <a:r>
              <a:rPr lang="en-US" sz="2100" dirty="0">
                <a:latin typeface="Monaco"/>
                <a:cs typeface="Monaco"/>
              </a:rPr>
              <a:t>r</a:t>
            </a:r>
            <a:r>
              <a:rPr lang="en-US" sz="2100" dirty="0" smtClean="0">
                <a:latin typeface="Monaco"/>
                <a:cs typeface="Monaco"/>
              </a:rPr>
              <a:t>et</a:t>
            </a:r>
            <a:endParaRPr lang="en-US" dirty="0" smtClean="0">
              <a:latin typeface="Monaco"/>
              <a:cs typeface="Monaco"/>
            </a:endParaRPr>
          </a:p>
          <a:p>
            <a:pPr lvl="2"/>
            <a:r>
              <a:rPr lang="en-US" dirty="0" smtClean="0">
                <a:cs typeface="Monaco"/>
              </a:rPr>
              <a:t>Pop return address into </a:t>
            </a:r>
            <a:r>
              <a:rPr lang="en-US" sz="1900" dirty="0" smtClean="0">
                <a:latin typeface="Monaco"/>
                <a:cs typeface="Monaco"/>
              </a:rPr>
              <a:t>%</a:t>
            </a:r>
            <a:r>
              <a:rPr lang="en-US" sz="1900" dirty="0" err="1" smtClean="0">
                <a:latin typeface="Monaco"/>
                <a:cs typeface="Monaco"/>
              </a:rPr>
              <a:t>eip</a:t>
            </a:r>
            <a:r>
              <a:rPr lang="en-US" sz="1900" dirty="0" smtClean="0">
                <a:latin typeface="Monaco"/>
                <a:cs typeface="Monaco"/>
              </a:rPr>
              <a:t> </a:t>
            </a:r>
            <a:r>
              <a:rPr lang="en-US" sz="1900" dirty="0" smtClean="0">
                <a:cs typeface="Monaco"/>
              </a:rPr>
              <a:t>(address of the next instruction)</a:t>
            </a:r>
            <a:endParaRPr lang="en-US" sz="1900" dirty="0" smtClean="0">
              <a:latin typeface="Monaco"/>
              <a:cs typeface="Monaco"/>
            </a:endParaRPr>
          </a:p>
          <a:p>
            <a:pPr lvl="2"/>
            <a:r>
              <a:rPr lang="en-US" dirty="0">
                <a:cs typeface="Monaco"/>
              </a:rPr>
              <a:t>F</a:t>
            </a:r>
            <a:r>
              <a:rPr lang="en-US" dirty="0" smtClean="0">
                <a:cs typeface="Monaco"/>
              </a:rPr>
              <a:t>unction call is now over</a:t>
            </a:r>
          </a:p>
          <a:p>
            <a:r>
              <a:rPr lang="en-US" dirty="0" smtClean="0"/>
              <a:t>Caller</a:t>
            </a:r>
          </a:p>
          <a:p>
            <a:pPr lvl="1"/>
            <a:r>
              <a:rPr lang="en-US" dirty="0" smtClean="0"/>
              <a:t>Remove (pop) arguments</a:t>
            </a:r>
          </a:p>
          <a:p>
            <a:pPr lvl="1"/>
            <a:r>
              <a:rPr lang="en-US" dirty="0" smtClean="0"/>
              <a:t>Restore (pop) caller saved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0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74638"/>
            <a:ext cx="8572501" cy="1143000"/>
          </a:xfrm>
        </p:spPr>
        <p:txBody>
          <a:bodyPr/>
          <a:lstStyle/>
          <a:p>
            <a:r>
              <a:rPr lang="en-US" dirty="0" smtClean="0"/>
              <a:t>Visualization: Argument Build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97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Arguments are placed in the order they appear (with the first argument at the lowest memory address)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85900" y="1905001"/>
            <a:ext cx="6134100" cy="3488816"/>
            <a:chOff x="571500" y="1905001"/>
            <a:chExt cx="6134100" cy="3488816"/>
          </a:xfrm>
        </p:grpSpPr>
        <p:pic>
          <p:nvPicPr>
            <p:cNvPr id="6" name="Picture 5" descr="Screen Shot 2015-02-07 at 1.59.3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1905001"/>
              <a:ext cx="6134100" cy="348881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01053" y="3032760"/>
              <a:ext cx="3713479" cy="489373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71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74638"/>
            <a:ext cx="8572501" cy="1143000"/>
          </a:xfrm>
        </p:spPr>
        <p:txBody>
          <a:bodyPr/>
          <a:lstStyle/>
          <a:p>
            <a:r>
              <a:rPr lang="en-US" dirty="0" smtClean="0"/>
              <a:t>Visualization: Function Call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97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Remember, </a:t>
            </a:r>
            <a:r>
              <a:rPr lang="en-US" sz="2000" dirty="0" smtClean="0">
                <a:latin typeface="Monaco"/>
                <a:cs typeface="Monaco"/>
              </a:rPr>
              <a:t>call</a:t>
            </a:r>
            <a:r>
              <a:rPr lang="en-US" sz="2000" dirty="0" smtClean="0"/>
              <a:t> </a:t>
            </a:r>
            <a:r>
              <a:rPr lang="en-US" b="1" dirty="0" smtClean="0"/>
              <a:t>first</a:t>
            </a:r>
            <a:r>
              <a:rPr lang="en-US" dirty="0" smtClean="0"/>
              <a:t> pushes the address of the next instruction (return address), and then jumps to the label!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85900" y="1905001"/>
            <a:ext cx="6134100" cy="3488816"/>
            <a:chOff x="571500" y="1905001"/>
            <a:chExt cx="6134100" cy="3488816"/>
          </a:xfrm>
        </p:grpSpPr>
        <p:pic>
          <p:nvPicPr>
            <p:cNvPr id="6" name="Picture 5" descr="Screen Shot 2015-02-07 at 1.59.3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1905001"/>
              <a:ext cx="6134100" cy="348881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01053" y="3434482"/>
              <a:ext cx="3994686" cy="237067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554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74638"/>
            <a:ext cx="8572501" cy="1143000"/>
          </a:xfrm>
        </p:spPr>
        <p:txBody>
          <a:bodyPr/>
          <a:lstStyle/>
          <a:p>
            <a:r>
              <a:rPr lang="en-US" dirty="0" smtClean="0"/>
              <a:t>Visualization: </a:t>
            </a:r>
            <a:r>
              <a:rPr lang="en-US" dirty="0" err="1" smtClean="0"/>
              <a:t>Callee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97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Callee</a:t>
            </a:r>
            <a:r>
              <a:rPr lang="en-US" dirty="0" smtClean="0"/>
              <a:t> sets up its own stack frame (saves old base pointer, then updates </a:t>
            </a:r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ebp</a:t>
            </a:r>
            <a:r>
              <a:rPr lang="en-US" sz="2000" dirty="0" smtClean="0">
                <a:latin typeface="Monaco"/>
                <a:cs typeface="Monaco"/>
              </a:rPr>
              <a:t> </a:t>
            </a:r>
            <a:r>
              <a:rPr lang="en-US" dirty="0" smtClean="0"/>
              <a:t>with its own stack base address)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85900" y="1905001"/>
            <a:ext cx="6134100" cy="3488816"/>
            <a:chOff x="571500" y="1905001"/>
            <a:chExt cx="6134100" cy="3488816"/>
          </a:xfrm>
        </p:grpSpPr>
        <p:pic>
          <p:nvPicPr>
            <p:cNvPr id="6" name="Picture 5" descr="Screen Shot 2015-02-07 at 1.59.3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1905001"/>
              <a:ext cx="6134100" cy="348881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01053" y="4211208"/>
              <a:ext cx="3489169" cy="325860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071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Bomb Lab is due tomorrow (Tuesday) at 11.59pm!</a:t>
            </a:r>
          </a:p>
          <a:p>
            <a:pPr lvl="1"/>
            <a:r>
              <a:rPr lang="en-US" dirty="0" smtClean="0"/>
              <a:t>If you haven’t started yet, good luck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Try not to use late days (you’ll want to save them for </a:t>
            </a:r>
            <a:r>
              <a:rPr lang="en-US" dirty="0" err="1" smtClean="0"/>
              <a:t>Malloc</a:t>
            </a:r>
            <a:r>
              <a:rPr lang="en-US" dirty="0" smtClean="0"/>
              <a:t> Lab…)</a:t>
            </a:r>
            <a:endParaRPr lang="en-US" dirty="0"/>
          </a:p>
          <a:p>
            <a:r>
              <a:rPr lang="en-US" dirty="0" smtClean="0"/>
              <a:t>Buffer Lab will come out tomorrow</a:t>
            </a:r>
          </a:p>
          <a:p>
            <a:pPr lvl="1"/>
            <a:r>
              <a:rPr lang="en-US" dirty="0" smtClean="0"/>
              <a:t>Hacking the Stack ® with buffer overflow</a:t>
            </a:r>
          </a:p>
          <a:p>
            <a:pPr lvl="1"/>
            <a:r>
              <a:rPr lang="en-US" dirty="0" smtClean="0"/>
              <a:t>Stacks will be on the midterm, so you should understand them well!</a:t>
            </a:r>
          </a:p>
        </p:txBody>
      </p:sp>
    </p:spTree>
    <p:extLst>
      <p:ext uri="{BB962C8B-B14F-4D97-AF65-F5344CB8AC3E}">
        <p14:creationId xmlns:p14="http://schemas.microsoft.com/office/powerpoint/2010/main" val="281597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74638"/>
            <a:ext cx="8572501" cy="1143000"/>
          </a:xfrm>
        </p:spPr>
        <p:txBody>
          <a:bodyPr/>
          <a:lstStyle/>
          <a:p>
            <a:r>
              <a:rPr lang="en-US" dirty="0" smtClean="0"/>
              <a:t>Visualization: Accessing Arguments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97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Remember, arguments will be in the </a:t>
            </a:r>
            <a:r>
              <a:rPr lang="en-US" b="1" dirty="0" smtClean="0"/>
              <a:t>caller’s </a:t>
            </a:r>
            <a:r>
              <a:rPr lang="en-US" dirty="0" smtClean="0"/>
              <a:t>stack frame – the </a:t>
            </a:r>
            <a:r>
              <a:rPr lang="en-US" dirty="0" err="1" smtClean="0"/>
              <a:t>callee</a:t>
            </a:r>
            <a:r>
              <a:rPr lang="en-US" dirty="0" smtClean="0"/>
              <a:t> must wade through the saved </a:t>
            </a:r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ebp</a:t>
            </a:r>
            <a:r>
              <a:rPr lang="en-US" sz="2000" dirty="0" smtClean="0">
                <a:latin typeface="Monaco"/>
                <a:cs typeface="Monaco"/>
              </a:rPr>
              <a:t> </a:t>
            </a:r>
            <a:r>
              <a:rPr lang="en-US" dirty="0" smtClean="0"/>
              <a:t>and return address first!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85900" y="1905001"/>
            <a:ext cx="6134100" cy="3488816"/>
            <a:chOff x="571500" y="1905001"/>
            <a:chExt cx="6134100" cy="3488816"/>
          </a:xfrm>
        </p:grpSpPr>
        <p:pic>
          <p:nvPicPr>
            <p:cNvPr id="6" name="Picture 5" descr="Screen Shot 2015-02-07 at 1.59.3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1905001"/>
              <a:ext cx="6134100" cy="348881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01053" y="4450765"/>
              <a:ext cx="3834400" cy="394528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626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74638"/>
            <a:ext cx="8572501" cy="1143000"/>
          </a:xfrm>
        </p:spPr>
        <p:txBody>
          <a:bodyPr/>
          <a:lstStyle/>
          <a:p>
            <a:r>
              <a:rPr lang="en-US" dirty="0" smtClean="0"/>
              <a:t>Visualization: Return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9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Move </a:t>
            </a:r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ebp</a:t>
            </a:r>
            <a:r>
              <a:rPr lang="en-US" sz="2000" dirty="0" smtClean="0">
                <a:latin typeface="Monaco"/>
                <a:cs typeface="Monaco"/>
              </a:rPr>
              <a:t> </a:t>
            </a:r>
            <a:r>
              <a:rPr lang="en-US" dirty="0" smtClean="0"/>
              <a:t>into </a:t>
            </a:r>
            <a:r>
              <a:rPr lang="en-US" sz="2000" dirty="0">
                <a:latin typeface="Monaco"/>
                <a:cs typeface="Monaco"/>
              </a:rPr>
              <a:t>%</a:t>
            </a:r>
            <a:r>
              <a:rPr lang="en-US" sz="2000" dirty="0" err="1">
                <a:latin typeface="Monaco"/>
                <a:cs typeface="Monaco"/>
              </a:rPr>
              <a:t>esp</a:t>
            </a: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dirty="0" smtClean="0"/>
              <a:t>to go back to top of stack frame; </a:t>
            </a:r>
            <a:r>
              <a:rPr lang="en-US" dirty="0"/>
              <a:t>r</a:t>
            </a:r>
            <a:r>
              <a:rPr lang="en-US" dirty="0" smtClean="0"/>
              <a:t>estore </a:t>
            </a:r>
            <a:r>
              <a:rPr lang="en-US" b="1" dirty="0" smtClean="0"/>
              <a:t>caller’s</a:t>
            </a:r>
            <a:r>
              <a:rPr lang="en-US" dirty="0" smtClean="0"/>
              <a:t> </a:t>
            </a:r>
            <a:r>
              <a:rPr lang="en-US" sz="2000" dirty="0">
                <a:latin typeface="Monaco"/>
                <a:cs typeface="Monaco"/>
              </a:rPr>
              <a:t>%</a:t>
            </a:r>
            <a:r>
              <a:rPr lang="en-US" sz="2000" dirty="0" err="1">
                <a:latin typeface="Monaco"/>
                <a:cs typeface="Monaco"/>
              </a:rPr>
              <a:t>ebp</a:t>
            </a:r>
            <a:r>
              <a:rPr lang="en-US" dirty="0" smtClean="0"/>
              <a:t>; pop return address into </a:t>
            </a:r>
            <a:r>
              <a:rPr lang="en-US" sz="2000" dirty="0">
                <a:latin typeface="Monaco"/>
                <a:cs typeface="Monaco"/>
              </a:rPr>
              <a:t>%</a:t>
            </a:r>
            <a:r>
              <a:rPr lang="en-US" sz="2000" dirty="0" err="1">
                <a:latin typeface="Monaco"/>
                <a:cs typeface="Monaco"/>
              </a:rPr>
              <a:t>eip</a:t>
            </a:r>
            <a:endParaRPr lang="en-US" sz="2000" dirty="0">
              <a:latin typeface="Monaco"/>
              <a:cs typeface="Monac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85900" y="1905001"/>
            <a:ext cx="6134100" cy="3488816"/>
            <a:chOff x="571500" y="1905001"/>
            <a:chExt cx="6134100" cy="3488816"/>
          </a:xfrm>
        </p:grpSpPr>
        <p:pic>
          <p:nvPicPr>
            <p:cNvPr id="6" name="Picture 5" descr="Screen Shot 2015-02-07 at 1.59.3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1905001"/>
              <a:ext cx="6134100" cy="348881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01053" y="4931595"/>
              <a:ext cx="3834400" cy="308225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146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on x86-64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Arguments (up to six) passed via registers</a:t>
            </a:r>
          </a:p>
          <a:p>
            <a:pPr lvl="1"/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rdi</a:t>
            </a:r>
            <a:r>
              <a:rPr lang="en-US" sz="2000" dirty="0" smtClean="0">
                <a:latin typeface="Monaco"/>
                <a:cs typeface="Monaco"/>
              </a:rPr>
              <a:t>, %</a:t>
            </a:r>
            <a:r>
              <a:rPr lang="en-US" sz="2000" dirty="0" err="1" smtClean="0">
                <a:latin typeface="Monaco"/>
                <a:cs typeface="Monaco"/>
              </a:rPr>
              <a:t>rsi</a:t>
            </a:r>
            <a:r>
              <a:rPr lang="en-US" sz="2000" dirty="0" smtClean="0">
                <a:latin typeface="Monaco"/>
                <a:cs typeface="Monaco"/>
              </a:rPr>
              <a:t>, %</a:t>
            </a:r>
            <a:r>
              <a:rPr lang="en-US" sz="2000" dirty="0" err="1" smtClean="0">
                <a:latin typeface="Monaco"/>
                <a:cs typeface="Monaco"/>
              </a:rPr>
              <a:t>rdx</a:t>
            </a:r>
            <a:r>
              <a:rPr lang="en-US" sz="2000" dirty="0" smtClean="0">
                <a:latin typeface="Monaco"/>
                <a:cs typeface="Monaco"/>
              </a:rPr>
              <a:t>, %</a:t>
            </a:r>
            <a:r>
              <a:rPr lang="en-US" sz="2000" dirty="0" err="1" smtClean="0">
                <a:latin typeface="Monaco"/>
                <a:cs typeface="Monaco"/>
              </a:rPr>
              <a:t>rcx</a:t>
            </a:r>
            <a:r>
              <a:rPr lang="en-US" sz="2000" dirty="0" smtClean="0">
                <a:latin typeface="Monaco"/>
                <a:cs typeface="Monaco"/>
              </a:rPr>
              <a:t>, %r8, %r9</a:t>
            </a:r>
          </a:p>
          <a:p>
            <a:pPr lvl="1"/>
            <a:r>
              <a:rPr lang="en-US" dirty="0" smtClean="0"/>
              <a:t>Extra arguments passed via stack!</a:t>
            </a:r>
          </a:p>
          <a:p>
            <a:r>
              <a:rPr lang="en-US" dirty="0" smtClean="0"/>
              <a:t>Don’t need to store base pointer in </a:t>
            </a:r>
            <a:r>
              <a:rPr lang="en-US" sz="2000" dirty="0" smtClean="0">
                <a:latin typeface="Monaco"/>
                <a:cs typeface="Monaco"/>
              </a:rPr>
              <a:t>%</a:t>
            </a:r>
            <a:r>
              <a:rPr lang="en-US" sz="2000" dirty="0" err="1" smtClean="0">
                <a:latin typeface="Monaco"/>
                <a:cs typeface="Monaco"/>
              </a:rPr>
              <a:t>ebp</a:t>
            </a:r>
            <a:endParaRPr lang="en-US" dirty="0" smtClean="0">
              <a:latin typeface="Monaco"/>
              <a:cs typeface="Monaco"/>
            </a:endParaRPr>
          </a:p>
          <a:p>
            <a:pPr lvl="1"/>
            <a:r>
              <a:rPr lang="en-US" dirty="0" smtClean="0"/>
              <a:t>Compilers became smarter!</a:t>
            </a:r>
          </a:p>
          <a:p>
            <a:r>
              <a:rPr lang="en-US" dirty="0" smtClean="0"/>
              <a:t>Overall less stack use</a:t>
            </a:r>
          </a:p>
          <a:p>
            <a:pPr lvl="1"/>
            <a:r>
              <a:rPr lang="en-US" dirty="0" smtClean="0"/>
              <a:t>Better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Buflab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98" y="1775717"/>
            <a:ext cx="8333902" cy="4721660"/>
          </a:xfrm>
        </p:spPr>
        <p:txBody>
          <a:bodyPr/>
          <a:lstStyle/>
          <a:p>
            <a:r>
              <a:rPr lang="en-US" dirty="0" smtClean="0"/>
              <a:t>A series of exercises asking you to overflow the stack and change program execution</a:t>
            </a:r>
          </a:p>
          <a:p>
            <a:pPr lvl="1"/>
            <a:r>
              <a:rPr lang="en-US" dirty="0" smtClean="0"/>
              <a:t>Exploit vulnerabilities in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string input</a:t>
            </a:r>
          </a:p>
          <a:p>
            <a:r>
              <a:rPr lang="en-US" dirty="0" smtClean="0"/>
              <a:t>Do this by crafting inputs to</a:t>
            </a:r>
            <a:br>
              <a:rPr lang="en-US" dirty="0" smtClean="0"/>
            </a:br>
            <a:r>
              <a:rPr lang="en-US" dirty="0" smtClean="0"/>
              <a:t>overwrite key stack values</a:t>
            </a:r>
          </a:p>
          <a:p>
            <a:r>
              <a:rPr lang="en-US" dirty="0" smtClean="0"/>
              <a:t>Incorrect inputs </a:t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/>
              <a:t> </a:t>
            </a:r>
            <a:r>
              <a:rPr lang="en-US" dirty="0" smtClean="0"/>
              <a:t>hurt your score!</a:t>
            </a:r>
            <a:endParaRPr lang="en-US" dirty="0"/>
          </a:p>
        </p:txBody>
      </p:sp>
      <p:pic>
        <p:nvPicPr>
          <p:cNvPr id="4" name="Picture 3" descr="02021211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02" y="2363439"/>
            <a:ext cx="4279968" cy="37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9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Examine provided C code + </a:t>
            </a:r>
            <a:r>
              <a:rPr lang="en-US" dirty="0" err="1" smtClean="0"/>
              <a:t>dissassembly</a:t>
            </a:r>
            <a:endParaRPr lang="en-US" dirty="0" smtClean="0"/>
          </a:p>
          <a:p>
            <a:pPr lvl="1"/>
            <a:r>
              <a:rPr lang="en-US" dirty="0" smtClean="0"/>
              <a:t>Disassembling</a:t>
            </a:r>
          </a:p>
          <a:p>
            <a:pPr lvl="2"/>
            <a:r>
              <a:rPr lang="en-US" sz="1800" dirty="0" smtClean="0">
                <a:latin typeface="Monaco"/>
                <a:cs typeface="Monaco"/>
              </a:rPr>
              <a:t>&gt; </a:t>
            </a:r>
            <a:r>
              <a:rPr lang="en-US" sz="1800" dirty="0" err="1" smtClean="0">
                <a:latin typeface="Monaco"/>
                <a:cs typeface="Monaco"/>
              </a:rPr>
              <a:t>objdump</a:t>
            </a:r>
            <a:r>
              <a:rPr lang="en-US" sz="1800" dirty="0" smtClean="0">
                <a:latin typeface="Monaco"/>
                <a:cs typeface="Monaco"/>
              </a:rPr>
              <a:t> –d </a:t>
            </a:r>
            <a:r>
              <a:rPr lang="en-US" sz="1800" dirty="0" err="1" smtClean="0">
                <a:latin typeface="Monaco"/>
                <a:cs typeface="Monaco"/>
              </a:rPr>
              <a:t>bufbomb</a:t>
            </a:r>
            <a:r>
              <a:rPr lang="en-US" sz="1800" dirty="0" smtClean="0">
                <a:latin typeface="Monaco"/>
                <a:cs typeface="Monaco"/>
              </a:rPr>
              <a:t> &gt; </a:t>
            </a:r>
            <a:r>
              <a:rPr lang="en-US" sz="1800" dirty="0" err="1" smtClean="0">
                <a:latin typeface="Monaco"/>
                <a:cs typeface="Monaco"/>
              </a:rPr>
              <a:t>outfile</a:t>
            </a:r>
            <a:endParaRPr lang="en-US" sz="1800" dirty="0" smtClean="0">
              <a:latin typeface="Monaco"/>
              <a:cs typeface="Monaco"/>
            </a:endParaRPr>
          </a:p>
          <a:p>
            <a:pPr lvl="1"/>
            <a:r>
              <a:rPr lang="en-US" sz="2000" dirty="0" smtClean="0">
                <a:cs typeface="Monaco"/>
              </a:rPr>
              <a:t>Remember, you’ll still be using GDB for this lab!</a:t>
            </a:r>
          </a:p>
          <a:p>
            <a:pPr lvl="2"/>
            <a:r>
              <a:rPr lang="en-US" dirty="0" smtClean="0">
                <a:latin typeface="Monaco"/>
                <a:cs typeface="Monaco"/>
              </a:rPr>
              <a:t>x/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addr</a:t>
            </a:r>
            <a:endParaRPr lang="en-US" dirty="0" smtClean="0">
              <a:latin typeface="Monaco"/>
              <a:cs typeface="Monaco"/>
            </a:endParaRPr>
          </a:p>
          <a:p>
            <a:pPr lvl="3"/>
            <a:r>
              <a:rPr lang="en-US" sz="2000" dirty="0" smtClean="0">
                <a:cs typeface="Monaco"/>
              </a:rPr>
              <a:t>Examine instruction at &lt;</a:t>
            </a:r>
            <a:r>
              <a:rPr lang="en-US" sz="2000" dirty="0" err="1" smtClean="0">
                <a:cs typeface="Monaco"/>
              </a:rPr>
              <a:t>addr</a:t>
            </a:r>
            <a:r>
              <a:rPr lang="en-US" sz="2000" dirty="0" smtClean="0">
                <a:cs typeface="Monaco"/>
              </a:rPr>
              <a:t>&gt;</a:t>
            </a:r>
          </a:p>
          <a:p>
            <a:r>
              <a:rPr lang="en-US" sz="2600" dirty="0" smtClean="0">
                <a:cs typeface="Monaco"/>
              </a:rPr>
              <a:t>Find out how long to make your input string</a:t>
            </a:r>
          </a:p>
          <a:p>
            <a:r>
              <a:rPr lang="en-US" sz="2600" dirty="0" smtClean="0">
                <a:cs typeface="Monaco"/>
              </a:rPr>
              <a:t>Write exploits to stealthily divert program execution</a:t>
            </a:r>
          </a:p>
          <a:p>
            <a:r>
              <a:rPr lang="en-US" sz="2600" dirty="0" smtClean="0">
                <a:cs typeface="Monaco"/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202680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Buflab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Monaco"/>
                <a:cs typeface="Monaco"/>
              </a:rPr>
              <a:t>./</a:t>
            </a:r>
            <a:r>
              <a:rPr lang="en-US" sz="2200" dirty="0" err="1" smtClean="0">
                <a:latin typeface="Monaco"/>
                <a:cs typeface="Monaco"/>
              </a:rPr>
              <a:t>makecookie</a:t>
            </a:r>
            <a:r>
              <a:rPr lang="en-US" sz="2200" dirty="0" smtClean="0">
                <a:latin typeface="Monaco"/>
                <a:cs typeface="Monaco"/>
              </a:rPr>
              <a:t> </a:t>
            </a:r>
            <a:r>
              <a:rPr lang="en-US" sz="2200" i="1" dirty="0" err="1" smtClean="0">
                <a:latin typeface="Monaco"/>
                <a:cs typeface="Monaco"/>
              </a:rPr>
              <a:t>andrewID</a:t>
            </a:r>
            <a:endParaRPr lang="en-US" sz="2200" i="1" dirty="0" smtClean="0">
              <a:latin typeface="Monaco"/>
              <a:cs typeface="Monaco"/>
            </a:endParaRPr>
          </a:p>
          <a:p>
            <a:pPr lvl="1"/>
            <a:r>
              <a:rPr lang="en-US" dirty="0" smtClean="0"/>
              <a:t>Makes a unique “cookie” based on your Andrew ID</a:t>
            </a:r>
          </a:p>
          <a:p>
            <a:r>
              <a:rPr lang="en-US" sz="2200" dirty="0">
                <a:latin typeface="Monaco"/>
                <a:cs typeface="Monaco"/>
              </a:rPr>
              <a:t>./hex2raw</a:t>
            </a:r>
          </a:p>
          <a:p>
            <a:pPr lvl="1"/>
            <a:r>
              <a:rPr lang="en-US" dirty="0" smtClean="0"/>
              <a:t>Use the hex generated from assembly to pass raw strings into </a:t>
            </a:r>
            <a:r>
              <a:rPr lang="en-US" sz="1900" dirty="0" err="1" smtClean="0">
                <a:latin typeface="Monaco"/>
                <a:cs typeface="Monaco"/>
              </a:rPr>
              <a:t>bufbomb</a:t>
            </a:r>
            <a:endParaRPr lang="en-US" dirty="0" smtClean="0">
              <a:latin typeface="Monaco"/>
              <a:cs typeface="Monaco"/>
            </a:endParaRPr>
          </a:p>
          <a:p>
            <a:pPr lvl="1"/>
            <a:r>
              <a:rPr lang="en-US" dirty="0" smtClean="0"/>
              <a:t>Use with </a:t>
            </a:r>
            <a:r>
              <a:rPr lang="en-US" sz="1900" dirty="0" smtClean="0">
                <a:latin typeface="Monaco"/>
                <a:cs typeface="Monaco"/>
              </a:rPr>
              <a:t>–n </a:t>
            </a:r>
            <a:r>
              <a:rPr lang="en-US" dirty="0" smtClean="0"/>
              <a:t>in the last stage</a:t>
            </a:r>
          </a:p>
          <a:p>
            <a:r>
              <a:rPr lang="en-US" sz="2200" dirty="0">
                <a:latin typeface="Monaco"/>
                <a:cs typeface="Monaco"/>
              </a:rPr>
              <a:t>./</a:t>
            </a:r>
            <a:r>
              <a:rPr lang="en-US" sz="2200" dirty="0" err="1">
                <a:latin typeface="Monaco"/>
                <a:cs typeface="Monaco"/>
              </a:rPr>
              <a:t>bufbomb</a:t>
            </a:r>
            <a:r>
              <a:rPr lang="en-US" sz="2200" dirty="0">
                <a:latin typeface="Monaco"/>
                <a:cs typeface="Monaco"/>
              </a:rPr>
              <a:t> –t </a:t>
            </a:r>
            <a:r>
              <a:rPr lang="en-US" sz="2200" i="1" dirty="0" err="1">
                <a:latin typeface="Monaco"/>
                <a:cs typeface="Monaco"/>
              </a:rPr>
              <a:t>andrewID</a:t>
            </a:r>
            <a:endParaRPr lang="en-US" sz="2200" i="1" dirty="0">
              <a:latin typeface="Monaco"/>
              <a:cs typeface="Monaco"/>
            </a:endParaRPr>
          </a:p>
          <a:p>
            <a:pPr lvl="1"/>
            <a:r>
              <a:rPr lang="en-US" dirty="0" smtClean="0"/>
              <a:t>The actual program to attack</a:t>
            </a:r>
          </a:p>
          <a:p>
            <a:pPr lvl="1"/>
            <a:r>
              <a:rPr lang="en-US" dirty="0" smtClean="0"/>
              <a:t>Always pass in with your Andrew ID, so we can log your score!</a:t>
            </a:r>
          </a:p>
          <a:p>
            <a:pPr lvl="1"/>
            <a:r>
              <a:rPr lang="en-US" dirty="0" smtClean="0"/>
              <a:t>Use with </a:t>
            </a:r>
            <a:r>
              <a:rPr lang="en-US" dirty="0" smtClean="0">
                <a:latin typeface="Monaco"/>
                <a:cs typeface="Monaco"/>
              </a:rPr>
              <a:t>–n </a:t>
            </a:r>
            <a:r>
              <a:rPr lang="en-US" dirty="0" smtClean="0"/>
              <a:t>in the last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Input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Earlier Stages:</a:t>
            </a:r>
          </a:p>
          <a:p>
            <a:pPr lvl="1"/>
            <a:r>
              <a:rPr lang="en-US" dirty="0" smtClean="0"/>
              <a:t>Put your byte code exploit into a text file</a:t>
            </a:r>
          </a:p>
          <a:p>
            <a:pPr lvl="1"/>
            <a:r>
              <a:rPr lang="en-US" dirty="0" smtClean="0"/>
              <a:t>Feed it through </a:t>
            </a:r>
            <a:r>
              <a:rPr lang="en-US" sz="2000" dirty="0" smtClean="0">
                <a:latin typeface="Monaco"/>
                <a:cs typeface="Monaco"/>
              </a:rPr>
              <a:t>hex2raw</a:t>
            </a:r>
          </a:p>
          <a:p>
            <a:r>
              <a:rPr lang="en-US" dirty="0" smtClean="0">
                <a:cs typeface="Monaco"/>
              </a:rPr>
              <a:t>Later Stages:</a:t>
            </a:r>
          </a:p>
          <a:p>
            <a:pPr lvl="1"/>
            <a:r>
              <a:rPr lang="en-US" dirty="0" smtClean="0">
                <a:cs typeface="Monaco"/>
              </a:rPr>
              <a:t>Write (corruption) assembly</a:t>
            </a:r>
          </a:p>
          <a:p>
            <a:pPr lvl="1"/>
            <a:r>
              <a:rPr lang="en-US" dirty="0" smtClean="0">
                <a:cs typeface="Monaco"/>
              </a:rPr>
              <a:t>Compile it</a:t>
            </a:r>
          </a:p>
          <a:p>
            <a:pPr lvl="2"/>
            <a:r>
              <a:rPr lang="en-US" sz="1800" dirty="0" smtClean="0">
                <a:latin typeface="Monaco"/>
                <a:cs typeface="Monaco"/>
              </a:rPr>
              <a:t>&gt; </a:t>
            </a:r>
            <a:r>
              <a:rPr lang="en-US" sz="1800" dirty="0" err="1" smtClean="0">
                <a:latin typeface="Monaco"/>
                <a:cs typeface="Monaco"/>
              </a:rPr>
              <a:t>gcc</a:t>
            </a:r>
            <a:r>
              <a:rPr lang="en-US" sz="1800" dirty="0" smtClean="0">
                <a:latin typeface="Monaco"/>
                <a:cs typeface="Monaco"/>
              </a:rPr>
              <a:t> –m32 –c </a:t>
            </a:r>
            <a:r>
              <a:rPr lang="en-US" sz="1800" i="1" dirty="0" err="1" smtClean="0">
                <a:latin typeface="Monaco"/>
                <a:cs typeface="Monaco"/>
              </a:rPr>
              <a:t>example.s</a:t>
            </a:r>
            <a:endParaRPr lang="en-US" sz="1800" i="1" dirty="0" smtClean="0">
              <a:latin typeface="Monaco"/>
              <a:cs typeface="Monaco"/>
            </a:endParaRPr>
          </a:p>
          <a:p>
            <a:pPr lvl="1"/>
            <a:r>
              <a:rPr lang="en-US" dirty="0" smtClean="0">
                <a:cs typeface="Monaco"/>
              </a:rPr>
              <a:t>Get the byte code</a:t>
            </a:r>
          </a:p>
          <a:p>
            <a:pPr lvl="2"/>
            <a:r>
              <a:rPr lang="en-US" dirty="0">
                <a:latin typeface="Monaco"/>
                <a:cs typeface="Monaco"/>
              </a:rPr>
              <a:t>&gt; </a:t>
            </a:r>
            <a:r>
              <a:rPr lang="en-US" dirty="0" err="1" smtClean="0">
                <a:latin typeface="Monaco"/>
                <a:cs typeface="Monaco"/>
              </a:rPr>
              <a:t>objdump</a:t>
            </a:r>
            <a:r>
              <a:rPr lang="en-US" dirty="0" smtClean="0">
                <a:latin typeface="Monaco"/>
                <a:cs typeface="Monaco"/>
              </a:rPr>
              <a:t> -d </a:t>
            </a:r>
            <a:r>
              <a:rPr lang="en-US" i="1" dirty="0" err="1" smtClean="0">
                <a:latin typeface="Monaco"/>
                <a:cs typeface="Monaco"/>
              </a:rPr>
              <a:t>example.o</a:t>
            </a:r>
            <a:r>
              <a:rPr lang="en-US" i="1" dirty="0" smtClean="0">
                <a:latin typeface="Monaco"/>
                <a:cs typeface="Monaco"/>
              </a:rPr>
              <a:t> &gt; </a:t>
            </a:r>
            <a:r>
              <a:rPr lang="en-US" i="1" dirty="0" err="1" smtClean="0">
                <a:latin typeface="Monaco"/>
                <a:cs typeface="Monaco"/>
              </a:rPr>
              <a:t>outfile</a:t>
            </a:r>
            <a:endParaRPr lang="en-US" i="1" dirty="0" smtClean="0">
              <a:latin typeface="Monaco"/>
              <a:cs typeface="Monaco"/>
            </a:endParaRPr>
          </a:p>
          <a:p>
            <a:pPr lvl="1"/>
            <a:r>
              <a:rPr lang="en-US" dirty="0" smtClean="0">
                <a:cs typeface="Monaco"/>
              </a:rPr>
              <a:t>Then feed it through </a:t>
            </a:r>
            <a:r>
              <a:rPr lang="en-US" sz="1900" dirty="0" smtClean="0">
                <a:latin typeface="Monaco"/>
                <a:cs typeface="Monaco"/>
              </a:rPr>
              <a:t>hex2raw</a:t>
            </a:r>
            <a:endParaRPr lang="en-US" dirty="0">
              <a:latin typeface="Monaco"/>
              <a:cs typeface="Monaco"/>
            </a:endParaRPr>
          </a:p>
          <a:p>
            <a:pPr lvl="2"/>
            <a:endParaRPr lang="en-US" dirty="0" smtClean="0">
              <a:cs typeface="Monaco"/>
            </a:endParaRPr>
          </a:p>
          <a:p>
            <a:pPr lvl="3"/>
            <a:endParaRPr lang="en-US" sz="1600" i="1" dirty="0" smtClean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76106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Points of Confusion/Error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Don’t use the byte value </a:t>
            </a:r>
            <a:r>
              <a:rPr lang="en-US" dirty="0" smtClean="0">
                <a:solidFill>
                  <a:srgbClr val="FF0000"/>
                </a:solidFill>
              </a:rPr>
              <a:t>0A</a:t>
            </a:r>
            <a:r>
              <a:rPr lang="en-US" dirty="0" smtClean="0"/>
              <a:t> in your exploit</a:t>
            </a:r>
          </a:p>
          <a:p>
            <a:pPr lvl="1"/>
            <a:r>
              <a:rPr lang="en-US" dirty="0" smtClean="0"/>
              <a:t>ASCII for newline</a:t>
            </a:r>
          </a:p>
          <a:p>
            <a:pPr lvl="1"/>
            <a:r>
              <a:rPr lang="en-US" sz="2000" dirty="0" smtClean="0">
                <a:latin typeface="Monaco"/>
                <a:cs typeface="Monaco"/>
              </a:rPr>
              <a:t>Gets() </a:t>
            </a:r>
            <a:r>
              <a:rPr lang="en-US" dirty="0" smtClean="0"/>
              <a:t>will terminate early if it encounters this</a:t>
            </a:r>
          </a:p>
          <a:p>
            <a:r>
              <a:rPr lang="en-US" dirty="0" smtClean="0"/>
              <a:t>Each level always takes the </a:t>
            </a:r>
            <a:r>
              <a:rPr lang="en-US" dirty="0" smtClean="0">
                <a:solidFill>
                  <a:srgbClr val="FF0000"/>
                </a:solidFill>
              </a:rPr>
              <a:t>latest submission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 if you pass correctly once, but accidentally pass the wrong exploit later, just pass the correct one again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 long as your </a:t>
            </a:r>
            <a:r>
              <a:rPr lang="en-US" dirty="0" smtClean="0">
                <a:solidFill>
                  <a:srgbClr val="FF0000"/>
                </a:solidFill>
              </a:rPr>
              <a:t>latest submission </a:t>
            </a:r>
            <a:r>
              <a:rPr lang="en-US" dirty="0" smtClean="0">
                <a:solidFill>
                  <a:srgbClr val="000000"/>
                </a:solidFill>
              </a:rPr>
              <a:t>for each level is correct, you </a:t>
            </a:r>
            <a:r>
              <a:rPr lang="en-US" b="1" dirty="0" smtClean="0">
                <a:solidFill>
                  <a:srgbClr val="000000"/>
                </a:solidFill>
              </a:rPr>
              <a:t>will not </a:t>
            </a:r>
            <a:r>
              <a:rPr lang="en-US" dirty="0" smtClean="0">
                <a:solidFill>
                  <a:srgbClr val="000000"/>
                </a:solidFill>
              </a:rPr>
              <a:t>lose points!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Don’t forget the </a:t>
            </a:r>
            <a:r>
              <a:rPr lang="en-US" dirty="0" smtClean="0">
                <a:solidFill>
                  <a:srgbClr val="FF0000"/>
                </a:solidFill>
              </a:rPr>
              <a:t>–n </a:t>
            </a:r>
            <a:r>
              <a:rPr lang="en-US" dirty="0" smtClean="0">
                <a:solidFill>
                  <a:srgbClr val="000000"/>
                </a:solidFill>
              </a:rPr>
              <a:t>flag on the last level (Nitro Mode!)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4567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Will come in useful in later stages</a:t>
            </a:r>
          </a:p>
          <a:p>
            <a:r>
              <a:rPr lang="en-US" dirty="0" smtClean="0"/>
              <a:t>Canaries</a:t>
            </a:r>
          </a:p>
          <a:p>
            <a:pPr lvl="1"/>
            <a:r>
              <a:rPr lang="en-US" dirty="0" smtClean="0"/>
              <a:t>Detect overrun buffers</a:t>
            </a:r>
          </a:p>
          <a:p>
            <a:pPr lvl="1"/>
            <a:r>
              <a:rPr lang="en-US" dirty="0" smtClean="0"/>
              <a:t>Sit at end of buffer (array)</a:t>
            </a:r>
          </a:p>
          <a:p>
            <a:pPr lvl="1"/>
            <a:r>
              <a:rPr lang="en-US" dirty="0" smtClean="0"/>
              <a:t>If the buffer overflows, </a:t>
            </a:r>
            <a:r>
              <a:rPr lang="en-US" i="1" dirty="0" smtClean="0"/>
              <a:t>hopefully</a:t>
            </a:r>
            <a:r>
              <a:rPr lang="en-US" dirty="0" smtClean="0"/>
              <a:t> we can detect this with a change in canary value…</a:t>
            </a:r>
          </a:p>
          <a:p>
            <a:r>
              <a:rPr lang="en-US" sz="2200" dirty="0" err="1">
                <a:latin typeface="Monaco"/>
                <a:cs typeface="Monaco"/>
              </a:rPr>
              <a:t>n</a:t>
            </a:r>
            <a:r>
              <a:rPr lang="en-US" sz="2200" dirty="0" err="1" smtClean="0">
                <a:latin typeface="Monaco"/>
                <a:cs typeface="Monaco"/>
              </a:rPr>
              <a:t>op</a:t>
            </a:r>
            <a:r>
              <a:rPr lang="en-US" sz="2200" dirty="0" smtClean="0"/>
              <a:t> </a:t>
            </a:r>
            <a:r>
              <a:rPr lang="en-US" dirty="0" smtClean="0"/>
              <a:t>sleds</a:t>
            </a:r>
          </a:p>
          <a:p>
            <a:pPr lvl="1"/>
            <a:r>
              <a:rPr lang="en-US" dirty="0" smtClean="0"/>
              <a:t>The </a:t>
            </a:r>
            <a:r>
              <a:rPr lang="en-US" sz="2000" dirty="0" err="1" smtClean="0">
                <a:latin typeface="Monaco"/>
                <a:cs typeface="Monaco"/>
              </a:rPr>
              <a:t>nop</a:t>
            </a:r>
            <a:r>
              <a:rPr lang="en-US" sz="2000" dirty="0" smtClean="0"/>
              <a:t> </a:t>
            </a:r>
            <a:r>
              <a:rPr lang="en-US" dirty="0" smtClean="0"/>
              <a:t>instruction means “no operation”</a:t>
            </a:r>
          </a:p>
          <a:p>
            <a:pPr lvl="1"/>
            <a:r>
              <a:rPr lang="en-US" dirty="0" smtClean="0"/>
              <a:t>Used to “pad” instructions (…or, exploits!)</a:t>
            </a:r>
          </a:p>
          <a:p>
            <a:pPr lvl="1"/>
            <a:r>
              <a:rPr lang="en-US" dirty="0" smtClean="0"/>
              <a:t>Place your exploits at the end of the </a:t>
            </a:r>
            <a:r>
              <a:rPr lang="en-US" sz="1900" dirty="0" err="1" smtClean="0">
                <a:latin typeface="Monaco"/>
                <a:cs typeface="Monaco"/>
              </a:rPr>
              <a:t>nop</a:t>
            </a:r>
            <a:r>
              <a:rPr lang="en-US" sz="1900" dirty="0" smtClean="0"/>
              <a:t> </a:t>
            </a:r>
            <a:r>
              <a:rPr lang="en-US" dirty="0" smtClean="0"/>
              <a:t>sled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0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Buflab</a:t>
            </a:r>
            <a:r>
              <a:rPr lang="en-US" dirty="0" smtClean="0"/>
              <a:t> </a:t>
            </a:r>
            <a:r>
              <a:rPr lang="en-US" smtClean="0"/>
              <a:t>Secret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Read the handout </a:t>
            </a:r>
            <a:r>
              <a:rPr lang="en-US" sz="4800" i="1" dirty="0" smtClean="0"/>
              <a:t>very</a:t>
            </a:r>
            <a:r>
              <a:rPr lang="en-US" sz="4800" dirty="0" smtClean="0"/>
              <a:t> carefully!</a:t>
            </a:r>
          </a:p>
          <a:p>
            <a:r>
              <a:rPr lang="en-US" sz="4800" dirty="0" smtClean="0"/>
              <a:t>Good luck! </a:t>
            </a:r>
          </a:p>
          <a:p>
            <a:r>
              <a:rPr lang="en-US" sz="4800" dirty="0" smtClean="0"/>
              <a:t>Hack the Planet! </a:t>
            </a:r>
          </a:p>
          <a:p>
            <a:pPr marL="457200" lvl="1" indent="0">
              <a:buNone/>
            </a:pPr>
            <a:r>
              <a:rPr lang="en-US" sz="1600" dirty="0" smtClean="0"/>
              <a:t>	(Bonus points if you know where this line is from)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79019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905000"/>
            <a:ext cx="8375333" cy="43073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Bomb Lab/Assembly Review</a:t>
            </a:r>
          </a:p>
          <a:p>
            <a:pPr lvl="1"/>
            <a:r>
              <a:rPr lang="en-US" dirty="0" smtClean="0"/>
              <a:t>Jump Tables vs. Sparse Switches</a:t>
            </a:r>
          </a:p>
          <a:p>
            <a:r>
              <a:rPr lang="en-US" dirty="0" smtClean="0"/>
              <a:t>Stacks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86-32 (IA32) Stack Discipline</a:t>
            </a:r>
          </a:p>
          <a:p>
            <a:pPr lvl="1"/>
            <a:r>
              <a:rPr lang="en-US" dirty="0" smtClean="0"/>
              <a:t>Function Call Walkthrough</a:t>
            </a:r>
          </a:p>
          <a:p>
            <a:pPr lvl="1"/>
            <a:r>
              <a:rPr lang="en-US" dirty="0" smtClean="0"/>
              <a:t>Stack Walkthrough</a:t>
            </a:r>
          </a:p>
          <a:p>
            <a:pPr lvl="1"/>
            <a:r>
              <a:rPr lang="en-US" dirty="0" smtClean="0"/>
              <a:t>Extras: x86-64</a:t>
            </a:r>
          </a:p>
          <a:p>
            <a:r>
              <a:rPr lang="en-US" dirty="0" err="1" smtClean="0"/>
              <a:t>Buflab</a:t>
            </a:r>
            <a:endParaRPr lang="en-US" dirty="0" smtClean="0"/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Tools + Approach</a:t>
            </a:r>
          </a:p>
          <a:p>
            <a:pPr lvl="1"/>
            <a:r>
              <a:rPr lang="en-US" dirty="0" smtClean="0"/>
              <a:t>Tricks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4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Anita Zhang’s slides from Fall 2013</a:t>
            </a:r>
          </a:p>
          <a:p>
            <a:r>
              <a:rPr lang="en-US" dirty="0" smtClean="0"/>
              <a:t>CS:APP (p. 220 – 263)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9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Assembly: Jump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Generally used for </a:t>
            </a:r>
            <a:r>
              <a:rPr lang="en-US" b="1" dirty="0" smtClean="0"/>
              <a:t>dense</a:t>
            </a:r>
            <a:r>
              <a:rPr lang="en-US" dirty="0" smtClean="0"/>
              <a:t> </a:t>
            </a:r>
            <a:r>
              <a:rPr lang="en-US" sz="2000" dirty="0" smtClean="0">
                <a:latin typeface="Monaco"/>
                <a:cs typeface="Monaco"/>
              </a:rPr>
              <a:t>switch</a:t>
            </a:r>
            <a:r>
              <a:rPr lang="en-US" sz="2000" dirty="0" smtClean="0"/>
              <a:t> </a:t>
            </a:r>
            <a:r>
              <a:rPr lang="en-US" dirty="0" smtClean="0"/>
              <a:t>statements</a:t>
            </a:r>
          </a:p>
          <a:p>
            <a:r>
              <a:rPr lang="en-US" dirty="0" smtClean="0"/>
              <a:t>Array of addresses in memory</a:t>
            </a:r>
          </a:p>
          <a:p>
            <a:pPr lvl="1"/>
            <a:r>
              <a:rPr lang="en-US" dirty="0" smtClean="0"/>
              <a:t>Jump instructions used to execute from these addresses</a:t>
            </a:r>
          </a:p>
          <a:p>
            <a:r>
              <a:rPr lang="en-US" dirty="0" smtClean="0"/>
              <a:t>Each entry holds </a:t>
            </a:r>
            <a:r>
              <a:rPr lang="en-US" dirty="0" smtClean="0">
                <a:solidFill>
                  <a:srgbClr val="FF0000"/>
                </a:solidFill>
              </a:rPr>
              <a:t>addresses</a:t>
            </a:r>
            <a:r>
              <a:rPr lang="en-US" dirty="0" smtClean="0"/>
              <a:t> of instructions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533" y="1922278"/>
            <a:ext cx="4577632" cy="17543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aco"/>
                <a:cs typeface="Monaco"/>
              </a:rPr>
              <a:t>s</a:t>
            </a:r>
            <a:r>
              <a:rPr lang="en-US" dirty="0" smtClean="0">
                <a:latin typeface="Monaco"/>
                <a:cs typeface="Monaco"/>
              </a:rPr>
              <a:t>witch (x) {</a:t>
            </a:r>
          </a:p>
          <a:p>
            <a:endParaRPr lang="en-US" dirty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    case 0: return 210;</a:t>
            </a:r>
            <a:endParaRPr lang="en-US" dirty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    case 1: return 213;</a:t>
            </a:r>
          </a:p>
          <a:p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  case 2: return 251;</a:t>
            </a:r>
          </a:p>
          <a:p>
            <a:r>
              <a:rPr lang="en-US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5152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Table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Tip-off looks like this:</a:t>
            </a:r>
          </a:p>
          <a:p>
            <a:pPr lvl="1"/>
            <a:r>
              <a:rPr lang="en-US" dirty="0" err="1" smtClean="0">
                <a:latin typeface="Monaco"/>
                <a:cs typeface="Monaco"/>
              </a:rPr>
              <a:t>jmpq</a:t>
            </a:r>
            <a:r>
              <a:rPr lang="en-US" dirty="0" smtClean="0">
                <a:latin typeface="Monaco"/>
                <a:cs typeface="Monaco"/>
              </a:rPr>
              <a:t> *0x15213(,%rax,8)</a:t>
            </a:r>
          </a:p>
          <a:p>
            <a:pPr lvl="1"/>
            <a:r>
              <a:rPr lang="en-US" sz="2400" dirty="0" smtClean="0">
                <a:cs typeface="Monaco"/>
              </a:rPr>
              <a:t>Empty base </a:t>
            </a:r>
            <a:r>
              <a:rPr lang="en-US" sz="2400" dirty="0" smtClean="0">
                <a:cs typeface="Monaco"/>
                <a:sym typeface="Wingdings"/>
              </a:rPr>
              <a:t> implied 0</a:t>
            </a:r>
          </a:p>
          <a:p>
            <a:pPr lvl="1"/>
            <a:r>
              <a:rPr lang="en-US" dirty="0" smtClean="0">
                <a:latin typeface="Monaco"/>
                <a:cs typeface="Monaco"/>
                <a:sym typeface="Wingdings"/>
              </a:rPr>
              <a:t>%</a:t>
            </a:r>
            <a:r>
              <a:rPr lang="en-US" dirty="0" err="1" smtClean="0">
                <a:latin typeface="Monaco"/>
                <a:cs typeface="Monaco"/>
                <a:sym typeface="Wingdings"/>
              </a:rPr>
              <a:t>rax</a:t>
            </a:r>
            <a:r>
              <a:rPr lang="en-US" dirty="0" smtClean="0">
                <a:latin typeface="Monaco"/>
                <a:cs typeface="Monaco"/>
                <a:sym typeface="Wingdings"/>
              </a:rPr>
              <a:t> </a:t>
            </a:r>
            <a:r>
              <a:rPr lang="en-US" sz="2400" dirty="0" smtClean="0">
                <a:cs typeface="Monaco"/>
                <a:sym typeface="Wingdings"/>
              </a:rPr>
              <a:t>is index</a:t>
            </a:r>
          </a:p>
          <a:p>
            <a:pPr lvl="1"/>
            <a:r>
              <a:rPr lang="en-US" sz="2400" dirty="0" smtClean="0">
                <a:cs typeface="Monaco"/>
                <a:sym typeface="Wingdings"/>
              </a:rPr>
              <a:t>8 is the scale</a:t>
            </a:r>
          </a:p>
          <a:p>
            <a:pPr lvl="1"/>
            <a:r>
              <a:rPr lang="en-US" sz="2400" dirty="0" smtClean="0">
                <a:latin typeface="Monaco"/>
                <a:cs typeface="Monaco"/>
                <a:sym typeface="Wingdings"/>
              </a:rPr>
              <a:t>*</a:t>
            </a:r>
            <a:r>
              <a:rPr lang="en-US" sz="2400" dirty="0" smtClean="0">
                <a:cs typeface="Monaco"/>
                <a:sym typeface="Wingdings"/>
              </a:rPr>
              <a:t> indicates a dereference (C-style notation)</a:t>
            </a:r>
          </a:p>
          <a:p>
            <a:r>
              <a:rPr lang="en-US" sz="2600" dirty="0" smtClean="0">
                <a:cs typeface="Monaco"/>
                <a:sym typeface="Wingdings"/>
              </a:rPr>
              <a:t>Putting it all together: “Jump to address </a:t>
            </a:r>
            <a:r>
              <a:rPr lang="en-US" sz="2600" i="1" dirty="0" smtClean="0">
                <a:cs typeface="Monaco"/>
                <a:sym typeface="Wingdings"/>
              </a:rPr>
              <a:t>stored at the address</a:t>
            </a:r>
            <a:r>
              <a:rPr lang="en-US" sz="2600" dirty="0" smtClean="0">
                <a:cs typeface="Monaco"/>
                <a:sym typeface="Wingdings"/>
              </a:rPr>
              <a:t> (</a:t>
            </a:r>
            <a:r>
              <a:rPr lang="en-US" dirty="0" smtClean="0">
                <a:latin typeface="Monaco"/>
                <a:cs typeface="Monaco"/>
                <a:sym typeface="Wingdings"/>
              </a:rPr>
              <a:t>0x15213 + %</a:t>
            </a:r>
            <a:r>
              <a:rPr lang="en-US" dirty="0" err="1" smtClean="0">
                <a:latin typeface="Monaco"/>
                <a:cs typeface="Monaco"/>
                <a:sym typeface="Wingdings"/>
              </a:rPr>
              <a:t>rax</a:t>
            </a:r>
            <a:r>
              <a:rPr lang="en-US" dirty="0" smtClean="0">
                <a:latin typeface="Monaco"/>
                <a:cs typeface="Monaco"/>
                <a:sym typeface="Wingdings"/>
              </a:rPr>
              <a:t>*8)</a:t>
            </a:r>
            <a:r>
              <a:rPr lang="en-US" dirty="0" smtClean="0">
                <a:cs typeface="Monaco"/>
                <a:sym typeface="Wingdings"/>
              </a:rPr>
              <a:t>”</a:t>
            </a:r>
            <a:endParaRPr lang="en-US" dirty="0"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38851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Assembly: Sparse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47892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Sparse</a:t>
            </a:r>
            <a:r>
              <a:rPr lang="en-US" dirty="0" smtClean="0"/>
              <a:t> switch statements</a:t>
            </a:r>
          </a:p>
          <a:p>
            <a:r>
              <a:rPr lang="en-US" dirty="0" smtClean="0"/>
              <a:t>Doesn’t make sense to allocate space for hundreds of entries if we only use three!</a:t>
            </a:r>
          </a:p>
          <a:p>
            <a:r>
              <a:rPr lang="en-US" dirty="0" smtClean="0"/>
              <a:t>Labels are used to go to the next instruction </a:t>
            </a:r>
          </a:p>
          <a:p>
            <a:pPr lvl="1"/>
            <a:r>
              <a:rPr lang="en-US" dirty="0" smtClean="0"/>
              <a:t>Similar to </a:t>
            </a:r>
            <a:r>
              <a:rPr lang="en-US" b="1" dirty="0" smtClean="0"/>
              <a:t>If-Else</a:t>
            </a:r>
            <a:r>
              <a:rPr lang="en-US" dirty="0"/>
              <a:t>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6533" y="1922278"/>
            <a:ext cx="4577632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aco"/>
                <a:cs typeface="Monaco"/>
              </a:rPr>
              <a:t>s</a:t>
            </a:r>
            <a:r>
              <a:rPr lang="en-US" dirty="0" smtClean="0">
                <a:latin typeface="Monaco"/>
                <a:cs typeface="Monaco"/>
              </a:rPr>
              <a:t>witch (x) {</a:t>
            </a:r>
          </a:p>
          <a:p>
            <a:endParaRPr lang="en-US" dirty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    case 111: return 210;</a:t>
            </a:r>
            <a:endParaRPr lang="en-US" dirty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    case 222: return 213;</a:t>
            </a:r>
          </a:p>
          <a:p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  case 333: return 251;</a:t>
            </a:r>
          </a:p>
          <a:p>
            <a:r>
              <a:rPr lang="en-US" dirty="0" smtClean="0">
                <a:latin typeface="Monaco"/>
                <a:cs typeface="Monaco"/>
              </a:rPr>
              <a:t>    default:  return -1;</a:t>
            </a:r>
          </a:p>
          <a:p>
            <a:r>
              <a:rPr lang="en-US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866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Switch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6533" y="1922278"/>
            <a:ext cx="4577632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aco"/>
                <a:cs typeface="Monaco"/>
              </a:rPr>
              <a:t>s</a:t>
            </a:r>
            <a:r>
              <a:rPr lang="en-US" dirty="0" smtClean="0">
                <a:latin typeface="Monaco"/>
                <a:cs typeface="Monaco"/>
              </a:rPr>
              <a:t>witch (x) {</a:t>
            </a:r>
          </a:p>
          <a:p>
            <a:endParaRPr lang="en-US" dirty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    case 111: return 210;</a:t>
            </a:r>
            <a:endParaRPr lang="en-US" dirty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    case 222: return 213;</a:t>
            </a:r>
          </a:p>
          <a:p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  case 333: return 251;</a:t>
            </a:r>
          </a:p>
          <a:p>
            <a:r>
              <a:rPr lang="en-US" dirty="0" smtClean="0">
                <a:latin typeface="Monaco"/>
                <a:cs typeface="Monaco"/>
              </a:rPr>
              <a:t>    default:  return -1;</a:t>
            </a:r>
          </a:p>
          <a:p>
            <a:r>
              <a:rPr lang="en-US" dirty="0">
                <a:latin typeface="Monaco"/>
                <a:cs typeface="Monaco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6533" y="3953603"/>
            <a:ext cx="4577632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onaco"/>
                <a:cs typeface="Monaco"/>
              </a:rPr>
              <a:t>cmpl</a:t>
            </a:r>
            <a:r>
              <a:rPr lang="en-US" dirty="0" smtClean="0">
                <a:latin typeface="Monaco"/>
                <a:cs typeface="Monaco"/>
              </a:rPr>
              <a:t> $333,%eax # x == 333?</a:t>
            </a:r>
          </a:p>
          <a:p>
            <a:r>
              <a:rPr lang="en-US" dirty="0" smtClean="0">
                <a:latin typeface="Monaco"/>
                <a:cs typeface="Monaco"/>
              </a:rPr>
              <a:t>je L8</a:t>
            </a:r>
          </a:p>
          <a:p>
            <a:r>
              <a:rPr lang="en-US" dirty="0" err="1" smtClean="0">
                <a:latin typeface="Monaco"/>
                <a:cs typeface="Monaco"/>
              </a:rPr>
              <a:t>jg</a:t>
            </a:r>
            <a:r>
              <a:rPr lang="en-US" dirty="0" smtClean="0">
                <a:latin typeface="Monaco"/>
                <a:cs typeface="Monaco"/>
              </a:rPr>
              <a:t> L16</a:t>
            </a:r>
          </a:p>
          <a:p>
            <a:r>
              <a:rPr lang="en-US" dirty="0" smtClean="0">
                <a:latin typeface="Monaco"/>
                <a:cs typeface="Monaco"/>
              </a:rPr>
              <a:t>...</a:t>
            </a:r>
          </a:p>
          <a:p>
            <a:r>
              <a:rPr lang="en-US" dirty="0" err="1" smtClean="0">
                <a:latin typeface="Monaco"/>
                <a:cs typeface="Monaco"/>
              </a:rPr>
              <a:t>cmpl</a:t>
            </a:r>
            <a:r>
              <a:rPr lang="en-US" dirty="0" smtClean="0">
                <a:latin typeface="Monaco"/>
                <a:cs typeface="Monaco"/>
              </a:rPr>
              <a:t> $111,%eax # x == 111?</a:t>
            </a:r>
          </a:p>
          <a:p>
            <a:r>
              <a:rPr lang="en-US" dirty="0" smtClean="0">
                <a:latin typeface="Monaco"/>
                <a:cs typeface="Monaco"/>
              </a:rPr>
              <a:t>je L4</a:t>
            </a:r>
          </a:p>
          <a:p>
            <a:r>
              <a:rPr lang="en-US" dirty="0" err="1" smtClean="0">
                <a:latin typeface="Monaco"/>
                <a:cs typeface="Monaco"/>
              </a:rPr>
              <a:t>jmp</a:t>
            </a:r>
            <a:r>
              <a:rPr lang="en-US" dirty="0" smtClean="0">
                <a:latin typeface="Monaco"/>
                <a:cs typeface="Monaco"/>
              </a:rPr>
              <a:t> L14        # Default case</a:t>
            </a:r>
          </a:p>
          <a:p>
            <a:endParaRPr lang="en-US" dirty="0" smtClean="0">
              <a:latin typeface="Monaco"/>
              <a:cs typeface="Monaco"/>
            </a:endParaRPr>
          </a:p>
          <a:p>
            <a:r>
              <a:rPr lang="en-US" dirty="0" smtClean="0">
                <a:latin typeface="Monaco"/>
                <a:cs typeface="Monaco"/>
              </a:rPr>
              <a:t> </a:t>
            </a:r>
            <a:endParaRPr lang="en-US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00865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+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3587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Hardware storage area (usually word size)</a:t>
            </a:r>
          </a:p>
          <a:p>
            <a:pPr lvl="1"/>
            <a:r>
              <a:rPr lang="en-US" b="1" dirty="0" smtClean="0"/>
              <a:t>Separate </a:t>
            </a:r>
            <a:r>
              <a:rPr lang="en-US" dirty="0" smtClean="0"/>
              <a:t>from main memory (stack, heap)</a:t>
            </a:r>
          </a:p>
          <a:p>
            <a:pPr lvl="1"/>
            <a:r>
              <a:rPr lang="en-US" dirty="0" smtClean="0"/>
              <a:t>Fast access!</a:t>
            </a:r>
          </a:p>
          <a:p>
            <a:r>
              <a:rPr lang="en-US" dirty="0" smtClean="0"/>
              <a:t>Caller Saved:</a:t>
            </a:r>
            <a:r>
              <a:rPr lang="en-US" sz="2000" dirty="0" smtClean="0">
                <a:latin typeface="Monaco"/>
                <a:cs typeface="Monaco"/>
              </a:rPr>
              <a:t> </a:t>
            </a:r>
            <a:r>
              <a:rPr lang="en-US" sz="2200" b="1" dirty="0" smtClean="0">
                <a:latin typeface="Monaco"/>
                <a:cs typeface="Monaco"/>
              </a:rPr>
              <a:t>%</a:t>
            </a:r>
            <a:r>
              <a:rPr lang="en-US" sz="2200" b="1" dirty="0" err="1" smtClean="0">
                <a:latin typeface="Monaco"/>
                <a:cs typeface="Monaco"/>
              </a:rPr>
              <a:t>eax</a:t>
            </a:r>
            <a:r>
              <a:rPr lang="en-US" sz="2200" b="1" dirty="0" smtClean="0">
                <a:latin typeface="Monaco"/>
                <a:cs typeface="Monaco"/>
              </a:rPr>
              <a:t>, %</a:t>
            </a:r>
            <a:r>
              <a:rPr lang="en-US" sz="2200" b="1" dirty="0" err="1" smtClean="0">
                <a:latin typeface="Monaco"/>
                <a:cs typeface="Monaco"/>
              </a:rPr>
              <a:t>ecx</a:t>
            </a:r>
            <a:r>
              <a:rPr lang="en-US" sz="2200" b="1" dirty="0" smtClean="0">
                <a:latin typeface="Monaco"/>
                <a:cs typeface="Monaco"/>
              </a:rPr>
              <a:t>, %</a:t>
            </a:r>
            <a:r>
              <a:rPr lang="en-US" sz="2200" b="1" dirty="0" err="1" smtClean="0">
                <a:latin typeface="Monaco"/>
                <a:cs typeface="Monaco"/>
              </a:rPr>
              <a:t>edx</a:t>
            </a:r>
            <a:endParaRPr lang="en-US" sz="2200" b="1" dirty="0" smtClean="0">
              <a:latin typeface="Monaco"/>
              <a:cs typeface="Monaco"/>
            </a:endParaRPr>
          </a:p>
          <a:p>
            <a:pPr lvl="1"/>
            <a:r>
              <a:rPr lang="en-US" b="1" dirty="0" smtClean="0"/>
              <a:t>Before</a:t>
            </a:r>
            <a:r>
              <a:rPr lang="en-US" dirty="0" smtClean="0"/>
              <a:t> a function call, the </a:t>
            </a:r>
            <a:r>
              <a:rPr lang="en-US" b="1" dirty="0" smtClean="0"/>
              <a:t>caller</a:t>
            </a:r>
            <a:r>
              <a:rPr lang="en-US" dirty="0" smtClean="0"/>
              <a:t> must save the values of these registers on the stack, if it wants them preserved</a:t>
            </a:r>
          </a:p>
          <a:p>
            <a:r>
              <a:rPr lang="en-US" dirty="0" err="1" smtClean="0"/>
              <a:t>Callee</a:t>
            </a:r>
            <a:r>
              <a:rPr lang="en-US" dirty="0" smtClean="0"/>
              <a:t> Saved: </a:t>
            </a:r>
            <a:r>
              <a:rPr lang="en-US" sz="2200" b="1" dirty="0">
                <a:latin typeface="Monaco"/>
                <a:cs typeface="Monaco"/>
              </a:rPr>
              <a:t>%</a:t>
            </a:r>
            <a:r>
              <a:rPr lang="en-US" sz="2200" b="1" dirty="0" err="1" smtClean="0">
                <a:latin typeface="Monaco"/>
                <a:cs typeface="Monaco"/>
              </a:rPr>
              <a:t>ebx</a:t>
            </a:r>
            <a:r>
              <a:rPr lang="en-US" sz="2200" b="1" dirty="0">
                <a:latin typeface="Monaco"/>
                <a:cs typeface="Monaco"/>
              </a:rPr>
              <a:t>, %</a:t>
            </a:r>
            <a:r>
              <a:rPr lang="en-US" sz="2200" b="1" dirty="0" err="1" smtClean="0">
                <a:latin typeface="Monaco"/>
                <a:cs typeface="Monaco"/>
              </a:rPr>
              <a:t>edi</a:t>
            </a:r>
            <a:r>
              <a:rPr lang="en-US" sz="2200" b="1" dirty="0" smtClean="0">
                <a:latin typeface="Monaco"/>
                <a:cs typeface="Monaco"/>
              </a:rPr>
              <a:t>, </a:t>
            </a:r>
            <a:r>
              <a:rPr lang="en-US" sz="2200" b="1" dirty="0">
                <a:latin typeface="Monaco"/>
                <a:cs typeface="Monaco"/>
              </a:rPr>
              <a:t>%</a:t>
            </a:r>
            <a:r>
              <a:rPr lang="en-US" sz="2200" b="1" dirty="0" err="1" smtClean="0">
                <a:latin typeface="Monaco"/>
                <a:cs typeface="Monaco"/>
              </a:rPr>
              <a:t>esi</a:t>
            </a:r>
            <a:endParaRPr lang="en-US" sz="2200" b="1" dirty="0" smtClean="0">
              <a:latin typeface="Monaco"/>
              <a:cs typeface="Monaco"/>
            </a:endParaRPr>
          </a:p>
          <a:p>
            <a:pPr lvl="1"/>
            <a:r>
              <a:rPr lang="en-US" b="1" dirty="0" smtClean="0">
                <a:cs typeface="Monaco"/>
              </a:rPr>
              <a:t>During</a:t>
            </a:r>
            <a:r>
              <a:rPr lang="en-US" dirty="0" smtClean="0">
                <a:cs typeface="Monaco"/>
              </a:rPr>
              <a:t> a function call, the </a:t>
            </a:r>
            <a:r>
              <a:rPr lang="en-US" b="1" dirty="0" err="1" smtClean="0">
                <a:cs typeface="Monaco"/>
              </a:rPr>
              <a:t>callee</a:t>
            </a:r>
            <a:r>
              <a:rPr lang="en-US" dirty="0" smtClean="0">
                <a:cs typeface="Monaco"/>
              </a:rPr>
              <a:t> must save (and later restore) values in these registers if it wants to use those registers!</a:t>
            </a:r>
            <a:endParaRPr lang="en-US" dirty="0">
              <a:cs typeface="Monaco"/>
            </a:endParaRPr>
          </a:p>
          <a:p>
            <a:endParaRPr lang="en-US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2882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IA32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353662" cy="47191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 Pointer (remember, not used in x86-64!)</a:t>
            </a:r>
          </a:p>
          <a:p>
            <a:pPr lvl="1"/>
            <a:r>
              <a:rPr lang="en-US" dirty="0" smtClean="0">
                <a:latin typeface="Monaco"/>
                <a:cs typeface="Monaco"/>
              </a:rPr>
              <a:t>%</a:t>
            </a:r>
            <a:r>
              <a:rPr lang="en-US" dirty="0" err="1" smtClean="0">
                <a:latin typeface="Monaco"/>
                <a:cs typeface="Monaco"/>
              </a:rPr>
              <a:t>ebp</a:t>
            </a:r>
            <a:endParaRPr lang="en-US" dirty="0" smtClean="0">
              <a:latin typeface="Monaco"/>
              <a:cs typeface="Monaco"/>
            </a:endParaRPr>
          </a:p>
          <a:p>
            <a:pPr lvl="1"/>
            <a:r>
              <a:rPr lang="en-US" dirty="0" smtClean="0">
                <a:cs typeface="Monaco"/>
              </a:rPr>
              <a:t>Points to ‘bottom’ of stack frame (remember, bottom is up in the stack-world)</a:t>
            </a:r>
          </a:p>
          <a:p>
            <a:pPr lvl="1"/>
            <a:r>
              <a:rPr lang="en-US" dirty="0" smtClean="0">
                <a:cs typeface="Monaco"/>
              </a:rPr>
              <a:t>The value of </a:t>
            </a:r>
            <a:r>
              <a:rPr lang="en-US" dirty="0" smtClean="0">
                <a:latin typeface="Monaco"/>
                <a:cs typeface="Monaco"/>
              </a:rPr>
              <a:t>%</a:t>
            </a:r>
            <a:r>
              <a:rPr lang="en-US" dirty="0" err="1" smtClean="0">
                <a:latin typeface="Monaco"/>
                <a:cs typeface="Monaco"/>
              </a:rPr>
              <a:t>ebp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smtClean="0">
                <a:cs typeface="Monaco"/>
              </a:rPr>
              <a:t>is pushed on the stack (and later restored) by the </a:t>
            </a:r>
            <a:r>
              <a:rPr lang="en-US" b="1" dirty="0" err="1" smtClean="0">
                <a:cs typeface="Monaco"/>
              </a:rPr>
              <a:t>callee</a:t>
            </a:r>
            <a:r>
              <a:rPr lang="en-US" dirty="0" smtClean="0">
                <a:cs typeface="Monaco"/>
              </a:rPr>
              <a:t> on function entry</a:t>
            </a:r>
          </a:p>
          <a:p>
            <a:r>
              <a:rPr lang="en-US" dirty="0" smtClean="0">
                <a:cs typeface="Monaco"/>
              </a:rPr>
              <a:t>Stack Pointer</a:t>
            </a:r>
          </a:p>
          <a:p>
            <a:pPr lvl="1"/>
            <a:r>
              <a:rPr lang="en-US" dirty="0" smtClean="0">
                <a:latin typeface="Monaco"/>
                <a:cs typeface="Monaco"/>
              </a:rPr>
              <a:t>%</a:t>
            </a:r>
            <a:r>
              <a:rPr lang="en-US" dirty="0" err="1" smtClean="0">
                <a:latin typeface="Monaco"/>
                <a:cs typeface="Monaco"/>
              </a:rPr>
              <a:t>esp</a:t>
            </a:r>
            <a:endParaRPr lang="en-US" dirty="0" smtClean="0">
              <a:latin typeface="Monaco"/>
              <a:cs typeface="Monaco"/>
            </a:endParaRPr>
          </a:p>
          <a:p>
            <a:pPr lvl="1"/>
            <a:r>
              <a:rPr lang="en-US" dirty="0" smtClean="0">
                <a:cs typeface="Monaco"/>
              </a:rPr>
              <a:t>Points to ‘top’ of stack frame</a:t>
            </a:r>
          </a:p>
          <a:p>
            <a:r>
              <a:rPr lang="en-US" dirty="0" smtClean="0">
                <a:cs typeface="Monaco"/>
              </a:rPr>
              <a:t>Instruction Pointer</a:t>
            </a:r>
          </a:p>
          <a:p>
            <a:pPr lvl="1"/>
            <a:r>
              <a:rPr lang="en-US" dirty="0" smtClean="0">
                <a:latin typeface="Monaco"/>
                <a:cs typeface="Monaco"/>
              </a:rPr>
              <a:t>%</a:t>
            </a:r>
            <a:r>
              <a:rPr lang="en-US" dirty="0" err="1" smtClean="0">
                <a:latin typeface="Monaco"/>
                <a:cs typeface="Monaco"/>
              </a:rPr>
              <a:t>eip</a:t>
            </a:r>
            <a:endParaRPr lang="en-US" dirty="0" smtClean="0">
              <a:latin typeface="Monaco"/>
              <a:cs typeface="Monaco"/>
            </a:endParaRPr>
          </a:p>
          <a:p>
            <a:pPr lvl="1"/>
            <a:r>
              <a:rPr lang="en-US" dirty="0" smtClean="0">
                <a:cs typeface="Monaco"/>
              </a:rPr>
              <a:t>Points to the </a:t>
            </a:r>
            <a:r>
              <a:rPr lang="en-US" dirty="0" smtClean="0">
                <a:solidFill>
                  <a:srgbClr val="FF0000"/>
                </a:solidFill>
                <a:cs typeface="Monaco"/>
              </a:rPr>
              <a:t>next </a:t>
            </a:r>
            <a:r>
              <a:rPr lang="en-US" dirty="0" smtClean="0">
                <a:cs typeface="Monaco"/>
              </a:rPr>
              <a:t>instruction to be executed</a:t>
            </a:r>
            <a:endParaRPr lang="en-US" dirty="0">
              <a:solidFill>
                <a:srgbClr val="FF0000"/>
              </a:solidFill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99722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197</TotalTime>
  <Words>1714</Words>
  <Application>Microsoft Macintosh PowerPoint</Application>
  <PresentationFormat>On-screen Show (4:3)</PresentationFormat>
  <Paragraphs>322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Travelogue</vt:lpstr>
      <vt:lpstr>Stacks and Buflab</vt:lpstr>
      <vt:lpstr>News!</vt:lpstr>
      <vt:lpstr>Today’s Agenda</vt:lpstr>
      <vt:lpstr>Assembly: Jump Tables</vt:lpstr>
      <vt:lpstr>Jump Table Example</vt:lpstr>
      <vt:lpstr>Assembly: Sparse Switch</vt:lpstr>
      <vt:lpstr>Sparse Switch Example</vt:lpstr>
      <vt:lpstr>Definitions + Conventions</vt:lpstr>
      <vt:lpstr>Special IA32 Registers</vt:lpstr>
      <vt:lpstr>IA32 Stack</vt:lpstr>
      <vt:lpstr>Stack Operation: Push</vt:lpstr>
      <vt:lpstr>Stack Operation: Pop</vt:lpstr>
      <vt:lpstr>Stack Frames</vt:lpstr>
      <vt:lpstr>Stack Frame Example</vt:lpstr>
      <vt:lpstr>Function Calls: Setup</vt:lpstr>
      <vt:lpstr>Function Calls: Return</vt:lpstr>
      <vt:lpstr>Visualization: Argument Build</vt:lpstr>
      <vt:lpstr>Visualization: Function Call</vt:lpstr>
      <vt:lpstr>Visualization: Callee Setup</vt:lpstr>
      <vt:lpstr>Visualization: Accessing Arguments</vt:lpstr>
      <vt:lpstr>Visualization: Return</vt:lpstr>
      <vt:lpstr>Stacks on x86-64</vt:lpstr>
      <vt:lpstr>Buflab</vt:lpstr>
      <vt:lpstr>Basic Approach</vt:lpstr>
      <vt:lpstr>Buflab Tools</vt:lpstr>
      <vt:lpstr>How to Input Answers</vt:lpstr>
      <vt:lpstr>Potential Points of Confusion/Error</vt:lpstr>
      <vt:lpstr>Tricks</vt:lpstr>
      <vt:lpstr>Buflab Secret Hints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Stacks and Buflab</dc:title>
  <dc:creator>Mukund Tibrewala</dc:creator>
  <cp:lastModifiedBy>Mukund Tibrewala</cp:lastModifiedBy>
  <cp:revision>168</cp:revision>
  <dcterms:created xsi:type="dcterms:W3CDTF">2015-02-07T04:39:21Z</dcterms:created>
  <dcterms:modified xsi:type="dcterms:W3CDTF">2015-02-07T15:32:11Z</dcterms:modified>
</cp:coreProperties>
</file>