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43"/>
  </p:notesMasterIdLst>
  <p:sldIdLst>
    <p:sldId id="258" r:id="rId3"/>
    <p:sldId id="294" r:id="rId4"/>
    <p:sldId id="263" r:id="rId5"/>
    <p:sldId id="262" r:id="rId6"/>
    <p:sldId id="295" r:id="rId7"/>
    <p:sldId id="264" r:id="rId8"/>
    <p:sldId id="265" r:id="rId9"/>
    <p:sldId id="296" r:id="rId10"/>
    <p:sldId id="268" r:id="rId11"/>
    <p:sldId id="269" r:id="rId12"/>
    <p:sldId id="297" r:id="rId13"/>
    <p:sldId id="291" r:id="rId14"/>
    <p:sldId id="292" r:id="rId15"/>
    <p:sldId id="293" r:id="rId16"/>
    <p:sldId id="271" r:id="rId17"/>
    <p:sldId id="272" r:id="rId18"/>
    <p:sldId id="273" r:id="rId19"/>
    <p:sldId id="279" r:id="rId20"/>
    <p:sldId id="280" r:id="rId21"/>
    <p:sldId id="298" r:id="rId22"/>
    <p:sldId id="282" r:id="rId23"/>
    <p:sldId id="283" r:id="rId24"/>
    <p:sldId id="284" r:id="rId25"/>
    <p:sldId id="274" r:id="rId26"/>
    <p:sldId id="300" r:id="rId27"/>
    <p:sldId id="299" r:id="rId28"/>
    <p:sldId id="302" r:id="rId29"/>
    <p:sldId id="303" r:id="rId30"/>
    <p:sldId id="304" r:id="rId31"/>
    <p:sldId id="305" r:id="rId32"/>
    <p:sldId id="306" r:id="rId33"/>
    <p:sldId id="307" r:id="rId34"/>
    <p:sldId id="308" r:id="rId35"/>
    <p:sldId id="275" r:id="rId36"/>
    <p:sldId id="276" r:id="rId37"/>
    <p:sldId id="277" r:id="rId38"/>
    <p:sldId id="278" r:id="rId39"/>
    <p:sldId id="309" r:id="rId40"/>
    <p:sldId id="286" r:id="rId41"/>
    <p:sldId id="287"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D60A7B-A9EA-B14B-BEA2-A9DA87635910}" type="datetimeFigureOut">
              <a:rPr lang="en-US" smtClean="0"/>
              <a:pPr/>
              <a:t>6/18/2015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9B82CD-D9BA-7842-9F82-CB4E33066552}" type="slidenum">
              <a:rPr lang="en-US" smtClean="0"/>
              <a:pPr/>
              <a:t>‹#›</a:t>
            </a:fld>
            <a:endParaRPr lang="en-US"/>
          </a:p>
        </p:txBody>
      </p:sp>
    </p:spTree>
    <p:extLst>
      <p:ext uri="{BB962C8B-B14F-4D97-AF65-F5344CB8AC3E}">
        <p14:creationId xmlns:p14="http://schemas.microsoft.com/office/powerpoint/2010/main" val="22631058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4116123"/>
          </a:xfrm>
        </p:spPr>
        <p:txBody>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2674164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5703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617196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767882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268058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200077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168335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6837633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131700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196337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599366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151452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20719996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504601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475596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2216497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61561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2717145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2643715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1935401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424993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54113" y="692150"/>
            <a:ext cx="4552950" cy="34163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913540" y="4343543"/>
            <a:ext cx="5031389" cy="276999"/>
          </a:xfrm>
        </p:spPr>
        <p:txBody>
          <a:bodyPr>
            <a:spAutoFit/>
          </a:bodyPr>
          <a:lstStyle>
            <a:defPPr lvl="0">
              <a:buNone/>
            </a:defPPr>
            <a:lvl1pPr lvl="0">
              <a:buNone/>
            </a:lvl1pPr>
            <a:lvl2pPr lvl="1">
              <a:buClr>
                <a:srgbClr val="000000"/>
              </a:buClr>
              <a:buSzPct val="100000"/>
              <a:buFont typeface="Century Gothic" pitchFamily="34"/>
              <a:buChar char="•"/>
            </a:lvl2pPr>
            <a:lvl3pPr lvl="2">
              <a:buClr>
                <a:srgbClr val="000000"/>
              </a:buClr>
              <a:buSzPct val="100000"/>
              <a:buFont typeface="Century Gothic" pitchFamily="34"/>
              <a:buChar char="•"/>
            </a:lvl3pPr>
            <a:lvl4pPr lvl="3">
              <a:buClr>
                <a:srgbClr val="000000"/>
              </a:buClr>
              <a:buSzPct val="100000"/>
              <a:buFont typeface="Century Gothic" pitchFamily="34"/>
              <a:buChar char="•"/>
            </a:lvl4pPr>
            <a:lvl5pPr lvl="4">
              <a:buClr>
                <a:srgbClr val="000000"/>
              </a:buClr>
              <a:buSzPct val="100000"/>
              <a:buFont typeface="Century Gothic" pitchFamily="34"/>
              <a:buChar char="•"/>
            </a:lvl5pPr>
            <a:lvl6pPr lvl="5">
              <a:buClr>
                <a:srgbClr val="000000"/>
              </a:buClr>
              <a:buSzPct val="100000"/>
              <a:buFont typeface="Century Gothic" pitchFamily="34"/>
              <a:buChar char="•"/>
            </a:lvl6pPr>
            <a:lvl7pPr lvl="6">
              <a:buClr>
                <a:srgbClr val="000000"/>
              </a:buClr>
              <a:buSzPct val="100000"/>
              <a:buFont typeface="Century Gothic" pitchFamily="34"/>
              <a:buChar char="•"/>
            </a:lvl7pPr>
            <a:lvl8pPr lvl="7">
              <a:buClr>
                <a:srgbClr val="000000"/>
              </a:buClr>
              <a:buSzPct val="100000"/>
              <a:buFont typeface="Century Gothic" pitchFamily="34"/>
              <a:buChar char="•"/>
            </a:lvl8pPr>
            <a:lvl9pPr lvl="8">
              <a:buClr>
                <a:srgbClr val="000000"/>
              </a:buClr>
              <a:buSzPct val="100000"/>
              <a:buFont typeface="Century Gothic" pitchFamily="34"/>
              <a:buChar char="•"/>
            </a:lvl9pPr>
          </a:lstStyle>
          <a:p>
            <a:endParaRPr lang="en-US"/>
          </a:p>
        </p:txBody>
      </p:sp>
    </p:spTree>
    <p:extLst>
      <p:ext uri="{BB962C8B-B14F-4D97-AF65-F5344CB8AC3E}">
        <p14:creationId xmlns:p14="http://schemas.microsoft.com/office/powerpoint/2010/main" val="3954429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Hit: it’s in the cache</a:t>
            </a:r>
          </a:p>
          <a:p>
            <a:r>
              <a:rPr lang="en-US" dirty="0" smtClean="0"/>
              <a:t>Miss:</a:t>
            </a:r>
            <a:r>
              <a:rPr lang="en-US" baseline="0" dirty="0" smtClean="0"/>
              <a:t> the tags don’t match</a:t>
            </a:r>
            <a:endParaRPr lang="en-US" dirty="0"/>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12</a:t>
            </a:fld>
            <a:endParaRPr lang="en-US"/>
          </a:p>
        </p:txBody>
      </p:sp>
    </p:spTree>
    <p:extLst>
      <p:ext uri="{BB962C8B-B14F-4D97-AF65-F5344CB8AC3E}">
        <p14:creationId xmlns:p14="http://schemas.microsoft.com/office/powerpoint/2010/main" val="243064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13</a:t>
            </a:fld>
            <a:endParaRPr lang="en-US"/>
          </a:p>
        </p:txBody>
      </p:sp>
    </p:spTree>
    <p:extLst>
      <p:ext uri="{BB962C8B-B14F-4D97-AF65-F5344CB8AC3E}">
        <p14:creationId xmlns:p14="http://schemas.microsoft.com/office/powerpoint/2010/main" val="2085130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7677492"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569324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9137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228600"/>
            <a:ext cx="2185987" cy="6105525"/>
          </a:xfrm>
        </p:spPr>
        <p:txBody>
          <a:bodyPr vert="eaVert"/>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96875" y="228600"/>
            <a:ext cx="6408738" cy="6105525"/>
          </a:xfrm>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32124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62488" y="1362075"/>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62488" y="3924300"/>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0793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9708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01768C-249A-0B41-B956-8701A61CDC03}"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1182616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1768C-249A-0B41-B956-8701A61CDC03}"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1666835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01768C-249A-0B41-B956-8701A61CDC03}"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1800618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01768C-249A-0B41-B956-8701A61CDC03}"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1470791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01768C-249A-0B41-B956-8701A61CDC03}" type="datetimeFigureOut">
              <a:rPr lang="en-US" smtClean="0"/>
              <a:pPr/>
              <a:t>6/18/2015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27423046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01768C-249A-0B41-B956-8701A61CDC03}" type="datetimeFigureOut">
              <a:rPr lang="en-US" smtClean="0"/>
              <a:pPr/>
              <a:t>6/18/2015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889207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7592093"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197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01768C-249A-0B41-B956-8701A61CDC03}" type="datetimeFigureOut">
              <a:rPr lang="en-US" smtClean="0"/>
              <a:pPr/>
              <a:t>6/18/2015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36439655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01768C-249A-0B41-B956-8701A61CDC03}"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3622789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01768C-249A-0B41-B956-8701A61CDC03}"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35995510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1768C-249A-0B41-B956-8701A61CDC03}"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24511810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1768C-249A-0B41-B956-8701A61CDC03}"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BD8A0-D96C-5D45-AC56-8894299D1548}" type="slidenum">
              <a:rPr lang="en-US" smtClean="0"/>
              <a:pPr/>
              <a:t>‹#›</a:t>
            </a:fld>
            <a:endParaRPr lang="en-US"/>
          </a:p>
        </p:txBody>
      </p:sp>
    </p:spTree>
    <p:extLst>
      <p:ext uri="{BB962C8B-B14F-4D97-AF65-F5344CB8AC3E}">
        <p14:creationId xmlns:p14="http://schemas.microsoft.com/office/powerpoint/2010/main" val="499447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1962474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57438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9376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7591425" cy="762000"/>
          </a:xfrm>
        </p:spPr>
        <p:txBody>
          <a:bodyPr/>
          <a:lstStyle>
            <a:lvl1pPr>
              <a:defRPr>
                <a:latin typeface="Calibr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265026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261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767926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324751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74650" y="371475"/>
            <a:ext cx="759142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2" name="Rectangle 8"/>
          <p:cNvSpPr>
            <a:spLocks noChangeArrowheads="1"/>
          </p:cNvSpPr>
          <p:nvPr/>
        </p:nvSpPr>
        <p:spPr bwMode="auto">
          <a:xfrm>
            <a:off x="0" y="0"/>
            <a:ext cx="9144000" cy="228600"/>
          </a:xfrm>
          <a:prstGeom prst="rect">
            <a:avLst/>
          </a:prstGeom>
          <a:solidFill>
            <a:srgbClr val="990000"/>
          </a:solidFill>
          <a:ln w="9525">
            <a:noFill/>
            <a:miter lim="800000"/>
            <a:headEnd/>
            <a:tailEnd/>
          </a:ln>
          <a:effectLst/>
        </p:spPr>
        <p:txBody>
          <a:bodyPr wrap="none" anchor="ctr"/>
          <a:lstStyle/>
          <a:p>
            <a:pPr algn="ctr" eaLnBrk="0" hangingPunct="0">
              <a:defRPr/>
            </a:pPr>
            <a:endParaRPr lang="en-US" b="0">
              <a:latin typeface="Times New Roman" pitchFamily="18" charset="0"/>
              <a:cs typeface="+mn-cs"/>
            </a:endParaRPr>
          </a:p>
        </p:txBody>
      </p:sp>
      <p:sp>
        <p:nvSpPr>
          <p:cNvPr id="7" name="Text Box 5"/>
          <p:cNvSpPr txBox="1">
            <a:spLocks noChangeArrowheads="1"/>
          </p:cNvSpPr>
          <p:nvPr/>
        </p:nvSpPr>
        <p:spPr bwMode="auto">
          <a:xfrm>
            <a:off x="7897813" y="-26988"/>
            <a:ext cx="1309687" cy="277813"/>
          </a:xfrm>
          <a:prstGeom prst="rect">
            <a:avLst/>
          </a:prstGeom>
          <a:noFill/>
          <a:ln w="25400">
            <a:noFill/>
            <a:miter lim="800000"/>
            <a:headEnd/>
            <a:tailEnd/>
          </a:ln>
          <a:effectLst/>
        </p:spPr>
        <p:txBody>
          <a:bodyPr>
            <a:spAutoFit/>
          </a:bodyPr>
          <a:lstStyle/>
          <a:p>
            <a:pPr eaLnBrk="0" hangingPunct="0">
              <a:defRPr/>
            </a:pPr>
            <a:r>
              <a:rPr lang="en-US" sz="1200" dirty="0">
                <a:solidFill>
                  <a:schemeClr val="bg1"/>
                </a:solidFill>
                <a:latin typeface="Times New Roman" pitchFamily="18" charset="0"/>
                <a:cs typeface="+mn-cs"/>
              </a:rPr>
              <a:t>Carnegie Mellon</a:t>
            </a:r>
          </a:p>
        </p:txBody>
      </p:sp>
      <p:sp>
        <p:nvSpPr>
          <p:cNvPr id="6" name="Rectangle 5"/>
          <p:cNvSpPr/>
          <p:nvPr userDrawn="1"/>
        </p:nvSpPr>
        <p:spPr>
          <a:xfrm>
            <a:off x="8839200" y="6611779"/>
            <a:ext cx="313157"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Arial Narrow" pitchFamily="-96" charset="0"/>
                <a:ea typeface="ＭＳ Ｐゴシック" pitchFamily="-96" charset="-128"/>
                <a:cs typeface="ＭＳ Ｐゴシック" pitchFamily="-96" charset="-128"/>
              </a:rPr>
              <a:pPr/>
              <a:t>‹#›</a:t>
            </a:fld>
            <a:endParaRPr lang="en-US" dirty="0"/>
          </a:p>
        </p:txBody>
      </p:sp>
    </p:spTree>
    <p:extLst>
      <p:ext uri="{BB962C8B-B14F-4D97-AF65-F5344CB8AC3E}">
        <p14:creationId xmlns:p14="http://schemas.microsoft.com/office/powerpoint/2010/main" val="19189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marL="119063" indent="-119063" algn="l" rtl="0" eaLnBrk="0" fontAlgn="base" hangingPunct="0">
        <a:spcBef>
          <a:spcPct val="0"/>
        </a:spcBef>
        <a:spcAft>
          <a:spcPct val="0"/>
        </a:spcAft>
        <a:defRPr sz="3600" b="1">
          <a:solidFill>
            <a:schemeClr val="tx1"/>
          </a:solidFill>
          <a:latin typeface="Calibri" pitchFamily="34" charset="0"/>
          <a:ea typeface="+mj-ea"/>
          <a:cs typeface="+mj-cs"/>
        </a:defRPr>
      </a:lvl1pPr>
      <a:lvl2pPr marL="119063" indent="-119063" algn="l" rtl="0" eaLnBrk="0" fontAlgn="base" hangingPunct="0">
        <a:spcBef>
          <a:spcPct val="0"/>
        </a:spcBef>
        <a:spcAft>
          <a:spcPct val="0"/>
        </a:spcAft>
        <a:defRPr sz="3600" b="1">
          <a:solidFill>
            <a:schemeClr val="tx1"/>
          </a:solidFill>
          <a:latin typeface="Calibri" pitchFamily="34" charset="0"/>
        </a:defRPr>
      </a:lvl2pPr>
      <a:lvl3pPr marL="119063" indent="-119063" algn="l" rtl="0" eaLnBrk="0" fontAlgn="base" hangingPunct="0">
        <a:spcBef>
          <a:spcPct val="0"/>
        </a:spcBef>
        <a:spcAft>
          <a:spcPct val="0"/>
        </a:spcAft>
        <a:defRPr sz="3600" b="1">
          <a:solidFill>
            <a:schemeClr val="tx1"/>
          </a:solidFill>
          <a:latin typeface="Calibri" pitchFamily="34" charset="0"/>
        </a:defRPr>
      </a:lvl3pPr>
      <a:lvl4pPr marL="119063" indent="-119063" algn="l" rtl="0" eaLnBrk="0" fontAlgn="base" hangingPunct="0">
        <a:spcBef>
          <a:spcPct val="0"/>
        </a:spcBef>
        <a:spcAft>
          <a:spcPct val="0"/>
        </a:spcAft>
        <a:defRPr sz="3600" b="1">
          <a:solidFill>
            <a:schemeClr val="tx1"/>
          </a:solidFill>
          <a:latin typeface="Calibri" pitchFamily="34" charset="0"/>
        </a:defRPr>
      </a:lvl4pPr>
      <a:lvl5pPr marL="119063" indent="-119063" algn="l" rtl="0" eaLnBrk="0" fontAlgn="base" hangingPunct="0">
        <a:spcBef>
          <a:spcPct val="0"/>
        </a:spcBef>
        <a:spcAft>
          <a:spcPct val="0"/>
        </a:spcAft>
        <a:defRPr sz="3600" b="1">
          <a:solidFill>
            <a:schemeClr val="tx1"/>
          </a:solidFill>
          <a:latin typeface="Calibri"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0" fontAlgn="base" hangingPunct="0">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0" fontAlgn="base" hangingPunct="0">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1768C-249A-0B41-B956-8701A61CDC03}" type="datetimeFigureOut">
              <a:rPr lang="en-US" smtClean="0"/>
              <a:pPr/>
              <a:t>6/18/2015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ABD8A0-D96C-5D45-AC56-8894299D1548}" type="slidenum">
              <a:rPr lang="en-US" smtClean="0"/>
              <a:pPr/>
              <a:t>‹#›</a:t>
            </a:fld>
            <a:endParaRPr lang="en-US"/>
          </a:p>
        </p:txBody>
      </p:sp>
    </p:spTree>
    <p:extLst>
      <p:ext uri="{BB962C8B-B14F-4D97-AF65-F5344CB8AC3E}">
        <p14:creationId xmlns:p14="http://schemas.microsoft.com/office/powerpoint/2010/main" val="42510395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ctrTitle"/>
          </p:nvPr>
        </p:nvSpPr>
        <p:spPr>
          <a:xfrm>
            <a:off x="685800" y="1708012"/>
            <a:ext cx="7772400"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a:r>
              <a:rPr lang="en-US" dirty="0" smtClean="0"/>
              <a:t>Cache Lab Implementation and Blocking</a:t>
            </a:r>
            <a:endParaRPr lang="en-US" dirty="0"/>
          </a:p>
        </p:txBody>
      </p:sp>
      <p:sp>
        <p:nvSpPr>
          <p:cNvPr id="6" name="TextShape 2"/>
          <p:cNvSpPr txBox="1"/>
          <p:nvPr/>
        </p:nvSpPr>
        <p:spPr>
          <a:xfrm>
            <a:off x="685800" y="3886200"/>
            <a:ext cx="7677000" cy="1752120"/>
          </a:xfrm>
          <a:prstGeom prst="rect">
            <a:avLst/>
          </a:prstGeom>
        </p:spPr>
        <p:txBody>
          <a:bodyPr/>
          <a:lstStyle/>
          <a:p>
            <a:pPr>
              <a:lnSpc>
                <a:spcPct val="100000"/>
              </a:lnSpc>
            </a:pPr>
            <a:r>
              <a:rPr lang="en-US" sz="2000" dirty="0">
                <a:solidFill>
                  <a:srgbClr val="000000"/>
                </a:solidFill>
                <a:latin typeface="Calibri"/>
              </a:rPr>
              <a:t>Monil Shah</a:t>
            </a:r>
            <a:endParaRPr dirty="0"/>
          </a:p>
          <a:p>
            <a:pPr>
              <a:lnSpc>
                <a:spcPct val="100000"/>
              </a:lnSpc>
            </a:pPr>
            <a:r>
              <a:rPr lang="en-US" sz="2000" dirty="0">
                <a:solidFill>
                  <a:srgbClr val="000000"/>
                </a:solidFill>
                <a:latin typeface="Calibri"/>
              </a:rPr>
              <a:t>June 19</a:t>
            </a:r>
            <a:r>
              <a:rPr lang="en-US" sz="2000" baseline="30000" dirty="0">
                <a:solidFill>
                  <a:srgbClr val="000000"/>
                </a:solidFill>
                <a:latin typeface="Calibri"/>
              </a:rPr>
              <a:t>th</a:t>
            </a:r>
            <a:r>
              <a:rPr lang="en-US" sz="2000" dirty="0">
                <a:solidFill>
                  <a:srgbClr val="000000"/>
                </a:solidFill>
                <a:latin typeface="Calibri"/>
              </a:rPr>
              <a:t>, 2015</a:t>
            </a:r>
            <a:endParaRPr dirty="0"/>
          </a:p>
        </p:txBody>
      </p:sp>
    </p:spTree>
    <p:extLst>
      <p:ext uri="{BB962C8B-B14F-4D97-AF65-F5344CB8AC3E}">
        <p14:creationId xmlns:p14="http://schemas.microsoft.com/office/powerpoint/2010/main" val="3201794251"/>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Cache</a:t>
            </a:r>
            <a:endParaRPr lang="en-US" dirty="0"/>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A cache is a set of 2^s </a:t>
            </a:r>
            <a:r>
              <a:rPr lang="en-US" i="1" dirty="0">
                <a:latin typeface="Helvetica" pitchFamily="34" charset="0"/>
                <a:cs typeface="Helvetica" pitchFamily="34" charset="0"/>
              </a:rPr>
              <a:t>cache sets</a:t>
            </a:r>
          </a:p>
          <a:p>
            <a:endParaRPr lang="en-US" i="1" dirty="0">
              <a:latin typeface="Helvetica" pitchFamily="34" charset="0"/>
              <a:cs typeface="Helvetica" pitchFamily="34" charset="0"/>
            </a:endParaRPr>
          </a:p>
          <a:p>
            <a:r>
              <a:rPr lang="en-US" dirty="0">
                <a:latin typeface="Helvetica" pitchFamily="34" charset="0"/>
                <a:cs typeface="Helvetica" pitchFamily="34" charset="0"/>
              </a:rPr>
              <a:t>A </a:t>
            </a:r>
            <a:r>
              <a:rPr lang="en-US" i="1" dirty="0">
                <a:latin typeface="Helvetica" pitchFamily="34" charset="0"/>
                <a:cs typeface="Helvetica" pitchFamily="34" charset="0"/>
              </a:rPr>
              <a:t>cache set </a:t>
            </a:r>
            <a:r>
              <a:rPr lang="en-US" dirty="0">
                <a:latin typeface="Helvetica" pitchFamily="34" charset="0"/>
                <a:cs typeface="Helvetica" pitchFamily="34" charset="0"/>
              </a:rPr>
              <a:t>is a set of E </a:t>
            </a:r>
            <a:r>
              <a:rPr lang="en-US" i="1" dirty="0">
                <a:latin typeface="Helvetica" pitchFamily="34" charset="0"/>
                <a:cs typeface="Helvetica" pitchFamily="34" charset="0"/>
              </a:rPr>
              <a:t>cache lines</a:t>
            </a:r>
          </a:p>
          <a:p>
            <a:pPr lvl="1"/>
            <a:r>
              <a:rPr lang="en-US" dirty="0">
                <a:latin typeface="Helvetica" pitchFamily="34" charset="0"/>
                <a:cs typeface="Helvetica" pitchFamily="34" charset="0"/>
              </a:rPr>
              <a:t>E is called associativity</a:t>
            </a:r>
          </a:p>
          <a:p>
            <a:pPr lvl="1"/>
            <a:r>
              <a:rPr lang="en-US" dirty="0">
                <a:latin typeface="Helvetica" pitchFamily="34" charset="0"/>
                <a:cs typeface="Helvetica" pitchFamily="34" charset="0"/>
              </a:rPr>
              <a:t>If E=1, it is called “direct-mapped”</a:t>
            </a:r>
          </a:p>
          <a:p>
            <a:pPr lvl="1"/>
            <a:endParaRPr lang="en-US" dirty="0">
              <a:latin typeface="Helvetica" pitchFamily="34" charset="0"/>
              <a:cs typeface="Helvetica" pitchFamily="34" charset="0"/>
            </a:endParaRPr>
          </a:p>
          <a:p>
            <a:r>
              <a:rPr lang="en-US" dirty="0">
                <a:latin typeface="Helvetica" pitchFamily="34" charset="0"/>
                <a:cs typeface="Helvetica" pitchFamily="34" charset="0"/>
              </a:rPr>
              <a:t>Each </a:t>
            </a:r>
            <a:r>
              <a:rPr lang="en-US" i="1" dirty="0">
                <a:latin typeface="Helvetica" pitchFamily="34" charset="0"/>
                <a:cs typeface="Helvetica" pitchFamily="34" charset="0"/>
              </a:rPr>
              <a:t>cache line</a:t>
            </a:r>
            <a:r>
              <a:rPr lang="en-US" dirty="0">
                <a:latin typeface="Helvetica" pitchFamily="34" charset="0"/>
                <a:cs typeface="Helvetica" pitchFamily="34" charset="0"/>
              </a:rPr>
              <a:t> stores a block</a:t>
            </a:r>
          </a:p>
          <a:p>
            <a:pPr lvl="1"/>
            <a:r>
              <a:rPr lang="en-US" dirty="0">
                <a:latin typeface="Helvetica" pitchFamily="34" charset="0"/>
                <a:cs typeface="Helvetica" pitchFamily="34" charset="0"/>
              </a:rPr>
              <a:t>Each block has</a:t>
            </a:r>
            <a:r>
              <a:rPr lang="en-US" dirty="0" smtClean="0">
                <a:latin typeface="Helvetica" pitchFamily="34" charset="0"/>
                <a:cs typeface="Helvetica" pitchFamily="34" charset="0"/>
              </a:rPr>
              <a:t> B = 2</a:t>
            </a:r>
            <a:r>
              <a:rPr lang="en-US" dirty="0">
                <a:latin typeface="Helvetica" pitchFamily="34" charset="0"/>
                <a:cs typeface="Helvetica" pitchFamily="34" charset="0"/>
              </a:rPr>
              <a:t>^b </a:t>
            </a:r>
            <a:r>
              <a:rPr lang="en-US" dirty="0" smtClean="0">
                <a:latin typeface="Helvetica" pitchFamily="34" charset="0"/>
                <a:cs typeface="Helvetica" pitchFamily="34" charset="0"/>
              </a:rPr>
              <a:t>bytes</a:t>
            </a:r>
          </a:p>
          <a:p>
            <a:r>
              <a:rPr lang="en-US" dirty="0" smtClean="0">
                <a:latin typeface="Helvetica" pitchFamily="34" charset="0"/>
                <a:cs typeface="Helvetica" pitchFamily="34" charset="0"/>
              </a:rPr>
              <a:t>Total Capacity = S*B*E</a:t>
            </a:r>
          </a:p>
          <a:p>
            <a:endParaRPr lang="en-US" dirty="0">
              <a:latin typeface="Helvetica" pitchFamily="34" charset="0"/>
              <a:cs typeface="Helvetica" pitchFamily="34" charset="0"/>
            </a:endParaRPr>
          </a:p>
        </p:txBody>
      </p:sp>
    </p:spTree>
    <p:extLst>
      <p:ext uri="{BB962C8B-B14F-4D97-AF65-F5344CB8AC3E}">
        <p14:creationId xmlns:p14="http://schemas.microsoft.com/office/powerpoint/2010/main" val="2331568819"/>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Cache Terminology</a:t>
            </a:r>
            <a:endParaRPr lang="en-US" dirty="0"/>
          </a:p>
        </p:txBody>
      </p:sp>
      <p:sp>
        <p:nvSpPr>
          <p:cNvPr id="3" name="Content Placeholder 2"/>
          <p:cNvSpPr>
            <a:spLocks noGrp="1"/>
          </p:cNvSpPr>
          <p:nvPr>
            <p:ph sz="quarter" idx="1"/>
          </p:nvPr>
        </p:nvSpPr>
        <p:spPr>
          <a:xfrm>
            <a:off x="381000" y="1600200"/>
            <a:ext cx="7467600" cy="4873752"/>
          </a:xfrm>
        </p:spPr>
        <p:txBody>
          <a:bodyPr/>
          <a:lstStyle/>
          <a:p>
            <a:endParaRPr lang="en-US" sz="2000" dirty="0" smtClean="0">
              <a:latin typeface="+mj-lt"/>
            </a:endParaRPr>
          </a:p>
          <a:p>
            <a:endParaRPr lang="en-US" sz="2000" dirty="0">
              <a:latin typeface="+mj-lt"/>
            </a:endParaRPr>
          </a:p>
        </p:txBody>
      </p:sp>
      <p:sp>
        <p:nvSpPr>
          <p:cNvPr id="4" name="AutoShape 16"/>
          <p:cNvSpPr>
            <a:spLocks/>
          </p:cNvSpPr>
          <p:nvPr/>
        </p:nvSpPr>
        <p:spPr bwMode="auto">
          <a:xfrm rot="5400000">
            <a:off x="3482035" y="-290401"/>
            <a:ext cx="228600" cy="4237334"/>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600" dirty="0">
              <a:latin typeface="+mj-lt"/>
            </a:endParaRPr>
          </a:p>
        </p:txBody>
      </p:sp>
      <p:grpSp>
        <p:nvGrpSpPr>
          <p:cNvPr id="5" name="Group 79"/>
          <p:cNvGrpSpPr/>
          <p:nvPr/>
        </p:nvGrpSpPr>
        <p:grpSpPr>
          <a:xfrm>
            <a:off x="1477667" y="2078999"/>
            <a:ext cx="4237333" cy="492484"/>
            <a:chOff x="1637766" y="1995289"/>
            <a:chExt cx="4648200" cy="492484"/>
          </a:xfrm>
        </p:grpSpPr>
        <p:sp>
          <p:nvSpPr>
            <p:cNvPr id="6" name="Rectangle 5"/>
            <p:cNvSpPr/>
            <p:nvPr/>
          </p:nvSpPr>
          <p:spPr bwMode="auto">
            <a:xfrm>
              <a:off x="1637766" y="1995289"/>
              <a:ext cx="4648200" cy="492484"/>
            </a:xfrm>
            <a:prstGeom prst="rect">
              <a:avLst/>
            </a:prstGeom>
            <a:solidFill>
              <a:schemeClr val="accent2">
                <a:lumMod val="20000"/>
                <a:lumOff val="80000"/>
              </a:schemeClr>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7" name="Rectangle 6"/>
            <p:cNvSpPr/>
            <p:nvPr/>
          </p:nvSpPr>
          <p:spPr bwMode="auto">
            <a:xfrm>
              <a:off x="1784795"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8" name="Rectangle 7"/>
            <p:cNvSpPr/>
            <p:nvPr/>
          </p:nvSpPr>
          <p:spPr bwMode="auto">
            <a:xfrm>
              <a:off x="3048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9" name="Rectangle 8"/>
            <p:cNvSpPr/>
            <p:nvPr/>
          </p:nvSpPr>
          <p:spPr bwMode="auto">
            <a:xfrm>
              <a:off x="4953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cxnSp>
          <p:nvCxnSpPr>
            <p:cNvPr id="10" name="Straight Connector 9"/>
            <p:cNvCxnSpPr/>
            <p:nvPr/>
          </p:nvCxnSpPr>
          <p:spPr bwMode="auto">
            <a:xfrm>
              <a:off x="4349839" y="2254873"/>
              <a:ext cx="609600" cy="1588"/>
            </a:xfrm>
            <a:prstGeom prst="line">
              <a:avLst/>
            </a:prstGeom>
            <a:noFill/>
            <a:ln w="76200" cap="rnd" cmpd="sng" algn="ctr">
              <a:solidFill>
                <a:schemeClr val="tx1"/>
              </a:solidFill>
              <a:prstDash val="sysDot"/>
              <a:round/>
              <a:headEnd type="none" w="med" len="med"/>
              <a:tailEnd type="none" w="med" len="med"/>
            </a:ln>
            <a:effectLst/>
          </p:spPr>
        </p:cxnSp>
      </p:grpSp>
      <p:cxnSp>
        <p:nvCxnSpPr>
          <p:cNvPr id="11" name="Straight Connector 10"/>
          <p:cNvCxnSpPr/>
          <p:nvPr/>
        </p:nvCxnSpPr>
        <p:spPr bwMode="auto">
          <a:xfrm>
            <a:off x="1706267" y="4019283"/>
            <a:ext cx="3875673" cy="10096"/>
          </a:xfrm>
          <a:prstGeom prst="line">
            <a:avLst/>
          </a:prstGeom>
          <a:noFill/>
          <a:ln w="76200" cap="rnd" cmpd="sng" algn="ctr">
            <a:solidFill>
              <a:schemeClr val="tx1"/>
            </a:solidFill>
            <a:prstDash val="sysDot"/>
            <a:round/>
            <a:headEnd type="none" w="med" len="med"/>
            <a:tailEnd type="none" w="med" len="med"/>
          </a:ln>
          <a:effectLst/>
        </p:spPr>
      </p:cxnSp>
      <p:sp>
        <p:nvSpPr>
          <p:cNvPr id="12" name="AutoShape 16"/>
          <p:cNvSpPr>
            <a:spLocks/>
          </p:cNvSpPr>
          <p:nvPr/>
        </p:nvSpPr>
        <p:spPr bwMode="auto">
          <a:xfrm>
            <a:off x="1143000" y="2067735"/>
            <a:ext cx="228600" cy="2732865"/>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600" dirty="0">
              <a:latin typeface="+mj-lt"/>
            </a:endParaRPr>
          </a:p>
        </p:txBody>
      </p:sp>
      <p:sp>
        <p:nvSpPr>
          <p:cNvPr id="13" name="TextBox 12"/>
          <p:cNvSpPr txBox="1"/>
          <p:nvPr/>
        </p:nvSpPr>
        <p:spPr>
          <a:xfrm>
            <a:off x="3224013" y="1344634"/>
            <a:ext cx="1603324" cy="338554"/>
          </a:xfrm>
          <a:prstGeom prst="rect">
            <a:avLst/>
          </a:prstGeom>
          <a:noFill/>
        </p:spPr>
        <p:txBody>
          <a:bodyPr wrap="none" rtlCol="0">
            <a:spAutoFit/>
          </a:bodyPr>
          <a:lstStyle/>
          <a:p>
            <a:r>
              <a:rPr lang="en-US" sz="1600" dirty="0" smtClean="0">
                <a:latin typeface="+mj-lt"/>
              </a:rPr>
              <a:t>E lines per set</a:t>
            </a:r>
          </a:p>
        </p:txBody>
      </p:sp>
      <p:sp>
        <p:nvSpPr>
          <p:cNvPr id="14" name="TextBox 13"/>
          <p:cNvSpPr txBox="1"/>
          <p:nvPr/>
        </p:nvSpPr>
        <p:spPr>
          <a:xfrm>
            <a:off x="46333" y="3244405"/>
            <a:ext cx="1160895" cy="338554"/>
          </a:xfrm>
          <a:prstGeom prst="rect">
            <a:avLst/>
          </a:prstGeom>
          <a:noFill/>
        </p:spPr>
        <p:txBody>
          <a:bodyPr wrap="none" rtlCol="0">
            <a:spAutoFit/>
          </a:bodyPr>
          <a:lstStyle/>
          <a:p>
            <a:r>
              <a:rPr lang="en-US" sz="1600" dirty="0" smtClean="0">
                <a:latin typeface="+mj-lt"/>
              </a:rPr>
              <a:t>S = 2</a:t>
            </a:r>
            <a:r>
              <a:rPr lang="en-US" sz="1600" baseline="30000" dirty="0" smtClean="0">
                <a:latin typeface="+mj-lt"/>
              </a:rPr>
              <a:t>s</a:t>
            </a:r>
            <a:r>
              <a:rPr lang="en-US" sz="1600" dirty="0" smtClean="0">
                <a:latin typeface="+mj-lt"/>
              </a:rPr>
              <a:t> sets</a:t>
            </a:r>
          </a:p>
        </p:txBody>
      </p:sp>
      <p:grpSp>
        <p:nvGrpSpPr>
          <p:cNvPr id="15" name="Group 80"/>
          <p:cNvGrpSpPr/>
          <p:nvPr/>
        </p:nvGrpSpPr>
        <p:grpSpPr>
          <a:xfrm>
            <a:off x="1477667" y="2647683"/>
            <a:ext cx="4237333" cy="492484"/>
            <a:chOff x="1637766" y="1995289"/>
            <a:chExt cx="4648200" cy="492484"/>
          </a:xfrm>
        </p:grpSpPr>
        <p:sp>
          <p:nvSpPr>
            <p:cNvPr id="16" name="Rectangle 15"/>
            <p:cNvSpPr/>
            <p:nvPr/>
          </p:nvSpPr>
          <p:spPr bwMode="auto">
            <a:xfrm>
              <a:off x="1637766" y="1995289"/>
              <a:ext cx="4648200" cy="492484"/>
            </a:xfrm>
            <a:prstGeom prst="rect">
              <a:avLst/>
            </a:prstGeom>
            <a:solidFill>
              <a:schemeClr val="accent2">
                <a:lumMod val="20000"/>
                <a:lumOff val="80000"/>
              </a:schemeClr>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17" name="Rectangle 16"/>
            <p:cNvSpPr/>
            <p:nvPr/>
          </p:nvSpPr>
          <p:spPr bwMode="auto">
            <a:xfrm>
              <a:off x="1784795"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18" name="Rectangle 17"/>
            <p:cNvSpPr/>
            <p:nvPr/>
          </p:nvSpPr>
          <p:spPr bwMode="auto">
            <a:xfrm>
              <a:off x="3048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19" name="Rectangle 18"/>
            <p:cNvSpPr/>
            <p:nvPr/>
          </p:nvSpPr>
          <p:spPr bwMode="auto">
            <a:xfrm>
              <a:off x="4953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cxnSp>
          <p:nvCxnSpPr>
            <p:cNvPr id="20" name="Straight Connector 19"/>
            <p:cNvCxnSpPr/>
            <p:nvPr/>
          </p:nvCxnSpPr>
          <p:spPr bwMode="auto">
            <a:xfrm>
              <a:off x="4349839" y="2254873"/>
              <a:ext cx="609600" cy="1588"/>
            </a:xfrm>
            <a:prstGeom prst="line">
              <a:avLst/>
            </a:prstGeom>
            <a:noFill/>
            <a:ln w="76200" cap="rnd" cmpd="sng" algn="ctr">
              <a:solidFill>
                <a:schemeClr val="tx1"/>
              </a:solidFill>
              <a:prstDash val="sysDot"/>
              <a:round/>
              <a:headEnd type="none" w="med" len="med"/>
              <a:tailEnd type="none" w="med" len="med"/>
            </a:ln>
            <a:effectLst/>
          </p:spPr>
        </p:cxnSp>
      </p:grpSp>
      <p:grpSp>
        <p:nvGrpSpPr>
          <p:cNvPr id="21" name="Group 86"/>
          <p:cNvGrpSpPr/>
          <p:nvPr/>
        </p:nvGrpSpPr>
        <p:grpSpPr>
          <a:xfrm>
            <a:off x="1477667" y="3221999"/>
            <a:ext cx="4237333" cy="492484"/>
            <a:chOff x="1637766" y="1995289"/>
            <a:chExt cx="4648200" cy="492484"/>
          </a:xfrm>
        </p:grpSpPr>
        <p:sp>
          <p:nvSpPr>
            <p:cNvPr id="22" name="Rectangle 21"/>
            <p:cNvSpPr/>
            <p:nvPr/>
          </p:nvSpPr>
          <p:spPr bwMode="auto">
            <a:xfrm>
              <a:off x="1637766" y="1995289"/>
              <a:ext cx="4648200" cy="492484"/>
            </a:xfrm>
            <a:prstGeom prst="rect">
              <a:avLst/>
            </a:prstGeom>
            <a:solidFill>
              <a:schemeClr val="accent2">
                <a:lumMod val="20000"/>
                <a:lumOff val="80000"/>
              </a:schemeClr>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23" name="Rectangle 22"/>
            <p:cNvSpPr/>
            <p:nvPr/>
          </p:nvSpPr>
          <p:spPr bwMode="auto">
            <a:xfrm>
              <a:off x="1784795"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24" name="Rectangle 23"/>
            <p:cNvSpPr/>
            <p:nvPr/>
          </p:nvSpPr>
          <p:spPr bwMode="auto">
            <a:xfrm>
              <a:off x="3048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25" name="Rectangle 24"/>
            <p:cNvSpPr/>
            <p:nvPr/>
          </p:nvSpPr>
          <p:spPr bwMode="auto">
            <a:xfrm>
              <a:off x="4953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cxnSp>
          <p:nvCxnSpPr>
            <p:cNvPr id="26" name="Straight Connector 25"/>
            <p:cNvCxnSpPr/>
            <p:nvPr/>
          </p:nvCxnSpPr>
          <p:spPr bwMode="auto">
            <a:xfrm>
              <a:off x="4349839" y="2254873"/>
              <a:ext cx="609600" cy="1588"/>
            </a:xfrm>
            <a:prstGeom prst="line">
              <a:avLst/>
            </a:prstGeom>
            <a:noFill/>
            <a:ln w="76200" cap="rnd" cmpd="sng" algn="ctr">
              <a:solidFill>
                <a:schemeClr val="tx1"/>
              </a:solidFill>
              <a:prstDash val="sysDot"/>
              <a:round/>
              <a:headEnd type="none" w="med" len="med"/>
              <a:tailEnd type="none" w="med" len="med"/>
            </a:ln>
            <a:effectLst/>
          </p:spPr>
        </p:cxnSp>
      </p:grpSp>
      <p:grpSp>
        <p:nvGrpSpPr>
          <p:cNvPr id="27" name="Group 92"/>
          <p:cNvGrpSpPr/>
          <p:nvPr/>
        </p:nvGrpSpPr>
        <p:grpSpPr>
          <a:xfrm>
            <a:off x="1477667" y="4288799"/>
            <a:ext cx="4237333" cy="492484"/>
            <a:chOff x="1637766" y="1995289"/>
            <a:chExt cx="4648200" cy="492484"/>
          </a:xfrm>
        </p:grpSpPr>
        <p:sp>
          <p:nvSpPr>
            <p:cNvPr id="28" name="Rectangle 27"/>
            <p:cNvSpPr/>
            <p:nvPr/>
          </p:nvSpPr>
          <p:spPr bwMode="auto">
            <a:xfrm>
              <a:off x="1637766" y="1995289"/>
              <a:ext cx="4648200" cy="492484"/>
            </a:xfrm>
            <a:prstGeom prst="rect">
              <a:avLst/>
            </a:prstGeom>
            <a:solidFill>
              <a:schemeClr val="accent2">
                <a:lumMod val="20000"/>
                <a:lumOff val="80000"/>
              </a:schemeClr>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29" name="Rectangle 28"/>
            <p:cNvSpPr/>
            <p:nvPr/>
          </p:nvSpPr>
          <p:spPr bwMode="auto">
            <a:xfrm>
              <a:off x="1784795"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30" name="Rectangle 29"/>
            <p:cNvSpPr/>
            <p:nvPr/>
          </p:nvSpPr>
          <p:spPr bwMode="auto">
            <a:xfrm>
              <a:off x="3048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31" name="Rectangle 30"/>
            <p:cNvSpPr/>
            <p:nvPr/>
          </p:nvSpPr>
          <p:spPr bwMode="auto">
            <a:xfrm>
              <a:off x="4953000" y="2090806"/>
              <a:ext cx="1187005" cy="31237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cxnSp>
          <p:nvCxnSpPr>
            <p:cNvPr id="32" name="Straight Connector 31"/>
            <p:cNvCxnSpPr/>
            <p:nvPr/>
          </p:nvCxnSpPr>
          <p:spPr bwMode="auto">
            <a:xfrm>
              <a:off x="4349839" y="2254873"/>
              <a:ext cx="609600" cy="1588"/>
            </a:xfrm>
            <a:prstGeom prst="line">
              <a:avLst/>
            </a:prstGeom>
            <a:noFill/>
            <a:ln w="76200" cap="rnd" cmpd="sng" algn="ctr">
              <a:solidFill>
                <a:schemeClr val="tx1"/>
              </a:solidFill>
              <a:prstDash val="sysDot"/>
              <a:round/>
              <a:headEnd type="none" w="med" len="med"/>
              <a:tailEnd type="none" w="med" len="med"/>
            </a:ln>
            <a:effectLst/>
          </p:spPr>
        </p:cxnSp>
      </p:grpSp>
      <p:sp>
        <p:nvSpPr>
          <p:cNvPr id="33" name="Trapezoid 32"/>
          <p:cNvSpPr/>
          <p:nvPr/>
        </p:nvSpPr>
        <p:spPr bwMode="auto">
          <a:xfrm>
            <a:off x="1543663" y="4709564"/>
            <a:ext cx="3523449" cy="865914"/>
          </a:xfrm>
          <a:prstGeom prst="trapezoid">
            <a:avLst>
              <a:gd name="adj" fmla="val 141754"/>
            </a:avLst>
          </a:prstGeom>
          <a:solidFill>
            <a:schemeClr val="bg2">
              <a:lumMod val="20000"/>
              <a:lumOff val="80000"/>
            </a:schemeClr>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600" dirty="0" smtClean="0">
              <a:latin typeface="+mj-lt"/>
            </a:endParaRPr>
          </a:p>
        </p:txBody>
      </p:sp>
      <p:sp>
        <p:nvSpPr>
          <p:cNvPr id="34" name="Rectangle 33"/>
          <p:cNvSpPr/>
          <p:nvPr/>
        </p:nvSpPr>
        <p:spPr bwMode="auto">
          <a:xfrm>
            <a:off x="1543663" y="5575478"/>
            <a:ext cx="3523449" cy="533400"/>
          </a:xfrm>
          <a:prstGeom prst="rect">
            <a:avLst/>
          </a:prstGeom>
          <a:solidFill>
            <a:schemeClr val="accent2">
              <a:lumMod val="40000"/>
              <a:lumOff val="60000"/>
            </a:schemeClr>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400" dirty="0" smtClean="0">
              <a:latin typeface="+mj-lt"/>
            </a:endParaRPr>
          </a:p>
        </p:txBody>
      </p:sp>
      <p:sp>
        <p:nvSpPr>
          <p:cNvPr id="35" name="Rectangle 34"/>
          <p:cNvSpPr/>
          <p:nvPr/>
        </p:nvSpPr>
        <p:spPr bwMode="auto">
          <a:xfrm>
            <a:off x="3041907" y="5689778"/>
            <a:ext cx="272605"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0</a:t>
            </a:r>
          </a:p>
        </p:txBody>
      </p:sp>
      <p:sp>
        <p:nvSpPr>
          <p:cNvPr id="36" name="Rectangle 35"/>
          <p:cNvSpPr/>
          <p:nvPr/>
        </p:nvSpPr>
        <p:spPr bwMode="auto">
          <a:xfrm>
            <a:off x="3314512" y="5689778"/>
            <a:ext cx="272605"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1</a:t>
            </a:r>
          </a:p>
        </p:txBody>
      </p:sp>
      <p:sp>
        <p:nvSpPr>
          <p:cNvPr id="37" name="Rectangle 36"/>
          <p:cNvSpPr/>
          <p:nvPr/>
        </p:nvSpPr>
        <p:spPr bwMode="auto">
          <a:xfrm>
            <a:off x="3575307" y="5689778"/>
            <a:ext cx="272605"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2</a:t>
            </a:r>
          </a:p>
        </p:txBody>
      </p:sp>
      <p:sp>
        <p:nvSpPr>
          <p:cNvPr id="38" name="Rectangle 37"/>
          <p:cNvSpPr/>
          <p:nvPr/>
        </p:nvSpPr>
        <p:spPr bwMode="auto">
          <a:xfrm>
            <a:off x="4489707" y="5689778"/>
            <a:ext cx="4572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rm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B-1</a:t>
            </a:r>
          </a:p>
        </p:txBody>
      </p:sp>
      <p:sp>
        <p:nvSpPr>
          <p:cNvPr id="39" name="Rectangle 38"/>
          <p:cNvSpPr/>
          <p:nvPr/>
        </p:nvSpPr>
        <p:spPr bwMode="auto">
          <a:xfrm>
            <a:off x="3847912" y="5689778"/>
            <a:ext cx="641795"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rm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400" dirty="0" smtClean="0">
              <a:latin typeface="+mj-lt"/>
            </a:endParaRPr>
          </a:p>
        </p:txBody>
      </p:sp>
      <p:cxnSp>
        <p:nvCxnSpPr>
          <p:cNvPr id="40" name="Straight Connector 39"/>
          <p:cNvCxnSpPr/>
          <p:nvPr/>
        </p:nvCxnSpPr>
        <p:spPr bwMode="auto">
          <a:xfrm>
            <a:off x="3982063" y="5841384"/>
            <a:ext cx="457200" cy="1588"/>
          </a:xfrm>
          <a:prstGeom prst="line">
            <a:avLst/>
          </a:prstGeom>
          <a:noFill/>
          <a:ln w="38100" cap="rnd" cmpd="sng" algn="ctr">
            <a:solidFill>
              <a:schemeClr val="tx1"/>
            </a:solidFill>
            <a:prstDash val="sysDot"/>
            <a:round/>
            <a:headEnd type="none" w="med" len="med"/>
            <a:tailEnd type="none" w="med" len="med"/>
          </a:ln>
          <a:effectLst/>
        </p:spPr>
      </p:cxnSp>
      <p:sp>
        <p:nvSpPr>
          <p:cNvPr id="41" name="Rectangle 40"/>
          <p:cNvSpPr/>
          <p:nvPr/>
        </p:nvSpPr>
        <p:spPr bwMode="auto">
          <a:xfrm>
            <a:off x="2139317" y="5689778"/>
            <a:ext cx="717995"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rm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tag</a:t>
            </a:r>
          </a:p>
        </p:txBody>
      </p:sp>
      <p:sp>
        <p:nvSpPr>
          <p:cNvPr id="42" name="Rectangle 41"/>
          <p:cNvSpPr/>
          <p:nvPr/>
        </p:nvSpPr>
        <p:spPr bwMode="auto">
          <a:xfrm>
            <a:off x="1670307" y="5689778"/>
            <a:ext cx="272605"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1"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v</a:t>
            </a:r>
          </a:p>
        </p:txBody>
      </p:sp>
      <p:sp>
        <p:nvSpPr>
          <p:cNvPr id="43" name="TextBox 42"/>
          <p:cNvSpPr txBox="1"/>
          <p:nvPr/>
        </p:nvSpPr>
        <p:spPr>
          <a:xfrm>
            <a:off x="1016356" y="6107668"/>
            <a:ext cx="971741" cy="338554"/>
          </a:xfrm>
          <a:prstGeom prst="rect">
            <a:avLst/>
          </a:prstGeom>
          <a:noFill/>
        </p:spPr>
        <p:txBody>
          <a:bodyPr wrap="none" rtlCol="0">
            <a:spAutoFit/>
          </a:bodyPr>
          <a:lstStyle/>
          <a:p>
            <a:r>
              <a:rPr lang="en-US" sz="1600" dirty="0" smtClean="0">
                <a:latin typeface="+mj-lt"/>
              </a:rPr>
              <a:t>valid bit</a:t>
            </a:r>
          </a:p>
        </p:txBody>
      </p:sp>
      <p:cxnSp>
        <p:nvCxnSpPr>
          <p:cNvPr id="44" name="Straight Connector 43"/>
          <p:cNvCxnSpPr/>
          <p:nvPr/>
        </p:nvCxnSpPr>
        <p:spPr bwMode="auto">
          <a:xfrm rot="5400000" flipH="1" flipV="1">
            <a:off x="1791306" y="6138001"/>
            <a:ext cx="304800" cy="1588"/>
          </a:xfrm>
          <a:prstGeom prst="line">
            <a:avLst/>
          </a:prstGeom>
          <a:noFill/>
          <a:ln w="9525" cap="flat" cmpd="sng" algn="ctr">
            <a:solidFill>
              <a:schemeClr val="tx1"/>
            </a:solidFill>
            <a:prstDash val="solid"/>
            <a:round/>
            <a:headEnd type="none" w="med" len="med"/>
            <a:tailEnd type="none" w="med" len="med"/>
          </a:ln>
          <a:effectLst/>
        </p:spPr>
      </p:cxnSp>
      <p:sp>
        <p:nvSpPr>
          <p:cNvPr id="45" name="AutoShape 16"/>
          <p:cNvSpPr>
            <a:spLocks/>
          </p:cNvSpPr>
          <p:nvPr/>
        </p:nvSpPr>
        <p:spPr bwMode="auto">
          <a:xfrm rot="16200000" flipV="1">
            <a:off x="3892984" y="5333467"/>
            <a:ext cx="228600" cy="1905000"/>
          </a:xfrm>
          <a:prstGeom prst="leftBrace">
            <a:avLst>
              <a:gd name="adj1" fmla="val 136972"/>
              <a:gd name="adj2" fmla="val 50000"/>
            </a:avLst>
          </a:prstGeom>
          <a:noFill/>
          <a:ln w="25400">
            <a:solidFill>
              <a:schemeClr val="tx1"/>
            </a:solidFill>
            <a:round/>
            <a:headEnd/>
            <a:tailEnd/>
          </a:ln>
          <a:effectLst/>
        </p:spPr>
        <p:txBody>
          <a:bodyPr wrap="none" anchor="ctr"/>
          <a:lstStyle/>
          <a:p>
            <a:endParaRPr lang="en-US" sz="1600" dirty="0">
              <a:latin typeface="+mj-lt"/>
            </a:endParaRPr>
          </a:p>
        </p:txBody>
      </p:sp>
      <p:sp>
        <p:nvSpPr>
          <p:cNvPr id="46" name="TextBox 45"/>
          <p:cNvSpPr txBox="1"/>
          <p:nvPr/>
        </p:nvSpPr>
        <p:spPr>
          <a:xfrm>
            <a:off x="3408897" y="6374902"/>
            <a:ext cx="3812262" cy="338554"/>
          </a:xfrm>
          <a:prstGeom prst="rect">
            <a:avLst/>
          </a:prstGeom>
          <a:noFill/>
        </p:spPr>
        <p:txBody>
          <a:bodyPr wrap="none" rtlCol="0">
            <a:spAutoFit/>
          </a:bodyPr>
          <a:lstStyle/>
          <a:p>
            <a:r>
              <a:rPr lang="en-US" sz="1600" dirty="0" smtClean="0">
                <a:latin typeface="+mj-lt"/>
              </a:rPr>
              <a:t>B = 2</a:t>
            </a:r>
            <a:r>
              <a:rPr lang="en-US" sz="1600" baseline="30000" dirty="0" smtClean="0">
                <a:latin typeface="+mj-lt"/>
              </a:rPr>
              <a:t>b</a:t>
            </a:r>
            <a:r>
              <a:rPr lang="en-US" sz="1600" dirty="0" smtClean="0">
                <a:latin typeface="+mj-lt"/>
              </a:rPr>
              <a:t> bytes per cache block (the data)</a:t>
            </a:r>
          </a:p>
        </p:txBody>
      </p:sp>
      <p:sp>
        <p:nvSpPr>
          <p:cNvPr id="47" name="Rectangle 46"/>
          <p:cNvSpPr/>
          <p:nvPr/>
        </p:nvSpPr>
        <p:spPr bwMode="auto">
          <a:xfrm>
            <a:off x="6261278" y="2853352"/>
            <a:ext cx="990600" cy="270848"/>
          </a:xfrm>
          <a:prstGeom prst="rect">
            <a:avLst/>
          </a:prstGeom>
          <a:solidFill>
            <a:srgbClr val="FF9999"/>
          </a:solidFill>
          <a:ln w="1270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t bits</a:t>
            </a:r>
          </a:p>
        </p:txBody>
      </p:sp>
      <p:sp>
        <p:nvSpPr>
          <p:cNvPr id="48" name="Rectangle 47"/>
          <p:cNvSpPr/>
          <p:nvPr/>
        </p:nvSpPr>
        <p:spPr bwMode="auto">
          <a:xfrm>
            <a:off x="7251878" y="2853352"/>
            <a:ext cx="762000" cy="270848"/>
          </a:xfrm>
          <a:prstGeom prst="rect">
            <a:avLst/>
          </a:prstGeom>
          <a:solidFill>
            <a:schemeClr val="bg1"/>
          </a:solidFill>
          <a:ln w="1270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mj-lt"/>
              </a:rPr>
              <a:t>s bits</a:t>
            </a:r>
          </a:p>
        </p:txBody>
      </p:sp>
      <p:sp>
        <p:nvSpPr>
          <p:cNvPr id="49" name="Rectangle 48"/>
          <p:cNvSpPr/>
          <p:nvPr/>
        </p:nvSpPr>
        <p:spPr bwMode="auto">
          <a:xfrm>
            <a:off x="8013878" y="2853352"/>
            <a:ext cx="685800" cy="270848"/>
          </a:xfrm>
          <a:prstGeom prst="rect">
            <a:avLst/>
          </a:prstGeom>
          <a:solidFill>
            <a:schemeClr val="bg1"/>
          </a:solidFill>
          <a:ln w="1270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lvl="0" algn="ctr"/>
            <a:r>
              <a:rPr lang="en-US" sz="1400" dirty="0" smtClean="0">
                <a:solidFill>
                  <a:srgbClr val="000000"/>
                </a:solidFill>
                <a:latin typeface="+mj-lt"/>
              </a:rPr>
              <a:t>b bits</a:t>
            </a:r>
          </a:p>
        </p:txBody>
      </p:sp>
      <p:sp>
        <p:nvSpPr>
          <p:cNvPr id="50" name="TextBox 49"/>
          <p:cNvSpPr txBox="1"/>
          <p:nvPr/>
        </p:nvSpPr>
        <p:spPr>
          <a:xfrm>
            <a:off x="6172200" y="2513390"/>
            <a:ext cx="1770036" cy="338554"/>
          </a:xfrm>
          <a:prstGeom prst="rect">
            <a:avLst/>
          </a:prstGeom>
          <a:noFill/>
        </p:spPr>
        <p:txBody>
          <a:bodyPr wrap="none" rtlCol="0">
            <a:spAutoFit/>
          </a:bodyPr>
          <a:lstStyle/>
          <a:p>
            <a:r>
              <a:rPr lang="en-US" sz="1600" dirty="0" smtClean="0">
                <a:latin typeface="+mj-lt"/>
              </a:rPr>
              <a:t>Address of word:</a:t>
            </a:r>
          </a:p>
        </p:txBody>
      </p:sp>
      <p:sp>
        <p:nvSpPr>
          <p:cNvPr id="51" name="AutoShape 16"/>
          <p:cNvSpPr>
            <a:spLocks/>
          </p:cNvSpPr>
          <p:nvPr/>
        </p:nvSpPr>
        <p:spPr bwMode="auto">
          <a:xfrm rot="16200000" flipV="1">
            <a:off x="6642278" y="2822218"/>
            <a:ext cx="228600" cy="990598"/>
          </a:xfrm>
          <a:prstGeom prst="leftBrace">
            <a:avLst>
              <a:gd name="adj1" fmla="val 75000"/>
              <a:gd name="adj2" fmla="val 50000"/>
            </a:avLst>
          </a:prstGeom>
          <a:noFill/>
          <a:ln w="19050">
            <a:solidFill>
              <a:schemeClr val="tx1"/>
            </a:solidFill>
            <a:round/>
            <a:headEnd/>
            <a:tailEnd/>
          </a:ln>
          <a:effectLst/>
        </p:spPr>
        <p:txBody>
          <a:bodyPr wrap="none" anchor="ctr"/>
          <a:lstStyle/>
          <a:p>
            <a:endParaRPr lang="en-US" sz="1600" dirty="0">
              <a:latin typeface="+mj-lt"/>
            </a:endParaRPr>
          </a:p>
        </p:txBody>
      </p:sp>
      <p:sp>
        <p:nvSpPr>
          <p:cNvPr id="52" name="AutoShape 16"/>
          <p:cNvSpPr>
            <a:spLocks/>
          </p:cNvSpPr>
          <p:nvPr/>
        </p:nvSpPr>
        <p:spPr bwMode="auto">
          <a:xfrm rot="16200000" flipV="1">
            <a:off x="7518579" y="2933702"/>
            <a:ext cx="228600" cy="761998"/>
          </a:xfrm>
          <a:prstGeom prst="leftBrace">
            <a:avLst>
              <a:gd name="adj1" fmla="val 75000"/>
              <a:gd name="adj2" fmla="val 50000"/>
            </a:avLst>
          </a:prstGeom>
          <a:noFill/>
          <a:ln w="19050">
            <a:solidFill>
              <a:schemeClr val="tx1"/>
            </a:solidFill>
            <a:round/>
            <a:headEnd/>
            <a:tailEnd/>
          </a:ln>
          <a:effectLst/>
        </p:spPr>
        <p:txBody>
          <a:bodyPr wrap="none" anchor="ctr"/>
          <a:lstStyle/>
          <a:p>
            <a:endParaRPr lang="en-US" sz="1600" dirty="0">
              <a:latin typeface="+mj-lt"/>
            </a:endParaRPr>
          </a:p>
        </p:txBody>
      </p:sp>
      <p:sp>
        <p:nvSpPr>
          <p:cNvPr id="53" name="AutoShape 16"/>
          <p:cNvSpPr>
            <a:spLocks/>
          </p:cNvSpPr>
          <p:nvPr/>
        </p:nvSpPr>
        <p:spPr bwMode="auto">
          <a:xfrm rot="16200000" flipV="1">
            <a:off x="8204378" y="3009901"/>
            <a:ext cx="228600" cy="609600"/>
          </a:xfrm>
          <a:prstGeom prst="leftBrace">
            <a:avLst>
              <a:gd name="adj1" fmla="val 75000"/>
              <a:gd name="adj2" fmla="val 50000"/>
            </a:avLst>
          </a:prstGeom>
          <a:noFill/>
          <a:ln w="19050">
            <a:solidFill>
              <a:schemeClr val="tx1"/>
            </a:solidFill>
            <a:round/>
            <a:headEnd/>
            <a:tailEnd/>
          </a:ln>
          <a:effectLst/>
        </p:spPr>
        <p:txBody>
          <a:bodyPr wrap="none" anchor="ctr"/>
          <a:lstStyle/>
          <a:p>
            <a:endParaRPr lang="en-US" sz="1600" dirty="0">
              <a:latin typeface="+mj-lt"/>
            </a:endParaRPr>
          </a:p>
        </p:txBody>
      </p:sp>
      <p:sp>
        <p:nvSpPr>
          <p:cNvPr id="54" name="TextBox 53"/>
          <p:cNvSpPr txBox="1"/>
          <p:nvPr/>
        </p:nvSpPr>
        <p:spPr>
          <a:xfrm>
            <a:off x="6518572" y="3365678"/>
            <a:ext cx="489236" cy="338554"/>
          </a:xfrm>
          <a:prstGeom prst="rect">
            <a:avLst/>
          </a:prstGeom>
          <a:noFill/>
        </p:spPr>
        <p:txBody>
          <a:bodyPr wrap="none" rtlCol="0">
            <a:spAutoFit/>
          </a:bodyPr>
          <a:lstStyle/>
          <a:p>
            <a:r>
              <a:rPr lang="en-US" sz="1600" dirty="0" smtClean="0">
                <a:latin typeface="+mj-lt"/>
              </a:rPr>
              <a:t>tag</a:t>
            </a:r>
          </a:p>
        </p:txBody>
      </p:sp>
      <p:sp>
        <p:nvSpPr>
          <p:cNvPr id="55" name="TextBox 54"/>
          <p:cNvSpPr txBox="1"/>
          <p:nvPr/>
        </p:nvSpPr>
        <p:spPr>
          <a:xfrm>
            <a:off x="7284073" y="3364468"/>
            <a:ext cx="705642" cy="584775"/>
          </a:xfrm>
          <a:prstGeom prst="rect">
            <a:avLst/>
          </a:prstGeom>
          <a:noFill/>
        </p:spPr>
        <p:txBody>
          <a:bodyPr wrap="none" rtlCol="0">
            <a:spAutoFit/>
          </a:bodyPr>
          <a:lstStyle/>
          <a:p>
            <a:pPr algn="ctr"/>
            <a:r>
              <a:rPr lang="en-US" sz="1600" dirty="0" smtClean="0">
                <a:latin typeface="+mj-lt"/>
              </a:rPr>
              <a:t>set</a:t>
            </a:r>
          </a:p>
          <a:p>
            <a:pPr algn="ctr"/>
            <a:r>
              <a:rPr lang="en-US" sz="1600" dirty="0" smtClean="0">
                <a:latin typeface="+mj-lt"/>
              </a:rPr>
              <a:t>index</a:t>
            </a:r>
          </a:p>
        </p:txBody>
      </p:sp>
      <p:sp>
        <p:nvSpPr>
          <p:cNvPr id="56" name="TextBox 55"/>
          <p:cNvSpPr txBox="1"/>
          <p:nvPr/>
        </p:nvSpPr>
        <p:spPr>
          <a:xfrm>
            <a:off x="7956995" y="3364468"/>
            <a:ext cx="702436" cy="584775"/>
          </a:xfrm>
          <a:prstGeom prst="rect">
            <a:avLst/>
          </a:prstGeom>
          <a:noFill/>
        </p:spPr>
        <p:txBody>
          <a:bodyPr wrap="none" rtlCol="0">
            <a:spAutoFit/>
          </a:bodyPr>
          <a:lstStyle/>
          <a:p>
            <a:pPr algn="ctr"/>
            <a:r>
              <a:rPr lang="en-US" sz="1600" dirty="0" smtClean="0">
                <a:latin typeface="+mj-lt"/>
              </a:rPr>
              <a:t>block</a:t>
            </a:r>
          </a:p>
          <a:p>
            <a:pPr algn="ctr"/>
            <a:r>
              <a:rPr lang="en-US" sz="1600" dirty="0" smtClean="0">
                <a:latin typeface="+mj-lt"/>
              </a:rPr>
              <a:t>offset</a:t>
            </a:r>
          </a:p>
        </p:txBody>
      </p:sp>
      <p:cxnSp>
        <p:nvCxnSpPr>
          <p:cNvPr id="57" name="Shape 92"/>
          <p:cNvCxnSpPr>
            <a:stCxn id="55" idx="2"/>
            <a:endCxn id="28" idx="3"/>
          </p:cNvCxnSpPr>
          <p:nvPr/>
        </p:nvCxnSpPr>
        <p:spPr bwMode="auto">
          <a:xfrm rot="5400000">
            <a:off x="6383048" y="3281195"/>
            <a:ext cx="585798" cy="1921894"/>
          </a:xfrm>
          <a:prstGeom prst="bentConnector2">
            <a:avLst/>
          </a:prstGeom>
          <a:noFill/>
          <a:ln w="25400" cap="flat" cmpd="sng" algn="ctr">
            <a:solidFill>
              <a:schemeClr val="accent2">
                <a:lumMod val="75000"/>
              </a:schemeClr>
            </a:solidFill>
            <a:prstDash val="solid"/>
            <a:round/>
            <a:headEnd type="none" w="med" len="med"/>
            <a:tailEnd type="none" w="med" len="med"/>
          </a:ln>
          <a:effectLst/>
        </p:spPr>
      </p:cxnSp>
      <p:cxnSp>
        <p:nvCxnSpPr>
          <p:cNvPr id="58" name="Elbow Connector 57"/>
          <p:cNvCxnSpPr>
            <a:stCxn id="56" idx="2"/>
            <a:endCxn id="37" idx="0"/>
          </p:cNvCxnSpPr>
          <p:nvPr/>
        </p:nvCxnSpPr>
        <p:spPr bwMode="auto">
          <a:xfrm rot="5400000">
            <a:off x="5139645" y="2521209"/>
            <a:ext cx="1740535" cy="4596603"/>
          </a:xfrm>
          <a:prstGeom prst="bentConnector3">
            <a:avLst>
              <a:gd name="adj1" fmla="val 50000"/>
            </a:avLst>
          </a:prstGeom>
          <a:noFill/>
          <a:ln w="25400" cap="flat" cmpd="sng" algn="ctr">
            <a:solidFill>
              <a:schemeClr val="accent2">
                <a:lumMod val="75000"/>
              </a:schemeClr>
            </a:solidFill>
            <a:prstDash val="solid"/>
            <a:round/>
            <a:headEnd type="none" w="med" len="med"/>
            <a:tailEnd type="none" w="med" len="med"/>
          </a:ln>
          <a:effectLst/>
        </p:spPr>
      </p:cxnSp>
      <p:sp>
        <p:nvSpPr>
          <p:cNvPr id="59" name="TextBox 58"/>
          <p:cNvSpPr txBox="1"/>
          <p:nvPr/>
        </p:nvSpPr>
        <p:spPr>
          <a:xfrm>
            <a:off x="6369051" y="4876800"/>
            <a:ext cx="1936749" cy="276999"/>
          </a:xfrm>
          <a:prstGeom prst="rect">
            <a:avLst/>
          </a:prstGeom>
          <a:noFill/>
        </p:spPr>
        <p:txBody>
          <a:bodyPr wrap="none" rtlCol="0">
            <a:spAutoFit/>
          </a:bodyPr>
          <a:lstStyle/>
          <a:p>
            <a:r>
              <a:rPr lang="en-US" sz="1200" dirty="0" smtClean="0">
                <a:solidFill>
                  <a:schemeClr val="accent2">
                    <a:lumMod val="75000"/>
                  </a:schemeClr>
                </a:solidFill>
                <a:latin typeface="+mj-lt"/>
              </a:rPr>
              <a:t>data begins at this offset</a:t>
            </a:r>
          </a:p>
        </p:txBody>
      </p:sp>
    </p:spTree>
    <p:extLst>
      <p:ext uri="{BB962C8B-B14F-4D97-AF65-F5344CB8AC3E}">
        <p14:creationId xmlns:p14="http://schemas.microsoft.com/office/powerpoint/2010/main" val="41534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1" grpId="0" animBg="1"/>
      <p:bldP spid="42" grpId="0" animBg="1"/>
      <p:bldP spid="43" grpId="0"/>
      <p:bldP spid="45" grpId="0" animBg="1"/>
      <p:bldP spid="46" grpId="0"/>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a:t>
            </a:r>
            <a:endParaRPr lang="en-US" dirty="0"/>
          </a:p>
        </p:txBody>
      </p:sp>
      <p:sp>
        <p:nvSpPr>
          <p:cNvPr id="3" name="Rectangle 2"/>
          <p:cNvSpPr/>
          <p:nvPr/>
        </p:nvSpPr>
        <p:spPr bwMode="auto">
          <a:xfrm>
            <a:off x="1905000" y="4267200"/>
            <a:ext cx="3581400" cy="2057400"/>
          </a:xfrm>
          <a:prstGeom prst="rect">
            <a:avLst/>
          </a:prstGeom>
          <a:solidFill>
            <a:srgbClr val="DEDFF5"/>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32" name="Text Box 19"/>
          <p:cNvSpPr txBox="1">
            <a:spLocks noChangeArrowheads="1"/>
          </p:cNvSpPr>
          <p:nvPr/>
        </p:nvSpPr>
        <p:spPr bwMode="auto">
          <a:xfrm>
            <a:off x="5635242" y="4147318"/>
            <a:ext cx="3199956" cy="577082"/>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Larger, slower, cheaper memory</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latin typeface="Calibri" pitchFamily="34" charset="0"/>
              </a:rPr>
              <a:t>v</a:t>
            </a:r>
            <a:r>
              <a:rPr lang="en-GB" sz="1600" b="1" dirty="0" smtClean="0">
                <a:latin typeface="Calibri" pitchFamily="34" charset="0"/>
              </a:rPr>
              <a:t>iewed as partitioned </a:t>
            </a:r>
            <a:r>
              <a:rPr lang="en-GB" sz="1600" b="1" dirty="0">
                <a:latin typeface="Calibri" pitchFamily="34" charset="0"/>
              </a:rPr>
              <a:t>into “blocks”</a:t>
            </a:r>
          </a:p>
        </p:txBody>
      </p:sp>
      <p:sp>
        <p:nvSpPr>
          <p:cNvPr id="33" name="Text Box 22"/>
          <p:cNvSpPr txBox="1">
            <a:spLocks noChangeArrowheads="1"/>
          </p:cNvSpPr>
          <p:nvPr/>
        </p:nvSpPr>
        <p:spPr bwMode="auto">
          <a:xfrm>
            <a:off x="3942800" y="3232918"/>
            <a:ext cx="2839000" cy="577082"/>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Data is copied </a:t>
            </a:r>
            <a:r>
              <a:rPr lang="en-GB" sz="1600" b="1" dirty="0" smtClean="0">
                <a:latin typeface="Calibri" pitchFamily="34" charset="0"/>
              </a:rPr>
              <a:t>in </a:t>
            </a:r>
            <a:r>
              <a:rPr lang="en-GB" sz="1600" b="1" dirty="0">
                <a:latin typeface="Calibri" pitchFamily="34" charset="0"/>
              </a:rPr>
              <a:t>block-sized transfer units</a:t>
            </a:r>
          </a:p>
        </p:txBody>
      </p:sp>
      <p:sp>
        <p:nvSpPr>
          <p:cNvPr id="34" name="Text Box 29"/>
          <p:cNvSpPr txBox="1">
            <a:spLocks noChangeArrowheads="1"/>
          </p:cNvSpPr>
          <p:nvPr/>
        </p:nvSpPr>
        <p:spPr bwMode="auto">
          <a:xfrm>
            <a:off x="5562600" y="2166311"/>
            <a:ext cx="2930908" cy="818367"/>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Smaller, faster, more expensive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memory caches a  subset of</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the blocks</a:t>
            </a:r>
          </a:p>
        </p:txBody>
      </p:sp>
      <p:sp>
        <p:nvSpPr>
          <p:cNvPr id="37" name="Rectangle 36"/>
          <p:cNvSpPr/>
          <p:nvPr/>
        </p:nvSpPr>
        <p:spPr bwMode="auto">
          <a:xfrm>
            <a:off x="2057400" y="4800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9" name="Rectangle 38"/>
          <p:cNvSpPr/>
          <p:nvPr/>
        </p:nvSpPr>
        <p:spPr bwMode="auto">
          <a:xfrm>
            <a:off x="2057400" y="2424791"/>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40" name="Rectangle 39"/>
          <p:cNvSpPr/>
          <p:nvPr/>
        </p:nvSpPr>
        <p:spPr bwMode="auto">
          <a:xfrm>
            <a:off x="3733800" y="51816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1" name="Rectangle 40"/>
          <p:cNvSpPr/>
          <p:nvPr/>
        </p:nvSpPr>
        <p:spPr bwMode="auto">
          <a:xfrm>
            <a:off x="2590800" y="34290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2" name="Rectangle 41"/>
          <p:cNvSpPr/>
          <p:nvPr/>
        </p:nvSpPr>
        <p:spPr bwMode="auto">
          <a:xfrm>
            <a:off x="3733800" y="2424791"/>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Tree>
    <p:extLst>
      <p:ext uri="{BB962C8B-B14F-4D97-AF65-F5344CB8AC3E}">
        <p14:creationId xmlns:p14="http://schemas.microsoft.com/office/powerpoint/2010/main" val="202346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3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animBg="1"/>
      <p:bldP spid="38" grpId="0" animBg="1"/>
      <p:bldP spid="38" grpId="1" animBg="1"/>
      <p:bldP spid="39" grpId="0" animBg="1"/>
      <p:bldP spid="40" grpId="0" animBg="1"/>
      <p:bldP spid="41" grpId="0" animBg="1"/>
      <p:bldP spid="41" grpId="1" animBg="1"/>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Up-Down Arrow 42"/>
          <p:cNvSpPr/>
          <p:nvPr/>
        </p:nvSpPr>
        <p:spPr bwMode="auto">
          <a:xfrm>
            <a:off x="3352800" y="1295400"/>
            <a:ext cx="685800" cy="990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 Miss</a:t>
            </a:r>
            <a:endParaRPr lang="en-US" dirty="0"/>
          </a:p>
        </p:txBody>
      </p:sp>
      <p:sp>
        <p:nvSpPr>
          <p:cNvPr id="3" name="Rectangle 2"/>
          <p:cNvSpPr/>
          <p:nvPr/>
        </p:nvSpPr>
        <p:spPr bwMode="auto">
          <a:xfrm>
            <a:off x="1905000" y="4267200"/>
            <a:ext cx="3581400" cy="20574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44" name="Text Box 29"/>
          <p:cNvSpPr txBox="1">
            <a:spLocks noChangeArrowheads="1"/>
          </p:cNvSpPr>
          <p:nvPr/>
        </p:nvSpPr>
        <p:spPr bwMode="auto">
          <a:xfrm>
            <a:off x="5919759" y="1580883"/>
            <a:ext cx="2826906" cy="396135"/>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Data in block b is needed</a:t>
            </a:r>
            <a:endParaRPr lang="en-GB" sz="2000" b="1" i="1" dirty="0">
              <a:latin typeface="Calibri" pitchFamily="34" charset="0"/>
            </a:endParaRPr>
          </a:p>
        </p:txBody>
      </p:sp>
      <p:sp>
        <p:nvSpPr>
          <p:cNvPr id="46" name="Rectangle 45"/>
          <p:cNvSpPr/>
          <p:nvPr/>
        </p:nvSpPr>
        <p:spPr>
          <a:xfrm>
            <a:off x="3997173" y="1619517"/>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48" name="Text Box 29"/>
          <p:cNvSpPr txBox="1">
            <a:spLocks noChangeArrowheads="1"/>
          </p:cNvSpPr>
          <p:nvPr/>
        </p:nvSpPr>
        <p:spPr bwMode="auto">
          <a:xfrm>
            <a:off x="5936094" y="2209800"/>
            <a:ext cx="2569847"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not in cache: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solidFill>
                  <a:srgbClr val="C00000"/>
                </a:solidFill>
                <a:latin typeface="Calibri" pitchFamily="34" charset="0"/>
              </a:rPr>
              <a:t>Miss!</a:t>
            </a:r>
            <a:endParaRPr lang="en-GB" sz="2000" b="1" i="1" dirty="0">
              <a:solidFill>
                <a:srgbClr val="C00000"/>
              </a:solidFill>
              <a:latin typeface="Calibri" pitchFamily="34" charset="0"/>
            </a:endParaRPr>
          </a:p>
        </p:txBody>
      </p:sp>
      <p:sp>
        <p:nvSpPr>
          <p:cNvPr id="34" name="Text Box 29"/>
          <p:cNvSpPr txBox="1">
            <a:spLocks noChangeArrowheads="1"/>
          </p:cNvSpPr>
          <p:nvPr/>
        </p:nvSpPr>
        <p:spPr bwMode="auto">
          <a:xfrm>
            <a:off x="5943600" y="3200400"/>
            <a:ext cx="2585173"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fetched from</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i="1" dirty="0" smtClean="0">
                <a:latin typeface="Calibri" pitchFamily="34" charset="0"/>
              </a:rPr>
              <a:t>memory</a:t>
            </a:r>
            <a:endParaRPr lang="en-GB" sz="2000" b="1" i="1" dirty="0">
              <a:latin typeface="Calibri" pitchFamily="34" charset="0"/>
            </a:endParaRPr>
          </a:p>
        </p:txBody>
      </p:sp>
      <p:sp>
        <p:nvSpPr>
          <p:cNvPr id="36" name="Rectangle 35"/>
          <p:cNvSpPr/>
          <p:nvPr/>
        </p:nvSpPr>
        <p:spPr>
          <a:xfrm>
            <a:off x="3997172" y="3395246"/>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37" name="Rectangle 36"/>
          <p:cNvSpPr/>
          <p:nvPr/>
        </p:nvSpPr>
        <p:spPr bwMode="auto">
          <a:xfrm>
            <a:off x="2057400" y="5562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9" name="Rectangle 38"/>
          <p:cNvSpPr/>
          <p:nvPr/>
        </p:nvSpPr>
        <p:spPr bwMode="auto">
          <a:xfrm>
            <a:off x="2895600" y="2425522"/>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42" name="Text Box 29"/>
          <p:cNvSpPr txBox="1">
            <a:spLocks noChangeArrowheads="1"/>
          </p:cNvSpPr>
          <p:nvPr/>
        </p:nvSpPr>
        <p:spPr bwMode="auto">
          <a:xfrm>
            <a:off x="5943600" y="4191000"/>
            <a:ext cx="2810939" cy="1753558"/>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stored in cache</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Placement policy:</a:t>
            </a:r>
            <a:r>
              <a:rPr lang="en-GB" sz="1800" b="0" dirty="0" smtClean="0">
                <a:latin typeface="Calibri" pitchFamily="34" charset="0"/>
              </a:rPr>
              <a:t/>
            </a:r>
            <a:br>
              <a:rPr lang="en-GB" sz="1800" b="0" dirty="0" smtClean="0">
                <a:latin typeface="Calibri" pitchFamily="34" charset="0"/>
              </a:rPr>
            </a:br>
            <a:r>
              <a:rPr lang="en-GB" sz="1800" b="0" dirty="0" smtClean="0">
                <a:latin typeface="Calibri" pitchFamily="34" charset="0"/>
              </a:rPr>
              <a:t>determines where b goes</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Replacement policy:</a:t>
            </a:r>
            <a:br>
              <a:rPr lang="en-GB" sz="1800" b="0" dirty="0" smtClean="0">
                <a:solidFill>
                  <a:srgbClr val="C00000"/>
                </a:solidFill>
                <a:latin typeface="Calibri" pitchFamily="34" charset="0"/>
              </a:rPr>
            </a:br>
            <a:r>
              <a:rPr lang="en-GB" sz="1800" b="0" dirty="0" smtClean="0">
                <a:latin typeface="Calibri" pitchFamily="34" charset="0"/>
              </a:rPr>
              <a:t>determines which block</a:t>
            </a:r>
            <a:br>
              <a:rPr lang="en-GB" sz="1800" b="0" dirty="0" smtClean="0">
                <a:latin typeface="Calibri" pitchFamily="34" charset="0"/>
              </a:rPr>
            </a:br>
            <a:r>
              <a:rPr lang="en-GB" sz="1800" b="0" dirty="0" smtClean="0">
                <a:latin typeface="Calibri" pitchFamily="34" charset="0"/>
              </a:rPr>
              <a:t>gets evicted (victim)</a:t>
            </a:r>
            <a:endParaRPr lang="en-GB" sz="1800" b="0" dirty="0">
              <a:latin typeface="Calibri" pitchFamily="34" charset="0"/>
            </a:endParaRPr>
          </a:p>
        </p:txBody>
      </p:sp>
    </p:spTree>
    <p:extLst>
      <p:ext uri="{BB962C8B-B14F-4D97-AF65-F5344CB8AC3E}">
        <p14:creationId xmlns:p14="http://schemas.microsoft.com/office/powerpoint/2010/main" val="188904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2">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8" grpId="0"/>
      <p:bldP spid="34" grpId="0"/>
      <p:bldP spid="36" grpId="0"/>
      <p:bldP spid="37" grpId="0" animBg="1"/>
      <p:bldP spid="38" grpId="0" animBg="1"/>
      <p:bldP spid="38" grpId="1" animBg="1"/>
      <p:bldP spid="39" grpId="0" animBg="1"/>
      <p:bldP spid="42"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4"/>
          <p:cNvSpPr>
            <a:spLocks noGrp="1" noChangeArrowheads="1"/>
          </p:cNvSpPr>
          <p:nvPr>
            <p:ph type="title"/>
          </p:nvPr>
        </p:nvSpPr>
        <p:spPr/>
        <p:txBody>
          <a:bodyPr/>
          <a:lstStyle/>
          <a:p>
            <a:r>
              <a:rPr lang="en-US" dirty="0" smtClean="0"/>
              <a:t>General Caching Concepts: </a:t>
            </a:r>
            <a:br>
              <a:rPr lang="en-US" dirty="0" smtClean="0"/>
            </a:br>
            <a:r>
              <a:rPr lang="en-US" dirty="0" smtClean="0"/>
              <a:t>Types of Cache Misses</a:t>
            </a:r>
            <a:endParaRPr lang="en-US" dirty="0"/>
          </a:p>
        </p:txBody>
      </p:sp>
      <p:sp>
        <p:nvSpPr>
          <p:cNvPr id="138245" name="Rectangle 5"/>
          <p:cNvSpPr>
            <a:spLocks noGrp="1" noChangeArrowheads="1"/>
          </p:cNvSpPr>
          <p:nvPr>
            <p:ph type="body" idx="1"/>
          </p:nvPr>
        </p:nvSpPr>
        <p:spPr>
          <a:xfrm>
            <a:off x="396875" y="1733550"/>
            <a:ext cx="8518525" cy="4972050"/>
          </a:xfrm>
        </p:spPr>
        <p:txBody>
          <a:bodyPr/>
          <a:lstStyle/>
          <a:p>
            <a:r>
              <a:rPr lang="en-US" dirty="0" smtClean="0">
                <a:solidFill>
                  <a:srgbClr val="FF0000"/>
                </a:solidFill>
              </a:rPr>
              <a:t>Cold (compulsory) miss</a:t>
            </a:r>
          </a:p>
          <a:p>
            <a:pPr lvl="1"/>
            <a:r>
              <a:rPr lang="en-US" dirty="0" smtClean="0"/>
              <a:t>The first access to a block has to be a miss</a:t>
            </a:r>
          </a:p>
          <a:p>
            <a:pPr lvl="1"/>
            <a:endParaRPr lang="en-US" dirty="0" smtClean="0"/>
          </a:p>
          <a:p>
            <a:r>
              <a:rPr lang="en-US" dirty="0" smtClean="0">
                <a:solidFill>
                  <a:srgbClr val="FF0000"/>
                </a:solidFill>
              </a:rPr>
              <a:t>Conflict miss</a:t>
            </a:r>
          </a:p>
          <a:p>
            <a:pPr lvl="1"/>
            <a:r>
              <a:rPr lang="en-US" dirty="0" smtClean="0"/>
              <a:t>Conflict misses occur when the level </a:t>
            </a:r>
            <a:r>
              <a:rPr lang="en-US" dirty="0" err="1" smtClean="0"/>
              <a:t>k</a:t>
            </a:r>
            <a:r>
              <a:rPr lang="en-US" dirty="0" smtClean="0"/>
              <a:t> cache is large enough, but multiple data objects all map to the same level </a:t>
            </a:r>
            <a:r>
              <a:rPr lang="en-US" dirty="0" err="1" smtClean="0"/>
              <a:t>k</a:t>
            </a:r>
            <a:r>
              <a:rPr lang="en-US" dirty="0" smtClean="0"/>
              <a:t> block</a:t>
            </a:r>
          </a:p>
          <a:p>
            <a:pPr lvl="2"/>
            <a:r>
              <a:rPr lang="en-US" dirty="0" smtClean="0"/>
              <a:t>E.g., Referencing blocks 0, 8, 0, 8, 0, 8, ... would miss every time</a:t>
            </a:r>
          </a:p>
          <a:p>
            <a:pPr lvl="2"/>
            <a:endParaRPr lang="en-US" dirty="0" smtClean="0"/>
          </a:p>
          <a:p>
            <a:r>
              <a:rPr lang="en-US" dirty="0" smtClean="0">
                <a:solidFill>
                  <a:srgbClr val="FF0000"/>
                </a:solidFill>
              </a:rPr>
              <a:t>Capacity miss</a:t>
            </a:r>
          </a:p>
          <a:p>
            <a:pPr lvl="1"/>
            <a:r>
              <a:rPr lang="en-US" dirty="0" smtClean="0"/>
              <a:t>Occurs when the set of active cache blocks (</a:t>
            </a:r>
            <a:r>
              <a:rPr lang="en-US" dirty="0" smtClean="0">
                <a:solidFill>
                  <a:srgbClr val="FF0000"/>
                </a:solidFill>
              </a:rPr>
              <a:t>working set</a:t>
            </a:r>
            <a:r>
              <a:rPr lang="en-US" dirty="0" smtClean="0"/>
              <a:t>) is larger than the cache</a:t>
            </a:r>
            <a:endParaRPr lang="en-US" dirty="0"/>
          </a:p>
        </p:txBody>
      </p:sp>
    </p:spTree>
    <p:extLst>
      <p:ext uri="{BB962C8B-B14F-4D97-AF65-F5344CB8AC3E}">
        <p14:creationId xmlns:p14="http://schemas.microsoft.com/office/powerpoint/2010/main" val="1520665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Cache Lab</a:t>
            </a:r>
            <a:endParaRPr lang="en-US" dirty="0"/>
          </a:p>
        </p:txBody>
      </p:sp>
      <p:sp>
        <p:nvSpPr>
          <p:cNvPr id="4" name="Content Placeholder 3"/>
          <p:cNvSpPr>
            <a:spLocks noGrp="1"/>
          </p:cNvSpPr>
          <p:nvPr>
            <p:ph idx="1"/>
          </p:nvPr>
        </p:nvSpPr>
        <p:spPr/>
        <p:txBody>
          <a:bodyPr/>
          <a:lstStyle/>
          <a:p>
            <a:r>
              <a:rPr lang="en-US" dirty="0"/>
              <a:t>Part (a) Building a cache simulator</a:t>
            </a:r>
          </a:p>
          <a:p>
            <a:endParaRPr lang="en-US" dirty="0"/>
          </a:p>
          <a:p>
            <a:r>
              <a:rPr lang="en-US" dirty="0"/>
              <a:t>Part (b) Optimizing matrix transpose</a:t>
            </a:r>
            <a:endParaRPr lang="en-US" dirty="0" smtClean="0"/>
          </a:p>
          <a:p>
            <a:pPr>
              <a:buNone/>
            </a:pPr>
            <a:endParaRPr lang="en-US" dirty="0"/>
          </a:p>
        </p:txBody>
      </p:sp>
    </p:spTree>
    <p:extLst>
      <p:ext uri="{BB962C8B-B14F-4D97-AF65-F5344CB8AC3E}">
        <p14:creationId xmlns:p14="http://schemas.microsoft.com/office/powerpoint/2010/main" val="383182136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Part (a) : Cache simulator</a:t>
            </a:r>
            <a:endParaRPr lang="en-US" dirty="0"/>
          </a:p>
        </p:txBody>
      </p:sp>
      <p:sp>
        <p:nvSpPr>
          <p:cNvPr id="4" name="Content Placeholder 3"/>
          <p:cNvSpPr>
            <a:spLocks noGrp="1"/>
          </p:cNvSpPr>
          <p:nvPr>
            <p:ph idx="1"/>
          </p:nvPr>
        </p:nvSpPr>
        <p:spPr/>
        <p:txBody>
          <a:bodyPr/>
          <a:lstStyle/>
          <a:p>
            <a:r>
              <a:rPr lang="en-US" dirty="0"/>
              <a:t>A cache simulator is NOT a cache! </a:t>
            </a:r>
          </a:p>
          <a:p>
            <a:pPr lvl="1"/>
            <a:r>
              <a:rPr lang="en-US" dirty="0"/>
              <a:t>Memory contents NOT stored</a:t>
            </a:r>
          </a:p>
          <a:p>
            <a:pPr lvl="1"/>
            <a:r>
              <a:rPr lang="en-US" dirty="0"/>
              <a:t>Block offsets are NOT </a:t>
            </a:r>
            <a:r>
              <a:rPr lang="en-US" dirty="0" smtClean="0"/>
              <a:t>used – the </a:t>
            </a:r>
            <a:r>
              <a:rPr lang="en-US" dirty="0" err="1" smtClean="0"/>
              <a:t>b</a:t>
            </a:r>
            <a:r>
              <a:rPr lang="en-US" dirty="0" smtClean="0"/>
              <a:t> bits in your address don’t matter.</a:t>
            </a:r>
          </a:p>
          <a:p>
            <a:pPr lvl="1"/>
            <a:r>
              <a:rPr lang="en-US" dirty="0"/>
              <a:t>Simply </a:t>
            </a:r>
            <a:r>
              <a:rPr lang="en-US" b="1" dirty="0" smtClean="0"/>
              <a:t>count </a:t>
            </a:r>
            <a:r>
              <a:rPr lang="en-US" dirty="0"/>
              <a:t>hits, misses, and evictions</a:t>
            </a:r>
          </a:p>
          <a:p>
            <a:pPr lvl="1"/>
            <a:endParaRPr lang="en-US" dirty="0"/>
          </a:p>
          <a:p>
            <a:r>
              <a:rPr lang="en-US" dirty="0"/>
              <a:t>Your cache simulator </a:t>
            </a:r>
            <a:r>
              <a:rPr lang="en-US" dirty="0" smtClean="0"/>
              <a:t>needs </a:t>
            </a:r>
            <a:r>
              <a:rPr lang="en-US" dirty="0"/>
              <a:t>to work for different s, b, E, given at run time</a:t>
            </a:r>
            <a:r>
              <a:rPr lang="en-US" dirty="0" smtClean="0"/>
              <a:t>.</a:t>
            </a:r>
          </a:p>
          <a:p>
            <a:endParaRPr lang="en-US" dirty="0"/>
          </a:p>
          <a:p>
            <a:r>
              <a:rPr lang="en-US" dirty="0"/>
              <a:t>Use </a:t>
            </a:r>
            <a:r>
              <a:rPr lang="en-US" dirty="0" smtClean="0"/>
              <a:t>LRU – Least Recently Used </a:t>
            </a:r>
            <a:r>
              <a:rPr lang="en-US" dirty="0"/>
              <a:t>replacement </a:t>
            </a:r>
            <a:r>
              <a:rPr lang="en-US" dirty="0" smtClean="0"/>
              <a:t>policy</a:t>
            </a:r>
          </a:p>
          <a:p>
            <a:pPr lvl="1"/>
            <a:r>
              <a:rPr lang="en-US" dirty="0" smtClean="0"/>
              <a:t>Evict the least recently used block from the cache to make room for the next block.</a:t>
            </a:r>
          </a:p>
          <a:p>
            <a:pPr lvl="1"/>
            <a:r>
              <a:rPr lang="en-US" dirty="0" smtClean="0"/>
              <a:t>Queues ? Time Stamps ?</a:t>
            </a:r>
          </a:p>
          <a:p>
            <a:pPr lvl="1"/>
            <a:endParaRPr lang="en-US" dirty="0"/>
          </a:p>
        </p:txBody>
      </p:sp>
    </p:spTree>
    <p:extLst>
      <p:ext uri="{BB962C8B-B14F-4D97-AF65-F5344CB8AC3E}">
        <p14:creationId xmlns:p14="http://schemas.microsoft.com/office/powerpoint/2010/main" val="2174703475"/>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 </a:t>
            </a:r>
            <a:r>
              <a:rPr lang="en-US" dirty="0" smtClean="0"/>
              <a:t>Hints</a:t>
            </a:r>
            <a:endParaRPr lang="en-US" dirty="0"/>
          </a:p>
        </p:txBody>
      </p:sp>
      <p:sp>
        <p:nvSpPr>
          <p:cNvPr id="4" name="Content Placeholder 3"/>
          <p:cNvSpPr>
            <a:spLocks noGrp="1"/>
          </p:cNvSpPr>
          <p:nvPr>
            <p:ph idx="1"/>
          </p:nvPr>
        </p:nvSpPr>
        <p:spPr/>
        <p:txBody>
          <a:bodyPr/>
          <a:lstStyle/>
          <a:p>
            <a:r>
              <a:rPr lang="en-US" dirty="0"/>
              <a:t>A cache is just 2D array of </a:t>
            </a:r>
            <a:r>
              <a:rPr lang="en-US" i="1" dirty="0"/>
              <a:t>cache lines</a:t>
            </a:r>
            <a:r>
              <a:rPr lang="en-US" dirty="0"/>
              <a:t>:</a:t>
            </a:r>
          </a:p>
          <a:p>
            <a:pPr lvl="1"/>
            <a:r>
              <a:rPr lang="en-US" dirty="0" err="1"/>
              <a:t>struct</a:t>
            </a:r>
            <a:r>
              <a:rPr lang="en-US" dirty="0"/>
              <a:t> </a:t>
            </a:r>
            <a:r>
              <a:rPr lang="en-US" dirty="0" err="1"/>
              <a:t>cache_line</a:t>
            </a:r>
            <a:r>
              <a:rPr lang="en-US" dirty="0"/>
              <a:t> cache[S][E];</a:t>
            </a:r>
          </a:p>
          <a:p>
            <a:pPr lvl="1"/>
            <a:r>
              <a:rPr lang="en-US" dirty="0"/>
              <a:t>S = 2^s,  is the number of sets</a:t>
            </a:r>
          </a:p>
          <a:p>
            <a:pPr lvl="1"/>
            <a:r>
              <a:rPr lang="en-US" dirty="0"/>
              <a:t>E is associativity</a:t>
            </a:r>
          </a:p>
          <a:p>
            <a:r>
              <a:rPr lang="en-US" dirty="0"/>
              <a:t>Each </a:t>
            </a:r>
            <a:r>
              <a:rPr lang="en-US" dirty="0" err="1"/>
              <a:t>cache_line</a:t>
            </a:r>
            <a:r>
              <a:rPr lang="en-US" dirty="0"/>
              <a:t> has:</a:t>
            </a:r>
          </a:p>
          <a:p>
            <a:pPr lvl="1"/>
            <a:r>
              <a:rPr lang="en-US" dirty="0"/>
              <a:t>Valid bit</a:t>
            </a:r>
          </a:p>
          <a:p>
            <a:pPr lvl="1"/>
            <a:r>
              <a:rPr lang="en-US" dirty="0" smtClean="0"/>
              <a:t>Tag</a:t>
            </a:r>
          </a:p>
          <a:p>
            <a:pPr lvl="1"/>
            <a:r>
              <a:rPr lang="en-US" dirty="0" smtClean="0"/>
              <a:t>LRU counter ( only if you are not using a queue ) </a:t>
            </a:r>
          </a:p>
          <a:p>
            <a:endParaRPr lang="en-US" dirty="0"/>
          </a:p>
        </p:txBody>
      </p:sp>
    </p:spTree>
    <p:extLst>
      <p:ext uri="{BB962C8B-B14F-4D97-AF65-F5344CB8AC3E}">
        <p14:creationId xmlns:p14="http://schemas.microsoft.com/office/powerpoint/2010/main" val="285207918"/>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35678"/>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  </a:t>
            </a:r>
            <a:r>
              <a:rPr lang="en-US" dirty="0" err="1" smtClean="0"/>
              <a:t>getopt</a:t>
            </a:r>
            <a:endParaRPr lang="en-US" dirty="0"/>
          </a:p>
        </p:txBody>
      </p:sp>
      <p:sp>
        <p:nvSpPr>
          <p:cNvPr id="4" name="Content Placeholder 3"/>
          <p:cNvSpPr>
            <a:spLocks noGrp="1"/>
          </p:cNvSpPr>
          <p:nvPr>
            <p:ph idx="1"/>
          </p:nvPr>
        </p:nvSpPr>
        <p:spPr>
          <a:xfrm>
            <a:off x="396875" y="1362075"/>
            <a:ext cx="7896225" cy="4972050"/>
          </a:xfrm>
        </p:spPr>
        <p:txBody>
          <a:bodyPr/>
          <a:lstStyle/>
          <a:p>
            <a:pPr marL="0" indent="0">
              <a:spcBef>
                <a:spcPts val="0"/>
              </a:spcBef>
            </a:pPr>
            <a:r>
              <a:rPr lang="en-US" dirty="0" err="1"/>
              <a:t>getopt</a:t>
            </a:r>
            <a:r>
              <a:rPr lang="en-US" dirty="0" smtClean="0"/>
              <a:t>() automates parsing </a:t>
            </a:r>
            <a:r>
              <a:rPr lang="en-US" dirty="0"/>
              <a:t>elements </a:t>
            </a:r>
            <a:r>
              <a:rPr lang="en-US" dirty="0" smtClean="0"/>
              <a:t>on the </a:t>
            </a:r>
            <a:r>
              <a:rPr lang="en-US" dirty="0" err="1" smtClean="0"/>
              <a:t>unix</a:t>
            </a:r>
            <a:r>
              <a:rPr lang="en-US" dirty="0"/>
              <a:t> </a:t>
            </a:r>
            <a:r>
              <a:rPr lang="en-US" dirty="0" smtClean="0"/>
              <a:t>command  </a:t>
            </a:r>
            <a:r>
              <a:rPr lang="en-US" dirty="0"/>
              <a:t>line If function declaration is missing</a:t>
            </a:r>
          </a:p>
          <a:p>
            <a:pPr lvl="1"/>
            <a:r>
              <a:rPr lang="en-US" dirty="0"/>
              <a:t>Typically </a:t>
            </a:r>
            <a:r>
              <a:rPr lang="en-US" dirty="0" smtClean="0"/>
              <a:t>called in a loop to retrieve arguments</a:t>
            </a:r>
            <a:endParaRPr lang="en-US" dirty="0"/>
          </a:p>
          <a:p>
            <a:pPr lvl="1"/>
            <a:r>
              <a:rPr lang="en-US" dirty="0"/>
              <a:t>Its </a:t>
            </a:r>
            <a:r>
              <a:rPr lang="en-US" dirty="0" smtClean="0"/>
              <a:t>return value is stored in </a:t>
            </a:r>
            <a:r>
              <a:rPr lang="en-US" dirty="0"/>
              <a:t>a </a:t>
            </a:r>
            <a:r>
              <a:rPr lang="en-US" dirty="0" smtClean="0"/>
              <a:t>local variable</a:t>
            </a:r>
            <a:endParaRPr lang="en-US" dirty="0"/>
          </a:p>
          <a:p>
            <a:pPr lvl="1"/>
            <a:r>
              <a:rPr lang="en-US" dirty="0"/>
              <a:t>When </a:t>
            </a:r>
            <a:r>
              <a:rPr lang="en-US" dirty="0" err="1" smtClean="0"/>
              <a:t>getopt</a:t>
            </a:r>
            <a:r>
              <a:rPr lang="en-US" dirty="0"/>
              <a:t>() </a:t>
            </a:r>
            <a:r>
              <a:rPr lang="en-US" dirty="0" smtClean="0"/>
              <a:t>returns </a:t>
            </a:r>
            <a:r>
              <a:rPr lang="en-US" dirty="0"/>
              <a:t>-1, </a:t>
            </a:r>
            <a:r>
              <a:rPr lang="en-US" dirty="0" smtClean="0"/>
              <a:t>there are no more options</a:t>
            </a:r>
          </a:p>
          <a:p>
            <a:pPr marL="457200" lvl="1" indent="0">
              <a:buNone/>
            </a:pPr>
            <a:endParaRPr lang="en-US" dirty="0" smtClean="0"/>
          </a:p>
          <a:p>
            <a:pPr marL="0" indent="0"/>
            <a:r>
              <a:rPr lang="en-US" dirty="0"/>
              <a:t>To use </a:t>
            </a:r>
            <a:r>
              <a:rPr lang="en-US" dirty="0" err="1"/>
              <a:t>getopt</a:t>
            </a:r>
            <a:r>
              <a:rPr lang="en-US" dirty="0"/>
              <a:t>, your program must include the header  file </a:t>
            </a:r>
            <a:r>
              <a:rPr lang="en-US" dirty="0" err="1" smtClean="0"/>
              <a:t>unistd.h</a:t>
            </a:r>
            <a:endParaRPr lang="en-US" dirty="0" smtClean="0"/>
          </a:p>
          <a:p>
            <a:pPr marL="0" indent="0"/>
            <a:endParaRPr lang="en-US" dirty="0" smtClean="0"/>
          </a:p>
          <a:p>
            <a:pPr marL="0" indent="0"/>
            <a:r>
              <a:rPr lang="en-US" dirty="0" smtClean="0"/>
              <a:t>If not running on the shark machines then you will need #include &lt;</a:t>
            </a:r>
            <a:r>
              <a:rPr lang="en-US" dirty="0" err="1" smtClean="0"/>
              <a:t>getopt.h</a:t>
            </a:r>
            <a:r>
              <a:rPr lang="en-US" dirty="0" smtClean="0"/>
              <a:t>&gt;. </a:t>
            </a:r>
          </a:p>
          <a:p>
            <a:pPr marL="400050" lvl="1" indent="0"/>
            <a:r>
              <a:rPr lang="en-US" dirty="0" smtClean="0"/>
              <a:t> Better Advice: Run on Shark Machines ! </a:t>
            </a:r>
          </a:p>
          <a:p>
            <a:pPr marL="0" indent="0">
              <a:buNone/>
            </a:pP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576278119"/>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a:t>
            </a:r>
            <a:r>
              <a:rPr lang="en-US" dirty="0" smtClean="0"/>
              <a:t>: </a:t>
            </a:r>
            <a:r>
              <a:rPr lang="en-US" dirty="0" err="1" smtClean="0"/>
              <a:t>getopt</a:t>
            </a:r>
            <a:endParaRPr lang="en-US" dirty="0"/>
          </a:p>
        </p:txBody>
      </p:sp>
      <p:sp>
        <p:nvSpPr>
          <p:cNvPr id="4" name="Content Placeholder 3"/>
          <p:cNvSpPr>
            <a:spLocks noGrp="1"/>
          </p:cNvSpPr>
          <p:nvPr>
            <p:ph idx="1"/>
          </p:nvPr>
        </p:nvSpPr>
        <p:spPr/>
        <p:txBody>
          <a:bodyPr/>
          <a:lstStyle/>
          <a:p>
            <a:pPr marL="0" indent="0">
              <a:spcBef>
                <a:spcPts val="0"/>
              </a:spcBef>
            </a:pPr>
            <a:r>
              <a:rPr lang="en-US" dirty="0" smtClean="0"/>
              <a:t>  A </a:t>
            </a:r>
            <a:r>
              <a:rPr lang="en-US" dirty="0"/>
              <a:t>switch statement is used on the local variable holding the return value from </a:t>
            </a:r>
            <a:r>
              <a:rPr lang="en-US" dirty="0" err="1"/>
              <a:t>getopt</a:t>
            </a:r>
            <a:r>
              <a:rPr lang="en-US" dirty="0"/>
              <a:t>()</a:t>
            </a:r>
          </a:p>
          <a:p>
            <a:pPr lvl="1"/>
            <a:r>
              <a:rPr lang="en-US" dirty="0"/>
              <a:t>Each command line input case can be taken care of separately</a:t>
            </a:r>
          </a:p>
          <a:p>
            <a:pPr lvl="1"/>
            <a:r>
              <a:rPr lang="en-US" dirty="0"/>
              <a:t>“</a:t>
            </a:r>
            <a:r>
              <a:rPr lang="en-US" dirty="0" err="1"/>
              <a:t>optarg</a:t>
            </a:r>
            <a:r>
              <a:rPr lang="en-US" dirty="0"/>
              <a:t>” is an important variable – it will point to the value of the option </a:t>
            </a:r>
            <a:r>
              <a:rPr lang="en-US" dirty="0" smtClean="0"/>
              <a:t>argument</a:t>
            </a:r>
          </a:p>
          <a:p>
            <a:pPr lvl="1"/>
            <a:endParaRPr lang="en-US" dirty="0"/>
          </a:p>
          <a:p>
            <a:r>
              <a:rPr lang="en-US" dirty="0"/>
              <a:t>Think about </a:t>
            </a:r>
            <a:r>
              <a:rPr lang="en-US" dirty="0" smtClean="0"/>
              <a:t>how to </a:t>
            </a:r>
            <a:r>
              <a:rPr lang="en-US" dirty="0"/>
              <a:t>handle invalid </a:t>
            </a:r>
            <a:r>
              <a:rPr lang="en-US" dirty="0" smtClean="0"/>
              <a:t>inputs</a:t>
            </a:r>
          </a:p>
          <a:p>
            <a:endParaRPr lang="en-US" dirty="0" smtClean="0"/>
          </a:p>
          <a:p>
            <a:pPr marL="0" indent="0">
              <a:spcBef>
                <a:spcPts val="0"/>
              </a:spcBef>
            </a:pPr>
            <a:r>
              <a:rPr lang="en-US" dirty="0"/>
              <a:t> </a:t>
            </a:r>
            <a:r>
              <a:rPr lang="en-US" dirty="0" smtClean="0"/>
              <a:t> For more information,</a:t>
            </a:r>
            <a:endParaRPr lang="en-US" dirty="0"/>
          </a:p>
          <a:p>
            <a:pPr lvl="1"/>
            <a:r>
              <a:rPr lang="en-US" dirty="0"/>
              <a:t>look at man 3 </a:t>
            </a:r>
            <a:r>
              <a:rPr lang="en-US" dirty="0" err="1"/>
              <a:t>getopt</a:t>
            </a:r>
            <a:endParaRPr lang="en-US" dirty="0"/>
          </a:p>
          <a:p>
            <a:pPr lvl="1"/>
            <a:r>
              <a:rPr lang="en-US" dirty="0" smtClean="0"/>
              <a:t>http</a:t>
            </a:r>
            <a:r>
              <a:rPr lang="en-US" dirty="0"/>
              <a:t>://</a:t>
            </a:r>
            <a:r>
              <a:rPr lang="en-US" dirty="0" smtClean="0"/>
              <a:t>www.gnu.org/software/libc/manual/html_node/Getopt.html</a:t>
            </a:r>
            <a:br>
              <a:rPr lang="en-US" dirty="0" smtClean="0"/>
            </a:br>
            <a:endParaRPr lang="en-US" dirty="0" smtClean="0"/>
          </a:p>
        </p:txBody>
      </p:sp>
    </p:spTree>
    <p:extLst>
      <p:ext uri="{BB962C8B-B14F-4D97-AF65-F5344CB8AC3E}">
        <p14:creationId xmlns:p14="http://schemas.microsoft.com/office/powerpoint/2010/main" val="1177057185"/>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the World of Pointers !</a:t>
            </a:r>
            <a:endParaRPr lang="en-US" dirty="0"/>
          </a:p>
        </p:txBody>
      </p:sp>
      <p:pic>
        <p:nvPicPr>
          <p:cNvPr id="5" name="Picture 4"/>
          <p:cNvPicPr>
            <a:picLocks noChangeAspect="1"/>
          </p:cNvPicPr>
          <p:nvPr/>
        </p:nvPicPr>
        <p:blipFill>
          <a:blip r:embed="rId2"/>
          <a:stretch>
            <a:fillRect/>
          </a:stretch>
        </p:blipFill>
        <p:spPr>
          <a:xfrm>
            <a:off x="2286000" y="1530350"/>
            <a:ext cx="4572000" cy="37973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(a) </a:t>
            </a:r>
            <a:r>
              <a:rPr lang="en-US" dirty="0" smtClean="0"/>
              <a:t>: </a:t>
            </a:r>
            <a:r>
              <a:rPr lang="en-US" dirty="0" err="1" smtClean="0"/>
              <a:t>getopt</a:t>
            </a:r>
            <a:r>
              <a:rPr lang="en-US" dirty="0" smtClean="0"/>
              <a:t> Example</a:t>
            </a:r>
            <a:endParaRPr lang="en-US" dirty="0"/>
          </a:p>
        </p:txBody>
      </p:sp>
      <p:sp>
        <p:nvSpPr>
          <p:cNvPr id="3" name="Content Placeholder 2"/>
          <p:cNvSpPr>
            <a:spLocks noGrp="1"/>
          </p:cNvSpPr>
          <p:nvPr>
            <p:ph sz="quarter" idx="1"/>
          </p:nvPr>
        </p:nvSpPr>
        <p:spPr>
          <a:xfrm>
            <a:off x="396875" y="1064596"/>
            <a:ext cx="7896225" cy="5269530"/>
          </a:xfrm>
        </p:spPr>
        <p:txBody>
          <a:bodyPr>
            <a:noAutofit/>
          </a:bodyPr>
          <a:lstStyle/>
          <a:p>
            <a:pPr marL="0" indent="0">
              <a:spcBef>
                <a:spcPts val="0"/>
              </a:spcBef>
              <a:buNone/>
            </a:pPr>
            <a:r>
              <a:rPr lang="en-US" sz="1600" dirty="0" err="1">
                <a:latin typeface="Lucida Console" pitchFamily="49" charset="0"/>
                <a:cs typeface="Courier New" pitchFamily="49" charset="0"/>
              </a:rPr>
              <a:t>int</a:t>
            </a:r>
            <a:r>
              <a:rPr lang="en-US" sz="1600" dirty="0">
                <a:latin typeface="Lucida Console" pitchFamily="49" charset="0"/>
                <a:cs typeface="Courier New" pitchFamily="49" charset="0"/>
              </a:rPr>
              <a:t> main(</a:t>
            </a:r>
            <a:r>
              <a:rPr lang="en-US" sz="1600" dirty="0" err="1">
                <a:latin typeface="Lucida Console" pitchFamily="49" charset="0"/>
                <a:cs typeface="Courier New" pitchFamily="49" charset="0"/>
              </a:rPr>
              <a:t>int</a:t>
            </a:r>
            <a:r>
              <a:rPr lang="en-US" sz="1600" dirty="0">
                <a:latin typeface="Lucida Console" pitchFamily="49" charset="0"/>
                <a:cs typeface="Courier New" pitchFamily="49" charset="0"/>
              </a:rPr>
              <a:t> </a:t>
            </a:r>
            <a:r>
              <a:rPr lang="en-US" sz="1600" dirty="0" err="1">
                <a:latin typeface="Lucida Console" pitchFamily="49" charset="0"/>
                <a:cs typeface="Courier New" pitchFamily="49" charset="0"/>
              </a:rPr>
              <a:t>argc</a:t>
            </a:r>
            <a:r>
              <a:rPr lang="en-US" sz="1600" dirty="0">
                <a:latin typeface="Lucida Console" pitchFamily="49" charset="0"/>
                <a:cs typeface="Courier New" pitchFamily="49" charset="0"/>
              </a:rPr>
              <a:t>, char** </a:t>
            </a:r>
            <a:r>
              <a:rPr lang="en-US" sz="1600" dirty="0" err="1">
                <a:latin typeface="Lucida Console" pitchFamily="49" charset="0"/>
                <a:cs typeface="Courier New" pitchFamily="49" charset="0"/>
              </a:rPr>
              <a:t>argv</a:t>
            </a:r>
            <a:r>
              <a:rPr lang="en-US" sz="1600" dirty="0">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a:t>
            </a:r>
            <a:r>
              <a:rPr lang="en-US" sz="1600" dirty="0" err="1" smtClean="0">
                <a:latin typeface="Lucida Console" pitchFamily="49" charset="0"/>
                <a:cs typeface="Courier New" pitchFamily="49" charset="0"/>
              </a:rPr>
              <a:t>int</a:t>
            </a:r>
            <a:r>
              <a:rPr lang="en-US" sz="1600" dirty="0" smtClean="0">
                <a:latin typeface="Lucida Console" pitchFamily="49" charset="0"/>
                <a:cs typeface="Courier New" pitchFamily="49" charset="0"/>
              </a:rPr>
              <a:t> </a:t>
            </a:r>
            <a:r>
              <a:rPr lang="en-US" sz="1600" dirty="0" err="1" smtClean="0">
                <a:latin typeface="Lucida Console" pitchFamily="49" charset="0"/>
                <a:cs typeface="Courier New" pitchFamily="49" charset="0"/>
              </a:rPr>
              <a:t>opt,x,y</a:t>
            </a:r>
            <a:r>
              <a:rPr lang="en-US" sz="1600" dirty="0" smtClean="0">
                <a:latin typeface="Lucida Console" pitchFamily="49" charset="0"/>
                <a:cs typeface="Courier New" pitchFamily="49" charset="0"/>
              </a:rPr>
              <a:t>;</a:t>
            </a:r>
          </a:p>
          <a:p>
            <a:pPr marL="0" indent="0">
              <a:spcBef>
                <a:spcPts val="0"/>
              </a:spcBef>
              <a:buNone/>
            </a:pPr>
            <a:r>
              <a:rPr lang="en-US" sz="1600" dirty="0">
                <a:latin typeface="Lucida Console" pitchFamily="49" charset="0"/>
                <a:cs typeface="Courier New" pitchFamily="49" charset="0"/>
              </a:rPr>
              <a:t> </a:t>
            </a:r>
            <a:r>
              <a:rPr lang="en-US" sz="1600" dirty="0" smtClean="0">
                <a:latin typeface="Lucida Console" pitchFamily="49" charset="0"/>
                <a:cs typeface="Courier New" pitchFamily="49" charset="0"/>
              </a:rPr>
              <a:t>   /* looping </a:t>
            </a:r>
            <a:r>
              <a:rPr lang="en-US" sz="1600" dirty="0">
                <a:latin typeface="Lucida Console" pitchFamily="49" charset="0"/>
                <a:cs typeface="Courier New" pitchFamily="49" charset="0"/>
              </a:rPr>
              <a:t>over </a:t>
            </a:r>
            <a:r>
              <a:rPr lang="en-US" sz="1600" dirty="0" smtClean="0">
                <a:latin typeface="Lucida Console" pitchFamily="49" charset="0"/>
                <a:cs typeface="Courier New" pitchFamily="49" charset="0"/>
              </a:rPr>
              <a:t>arguments */</a:t>
            </a:r>
          </a:p>
          <a:p>
            <a:pPr marL="0" indent="0">
              <a:spcBef>
                <a:spcPts val="0"/>
              </a:spcBef>
              <a:buNone/>
            </a:pPr>
            <a:r>
              <a:rPr lang="en-US" sz="1600" dirty="0">
                <a:latin typeface="Lucida Console" pitchFamily="49" charset="0"/>
                <a:cs typeface="Courier New" pitchFamily="49" charset="0"/>
              </a:rPr>
              <a:t> </a:t>
            </a:r>
            <a:r>
              <a:rPr lang="en-US" sz="1600" dirty="0" smtClean="0">
                <a:latin typeface="Lucida Console" pitchFamily="49" charset="0"/>
                <a:cs typeface="Courier New" pitchFamily="49" charset="0"/>
              </a:rPr>
              <a:t>   </a:t>
            </a:r>
            <a:r>
              <a:rPr lang="en-US" sz="1600" dirty="0" smtClean="0">
                <a:solidFill>
                  <a:srgbClr val="FF0000"/>
                </a:solidFill>
                <a:latin typeface="Lucida Console" pitchFamily="49" charset="0"/>
                <a:cs typeface="Courier New" pitchFamily="49" charset="0"/>
              </a:rPr>
              <a:t>while</a:t>
            </a:r>
            <a:r>
              <a:rPr lang="en-US" sz="1600" dirty="0">
                <a:solidFill>
                  <a:srgbClr val="FF0000"/>
                </a:solidFill>
                <a:latin typeface="Lucida Console" pitchFamily="49" charset="0"/>
                <a:cs typeface="Courier New" pitchFamily="49" charset="0"/>
              </a:rPr>
              <a:t>(-1 != (opt = </a:t>
            </a:r>
            <a:r>
              <a:rPr lang="en-US" sz="1600" dirty="0" err="1">
                <a:solidFill>
                  <a:srgbClr val="FF0000"/>
                </a:solidFill>
                <a:latin typeface="Lucida Console" pitchFamily="49" charset="0"/>
                <a:cs typeface="Courier New" pitchFamily="49" charset="0"/>
              </a:rPr>
              <a:t>getopt(argc</a:t>
            </a:r>
            <a:r>
              <a:rPr lang="en-US" sz="1600" dirty="0" smtClean="0">
                <a:solidFill>
                  <a:srgbClr val="FF0000"/>
                </a:solidFill>
                <a:latin typeface="Lucida Console" pitchFamily="49" charset="0"/>
                <a:cs typeface="Courier New" pitchFamily="49" charset="0"/>
              </a:rPr>
              <a:t>, </a:t>
            </a:r>
            <a:r>
              <a:rPr lang="en-US" sz="1600" dirty="0" err="1" smtClean="0">
                <a:solidFill>
                  <a:srgbClr val="FF0000"/>
                </a:solidFill>
                <a:latin typeface="Lucida Console" pitchFamily="49" charset="0"/>
                <a:cs typeface="Courier New" pitchFamily="49" charset="0"/>
              </a:rPr>
              <a:t>argv</a:t>
            </a:r>
            <a:r>
              <a:rPr lang="en-US" sz="1600" dirty="0" smtClean="0">
                <a:solidFill>
                  <a:srgbClr val="FF0000"/>
                </a:solidFill>
                <a:latin typeface="Lucida Console" pitchFamily="49" charset="0"/>
                <a:cs typeface="Courier New" pitchFamily="49" charset="0"/>
              </a:rPr>
              <a:t>, “</a:t>
            </a:r>
            <a:r>
              <a:rPr lang="en-US" sz="1600" dirty="0" err="1" smtClean="0">
                <a:solidFill>
                  <a:srgbClr val="FF0000"/>
                </a:solidFill>
                <a:latin typeface="Lucida Console" pitchFamily="49" charset="0"/>
                <a:cs typeface="Courier New" pitchFamily="49" charset="0"/>
              </a:rPr>
              <a:t>x:y</a:t>
            </a:r>
            <a:r>
              <a:rPr lang="en-US" sz="1600" dirty="0" smtClean="0">
                <a:solidFill>
                  <a:srgbClr val="FF0000"/>
                </a:solidFill>
                <a:latin typeface="Lucida Console" pitchFamily="49" charset="0"/>
                <a:cs typeface="Courier New" pitchFamily="49" charset="0"/>
              </a:rPr>
              <a:t>:"))){</a:t>
            </a:r>
            <a:r>
              <a:rPr lang="en-US" sz="1600" dirty="0">
                <a:latin typeface="Lucida Console" pitchFamily="49" charset="0"/>
                <a:cs typeface="Courier New" pitchFamily="49" charset="0"/>
              </a:rPr>
              <a:t>	</a:t>
            </a:r>
          </a:p>
          <a:p>
            <a:pPr marL="0" indent="0">
              <a:spcBef>
                <a:spcPts val="0"/>
              </a:spcBef>
              <a:buNone/>
            </a:pPr>
            <a:r>
              <a:rPr lang="en-US" sz="1600" dirty="0" smtClean="0">
                <a:latin typeface="Lucida Console" pitchFamily="49" charset="0"/>
                <a:cs typeface="Courier New" pitchFamily="49" charset="0"/>
              </a:rPr>
              <a:t>        /* determine </a:t>
            </a:r>
            <a:r>
              <a:rPr lang="en-US" sz="1600" dirty="0">
                <a:latin typeface="Lucida Console" pitchFamily="49" charset="0"/>
                <a:cs typeface="Courier New" pitchFamily="49" charset="0"/>
              </a:rPr>
              <a:t>which argument it’s </a:t>
            </a:r>
            <a:r>
              <a:rPr lang="en-US" sz="1600" dirty="0" smtClean="0">
                <a:latin typeface="Lucida Console" pitchFamily="49" charset="0"/>
                <a:cs typeface="Courier New" pitchFamily="49" charset="0"/>
              </a:rPr>
              <a:t>processing */</a:t>
            </a:r>
          </a:p>
          <a:p>
            <a:pPr marL="0" indent="0">
              <a:spcBef>
                <a:spcPts val="0"/>
              </a:spcBef>
              <a:buNone/>
            </a:pPr>
            <a:r>
              <a:rPr lang="en-US" sz="1600" dirty="0" smtClean="0">
                <a:latin typeface="Lucida Console" pitchFamily="49" charset="0"/>
                <a:cs typeface="Courier New" pitchFamily="49" charset="0"/>
              </a:rPr>
              <a:t>        switch(opt</a:t>
            </a:r>
            <a:r>
              <a:rPr lang="en-US" sz="1600" dirty="0">
                <a:latin typeface="Lucida Console" pitchFamily="49" charset="0"/>
                <a:cs typeface="Courier New" pitchFamily="49" charset="0"/>
              </a:rPr>
              <a:t>) { </a:t>
            </a:r>
            <a:endParaRPr lang="en-US" sz="1600" dirty="0" smtClean="0">
              <a:latin typeface="Lucida Console" pitchFamily="49" charset="0"/>
              <a:cs typeface="Courier New" pitchFamily="49" charset="0"/>
            </a:endParaRPr>
          </a:p>
          <a:p>
            <a:pPr marL="0" indent="0">
              <a:spcBef>
                <a:spcPts val="0"/>
              </a:spcBef>
              <a:buNone/>
            </a:pPr>
            <a:r>
              <a:rPr lang="en-US" sz="1600" dirty="0">
                <a:latin typeface="Lucida Console" pitchFamily="49" charset="0"/>
                <a:cs typeface="Courier New" pitchFamily="49" charset="0"/>
              </a:rPr>
              <a:t> </a:t>
            </a:r>
            <a:r>
              <a:rPr lang="en-US" sz="1600" dirty="0" smtClean="0">
                <a:latin typeface="Lucida Console" pitchFamily="49" charset="0"/>
                <a:cs typeface="Courier New" pitchFamily="49" charset="0"/>
              </a:rPr>
              <a:t>           case </a:t>
            </a:r>
            <a:r>
              <a:rPr lang="en-US" sz="1600" dirty="0">
                <a:latin typeface="Lucida Console" pitchFamily="49" charset="0"/>
                <a:cs typeface="Courier New" pitchFamily="49" charset="0"/>
              </a:rPr>
              <a:t>'x':</a:t>
            </a:r>
          </a:p>
          <a:p>
            <a:pPr marL="0" indent="0">
              <a:spcBef>
                <a:spcPts val="0"/>
              </a:spcBef>
              <a:buNone/>
            </a:pPr>
            <a:r>
              <a:rPr lang="en-US" sz="1600" dirty="0" smtClean="0">
                <a:latin typeface="Lucida Console" pitchFamily="49" charset="0"/>
                <a:cs typeface="Courier New" pitchFamily="49" charset="0"/>
              </a:rPr>
              <a:t>                </a:t>
            </a:r>
            <a:r>
              <a:rPr lang="en-US" sz="1600" dirty="0" smtClean="0">
                <a:solidFill>
                  <a:srgbClr val="FF0000"/>
                </a:solidFill>
                <a:latin typeface="Lucida Console" pitchFamily="49" charset="0"/>
                <a:cs typeface="Courier New" pitchFamily="49" charset="0"/>
              </a:rPr>
              <a:t>x = </a:t>
            </a:r>
            <a:r>
              <a:rPr lang="en-US" sz="1600" dirty="0" err="1" smtClean="0">
                <a:solidFill>
                  <a:srgbClr val="FF0000"/>
                </a:solidFill>
                <a:latin typeface="Lucida Console" pitchFamily="49" charset="0"/>
                <a:cs typeface="Courier New" pitchFamily="49" charset="0"/>
              </a:rPr>
              <a:t>atoi</a:t>
            </a:r>
            <a:r>
              <a:rPr lang="en-US" sz="1600" dirty="0" smtClean="0">
                <a:solidFill>
                  <a:srgbClr val="FF0000"/>
                </a:solidFill>
                <a:latin typeface="Lucida Console" pitchFamily="49" charset="0"/>
                <a:cs typeface="Courier New" pitchFamily="49" charset="0"/>
              </a:rPr>
              <a:t>(</a:t>
            </a:r>
            <a:r>
              <a:rPr lang="en-US" sz="1600" dirty="0" err="1" smtClean="0">
                <a:solidFill>
                  <a:srgbClr val="FF0000"/>
                </a:solidFill>
                <a:latin typeface="Lucida Console" pitchFamily="49" charset="0"/>
                <a:cs typeface="Courier New" pitchFamily="49" charset="0"/>
              </a:rPr>
              <a:t>optarg</a:t>
            </a:r>
            <a:r>
              <a:rPr lang="en-US" sz="1600" dirty="0">
                <a:solidFill>
                  <a:srgbClr val="FF0000"/>
                </a:solidFill>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break;</a:t>
            </a:r>
          </a:p>
          <a:p>
            <a:pPr marL="0" indent="0">
              <a:spcBef>
                <a:spcPts val="0"/>
              </a:spcBef>
              <a:buNone/>
            </a:pPr>
            <a:r>
              <a:rPr lang="en-US" sz="1600" dirty="0" smtClean="0">
                <a:latin typeface="Lucida Console" pitchFamily="49" charset="0"/>
                <a:cs typeface="Courier New" pitchFamily="49" charset="0"/>
              </a:rPr>
              <a:t>            case ‘</a:t>
            </a:r>
            <a:r>
              <a:rPr lang="en-US" sz="1600" dirty="0" err="1" smtClean="0">
                <a:latin typeface="Lucida Console" pitchFamily="49" charset="0"/>
                <a:cs typeface="Courier New" pitchFamily="49" charset="0"/>
              </a:rPr>
              <a:t>y</a:t>
            </a:r>
            <a:r>
              <a:rPr lang="en-US" sz="1600" dirty="0" smtClean="0">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a:t>
            </a:r>
            <a:r>
              <a:rPr lang="en-US" sz="1600" dirty="0" err="1" smtClean="0">
                <a:solidFill>
                  <a:srgbClr val="FF0000"/>
                </a:solidFill>
                <a:latin typeface="Lucida Console" pitchFamily="49" charset="0"/>
                <a:cs typeface="Courier New" pitchFamily="49" charset="0"/>
              </a:rPr>
              <a:t>y</a:t>
            </a:r>
            <a:r>
              <a:rPr lang="en-US" sz="1600" dirty="0" smtClean="0">
                <a:solidFill>
                  <a:srgbClr val="FF0000"/>
                </a:solidFill>
                <a:latin typeface="Lucida Console" pitchFamily="49" charset="0"/>
                <a:cs typeface="Courier New" pitchFamily="49" charset="0"/>
              </a:rPr>
              <a:t> = </a:t>
            </a:r>
            <a:r>
              <a:rPr lang="en-US" sz="1600" dirty="0" err="1" smtClean="0">
                <a:solidFill>
                  <a:srgbClr val="FF0000"/>
                </a:solidFill>
                <a:latin typeface="Lucida Console" pitchFamily="49" charset="0"/>
                <a:cs typeface="Courier New" pitchFamily="49" charset="0"/>
              </a:rPr>
              <a:t>atoi(optarg</a:t>
            </a:r>
            <a:r>
              <a:rPr lang="en-US" sz="1600" dirty="0" smtClean="0">
                <a:solidFill>
                  <a:srgbClr val="FF0000"/>
                </a:solidFill>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break;</a:t>
            </a:r>
          </a:p>
          <a:p>
            <a:pPr marL="0" indent="0">
              <a:spcBef>
                <a:spcPts val="0"/>
              </a:spcBef>
              <a:buNone/>
            </a:pPr>
            <a:r>
              <a:rPr lang="en-US" sz="1600" dirty="0" smtClean="0">
                <a:latin typeface="Lucida Console" pitchFamily="49" charset="0"/>
                <a:cs typeface="Courier New" pitchFamily="49" charset="0"/>
              </a:rPr>
              <a:t>            default</a:t>
            </a:r>
            <a:r>
              <a:rPr lang="en-US" sz="1600" dirty="0">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a:t>
            </a:r>
            <a:r>
              <a:rPr lang="en-US" sz="1600" dirty="0" err="1" smtClean="0">
                <a:latin typeface="Lucida Console" pitchFamily="49" charset="0"/>
                <a:cs typeface="Courier New" pitchFamily="49" charset="0"/>
              </a:rPr>
              <a:t>printf</a:t>
            </a:r>
            <a:r>
              <a:rPr lang="en-US" sz="1600" dirty="0">
                <a:latin typeface="Lucida Console" pitchFamily="49" charset="0"/>
                <a:cs typeface="Courier New" pitchFamily="49" charset="0"/>
              </a:rPr>
              <a:t>(“wrong argument\n</a:t>
            </a:r>
            <a:r>
              <a:rPr lang="en-US" sz="1600" dirty="0" smtClean="0">
                <a:latin typeface="Lucida Console" pitchFamily="49" charset="0"/>
                <a:cs typeface="Courier New" pitchFamily="49" charset="0"/>
              </a:rPr>
              <a:t>");</a:t>
            </a:r>
          </a:p>
          <a:p>
            <a:pPr marL="0" indent="0">
              <a:spcBef>
                <a:spcPts val="0"/>
              </a:spcBef>
              <a:buNone/>
            </a:pPr>
            <a:r>
              <a:rPr lang="en-US" sz="1600" dirty="0" smtClean="0">
                <a:latin typeface="Lucida Console" pitchFamily="49" charset="0"/>
                <a:cs typeface="Courier New" pitchFamily="49" charset="0"/>
              </a:rPr>
              <a:t>                break;</a:t>
            </a:r>
            <a:endParaRPr lang="en-US" sz="1600" dirty="0">
              <a:latin typeface="Lucida Console" pitchFamily="49" charset="0"/>
              <a:cs typeface="Courier New" pitchFamily="49" charset="0"/>
            </a:endParaRPr>
          </a:p>
          <a:p>
            <a:pPr marL="0" indent="0">
              <a:spcBef>
                <a:spcPts val="0"/>
              </a:spcBef>
              <a:buNone/>
            </a:pPr>
            <a:r>
              <a:rPr lang="en-US" sz="1600" dirty="0" smtClean="0">
                <a:latin typeface="Lucida Console" pitchFamily="49" charset="0"/>
                <a:cs typeface="Courier New" pitchFamily="49" charset="0"/>
              </a:rPr>
              <a:t>        }</a:t>
            </a:r>
            <a:endParaRPr lang="en-US" sz="1600" dirty="0">
              <a:latin typeface="Lucida Console" pitchFamily="49" charset="0"/>
              <a:cs typeface="Courier New" pitchFamily="49" charset="0"/>
            </a:endParaRPr>
          </a:p>
          <a:p>
            <a:pPr marL="0" indent="0">
              <a:spcBef>
                <a:spcPts val="0"/>
              </a:spcBef>
              <a:buNone/>
            </a:pPr>
            <a:r>
              <a:rPr lang="en-US" sz="1600" dirty="0" smtClean="0">
                <a:latin typeface="Lucida Console" pitchFamily="49" charset="0"/>
                <a:cs typeface="Courier New" pitchFamily="49" charset="0"/>
              </a:rPr>
              <a:t>    }</a:t>
            </a:r>
            <a:endParaRPr lang="en-US" sz="1600" dirty="0">
              <a:latin typeface="Lucida Console" pitchFamily="49" charset="0"/>
              <a:cs typeface="Courier New" pitchFamily="49" charset="0"/>
            </a:endParaRPr>
          </a:p>
          <a:p>
            <a:pPr marL="0" indent="0">
              <a:spcBef>
                <a:spcPts val="0"/>
              </a:spcBef>
              <a:buNone/>
            </a:pPr>
            <a:r>
              <a:rPr lang="en-US" sz="1600" dirty="0" smtClean="0">
                <a:latin typeface="Lucida Console" pitchFamily="49" charset="0"/>
                <a:cs typeface="Courier New" pitchFamily="49" charset="0"/>
              </a:rPr>
              <a:t>}</a:t>
            </a:r>
          </a:p>
          <a:p>
            <a:pPr marL="0" indent="0">
              <a:spcBef>
                <a:spcPts val="0"/>
              </a:spcBef>
            </a:pPr>
            <a:r>
              <a:rPr lang="en-US" sz="2200" dirty="0" smtClean="0"/>
              <a:t> </a:t>
            </a:r>
            <a:r>
              <a:rPr lang="en-US" sz="2600" dirty="0" smtClean="0"/>
              <a:t>Suppose the program executable was called “</a:t>
            </a:r>
            <a:r>
              <a:rPr lang="en-US" sz="2600" dirty="0" err="1" smtClean="0"/>
              <a:t>foo</a:t>
            </a:r>
            <a:r>
              <a:rPr lang="en-US" sz="2600" dirty="0" smtClean="0"/>
              <a:t>”. Then we would call “./</a:t>
            </a:r>
            <a:r>
              <a:rPr lang="en-US" sz="2600" dirty="0" err="1" smtClean="0"/>
              <a:t>foo</a:t>
            </a:r>
            <a:r>
              <a:rPr lang="en-US" sz="2600" dirty="0" smtClean="0"/>
              <a:t> -</a:t>
            </a:r>
            <a:r>
              <a:rPr lang="en-US" sz="2600" dirty="0" err="1" smtClean="0"/>
              <a:t>x</a:t>
            </a:r>
            <a:r>
              <a:rPr lang="en-US" sz="2600" dirty="0" smtClean="0"/>
              <a:t> 1 –</a:t>
            </a:r>
            <a:r>
              <a:rPr lang="en-US" sz="2600" dirty="0" err="1" smtClean="0"/>
              <a:t>y</a:t>
            </a:r>
            <a:r>
              <a:rPr lang="en-US" sz="2600" dirty="0" smtClean="0"/>
              <a:t> 3“ to pass the value 1 to variable </a:t>
            </a:r>
            <a:r>
              <a:rPr lang="en-US" sz="2600" dirty="0" err="1" smtClean="0"/>
              <a:t>x</a:t>
            </a:r>
            <a:r>
              <a:rPr lang="en-US" sz="2600" dirty="0" smtClean="0"/>
              <a:t> and 3 to </a:t>
            </a:r>
            <a:r>
              <a:rPr lang="en-US" sz="2600" dirty="0" err="1" smtClean="0"/>
              <a:t>y</a:t>
            </a:r>
            <a:r>
              <a:rPr lang="en-US" sz="2600" dirty="0" smtClean="0"/>
              <a:t>.</a:t>
            </a:r>
            <a:endParaRPr lang="en-US" sz="2600" dirty="0">
              <a:latin typeface="Lucida Console" pitchFamily="49" charset="0"/>
              <a:cs typeface="Courier New" pitchFamily="49" charset="0"/>
            </a:endParaRPr>
          </a:p>
        </p:txBody>
      </p:sp>
    </p:spTree>
    <p:extLst>
      <p:ext uri="{BB962C8B-B14F-4D97-AF65-F5344CB8AC3E}">
        <p14:creationId xmlns:p14="http://schemas.microsoft.com/office/powerpoint/2010/main" val="7151458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a:t>
            </a:r>
            <a:r>
              <a:rPr lang="en-US" dirty="0" smtClean="0"/>
              <a:t>: </a:t>
            </a:r>
            <a:r>
              <a:rPr lang="en-US" dirty="0" err="1" smtClean="0"/>
              <a:t>fscanf</a:t>
            </a:r>
            <a:endParaRPr lang="en-US" dirty="0"/>
          </a:p>
        </p:txBody>
      </p:sp>
      <p:sp>
        <p:nvSpPr>
          <p:cNvPr id="4" name="Content Placeholder 3"/>
          <p:cNvSpPr>
            <a:spLocks noGrp="1"/>
          </p:cNvSpPr>
          <p:nvPr>
            <p:ph idx="1"/>
          </p:nvPr>
        </p:nvSpPr>
        <p:spPr/>
        <p:txBody>
          <a:bodyPr/>
          <a:lstStyle/>
          <a:p>
            <a:pPr marL="0" indent="0">
              <a:spcBef>
                <a:spcPts val="0"/>
              </a:spcBef>
            </a:pPr>
            <a:r>
              <a:rPr lang="en-US" dirty="0"/>
              <a:t>The </a:t>
            </a:r>
            <a:r>
              <a:rPr lang="en-US" dirty="0" err="1"/>
              <a:t>fscanf</a:t>
            </a:r>
            <a:r>
              <a:rPr lang="en-US" dirty="0"/>
              <a:t>() function is just like </a:t>
            </a:r>
            <a:r>
              <a:rPr lang="en-US" dirty="0" err="1"/>
              <a:t>scanf</a:t>
            </a:r>
            <a:r>
              <a:rPr lang="en-US" dirty="0"/>
              <a:t>() except </a:t>
            </a:r>
            <a:r>
              <a:rPr lang="en-US" dirty="0" smtClean="0"/>
              <a:t>it </a:t>
            </a:r>
            <a:r>
              <a:rPr lang="en-US" dirty="0"/>
              <a:t>can specify a stream to read from (</a:t>
            </a:r>
            <a:r>
              <a:rPr lang="en-US" dirty="0" err="1" smtClean="0"/>
              <a:t>scanf</a:t>
            </a:r>
            <a:r>
              <a:rPr lang="en-US" dirty="0" smtClean="0"/>
              <a:t> always </a:t>
            </a:r>
            <a:r>
              <a:rPr lang="en-US" dirty="0"/>
              <a:t>reads from </a:t>
            </a:r>
            <a:r>
              <a:rPr lang="en-US" dirty="0" err="1"/>
              <a:t>stdin</a:t>
            </a:r>
            <a:r>
              <a:rPr lang="en-US" dirty="0"/>
              <a:t>)</a:t>
            </a:r>
          </a:p>
          <a:p>
            <a:pPr lvl="1"/>
            <a:r>
              <a:rPr lang="en-US" dirty="0"/>
              <a:t>parameters: </a:t>
            </a:r>
          </a:p>
          <a:p>
            <a:pPr lvl="2"/>
            <a:r>
              <a:rPr lang="en-US" dirty="0" smtClean="0"/>
              <a:t>A stream pointer</a:t>
            </a:r>
            <a:endParaRPr lang="en-US" dirty="0"/>
          </a:p>
          <a:p>
            <a:pPr lvl="2"/>
            <a:r>
              <a:rPr lang="en-US" dirty="0"/>
              <a:t>format string with information on how to </a:t>
            </a:r>
            <a:r>
              <a:rPr lang="en-US" dirty="0" smtClean="0"/>
              <a:t>parse the file </a:t>
            </a:r>
            <a:endParaRPr lang="en-US" dirty="0"/>
          </a:p>
          <a:p>
            <a:pPr lvl="2"/>
            <a:r>
              <a:rPr lang="en-US" dirty="0"/>
              <a:t>the </a:t>
            </a:r>
            <a:r>
              <a:rPr lang="en-US" dirty="0" smtClean="0"/>
              <a:t>rest are pointers </a:t>
            </a:r>
            <a:r>
              <a:rPr lang="en-US" dirty="0"/>
              <a:t>to variables to </a:t>
            </a:r>
            <a:r>
              <a:rPr lang="en-US" dirty="0" smtClean="0"/>
              <a:t>store the parsed data </a:t>
            </a:r>
            <a:endParaRPr lang="en-US" dirty="0"/>
          </a:p>
          <a:p>
            <a:pPr lvl="1"/>
            <a:r>
              <a:rPr lang="en-US" dirty="0" smtClean="0"/>
              <a:t>You typically </a:t>
            </a:r>
            <a:r>
              <a:rPr lang="en-US" dirty="0"/>
              <a:t>want to use this function in a </a:t>
            </a:r>
            <a:r>
              <a:rPr lang="en-US" dirty="0" smtClean="0"/>
              <a:t>loop. It returns -1 when it hits EOF or if the data doesn’t match the format string</a:t>
            </a:r>
            <a:endParaRPr lang="en-US" dirty="0"/>
          </a:p>
          <a:p>
            <a:r>
              <a:rPr lang="en-US" dirty="0" smtClean="0"/>
              <a:t>For more information,</a:t>
            </a:r>
          </a:p>
          <a:p>
            <a:pPr lvl="1"/>
            <a:r>
              <a:rPr lang="en-US" dirty="0" smtClean="0"/>
              <a:t>man </a:t>
            </a:r>
            <a:r>
              <a:rPr lang="en-US" dirty="0" err="1" smtClean="0"/>
              <a:t>fscanf</a:t>
            </a:r>
            <a:endParaRPr lang="en-US" dirty="0" smtClean="0"/>
          </a:p>
          <a:p>
            <a:pPr lvl="1"/>
            <a:r>
              <a:rPr lang="en-US" dirty="0"/>
              <a:t>http://crasseux.com/books/ctutorial/fscanf.html</a:t>
            </a:r>
            <a:endParaRPr lang="en-US" dirty="0" smtClean="0"/>
          </a:p>
          <a:p>
            <a:r>
              <a:rPr lang="en-US" dirty="0" err="1" smtClean="0"/>
              <a:t>fscanf</a:t>
            </a:r>
            <a:r>
              <a:rPr lang="en-US" dirty="0" smtClean="0"/>
              <a:t> </a:t>
            </a:r>
            <a:r>
              <a:rPr lang="en-US" dirty="0"/>
              <a:t>will be useful in reading</a:t>
            </a:r>
            <a:r>
              <a:rPr lang="en-US" dirty="0" smtClean="0"/>
              <a:t> lines from </a:t>
            </a:r>
            <a:r>
              <a:rPr lang="en-US" dirty="0"/>
              <a:t>the trace </a:t>
            </a:r>
            <a:r>
              <a:rPr lang="en-US" dirty="0" smtClean="0"/>
              <a:t>files. </a:t>
            </a:r>
          </a:p>
          <a:p>
            <a:pPr lvl="1"/>
            <a:r>
              <a:rPr lang="en-US" dirty="0" smtClean="0"/>
              <a:t>L	10,1	</a:t>
            </a:r>
          </a:p>
          <a:p>
            <a:pPr lvl="1"/>
            <a:r>
              <a:rPr lang="en-US" dirty="0" smtClean="0"/>
              <a:t>M 20,1	</a:t>
            </a:r>
          </a:p>
          <a:p>
            <a:pPr marL="0" indent="0">
              <a:buNone/>
            </a:pPr>
            <a:endParaRPr lang="en-US" dirty="0"/>
          </a:p>
        </p:txBody>
      </p:sp>
    </p:spTree>
    <p:extLst>
      <p:ext uri="{BB962C8B-B14F-4D97-AF65-F5344CB8AC3E}">
        <p14:creationId xmlns:p14="http://schemas.microsoft.com/office/powerpoint/2010/main" val="71747050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27038" y="315010"/>
            <a:ext cx="8716962"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a:t>
            </a:r>
            <a:r>
              <a:rPr lang="en-US" dirty="0" smtClean="0"/>
              <a:t>: </a:t>
            </a:r>
            <a:r>
              <a:rPr lang="en-US" dirty="0" err="1" smtClean="0"/>
              <a:t>fscanf</a:t>
            </a:r>
            <a:r>
              <a:rPr lang="en-US" dirty="0" smtClean="0"/>
              <a:t> example</a:t>
            </a:r>
            <a:endParaRPr lang="en-US" dirty="0"/>
          </a:p>
        </p:txBody>
      </p:sp>
      <p:sp>
        <p:nvSpPr>
          <p:cNvPr id="3" name="Text Placeholder 2"/>
          <p:cNvSpPr txBox="1">
            <a:spLocks noGrp="1"/>
          </p:cNvSpPr>
          <p:nvPr>
            <p:ph type="body" idx="4294967295"/>
          </p:nvPr>
        </p:nvSpPr>
        <p:spPr>
          <a:xfrm>
            <a:off x="457200" y="1219200"/>
            <a:ext cx="8307388" cy="5224462"/>
          </a:xfrm>
          <a:prstGeom prst="rect">
            <a:avLst/>
          </a:prstGeom>
        </p:spPr>
        <p:txBody>
          <a:bodyPr wrap="square"/>
          <a:lstStyle>
            <a:defPPr marL="385560" marR="0" lvl="0" indent="-385560" algn="l" rtl="0" hangingPunct="1">
              <a:lnSpc>
                <a:spcPct val="95000"/>
              </a:lnSpc>
              <a:spcBef>
                <a:spcPts val="1500"/>
              </a:spcBef>
              <a:spcAft>
                <a:spcPts val="0"/>
              </a:spcAft>
              <a:buNone/>
              <a:tabLst>
                <a:tab pos="385560" algn="l"/>
                <a:tab pos="914040" algn="l"/>
                <a:tab pos="1828440" algn="l"/>
                <a:tab pos="2742840" algn="l"/>
                <a:tab pos="3657239" algn="l"/>
                <a:tab pos="4571639" algn="l"/>
                <a:tab pos="5486040" algn="l"/>
                <a:tab pos="6400439" algn="l"/>
                <a:tab pos="7314839" algn="l"/>
                <a:tab pos="8229239" algn="l"/>
                <a:tab pos="9143640" algn="l"/>
                <a:tab pos="10058040" algn="l"/>
              </a:tabLst>
              <a:defRPr lang="en-US" sz="2400" b="1" i="0" u="none" strike="noStrike" baseline="0">
                <a:ln>
                  <a:noFill/>
                </a:ln>
                <a:solidFill>
                  <a:srgbClr val="003300"/>
                </a:solidFill>
                <a:effectLst>
                  <a:outerShdw dist="17961" dir="2700000">
                    <a:scrgbClr r="0" g="0" b="0"/>
                  </a:outerShdw>
                </a:effectLst>
                <a:latin typeface="Helvetica" pitchFamily="34"/>
                <a:ea typeface="DejaVu Sans" pitchFamily="2"/>
                <a:cs typeface="DejaVu Sans" pitchFamily="2"/>
              </a:defRPr>
            </a:defPPr>
            <a:lvl1pPr marL="385560" marR="0" lvl="0" indent="-385560" algn="l" rtl="0" hangingPunct="1">
              <a:lnSpc>
                <a:spcPct val="95000"/>
              </a:lnSpc>
              <a:spcBef>
                <a:spcPts val="1500"/>
              </a:spcBef>
              <a:spcAft>
                <a:spcPts val="0"/>
              </a:spcAft>
              <a:buNone/>
              <a:tabLst>
                <a:tab pos="385560" algn="l"/>
                <a:tab pos="914040" algn="l"/>
                <a:tab pos="1828440" algn="l"/>
                <a:tab pos="2742840" algn="l"/>
                <a:tab pos="3657239" algn="l"/>
                <a:tab pos="4571639" algn="l"/>
                <a:tab pos="5486040" algn="l"/>
                <a:tab pos="6400439" algn="l"/>
                <a:tab pos="7314839" algn="l"/>
                <a:tab pos="8229239" algn="l"/>
                <a:tab pos="9143640" algn="l"/>
                <a:tab pos="10058040" algn="l"/>
              </a:tabLst>
              <a:defRPr lang="en-US" sz="2400" b="1" i="0" u="none" strike="noStrike" baseline="0">
                <a:ln>
                  <a:noFill/>
                </a:ln>
                <a:solidFill>
                  <a:srgbClr val="003300"/>
                </a:solidFill>
                <a:effectLst>
                  <a:outerShdw dist="17961" dir="2700000">
                    <a:scrgbClr r="0" g="0" b="0"/>
                  </a:outerShdw>
                </a:effectLst>
                <a:latin typeface="Helvetica" pitchFamily="34"/>
                <a:ea typeface="DejaVu Sans" pitchFamily="2"/>
                <a:cs typeface="DejaVu Sans" pitchFamily="2"/>
              </a:defRPr>
            </a:lvl1pPr>
            <a:lvl2pPr marL="744480" marR="0" lvl="1" indent="-246240" algn="l" rtl="0" hangingPunct="1">
              <a:lnSpc>
                <a:spcPct val="100000"/>
              </a:lnSpc>
              <a:spcBef>
                <a:spcPts val="624"/>
              </a:spcBef>
              <a:spcAft>
                <a:spcPts val="0"/>
              </a:spcAft>
              <a:buClr>
                <a:srgbClr val="660033"/>
              </a:buClr>
              <a:buSzPct val="75000"/>
              <a:buFont typeface="Wingdings" pitchFamily="2"/>
              <a:buChar char=""/>
              <a:tabLst>
                <a:tab pos="169560" algn="l"/>
                <a:tab pos="1083960" algn="l"/>
                <a:tab pos="1998360" algn="l"/>
                <a:tab pos="2912759" algn="l"/>
                <a:tab pos="3827159" algn="l"/>
                <a:tab pos="4741560" algn="l"/>
                <a:tab pos="5655959" algn="l"/>
                <a:tab pos="6570360" algn="l"/>
                <a:tab pos="7484760" algn="l"/>
                <a:tab pos="8399160" algn="l"/>
                <a:tab pos="9313560" algn="l"/>
              </a:tabLst>
              <a:defRPr lang="en-US" sz="2000" b="1" i="0" u="none" strike="noStrike" baseline="0">
                <a:ln>
                  <a:noFill/>
                </a:ln>
                <a:solidFill>
                  <a:srgbClr val="000066"/>
                </a:solidFill>
                <a:latin typeface="Helvetica" pitchFamily="34"/>
                <a:ea typeface="DejaVu Sans" pitchFamily="2"/>
                <a:cs typeface="DejaVu Sans" pitchFamily="2"/>
              </a:defRPr>
            </a:lvl2pPr>
            <a:lvl3pPr marL="1145879" marR="0" lvl="2" indent="-237960" algn="l" rtl="0" hangingPunct="1">
              <a:lnSpc>
                <a:spcPct val="107000"/>
              </a:lnSpc>
              <a:spcBef>
                <a:spcPts val="224"/>
              </a:spcBef>
              <a:spcAft>
                <a:spcPts val="0"/>
              </a:spcAft>
              <a:buClr>
                <a:srgbClr val="005400"/>
              </a:buClr>
              <a:buSzPct val="90000"/>
              <a:buFont typeface="Wingdings" pitchFamily="2"/>
              <a:buChar char=""/>
              <a:tabLst>
                <a:tab pos="682560" algn="l"/>
                <a:tab pos="1596960" algn="l"/>
                <a:tab pos="2511360" algn="l"/>
                <a:tab pos="3425760" algn="l"/>
                <a:tab pos="4340160" algn="l"/>
                <a:tab pos="5254560" algn="l"/>
                <a:tab pos="6168960" algn="l"/>
                <a:tab pos="7083360" algn="l"/>
                <a:tab pos="7997760" algn="l"/>
                <a:tab pos="8912160" algn="l"/>
              </a:tabLst>
              <a:defRPr lang="en-US" sz="1800" b="1" i="0" u="none" strike="noStrike" baseline="0">
                <a:ln>
                  <a:noFill/>
                </a:ln>
                <a:solidFill>
                  <a:srgbClr val="000099"/>
                </a:solidFill>
                <a:latin typeface="Helvetica" pitchFamily="34"/>
                <a:ea typeface="DejaVu Sans" pitchFamily="2"/>
                <a:cs typeface="DejaVu Sans" pitchFamily="2"/>
              </a:defRPr>
            </a:lvl3pPr>
            <a:lvl4pPr marL="1600199" marR="0" lvl="3" indent="-228600" algn="l" rtl="0" hangingPunct="1">
              <a:lnSpc>
                <a:spcPct val="100000"/>
              </a:lnSpc>
              <a:spcBef>
                <a:spcPts val="448"/>
              </a:spcBef>
              <a:spcAft>
                <a:spcPts val="0"/>
              </a:spcAft>
              <a:buClr>
                <a:srgbClr val="000066"/>
              </a:buClr>
              <a:buSzPct val="100000"/>
              <a:buFont typeface="Helvetica" pitchFamily="34"/>
              <a:buChar char="»"/>
              <a:tabLst>
                <a:tab pos="228600" algn="l"/>
                <a:tab pos="1143000" algn="l"/>
                <a:tab pos="2057400" algn="l"/>
                <a:tab pos="2971800" algn="l"/>
                <a:tab pos="3886200" algn="l"/>
                <a:tab pos="4800600" algn="l"/>
                <a:tab pos="5715000" algn="l"/>
                <a:tab pos="6629400" algn="l"/>
                <a:tab pos="7543799" algn="l"/>
                <a:tab pos="8458200" algn="l"/>
              </a:tabLst>
              <a:defRPr lang="en-US" sz="1800" b="0" i="0" u="none" strike="noStrike" baseline="0">
                <a:ln>
                  <a:noFill/>
                </a:ln>
                <a:solidFill>
                  <a:srgbClr val="000066"/>
                </a:solidFill>
                <a:latin typeface="Helvetica" pitchFamily="34"/>
                <a:ea typeface="DejaVu Sans" pitchFamily="2"/>
                <a:cs typeface="DejaVu Sans" pitchFamily="2"/>
              </a:defRPr>
            </a:lvl4pPr>
            <a:lvl5pPr marL="2450880" marR="0" lvl="4" indent="-228600" algn="l" rtl="0" hangingPunct="1">
              <a:lnSpc>
                <a:spcPct val="100000"/>
              </a:lnSpc>
              <a:spcBef>
                <a:spcPts val="499"/>
              </a:spcBef>
              <a:spcAft>
                <a:spcPts val="0"/>
              </a:spcAft>
              <a:buClr>
                <a:srgbClr val="000066"/>
              </a:buClr>
              <a:buSzPct val="100000"/>
              <a:buFont typeface="Times New Roman" pitchFamily="18"/>
              <a:buChar char="•"/>
              <a:tabLst>
                <a:tab pos="291960" algn="l"/>
                <a:tab pos="1206359" algn="l"/>
                <a:tab pos="2120760" algn="l"/>
                <a:tab pos="3035159" algn="l"/>
                <a:tab pos="3949560" algn="l"/>
                <a:tab pos="4863960" algn="l"/>
                <a:tab pos="5778360" algn="l"/>
                <a:tab pos="6692760" algn="l"/>
                <a:tab pos="7607160" algn="l"/>
              </a:tabLst>
              <a:defRPr lang="en-US" sz="2000" b="0" i="0" u="none" strike="noStrike" baseline="0">
                <a:ln>
                  <a:noFill/>
                </a:ln>
                <a:solidFill>
                  <a:srgbClr val="000066"/>
                </a:solidFill>
                <a:latin typeface="Times New Roman" pitchFamily="18"/>
                <a:ea typeface="DejaVu Sans" pitchFamily="2"/>
                <a:cs typeface="DejaVu Sans" pitchFamily="2"/>
              </a:defRPr>
            </a:lvl5pPr>
            <a:lvl6pPr marL="2450880" marR="0" lvl="5" indent="-228600" algn="l" rtl="0" hangingPunct="1">
              <a:lnSpc>
                <a:spcPct val="100000"/>
              </a:lnSpc>
              <a:spcBef>
                <a:spcPts val="499"/>
              </a:spcBef>
              <a:spcAft>
                <a:spcPts val="0"/>
              </a:spcAft>
              <a:buClr>
                <a:srgbClr val="000066"/>
              </a:buClr>
              <a:buSzPct val="100000"/>
              <a:buFont typeface="Times New Roman" pitchFamily="18"/>
              <a:buChar char="•"/>
              <a:tabLst>
                <a:tab pos="291960" algn="l"/>
                <a:tab pos="1206359" algn="l"/>
                <a:tab pos="2120760" algn="l"/>
                <a:tab pos="3035159" algn="l"/>
                <a:tab pos="3949560" algn="l"/>
                <a:tab pos="4863960" algn="l"/>
                <a:tab pos="5778360" algn="l"/>
                <a:tab pos="6692760" algn="l"/>
                <a:tab pos="7607160" algn="l"/>
              </a:tabLst>
              <a:defRPr lang="en-US" sz="2000" b="0" i="0" u="none" strike="noStrike" baseline="0">
                <a:ln>
                  <a:noFill/>
                </a:ln>
                <a:solidFill>
                  <a:srgbClr val="000066"/>
                </a:solidFill>
                <a:latin typeface="Times New Roman" pitchFamily="18"/>
                <a:ea typeface="DejaVu Sans" pitchFamily="2"/>
                <a:cs typeface="DejaVu Sans" pitchFamily="2"/>
              </a:defRPr>
            </a:lvl6pPr>
            <a:lvl7pPr marL="2450880" marR="0" lvl="6" indent="-228600" algn="l" rtl="0" hangingPunct="1">
              <a:lnSpc>
                <a:spcPct val="100000"/>
              </a:lnSpc>
              <a:spcBef>
                <a:spcPts val="499"/>
              </a:spcBef>
              <a:spcAft>
                <a:spcPts val="0"/>
              </a:spcAft>
              <a:buClr>
                <a:srgbClr val="000066"/>
              </a:buClr>
              <a:buSzPct val="100000"/>
              <a:buFont typeface="Times New Roman" pitchFamily="18"/>
              <a:buChar char="•"/>
              <a:tabLst>
                <a:tab pos="291960" algn="l"/>
                <a:tab pos="1206359" algn="l"/>
                <a:tab pos="2120760" algn="l"/>
                <a:tab pos="3035159" algn="l"/>
                <a:tab pos="3949560" algn="l"/>
                <a:tab pos="4863960" algn="l"/>
                <a:tab pos="5778360" algn="l"/>
                <a:tab pos="6692760" algn="l"/>
                <a:tab pos="7607160" algn="l"/>
              </a:tabLst>
              <a:defRPr lang="en-US" sz="2000" b="0" i="0" u="none" strike="noStrike" baseline="0">
                <a:ln>
                  <a:noFill/>
                </a:ln>
                <a:solidFill>
                  <a:srgbClr val="000066"/>
                </a:solidFill>
                <a:latin typeface="Times New Roman" pitchFamily="18"/>
                <a:ea typeface="DejaVu Sans" pitchFamily="2"/>
                <a:cs typeface="DejaVu Sans" pitchFamily="2"/>
              </a:defRPr>
            </a:lvl7pPr>
            <a:lvl8pPr marL="2450880" marR="0" lvl="7" indent="-228600" algn="l" rtl="0" hangingPunct="1">
              <a:lnSpc>
                <a:spcPct val="100000"/>
              </a:lnSpc>
              <a:spcBef>
                <a:spcPts val="499"/>
              </a:spcBef>
              <a:spcAft>
                <a:spcPts val="0"/>
              </a:spcAft>
              <a:buClr>
                <a:srgbClr val="000066"/>
              </a:buClr>
              <a:buSzPct val="100000"/>
              <a:buFont typeface="Times New Roman" pitchFamily="18"/>
              <a:buChar char="•"/>
              <a:tabLst>
                <a:tab pos="291960" algn="l"/>
                <a:tab pos="1206359" algn="l"/>
                <a:tab pos="2120760" algn="l"/>
                <a:tab pos="3035159" algn="l"/>
                <a:tab pos="3949560" algn="l"/>
                <a:tab pos="4863960" algn="l"/>
                <a:tab pos="5778360" algn="l"/>
                <a:tab pos="6692760" algn="l"/>
                <a:tab pos="7607160" algn="l"/>
              </a:tabLst>
              <a:defRPr lang="en-US" sz="2000" b="0" i="0" u="none" strike="noStrike" baseline="0">
                <a:ln>
                  <a:noFill/>
                </a:ln>
                <a:solidFill>
                  <a:srgbClr val="000066"/>
                </a:solidFill>
                <a:latin typeface="Times New Roman" pitchFamily="18"/>
                <a:ea typeface="DejaVu Sans" pitchFamily="2"/>
                <a:cs typeface="DejaVu Sans" pitchFamily="2"/>
              </a:defRPr>
            </a:lvl8pPr>
            <a:lvl9pPr marL="2450880" marR="0" lvl="8" indent="-228600" algn="l" rtl="0" hangingPunct="1">
              <a:lnSpc>
                <a:spcPct val="100000"/>
              </a:lnSpc>
              <a:spcBef>
                <a:spcPts val="499"/>
              </a:spcBef>
              <a:spcAft>
                <a:spcPts val="0"/>
              </a:spcAft>
              <a:buClr>
                <a:srgbClr val="000066"/>
              </a:buClr>
              <a:buSzPct val="100000"/>
              <a:buFont typeface="Times New Roman" pitchFamily="18"/>
              <a:buChar char="•"/>
              <a:tabLst>
                <a:tab pos="291960" algn="l"/>
                <a:tab pos="1206359" algn="l"/>
                <a:tab pos="2120760" algn="l"/>
                <a:tab pos="3035159" algn="l"/>
                <a:tab pos="3949560" algn="l"/>
                <a:tab pos="4863960" algn="l"/>
                <a:tab pos="5778360" algn="l"/>
                <a:tab pos="6692760" algn="l"/>
                <a:tab pos="7607160" algn="l"/>
              </a:tabLst>
              <a:defRPr lang="en-US" sz="2000" b="0" i="0" u="none" strike="noStrike" baseline="0">
                <a:ln>
                  <a:noFill/>
                </a:ln>
                <a:solidFill>
                  <a:srgbClr val="000066"/>
                </a:solidFill>
                <a:latin typeface="Times New Roman" pitchFamily="18"/>
                <a:ea typeface="DejaVu Sans" pitchFamily="2"/>
                <a:cs typeface="DejaVu Sans" pitchFamily="2"/>
              </a:defRPr>
            </a:lvl9pPr>
          </a:lstStyle>
          <a:p>
            <a:pPr marL="0" indent="0">
              <a:spcBef>
                <a:spcPts val="0"/>
              </a:spcBef>
            </a:pPr>
            <a:r>
              <a:rPr lang="en-US" sz="1800" b="0" dirty="0" smtClean="0">
                <a:effectLst/>
                <a:latin typeface="Consolas"/>
                <a:cs typeface="Consolas"/>
              </a:rPr>
              <a:t>FILE * </a:t>
            </a:r>
            <a:r>
              <a:rPr lang="en-US" sz="1800" b="0" dirty="0" err="1" smtClean="0">
                <a:effectLst/>
                <a:latin typeface="Consolas"/>
                <a:cs typeface="Consolas"/>
              </a:rPr>
              <a:t>pFile</a:t>
            </a:r>
            <a:r>
              <a:rPr lang="en-US" sz="1800" b="0" dirty="0" smtClean="0">
                <a:effectLst/>
                <a:latin typeface="Consolas"/>
                <a:cs typeface="Consolas"/>
              </a:rPr>
              <a:t>; //pointer to FILE object</a:t>
            </a:r>
          </a:p>
          <a:p>
            <a:pPr marL="0" indent="0">
              <a:spcBef>
                <a:spcPts val="0"/>
              </a:spcBef>
            </a:pPr>
            <a:endParaRPr lang="en-US" sz="1800" b="0" dirty="0" smtClean="0">
              <a:effectLst/>
              <a:latin typeface="Consolas"/>
              <a:cs typeface="Consolas"/>
            </a:endParaRPr>
          </a:p>
          <a:p>
            <a:pPr marL="0" indent="0">
              <a:spcBef>
                <a:spcPts val="0"/>
              </a:spcBef>
            </a:pPr>
            <a:r>
              <a:rPr lang="en-US" sz="1800" b="0" dirty="0" err="1" smtClean="0">
                <a:effectLst/>
                <a:latin typeface="Consolas"/>
                <a:cs typeface="Consolas"/>
              </a:rPr>
              <a:t>pFile</a:t>
            </a:r>
            <a:r>
              <a:rPr lang="en-US" sz="1800" b="0" dirty="0" smtClean="0">
                <a:effectLst/>
                <a:latin typeface="Consolas"/>
                <a:cs typeface="Consolas"/>
              </a:rPr>
              <a:t> = </a:t>
            </a:r>
            <a:r>
              <a:rPr lang="en-US" sz="1800" b="0" dirty="0" err="1" smtClean="0">
                <a:effectLst/>
                <a:latin typeface="Consolas"/>
                <a:cs typeface="Consolas"/>
              </a:rPr>
              <a:t>fopen</a:t>
            </a:r>
            <a:r>
              <a:rPr lang="en-US" sz="1800" b="0" dirty="0" smtClean="0">
                <a:effectLst/>
                <a:latin typeface="Consolas"/>
                <a:cs typeface="Consolas"/>
              </a:rPr>
              <a:t> (</a:t>
            </a:r>
            <a:r>
              <a:rPr sz="1800" b="0" dirty="0" smtClean="0">
                <a:effectLst/>
                <a:latin typeface="Consolas"/>
                <a:cs typeface="Consolas"/>
              </a:rPr>
              <a:t>"tracefile.txt"</a:t>
            </a:r>
            <a:r>
              <a:rPr lang="en-US" sz="1800" b="0" dirty="0" smtClean="0">
                <a:effectLst/>
                <a:latin typeface="Consolas"/>
                <a:cs typeface="Consolas"/>
              </a:rPr>
              <a:t>,“</a:t>
            </a:r>
            <a:r>
              <a:rPr lang="en-US" sz="1800" b="0" dirty="0" err="1" smtClean="0">
                <a:effectLst/>
                <a:latin typeface="Consolas"/>
                <a:cs typeface="Consolas"/>
              </a:rPr>
              <a:t>r</a:t>
            </a:r>
            <a:r>
              <a:rPr lang="en-US" sz="1800" b="0" dirty="0" smtClean="0">
                <a:effectLst/>
                <a:latin typeface="Consolas"/>
                <a:cs typeface="Consolas"/>
              </a:rPr>
              <a:t>"); //open file for reading</a:t>
            </a:r>
          </a:p>
          <a:p>
            <a:pPr marL="0" indent="0">
              <a:spcBef>
                <a:spcPts val="0"/>
              </a:spcBef>
            </a:pPr>
            <a:endParaRPr lang="en-US" sz="1800" b="0" dirty="0" smtClean="0">
              <a:effectLst/>
              <a:latin typeface="Consolas"/>
              <a:cs typeface="Consolas"/>
            </a:endParaRPr>
          </a:p>
          <a:p>
            <a:pPr marL="0" indent="0">
              <a:spcBef>
                <a:spcPts val="0"/>
              </a:spcBef>
            </a:pPr>
            <a:r>
              <a:rPr lang="en-US" sz="1800" b="0" dirty="0" smtClean="0">
                <a:effectLst/>
                <a:latin typeface="Consolas"/>
                <a:cs typeface="Consolas"/>
              </a:rPr>
              <a:t>char </a:t>
            </a:r>
            <a:r>
              <a:rPr sz="1800" b="0" dirty="0" smtClean="0">
                <a:effectLst/>
                <a:latin typeface="Consolas"/>
                <a:cs typeface="Consolas"/>
              </a:rPr>
              <a:t>identifier</a:t>
            </a:r>
            <a:r>
              <a:rPr lang="en-US" sz="1800" b="0" dirty="0" smtClean="0">
                <a:effectLst/>
                <a:latin typeface="Consolas"/>
                <a:cs typeface="Consolas"/>
              </a:rPr>
              <a:t>;</a:t>
            </a:r>
            <a:endParaRPr sz="1800" b="0" dirty="0" smtClean="0">
              <a:effectLst/>
              <a:latin typeface="Consolas"/>
              <a:cs typeface="Consolas"/>
            </a:endParaRPr>
          </a:p>
          <a:p>
            <a:pPr marL="0" indent="0">
              <a:spcBef>
                <a:spcPts val="0"/>
              </a:spcBef>
            </a:pPr>
            <a:r>
              <a:rPr lang="en-US" sz="1800" b="0" dirty="0" smtClean="0">
                <a:effectLst/>
                <a:latin typeface="Consolas"/>
                <a:cs typeface="Consolas"/>
              </a:rPr>
              <a:t>u</a:t>
            </a:r>
            <a:r>
              <a:rPr sz="1800" b="0" dirty="0" smtClean="0">
                <a:effectLst/>
                <a:latin typeface="Consolas"/>
                <a:cs typeface="Consolas"/>
              </a:rPr>
              <a:t>nsigned address;</a:t>
            </a:r>
          </a:p>
          <a:p>
            <a:pPr marL="0" indent="0">
              <a:spcBef>
                <a:spcPts val="0"/>
              </a:spcBef>
            </a:pPr>
            <a:r>
              <a:rPr sz="1800" b="0" dirty="0" smtClean="0">
                <a:effectLst/>
                <a:latin typeface="Consolas"/>
                <a:cs typeface="Consolas"/>
              </a:rPr>
              <a:t>int size;</a:t>
            </a:r>
            <a:endParaRPr lang="en-US" sz="1800" b="0" dirty="0" smtClean="0">
              <a:effectLst/>
              <a:latin typeface="Consolas"/>
              <a:cs typeface="Consolas"/>
            </a:endParaRPr>
          </a:p>
          <a:p>
            <a:pPr marL="0" indent="0">
              <a:spcBef>
                <a:spcPts val="0"/>
              </a:spcBef>
            </a:pPr>
            <a:r>
              <a:rPr lang="en-US" sz="1800" b="0" dirty="0" smtClean="0">
                <a:effectLst/>
                <a:latin typeface="Consolas"/>
                <a:cs typeface="Consolas"/>
              </a:rPr>
              <a:t>//</a:t>
            </a:r>
            <a:r>
              <a:rPr sz="1800" b="0" dirty="0" smtClean="0">
                <a:effectLst/>
                <a:latin typeface="Consolas"/>
                <a:cs typeface="Consolas"/>
              </a:rPr>
              <a:t> Reading lines like " M 20,1" or "L 19,3"</a:t>
            </a:r>
            <a:endParaRPr lang="en-US" sz="1800" b="0" dirty="0" smtClean="0">
              <a:effectLst/>
              <a:latin typeface="Consolas"/>
              <a:cs typeface="Consolas"/>
            </a:endParaRPr>
          </a:p>
          <a:p>
            <a:pPr marL="0" indent="0">
              <a:spcBef>
                <a:spcPts val="0"/>
              </a:spcBef>
            </a:pPr>
            <a:endParaRPr lang="en-US" sz="1800" b="0" dirty="0" smtClean="0">
              <a:effectLst/>
              <a:latin typeface="Consolas"/>
              <a:cs typeface="Consolas"/>
            </a:endParaRPr>
          </a:p>
          <a:p>
            <a:pPr marL="0" indent="0">
              <a:spcBef>
                <a:spcPts val="0"/>
              </a:spcBef>
            </a:pPr>
            <a:r>
              <a:rPr lang="en-US" sz="1800" b="0" dirty="0" smtClean="0">
                <a:effectLst/>
                <a:latin typeface="Consolas"/>
                <a:cs typeface="Consolas"/>
              </a:rPr>
              <a:t>while(</a:t>
            </a:r>
            <a:r>
              <a:rPr lang="en-US" sz="1800" b="0" dirty="0" err="1" smtClean="0">
                <a:effectLst/>
                <a:latin typeface="Consolas"/>
                <a:cs typeface="Consolas"/>
              </a:rPr>
              <a:t>fscanf</a:t>
            </a:r>
            <a:r>
              <a:rPr lang="en-US" sz="1800" b="0" dirty="0" smtClean="0">
                <a:effectLst/>
                <a:latin typeface="Consolas"/>
                <a:cs typeface="Consolas"/>
              </a:rPr>
              <a:t>(</a:t>
            </a:r>
            <a:r>
              <a:rPr lang="en-US" sz="1800" b="0" dirty="0" err="1" smtClean="0">
                <a:effectLst/>
                <a:latin typeface="Consolas"/>
                <a:cs typeface="Consolas"/>
              </a:rPr>
              <a:t>pFile</a:t>
            </a:r>
            <a:r>
              <a:rPr lang="en-US" sz="1800" b="0" dirty="0" smtClean="0">
                <a:effectLst/>
                <a:latin typeface="Consolas"/>
                <a:cs typeface="Consolas"/>
              </a:rPr>
              <a:t>,“</a:t>
            </a:r>
            <a:r>
              <a:rPr sz="1800" b="0" dirty="0" smtClean="0">
                <a:effectLst/>
                <a:latin typeface="Consolas"/>
                <a:cs typeface="Consolas"/>
              </a:rPr>
              <a:t> </a:t>
            </a:r>
            <a:r>
              <a:rPr lang="en-US" sz="1800" b="0" dirty="0" smtClean="0">
                <a:effectLst/>
                <a:latin typeface="Consolas"/>
                <a:cs typeface="Consolas"/>
              </a:rPr>
              <a:t>%</a:t>
            </a:r>
            <a:r>
              <a:rPr sz="1800" b="0" dirty="0" smtClean="0">
                <a:effectLst/>
                <a:latin typeface="Consolas"/>
                <a:cs typeface="Consolas"/>
              </a:rPr>
              <a:t>c </a:t>
            </a:r>
            <a:r>
              <a:rPr lang="en-US" sz="1800" b="0" dirty="0" smtClean="0">
                <a:effectLst/>
                <a:latin typeface="Consolas"/>
                <a:cs typeface="Consolas"/>
              </a:rPr>
              <a:t>%</a:t>
            </a:r>
            <a:r>
              <a:rPr sz="1800" b="0" dirty="0" smtClean="0">
                <a:effectLst/>
                <a:latin typeface="Consolas"/>
                <a:cs typeface="Consolas"/>
              </a:rPr>
              <a:t>x,%d</a:t>
            </a:r>
            <a:r>
              <a:rPr lang="en-US" sz="1800" b="0" dirty="0" smtClean="0">
                <a:effectLst/>
                <a:latin typeface="Consolas"/>
                <a:cs typeface="Consolas"/>
              </a:rPr>
              <a:t>”, &amp;</a:t>
            </a:r>
            <a:r>
              <a:rPr sz="1800" b="0" dirty="0" smtClean="0">
                <a:effectLst/>
                <a:latin typeface="Consolas"/>
                <a:cs typeface="Consolas"/>
              </a:rPr>
              <a:t>identifier</a:t>
            </a:r>
            <a:r>
              <a:rPr lang="en-US" sz="1800" b="0" dirty="0" smtClean="0">
                <a:effectLst/>
                <a:latin typeface="Consolas"/>
                <a:cs typeface="Consolas"/>
              </a:rPr>
              <a:t>, &amp;</a:t>
            </a:r>
            <a:r>
              <a:rPr sz="1800" b="0" dirty="0" smtClean="0">
                <a:effectLst/>
                <a:latin typeface="Consolas"/>
                <a:cs typeface="Consolas"/>
              </a:rPr>
              <a:t>address</a:t>
            </a:r>
            <a:r>
              <a:rPr lang="en-US" sz="1800" b="0" dirty="0" smtClean="0">
                <a:effectLst/>
                <a:latin typeface="Consolas"/>
                <a:cs typeface="Consolas"/>
              </a:rPr>
              <a:t>, &amp;</a:t>
            </a:r>
            <a:r>
              <a:rPr sz="1800" b="0" dirty="0" smtClean="0">
                <a:effectLst/>
                <a:latin typeface="Consolas"/>
                <a:cs typeface="Consolas"/>
              </a:rPr>
              <a:t>size</a:t>
            </a:r>
            <a:r>
              <a:rPr lang="en-US" sz="1800" b="0" dirty="0" smtClean="0">
                <a:effectLst/>
                <a:latin typeface="Consolas"/>
                <a:cs typeface="Consolas"/>
              </a:rPr>
              <a:t>)&gt;0)</a:t>
            </a:r>
          </a:p>
          <a:p>
            <a:pPr marL="0" indent="0">
              <a:spcBef>
                <a:spcPts val="0"/>
              </a:spcBef>
            </a:pPr>
            <a:r>
              <a:rPr lang="en-US" sz="1800" b="0" dirty="0" smtClean="0">
                <a:effectLst/>
                <a:latin typeface="Consolas"/>
                <a:cs typeface="Consolas"/>
              </a:rPr>
              <a:t>{</a:t>
            </a:r>
          </a:p>
          <a:p>
            <a:pPr marL="0" indent="0">
              <a:spcBef>
                <a:spcPts val="0"/>
              </a:spcBef>
            </a:pPr>
            <a:r>
              <a:rPr lang="en-US" sz="1800" b="0" dirty="0" smtClean="0">
                <a:effectLst/>
                <a:latin typeface="Consolas"/>
                <a:cs typeface="Consolas"/>
              </a:rPr>
              <a:t>	// Do stuff</a:t>
            </a:r>
          </a:p>
          <a:p>
            <a:pPr marL="0" indent="0">
              <a:spcBef>
                <a:spcPts val="0"/>
              </a:spcBef>
            </a:pPr>
            <a:r>
              <a:rPr lang="en-US" sz="1800" b="0" dirty="0" smtClean="0">
                <a:effectLst/>
                <a:latin typeface="Consolas"/>
                <a:cs typeface="Consolas"/>
              </a:rPr>
              <a:t>}</a:t>
            </a:r>
          </a:p>
          <a:p>
            <a:pPr marL="0" indent="0">
              <a:spcBef>
                <a:spcPts val="0"/>
              </a:spcBef>
            </a:pPr>
            <a:endParaRPr lang="en-US" sz="1800" b="0" dirty="0" smtClean="0">
              <a:effectLst/>
              <a:latin typeface="Consolas"/>
              <a:cs typeface="Consolas"/>
            </a:endParaRPr>
          </a:p>
          <a:p>
            <a:pPr marL="0" indent="0">
              <a:spcBef>
                <a:spcPts val="0"/>
              </a:spcBef>
            </a:pPr>
            <a:r>
              <a:rPr lang="en-US" sz="1800" b="0" dirty="0" err="1" smtClean="0">
                <a:effectLst/>
                <a:latin typeface="Consolas"/>
                <a:cs typeface="Consolas"/>
              </a:rPr>
              <a:t>fclose</a:t>
            </a:r>
            <a:r>
              <a:rPr lang="en-US" sz="1800" b="0" dirty="0" smtClean="0">
                <a:effectLst/>
                <a:latin typeface="Consolas"/>
                <a:cs typeface="Consolas"/>
              </a:rPr>
              <a:t>(</a:t>
            </a:r>
            <a:r>
              <a:rPr lang="en-US" sz="1800" b="0" dirty="0" err="1" smtClean="0">
                <a:effectLst/>
                <a:latin typeface="Consolas"/>
                <a:cs typeface="Consolas"/>
              </a:rPr>
              <a:t>pFile</a:t>
            </a:r>
            <a:r>
              <a:rPr lang="en-US" sz="1800" b="0" dirty="0" smtClean="0">
                <a:effectLst/>
                <a:latin typeface="Consolas"/>
                <a:cs typeface="Consolas"/>
              </a:rPr>
              <a:t>); //remember to close file when done</a:t>
            </a:r>
            <a:endParaRPr lang="en-US" sz="1800" b="0" dirty="0">
              <a:effectLst/>
              <a:latin typeface="Consolas"/>
              <a:cs typeface="Consolas"/>
            </a:endParaRPr>
          </a:p>
        </p:txBody>
      </p:sp>
    </p:spTree>
    <p:extLst>
      <p:ext uri="{BB962C8B-B14F-4D97-AF65-F5344CB8AC3E}">
        <p14:creationId xmlns:p14="http://schemas.microsoft.com/office/powerpoint/2010/main" val="314844125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a:t>Part (a) </a:t>
            </a:r>
            <a:r>
              <a:rPr lang="en-US" dirty="0" smtClean="0"/>
              <a:t>: </a:t>
            </a:r>
            <a:r>
              <a:rPr lang="en-US" dirty="0" err="1" smtClean="0"/>
              <a:t>Malloc</a:t>
            </a:r>
            <a:r>
              <a:rPr lang="en-US" dirty="0" smtClean="0"/>
              <a:t>/free</a:t>
            </a:r>
            <a:endParaRPr lang="en-US" dirty="0"/>
          </a:p>
        </p:txBody>
      </p:sp>
      <p:sp>
        <p:nvSpPr>
          <p:cNvPr id="4" name="Content Placeholder 3"/>
          <p:cNvSpPr>
            <a:spLocks noGrp="1"/>
          </p:cNvSpPr>
          <p:nvPr>
            <p:ph idx="1"/>
          </p:nvPr>
        </p:nvSpPr>
        <p:spPr/>
        <p:txBody>
          <a:bodyPr/>
          <a:lstStyle/>
          <a:p>
            <a:pPr marL="0" indent="0">
              <a:spcBef>
                <a:spcPts val="0"/>
              </a:spcBef>
            </a:pPr>
            <a:r>
              <a:rPr lang="en-US" dirty="0" smtClean="0"/>
              <a:t> Use </a:t>
            </a:r>
            <a:r>
              <a:rPr lang="en-US" dirty="0" err="1"/>
              <a:t>malloc</a:t>
            </a:r>
            <a:r>
              <a:rPr lang="en-US" dirty="0" smtClean="0"/>
              <a:t> to </a:t>
            </a:r>
            <a:r>
              <a:rPr lang="en-US" dirty="0"/>
              <a:t>allocate memory on the</a:t>
            </a:r>
            <a:r>
              <a:rPr lang="en-US" dirty="0" smtClean="0"/>
              <a:t> heap </a:t>
            </a:r>
            <a:endParaRPr lang="en-US" dirty="0"/>
          </a:p>
          <a:p>
            <a:pPr marL="0" indent="0">
              <a:spcBef>
                <a:spcPts val="0"/>
              </a:spcBef>
            </a:pPr>
            <a:endParaRPr lang="en-US" dirty="0" smtClean="0"/>
          </a:p>
          <a:p>
            <a:pPr marL="0" indent="0">
              <a:spcBef>
                <a:spcPts val="0"/>
              </a:spcBef>
            </a:pPr>
            <a:r>
              <a:rPr lang="en-US" dirty="0" smtClean="0"/>
              <a:t> Always </a:t>
            </a:r>
            <a:r>
              <a:rPr lang="en-US" dirty="0"/>
              <a:t>free what you </a:t>
            </a:r>
            <a:r>
              <a:rPr lang="en-US" dirty="0" err="1"/>
              <a:t>malloc</a:t>
            </a:r>
            <a:r>
              <a:rPr lang="en-US" dirty="0"/>
              <a:t>, otherwise may </a:t>
            </a:r>
            <a:endParaRPr lang="en-US" dirty="0" smtClean="0"/>
          </a:p>
          <a:p>
            <a:pPr marL="0" indent="0">
              <a:spcBef>
                <a:spcPts val="0"/>
              </a:spcBef>
              <a:buNone/>
            </a:pPr>
            <a:r>
              <a:rPr lang="en-US" dirty="0" smtClean="0"/>
              <a:t>   get </a:t>
            </a:r>
            <a:r>
              <a:rPr lang="en-US" dirty="0"/>
              <a:t>memory leak</a:t>
            </a:r>
          </a:p>
          <a:p>
            <a:pPr lvl="1"/>
            <a:r>
              <a:rPr lang="en-US" dirty="0" err="1"/>
              <a:t>s</a:t>
            </a:r>
            <a:r>
              <a:rPr lang="en-US" dirty="0" err="1" smtClean="0"/>
              <a:t>ome_pointer_you_malloced</a:t>
            </a:r>
            <a:r>
              <a:rPr lang="en-US" dirty="0" smtClean="0"/>
              <a:t> </a:t>
            </a:r>
            <a:r>
              <a:rPr lang="en-US" dirty="0"/>
              <a:t>= </a:t>
            </a:r>
            <a:r>
              <a:rPr lang="en-US" dirty="0" err="1"/>
              <a:t>malloc</a:t>
            </a:r>
            <a:r>
              <a:rPr lang="en-US" dirty="0"/>
              <a:t>(</a:t>
            </a:r>
            <a:r>
              <a:rPr lang="en-US" dirty="0" err="1"/>
              <a:t>sizeof</a:t>
            </a:r>
            <a:r>
              <a:rPr lang="en-US" dirty="0"/>
              <a:t>(</a:t>
            </a:r>
            <a:r>
              <a:rPr lang="en-US" dirty="0" err="1"/>
              <a:t>int</a:t>
            </a:r>
            <a:r>
              <a:rPr lang="en-US" dirty="0"/>
              <a:t>));</a:t>
            </a:r>
          </a:p>
          <a:p>
            <a:pPr lvl="1"/>
            <a:r>
              <a:rPr lang="en-US" dirty="0" err="1"/>
              <a:t>Free(some_pointer_you_malloced</a:t>
            </a:r>
            <a:r>
              <a:rPr lang="en-US" dirty="0"/>
              <a:t>)</a:t>
            </a:r>
            <a:r>
              <a:rPr lang="en-US" dirty="0" smtClean="0"/>
              <a:t>;</a:t>
            </a:r>
          </a:p>
          <a:p>
            <a:pPr lvl="1">
              <a:buNone/>
            </a:pPr>
            <a:endParaRPr lang="en-US" dirty="0" smtClean="0"/>
          </a:p>
          <a:p>
            <a:pPr marL="0" indent="0">
              <a:spcBef>
                <a:spcPts val="0"/>
              </a:spcBef>
            </a:pPr>
            <a:r>
              <a:rPr lang="en-US" dirty="0" smtClean="0"/>
              <a:t> Don’t </a:t>
            </a:r>
            <a:r>
              <a:rPr lang="en-US" dirty="0"/>
              <a:t>free memory you didn’t allocate</a:t>
            </a:r>
          </a:p>
          <a:p>
            <a:endParaRPr lang="en-US" dirty="0"/>
          </a:p>
        </p:txBody>
      </p:sp>
    </p:spTree>
    <p:extLst>
      <p:ext uri="{BB962C8B-B14F-4D97-AF65-F5344CB8AC3E}">
        <p14:creationId xmlns:p14="http://schemas.microsoft.com/office/powerpoint/2010/main" val="360671089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520041533"/>
              </p:ext>
            </p:extLst>
          </p:nvPr>
        </p:nvGraphicFramePr>
        <p:xfrm>
          <a:off x="5867400" y="2667000"/>
          <a:ext cx="2438400" cy="2108200"/>
        </p:xfrm>
        <a:graphic>
          <a:graphicData uri="http://schemas.openxmlformats.org/drawingml/2006/table">
            <a:tbl>
              <a:tblPr firstRow="1" bandRow="1">
                <a:tableStyleId>{2D5ABB26-0587-4C30-8999-92F81FD0307C}</a:tableStyleId>
              </a:tblPr>
              <a:tblGrid>
                <a:gridCol w="609600"/>
                <a:gridCol w="609600"/>
                <a:gridCol w="609600"/>
                <a:gridCol w="609600"/>
              </a:tblGrid>
              <a:tr h="527050">
                <a:tc>
                  <a:txBody>
                    <a:bodyPr/>
                    <a:lstStyle/>
                    <a:p>
                      <a:r>
                        <a:rPr lang="en-US" dirty="0" smtClean="0"/>
                        <a:t>1</a:t>
                      </a:r>
                      <a:endParaRPr lang="en-US" dirty="0"/>
                    </a:p>
                  </a:txBody>
                  <a:tcPr/>
                </a:tc>
                <a:tc>
                  <a:txBody>
                    <a:bodyPr/>
                    <a:lstStyle/>
                    <a:p>
                      <a:r>
                        <a:rPr lang="en-US" dirty="0" smtClean="0"/>
                        <a:t>5</a:t>
                      </a:r>
                      <a:endParaRPr lang="en-US" dirty="0"/>
                    </a:p>
                  </a:txBody>
                  <a:tcPr/>
                </a:tc>
                <a:tc>
                  <a:txBody>
                    <a:bodyPr/>
                    <a:lstStyle/>
                    <a:p>
                      <a:r>
                        <a:rPr lang="en-US" dirty="0" smtClean="0"/>
                        <a:t>9</a:t>
                      </a:r>
                      <a:endParaRPr lang="en-US" dirty="0"/>
                    </a:p>
                  </a:txBody>
                  <a:tcPr/>
                </a:tc>
                <a:tc>
                  <a:txBody>
                    <a:bodyPr/>
                    <a:lstStyle/>
                    <a:p>
                      <a:r>
                        <a:rPr lang="en-US" dirty="0" smtClean="0"/>
                        <a:t>13</a:t>
                      </a:r>
                      <a:endParaRPr lang="en-US" dirty="0"/>
                    </a:p>
                  </a:txBody>
                  <a:tcPr/>
                </a:tc>
              </a:tr>
              <a:tr h="527050">
                <a:tc>
                  <a:txBody>
                    <a:bodyPr/>
                    <a:lstStyle/>
                    <a:p>
                      <a:r>
                        <a:rPr lang="en-US" dirty="0" smtClean="0"/>
                        <a:t>2</a:t>
                      </a:r>
                      <a:endParaRPr lang="en-US" dirty="0"/>
                    </a:p>
                  </a:txBody>
                  <a:tcPr/>
                </a:tc>
                <a:tc>
                  <a:txBody>
                    <a:bodyPr/>
                    <a:lstStyle/>
                    <a:p>
                      <a:r>
                        <a:rPr lang="en-US" dirty="0" smtClean="0"/>
                        <a:t>6</a:t>
                      </a:r>
                      <a:endParaRPr lang="en-US" dirty="0"/>
                    </a:p>
                  </a:txBody>
                  <a:tcPr/>
                </a:tc>
                <a:tc>
                  <a:txBody>
                    <a:bodyPr/>
                    <a:lstStyle/>
                    <a:p>
                      <a:r>
                        <a:rPr lang="en-US" dirty="0" smtClean="0"/>
                        <a:t>10</a:t>
                      </a:r>
                      <a:endParaRPr lang="en-US" dirty="0"/>
                    </a:p>
                  </a:txBody>
                  <a:tcPr/>
                </a:tc>
                <a:tc>
                  <a:txBody>
                    <a:bodyPr/>
                    <a:lstStyle/>
                    <a:p>
                      <a:r>
                        <a:rPr lang="en-US" dirty="0" smtClean="0"/>
                        <a:t>14</a:t>
                      </a:r>
                      <a:endParaRPr lang="en-US" dirty="0"/>
                    </a:p>
                  </a:txBody>
                  <a:tcPr/>
                </a:tc>
              </a:tr>
              <a:tr h="527050">
                <a:tc>
                  <a:txBody>
                    <a:bodyPr/>
                    <a:lstStyle/>
                    <a:p>
                      <a:r>
                        <a:rPr lang="en-US" dirty="0" smtClean="0"/>
                        <a:t>3</a:t>
                      </a:r>
                      <a:endParaRPr lang="en-US" dirty="0"/>
                    </a:p>
                  </a:txBody>
                  <a:tcPr/>
                </a:tc>
                <a:tc>
                  <a:txBody>
                    <a:bodyPr/>
                    <a:lstStyle/>
                    <a:p>
                      <a:r>
                        <a:rPr lang="en-US" dirty="0" smtClean="0"/>
                        <a:t>7</a:t>
                      </a:r>
                      <a:endParaRPr lang="en-US" dirty="0"/>
                    </a:p>
                  </a:txBody>
                  <a:tcPr/>
                </a:tc>
                <a:tc>
                  <a:txBody>
                    <a:bodyPr/>
                    <a:lstStyle/>
                    <a:p>
                      <a:r>
                        <a:rPr lang="en-US" dirty="0" smtClean="0"/>
                        <a:t>11</a:t>
                      </a:r>
                      <a:endParaRPr lang="en-US" dirty="0"/>
                    </a:p>
                  </a:txBody>
                  <a:tcPr/>
                </a:tc>
                <a:tc>
                  <a:txBody>
                    <a:bodyPr/>
                    <a:lstStyle/>
                    <a:p>
                      <a:r>
                        <a:rPr lang="en-US" dirty="0" smtClean="0"/>
                        <a:t>15</a:t>
                      </a:r>
                      <a:endParaRPr lang="en-US" dirty="0"/>
                    </a:p>
                  </a:txBody>
                  <a:tcPr/>
                </a:tc>
              </a:tr>
              <a:tr h="527050">
                <a:tc>
                  <a:txBody>
                    <a:bodyPr/>
                    <a:lstStyle/>
                    <a:p>
                      <a:r>
                        <a:rPr lang="en-US" dirty="0" smtClean="0"/>
                        <a:t>4</a:t>
                      </a:r>
                      <a:endParaRPr lang="en-US" dirty="0"/>
                    </a:p>
                  </a:txBody>
                  <a:tcPr/>
                </a:tc>
                <a:tc>
                  <a:txBody>
                    <a:bodyPr/>
                    <a:lstStyle/>
                    <a:p>
                      <a:r>
                        <a:rPr lang="en-US" dirty="0" smtClean="0"/>
                        <a:t>8</a:t>
                      </a:r>
                      <a:endParaRPr lang="en-US" dirty="0"/>
                    </a:p>
                  </a:txBody>
                  <a:tcPr/>
                </a:tc>
                <a:tc>
                  <a:txBody>
                    <a:bodyPr/>
                    <a:lstStyle/>
                    <a:p>
                      <a:r>
                        <a:rPr lang="en-US" dirty="0" smtClean="0"/>
                        <a:t>12</a:t>
                      </a:r>
                      <a:endParaRPr lang="en-US" dirty="0"/>
                    </a:p>
                  </a:txBody>
                  <a:tcPr/>
                </a:tc>
                <a:tc>
                  <a:txBody>
                    <a:bodyPr/>
                    <a:lstStyle/>
                    <a:p>
                      <a:r>
                        <a:rPr lang="en-US" dirty="0" smtClean="0"/>
                        <a:t>16</a:t>
                      </a:r>
                      <a:endParaRPr lang="en-US"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294413727"/>
              </p:ext>
            </p:extLst>
          </p:nvPr>
        </p:nvGraphicFramePr>
        <p:xfrm>
          <a:off x="1447800" y="2768600"/>
          <a:ext cx="2438400" cy="2108200"/>
        </p:xfrm>
        <a:graphic>
          <a:graphicData uri="http://schemas.openxmlformats.org/drawingml/2006/table">
            <a:tbl>
              <a:tblPr firstRow="1" bandRow="1">
                <a:tableStyleId>{2D5ABB26-0587-4C30-8999-92F81FD0307C}</a:tableStyleId>
              </a:tblPr>
              <a:tblGrid>
                <a:gridCol w="609600"/>
                <a:gridCol w="609600"/>
                <a:gridCol w="609600"/>
                <a:gridCol w="609600"/>
              </a:tblGrid>
              <a:tr h="527050">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3</a:t>
                      </a:r>
                      <a:endParaRPr lang="en-US" dirty="0"/>
                    </a:p>
                  </a:txBody>
                  <a:tcPr/>
                </a:tc>
                <a:tc>
                  <a:txBody>
                    <a:bodyPr/>
                    <a:lstStyle/>
                    <a:p>
                      <a:r>
                        <a:rPr lang="en-US" dirty="0" smtClean="0"/>
                        <a:t>4</a:t>
                      </a:r>
                      <a:endParaRPr lang="en-US" dirty="0"/>
                    </a:p>
                  </a:txBody>
                  <a:tcPr/>
                </a:tc>
              </a:tr>
              <a:tr h="527050">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r>
              <a:tr h="527050">
                <a:tc>
                  <a:txBody>
                    <a:bodyPr/>
                    <a:lstStyle/>
                    <a:p>
                      <a:r>
                        <a:rPr lang="en-US" dirty="0" smtClean="0"/>
                        <a:t>9</a:t>
                      </a:r>
                      <a:endParaRPr lang="en-US" dirty="0"/>
                    </a:p>
                  </a:txBody>
                  <a:tcPr/>
                </a:tc>
                <a:tc>
                  <a:txBody>
                    <a:bodyPr/>
                    <a:lstStyle/>
                    <a:p>
                      <a:r>
                        <a:rPr lang="en-US" dirty="0" smtClean="0"/>
                        <a:t>10</a:t>
                      </a:r>
                      <a:endParaRPr lang="en-US" dirty="0"/>
                    </a:p>
                  </a:txBody>
                  <a:tcPr/>
                </a:tc>
                <a:tc>
                  <a:txBody>
                    <a:bodyPr/>
                    <a:lstStyle/>
                    <a:p>
                      <a:r>
                        <a:rPr lang="en-US" dirty="0" smtClean="0"/>
                        <a:t>11</a:t>
                      </a:r>
                      <a:endParaRPr lang="en-US" dirty="0"/>
                    </a:p>
                  </a:txBody>
                  <a:tcPr/>
                </a:tc>
                <a:tc>
                  <a:txBody>
                    <a:bodyPr/>
                    <a:lstStyle/>
                    <a:p>
                      <a:r>
                        <a:rPr lang="en-US" dirty="0" smtClean="0"/>
                        <a:t>12</a:t>
                      </a:r>
                      <a:endParaRPr lang="en-US" dirty="0"/>
                    </a:p>
                  </a:txBody>
                  <a:tcPr/>
                </a:tc>
              </a:tr>
              <a:tr h="527050">
                <a:tc>
                  <a:txBody>
                    <a:bodyPr/>
                    <a:lstStyle/>
                    <a:p>
                      <a:r>
                        <a:rPr lang="en-US" dirty="0" smtClean="0"/>
                        <a:t>13</a:t>
                      </a:r>
                      <a:endParaRPr lang="en-US" dirty="0"/>
                    </a:p>
                  </a:txBody>
                  <a:tcPr/>
                </a:tc>
                <a:tc>
                  <a:txBody>
                    <a:bodyPr/>
                    <a:lstStyle/>
                    <a:p>
                      <a:r>
                        <a:rPr lang="en-US" dirty="0" smtClean="0"/>
                        <a:t>14</a:t>
                      </a:r>
                      <a:endParaRPr lang="en-US" dirty="0"/>
                    </a:p>
                  </a:txBody>
                  <a:tcPr/>
                </a:tc>
                <a:tc>
                  <a:txBody>
                    <a:bodyPr/>
                    <a:lstStyle/>
                    <a:p>
                      <a:r>
                        <a:rPr lang="en-US" dirty="0" smtClean="0"/>
                        <a:t>15</a:t>
                      </a:r>
                      <a:endParaRPr lang="en-US" dirty="0"/>
                    </a:p>
                  </a:txBody>
                  <a:tcPr/>
                </a:tc>
                <a:tc>
                  <a:txBody>
                    <a:bodyPr/>
                    <a:lstStyle/>
                    <a:p>
                      <a:r>
                        <a:rPr lang="en-US" dirty="0" smtClean="0"/>
                        <a:t>16</a:t>
                      </a:r>
                      <a:endParaRPr lang="en-US" dirty="0"/>
                    </a:p>
                  </a:txBody>
                  <a:tcPr/>
                </a:tc>
              </a:tr>
            </a:tbl>
          </a:graphicData>
        </a:graphic>
      </p:graphicFrame>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Part (b) Efficient Matrix Transpose</a:t>
            </a:r>
            <a:endParaRPr lang="en-US" dirty="0"/>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Matrix Transpose  (A  -&gt;  B)</a:t>
            </a:r>
          </a:p>
          <a:p>
            <a:pPr marL="0" indent="0">
              <a:buNone/>
            </a:pPr>
            <a:r>
              <a:rPr lang="en-US" dirty="0">
                <a:latin typeface="Helvetica" pitchFamily="34" charset="0"/>
                <a:cs typeface="Helvetica" pitchFamily="34" charset="0"/>
              </a:rPr>
              <a:t>	</a:t>
            </a:r>
            <a:r>
              <a:rPr lang="en-US" dirty="0" smtClean="0">
                <a:latin typeface="Helvetica" pitchFamily="34" charset="0"/>
                <a:cs typeface="Helvetica" pitchFamily="34" charset="0"/>
              </a:rPr>
              <a:t>Matrix </a:t>
            </a:r>
            <a:r>
              <a:rPr lang="en-US" dirty="0">
                <a:latin typeface="Helvetica" pitchFamily="34" charset="0"/>
                <a:cs typeface="Helvetica" pitchFamily="34" charset="0"/>
              </a:rPr>
              <a:t>A 				</a:t>
            </a:r>
            <a:r>
              <a:rPr lang="en-US" dirty="0" smtClean="0">
                <a:latin typeface="Helvetica" pitchFamily="34" charset="0"/>
                <a:cs typeface="Helvetica" pitchFamily="34" charset="0"/>
              </a:rPr>
              <a:t>Matrix </a:t>
            </a:r>
            <a:r>
              <a:rPr lang="en-US" dirty="0">
                <a:latin typeface="Helvetica" pitchFamily="34" charset="0"/>
                <a:cs typeface="Helvetica" pitchFamily="34" charset="0"/>
              </a:rPr>
              <a:t>B</a:t>
            </a:r>
          </a:p>
          <a:p>
            <a:endParaRPr lang="en-US" dirty="0">
              <a:latin typeface="Helvetica" pitchFamily="34" charset="0"/>
              <a:cs typeface="Helvetica" pitchFamily="34" charset="0"/>
            </a:endParaRPr>
          </a:p>
          <a:p>
            <a:endParaRPr lang="en-US" dirty="0">
              <a:latin typeface="Helvetica" pitchFamily="34" charset="0"/>
              <a:cs typeface="Helvetica" pitchFamily="34" charset="0"/>
            </a:endParaRPr>
          </a:p>
          <a:p>
            <a:endParaRPr lang="en-US" dirty="0">
              <a:latin typeface="Helvetica" pitchFamily="34" charset="0"/>
              <a:cs typeface="Helvetica" pitchFamily="34" charset="0"/>
            </a:endParaRPr>
          </a:p>
          <a:p>
            <a:endParaRPr lang="en-US" dirty="0">
              <a:latin typeface="Helvetica" pitchFamily="34" charset="0"/>
              <a:cs typeface="Helvetica" pitchFamily="34" charset="0"/>
            </a:endParaRPr>
          </a:p>
          <a:p>
            <a:endParaRPr lang="en-US" dirty="0">
              <a:latin typeface="Helvetica" pitchFamily="34" charset="0"/>
              <a:cs typeface="Helvetica" pitchFamily="34" charset="0"/>
            </a:endParaRPr>
          </a:p>
          <a:p>
            <a:endParaRPr lang="en-US" dirty="0">
              <a:latin typeface="Helvetica" pitchFamily="34" charset="0"/>
              <a:cs typeface="Helvetica" pitchFamily="34" charset="0"/>
            </a:endParaRPr>
          </a:p>
          <a:p>
            <a:r>
              <a:rPr lang="en-US" dirty="0" smtClean="0">
                <a:latin typeface="Helvetica" pitchFamily="34" charset="0"/>
                <a:cs typeface="Helvetica" pitchFamily="34" charset="0"/>
              </a:rPr>
              <a:t>How </a:t>
            </a:r>
            <a:r>
              <a:rPr lang="en-US" dirty="0">
                <a:latin typeface="Helvetica" pitchFamily="34" charset="0"/>
                <a:cs typeface="Helvetica" pitchFamily="34" charset="0"/>
              </a:rPr>
              <a:t>do we optimize this operation using the cache?</a:t>
            </a:r>
          </a:p>
          <a:p>
            <a:endParaRPr lang="en-US" dirty="0"/>
          </a:p>
        </p:txBody>
      </p:sp>
      <p:sp>
        <p:nvSpPr>
          <p:cNvPr id="10" name="Rounded Rectangle 9"/>
          <p:cNvSpPr/>
          <p:nvPr/>
        </p:nvSpPr>
        <p:spPr>
          <a:xfrm>
            <a:off x="5797620" y="2667000"/>
            <a:ext cx="4572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191000" y="3429000"/>
            <a:ext cx="15240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16200000">
            <a:off x="1666770" y="2499599"/>
            <a:ext cx="4572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3920655"/>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(b) : Efficient Matrix Transpose</a:t>
            </a:r>
            <a:endParaRPr lang="en-US" dirty="0"/>
          </a:p>
        </p:txBody>
      </p:sp>
      <p:pic>
        <p:nvPicPr>
          <p:cNvPr id="4" name="Content Placeholder 3" descr="Screen Shot 2013-10-05 at 7.10.09 PM.png"/>
          <p:cNvPicPr>
            <a:picLocks noGrp="1" noChangeAspect="1"/>
          </p:cNvPicPr>
          <p:nvPr>
            <p:ph idx="1"/>
          </p:nvPr>
        </p:nvPicPr>
        <p:blipFill>
          <a:blip r:embed="rId2"/>
          <a:stretch>
            <a:fillRect/>
          </a:stretch>
        </p:blipFill>
        <p:spPr>
          <a:xfrm>
            <a:off x="1622524" y="1905065"/>
            <a:ext cx="5446159" cy="2005311"/>
          </a:xfrm>
        </p:spPr>
      </p:pic>
      <p:sp>
        <p:nvSpPr>
          <p:cNvPr id="5" name="Content Placeholder 2"/>
          <p:cNvSpPr txBox="1">
            <a:spLocks/>
          </p:cNvSpPr>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r>
              <a:rPr kumimoji="0" lang="en-US" sz="2400" b="1" i="0" u="none" strike="noStrike" kern="0" cap="none" spc="0" normalizeH="0" baseline="0" noProof="0" dirty="0" smtClean="0">
                <a:ln>
                  <a:noFill/>
                </a:ln>
                <a:solidFill>
                  <a:schemeClr val="tx1"/>
                </a:solidFill>
                <a:effectLst/>
                <a:uLnTx/>
                <a:uFillTx/>
                <a:latin typeface="Calibri" pitchFamily="34" charset="0"/>
                <a:ea typeface="+mn-ea"/>
                <a:cs typeface="+mn-cs"/>
              </a:rPr>
              <a:t>Suppose</a:t>
            </a:r>
            <a:r>
              <a:rPr kumimoji="0" lang="en-US" sz="2400" b="1" i="0" u="none" strike="noStrike" kern="0" cap="none" spc="0" normalizeH="0" noProof="0" dirty="0" smtClean="0">
                <a:ln>
                  <a:noFill/>
                </a:ln>
                <a:solidFill>
                  <a:schemeClr val="tx1"/>
                </a:solidFill>
                <a:effectLst/>
                <a:uLnTx/>
                <a:uFillTx/>
                <a:latin typeface="Calibri" pitchFamily="34" charset="0"/>
                <a:ea typeface="+mn-ea"/>
                <a:cs typeface="+mn-cs"/>
              </a:rPr>
              <a:t> Block size is 8 bytes ?</a:t>
            </a:r>
            <a:endParaRPr lang="en-US" sz="2400" b="1" kern="0" dirty="0" smtClean="0">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endParaRPr kumimoji="0" lang="en-US" sz="24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endParaRPr lang="en-US" sz="2400" b="1" kern="0" dirty="0" smtClean="0">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endParaRPr kumimoji="0" lang="en-US" sz="24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endParaRPr lang="en-US" sz="2400" b="1" kern="0" dirty="0" smtClean="0">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990000"/>
              </a:buClr>
              <a:buSzPct val="60000"/>
              <a:buFont typeface="Wingdings 2" pitchFamily="18" charset="2"/>
              <a:buChar char="¢"/>
              <a:tabLst/>
              <a:defRPr/>
            </a:pPr>
            <a:endParaRPr kumimoji="0" lang="en-US" sz="24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342900" lvl="0" indent="-342900" defTabSz="914400" eaLnBrk="0" fontAlgn="base" hangingPunct="0">
              <a:spcBef>
                <a:spcPct val="20000"/>
              </a:spcBef>
              <a:spcAft>
                <a:spcPct val="0"/>
              </a:spcAft>
              <a:buClr>
                <a:srgbClr val="990000"/>
              </a:buClr>
              <a:buSzPct val="60000"/>
              <a:buFont typeface="Wingdings 2" pitchFamily="18" charset="2"/>
              <a:buChar char="¢"/>
            </a:pPr>
            <a:r>
              <a:rPr lang="en-US" sz="2400" b="1" kern="0" dirty="0" smtClean="0">
                <a:latin typeface="Calibri" pitchFamily="34" charset="0"/>
              </a:rPr>
              <a:t>Access A[0][0] cache miss		 Should we handle 3 &amp; 4  </a:t>
            </a:r>
          </a:p>
          <a:p>
            <a:pPr marL="342900" lvl="0" indent="-342900" defTabSz="914400" eaLnBrk="0" fontAlgn="base" hangingPunct="0">
              <a:spcBef>
                <a:spcPct val="20000"/>
              </a:spcBef>
              <a:spcAft>
                <a:spcPct val="0"/>
              </a:spcAft>
              <a:buClr>
                <a:srgbClr val="990000"/>
              </a:buClr>
              <a:buSzPct val="60000"/>
              <a:buFont typeface="Wingdings 2" pitchFamily="18" charset="2"/>
              <a:buChar char="¢"/>
            </a:pPr>
            <a:r>
              <a:rPr lang="en-US" sz="2400" b="1" kern="0" dirty="0" smtClean="0">
                <a:latin typeface="Calibri" pitchFamily="34" charset="0"/>
              </a:rPr>
              <a:t>Access B[0][0] cache miss		 next or 5 &amp; 6 ?</a:t>
            </a:r>
          </a:p>
          <a:p>
            <a:pPr marL="342900" lvl="0" indent="-342900" defTabSz="914400" eaLnBrk="0" fontAlgn="base" hangingPunct="0">
              <a:spcBef>
                <a:spcPct val="20000"/>
              </a:spcBef>
              <a:spcAft>
                <a:spcPct val="0"/>
              </a:spcAft>
              <a:buClr>
                <a:srgbClr val="990000"/>
              </a:buClr>
              <a:buSzPct val="60000"/>
              <a:buFont typeface="Wingdings 2" pitchFamily="18" charset="2"/>
              <a:buChar char="¢"/>
            </a:pPr>
            <a:r>
              <a:rPr lang="en-US" sz="2400" b="1" kern="0" dirty="0" smtClean="0">
                <a:latin typeface="Calibri" pitchFamily="34" charset="0"/>
              </a:rPr>
              <a:t>Access A[0][1] cache hit</a:t>
            </a:r>
          </a:p>
          <a:p>
            <a:pPr marL="342900" lvl="0" indent="-342900" defTabSz="914400" eaLnBrk="0" fontAlgn="base" hangingPunct="0">
              <a:spcBef>
                <a:spcPct val="20000"/>
              </a:spcBef>
              <a:spcAft>
                <a:spcPct val="0"/>
              </a:spcAft>
              <a:buClr>
                <a:srgbClr val="990000"/>
              </a:buClr>
              <a:buSzPct val="60000"/>
              <a:buFont typeface="Wingdings 2" pitchFamily="18" charset="2"/>
              <a:buChar char="¢"/>
            </a:pPr>
            <a:r>
              <a:rPr lang="en-US" sz="2400" b="1" kern="0" dirty="0" smtClean="0">
                <a:latin typeface="Calibri" pitchFamily="34" charset="0"/>
              </a:rPr>
              <a:t>Access B[1][0] cache miss</a:t>
            </a:r>
            <a:endParaRPr kumimoji="0" lang="en-US" sz="2400" b="1" i="0" u="none" strike="noStrike" kern="0" cap="none" spc="0" normalizeH="0" baseline="0" noProof="0" dirty="0" smtClean="0">
              <a:ln>
                <a:noFill/>
              </a:ln>
              <a:solidFill>
                <a:schemeClr val="tx1"/>
              </a:solidFill>
              <a:effectLst/>
              <a:uLnTx/>
              <a:uFillTx/>
              <a:latin typeface="Calibri" pitchFamily="34" charset="0"/>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(b) : Blocking</a:t>
            </a:r>
            <a:r>
              <a:rPr lang="en-US" dirty="0" smtClean="0"/>
              <a:t>	</a:t>
            </a:r>
          </a:p>
        </p:txBody>
      </p:sp>
      <p:sp>
        <p:nvSpPr>
          <p:cNvPr id="3" name="Content Placeholder 2"/>
          <p:cNvSpPr>
            <a:spLocks noGrp="1"/>
          </p:cNvSpPr>
          <p:nvPr>
            <p:ph idx="1"/>
          </p:nvPr>
        </p:nvSpPr>
        <p:spPr/>
        <p:txBody>
          <a:bodyPr/>
          <a:lstStyle/>
          <a:p>
            <a:r>
              <a:rPr lang="en-US" sz="2700" dirty="0"/>
              <a:t>B</a:t>
            </a:r>
            <a:r>
              <a:rPr lang="en-US" sz="2700" dirty="0" smtClean="0"/>
              <a:t>locking: divide matrix into sub-matrices. </a:t>
            </a:r>
          </a:p>
          <a:p>
            <a:endParaRPr lang="en-US" sz="2700" dirty="0" smtClean="0"/>
          </a:p>
          <a:p>
            <a:r>
              <a:rPr lang="en-US" sz="2700" dirty="0" smtClean="0"/>
              <a:t> Size of sub-matrix depends on cache block size, cache size, input matrix size.	</a:t>
            </a:r>
          </a:p>
          <a:p>
            <a:endParaRPr lang="en-US" sz="2700" dirty="0" smtClean="0"/>
          </a:p>
          <a:p>
            <a:r>
              <a:rPr lang="en-US" sz="2700" dirty="0" smtClean="0"/>
              <a:t> Try	 diﬀerent sub-matrix sizes.</a:t>
            </a:r>
            <a:r>
              <a:rPr lang="en-US" sz="3200" dirty="0" smtClean="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39" y="445070"/>
            <a:ext cx="7591425" cy="762000"/>
          </a:xfrm>
        </p:spPr>
        <p:txBody>
          <a:bodyPr/>
          <a:lstStyle/>
          <a:p>
            <a:r>
              <a:rPr lang="en-US" dirty="0" smtClean="0"/>
              <a:t>Example: Matrix Multiplication</a:t>
            </a:r>
            <a:endParaRPr lang="en-US" dirty="0"/>
          </a:p>
        </p:txBody>
      </p:sp>
      <p:sp>
        <p:nvSpPr>
          <p:cNvPr id="3" name="Rectangle 2"/>
          <p:cNvSpPr/>
          <p:nvPr/>
        </p:nvSpPr>
        <p:spPr bwMode="auto">
          <a:xfrm>
            <a:off x="2284665" y="42672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a</a:t>
            </a:r>
          </a:p>
        </p:txBody>
      </p:sp>
      <p:sp>
        <p:nvSpPr>
          <p:cNvPr id="4" name="Rectangle 3"/>
          <p:cNvSpPr/>
          <p:nvPr/>
        </p:nvSpPr>
        <p:spPr bwMode="auto">
          <a:xfrm>
            <a:off x="3884865" y="42672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b</a:t>
            </a:r>
          </a:p>
        </p:txBody>
      </p:sp>
      <p:cxnSp>
        <p:nvCxnSpPr>
          <p:cNvPr id="5" name="Straight Connector 4"/>
          <p:cNvCxnSpPr/>
          <p:nvPr/>
        </p:nvCxnSpPr>
        <p:spPr bwMode="auto">
          <a:xfrm>
            <a:off x="2284665" y="5122863"/>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cxnSp>
        <p:nvCxnSpPr>
          <p:cNvPr id="6" name="Straight Connector 5"/>
          <p:cNvCxnSpPr/>
          <p:nvPr/>
        </p:nvCxnSpPr>
        <p:spPr bwMode="auto">
          <a:xfrm rot="5400000">
            <a:off x="3998371" y="4837906"/>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sp>
        <p:nvSpPr>
          <p:cNvPr id="7" name="TextBox 6"/>
          <p:cNvSpPr txBox="1"/>
          <p:nvPr/>
        </p:nvSpPr>
        <p:spPr>
          <a:xfrm>
            <a:off x="2087560" y="4937773"/>
            <a:ext cx="240772" cy="369332"/>
          </a:xfrm>
          <a:prstGeom prst="rect">
            <a:avLst/>
          </a:prstGeom>
          <a:noFill/>
        </p:spPr>
        <p:txBody>
          <a:bodyPr wrap="none" rtlCol="0">
            <a:spAutoFit/>
          </a:bodyPr>
          <a:lstStyle/>
          <a:p>
            <a:r>
              <a:rPr lang="en-US" sz="1800" dirty="0" err="1" smtClean="0">
                <a:latin typeface="Calibri" pitchFamily="34" charset="0"/>
              </a:rPr>
              <a:t>i</a:t>
            </a:r>
            <a:endParaRPr lang="en-US" sz="1800" dirty="0" smtClean="0">
              <a:latin typeface="Calibri" pitchFamily="34" charset="0"/>
            </a:endParaRPr>
          </a:p>
        </p:txBody>
      </p:sp>
      <p:sp>
        <p:nvSpPr>
          <p:cNvPr id="8" name="TextBox 7"/>
          <p:cNvSpPr txBox="1"/>
          <p:nvPr/>
        </p:nvSpPr>
        <p:spPr>
          <a:xfrm>
            <a:off x="4470399" y="3936999"/>
            <a:ext cx="243978" cy="369332"/>
          </a:xfrm>
          <a:prstGeom prst="rect">
            <a:avLst/>
          </a:prstGeom>
          <a:noFill/>
        </p:spPr>
        <p:txBody>
          <a:bodyPr wrap="none" rtlCol="0">
            <a:spAutoFit/>
          </a:bodyPr>
          <a:lstStyle/>
          <a:p>
            <a:r>
              <a:rPr lang="en-US" sz="1800" dirty="0" smtClean="0">
                <a:latin typeface="Calibri" pitchFamily="34" charset="0"/>
              </a:rPr>
              <a:t>j</a:t>
            </a:r>
          </a:p>
        </p:txBody>
      </p:sp>
      <p:sp>
        <p:nvSpPr>
          <p:cNvPr id="9" name="TextBox 8"/>
          <p:cNvSpPr txBox="1"/>
          <p:nvPr/>
        </p:nvSpPr>
        <p:spPr>
          <a:xfrm>
            <a:off x="3469997" y="46814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0" name="Rectangle 9"/>
          <p:cNvSpPr/>
          <p:nvPr/>
        </p:nvSpPr>
        <p:spPr bwMode="auto">
          <a:xfrm>
            <a:off x="499532" y="42672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c</a:t>
            </a:r>
          </a:p>
        </p:txBody>
      </p:sp>
      <p:sp>
        <p:nvSpPr>
          <p:cNvPr id="11" name="TextBox 10"/>
          <p:cNvSpPr txBox="1"/>
          <p:nvPr/>
        </p:nvSpPr>
        <p:spPr>
          <a:xfrm>
            <a:off x="1765782" y="45720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2" name="Rectangle 11"/>
          <p:cNvSpPr/>
          <p:nvPr/>
        </p:nvSpPr>
        <p:spPr bwMode="auto">
          <a:xfrm>
            <a:off x="1185332" y="5105400"/>
            <a:ext cx="76200" cy="762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15" name="Rectangle 7"/>
          <p:cNvSpPr>
            <a:spLocks noChangeArrowheads="1"/>
          </p:cNvSpPr>
          <p:nvPr/>
        </p:nvSpPr>
        <p:spPr bwMode="auto">
          <a:xfrm>
            <a:off x="499532" y="1413396"/>
            <a:ext cx="6169819" cy="2244204"/>
          </a:xfrm>
          <a:prstGeom prst="rect">
            <a:avLst/>
          </a:prstGeom>
          <a:solidFill>
            <a:srgbClr val="F6F5BD"/>
          </a:solidFill>
          <a:ln w="12700" cmpd="thickThin">
            <a:solidFill>
              <a:schemeClr val="tx1"/>
            </a:solidFill>
            <a:miter lim="800000"/>
            <a:headEnd/>
            <a:tailEnd/>
          </a:ln>
          <a:effectLst/>
        </p:spPr>
        <p:txBody>
          <a:bodyPr wrap="none" lIns="90487" tIns="44450" rIns="90487" bIns="44450">
            <a:spAutoFit/>
          </a:bodyPr>
          <a:lstStyle/>
          <a:p>
            <a:pPr algn="l">
              <a:lnSpc>
                <a:spcPct val="100000"/>
              </a:lnSpc>
            </a:pPr>
            <a:r>
              <a:rPr lang="en-US" sz="1400" dirty="0" smtClean="0">
                <a:latin typeface="Courier New" pitchFamily="49" charset="0"/>
              </a:rPr>
              <a:t>c = (double *) </a:t>
            </a:r>
            <a:r>
              <a:rPr lang="en-US" sz="1400" dirty="0" err="1" smtClean="0">
                <a:latin typeface="Courier New" pitchFamily="49" charset="0"/>
              </a:rPr>
              <a:t>calloc</a:t>
            </a:r>
            <a:r>
              <a:rPr lang="en-US" sz="1400" dirty="0" smtClean="0">
                <a:latin typeface="Courier New" pitchFamily="49" charset="0"/>
              </a:rPr>
              <a:t>(</a:t>
            </a:r>
            <a:r>
              <a:rPr lang="en-US" sz="1400" dirty="0" err="1" smtClean="0">
                <a:latin typeface="Courier New" pitchFamily="49" charset="0"/>
              </a:rPr>
              <a:t>sizeof</a:t>
            </a:r>
            <a:r>
              <a:rPr lang="en-US" sz="1400" dirty="0" smtClean="0">
                <a:latin typeface="Courier New" pitchFamily="49" charset="0"/>
              </a:rPr>
              <a:t>(double), n*n);</a:t>
            </a:r>
          </a:p>
          <a:p>
            <a:pPr algn="l">
              <a:lnSpc>
                <a:spcPct val="100000"/>
              </a:lnSpc>
            </a:pPr>
            <a:endParaRPr lang="en-US" sz="1400" dirty="0" smtClean="0">
              <a:latin typeface="Courier New" pitchFamily="49" charset="0"/>
            </a:endParaRPr>
          </a:p>
          <a:p>
            <a:pPr algn="l">
              <a:lnSpc>
                <a:spcPct val="100000"/>
              </a:lnSpc>
            </a:pPr>
            <a:r>
              <a:rPr lang="en-US" sz="1400" dirty="0" smtClean="0">
                <a:solidFill>
                  <a:srgbClr val="990000"/>
                </a:solidFill>
                <a:latin typeface="Courier New" pitchFamily="49" charset="0"/>
              </a:rPr>
              <a:t>/* Multiply n x </a:t>
            </a:r>
            <a:r>
              <a:rPr lang="en-US" sz="1400" dirty="0">
                <a:solidFill>
                  <a:srgbClr val="990000"/>
                </a:solidFill>
                <a:latin typeface="Courier New" pitchFamily="49" charset="0"/>
              </a:rPr>
              <a:t>n </a:t>
            </a:r>
            <a:r>
              <a:rPr lang="en-US" sz="1400" dirty="0" smtClean="0">
                <a:solidFill>
                  <a:srgbClr val="990000"/>
                </a:solidFill>
                <a:latin typeface="Courier New" pitchFamily="49" charset="0"/>
              </a:rPr>
              <a:t>matrices a and b  </a:t>
            </a:r>
            <a:r>
              <a:rPr lang="en-US" sz="1400" dirty="0">
                <a:solidFill>
                  <a:srgbClr val="990000"/>
                </a:solidFill>
                <a:latin typeface="Courier New" pitchFamily="49" charset="0"/>
              </a:rPr>
              <a:t>*/</a:t>
            </a:r>
          </a:p>
          <a:p>
            <a:pPr algn="l">
              <a:lnSpc>
                <a:spcPct val="100000"/>
              </a:lnSpc>
            </a:pPr>
            <a:r>
              <a:rPr lang="en-US" sz="1400" dirty="0" smtClean="0">
                <a:latin typeface="Courier New" pitchFamily="49" charset="0"/>
              </a:rPr>
              <a:t>void </a:t>
            </a:r>
            <a:r>
              <a:rPr lang="en-US" sz="1400" dirty="0" err="1" smtClean="0">
                <a:latin typeface="Courier New" pitchFamily="49" charset="0"/>
              </a:rPr>
              <a:t>mmm</a:t>
            </a:r>
            <a:r>
              <a:rPr lang="en-US" sz="1400" dirty="0" smtClean="0">
                <a:latin typeface="Courier New" pitchFamily="49" charset="0"/>
              </a:rPr>
              <a:t>(double </a:t>
            </a:r>
            <a:r>
              <a:rPr lang="en-US" sz="1400" dirty="0">
                <a:latin typeface="Courier New" pitchFamily="49" charset="0"/>
              </a:rPr>
              <a:t>*a, double *b, </a:t>
            </a:r>
            <a:r>
              <a:rPr lang="en-US" sz="1400" dirty="0" smtClean="0">
                <a:latin typeface="Courier New" pitchFamily="49" charset="0"/>
              </a:rPr>
              <a:t>double *c, </a:t>
            </a:r>
            <a:r>
              <a:rPr lang="en-US" sz="1400" dirty="0" err="1" smtClean="0">
                <a:latin typeface="Courier New" pitchFamily="49" charset="0"/>
              </a:rPr>
              <a:t>int</a:t>
            </a:r>
            <a:r>
              <a:rPr lang="en-US" sz="1400" dirty="0" smtClean="0">
                <a:latin typeface="Courier New" pitchFamily="49" charset="0"/>
              </a:rPr>
              <a:t> n</a:t>
            </a:r>
            <a:r>
              <a:rPr lang="en-US" sz="1400" dirty="0">
                <a:latin typeface="Courier New" pitchFamily="49" charset="0"/>
              </a:rPr>
              <a:t>) {</a:t>
            </a:r>
          </a:p>
          <a:p>
            <a:pPr algn="l">
              <a:lnSpc>
                <a:spcPct val="100000"/>
              </a:lnSpc>
            </a:pPr>
            <a:r>
              <a:rPr lang="en-US" sz="1400" dirty="0" smtClean="0">
                <a:latin typeface="Courier New" pitchFamily="49" charset="0"/>
              </a:rPr>
              <a:t>    </a:t>
            </a:r>
            <a:r>
              <a:rPr lang="en-US" sz="1400" dirty="0" err="1" smtClean="0">
                <a:latin typeface="Courier New" pitchFamily="49" charset="0"/>
              </a:rPr>
              <a:t>int</a:t>
            </a:r>
            <a:r>
              <a:rPr lang="en-US" sz="1400" dirty="0" smtClean="0">
                <a:latin typeface="Courier New" pitchFamily="49" charset="0"/>
              </a:rPr>
              <a:t> </a:t>
            </a:r>
            <a:r>
              <a:rPr lang="en-US" sz="1400" dirty="0" err="1" smtClean="0">
                <a:latin typeface="Courier New" pitchFamily="49" charset="0"/>
              </a:rPr>
              <a:t>i</a:t>
            </a:r>
            <a:r>
              <a:rPr lang="en-US" sz="1400" dirty="0">
                <a:latin typeface="Courier New" pitchFamily="49" charset="0"/>
              </a:rPr>
              <a:t>, </a:t>
            </a:r>
            <a:r>
              <a:rPr lang="en-US" sz="1400" dirty="0" smtClean="0">
                <a:latin typeface="Courier New" pitchFamily="49" charset="0"/>
              </a:rPr>
              <a:t>j, k;</a:t>
            </a:r>
            <a:endParaRPr lang="en-US" sz="1400" dirty="0">
              <a:latin typeface="Courier New" pitchFamily="49" charset="0"/>
            </a:endParaRPr>
          </a:p>
          <a:p>
            <a:pPr algn="l">
              <a:lnSpc>
                <a:spcPct val="100000"/>
              </a:lnSpc>
            </a:pPr>
            <a:r>
              <a:rPr lang="en-US" sz="1400" dirty="0">
                <a:latin typeface="Courier New" pitchFamily="49" charset="0"/>
              </a:rPr>
              <a:t>    for (</a:t>
            </a:r>
            <a:r>
              <a:rPr lang="en-US" sz="1400" dirty="0" err="1">
                <a:latin typeface="Courier New" pitchFamily="49" charset="0"/>
              </a:rPr>
              <a:t>i</a:t>
            </a:r>
            <a:r>
              <a:rPr lang="en-US" sz="1400" dirty="0">
                <a:latin typeface="Courier New" pitchFamily="49" charset="0"/>
              </a:rPr>
              <a:t> = 0; </a:t>
            </a:r>
            <a:r>
              <a:rPr lang="en-US" sz="1400" dirty="0" err="1">
                <a:latin typeface="Courier New" pitchFamily="49" charset="0"/>
              </a:rPr>
              <a:t>i</a:t>
            </a:r>
            <a:r>
              <a:rPr lang="en-US" sz="1400" dirty="0">
                <a:latin typeface="Courier New" pitchFamily="49" charset="0"/>
              </a:rPr>
              <a:t> &lt; n; </a:t>
            </a:r>
            <a:r>
              <a:rPr lang="en-US" sz="1400" dirty="0" err="1">
                <a:latin typeface="Courier New" pitchFamily="49" charset="0"/>
              </a:rPr>
              <a:t>i</a:t>
            </a:r>
            <a:r>
              <a:rPr lang="en-US" sz="1400" dirty="0" smtClean="0">
                <a:latin typeface="Courier New" pitchFamily="49" charset="0"/>
              </a:rPr>
              <a:t>++)</a:t>
            </a:r>
            <a:endParaRPr lang="en-US" sz="1400" dirty="0">
              <a:latin typeface="Courier New" pitchFamily="49" charset="0"/>
            </a:endParaRPr>
          </a:p>
          <a:p>
            <a:pPr algn="l">
              <a:lnSpc>
                <a:spcPct val="100000"/>
              </a:lnSpc>
            </a:pPr>
            <a:r>
              <a:rPr lang="en-US" sz="1400" dirty="0">
                <a:latin typeface="Courier New" pitchFamily="49" charset="0"/>
              </a:rPr>
              <a:t>	for (j = 0; j &lt; n; j</a:t>
            </a:r>
            <a:r>
              <a:rPr lang="en-US" sz="1400" dirty="0" smtClean="0">
                <a:latin typeface="Courier New" pitchFamily="49" charset="0"/>
              </a:rPr>
              <a:t>++)</a:t>
            </a:r>
          </a:p>
          <a:p>
            <a:pPr algn="l">
              <a:lnSpc>
                <a:spcPct val="100000"/>
              </a:lnSpc>
            </a:pPr>
            <a:r>
              <a:rPr lang="en-US" sz="1400" dirty="0" smtClean="0">
                <a:latin typeface="Courier New" pitchFamily="49" charset="0"/>
              </a:rPr>
              <a:t>             for (k = 0; k &lt; n; k++)</a:t>
            </a:r>
            <a:endParaRPr lang="en-US" sz="1400" dirty="0">
              <a:latin typeface="Courier New" pitchFamily="49" charset="0"/>
            </a:endParaRPr>
          </a:p>
          <a:p>
            <a:pPr algn="l">
              <a:lnSpc>
                <a:spcPct val="100000"/>
              </a:lnSpc>
            </a:pPr>
            <a:r>
              <a:rPr lang="en-US" sz="1400" dirty="0">
                <a:latin typeface="Courier New" pitchFamily="49" charset="0"/>
              </a:rPr>
              <a:t>	    </a:t>
            </a:r>
            <a:r>
              <a:rPr lang="en-US" sz="1400" dirty="0" smtClean="0">
                <a:latin typeface="Courier New" pitchFamily="49" charset="0"/>
              </a:rPr>
              <a:t>     c[</a:t>
            </a:r>
            <a:r>
              <a:rPr lang="en-US" sz="1400" dirty="0" err="1" smtClean="0">
                <a:latin typeface="Courier New" pitchFamily="49" charset="0"/>
              </a:rPr>
              <a:t>i</a:t>
            </a:r>
            <a:r>
              <a:rPr lang="en-US" sz="1400" dirty="0" smtClean="0">
                <a:latin typeface="Courier New" pitchFamily="49" charset="0"/>
              </a:rPr>
              <a:t>*n + j] </a:t>
            </a:r>
            <a:r>
              <a:rPr lang="en-US" sz="1400" dirty="0">
                <a:latin typeface="Courier New" pitchFamily="49" charset="0"/>
              </a:rPr>
              <a:t>+= a[</a:t>
            </a:r>
            <a:r>
              <a:rPr lang="en-US" sz="1400" dirty="0" err="1">
                <a:latin typeface="Courier New" pitchFamily="49" charset="0"/>
              </a:rPr>
              <a:t>i</a:t>
            </a:r>
            <a:r>
              <a:rPr lang="en-US" sz="1400" dirty="0">
                <a:latin typeface="Courier New" pitchFamily="49" charset="0"/>
              </a:rPr>
              <a:t>*n + </a:t>
            </a:r>
            <a:r>
              <a:rPr lang="en-US" sz="1400" dirty="0" smtClean="0">
                <a:latin typeface="Courier New" pitchFamily="49" charset="0"/>
              </a:rPr>
              <a:t>k] * b[k*n + j];</a:t>
            </a:r>
            <a:endParaRPr lang="en-US" sz="1400" dirty="0">
              <a:latin typeface="Courier New" pitchFamily="49" charset="0"/>
            </a:endParaRPr>
          </a:p>
          <a:p>
            <a:pPr algn="l">
              <a:lnSpc>
                <a:spcPct val="100000"/>
              </a:lnSpc>
            </a:pPr>
            <a:r>
              <a:rPr lang="en-US" sz="1400" dirty="0">
                <a:latin typeface="Courier New" pitchFamily="49" charset="0"/>
              </a:rPr>
              <a:t>}</a:t>
            </a:r>
          </a:p>
        </p:txBody>
      </p:sp>
      <p:sp>
        <p:nvSpPr>
          <p:cNvPr id="16" name="Content Placeholder 2"/>
          <p:cNvSpPr txBox="1">
            <a:spLocks/>
          </p:cNvSpPr>
          <p:nvPr/>
        </p:nvSpPr>
        <p:spPr>
          <a:xfrm>
            <a:off x="396875" y="5562599"/>
            <a:ext cx="7896225" cy="771525"/>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990000"/>
              </a:buClr>
              <a:buSzPct val="60000"/>
              <a:buFont typeface="Wingdings 2" pitchFamily="18" charset="2"/>
              <a:buChar char="¢"/>
              <a:tabLst/>
              <a:defRPr/>
            </a:pPr>
            <a:endParaRPr kumimoji="0" lang="en-US" sz="2000" b="0" i="0" u="none" strike="noStrike" kern="0" cap="none" spc="0" normalizeH="0" baseline="0" noProof="0" dirty="0" smtClean="0">
              <a:ln>
                <a:noFill/>
              </a:ln>
              <a:solidFill>
                <a:schemeClr val="tx1"/>
              </a:solidFill>
              <a:effectLst/>
              <a:uLnTx/>
              <a:uFillTx/>
              <a:latin typeface="Calibri" pitchFamily="34" charset="0"/>
            </a:endParaRPr>
          </a:p>
        </p:txBody>
      </p:sp>
    </p:spTree>
    <p:extLst>
      <p:ext uri="{BB962C8B-B14F-4D97-AF65-F5344CB8AC3E}">
        <p14:creationId xmlns:p14="http://schemas.microsoft.com/office/powerpoint/2010/main" val="1858533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Miss Analysis</a:t>
            </a:r>
            <a:endParaRPr lang="en-US" dirty="0"/>
          </a:p>
        </p:txBody>
      </p:sp>
      <p:sp>
        <p:nvSpPr>
          <p:cNvPr id="3" name="Content Placeholder 2"/>
          <p:cNvSpPr>
            <a:spLocks noGrp="1"/>
          </p:cNvSpPr>
          <p:nvPr>
            <p:ph idx="1"/>
          </p:nvPr>
        </p:nvSpPr>
        <p:spPr>
          <a:xfrm>
            <a:off x="396875" y="1209675"/>
            <a:ext cx="7896225" cy="3057525"/>
          </a:xfrm>
        </p:spPr>
        <p:txBody>
          <a:bodyPr/>
          <a:lstStyle/>
          <a:p>
            <a:r>
              <a:rPr lang="en-US" dirty="0" smtClean="0"/>
              <a:t>Assume: </a:t>
            </a:r>
          </a:p>
          <a:p>
            <a:pPr lvl="1"/>
            <a:r>
              <a:rPr lang="en-US" dirty="0" smtClean="0"/>
              <a:t>Matrix elements are doubles</a:t>
            </a:r>
          </a:p>
          <a:p>
            <a:pPr lvl="1"/>
            <a:r>
              <a:rPr lang="en-US" dirty="0" smtClean="0"/>
              <a:t>Cache block = 8 doubles</a:t>
            </a:r>
          </a:p>
          <a:p>
            <a:pPr lvl="1"/>
            <a:r>
              <a:rPr lang="en-US" dirty="0" smtClean="0"/>
              <a:t>Cache size C &lt;&lt; n (much smaller than n)</a:t>
            </a:r>
          </a:p>
          <a:p>
            <a:endParaRPr lang="en-US" dirty="0" smtClean="0"/>
          </a:p>
          <a:p>
            <a:r>
              <a:rPr lang="en-US" dirty="0" smtClean="0"/>
              <a:t>First iteration:</a:t>
            </a:r>
          </a:p>
          <a:p>
            <a:pPr lvl="1"/>
            <a:r>
              <a:rPr lang="en-US" dirty="0" smtClean="0"/>
              <a:t>n/8 + n = 9n/8 misses</a:t>
            </a:r>
          </a:p>
          <a:p>
            <a:pPr lvl="1"/>
            <a:endParaRPr lang="en-US" dirty="0" smtClean="0"/>
          </a:p>
          <a:p>
            <a:pPr lvl="1"/>
            <a:endParaRPr lang="en-US" dirty="0" smtClean="0"/>
          </a:p>
          <a:p>
            <a:pPr lvl="1"/>
            <a:r>
              <a:rPr lang="en-US" dirty="0" smtClean="0"/>
              <a:t>Afterwards </a:t>
            </a:r>
            <a:r>
              <a:rPr lang="en-US" dirty="0" smtClean="0">
                <a:solidFill>
                  <a:srgbClr val="C00000"/>
                </a:solidFill>
              </a:rPr>
              <a:t>in cache:</a:t>
            </a:r>
            <a:r>
              <a:rPr lang="en-US" dirty="0" smtClean="0"/>
              <a:t/>
            </a:r>
            <a:br>
              <a:rPr lang="en-US" dirty="0" smtClean="0"/>
            </a:br>
            <a:r>
              <a:rPr lang="en-US" dirty="0" smtClean="0"/>
              <a:t>(schematic)</a:t>
            </a:r>
            <a:endParaRPr lang="en-US" dirty="0"/>
          </a:p>
        </p:txBody>
      </p:sp>
      <p:sp>
        <p:nvSpPr>
          <p:cNvPr id="4" name="Rectangle 3"/>
          <p:cNvSpPr/>
          <p:nvPr/>
        </p:nvSpPr>
        <p:spPr bwMode="auto">
          <a:xfrm>
            <a:off x="5710367" y="3657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5" name="Rectangle 4"/>
          <p:cNvSpPr/>
          <p:nvPr/>
        </p:nvSpPr>
        <p:spPr bwMode="auto">
          <a:xfrm>
            <a:off x="7310567" y="3657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cxnSp>
        <p:nvCxnSpPr>
          <p:cNvPr id="6" name="Straight Connector 5"/>
          <p:cNvCxnSpPr/>
          <p:nvPr/>
        </p:nvCxnSpPr>
        <p:spPr bwMode="auto">
          <a:xfrm>
            <a:off x="5710367" y="3657601"/>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rot="5400000">
            <a:off x="6741196" y="4228306"/>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sp>
        <p:nvSpPr>
          <p:cNvPr id="10" name="TextBox 9"/>
          <p:cNvSpPr txBox="1"/>
          <p:nvPr/>
        </p:nvSpPr>
        <p:spPr>
          <a:xfrm>
            <a:off x="6895699" y="40718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1" name="Rectangle 10"/>
          <p:cNvSpPr/>
          <p:nvPr/>
        </p:nvSpPr>
        <p:spPr bwMode="auto">
          <a:xfrm>
            <a:off x="3925234" y="3657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12" name="TextBox 11"/>
          <p:cNvSpPr txBox="1"/>
          <p:nvPr/>
        </p:nvSpPr>
        <p:spPr>
          <a:xfrm>
            <a:off x="5191484" y="39624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3" name="Rectangle 12"/>
          <p:cNvSpPr/>
          <p:nvPr/>
        </p:nvSpPr>
        <p:spPr bwMode="auto">
          <a:xfrm>
            <a:off x="3925234" y="3657601"/>
            <a:ext cx="76200" cy="762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14" name="AutoShape 16"/>
          <p:cNvSpPr>
            <a:spLocks/>
          </p:cNvSpPr>
          <p:nvPr/>
        </p:nvSpPr>
        <p:spPr bwMode="auto">
          <a:xfrm rot="5400000" flipV="1">
            <a:off x="7755466" y="2819400"/>
            <a:ext cx="228600" cy="1143000"/>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800" dirty="0">
              <a:latin typeface="Calibri" pitchFamily="34" charset="0"/>
            </a:endParaRPr>
          </a:p>
        </p:txBody>
      </p:sp>
      <p:sp>
        <p:nvSpPr>
          <p:cNvPr id="15" name="TextBox 14"/>
          <p:cNvSpPr txBox="1"/>
          <p:nvPr/>
        </p:nvSpPr>
        <p:spPr>
          <a:xfrm>
            <a:off x="7721601" y="2907268"/>
            <a:ext cx="308098" cy="369332"/>
          </a:xfrm>
          <a:prstGeom prst="rect">
            <a:avLst/>
          </a:prstGeom>
          <a:noFill/>
        </p:spPr>
        <p:txBody>
          <a:bodyPr wrap="none" rtlCol="0">
            <a:spAutoFit/>
          </a:bodyPr>
          <a:lstStyle/>
          <a:p>
            <a:r>
              <a:rPr lang="en-US" sz="1800" dirty="0" smtClean="0">
                <a:latin typeface="Calibri" pitchFamily="34" charset="0"/>
              </a:rPr>
              <a:t>n</a:t>
            </a:r>
          </a:p>
        </p:txBody>
      </p:sp>
      <p:sp>
        <p:nvSpPr>
          <p:cNvPr id="16" name="Rectangle 15"/>
          <p:cNvSpPr/>
          <p:nvPr/>
        </p:nvSpPr>
        <p:spPr bwMode="auto">
          <a:xfrm>
            <a:off x="5715000" y="5257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17" name="Rectangle 16"/>
          <p:cNvSpPr/>
          <p:nvPr/>
        </p:nvSpPr>
        <p:spPr bwMode="auto">
          <a:xfrm>
            <a:off x="7315200" y="5257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cxnSp>
        <p:nvCxnSpPr>
          <p:cNvPr id="18" name="Straight Connector 17"/>
          <p:cNvCxnSpPr/>
          <p:nvPr/>
        </p:nvCxnSpPr>
        <p:spPr bwMode="auto">
          <a:xfrm>
            <a:off x="5715000" y="5257801"/>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cxnSp>
        <p:nvCxnSpPr>
          <p:cNvPr id="19" name="Straight Connector 18"/>
          <p:cNvCxnSpPr/>
          <p:nvPr/>
        </p:nvCxnSpPr>
        <p:spPr bwMode="auto">
          <a:xfrm rot="5400000">
            <a:off x="6745829" y="5828506"/>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sp>
        <p:nvSpPr>
          <p:cNvPr id="20" name="TextBox 19"/>
          <p:cNvSpPr txBox="1"/>
          <p:nvPr/>
        </p:nvSpPr>
        <p:spPr>
          <a:xfrm>
            <a:off x="6900332" y="56720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21" name="Rectangle 20"/>
          <p:cNvSpPr/>
          <p:nvPr/>
        </p:nvSpPr>
        <p:spPr bwMode="auto">
          <a:xfrm>
            <a:off x="3929867" y="5257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22" name="TextBox 21"/>
          <p:cNvSpPr txBox="1"/>
          <p:nvPr/>
        </p:nvSpPr>
        <p:spPr>
          <a:xfrm>
            <a:off x="5196117" y="55626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23" name="Rectangle 22"/>
          <p:cNvSpPr/>
          <p:nvPr/>
        </p:nvSpPr>
        <p:spPr bwMode="auto">
          <a:xfrm>
            <a:off x="3929867" y="5257801"/>
            <a:ext cx="76200" cy="762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24" name="Straight Connector 23"/>
          <p:cNvCxnSpPr/>
          <p:nvPr/>
        </p:nvCxnSpPr>
        <p:spPr bwMode="auto">
          <a:xfrm>
            <a:off x="6477000" y="5257800"/>
            <a:ext cx="381000" cy="529"/>
          </a:xfrm>
          <a:prstGeom prst="line">
            <a:avLst/>
          </a:prstGeom>
          <a:noFill/>
          <a:ln w="57150" cap="flat" cmpd="sng" algn="ctr">
            <a:solidFill>
              <a:srgbClr val="C00000"/>
            </a:solidFill>
            <a:prstDash val="solid"/>
            <a:round/>
            <a:headEnd type="none" w="med" len="med"/>
            <a:tailEnd type="none" w="med" len="med"/>
          </a:ln>
          <a:effectLst/>
        </p:spPr>
      </p:cxnSp>
      <p:sp>
        <p:nvSpPr>
          <p:cNvPr id="26" name="Rectangle 25"/>
          <p:cNvSpPr/>
          <p:nvPr/>
        </p:nvSpPr>
        <p:spPr bwMode="auto">
          <a:xfrm>
            <a:off x="7298266" y="6155842"/>
            <a:ext cx="245534" cy="253425"/>
          </a:xfrm>
          <a:prstGeom prst="rect">
            <a:avLst/>
          </a:prstGeom>
          <a:solidFill>
            <a:srgbClr val="C00000"/>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27" name="TextBox 26"/>
          <p:cNvSpPr txBox="1"/>
          <p:nvPr/>
        </p:nvSpPr>
        <p:spPr>
          <a:xfrm>
            <a:off x="7095064" y="6400800"/>
            <a:ext cx="679994" cy="307777"/>
          </a:xfrm>
          <a:prstGeom prst="rect">
            <a:avLst/>
          </a:prstGeom>
          <a:noFill/>
        </p:spPr>
        <p:txBody>
          <a:bodyPr wrap="none" rtlCol="0">
            <a:spAutoFit/>
          </a:bodyPr>
          <a:lstStyle/>
          <a:p>
            <a:r>
              <a:rPr lang="en-US" sz="1400" dirty="0" smtClean="0">
                <a:solidFill>
                  <a:srgbClr val="C00000"/>
                </a:solidFill>
                <a:latin typeface="Calibri" pitchFamily="34" charset="0"/>
              </a:rPr>
              <a:t>8 wide</a:t>
            </a:r>
          </a:p>
        </p:txBody>
      </p:sp>
    </p:spTree>
    <p:extLst>
      <p:ext uri="{BB962C8B-B14F-4D97-AF65-F5344CB8AC3E}">
        <p14:creationId xmlns:p14="http://schemas.microsoft.com/office/powerpoint/2010/main" val="419341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p:bldP spid="21" grpId="0" animBg="1"/>
      <p:bldP spid="22" grpId="0"/>
      <p:bldP spid="23" grpId="0" animBg="1"/>
      <p:bldP spid="26" grpId="0" animBg="1"/>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Miss Analysis</a:t>
            </a:r>
            <a:endParaRPr lang="en-US" dirty="0"/>
          </a:p>
        </p:txBody>
      </p:sp>
      <p:sp>
        <p:nvSpPr>
          <p:cNvPr id="3" name="Content Placeholder 2"/>
          <p:cNvSpPr>
            <a:spLocks noGrp="1"/>
          </p:cNvSpPr>
          <p:nvPr>
            <p:ph idx="1"/>
          </p:nvPr>
        </p:nvSpPr>
        <p:spPr>
          <a:xfrm>
            <a:off x="396875" y="1209675"/>
            <a:ext cx="7896225" cy="3057525"/>
          </a:xfrm>
        </p:spPr>
        <p:txBody>
          <a:bodyPr/>
          <a:lstStyle/>
          <a:p>
            <a:r>
              <a:rPr lang="en-US" dirty="0" smtClean="0"/>
              <a:t>Assume: </a:t>
            </a:r>
          </a:p>
          <a:p>
            <a:pPr lvl="1"/>
            <a:r>
              <a:rPr lang="en-US" dirty="0" smtClean="0"/>
              <a:t>Matrix elements are doubles</a:t>
            </a:r>
          </a:p>
          <a:p>
            <a:pPr lvl="1"/>
            <a:r>
              <a:rPr lang="en-US" dirty="0" smtClean="0"/>
              <a:t>Cache block = 8 doubles</a:t>
            </a:r>
          </a:p>
          <a:p>
            <a:pPr lvl="1"/>
            <a:r>
              <a:rPr lang="en-US" dirty="0" smtClean="0"/>
              <a:t>Cache size C &lt;&lt; n (much smaller than n)</a:t>
            </a:r>
          </a:p>
          <a:p>
            <a:endParaRPr lang="en-US" dirty="0" smtClean="0"/>
          </a:p>
          <a:p>
            <a:r>
              <a:rPr lang="en-US" dirty="0" smtClean="0"/>
              <a:t>Second iteration:</a:t>
            </a:r>
          </a:p>
          <a:p>
            <a:pPr lvl="1"/>
            <a:r>
              <a:rPr lang="en-US" dirty="0" smtClean="0"/>
              <a:t>Again:</a:t>
            </a:r>
            <a:br>
              <a:rPr lang="en-US" dirty="0" smtClean="0"/>
            </a:br>
            <a:r>
              <a:rPr lang="en-US" dirty="0" smtClean="0"/>
              <a:t>n/8 + n = 9n/8 misses</a:t>
            </a:r>
          </a:p>
          <a:p>
            <a:pPr lvl="1"/>
            <a:endParaRPr lang="en-US" dirty="0" smtClean="0"/>
          </a:p>
          <a:p>
            <a:pPr lvl="1"/>
            <a:endParaRPr lang="en-US" dirty="0" smtClean="0"/>
          </a:p>
          <a:p>
            <a:r>
              <a:rPr lang="en-US" dirty="0" smtClean="0"/>
              <a:t>Total misses:</a:t>
            </a:r>
          </a:p>
          <a:p>
            <a:pPr lvl="1"/>
            <a:r>
              <a:rPr lang="en-US" dirty="0" smtClean="0"/>
              <a:t>9n/8 * n</a:t>
            </a:r>
            <a:r>
              <a:rPr lang="en-US" baseline="30000" dirty="0" smtClean="0"/>
              <a:t>2</a:t>
            </a:r>
            <a:r>
              <a:rPr lang="en-US" dirty="0" smtClean="0"/>
              <a:t> = (9/8) * n</a:t>
            </a:r>
            <a:r>
              <a:rPr lang="en-US" baseline="30000" dirty="0" smtClean="0"/>
              <a:t>3</a:t>
            </a:r>
            <a:r>
              <a:rPr lang="en-US" dirty="0" smtClean="0"/>
              <a:t> </a:t>
            </a:r>
            <a:endParaRPr lang="en-US" dirty="0"/>
          </a:p>
        </p:txBody>
      </p:sp>
      <p:sp>
        <p:nvSpPr>
          <p:cNvPr id="14" name="AutoShape 16"/>
          <p:cNvSpPr>
            <a:spLocks/>
          </p:cNvSpPr>
          <p:nvPr/>
        </p:nvSpPr>
        <p:spPr bwMode="auto">
          <a:xfrm rot="5400000" flipV="1">
            <a:off x="7755466" y="2819400"/>
            <a:ext cx="228600" cy="1143000"/>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800" dirty="0">
              <a:latin typeface="Calibri" pitchFamily="34" charset="0"/>
            </a:endParaRPr>
          </a:p>
        </p:txBody>
      </p:sp>
      <p:sp>
        <p:nvSpPr>
          <p:cNvPr id="15" name="TextBox 14"/>
          <p:cNvSpPr txBox="1"/>
          <p:nvPr/>
        </p:nvSpPr>
        <p:spPr>
          <a:xfrm>
            <a:off x="7721601" y="2907268"/>
            <a:ext cx="308098" cy="369332"/>
          </a:xfrm>
          <a:prstGeom prst="rect">
            <a:avLst/>
          </a:prstGeom>
          <a:noFill/>
        </p:spPr>
        <p:txBody>
          <a:bodyPr wrap="none" rtlCol="0">
            <a:spAutoFit/>
          </a:bodyPr>
          <a:lstStyle/>
          <a:p>
            <a:r>
              <a:rPr lang="en-US" sz="1800" dirty="0" smtClean="0">
                <a:latin typeface="Calibri" pitchFamily="34" charset="0"/>
              </a:rPr>
              <a:t>n</a:t>
            </a:r>
          </a:p>
        </p:txBody>
      </p:sp>
      <p:sp>
        <p:nvSpPr>
          <p:cNvPr id="16" name="Rectangle 15"/>
          <p:cNvSpPr/>
          <p:nvPr/>
        </p:nvSpPr>
        <p:spPr bwMode="auto">
          <a:xfrm>
            <a:off x="5715000" y="3654623"/>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17" name="Rectangle 16"/>
          <p:cNvSpPr/>
          <p:nvPr/>
        </p:nvSpPr>
        <p:spPr bwMode="auto">
          <a:xfrm>
            <a:off x="7315200" y="3654623"/>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cxnSp>
        <p:nvCxnSpPr>
          <p:cNvPr id="18" name="Straight Connector 17"/>
          <p:cNvCxnSpPr/>
          <p:nvPr/>
        </p:nvCxnSpPr>
        <p:spPr bwMode="auto">
          <a:xfrm>
            <a:off x="5715000" y="3654624"/>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cxnSp>
        <p:nvCxnSpPr>
          <p:cNvPr id="19" name="Straight Connector 18"/>
          <p:cNvCxnSpPr/>
          <p:nvPr/>
        </p:nvCxnSpPr>
        <p:spPr bwMode="auto">
          <a:xfrm rot="5400000">
            <a:off x="6836039" y="4225329"/>
            <a:ext cx="1143000" cy="1588"/>
          </a:xfrm>
          <a:prstGeom prst="line">
            <a:avLst/>
          </a:prstGeom>
          <a:noFill/>
          <a:ln w="57150" cap="flat" cmpd="sng" algn="ctr">
            <a:solidFill>
              <a:schemeClr val="tx1">
                <a:lumMod val="50000"/>
                <a:lumOff val="50000"/>
              </a:schemeClr>
            </a:solidFill>
            <a:prstDash val="solid"/>
            <a:round/>
            <a:headEnd type="none" w="med" len="med"/>
            <a:tailEnd type="none" w="med" len="med"/>
          </a:ln>
          <a:effectLst/>
        </p:spPr>
      </p:cxnSp>
      <p:sp>
        <p:nvSpPr>
          <p:cNvPr id="20" name="TextBox 19"/>
          <p:cNvSpPr txBox="1"/>
          <p:nvPr/>
        </p:nvSpPr>
        <p:spPr>
          <a:xfrm>
            <a:off x="6900332" y="4068915"/>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21" name="Rectangle 20"/>
          <p:cNvSpPr/>
          <p:nvPr/>
        </p:nvSpPr>
        <p:spPr bwMode="auto">
          <a:xfrm>
            <a:off x="3929867" y="3654623"/>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22" name="TextBox 21"/>
          <p:cNvSpPr txBox="1"/>
          <p:nvPr/>
        </p:nvSpPr>
        <p:spPr>
          <a:xfrm>
            <a:off x="5196117" y="3959423"/>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23" name="Rectangle 22"/>
          <p:cNvSpPr/>
          <p:nvPr/>
        </p:nvSpPr>
        <p:spPr bwMode="auto">
          <a:xfrm>
            <a:off x="4004732" y="3654624"/>
            <a:ext cx="76200" cy="762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24" name="Straight Connector 23"/>
          <p:cNvCxnSpPr/>
          <p:nvPr/>
        </p:nvCxnSpPr>
        <p:spPr bwMode="auto">
          <a:xfrm>
            <a:off x="6477000" y="3654623"/>
            <a:ext cx="381000" cy="529"/>
          </a:xfrm>
          <a:prstGeom prst="line">
            <a:avLst/>
          </a:prstGeom>
          <a:noFill/>
          <a:ln w="57150" cap="flat" cmpd="sng" algn="ctr">
            <a:solidFill>
              <a:srgbClr val="C00000"/>
            </a:solidFill>
            <a:prstDash val="solid"/>
            <a:round/>
            <a:headEnd type="none" w="med" len="med"/>
            <a:tailEnd type="none" w="med" len="med"/>
          </a:ln>
          <a:effectLst/>
        </p:spPr>
      </p:cxnSp>
      <p:sp>
        <p:nvSpPr>
          <p:cNvPr id="26" name="Rectangle 25"/>
          <p:cNvSpPr/>
          <p:nvPr/>
        </p:nvSpPr>
        <p:spPr bwMode="auto">
          <a:xfrm>
            <a:off x="7298266" y="4552665"/>
            <a:ext cx="245534" cy="253425"/>
          </a:xfrm>
          <a:prstGeom prst="rect">
            <a:avLst/>
          </a:prstGeom>
          <a:solidFill>
            <a:srgbClr val="C00000"/>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27" name="TextBox 26"/>
          <p:cNvSpPr txBox="1"/>
          <p:nvPr/>
        </p:nvSpPr>
        <p:spPr>
          <a:xfrm>
            <a:off x="7095064" y="4797623"/>
            <a:ext cx="679994" cy="307777"/>
          </a:xfrm>
          <a:prstGeom prst="rect">
            <a:avLst/>
          </a:prstGeom>
          <a:noFill/>
        </p:spPr>
        <p:txBody>
          <a:bodyPr wrap="none" rtlCol="0">
            <a:spAutoFit/>
          </a:bodyPr>
          <a:lstStyle/>
          <a:p>
            <a:r>
              <a:rPr lang="en-US" sz="1400" dirty="0" smtClean="0">
                <a:solidFill>
                  <a:srgbClr val="C00000"/>
                </a:solidFill>
                <a:latin typeface="Calibri" pitchFamily="34" charset="0"/>
              </a:rPr>
              <a:t>8 wide</a:t>
            </a:r>
          </a:p>
        </p:txBody>
      </p:sp>
    </p:spTree>
    <p:extLst>
      <p:ext uri="{BB962C8B-B14F-4D97-AF65-F5344CB8AC3E}">
        <p14:creationId xmlns:p14="http://schemas.microsoft.com/office/powerpoint/2010/main" val="236244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Outline</a:t>
            </a:r>
            <a:endParaRPr lang="en-US" dirty="0"/>
          </a:p>
        </p:txBody>
      </p:sp>
      <p:sp>
        <p:nvSpPr>
          <p:cNvPr id="4" name="Content Placeholder 3"/>
          <p:cNvSpPr>
            <a:spLocks noGrp="1"/>
          </p:cNvSpPr>
          <p:nvPr>
            <p:ph idx="1"/>
          </p:nvPr>
        </p:nvSpPr>
        <p:spPr/>
        <p:txBody>
          <a:bodyPr/>
          <a:lstStyle/>
          <a:p>
            <a:r>
              <a:rPr lang="en-US" dirty="0" smtClean="0"/>
              <a:t>Schedule</a:t>
            </a:r>
          </a:p>
          <a:p>
            <a:r>
              <a:rPr lang="en-US" dirty="0" smtClean="0"/>
              <a:t>Memory </a:t>
            </a:r>
            <a:r>
              <a:rPr lang="en-US" dirty="0"/>
              <a:t>organization</a:t>
            </a:r>
          </a:p>
          <a:p>
            <a:r>
              <a:rPr lang="en-US" dirty="0" smtClean="0"/>
              <a:t>Caching</a:t>
            </a:r>
          </a:p>
          <a:p>
            <a:pPr lvl="1"/>
            <a:r>
              <a:rPr lang="en-US" dirty="0" smtClean="0"/>
              <a:t>Different </a:t>
            </a:r>
            <a:r>
              <a:rPr lang="en-US" dirty="0"/>
              <a:t>types of locality</a:t>
            </a:r>
            <a:endParaRPr lang="en-US" dirty="0" smtClean="0"/>
          </a:p>
          <a:p>
            <a:pPr lvl="1"/>
            <a:r>
              <a:rPr lang="en-US" dirty="0" smtClean="0"/>
              <a:t>Cache organization</a:t>
            </a:r>
          </a:p>
          <a:p>
            <a:r>
              <a:rPr lang="en-US" dirty="0" smtClean="0"/>
              <a:t>Cache lab</a:t>
            </a:r>
            <a:endParaRPr lang="en-US" dirty="0"/>
          </a:p>
          <a:p>
            <a:pPr lvl="1"/>
            <a:r>
              <a:rPr lang="en-US" dirty="0"/>
              <a:t>Part (a) Building Cache Simulator</a:t>
            </a:r>
          </a:p>
          <a:p>
            <a:pPr lvl="1"/>
            <a:r>
              <a:rPr lang="en-US" dirty="0"/>
              <a:t>Part (b) Efficient Matrix </a:t>
            </a:r>
            <a:r>
              <a:rPr lang="en-US" dirty="0" smtClean="0"/>
              <a:t>Transpose</a:t>
            </a:r>
          </a:p>
          <a:p>
            <a:pPr lvl="1"/>
            <a:r>
              <a:rPr lang="en-US" dirty="0" smtClean="0"/>
              <a:t>Blocking</a:t>
            </a:r>
            <a:endParaRPr lang="en-US" dirty="0"/>
          </a:p>
        </p:txBody>
      </p:sp>
    </p:spTree>
    <p:extLst>
      <p:ext uri="{BB962C8B-B14F-4D97-AF65-F5344CB8AC3E}">
        <p14:creationId xmlns:p14="http://schemas.microsoft.com/office/powerpoint/2010/main" val="3686401551"/>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Blocked Matrix Multiplication</a:t>
            </a:r>
            <a:endParaRPr lang="en-US" dirty="0"/>
          </a:p>
        </p:txBody>
      </p:sp>
      <p:sp>
        <p:nvSpPr>
          <p:cNvPr id="4" name="Rectangle 7"/>
          <p:cNvSpPr>
            <a:spLocks noChangeArrowheads="1"/>
          </p:cNvSpPr>
          <p:nvPr/>
        </p:nvSpPr>
        <p:spPr bwMode="auto">
          <a:xfrm>
            <a:off x="499532" y="1332469"/>
            <a:ext cx="7958668" cy="3105978"/>
          </a:xfrm>
          <a:prstGeom prst="rect">
            <a:avLst/>
          </a:prstGeom>
          <a:solidFill>
            <a:srgbClr val="F6F5BD"/>
          </a:solidFill>
          <a:ln w="12700" cmpd="thickThin">
            <a:solidFill>
              <a:schemeClr val="tx1"/>
            </a:solidFill>
            <a:miter lim="800000"/>
            <a:headEnd/>
            <a:tailEnd/>
          </a:ln>
          <a:effectLst/>
        </p:spPr>
        <p:txBody>
          <a:bodyPr wrap="square" lIns="90487" tIns="44450" rIns="90487" bIns="44450">
            <a:spAutoFit/>
          </a:bodyPr>
          <a:lstStyle/>
          <a:p>
            <a:pPr algn="l">
              <a:lnSpc>
                <a:spcPct val="100000"/>
              </a:lnSpc>
            </a:pPr>
            <a:r>
              <a:rPr lang="en-US" sz="1400" dirty="0" smtClean="0">
                <a:latin typeface="Courier New" pitchFamily="49" charset="0"/>
              </a:rPr>
              <a:t>c = (double *) </a:t>
            </a:r>
            <a:r>
              <a:rPr lang="en-US" sz="1400" dirty="0" err="1" smtClean="0">
                <a:latin typeface="Courier New" pitchFamily="49" charset="0"/>
              </a:rPr>
              <a:t>calloc</a:t>
            </a:r>
            <a:r>
              <a:rPr lang="en-US" sz="1400" dirty="0" smtClean="0">
                <a:latin typeface="Courier New" pitchFamily="49" charset="0"/>
              </a:rPr>
              <a:t>(</a:t>
            </a:r>
            <a:r>
              <a:rPr lang="en-US" sz="1400" dirty="0" err="1" smtClean="0">
                <a:latin typeface="Courier New" pitchFamily="49" charset="0"/>
              </a:rPr>
              <a:t>sizeof</a:t>
            </a:r>
            <a:r>
              <a:rPr lang="en-US" sz="1400" dirty="0" smtClean="0">
                <a:latin typeface="Courier New" pitchFamily="49" charset="0"/>
              </a:rPr>
              <a:t>(double), n*n);</a:t>
            </a:r>
          </a:p>
          <a:p>
            <a:pPr algn="l">
              <a:lnSpc>
                <a:spcPct val="100000"/>
              </a:lnSpc>
            </a:pPr>
            <a:endParaRPr lang="en-US" sz="1400" dirty="0" smtClean="0">
              <a:latin typeface="Courier New" pitchFamily="49" charset="0"/>
            </a:endParaRPr>
          </a:p>
          <a:p>
            <a:pPr algn="l">
              <a:lnSpc>
                <a:spcPct val="100000"/>
              </a:lnSpc>
            </a:pPr>
            <a:r>
              <a:rPr lang="en-US" sz="1400" dirty="0" smtClean="0">
                <a:solidFill>
                  <a:srgbClr val="990000"/>
                </a:solidFill>
                <a:latin typeface="Courier New" pitchFamily="49" charset="0"/>
              </a:rPr>
              <a:t>/* Multiply n x </a:t>
            </a:r>
            <a:r>
              <a:rPr lang="en-US" sz="1400" dirty="0">
                <a:solidFill>
                  <a:srgbClr val="990000"/>
                </a:solidFill>
                <a:latin typeface="Courier New" pitchFamily="49" charset="0"/>
              </a:rPr>
              <a:t>n </a:t>
            </a:r>
            <a:r>
              <a:rPr lang="en-US" sz="1400" dirty="0" smtClean="0">
                <a:solidFill>
                  <a:srgbClr val="990000"/>
                </a:solidFill>
                <a:latin typeface="Courier New" pitchFamily="49" charset="0"/>
              </a:rPr>
              <a:t>matrices a and b  </a:t>
            </a:r>
            <a:r>
              <a:rPr lang="en-US" sz="1400" dirty="0">
                <a:solidFill>
                  <a:srgbClr val="990000"/>
                </a:solidFill>
                <a:latin typeface="Courier New" pitchFamily="49" charset="0"/>
              </a:rPr>
              <a:t>*/</a:t>
            </a:r>
          </a:p>
          <a:p>
            <a:pPr algn="l">
              <a:lnSpc>
                <a:spcPct val="100000"/>
              </a:lnSpc>
            </a:pPr>
            <a:r>
              <a:rPr lang="en-US" sz="1400" dirty="0" smtClean="0">
                <a:latin typeface="Courier New" pitchFamily="49" charset="0"/>
              </a:rPr>
              <a:t>void </a:t>
            </a:r>
            <a:r>
              <a:rPr lang="en-US" sz="1400" dirty="0" err="1" smtClean="0">
                <a:latin typeface="Courier New" pitchFamily="49" charset="0"/>
              </a:rPr>
              <a:t>mmm</a:t>
            </a:r>
            <a:r>
              <a:rPr lang="en-US" sz="1400" dirty="0" smtClean="0">
                <a:latin typeface="Courier New" pitchFamily="49" charset="0"/>
              </a:rPr>
              <a:t>(double </a:t>
            </a:r>
            <a:r>
              <a:rPr lang="en-US" sz="1400" dirty="0">
                <a:latin typeface="Courier New" pitchFamily="49" charset="0"/>
              </a:rPr>
              <a:t>*a, double *b, </a:t>
            </a:r>
            <a:r>
              <a:rPr lang="en-US" sz="1400" dirty="0" smtClean="0">
                <a:latin typeface="Courier New" pitchFamily="49" charset="0"/>
              </a:rPr>
              <a:t>double *c, </a:t>
            </a:r>
            <a:r>
              <a:rPr lang="en-US" sz="1400" dirty="0" err="1" smtClean="0">
                <a:latin typeface="Courier New" pitchFamily="49" charset="0"/>
              </a:rPr>
              <a:t>int</a:t>
            </a:r>
            <a:r>
              <a:rPr lang="en-US" sz="1400" dirty="0" smtClean="0">
                <a:latin typeface="Courier New" pitchFamily="49" charset="0"/>
              </a:rPr>
              <a:t> n</a:t>
            </a:r>
            <a:r>
              <a:rPr lang="en-US" sz="1400" dirty="0">
                <a:latin typeface="Courier New" pitchFamily="49" charset="0"/>
              </a:rPr>
              <a:t>) {</a:t>
            </a:r>
          </a:p>
          <a:p>
            <a:pPr algn="l">
              <a:lnSpc>
                <a:spcPct val="100000"/>
              </a:lnSpc>
            </a:pPr>
            <a:r>
              <a:rPr lang="en-US" sz="1400" dirty="0" smtClean="0">
                <a:latin typeface="Courier New" pitchFamily="49" charset="0"/>
              </a:rPr>
              <a:t>    </a:t>
            </a:r>
            <a:r>
              <a:rPr lang="en-US" sz="1400" dirty="0" err="1" smtClean="0">
                <a:latin typeface="Courier New" pitchFamily="49" charset="0"/>
              </a:rPr>
              <a:t>int</a:t>
            </a:r>
            <a:r>
              <a:rPr lang="en-US" sz="1400" dirty="0" smtClean="0">
                <a:latin typeface="Courier New" pitchFamily="49" charset="0"/>
              </a:rPr>
              <a:t> </a:t>
            </a:r>
            <a:r>
              <a:rPr lang="en-US" sz="1400" dirty="0" err="1" smtClean="0">
                <a:latin typeface="Courier New" pitchFamily="49" charset="0"/>
              </a:rPr>
              <a:t>i</a:t>
            </a:r>
            <a:r>
              <a:rPr lang="en-US" sz="1400" dirty="0">
                <a:latin typeface="Courier New" pitchFamily="49" charset="0"/>
              </a:rPr>
              <a:t>, </a:t>
            </a:r>
            <a:r>
              <a:rPr lang="en-US" sz="1400" dirty="0" smtClean="0">
                <a:latin typeface="Courier New" pitchFamily="49" charset="0"/>
              </a:rPr>
              <a:t>j, k;</a:t>
            </a:r>
            <a:endParaRPr lang="en-US" sz="1400" dirty="0">
              <a:latin typeface="Courier New" pitchFamily="49" charset="0"/>
            </a:endParaRPr>
          </a:p>
          <a:p>
            <a:pPr algn="l">
              <a:lnSpc>
                <a:spcPct val="100000"/>
              </a:lnSpc>
            </a:pPr>
            <a:r>
              <a:rPr lang="en-US" sz="1400" dirty="0">
                <a:latin typeface="Courier New" pitchFamily="49" charset="0"/>
              </a:rPr>
              <a:t>    for (</a:t>
            </a:r>
            <a:r>
              <a:rPr lang="en-US" sz="1400" dirty="0" err="1" smtClean="0">
                <a:latin typeface="Courier New" pitchFamily="49" charset="0"/>
              </a:rPr>
              <a:t>i</a:t>
            </a:r>
            <a:r>
              <a:rPr lang="en-US" sz="1400" dirty="0" smtClean="0">
                <a:latin typeface="Courier New" pitchFamily="49" charset="0"/>
              </a:rPr>
              <a:t> </a:t>
            </a:r>
            <a:r>
              <a:rPr lang="en-US" sz="1400" dirty="0">
                <a:latin typeface="Courier New" pitchFamily="49" charset="0"/>
              </a:rPr>
              <a:t>= 0; </a:t>
            </a:r>
            <a:r>
              <a:rPr lang="en-US" sz="1400" dirty="0" err="1" smtClean="0">
                <a:latin typeface="Courier New" pitchFamily="49" charset="0"/>
              </a:rPr>
              <a:t>i</a:t>
            </a:r>
            <a:r>
              <a:rPr lang="en-US" sz="1400" dirty="0" smtClean="0">
                <a:latin typeface="Courier New" pitchFamily="49" charset="0"/>
              </a:rPr>
              <a:t> </a:t>
            </a:r>
            <a:r>
              <a:rPr lang="en-US" sz="1400" dirty="0">
                <a:latin typeface="Courier New" pitchFamily="49" charset="0"/>
              </a:rPr>
              <a:t>&lt; n; </a:t>
            </a:r>
            <a:r>
              <a:rPr lang="en-US" sz="1400" dirty="0" err="1" smtClean="0">
                <a:latin typeface="Courier New" pitchFamily="49" charset="0"/>
              </a:rPr>
              <a:t>i</a:t>
            </a:r>
            <a:r>
              <a:rPr lang="en-US" sz="1400" dirty="0" smtClean="0">
                <a:latin typeface="Courier New" pitchFamily="49" charset="0"/>
              </a:rPr>
              <a:t>+=B)</a:t>
            </a:r>
            <a:endParaRPr lang="en-US" sz="1400" dirty="0">
              <a:latin typeface="Courier New" pitchFamily="49" charset="0"/>
            </a:endParaRPr>
          </a:p>
          <a:p>
            <a:pPr algn="l">
              <a:lnSpc>
                <a:spcPct val="100000"/>
              </a:lnSpc>
            </a:pPr>
            <a:r>
              <a:rPr lang="en-US" sz="1400" dirty="0">
                <a:latin typeface="Courier New" pitchFamily="49" charset="0"/>
              </a:rPr>
              <a:t>	for (</a:t>
            </a:r>
            <a:r>
              <a:rPr lang="en-US" sz="1400" dirty="0" smtClean="0">
                <a:latin typeface="Courier New" pitchFamily="49" charset="0"/>
              </a:rPr>
              <a:t>j </a:t>
            </a:r>
            <a:r>
              <a:rPr lang="en-US" sz="1400" dirty="0">
                <a:latin typeface="Courier New" pitchFamily="49" charset="0"/>
              </a:rPr>
              <a:t>= 0; </a:t>
            </a:r>
            <a:r>
              <a:rPr lang="en-US" sz="1400" dirty="0" smtClean="0">
                <a:latin typeface="Courier New" pitchFamily="49" charset="0"/>
              </a:rPr>
              <a:t>j </a:t>
            </a:r>
            <a:r>
              <a:rPr lang="en-US" sz="1400" dirty="0">
                <a:latin typeface="Courier New" pitchFamily="49" charset="0"/>
              </a:rPr>
              <a:t>&lt; n; </a:t>
            </a:r>
            <a:r>
              <a:rPr lang="en-US" sz="1400" dirty="0" smtClean="0">
                <a:latin typeface="Courier New" pitchFamily="49" charset="0"/>
              </a:rPr>
              <a:t>j+=B)</a:t>
            </a:r>
          </a:p>
          <a:p>
            <a:pPr algn="l">
              <a:lnSpc>
                <a:spcPct val="100000"/>
              </a:lnSpc>
            </a:pPr>
            <a:r>
              <a:rPr lang="en-US" sz="1400" dirty="0" smtClean="0">
                <a:latin typeface="Courier New" pitchFamily="49" charset="0"/>
              </a:rPr>
              <a:t>             for (k = 0; k &lt; n; k+=B)</a:t>
            </a:r>
          </a:p>
          <a:p>
            <a:pPr algn="l">
              <a:lnSpc>
                <a:spcPct val="100000"/>
              </a:lnSpc>
            </a:pPr>
            <a:r>
              <a:rPr lang="en-US" sz="1400" dirty="0" smtClean="0">
                <a:latin typeface="Courier New" pitchFamily="49" charset="0"/>
              </a:rPr>
              <a:t>		 </a:t>
            </a:r>
            <a:r>
              <a:rPr lang="en-US" sz="1400" dirty="0" smtClean="0">
                <a:solidFill>
                  <a:srgbClr val="990000"/>
                </a:solidFill>
                <a:latin typeface="Courier New" pitchFamily="49" charset="0"/>
              </a:rPr>
              <a:t>/* B x B mini matrix multiplications */</a:t>
            </a:r>
          </a:p>
          <a:p>
            <a:pPr algn="l">
              <a:lnSpc>
                <a:spcPct val="100000"/>
              </a:lnSpc>
            </a:pPr>
            <a:r>
              <a:rPr lang="en-US" sz="1400" dirty="0" smtClean="0">
                <a:latin typeface="Courier New" pitchFamily="49" charset="0"/>
              </a:rPr>
              <a:t>                  for (i1 = </a:t>
            </a:r>
            <a:r>
              <a:rPr lang="en-US" sz="1400" dirty="0" err="1" smtClean="0">
                <a:latin typeface="Courier New" pitchFamily="49" charset="0"/>
              </a:rPr>
              <a:t>i</a:t>
            </a:r>
            <a:r>
              <a:rPr lang="en-US" sz="1400" dirty="0" smtClean="0">
                <a:latin typeface="Courier New" pitchFamily="49" charset="0"/>
              </a:rPr>
              <a:t>; i1 &lt; </a:t>
            </a:r>
            <a:r>
              <a:rPr lang="en-US" sz="1400" dirty="0" err="1" smtClean="0">
                <a:latin typeface="Courier New" pitchFamily="49" charset="0"/>
              </a:rPr>
              <a:t>i+B</a:t>
            </a:r>
            <a:r>
              <a:rPr lang="en-US" sz="1400" dirty="0" smtClean="0">
                <a:latin typeface="Courier New" pitchFamily="49" charset="0"/>
              </a:rPr>
              <a:t>; </a:t>
            </a:r>
            <a:r>
              <a:rPr lang="en-US" sz="1400" dirty="0" err="1" smtClean="0">
                <a:latin typeface="Courier New" pitchFamily="49" charset="0"/>
              </a:rPr>
              <a:t>i</a:t>
            </a:r>
            <a:r>
              <a:rPr lang="en-US" sz="1400" dirty="0" smtClean="0">
                <a:latin typeface="Courier New" pitchFamily="49" charset="0"/>
              </a:rPr>
              <a:t>++)</a:t>
            </a:r>
          </a:p>
          <a:p>
            <a:r>
              <a:rPr lang="en-US" sz="1400" dirty="0" smtClean="0">
                <a:latin typeface="Courier New" pitchFamily="49" charset="0"/>
              </a:rPr>
              <a:t>                      for (j1 = j; j1 &lt; </a:t>
            </a:r>
            <a:r>
              <a:rPr lang="en-US" sz="1400" dirty="0" err="1" smtClean="0">
                <a:latin typeface="Courier New" pitchFamily="49" charset="0"/>
              </a:rPr>
              <a:t>j+B</a:t>
            </a:r>
            <a:r>
              <a:rPr lang="en-US" sz="1400" dirty="0" smtClean="0">
                <a:latin typeface="Courier New" pitchFamily="49" charset="0"/>
              </a:rPr>
              <a:t>; j++)</a:t>
            </a:r>
          </a:p>
          <a:p>
            <a:r>
              <a:rPr lang="en-US" sz="1400" dirty="0" smtClean="0">
                <a:latin typeface="Courier New" pitchFamily="49" charset="0"/>
              </a:rPr>
              <a:t>                          for (k1 = k; k1 &lt; </a:t>
            </a:r>
            <a:r>
              <a:rPr lang="en-US" sz="1400" dirty="0" err="1" smtClean="0">
                <a:latin typeface="Courier New" pitchFamily="49" charset="0"/>
              </a:rPr>
              <a:t>k+B</a:t>
            </a:r>
            <a:r>
              <a:rPr lang="en-US" sz="1400" dirty="0" smtClean="0">
                <a:latin typeface="Courier New" pitchFamily="49" charset="0"/>
              </a:rPr>
              <a:t>; k++)</a:t>
            </a:r>
            <a:endParaRPr lang="en-US" sz="1400" dirty="0">
              <a:latin typeface="Courier New" pitchFamily="49" charset="0"/>
            </a:endParaRPr>
          </a:p>
          <a:p>
            <a:pPr algn="l">
              <a:lnSpc>
                <a:spcPct val="100000"/>
              </a:lnSpc>
            </a:pPr>
            <a:r>
              <a:rPr lang="en-US" sz="1400" dirty="0">
                <a:latin typeface="Courier New" pitchFamily="49" charset="0"/>
              </a:rPr>
              <a:t>	    </a:t>
            </a:r>
            <a:r>
              <a:rPr lang="en-US" sz="1400" dirty="0" smtClean="0">
                <a:latin typeface="Courier New" pitchFamily="49" charset="0"/>
              </a:rPr>
              <a:t>                  c[i1*n+j1] </a:t>
            </a:r>
            <a:r>
              <a:rPr lang="en-US" sz="1400" dirty="0">
                <a:latin typeface="Courier New" pitchFamily="49" charset="0"/>
              </a:rPr>
              <a:t>+= </a:t>
            </a:r>
            <a:r>
              <a:rPr lang="en-US" sz="1400" dirty="0" smtClean="0">
                <a:latin typeface="Courier New" pitchFamily="49" charset="0"/>
              </a:rPr>
              <a:t>a[i1*n </a:t>
            </a:r>
            <a:r>
              <a:rPr lang="en-US" sz="1400" dirty="0">
                <a:latin typeface="Courier New" pitchFamily="49" charset="0"/>
              </a:rPr>
              <a:t>+ </a:t>
            </a:r>
            <a:r>
              <a:rPr lang="en-US" sz="1400" dirty="0" smtClean="0">
                <a:latin typeface="Courier New" pitchFamily="49" charset="0"/>
              </a:rPr>
              <a:t>k1]*b[k1*n + j1];</a:t>
            </a:r>
            <a:endParaRPr lang="en-US" sz="1400" dirty="0">
              <a:latin typeface="Courier New" pitchFamily="49" charset="0"/>
            </a:endParaRPr>
          </a:p>
          <a:p>
            <a:pPr algn="l">
              <a:lnSpc>
                <a:spcPct val="100000"/>
              </a:lnSpc>
            </a:pPr>
            <a:r>
              <a:rPr lang="en-US" sz="1400" dirty="0">
                <a:latin typeface="Courier New" pitchFamily="49" charset="0"/>
              </a:rPr>
              <a:t>}</a:t>
            </a:r>
          </a:p>
        </p:txBody>
      </p:sp>
      <p:sp>
        <p:nvSpPr>
          <p:cNvPr id="5" name="Rectangle 4"/>
          <p:cNvSpPr/>
          <p:nvPr/>
        </p:nvSpPr>
        <p:spPr bwMode="auto">
          <a:xfrm>
            <a:off x="2284665" y="4800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a</a:t>
            </a:r>
          </a:p>
        </p:txBody>
      </p:sp>
      <p:sp>
        <p:nvSpPr>
          <p:cNvPr id="6" name="Rectangle 5"/>
          <p:cNvSpPr/>
          <p:nvPr/>
        </p:nvSpPr>
        <p:spPr bwMode="auto">
          <a:xfrm>
            <a:off x="3884865" y="4800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b</a:t>
            </a:r>
          </a:p>
        </p:txBody>
      </p:sp>
      <p:sp>
        <p:nvSpPr>
          <p:cNvPr id="9" name="TextBox 8"/>
          <p:cNvSpPr txBox="1"/>
          <p:nvPr/>
        </p:nvSpPr>
        <p:spPr>
          <a:xfrm>
            <a:off x="1981200" y="5471173"/>
            <a:ext cx="357790" cy="369332"/>
          </a:xfrm>
          <a:prstGeom prst="rect">
            <a:avLst/>
          </a:prstGeom>
          <a:noFill/>
        </p:spPr>
        <p:txBody>
          <a:bodyPr wrap="none" rtlCol="0">
            <a:spAutoFit/>
          </a:bodyPr>
          <a:lstStyle/>
          <a:p>
            <a:r>
              <a:rPr lang="en-US" sz="1800" dirty="0" smtClean="0">
                <a:latin typeface="Calibri" pitchFamily="34" charset="0"/>
              </a:rPr>
              <a:t>i1</a:t>
            </a:r>
          </a:p>
        </p:txBody>
      </p:sp>
      <p:sp>
        <p:nvSpPr>
          <p:cNvPr id="10" name="TextBox 9"/>
          <p:cNvSpPr txBox="1"/>
          <p:nvPr/>
        </p:nvSpPr>
        <p:spPr>
          <a:xfrm>
            <a:off x="4394196" y="4419600"/>
            <a:ext cx="360996" cy="369332"/>
          </a:xfrm>
          <a:prstGeom prst="rect">
            <a:avLst/>
          </a:prstGeom>
          <a:noFill/>
        </p:spPr>
        <p:txBody>
          <a:bodyPr wrap="none" rtlCol="0">
            <a:spAutoFit/>
          </a:bodyPr>
          <a:lstStyle/>
          <a:p>
            <a:r>
              <a:rPr lang="en-US" sz="1800" dirty="0" smtClean="0">
                <a:latin typeface="Calibri" pitchFamily="34" charset="0"/>
              </a:rPr>
              <a:t>j1</a:t>
            </a:r>
          </a:p>
        </p:txBody>
      </p:sp>
      <p:sp>
        <p:nvSpPr>
          <p:cNvPr id="12" name="TextBox 11"/>
          <p:cNvSpPr txBox="1"/>
          <p:nvPr/>
        </p:nvSpPr>
        <p:spPr>
          <a:xfrm>
            <a:off x="3469997" y="52148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3" name="Rectangle 12"/>
          <p:cNvSpPr/>
          <p:nvPr/>
        </p:nvSpPr>
        <p:spPr bwMode="auto">
          <a:xfrm>
            <a:off x="499532" y="4800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c</a:t>
            </a:r>
          </a:p>
        </p:txBody>
      </p:sp>
      <p:sp>
        <p:nvSpPr>
          <p:cNvPr id="14" name="TextBox 13"/>
          <p:cNvSpPr txBox="1"/>
          <p:nvPr/>
        </p:nvSpPr>
        <p:spPr>
          <a:xfrm>
            <a:off x="1765782" y="51054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6" name="Rectangle 15"/>
          <p:cNvSpPr/>
          <p:nvPr/>
        </p:nvSpPr>
        <p:spPr bwMode="auto">
          <a:xfrm>
            <a:off x="1143000" y="5588001"/>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17" name="Rectangle 16"/>
          <p:cNvSpPr/>
          <p:nvPr/>
        </p:nvSpPr>
        <p:spPr bwMode="auto">
          <a:xfrm>
            <a:off x="5528732" y="4800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dirty="0" smtClean="0">
                <a:latin typeface="Courier New" pitchFamily="49" charset="0"/>
                <a:cs typeface="Courier New" pitchFamily="49" charset="0"/>
              </a:rPr>
              <a:t>c</a:t>
            </a:r>
          </a:p>
        </p:txBody>
      </p:sp>
      <p:sp>
        <p:nvSpPr>
          <p:cNvPr id="18" name="TextBox 17"/>
          <p:cNvSpPr txBox="1"/>
          <p:nvPr/>
        </p:nvSpPr>
        <p:spPr>
          <a:xfrm>
            <a:off x="5113864" y="51054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19" name="Rectangle 18"/>
          <p:cNvSpPr/>
          <p:nvPr/>
        </p:nvSpPr>
        <p:spPr bwMode="auto">
          <a:xfrm>
            <a:off x="2284665" y="556260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20" name="Rectangle 19"/>
          <p:cNvSpPr/>
          <p:nvPr/>
        </p:nvSpPr>
        <p:spPr bwMode="auto">
          <a:xfrm rot="5400000">
            <a:off x="3996268" y="525780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23" name="Straight Connector 22"/>
          <p:cNvCxnSpPr/>
          <p:nvPr/>
        </p:nvCxnSpPr>
        <p:spPr bwMode="auto">
          <a:xfrm rot="5400000">
            <a:off x="2848242" y="5667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rot="5400000">
            <a:off x="3085309" y="5667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rot="5400000">
            <a:off x="2384163" y="5667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rot="5400000">
            <a:off x="2612763" y="5667639"/>
            <a:ext cx="228600" cy="1588"/>
          </a:xfrm>
          <a:prstGeom prst="line">
            <a:avLst/>
          </a:prstGeom>
          <a:noFill/>
          <a:ln w="25400" cap="flat" cmpd="sng" algn="ctr">
            <a:solidFill>
              <a:schemeClr val="bg1"/>
            </a:solidFill>
            <a:prstDash val="solid"/>
            <a:round/>
            <a:headEnd type="none" w="med" len="med"/>
            <a:tailEnd type="none" w="med" len="med"/>
          </a:ln>
          <a:effectLst/>
        </p:spPr>
      </p:cxnSp>
      <p:grpSp>
        <p:nvGrpSpPr>
          <p:cNvPr id="3" name="Group 30"/>
          <p:cNvGrpSpPr/>
          <p:nvPr/>
        </p:nvGrpSpPr>
        <p:grpSpPr>
          <a:xfrm rot="5400000">
            <a:off x="4207934" y="5266267"/>
            <a:ext cx="702734" cy="228600"/>
            <a:chOff x="2650069" y="6316133"/>
            <a:chExt cx="702734" cy="228600"/>
          </a:xfrm>
        </p:grpSpPr>
        <p:cxnSp>
          <p:nvCxnSpPr>
            <p:cNvPr id="27" name="Straight Connector 26"/>
            <p:cNvCxnSpPr/>
            <p:nvPr/>
          </p:nvCxnSpPr>
          <p:spPr bwMode="auto">
            <a:xfrm rot="5400000">
              <a:off x="3000642"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rot="5400000">
              <a:off x="3237709"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29" name="Straight Connector 28"/>
            <p:cNvCxnSpPr/>
            <p:nvPr/>
          </p:nvCxnSpPr>
          <p:spPr bwMode="auto">
            <a:xfrm rot="5400000">
              <a:off x="2536563"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rot="5400000">
              <a:off x="2765163" y="6429639"/>
              <a:ext cx="228600" cy="1588"/>
            </a:xfrm>
            <a:prstGeom prst="line">
              <a:avLst/>
            </a:prstGeom>
            <a:noFill/>
            <a:ln w="25400" cap="flat" cmpd="sng" algn="ctr">
              <a:solidFill>
                <a:schemeClr val="bg1"/>
              </a:solidFill>
              <a:prstDash val="solid"/>
              <a:round/>
              <a:headEnd type="none" w="med" len="med"/>
              <a:tailEnd type="none" w="med" len="med"/>
            </a:ln>
            <a:effectLst/>
          </p:spPr>
        </p:cxnSp>
      </p:grpSp>
      <p:sp>
        <p:nvSpPr>
          <p:cNvPr id="32" name="TextBox 31"/>
          <p:cNvSpPr txBox="1"/>
          <p:nvPr/>
        </p:nvSpPr>
        <p:spPr>
          <a:xfrm>
            <a:off x="3756917" y="6324600"/>
            <a:ext cx="1627882" cy="369332"/>
          </a:xfrm>
          <a:prstGeom prst="rect">
            <a:avLst/>
          </a:prstGeom>
          <a:noFill/>
        </p:spPr>
        <p:txBody>
          <a:bodyPr wrap="none" rtlCol="0">
            <a:spAutoFit/>
          </a:bodyPr>
          <a:lstStyle/>
          <a:p>
            <a:r>
              <a:rPr lang="en-US" sz="1800" dirty="0" smtClean="0">
                <a:solidFill>
                  <a:schemeClr val="tx1">
                    <a:lumMod val="65000"/>
                    <a:lumOff val="35000"/>
                  </a:schemeClr>
                </a:solidFill>
                <a:latin typeface="Calibri" pitchFamily="34" charset="0"/>
              </a:rPr>
              <a:t>Block size B x B</a:t>
            </a:r>
          </a:p>
        </p:txBody>
      </p:sp>
      <p:cxnSp>
        <p:nvCxnSpPr>
          <p:cNvPr id="34" name="Straight Arrow Connector 33"/>
          <p:cNvCxnSpPr>
            <a:stCxn id="32" idx="0"/>
            <a:endCxn id="20" idx="3"/>
          </p:cNvCxnSpPr>
          <p:nvPr/>
        </p:nvCxnSpPr>
        <p:spPr bwMode="auto">
          <a:xfrm rot="16200000" flipV="1">
            <a:off x="4378813" y="6132555"/>
            <a:ext cx="381000" cy="3090"/>
          </a:xfrm>
          <a:prstGeom prst="straightConnector1">
            <a:avLst/>
          </a:prstGeom>
          <a:no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6057369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Miss Analysis</a:t>
            </a:r>
            <a:endParaRPr lang="en-US" dirty="0"/>
          </a:p>
        </p:txBody>
      </p:sp>
      <p:sp>
        <p:nvSpPr>
          <p:cNvPr id="3" name="Content Placeholder 2"/>
          <p:cNvSpPr>
            <a:spLocks noGrp="1"/>
          </p:cNvSpPr>
          <p:nvPr>
            <p:ph idx="1"/>
          </p:nvPr>
        </p:nvSpPr>
        <p:spPr>
          <a:xfrm>
            <a:off x="396875" y="1209675"/>
            <a:ext cx="7896225" cy="3057525"/>
          </a:xfrm>
        </p:spPr>
        <p:txBody>
          <a:bodyPr/>
          <a:lstStyle/>
          <a:p>
            <a:r>
              <a:rPr lang="en-US" dirty="0" smtClean="0"/>
              <a:t>Assume: </a:t>
            </a:r>
          </a:p>
          <a:p>
            <a:pPr lvl="1"/>
            <a:r>
              <a:rPr lang="en-US" dirty="0" smtClean="0"/>
              <a:t>Cache block = 8 doubles</a:t>
            </a:r>
          </a:p>
          <a:p>
            <a:pPr lvl="1"/>
            <a:r>
              <a:rPr lang="en-US" dirty="0" smtClean="0"/>
              <a:t>Cache size C &lt;&lt; n (much smaller than n)</a:t>
            </a:r>
          </a:p>
          <a:p>
            <a:pPr lvl="1"/>
            <a:r>
              <a:rPr lang="en-US" dirty="0" smtClean="0"/>
              <a:t>Three blocks       fit into cache: 3B</a:t>
            </a:r>
            <a:r>
              <a:rPr lang="en-US" baseline="30000" dirty="0" smtClean="0"/>
              <a:t>2</a:t>
            </a:r>
            <a:r>
              <a:rPr lang="en-US" dirty="0" smtClean="0"/>
              <a:t> &lt; C</a:t>
            </a:r>
          </a:p>
          <a:p>
            <a:endParaRPr lang="en-US" dirty="0" smtClean="0"/>
          </a:p>
          <a:p>
            <a:r>
              <a:rPr lang="en-US" dirty="0" smtClean="0"/>
              <a:t>First (block) iteration:</a:t>
            </a:r>
          </a:p>
          <a:p>
            <a:pPr lvl="1"/>
            <a:r>
              <a:rPr lang="en-US" dirty="0" smtClean="0"/>
              <a:t>B</a:t>
            </a:r>
            <a:r>
              <a:rPr lang="en-US" baseline="30000" dirty="0" smtClean="0"/>
              <a:t>2</a:t>
            </a:r>
            <a:r>
              <a:rPr lang="en-US" dirty="0" smtClean="0"/>
              <a:t>/8 misses for each block</a:t>
            </a:r>
          </a:p>
          <a:p>
            <a:pPr lvl="1"/>
            <a:r>
              <a:rPr lang="en-US" dirty="0" smtClean="0"/>
              <a:t>2n/B * B</a:t>
            </a:r>
            <a:r>
              <a:rPr lang="en-US" baseline="30000" dirty="0" smtClean="0"/>
              <a:t>2</a:t>
            </a:r>
            <a:r>
              <a:rPr lang="en-US" dirty="0" smtClean="0"/>
              <a:t>/8 = </a:t>
            </a:r>
            <a:r>
              <a:rPr lang="en-US" dirty="0" err="1" smtClean="0"/>
              <a:t>nB</a:t>
            </a:r>
            <a:r>
              <a:rPr lang="en-US" dirty="0" smtClean="0"/>
              <a:t>/4</a:t>
            </a:r>
            <a:br>
              <a:rPr lang="en-US" dirty="0" smtClean="0"/>
            </a:br>
            <a:r>
              <a:rPr lang="en-US" dirty="0" smtClean="0"/>
              <a:t>(omitting matrix c)</a:t>
            </a:r>
          </a:p>
          <a:p>
            <a:pPr lvl="1"/>
            <a:endParaRPr lang="en-US" dirty="0" smtClean="0"/>
          </a:p>
          <a:p>
            <a:pPr lvl="1"/>
            <a:endParaRPr lang="en-US" dirty="0" smtClean="0"/>
          </a:p>
          <a:p>
            <a:pPr lvl="1"/>
            <a:r>
              <a:rPr lang="en-US" dirty="0" smtClean="0"/>
              <a:t>Afterwards in cache</a:t>
            </a:r>
            <a:br>
              <a:rPr lang="en-US" dirty="0" smtClean="0"/>
            </a:br>
            <a:r>
              <a:rPr lang="en-US" dirty="0" smtClean="0"/>
              <a:t>(schematic)</a:t>
            </a:r>
          </a:p>
        </p:txBody>
      </p:sp>
      <p:sp>
        <p:nvSpPr>
          <p:cNvPr id="25" name="Rectangle 24"/>
          <p:cNvSpPr/>
          <p:nvPr/>
        </p:nvSpPr>
        <p:spPr bwMode="auto">
          <a:xfrm>
            <a:off x="5899933" y="5562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28" name="Rectangle 27"/>
          <p:cNvSpPr/>
          <p:nvPr/>
        </p:nvSpPr>
        <p:spPr bwMode="auto">
          <a:xfrm>
            <a:off x="7500133" y="5562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31" name="TextBox 30"/>
          <p:cNvSpPr txBox="1"/>
          <p:nvPr/>
        </p:nvSpPr>
        <p:spPr>
          <a:xfrm>
            <a:off x="7085265" y="59768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32" name="Rectangle 31"/>
          <p:cNvSpPr/>
          <p:nvPr/>
        </p:nvSpPr>
        <p:spPr bwMode="auto">
          <a:xfrm>
            <a:off x="4114800" y="55626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33" name="TextBox 32"/>
          <p:cNvSpPr txBox="1"/>
          <p:nvPr/>
        </p:nvSpPr>
        <p:spPr>
          <a:xfrm>
            <a:off x="5381050" y="58674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34" name="Rectangle 33"/>
          <p:cNvSpPr/>
          <p:nvPr/>
        </p:nvSpPr>
        <p:spPr bwMode="auto">
          <a:xfrm>
            <a:off x="4114800" y="5562600"/>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37" name="Rectangle 36"/>
          <p:cNvSpPr/>
          <p:nvPr/>
        </p:nvSpPr>
        <p:spPr bwMode="auto">
          <a:xfrm>
            <a:off x="5899933" y="5560734"/>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38" name="Rectangle 37"/>
          <p:cNvSpPr/>
          <p:nvPr/>
        </p:nvSpPr>
        <p:spPr bwMode="auto">
          <a:xfrm rot="5400000">
            <a:off x="7029618" y="601980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39" name="Straight Connector 38"/>
          <p:cNvCxnSpPr/>
          <p:nvPr/>
        </p:nvCxnSpPr>
        <p:spPr bwMode="auto">
          <a:xfrm rot="5400000">
            <a:off x="6463510" y="56657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0" name="Straight Connector 39"/>
          <p:cNvCxnSpPr/>
          <p:nvPr/>
        </p:nvCxnSpPr>
        <p:spPr bwMode="auto">
          <a:xfrm rot="5400000">
            <a:off x="6700577" y="56657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rot="5400000">
            <a:off x="5999431" y="56657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rot="5400000">
            <a:off x="6228031" y="5665773"/>
            <a:ext cx="228600" cy="1588"/>
          </a:xfrm>
          <a:prstGeom prst="line">
            <a:avLst/>
          </a:prstGeom>
          <a:noFill/>
          <a:ln w="25400" cap="flat" cmpd="sng" algn="ctr">
            <a:solidFill>
              <a:schemeClr val="bg1"/>
            </a:solidFill>
            <a:prstDash val="solid"/>
            <a:round/>
            <a:headEnd type="none" w="med" len="med"/>
            <a:tailEnd type="none" w="med" len="med"/>
          </a:ln>
          <a:effectLst/>
        </p:spPr>
      </p:cxnSp>
      <p:grpSp>
        <p:nvGrpSpPr>
          <p:cNvPr id="4" name="Group 30"/>
          <p:cNvGrpSpPr/>
          <p:nvPr/>
        </p:nvGrpSpPr>
        <p:grpSpPr>
          <a:xfrm rot="5400000">
            <a:off x="7241284" y="6028267"/>
            <a:ext cx="702734" cy="228600"/>
            <a:chOff x="2650069" y="6316133"/>
            <a:chExt cx="702734" cy="228600"/>
          </a:xfrm>
        </p:grpSpPr>
        <p:cxnSp>
          <p:nvCxnSpPr>
            <p:cNvPr id="44" name="Straight Connector 43"/>
            <p:cNvCxnSpPr/>
            <p:nvPr/>
          </p:nvCxnSpPr>
          <p:spPr bwMode="auto">
            <a:xfrm rot="5400000">
              <a:off x="3000642"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5" name="Straight Connector 44"/>
            <p:cNvCxnSpPr/>
            <p:nvPr/>
          </p:nvCxnSpPr>
          <p:spPr bwMode="auto">
            <a:xfrm rot="5400000">
              <a:off x="3237709"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6" name="Straight Connector 45"/>
            <p:cNvCxnSpPr/>
            <p:nvPr/>
          </p:nvCxnSpPr>
          <p:spPr bwMode="auto">
            <a:xfrm rot="5400000">
              <a:off x="2536563"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7" name="Straight Connector 46"/>
            <p:cNvCxnSpPr/>
            <p:nvPr/>
          </p:nvCxnSpPr>
          <p:spPr bwMode="auto">
            <a:xfrm rot="5400000">
              <a:off x="2765163" y="6429639"/>
              <a:ext cx="228600" cy="1588"/>
            </a:xfrm>
            <a:prstGeom prst="line">
              <a:avLst/>
            </a:prstGeom>
            <a:noFill/>
            <a:ln w="25400" cap="flat" cmpd="sng" algn="ctr">
              <a:solidFill>
                <a:schemeClr val="bg1"/>
              </a:solidFill>
              <a:prstDash val="solid"/>
              <a:round/>
              <a:headEnd type="none" w="med" len="med"/>
              <a:tailEnd type="none" w="med" len="med"/>
            </a:ln>
            <a:effectLst/>
          </p:spPr>
        </p:cxnSp>
      </p:grpSp>
      <p:sp>
        <p:nvSpPr>
          <p:cNvPr id="50" name="Rectangle 49"/>
          <p:cNvSpPr/>
          <p:nvPr/>
        </p:nvSpPr>
        <p:spPr bwMode="auto">
          <a:xfrm>
            <a:off x="2650066" y="2480732"/>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3" name="Rectangle 52"/>
          <p:cNvSpPr/>
          <p:nvPr/>
        </p:nvSpPr>
        <p:spPr bwMode="auto">
          <a:xfrm>
            <a:off x="6814083" y="5552267"/>
            <a:ext cx="227262" cy="226893"/>
          </a:xfrm>
          <a:prstGeom prst="rect">
            <a:avLst/>
          </a:prstGeom>
          <a:solidFill>
            <a:srgbClr val="C00000"/>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5" name="Rectangle 54"/>
          <p:cNvSpPr/>
          <p:nvPr/>
        </p:nvSpPr>
        <p:spPr bwMode="auto">
          <a:xfrm>
            <a:off x="5899933"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56" name="Rectangle 55"/>
          <p:cNvSpPr/>
          <p:nvPr/>
        </p:nvSpPr>
        <p:spPr bwMode="auto">
          <a:xfrm>
            <a:off x="7500133"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57" name="TextBox 56"/>
          <p:cNvSpPr txBox="1"/>
          <p:nvPr/>
        </p:nvSpPr>
        <p:spPr>
          <a:xfrm>
            <a:off x="7085265" y="41480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58" name="Rectangle 57"/>
          <p:cNvSpPr/>
          <p:nvPr/>
        </p:nvSpPr>
        <p:spPr bwMode="auto">
          <a:xfrm>
            <a:off x="4114800"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59" name="TextBox 58"/>
          <p:cNvSpPr txBox="1"/>
          <p:nvPr/>
        </p:nvSpPr>
        <p:spPr>
          <a:xfrm>
            <a:off x="5381050" y="40386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60" name="Rectangle 59"/>
          <p:cNvSpPr/>
          <p:nvPr/>
        </p:nvSpPr>
        <p:spPr bwMode="auto">
          <a:xfrm>
            <a:off x="4114800" y="3733800"/>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61" name="Rectangle 60"/>
          <p:cNvSpPr/>
          <p:nvPr/>
        </p:nvSpPr>
        <p:spPr bwMode="auto">
          <a:xfrm>
            <a:off x="5899933" y="3731934"/>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62" name="Rectangle 61"/>
          <p:cNvSpPr/>
          <p:nvPr/>
        </p:nvSpPr>
        <p:spPr bwMode="auto">
          <a:xfrm rot="5400000">
            <a:off x="7010400" y="419100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63" name="Straight Connector 62"/>
          <p:cNvCxnSpPr/>
          <p:nvPr/>
        </p:nvCxnSpPr>
        <p:spPr bwMode="auto">
          <a:xfrm rot="5400000">
            <a:off x="6463510" y="38369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64" name="Straight Connector 63"/>
          <p:cNvCxnSpPr/>
          <p:nvPr/>
        </p:nvCxnSpPr>
        <p:spPr bwMode="auto">
          <a:xfrm rot="5400000">
            <a:off x="6700577" y="38369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rot="5400000">
            <a:off x="5999431" y="3836973"/>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66" name="Straight Connector 65"/>
          <p:cNvCxnSpPr/>
          <p:nvPr/>
        </p:nvCxnSpPr>
        <p:spPr bwMode="auto">
          <a:xfrm rot="5400000">
            <a:off x="6228031" y="3836973"/>
            <a:ext cx="228600" cy="1588"/>
          </a:xfrm>
          <a:prstGeom prst="line">
            <a:avLst/>
          </a:prstGeom>
          <a:noFill/>
          <a:ln w="25400" cap="flat" cmpd="sng" algn="ctr">
            <a:solidFill>
              <a:schemeClr val="bg1"/>
            </a:solidFill>
            <a:prstDash val="solid"/>
            <a:round/>
            <a:headEnd type="none" w="med" len="med"/>
            <a:tailEnd type="none" w="med" len="med"/>
          </a:ln>
          <a:effectLst/>
        </p:spPr>
      </p:cxnSp>
      <p:grpSp>
        <p:nvGrpSpPr>
          <p:cNvPr id="5" name="Group 30"/>
          <p:cNvGrpSpPr/>
          <p:nvPr/>
        </p:nvGrpSpPr>
        <p:grpSpPr>
          <a:xfrm rot="5400000">
            <a:off x="7230692" y="4199467"/>
            <a:ext cx="702734" cy="228600"/>
            <a:chOff x="2650069" y="6316133"/>
            <a:chExt cx="702734" cy="228600"/>
          </a:xfrm>
        </p:grpSpPr>
        <p:cxnSp>
          <p:nvCxnSpPr>
            <p:cNvPr id="68" name="Straight Connector 67"/>
            <p:cNvCxnSpPr/>
            <p:nvPr/>
          </p:nvCxnSpPr>
          <p:spPr bwMode="auto">
            <a:xfrm rot="5400000">
              <a:off x="3000642"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69" name="Straight Connector 68"/>
            <p:cNvCxnSpPr/>
            <p:nvPr/>
          </p:nvCxnSpPr>
          <p:spPr bwMode="auto">
            <a:xfrm rot="5400000">
              <a:off x="3237709"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70" name="Straight Connector 69"/>
            <p:cNvCxnSpPr/>
            <p:nvPr/>
          </p:nvCxnSpPr>
          <p:spPr bwMode="auto">
            <a:xfrm rot="5400000">
              <a:off x="2536563"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71" name="Straight Connector 70"/>
            <p:cNvCxnSpPr/>
            <p:nvPr/>
          </p:nvCxnSpPr>
          <p:spPr bwMode="auto">
            <a:xfrm rot="5400000">
              <a:off x="2765163" y="6429639"/>
              <a:ext cx="228600" cy="1588"/>
            </a:xfrm>
            <a:prstGeom prst="line">
              <a:avLst/>
            </a:prstGeom>
            <a:noFill/>
            <a:ln w="25400" cap="flat" cmpd="sng" algn="ctr">
              <a:solidFill>
                <a:schemeClr val="bg1"/>
              </a:solidFill>
              <a:prstDash val="solid"/>
              <a:round/>
              <a:headEnd type="none" w="med" len="med"/>
              <a:tailEnd type="none" w="med" len="med"/>
            </a:ln>
            <a:effectLst/>
          </p:spPr>
        </p:cxnSp>
      </p:grpSp>
      <p:sp>
        <p:nvSpPr>
          <p:cNvPr id="72" name="TextBox 71"/>
          <p:cNvSpPr txBox="1"/>
          <p:nvPr/>
        </p:nvSpPr>
        <p:spPr>
          <a:xfrm>
            <a:off x="7058918" y="5252534"/>
            <a:ext cx="1627882" cy="369332"/>
          </a:xfrm>
          <a:prstGeom prst="rect">
            <a:avLst/>
          </a:prstGeom>
          <a:noFill/>
        </p:spPr>
        <p:txBody>
          <a:bodyPr wrap="none" rtlCol="0">
            <a:spAutoFit/>
          </a:bodyPr>
          <a:lstStyle/>
          <a:p>
            <a:r>
              <a:rPr lang="en-US" sz="1800" dirty="0" smtClean="0">
                <a:solidFill>
                  <a:schemeClr val="tx1">
                    <a:lumMod val="65000"/>
                    <a:lumOff val="35000"/>
                  </a:schemeClr>
                </a:solidFill>
                <a:latin typeface="Calibri" pitchFamily="34" charset="0"/>
              </a:rPr>
              <a:t>Block size B x B</a:t>
            </a:r>
          </a:p>
        </p:txBody>
      </p:sp>
      <p:cxnSp>
        <p:nvCxnSpPr>
          <p:cNvPr id="73" name="Straight Arrow Connector 72"/>
          <p:cNvCxnSpPr/>
          <p:nvPr/>
        </p:nvCxnSpPr>
        <p:spPr bwMode="auto">
          <a:xfrm rot="16200000" flipV="1">
            <a:off x="7354845" y="5060489"/>
            <a:ext cx="381000" cy="3090"/>
          </a:xfrm>
          <a:prstGeom prst="straightConnector1">
            <a:avLst/>
          </a:prstGeom>
          <a:noFill/>
          <a:ln w="25400" cap="flat" cmpd="sng" algn="ctr">
            <a:solidFill>
              <a:schemeClr val="tx1"/>
            </a:solidFill>
            <a:prstDash val="solid"/>
            <a:round/>
            <a:headEnd type="none" w="med" len="med"/>
            <a:tailEnd type="arrow"/>
          </a:ln>
          <a:effectLst/>
        </p:spPr>
      </p:cxnSp>
      <p:sp>
        <p:nvSpPr>
          <p:cNvPr id="74" name="AutoShape 16"/>
          <p:cNvSpPr>
            <a:spLocks/>
          </p:cNvSpPr>
          <p:nvPr/>
        </p:nvSpPr>
        <p:spPr bwMode="auto">
          <a:xfrm rot="5400000" flipV="1">
            <a:off x="7941734" y="2960132"/>
            <a:ext cx="228600" cy="1143000"/>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800" dirty="0">
              <a:latin typeface="Calibri" pitchFamily="34" charset="0"/>
            </a:endParaRPr>
          </a:p>
        </p:txBody>
      </p:sp>
      <p:sp>
        <p:nvSpPr>
          <p:cNvPr id="75" name="TextBox 74"/>
          <p:cNvSpPr txBox="1"/>
          <p:nvPr/>
        </p:nvSpPr>
        <p:spPr>
          <a:xfrm>
            <a:off x="7823199" y="3048000"/>
            <a:ext cx="1189428" cy="369332"/>
          </a:xfrm>
          <a:prstGeom prst="rect">
            <a:avLst/>
          </a:prstGeom>
          <a:noFill/>
        </p:spPr>
        <p:txBody>
          <a:bodyPr wrap="none" rtlCol="0">
            <a:spAutoFit/>
          </a:bodyPr>
          <a:lstStyle/>
          <a:p>
            <a:r>
              <a:rPr lang="en-US" sz="1800" dirty="0" smtClean="0">
                <a:latin typeface="Calibri" pitchFamily="34" charset="0"/>
              </a:rPr>
              <a:t>n/B blocks</a:t>
            </a:r>
          </a:p>
        </p:txBody>
      </p:sp>
      <p:sp>
        <p:nvSpPr>
          <p:cNvPr id="48" name="Rectangle 47"/>
          <p:cNvSpPr/>
          <p:nvPr/>
        </p:nvSpPr>
        <p:spPr bwMode="auto">
          <a:xfrm>
            <a:off x="7488157" y="6493935"/>
            <a:ext cx="227262" cy="226893"/>
          </a:xfrm>
          <a:prstGeom prst="rect">
            <a:avLst/>
          </a:prstGeom>
          <a:solidFill>
            <a:srgbClr val="C00000"/>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49" name="Rectangle 48"/>
          <p:cNvSpPr/>
          <p:nvPr/>
        </p:nvSpPr>
        <p:spPr bwMode="auto">
          <a:xfrm>
            <a:off x="4116138" y="5560734"/>
            <a:ext cx="227262" cy="226893"/>
          </a:xfrm>
          <a:prstGeom prst="rect">
            <a:avLst/>
          </a:prstGeom>
          <a:solidFill>
            <a:srgbClr val="C00000"/>
          </a:solidFill>
          <a:ln w="28575"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Tree>
    <p:extLst>
      <p:ext uri="{BB962C8B-B14F-4D97-AF65-F5344CB8AC3E}">
        <p14:creationId xmlns:p14="http://schemas.microsoft.com/office/powerpoint/2010/main" val="234063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31" grpId="0"/>
      <p:bldP spid="32" grpId="0" animBg="1"/>
      <p:bldP spid="33" grpId="0"/>
      <p:bldP spid="34" grpId="0" animBg="1"/>
      <p:bldP spid="37" grpId="0" animBg="1"/>
      <p:bldP spid="38" grpId="0" animBg="1"/>
      <p:bldP spid="53" grpId="0" animBg="1"/>
      <p:bldP spid="48" grpId="0" animBg="1"/>
      <p:bldP spid="4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Miss Analysis</a:t>
            </a:r>
            <a:endParaRPr lang="en-US" dirty="0"/>
          </a:p>
        </p:txBody>
      </p:sp>
      <p:sp>
        <p:nvSpPr>
          <p:cNvPr id="3" name="Content Placeholder 2"/>
          <p:cNvSpPr>
            <a:spLocks noGrp="1"/>
          </p:cNvSpPr>
          <p:nvPr>
            <p:ph idx="1"/>
          </p:nvPr>
        </p:nvSpPr>
        <p:spPr>
          <a:xfrm>
            <a:off x="396875" y="1209675"/>
            <a:ext cx="7896225" cy="5343525"/>
          </a:xfrm>
        </p:spPr>
        <p:txBody>
          <a:bodyPr/>
          <a:lstStyle/>
          <a:p>
            <a:r>
              <a:rPr lang="en-US" dirty="0" smtClean="0"/>
              <a:t>Assume: </a:t>
            </a:r>
          </a:p>
          <a:p>
            <a:pPr lvl="1"/>
            <a:r>
              <a:rPr lang="en-US" dirty="0" smtClean="0"/>
              <a:t>Cache block = 8 doubles</a:t>
            </a:r>
          </a:p>
          <a:p>
            <a:pPr lvl="1"/>
            <a:r>
              <a:rPr lang="en-US" dirty="0" smtClean="0"/>
              <a:t>Cache size C &lt;&lt; n (much smaller than n)</a:t>
            </a:r>
          </a:p>
          <a:p>
            <a:pPr lvl="1"/>
            <a:r>
              <a:rPr lang="en-US" dirty="0" smtClean="0"/>
              <a:t>Three blocks       fit into cache: 3B</a:t>
            </a:r>
            <a:r>
              <a:rPr lang="en-US" baseline="30000" dirty="0" smtClean="0"/>
              <a:t>2</a:t>
            </a:r>
            <a:r>
              <a:rPr lang="en-US" dirty="0" smtClean="0"/>
              <a:t> &lt; C</a:t>
            </a:r>
          </a:p>
          <a:p>
            <a:endParaRPr lang="en-US" dirty="0" smtClean="0"/>
          </a:p>
          <a:p>
            <a:r>
              <a:rPr lang="en-US" dirty="0" smtClean="0"/>
              <a:t>Second (block) iteration:</a:t>
            </a:r>
          </a:p>
          <a:p>
            <a:pPr lvl="1"/>
            <a:r>
              <a:rPr lang="en-US" dirty="0" smtClean="0"/>
              <a:t>Same as first iteration</a:t>
            </a:r>
          </a:p>
          <a:p>
            <a:pPr lvl="1"/>
            <a:r>
              <a:rPr lang="en-US" dirty="0" smtClean="0"/>
              <a:t>2n/B * B</a:t>
            </a:r>
            <a:r>
              <a:rPr lang="en-US" baseline="30000" dirty="0" smtClean="0"/>
              <a:t>2</a:t>
            </a:r>
            <a:r>
              <a:rPr lang="en-US" dirty="0" smtClean="0"/>
              <a:t>/8 = </a:t>
            </a:r>
            <a:r>
              <a:rPr lang="en-US" dirty="0" err="1" smtClean="0"/>
              <a:t>nB</a:t>
            </a:r>
            <a:r>
              <a:rPr lang="en-US" dirty="0" smtClean="0"/>
              <a:t>/4</a:t>
            </a:r>
          </a:p>
          <a:p>
            <a:pPr lvl="1"/>
            <a:endParaRPr lang="en-US" dirty="0" smtClean="0"/>
          </a:p>
          <a:p>
            <a:pPr lvl="1">
              <a:buNone/>
            </a:pPr>
            <a:endParaRPr lang="en-US" dirty="0" smtClean="0"/>
          </a:p>
          <a:p>
            <a:r>
              <a:rPr lang="en-US" dirty="0" smtClean="0"/>
              <a:t>Total misses:</a:t>
            </a:r>
          </a:p>
          <a:p>
            <a:pPr lvl="1"/>
            <a:r>
              <a:rPr lang="en-US" dirty="0" err="1" smtClean="0"/>
              <a:t>nB</a:t>
            </a:r>
            <a:r>
              <a:rPr lang="en-US" dirty="0" smtClean="0"/>
              <a:t>/4 * (n/B)</a:t>
            </a:r>
            <a:r>
              <a:rPr lang="en-US" baseline="30000" dirty="0" smtClean="0"/>
              <a:t>2</a:t>
            </a:r>
            <a:r>
              <a:rPr lang="en-US" dirty="0" smtClean="0"/>
              <a:t> = n</a:t>
            </a:r>
            <a:r>
              <a:rPr lang="en-US" baseline="30000" dirty="0" smtClean="0"/>
              <a:t>3</a:t>
            </a:r>
            <a:r>
              <a:rPr lang="en-US" dirty="0" smtClean="0"/>
              <a:t>/(4B)</a:t>
            </a:r>
          </a:p>
        </p:txBody>
      </p:sp>
      <p:sp>
        <p:nvSpPr>
          <p:cNvPr id="25" name="Rectangle 24"/>
          <p:cNvSpPr/>
          <p:nvPr/>
        </p:nvSpPr>
        <p:spPr bwMode="auto">
          <a:xfrm>
            <a:off x="5899933"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28" name="Rectangle 27"/>
          <p:cNvSpPr/>
          <p:nvPr/>
        </p:nvSpPr>
        <p:spPr bwMode="auto">
          <a:xfrm>
            <a:off x="7500133"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31" name="TextBox 30"/>
          <p:cNvSpPr txBox="1"/>
          <p:nvPr/>
        </p:nvSpPr>
        <p:spPr>
          <a:xfrm>
            <a:off x="7085265" y="4148092"/>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32" name="Rectangle 31"/>
          <p:cNvSpPr/>
          <p:nvPr/>
        </p:nvSpPr>
        <p:spPr bwMode="auto">
          <a:xfrm>
            <a:off x="4114800" y="3733800"/>
            <a:ext cx="1143000" cy="1143000"/>
          </a:xfrm>
          <a:prstGeom prst="rect">
            <a:avLst/>
          </a:prstGeom>
          <a:solidFill>
            <a:schemeClr val="bg1">
              <a:lumMod val="85000"/>
            </a:schemeClr>
          </a:solidFill>
          <a:ln w="2540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US" sz="2000" dirty="0" smtClean="0">
              <a:latin typeface="Courier New" pitchFamily="49" charset="0"/>
              <a:cs typeface="Courier New" pitchFamily="49" charset="0"/>
            </a:endParaRPr>
          </a:p>
        </p:txBody>
      </p:sp>
      <p:sp>
        <p:nvSpPr>
          <p:cNvPr id="33" name="TextBox 32"/>
          <p:cNvSpPr txBox="1"/>
          <p:nvPr/>
        </p:nvSpPr>
        <p:spPr>
          <a:xfrm>
            <a:off x="5381050" y="4038600"/>
            <a:ext cx="389850" cy="584775"/>
          </a:xfrm>
          <a:prstGeom prst="rect">
            <a:avLst/>
          </a:prstGeom>
          <a:noFill/>
        </p:spPr>
        <p:txBody>
          <a:bodyPr wrap="none" rtlCol="0">
            <a:spAutoFit/>
          </a:bodyPr>
          <a:lstStyle/>
          <a:p>
            <a:r>
              <a:rPr lang="en-US" sz="3200" dirty="0" smtClean="0">
                <a:latin typeface="Calibri" pitchFamily="34" charset="0"/>
              </a:rPr>
              <a:t>=</a:t>
            </a:r>
          </a:p>
        </p:txBody>
      </p:sp>
      <p:sp>
        <p:nvSpPr>
          <p:cNvPr id="34" name="Rectangle 33"/>
          <p:cNvSpPr/>
          <p:nvPr/>
        </p:nvSpPr>
        <p:spPr bwMode="auto">
          <a:xfrm>
            <a:off x="4114800" y="3733800"/>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37" name="Rectangle 36"/>
          <p:cNvSpPr/>
          <p:nvPr/>
        </p:nvSpPr>
        <p:spPr bwMode="auto">
          <a:xfrm>
            <a:off x="5899933" y="374056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38" name="Rectangle 37"/>
          <p:cNvSpPr/>
          <p:nvPr/>
        </p:nvSpPr>
        <p:spPr bwMode="auto">
          <a:xfrm rot="5400000">
            <a:off x="7264401" y="4191000"/>
            <a:ext cx="1143000" cy="228600"/>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cxnSp>
        <p:nvCxnSpPr>
          <p:cNvPr id="39" name="Straight Connector 38"/>
          <p:cNvCxnSpPr/>
          <p:nvPr/>
        </p:nvCxnSpPr>
        <p:spPr bwMode="auto">
          <a:xfrm rot="5400000">
            <a:off x="6463510" y="384559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0" name="Straight Connector 39"/>
          <p:cNvCxnSpPr/>
          <p:nvPr/>
        </p:nvCxnSpPr>
        <p:spPr bwMode="auto">
          <a:xfrm rot="5400000">
            <a:off x="6700577" y="384559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rot="5400000">
            <a:off x="5999431" y="384559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rot="5400000">
            <a:off x="6228031" y="3845599"/>
            <a:ext cx="228600" cy="1588"/>
          </a:xfrm>
          <a:prstGeom prst="line">
            <a:avLst/>
          </a:prstGeom>
          <a:noFill/>
          <a:ln w="25400" cap="flat" cmpd="sng" algn="ctr">
            <a:solidFill>
              <a:schemeClr val="bg1"/>
            </a:solidFill>
            <a:prstDash val="solid"/>
            <a:round/>
            <a:headEnd type="none" w="med" len="med"/>
            <a:tailEnd type="none" w="med" len="med"/>
          </a:ln>
          <a:effectLst/>
        </p:spPr>
      </p:cxnSp>
      <p:grpSp>
        <p:nvGrpSpPr>
          <p:cNvPr id="4" name="Group 30"/>
          <p:cNvGrpSpPr/>
          <p:nvPr/>
        </p:nvGrpSpPr>
        <p:grpSpPr>
          <a:xfrm rot="5400000">
            <a:off x="7476067" y="4199467"/>
            <a:ext cx="702734" cy="228600"/>
            <a:chOff x="2650069" y="6316133"/>
            <a:chExt cx="702734" cy="228600"/>
          </a:xfrm>
        </p:grpSpPr>
        <p:cxnSp>
          <p:nvCxnSpPr>
            <p:cNvPr id="44" name="Straight Connector 43"/>
            <p:cNvCxnSpPr/>
            <p:nvPr/>
          </p:nvCxnSpPr>
          <p:spPr bwMode="auto">
            <a:xfrm rot="5400000">
              <a:off x="3000642"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5" name="Straight Connector 44"/>
            <p:cNvCxnSpPr/>
            <p:nvPr/>
          </p:nvCxnSpPr>
          <p:spPr bwMode="auto">
            <a:xfrm rot="5400000">
              <a:off x="3237709"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6" name="Straight Connector 45"/>
            <p:cNvCxnSpPr/>
            <p:nvPr/>
          </p:nvCxnSpPr>
          <p:spPr bwMode="auto">
            <a:xfrm rot="5400000">
              <a:off x="2536563" y="6429639"/>
              <a:ext cx="228600" cy="1588"/>
            </a:xfrm>
            <a:prstGeom prst="line">
              <a:avLst/>
            </a:prstGeom>
            <a:noFill/>
            <a:ln w="25400" cap="flat" cmpd="sng" algn="ctr">
              <a:solidFill>
                <a:schemeClr val="bg1"/>
              </a:solidFill>
              <a:prstDash val="solid"/>
              <a:round/>
              <a:headEnd type="none" w="med" len="med"/>
              <a:tailEnd type="none" w="med" len="med"/>
            </a:ln>
            <a:effectLst/>
          </p:spPr>
        </p:cxnSp>
        <p:cxnSp>
          <p:nvCxnSpPr>
            <p:cNvPr id="47" name="Straight Connector 46"/>
            <p:cNvCxnSpPr/>
            <p:nvPr/>
          </p:nvCxnSpPr>
          <p:spPr bwMode="auto">
            <a:xfrm rot="5400000">
              <a:off x="2765163" y="6429639"/>
              <a:ext cx="228600" cy="1588"/>
            </a:xfrm>
            <a:prstGeom prst="line">
              <a:avLst/>
            </a:prstGeom>
            <a:noFill/>
            <a:ln w="25400" cap="flat" cmpd="sng" algn="ctr">
              <a:solidFill>
                <a:schemeClr val="bg1"/>
              </a:solidFill>
              <a:prstDash val="solid"/>
              <a:round/>
              <a:headEnd type="none" w="med" len="med"/>
              <a:tailEnd type="none" w="med" len="med"/>
            </a:ln>
            <a:effectLst/>
          </p:spPr>
        </p:cxnSp>
      </p:grpSp>
      <p:sp>
        <p:nvSpPr>
          <p:cNvPr id="48" name="TextBox 47"/>
          <p:cNvSpPr txBox="1"/>
          <p:nvPr/>
        </p:nvSpPr>
        <p:spPr>
          <a:xfrm>
            <a:off x="7016583" y="5252534"/>
            <a:ext cx="1627882" cy="369332"/>
          </a:xfrm>
          <a:prstGeom prst="rect">
            <a:avLst/>
          </a:prstGeom>
          <a:noFill/>
        </p:spPr>
        <p:txBody>
          <a:bodyPr wrap="none" rtlCol="0">
            <a:spAutoFit/>
          </a:bodyPr>
          <a:lstStyle/>
          <a:p>
            <a:r>
              <a:rPr lang="en-US" sz="1800" dirty="0" smtClean="0">
                <a:solidFill>
                  <a:schemeClr val="tx1">
                    <a:lumMod val="65000"/>
                    <a:lumOff val="35000"/>
                  </a:schemeClr>
                </a:solidFill>
                <a:latin typeface="Calibri" pitchFamily="34" charset="0"/>
              </a:rPr>
              <a:t>Block size B x B</a:t>
            </a:r>
          </a:p>
        </p:txBody>
      </p:sp>
      <p:cxnSp>
        <p:nvCxnSpPr>
          <p:cNvPr id="49" name="Straight Arrow Connector 48"/>
          <p:cNvCxnSpPr>
            <a:stCxn id="48" idx="0"/>
          </p:cNvCxnSpPr>
          <p:nvPr/>
        </p:nvCxnSpPr>
        <p:spPr bwMode="auto">
          <a:xfrm rot="16200000" flipV="1">
            <a:off x="7638479" y="5060489"/>
            <a:ext cx="381000" cy="3090"/>
          </a:xfrm>
          <a:prstGeom prst="straightConnector1">
            <a:avLst/>
          </a:prstGeom>
          <a:noFill/>
          <a:ln w="25400" cap="flat" cmpd="sng" algn="ctr">
            <a:solidFill>
              <a:schemeClr val="tx1"/>
            </a:solidFill>
            <a:prstDash val="solid"/>
            <a:round/>
            <a:headEnd type="none" w="med" len="med"/>
            <a:tailEnd type="arrow"/>
          </a:ln>
          <a:effectLst/>
        </p:spPr>
      </p:cxnSp>
      <p:sp>
        <p:nvSpPr>
          <p:cNvPr id="50" name="Rectangle 49"/>
          <p:cNvSpPr/>
          <p:nvPr/>
        </p:nvSpPr>
        <p:spPr bwMode="auto">
          <a:xfrm>
            <a:off x="2650066" y="2480732"/>
            <a:ext cx="186268" cy="186268"/>
          </a:xfrm>
          <a:prstGeom prst="rect">
            <a:avLst/>
          </a:prstGeom>
          <a:solidFill>
            <a:schemeClr val="tx1">
              <a:lumMod val="50000"/>
              <a:lumOff val="5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1" name="AutoShape 16"/>
          <p:cNvSpPr>
            <a:spLocks/>
          </p:cNvSpPr>
          <p:nvPr/>
        </p:nvSpPr>
        <p:spPr bwMode="auto">
          <a:xfrm rot="5400000" flipV="1">
            <a:off x="7941734" y="2960132"/>
            <a:ext cx="228600" cy="1143000"/>
          </a:xfrm>
          <a:prstGeom prst="leftBrace">
            <a:avLst>
              <a:gd name="adj1" fmla="val 75000"/>
              <a:gd name="adj2" fmla="val 50000"/>
            </a:avLst>
          </a:prstGeom>
          <a:noFill/>
          <a:ln w="25400">
            <a:solidFill>
              <a:schemeClr val="tx1"/>
            </a:solidFill>
            <a:round/>
            <a:headEnd/>
            <a:tailEnd/>
          </a:ln>
          <a:effectLst/>
        </p:spPr>
        <p:txBody>
          <a:bodyPr wrap="none" anchor="ctr"/>
          <a:lstStyle/>
          <a:p>
            <a:endParaRPr lang="en-US" sz="1800" dirty="0">
              <a:latin typeface="Calibri" pitchFamily="34" charset="0"/>
            </a:endParaRPr>
          </a:p>
        </p:txBody>
      </p:sp>
      <p:sp>
        <p:nvSpPr>
          <p:cNvPr id="52" name="TextBox 51"/>
          <p:cNvSpPr txBox="1"/>
          <p:nvPr/>
        </p:nvSpPr>
        <p:spPr>
          <a:xfrm>
            <a:off x="7823199" y="3048000"/>
            <a:ext cx="1189428" cy="369332"/>
          </a:xfrm>
          <a:prstGeom prst="rect">
            <a:avLst/>
          </a:prstGeom>
          <a:noFill/>
        </p:spPr>
        <p:txBody>
          <a:bodyPr wrap="none" rtlCol="0">
            <a:spAutoFit/>
          </a:bodyPr>
          <a:lstStyle/>
          <a:p>
            <a:r>
              <a:rPr lang="en-US" sz="1800" dirty="0" smtClean="0">
                <a:latin typeface="Calibri" pitchFamily="34" charset="0"/>
              </a:rPr>
              <a:t>n/B blocks</a:t>
            </a:r>
          </a:p>
        </p:txBody>
      </p:sp>
    </p:spTree>
    <p:extLst>
      <p:ext uri="{BB962C8B-B14F-4D97-AF65-F5344CB8AC3E}">
        <p14:creationId xmlns:p14="http://schemas.microsoft.com/office/powerpoint/2010/main" val="368040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Part(b) : Blocking Summary</a:t>
            </a:r>
            <a:endParaRPr lang="en-US" dirty="0"/>
          </a:p>
        </p:txBody>
      </p:sp>
      <p:sp>
        <p:nvSpPr>
          <p:cNvPr id="3" name="Content Placeholder 2"/>
          <p:cNvSpPr>
            <a:spLocks noGrp="1"/>
          </p:cNvSpPr>
          <p:nvPr>
            <p:ph idx="1"/>
          </p:nvPr>
        </p:nvSpPr>
        <p:spPr/>
        <p:txBody>
          <a:bodyPr/>
          <a:lstStyle/>
          <a:p>
            <a:r>
              <a:rPr lang="en-US" dirty="0" smtClean="0"/>
              <a:t>No blocking: (9/8) * n</a:t>
            </a:r>
            <a:r>
              <a:rPr lang="en-US" baseline="30000" dirty="0" smtClean="0"/>
              <a:t>3</a:t>
            </a:r>
          </a:p>
          <a:p>
            <a:r>
              <a:rPr lang="en-US" dirty="0" smtClean="0"/>
              <a:t>Blocking: 1/(4B) * n</a:t>
            </a:r>
            <a:r>
              <a:rPr lang="en-US" baseline="30000" dirty="0" smtClean="0"/>
              <a:t>3</a:t>
            </a:r>
            <a:endParaRPr lang="en-US" dirty="0" smtClean="0"/>
          </a:p>
          <a:p>
            <a:endParaRPr lang="en-US" dirty="0" smtClean="0"/>
          </a:p>
          <a:p>
            <a:r>
              <a:rPr lang="en-US" dirty="0" smtClean="0"/>
              <a:t>Suggest largest possible block size B, but limit 3B</a:t>
            </a:r>
            <a:r>
              <a:rPr lang="en-US" baseline="30000" dirty="0" smtClean="0"/>
              <a:t>2</a:t>
            </a:r>
            <a:r>
              <a:rPr lang="en-US" dirty="0" smtClean="0"/>
              <a:t> &lt; C!</a:t>
            </a:r>
          </a:p>
          <a:p>
            <a:endParaRPr lang="en-US" dirty="0" smtClean="0"/>
          </a:p>
          <a:p>
            <a:r>
              <a:rPr lang="en-US" dirty="0" smtClean="0"/>
              <a:t>Reason for dramatic difference:</a:t>
            </a:r>
          </a:p>
          <a:p>
            <a:pPr lvl="1"/>
            <a:r>
              <a:rPr lang="en-US" dirty="0" smtClean="0"/>
              <a:t>Matrix multiplication has inherent temporal locality:</a:t>
            </a:r>
          </a:p>
          <a:p>
            <a:pPr lvl="2"/>
            <a:r>
              <a:rPr lang="en-US" dirty="0" smtClean="0"/>
              <a:t>Input data: 3n</a:t>
            </a:r>
            <a:r>
              <a:rPr lang="en-US" baseline="30000" dirty="0" smtClean="0"/>
              <a:t>2</a:t>
            </a:r>
            <a:r>
              <a:rPr lang="en-US" dirty="0" smtClean="0"/>
              <a:t>, computation 2n</a:t>
            </a:r>
            <a:r>
              <a:rPr lang="en-US" baseline="30000" dirty="0" smtClean="0"/>
              <a:t>3</a:t>
            </a:r>
          </a:p>
          <a:p>
            <a:pPr lvl="2"/>
            <a:r>
              <a:rPr lang="en-US" dirty="0" smtClean="0"/>
              <a:t>Every array elements used O(n) times!</a:t>
            </a:r>
          </a:p>
          <a:p>
            <a:pPr lvl="1"/>
            <a:r>
              <a:rPr lang="en-US" dirty="0" smtClean="0"/>
              <a:t>But program has to be written properly</a:t>
            </a:r>
          </a:p>
          <a:p>
            <a:pPr lvl="1"/>
            <a:endParaRPr lang="en-US" dirty="0" smtClean="0"/>
          </a:p>
          <a:p>
            <a:r>
              <a:rPr lang="en-US" dirty="0"/>
              <a:t>For a detailed discussion of blocking:</a:t>
            </a:r>
          </a:p>
          <a:p>
            <a:pPr lvl="1"/>
            <a:r>
              <a:rPr lang="en-US" dirty="0"/>
              <a:t>http://csapp.cs.cmu.edu/public/waside.html</a:t>
            </a:r>
          </a:p>
          <a:p>
            <a:pPr marL="457200" lvl="1" indent="0">
              <a:buNone/>
            </a:pPr>
            <a:endParaRPr lang="en-US" dirty="0" smtClean="0"/>
          </a:p>
        </p:txBody>
      </p:sp>
    </p:spTree>
    <p:extLst>
      <p:ext uri="{BB962C8B-B14F-4D97-AF65-F5344CB8AC3E}">
        <p14:creationId xmlns:p14="http://schemas.microsoft.com/office/powerpoint/2010/main" val="17971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Part (b) : Specs</a:t>
            </a:r>
            <a:endParaRPr lang="en-US" dirty="0"/>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Cache:</a:t>
            </a:r>
          </a:p>
          <a:p>
            <a:pPr lvl="1"/>
            <a:r>
              <a:rPr lang="en-US" dirty="0">
                <a:latin typeface="Helvetica" pitchFamily="34" charset="0"/>
                <a:cs typeface="Helvetica" pitchFamily="34" charset="0"/>
              </a:rPr>
              <a:t>You get 1 kilobytes of cache</a:t>
            </a:r>
          </a:p>
          <a:p>
            <a:pPr lvl="1"/>
            <a:r>
              <a:rPr lang="en-US" dirty="0">
                <a:latin typeface="Helvetica" pitchFamily="34" charset="0"/>
                <a:cs typeface="Helvetica" pitchFamily="34" charset="0"/>
              </a:rPr>
              <a:t>Directly mapped (E=1)</a:t>
            </a:r>
          </a:p>
          <a:p>
            <a:pPr lvl="1"/>
            <a:r>
              <a:rPr lang="en-US" dirty="0">
                <a:latin typeface="Helvetica" pitchFamily="34" charset="0"/>
                <a:cs typeface="Helvetica" pitchFamily="34" charset="0"/>
              </a:rPr>
              <a:t>Block size is 32 bytes (b=5)</a:t>
            </a:r>
          </a:p>
          <a:p>
            <a:pPr lvl="1"/>
            <a:r>
              <a:rPr lang="en-US" dirty="0">
                <a:latin typeface="Helvetica" pitchFamily="34" charset="0"/>
                <a:cs typeface="Helvetica" pitchFamily="34" charset="0"/>
              </a:rPr>
              <a:t>There are 32 sets (s=5)</a:t>
            </a:r>
          </a:p>
          <a:p>
            <a:r>
              <a:rPr lang="en-US" dirty="0">
                <a:latin typeface="Helvetica" pitchFamily="34" charset="0"/>
                <a:cs typeface="Helvetica" pitchFamily="34" charset="0"/>
              </a:rPr>
              <a:t>Test Matrices:</a:t>
            </a:r>
          </a:p>
          <a:p>
            <a:pPr lvl="1"/>
            <a:r>
              <a:rPr lang="en-US" dirty="0">
                <a:latin typeface="Helvetica" pitchFamily="34" charset="0"/>
                <a:cs typeface="Helvetica" pitchFamily="34" charset="0"/>
              </a:rPr>
              <a:t>32 by </a:t>
            </a:r>
            <a:r>
              <a:rPr lang="en-US" dirty="0" smtClean="0">
                <a:latin typeface="Helvetica" pitchFamily="34" charset="0"/>
                <a:cs typeface="Helvetica" pitchFamily="34" charset="0"/>
              </a:rPr>
              <a:t>32</a:t>
            </a:r>
          </a:p>
          <a:p>
            <a:pPr lvl="1"/>
            <a:r>
              <a:rPr lang="en-US" dirty="0" smtClean="0">
                <a:latin typeface="Helvetica" pitchFamily="34" charset="0"/>
                <a:cs typeface="Helvetica" pitchFamily="34" charset="0"/>
              </a:rPr>
              <a:t>64 </a:t>
            </a:r>
            <a:r>
              <a:rPr lang="en-US" dirty="0">
                <a:latin typeface="Helvetica" pitchFamily="34" charset="0"/>
                <a:cs typeface="Helvetica" pitchFamily="34" charset="0"/>
              </a:rPr>
              <a:t>by </a:t>
            </a:r>
            <a:r>
              <a:rPr lang="en-US" dirty="0" smtClean="0">
                <a:latin typeface="Helvetica" pitchFamily="34" charset="0"/>
                <a:cs typeface="Helvetica" pitchFamily="34" charset="0"/>
              </a:rPr>
              <a:t>64</a:t>
            </a:r>
          </a:p>
          <a:p>
            <a:pPr lvl="1"/>
            <a:r>
              <a:rPr lang="en-US" dirty="0" smtClean="0">
                <a:latin typeface="Helvetica" pitchFamily="34" charset="0"/>
                <a:cs typeface="Helvetica" pitchFamily="34" charset="0"/>
              </a:rPr>
              <a:t>61 </a:t>
            </a:r>
            <a:r>
              <a:rPr lang="en-US" dirty="0">
                <a:latin typeface="Helvetica" pitchFamily="34" charset="0"/>
                <a:cs typeface="Helvetica" pitchFamily="34" charset="0"/>
              </a:rPr>
              <a:t>by 67</a:t>
            </a:r>
          </a:p>
          <a:p>
            <a:endParaRPr lang="en-US" dirty="0"/>
          </a:p>
        </p:txBody>
      </p:sp>
    </p:spTree>
    <p:extLst>
      <p:ext uri="{BB962C8B-B14F-4D97-AF65-F5344CB8AC3E}">
        <p14:creationId xmlns:p14="http://schemas.microsoft.com/office/powerpoint/2010/main" val="3757891910"/>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Part (b)</a:t>
            </a:r>
            <a:endParaRPr lang="en-US" dirty="0"/>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Things you’ll need to know:</a:t>
            </a:r>
          </a:p>
          <a:p>
            <a:pPr lvl="1"/>
            <a:r>
              <a:rPr lang="en-US" dirty="0">
                <a:latin typeface="Helvetica" pitchFamily="34" charset="0"/>
                <a:cs typeface="Helvetica" pitchFamily="34" charset="0"/>
              </a:rPr>
              <a:t>Warnings are errors</a:t>
            </a:r>
          </a:p>
          <a:p>
            <a:pPr lvl="1"/>
            <a:r>
              <a:rPr lang="en-US" dirty="0">
                <a:latin typeface="Helvetica" pitchFamily="34" charset="0"/>
                <a:cs typeface="Helvetica" pitchFamily="34" charset="0"/>
              </a:rPr>
              <a:t>Header files</a:t>
            </a:r>
          </a:p>
          <a:p>
            <a:pPr lvl="1"/>
            <a:r>
              <a:rPr lang="en-US" dirty="0" smtClean="0">
                <a:latin typeface="Helvetica" pitchFamily="34" charset="0"/>
                <a:cs typeface="Helvetica" pitchFamily="34" charset="0"/>
              </a:rPr>
              <a:t>Eviction policies in the cache</a:t>
            </a:r>
            <a:endParaRPr lang="en-US" dirty="0">
              <a:latin typeface="Helvetica" pitchFamily="34" charset="0"/>
              <a:cs typeface="Helvetica" pitchFamily="34" charset="0"/>
            </a:endParaRPr>
          </a:p>
        </p:txBody>
      </p:sp>
    </p:spTree>
    <p:extLst>
      <p:ext uri="{BB962C8B-B14F-4D97-AF65-F5344CB8AC3E}">
        <p14:creationId xmlns:p14="http://schemas.microsoft.com/office/powerpoint/2010/main" val="155315781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Warnings are Errors</a:t>
            </a:r>
            <a:endParaRPr lang="en-US" dirty="0"/>
          </a:p>
        </p:txBody>
      </p:sp>
      <p:sp>
        <p:nvSpPr>
          <p:cNvPr id="4" name="Content Placeholder 3"/>
          <p:cNvSpPr>
            <a:spLocks noGrp="1"/>
          </p:cNvSpPr>
          <p:nvPr>
            <p:ph idx="1"/>
          </p:nvPr>
        </p:nvSpPr>
        <p:spPr/>
        <p:txBody>
          <a:bodyPr/>
          <a:lstStyle/>
          <a:p>
            <a:r>
              <a:rPr lang="en-US" dirty="0"/>
              <a:t>Strict compilation flags</a:t>
            </a:r>
          </a:p>
          <a:p>
            <a:endParaRPr lang="en-US" dirty="0"/>
          </a:p>
          <a:p>
            <a:r>
              <a:rPr lang="en-US" dirty="0"/>
              <a:t>Reasons:</a:t>
            </a:r>
          </a:p>
          <a:p>
            <a:pPr lvl="1"/>
            <a:r>
              <a:rPr lang="en-US" dirty="0"/>
              <a:t>Avoid potential errors that are hard to debug</a:t>
            </a:r>
          </a:p>
          <a:p>
            <a:pPr lvl="1"/>
            <a:r>
              <a:rPr lang="en-US" dirty="0"/>
              <a:t>Learn good habits from the beginning</a:t>
            </a:r>
          </a:p>
          <a:p>
            <a:pPr lvl="1"/>
            <a:endParaRPr lang="en-US" dirty="0"/>
          </a:p>
          <a:p>
            <a:r>
              <a:rPr lang="en-US" dirty="0"/>
              <a:t>Add “-</a:t>
            </a:r>
            <a:r>
              <a:rPr lang="en-US" dirty="0" err="1"/>
              <a:t>Werror</a:t>
            </a:r>
            <a:r>
              <a:rPr lang="en-US" dirty="0"/>
              <a:t>” to your compilation flags</a:t>
            </a:r>
          </a:p>
          <a:p>
            <a:endParaRPr lang="en-US" dirty="0"/>
          </a:p>
        </p:txBody>
      </p:sp>
    </p:spTree>
    <p:extLst>
      <p:ext uri="{BB962C8B-B14F-4D97-AF65-F5344CB8AC3E}">
        <p14:creationId xmlns:p14="http://schemas.microsoft.com/office/powerpoint/2010/main" val="2377291960"/>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Missing Header Files</a:t>
            </a:r>
            <a:endParaRPr lang="en-US" dirty="0"/>
          </a:p>
        </p:txBody>
      </p:sp>
      <p:sp>
        <p:nvSpPr>
          <p:cNvPr id="4" name="Content Placeholder 3"/>
          <p:cNvSpPr>
            <a:spLocks noGrp="1"/>
          </p:cNvSpPr>
          <p:nvPr>
            <p:ph idx="1"/>
          </p:nvPr>
        </p:nvSpPr>
        <p:spPr/>
        <p:txBody>
          <a:bodyPr/>
          <a:lstStyle/>
          <a:p>
            <a:pPr>
              <a:spcBef>
                <a:spcPts val="0"/>
              </a:spcBef>
            </a:pPr>
            <a:r>
              <a:rPr lang="en-US" dirty="0"/>
              <a:t>Remember to include files that we will be </a:t>
            </a:r>
            <a:r>
              <a:rPr lang="en-US" dirty="0" smtClean="0"/>
              <a:t>using </a:t>
            </a:r>
            <a:r>
              <a:rPr lang="en-US" dirty="0"/>
              <a:t>functions </a:t>
            </a:r>
            <a:r>
              <a:rPr lang="en-US" dirty="0" smtClean="0"/>
              <a:t>from</a:t>
            </a:r>
          </a:p>
          <a:p>
            <a:pPr>
              <a:spcBef>
                <a:spcPts val="0"/>
              </a:spcBef>
            </a:pPr>
            <a:endParaRPr lang="en-US" dirty="0"/>
          </a:p>
          <a:p>
            <a:r>
              <a:rPr lang="en-US" dirty="0"/>
              <a:t>If function declaration is missing</a:t>
            </a:r>
          </a:p>
          <a:p>
            <a:pPr lvl="1"/>
            <a:r>
              <a:rPr lang="en-US" dirty="0"/>
              <a:t>Find corresponding header files</a:t>
            </a:r>
          </a:p>
          <a:p>
            <a:pPr lvl="1"/>
            <a:r>
              <a:rPr lang="en-US" dirty="0"/>
              <a:t>Use: man &lt;function-name&gt; </a:t>
            </a:r>
          </a:p>
          <a:p>
            <a:pPr lvl="1"/>
            <a:endParaRPr lang="en-US" dirty="0"/>
          </a:p>
          <a:p>
            <a:r>
              <a:rPr lang="en-US" dirty="0"/>
              <a:t>Live example</a:t>
            </a:r>
          </a:p>
          <a:p>
            <a:pPr lvl="1"/>
            <a:r>
              <a:rPr lang="en-US" dirty="0"/>
              <a:t>man 3 </a:t>
            </a:r>
            <a:r>
              <a:rPr lang="en-US" dirty="0" err="1"/>
              <a:t>getopt</a:t>
            </a:r>
            <a:endParaRPr lang="en-US" dirty="0"/>
          </a:p>
          <a:p>
            <a:endParaRPr lang="en-US" dirty="0"/>
          </a:p>
        </p:txBody>
      </p:sp>
    </p:spTree>
    <p:extLst>
      <p:ext uri="{BB962C8B-B14F-4D97-AF65-F5344CB8AC3E}">
        <p14:creationId xmlns:p14="http://schemas.microsoft.com/office/powerpoint/2010/main" val="46027289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Eviction policies of Cache</a:t>
            </a:r>
            <a:endParaRPr lang="en-US" dirty="0"/>
          </a:p>
        </p:txBody>
      </p:sp>
      <p:sp>
        <p:nvSpPr>
          <p:cNvPr id="3" name="Content Placeholder 2"/>
          <p:cNvSpPr>
            <a:spLocks noGrp="1"/>
          </p:cNvSpPr>
          <p:nvPr>
            <p:ph idx="1"/>
          </p:nvPr>
        </p:nvSpPr>
        <p:spPr/>
        <p:txBody>
          <a:bodyPr/>
          <a:lstStyle/>
          <a:p>
            <a:r>
              <a:rPr lang="en-US" dirty="0" smtClean="0"/>
              <a:t>The first row of Matrix A evicts the first row of Matrix B</a:t>
            </a:r>
            <a:endParaRPr lang="en-US" dirty="0"/>
          </a:p>
          <a:p>
            <a:pPr lvl="1"/>
            <a:r>
              <a:rPr lang="en-US" dirty="0"/>
              <a:t>Caches are memory aligned.</a:t>
            </a:r>
          </a:p>
          <a:p>
            <a:pPr lvl="1"/>
            <a:r>
              <a:rPr lang="en-US" dirty="0"/>
              <a:t>Matrix A and B are stored in memory at addresses such that both the first elements align to the same place in cache!</a:t>
            </a:r>
          </a:p>
          <a:p>
            <a:pPr lvl="1"/>
            <a:r>
              <a:rPr lang="en-US" dirty="0"/>
              <a:t>Diagonal elements evict each other.</a:t>
            </a:r>
          </a:p>
          <a:p>
            <a:endParaRPr lang="en-US" dirty="0" smtClean="0"/>
          </a:p>
          <a:p>
            <a:r>
              <a:rPr lang="en-US" dirty="0" smtClean="0"/>
              <a:t>Matrices are stored in memory in a row major order.</a:t>
            </a:r>
            <a:endParaRPr lang="en-US" dirty="0"/>
          </a:p>
          <a:p>
            <a:pPr lvl="1"/>
            <a:r>
              <a:rPr lang="en-US" dirty="0" smtClean="0"/>
              <a:t>If the entire matrix can’t fit in the cache, then after the cache is full with all the elements it can load. The next elements will evict the existing elements of the cache.</a:t>
            </a:r>
          </a:p>
          <a:p>
            <a:pPr lvl="1"/>
            <a:r>
              <a:rPr lang="en-US" dirty="0" smtClean="0"/>
              <a:t>Example:- 4x4 Matrix of integers and a 32 byte cache.</a:t>
            </a:r>
          </a:p>
          <a:p>
            <a:pPr lvl="2"/>
            <a:r>
              <a:rPr lang="en-US" dirty="0" smtClean="0"/>
              <a:t>The third row will evict the first row!</a:t>
            </a:r>
          </a:p>
        </p:txBody>
      </p:sp>
    </p:spTree>
    <p:extLst>
      <p:ext uri="{BB962C8B-B14F-4D97-AF65-F5344CB8AC3E}">
        <p14:creationId xmlns:p14="http://schemas.microsoft.com/office/powerpoint/2010/main" val="1302265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Style</a:t>
            </a:r>
            <a:endParaRPr lang="en-US" dirty="0"/>
          </a:p>
        </p:txBody>
      </p:sp>
      <p:sp>
        <p:nvSpPr>
          <p:cNvPr id="4" name="Content Placeholder 3"/>
          <p:cNvSpPr>
            <a:spLocks noGrp="1"/>
          </p:cNvSpPr>
          <p:nvPr>
            <p:ph idx="1"/>
          </p:nvPr>
        </p:nvSpPr>
        <p:spPr/>
        <p:txBody>
          <a:bodyPr/>
          <a:lstStyle/>
          <a:p>
            <a:pPr marL="0" indent="0">
              <a:spcBef>
                <a:spcPts val="0"/>
              </a:spcBef>
            </a:pPr>
            <a:r>
              <a:rPr lang="en-US" dirty="0" smtClean="0"/>
              <a:t>  Read </a:t>
            </a:r>
            <a:r>
              <a:rPr lang="en-US" dirty="0"/>
              <a:t>the style guideline</a:t>
            </a:r>
          </a:p>
          <a:p>
            <a:pPr lvl="1"/>
            <a:r>
              <a:rPr lang="en-US" dirty="0"/>
              <a:t>But I already read it!</a:t>
            </a:r>
          </a:p>
          <a:p>
            <a:pPr lvl="1"/>
            <a:r>
              <a:rPr lang="en-US" dirty="0"/>
              <a:t>Good, read it again.</a:t>
            </a:r>
          </a:p>
          <a:p>
            <a:pPr lvl="1"/>
            <a:endParaRPr lang="en-US" dirty="0" smtClean="0"/>
          </a:p>
          <a:p>
            <a:r>
              <a:rPr lang="en-US" dirty="0" smtClean="0"/>
              <a:t>Start </a:t>
            </a:r>
            <a:r>
              <a:rPr lang="en-US" dirty="0"/>
              <a:t>forming good habits now!</a:t>
            </a:r>
          </a:p>
          <a:p>
            <a:pPr lvl="1"/>
            <a:endParaRPr lang="en-US" dirty="0"/>
          </a:p>
          <a:p>
            <a:pPr marL="0" indent="0">
              <a:spcBef>
                <a:spcPts val="0"/>
              </a:spcBef>
            </a:pPr>
            <a:endParaRPr lang="en-US" dirty="0"/>
          </a:p>
          <a:p>
            <a:endParaRPr lang="en-US" dirty="0"/>
          </a:p>
        </p:txBody>
      </p:sp>
    </p:spTree>
    <p:extLst>
      <p:ext uri="{BB962C8B-B14F-4D97-AF65-F5344CB8AC3E}">
        <p14:creationId xmlns:p14="http://schemas.microsoft.com/office/powerpoint/2010/main" val="92190694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57018" y="493512"/>
            <a:ext cx="7592093" cy="646331"/>
          </a:xfrm>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Class Schedule</a:t>
            </a:r>
            <a:endParaRPr lang="en-US" dirty="0"/>
          </a:p>
        </p:txBody>
      </p:sp>
      <p:sp>
        <p:nvSpPr>
          <p:cNvPr id="4" name="Content Placeholder 3"/>
          <p:cNvSpPr>
            <a:spLocks noGrp="1"/>
          </p:cNvSpPr>
          <p:nvPr>
            <p:ph idx="1"/>
          </p:nvPr>
        </p:nvSpPr>
        <p:spPr/>
        <p:txBody>
          <a:bodyPr/>
          <a:lstStyle/>
          <a:p>
            <a:r>
              <a:rPr lang="en-US" dirty="0" smtClean="0"/>
              <a:t>Cache Lab</a:t>
            </a:r>
          </a:p>
          <a:p>
            <a:pPr lvl="1"/>
            <a:r>
              <a:rPr lang="en-US" dirty="0" smtClean="0"/>
              <a:t>Due </a:t>
            </a:r>
            <a:r>
              <a:rPr lang="en-US" dirty="0">
                <a:solidFill>
                  <a:srgbClr val="000000"/>
                </a:solidFill>
                <a:latin typeface="Calibri"/>
              </a:rPr>
              <a:t>Wednesday</a:t>
            </a:r>
            <a:r>
              <a:rPr lang="en-US" dirty="0" smtClean="0"/>
              <a:t>.</a:t>
            </a:r>
          </a:p>
          <a:p>
            <a:pPr lvl="1"/>
            <a:r>
              <a:rPr lang="en-US" dirty="0" smtClean="0"/>
              <a:t>Start now ( if you haven’t already!)</a:t>
            </a:r>
          </a:p>
          <a:p>
            <a:r>
              <a:rPr lang="en-US" dirty="0" smtClean="0"/>
              <a:t>Exam Soon !</a:t>
            </a:r>
          </a:p>
          <a:p>
            <a:pPr lvl="1"/>
            <a:r>
              <a:rPr lang="en-US" dirty="0" smtClean="0"/>
              <a:t>Start doing practice problems.</a:t>
            </a:r>
          </a:p>
          <a:p>
            <a:pPr lvl="1">
              <a:buFont typeface="Wingdings" charset="2"/>
              <a:buChar char=""/>
            </a:pPr>
            <a:r>
              <a:rPr lang="en-US" dirty="0">
                <a:solidFill>
                  <a:srgbClr val="000000"/>
                </a:solidFill>
                <a:latin typeface="Calibri"/>
              </a:rPr>
              <a:t>Mon June 29</a:t>
            </a:r>
            <a:r>
              <a:rPr lang="en-US" baseline="30000" dirty="0">
                <a:solidFill>
                  <a:srgbClr val="000000"/>
                </a:solidFill>
                <a:latin typeface="Calibri"/>
              </a:rPr>
              <a:t>th</a:t>
            </a:r>
            <a:r>
              <a:rPr lang="en-US" dirty="0">
                <a:solidFill>
                  <a:srgbClr val="000000"/>
                </a:solidFill>
                <a:latin typeface="Calibri"/>
              </a:rPr>
              <a:t> – Wed </a:t>
            </a:r>
            <a:r>
              <a:rPr lang="en-US" dirty="0" smtClean="0">
                <a:solidFill>
                  <a:srgbClr val="000000"/>
                </a:solidFill>
                <a:latin typeface="Calibri"/>
              </a:rPr>
              <a:t>1</a:t>
            </a:r>
            <a:r>
              <a:rPr lang="en-US" baseline="30000" dirty="0" smtClean="0">
                <a:solidFill>
                  <a:srgbClr val="000000"/>
                </a:solidFill>
                <a:latin typeface="Calibri"/>
              </a:rPr>
              <a:t>st</a:t>
            </a:r>
            <a:r>
              <a:rPr lang="en-US" dirty="0" smtClean="0">
                <a:solidFill>
                  <a:srgbClr val="000000"/>
                </a:solidFill>
                <a:latin typeface="Calibri"/>
              </a:rPr>
              <a:t> July </a:t>
            </a:r>
            <a:endParaRPr lang="en-US" dirty="0"/>
          </a:p>
          <a:p>
            <a:pPr lvl="1"/>
            <a:r>
              <a:rPr lang="en-US" dirty="0" smtClean="0"/>
              <a:t>10 days to go!</a:t>
            </a:r>
            <a:endParaRPr lang="en-US" dirty="0"/>
          </a:p>
        </p:txBody>
      </p:sp>
    </p:spTree>
    <p:extLst>
      <p:ext uri="{BB962C8B-B14F-4D97-AF65-F5344CB8AC3E}">
        <p14:creationId xmlns:p14="http://schemas.microsoft.com/office/powerpoint/2010/main" val="4188768902"/>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alphaModFix/>
            <a:lum/>
          </a:blip>
          <a:srcRect/>
          <a:stretch>
            <a:fillRect/>
          </a:stretch>
        </p:blipFill>
        <p:spPr>
          <a:xfrm>
            <a:off x="2895600" y="2590800"/>
            <a:ext cx="3085920" cy="2276280"/>
          </a:xfrm>
          <a:prstGeom prst="rect">
            <a:avLst/>
          </a:prstGeom>
          <a:noFill/>
          <a:ln>
            <a:noFill/>
          </a:ln>
        </p:spPr>
      </p:pic>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08385348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Memory Hierarchy</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p:txBody>
      </p:sp>
      <p:sp>
        <p:nvSpPr>
          <p:cNvPr id="4" name="AutoShape 2"/>
          <p:cNvSpPr>
            <a:spLocks noChangeArrowheads="1"/>
          </p:cNvSpPr>
          <p:nvPr/>
        </p:nvSpPr>
        <p:spPr bwMode="auto">
          <a:xfrm>
            <a:off x="1147763" y="1866546"/>
            <a:ext cx="5249908" cy="4534254"/>
          </a:xfrm>
          <a:prstGeom prst="triangle">
            <a:avLst>
              <a:gd name="adj" fmla="val 50000"/>
            </a:avLst>
          </a:prstGeom>
          <a:gradFill>
            <a:gsLst>
              <a:gs pos="0">
                <a:schemeClr val="accent2">
                  <a:lumMod val="20000"/>
                  <a:lumOff val="80000"/>
                </a:schemeClr>
              </a:gs>
              <a:gs pos="49000">
                <a:schemeClr val="accent2">
                  <a:lumMod val="20000"/>
                  <a:lumOff val="80000"/>
                </a:schemeClr>
              </a:gs>
              <a:gs pos="100000">
                <a:schemeClr val="bg1"/>
              </a:gs>
            </a:gsLst>
            <a:lin ang="5400000" scaled="0"/>
          </a:gradFill>
          <a:ln w="28575">
            <a:solidFill>
              <a:schemeClr val="tx1"/>
            </a:solidFill>
            <a:miter lim="800000"/>
            <a:headEnd/>
            <a:tailEnd/>
          </a:ln>
        </p:spPr>
        <p:txBody>
          <a:bodyPr wrap="none" anchor="ctr"/>
          <a:lstStyle/>
          <a:p>
            <a:endParaRPr lang="en-US" sz="1100"/>
          </a:p>
        </p:txBody>
      </p:sp>
      <p:sp>
        <p:nvSpPr>
          <p:cNvPr id="5" name="Text Box 3"/>
          <p:cNvSpPr txBox="1">
            <a:spLocks noChangeArrowheads="1"/>
          </p:cNvSpPr>
          <p:nvPr/>
        </p:nvSpPr>
        <p:spPr bwMode="auto">
          <a:xfrm>
            <a:off x="3429000" y="2337909"/>
            <a:ext cx="74061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dirty="0">
                <a:latin typeface="Calibri" pitchFamily="34" charset="0"/>
              </a:rPr>
              <a:t>R</a:t>
            </a:r>
            <a:r>
              <a:rPr lang="en-GB" sz="1050" b="1" dirty="0" smtClean="0">
                <a:latin typeface="Calibri" pitchFamily="34" charset="0"/>
              </a:rPr>
              <a:t>egisters</a:t>
            </a:r>
            <a:endParaRPr lang="en-GB" sz="1050" b="1" dirty="0">
              <a:latin typeface="Calibri" pitchFamily="34" charset="0"/>
            </a:endParaRPr>
          </a:p>
        </p:txBody>
      </p:sp>
      <p:sp>
        <p:nvSpPr>
          <p:cNvPr id="6" name="Text Box 4"/>
          <p:cNvSpPr txBox="1">
            <a:spLocks noChangeArrowheads="1"/>
          </p:cNvSpPr>
          <p:nvPr/>
        </p:nvSpPr>
        <p:spPr bwMode="auto">
          <a:xfrm>
            <a:off x="3488381" y="2789133"/>
            <a:ext cx="702619" cy="411267"/>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L1 cache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 </a:t>
            </a:r>
            <a:r>
              <a:rPr lang="en-GB" sz="1050" b="1" dirty="0">
                <a:latin typeface="Calibri" pitchFamily="34" charset="0"/>
              </a:rPr>
              <a:t>(SRAM)</a:t>
            </a:r>
          </a:p>
        </p:txBody>
      </p:sp>
      <p:sp>
        <p:nvSpPr>
          <p:cNvPr id="7" name="Text Box 5"/>
          <p:cNvSpPr txBox="1">
            <a:spLocks noChangeArrowheads="1"/>
          </p:cNvSpPr>
          <p:nvPr/>
        </p:nvSpPr>
        <p:spPr bwMode="auto">
          <a:xfrm>
            <a:off x="3374811" y="4191000"/>
            <a:ext cx="816189" cy="569644"/>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Main </a:t>
            </a:r>
            <a:r>
              <a:rPr lang="en-GB" sz="1050" b="1" dirty="0">
                <a:latin typeface="Calibri" pitchFamily="34" charset="0"/>
              </a:rPr>
              <a:t>memory</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(DRAM)</a:t>
            </a:r>
          </a:p>
        </p:txBody>
      </p:sp>
      <p:sp>
        <p:nvSpPr>
          <p:cNvPr id="8" name="Text Box 6"/>
          <p:cNvSpPr txBox="1">
            <a:spLocks noChangeArrowheads="1"/>
          </p:cNvSpPr>
          <p:nvPr/>
        </p:nvSpPr>
        <p:spPr bwMode="auto">
          <a:xfrm>
            <a:off x="3124200" y="4992956"/>
            <a:ext cx="1275930" cy="569644"/>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dirty="0">
                <a:latin typeface="Calibri" pitchFamily="34" charset="0"/>
              </a:rPr>
              <a:t>L</a:t>
            </a:r>
            <a:r>
              <a:rPr lang="en-GB" sz="1050" b="1" dirty="0" smtClean="0">
                <a:latin typeface="Calibri" pitchFamily="34" charset="0"/>
              </a:rPr>
              <a:t>ocal </a:t>
            </a:r>
            <a:r>
              <a:rPr lang="en-GB" sz="1050" b="1" dirty="0">
                <a:latin typeface="Calibri" pitchFamily="34" charset="0"/>
              </a:rPr>
              <a:t>secondary storage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(local disks)</a:t>
            </a:r>
          </a:p>
        </p:txBody>
      </p:sp>
      <p:sp>
        <p:nvSpPr>
          <p:cNvPr id="9" name="Line 7"/>
          <p:cNvSpPr>
            <a:spLocks noChangeShapeType="1"/>
          </p:cNvSpPr>
          <p:nvPr/>
        </p:nvSpPr>
        <p:spPr bwMode="auto">
          <a:xfrm>
            <a:off x="3429000" y="2665665"/>
            <a:ext cx="822960" cy="1335"/>
          </a:xfrm>
          <a:prstGeom prst="line">
            <a:avLst/>
          </a:prstGeom>
          <a:noFill/>
          <a:ln w="25400" cap="flat" cmpd="sng" algn="ctr">
            <a:solidFill>
              <a:schemeClr val="tx1"/>
            </a:solidFill>
            <a:prstDash val="solid"/>
            <a:round/>
            <a:headEnd type="none" w="med" len="med"/>
            <a:tailEnd type="none" w="med" len="med"/>
          </a:ln>
          <a:effectLst/>
        </p:spPr>
        <p:txBody>
          <a:bodyPr/>
          <a:lstStyle/>
          <a:p>
            <a:endParaRPr lang="en-US" sz="1100"/>
          </a:p>
        </p:txBody>
      </p:sp>
      <p:sp>
        <p:nvSpPr>
          <p:cNvPr id="11" name="Line 10"/>
          <p:cNvSpPr>
            <a:spLocks noChangeShapeType="1"/>
          </p:cNvSpPr>
          <p:nvPr/>
        </p:nvSpPr>
        <p:spPr bwMode="auto">
          <a:xfrm>
            <a:off x="441325" y="4316034"/>
            <a:ext cx="1336" cy="1972054"/>
          </a:xfrm>
          <a:prstGeom prst="line">
            <a:avLst/>
          </a:prstGeom>
          <a:noFill/>
          <a:ln w="38160">
            <a:solidFill>
              <a:srgbClr val="000066"/>
            </a:solidFill>
            <a:miter lim="800000"/>
            <a:headEnd/>
            <a:tailEnd type="triangle" w="med" len="med"/>
          </a:ln>
        </p:spPr>
        <p:txBody>
          <a:bodyPr/>
          <a:lstStyle/>
          <a:p>
            <a:endParaRPr lang="en-US" sz="1100"/>
          </a:p>
        </p:txBody>
      </p:sp>
      <p:sp>
        <p:nvSpPr>
          <p:cNvPr id="12" name="Text Box 11"/>
          <p:cNvSpPr txBox="1">
            <a:spLocks noChangeArrowheads="1"/>
          </p:cNvSpPr>
          <p:nvPr/>
        </p:nvSpPr>
        <p:spPr bwMode="auto">
          <a:xfrm>
            <a:off x="455667" y="4605979"/>
            <a:ext cx="692096" cy="728021"/>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Larger,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slower,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cheaper </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per byte</a:t>
            </a:r>
            <a:endParaRPr lang="en-GB" sz="1050" b="1" dirty="0">
              <a:latin typeface="Calibri" pitchFamily="34" charset="0"/>
            </a:endParaRPr>
          </a:p>
        </p:txBody>
      </p:sp>
      <p:sp>
        <p:nvSpPr>
          <p:cNvPr id="13" name="Text Box 13"/>
          <p:cNvSpPr txBox="1">
            <a:spLocks noChangeArrowheads="1"/>
          </p:cNvSpPr>
          <p:nvPr/>
        </p:nvSpPr>
        <p:spPr bwMode="auto">
          <a:xfrm>
            <a:off x="2438400" y="5757944"/>
            <a:ext cx="2895601" cy="411267"/>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dirty="0">
                <a:latin typeface="Calibri" pitchFamily="34" charset="0"/>
              </a:rPr>
              <a:t>R</a:t>
            </a:r>
            <a:r>
              <a:rPr lang="en-GB" sz="1050" b="1" dirty="0" smtClean="0">
                <a:latin typeface="Calibri" pitchFamily="34" charset="0"/>
              </a:rPr>
              <a:t>emote </a:t>
            </a:r>
            <a:r>
              <a:rPr lang="en-GB" sz="1050" b="1" dirty="0">
                <a:latin typeface="Calibri" pitchFamily="34" charset="0"/>
              </a:rPr>
              <a:t>secondary storage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(tapes, distributed file systems, Web servers)</a:t>
            </a:r>
          </a:p>
        </p:txBody>
      </p:sp>
      <p:sp>
        <p:nvSpPr>
          <p:cNvPr id="14" name="Text Box 16"/>
          <p:cNvSpPr txBox="1">
            <a:spLocks noChangeArrowheads="1"/>
          </p:cNvSpPr>
          <p:nvPr/>
        </p:nvSpPr>
        <p:spPr bwMode="auto">
          <a:xfrm>
            <a:off x="6096000" y="4876800"/>
            <a:ext cx="1734390" cy="546946"/>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dirty="0">
                <a:solidFill>
                  <a:srgbClr val="C00000"/>
                </a:solidFill>
                <a:latin typeface="Calibri" pitchFamily="34" charset="0"/>
              </a:rPr>
              <a:t>Local disks hold files retrieved from disks on remote network servers</a:t>
            </a:r>
          </a:p>
        </p:txBody>
      </p:sp>
      <p:sp>
        <p:nvSpPr>
          <p:cNvPr id="15" name="Text Box 19"/>
          <p:cNvSpPr txBox="1">
            <a:spLocks noChangeArrowheads="1"/>
          </p:cNvSpPr>
          <p:nvPr/>
        </p:nvSpPr>
        <p:spPr bwMode="auto">
          <a:xfrm>
            <a:off x="5562600" y="4191000"/>
            <a:ext cx="2308515" cy="396135"/>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dirty="0">
                <a:solidFill>
                  <a:srgbClr val="C00000"/>
                </a:solidFill>
                <a:latin typeface="Calibri" pitchFamily="34" charset="0"/>
              </a:rPr>
              <a:t>Main memory holds disk </a:t>
            </a:r>
            <a:r>
              <a:rPr lang="en-GB" sz="1000" b="1" dirty="0" smtClean="0">
                <a:solidFill>
                  <a:srgbClr val="C00000"/>
                </a:solidFill>
                <a:latin typeface="Calibri" pitchFamily="34" charset="0"/>
              </a:rPr>
              <a:t>blocks </a:t>
            </a:r>
            <a:r>
              <a:rPr lang="en-GB" sz="1000" b="1" dirty="0">
                <a:solidFill>
                  <a:srgbClr val="C00000"/>
                </a:solidFill>
                <a:latin typeface="Calibri" pitchFamily="34" charset="0"/>
              </a:rPr>
              <a:t>retrieved from </a:t>
            </a:r>
            <a:r>
              <a:rPr lang="en-GB" sz="1000" b="1" dirty="0" smtClean="0">
                <a:solidFill>
                  <a:srgbClr val="C00000"/>
                </a:solidFill>
                <a:latin typeface="Calibri" pitchFamily="34" charset="0"/>
              </a:rPr>
              <a:t>local disks</a:t>
            </a:r>
            <a:endParaRPr lang="en-GB" sz="1000" b="1" dirty="0">
              <a:solidFill>
                <a:srgbClr val="C00000"/>
              </a:solidFill>
              <a:latin typeface="Calibri" pitchFamily="34" charset="0"/>
            </a:endParaRPr>
          </a:p>
        </p:txBody>
      </p:sp>
      <p:sp>
        <p:nvSpPr>
          <p:cNvPr id="16" name="Line 20"/>
          <p:cNvSpPr>
            <a:spLocks noChangeShapeType="1"/>
          </p:cNvSpPr>
          <p:nvPr/>
        </p:nvSpPr>
        <p:spPr bwMode="auto">
          <a:xfrm>
            <a:off x="1676399" y="5562600"/>
            <a:ext cx="4267201" cy="0"/>
          </a:xfrm>
          <a:prstGeom prst="line">
            <a:avLst/>
          </a:prstGeom>
          <a:noFill/>
          <a:ln w="25400" cap="flat" cmpd="sng" algn="ctr">
            <a:solidFill>
              <a:schemeClr val="tx1"/>
            </a:solidFill>
            <a:prstDash val="solid"/>
            <a:round/>
            <a:headEnd type="none" w="med" len="med"/>
            <a:tailEnd type="none" w="med" len="med"/>
          </a:ln>
          <a:effectLst/>
        </p:spPr>
        <p:txBody>
          <a:bodyPr/>
          <a:lstStyle/>
          <a:p>
            <a:endParaRPr lang="en-US" sz="1100"/>
          </a:p>
        </p:txBody>
      </p:sp>
      <p:sp>
        <p:nvSpPr>
          <p:cNvPr id="17" name="Text Box 21"/>
          <p:cNvSpPr txBox="1">
            <a:spLocks noChangeArrowheads="1"/>
          </p:cNvSpPr>
          <p:nvPr/>
        </p:nvSpPr>
        <p:spPr bwMode="auto">
          <a:xfrm>
            <a:off x="3429000" y="3468956"/>
            <a:ext cx="702619" cy="411267"/>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L2 cache</a:t>
            </a:r>
          </a:p>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a:t>
            </a:r>
            <a:r>
              <a:rPr lang="en-GB" sz="1050" b="1" dirty="0">
                <a:latin typeface="Calibri" pitchFamily="34" charset="0"/>
              </a:rPr>
              <a:t>SRAM)</a:t>
            </a:r>
          </a:p>
        </p:txBody>
      </p:sp>
      <p:sp>
        <p:nvSpPr>
          <p:cNvPr id="18" name="Text Box 23"/>
          <p:cNvSpPr txBox="1">
            <a:spLocks noChangeArrowheads="1"/>
          </p:cNvSpPr>
          <p:nvPr/>
        </p:nvSpPr>
        <p:spPr bwMode="auto">
          <a:xfrm>
            <a:off x="4572000" y="2636644"/>
            <a:ext cx="2387295" cy="396135"/>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dirty="0">
                <a:solidFill>
                  <a:srgbClr val="C00000"/>
                </a:solidFill>
                <a:latin typeface="Calibri" pitchFamily="34" charset="0"/>
              </a:rPr>
              <a:t>L1 cache holds cache lines retrieved from </a:t>
            </a:r>
            <a:r>
              <a:rPr lang="en-GB" sz="1000" b="1" dirty="0" smtClean="0">
                <a:solidFill>
                  <a:srgbClr val="C00000"/>
                </a:solidFill>
                <a:latin typeface="Calibri" pitchFamily="34" charset="0"/>
              </a:rPr>
              <a:t>L2 </a:t>
            </a:r>
            <a:r>
              <a:rPr lang="en-GB" sz="1000" b="1" dirty="0">
                <a:solidFill>
                  <a:srgbClr val="C00000"/>
                </a:solidFill>
                <a:latin typeface="Calibri" pitchFamily="34" charset="0"/>
              </a:rPr>
              <a:t>cache</a:t>
            </a:r>
          </a:p>
        </p:txBody>
      </p:sp>
      <p:sp>
        <p:nvSpPr>
          <p:cNvPr id="19" name="Text Box 25"/>
          <p:cNvSpPr txBox="1">
            <a:spLocks noChangeArrowheads="1"/>
          </p:cNvSpPr>
          <p:nvPr/>
        </p:nvSpPr>
        <p:spPr bwMode="auto">
          <a:xfrm>
            <a:off x="4114800" y="1828800"/>
            <a:ext cx="2455383" cy="396135"/>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dirty="0">
                <a:solidFill>
                  <a:srgbClr val="C00000"/>
                </a:solidFill>
                <a:latin typeface="Calibri" pitchFamily="34" charset="0"/>
              </a:rPr>
              <a:t>CPU registers hold words retrieved </a:t>
            </a:r>
            <a:r>
              <a:rPr lang="en-GB" sz="1000" b="1" dirty="0" smtClean="0">
                <a:solidFill>
                  <a:srgbClr val="C00000"/>
                </a:solidFill>
                <a:latin typeface="Calibri" pitchFamily="34" charset="0"/>
              </a:rPr>
              <a:t>from </a:t>
            </a:r>
            <a:r>
              <a:rPr lang="en-GB" sz="1000" b="1" dirty="0">
                <a:solidFill>
                  <a:srgbClr val="C00000"/>
                </a:solidFill>
                <a:latin typeface="Calibri" pitchFamily="34" charset="0"/>
              </a:rPr>
              <a:t>L1 cache</a:t>
            </a:r>
          </a:p>
        </p:txBody>
      </p:sp>
      <p:sp>
        <p:nvSpPr>
          <p:cNvPr id="20" name="Text Box 28"/>
          <p:cNvSpPr txBox="1">
            <a:spLocks noChangeArrowheads="1"/>
          </p:cNvSpPr>
          <p:nvPr/>
        </p:nvSpPr>
        <p:spPr bwMode="auto">
          <a:xfrm>
            <a:off x="5105400" y="3516584"/>
            <a:ext cx="2211047" cy="396135"/>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dirty="0">
                <a:solidFill>
                  <a:srgbClr val="C00000"/>
                </a:solidFill>
                <a:latin typeface="Calibri" pitchFamily="34" charset="0"/>
              </a:rPr>
              <a:t>L2 cache holds cache lines retrieved from main memory</a:t>
            </a:r>
          </a:p>
        </p:txBody>
      </p:sp>
      <p:sp>
        <p:nvSpPr>
          <p:cNvPr id="21" name="Text Box 30"/>
          <p:cNvSpPr txBox="1">
            <a:spLocks noChangeArrowheads="1"/>
          </p:cNvSpPr>
          <p:nvPr/>
        </p:nvSpPr>
        <p:spPr bwMode="auto">
          <a:xfrm>
            <a:off x="3055061" y="2110897"/>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L0:</a:t>
            </a:r>
          </a:p>
        </p:txBody>
      </p:sp>
      <p:sp>
        <p:nvSpPr>
          <p:cNvPr id="22" name="Text Box 31"/>
          <p:cNvSpPr txBox="1">
            <a:spLocks noChangeArrowheads="1"/>
          </p:cNvSpPr>
          <p:nvPr/>
        </p:nvSpPr>
        <p:spPr bwMode="auto">
          <a:xfrm>
            <a:off x="2677236" y="2820509"/>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L1:</a:t>
            </a:r>
          </a:p>
        </p:txBody>
      </p:sp>
      <p:sp>
        <p:nvSpPr>
          <p:cNvPr id="23" name="Text Box 32"/>
          <p:cNvSpPr txBox="1">
            <a:spLocks noChangeArrowheads="1"/>
          </p:cNvSpPr>
          <p:nvPr/>
        </p:nvSpPr>
        <p:spPr bwMode="auto">
          <a:xfrm>
            <a:off x="2239086" y="3517422"/>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L2:</a:t>
            </a:r>
          </a:p>
        </p:txBody>
      </p:sp>
      <p:sp>
        <p:nvSpPr>
          <p:cNvPr id="24" name="Text Box 33"/>
          <p:cNvSpPr txBox="1">
            <a:spLocks noChangeArrowheads="1"/>
          </p:cNvSpPr>
          <p:nvPr/>
        </p:nvSpPr>
        <p:spPr bwMode="auto">
          <a:xfrm>
            <a:off x="1766011" y="4320697"/>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L3:</a:t>
            </a:r>
          </a:p>
        </p:txBody>
      </p:sp>
      <p:sp>
        <p:nvSpPr>
          <p:cNvPr id="25" name="Text Box 34"/>
          <p:cNvSpPr txBox="1">
            <a:spLocks noChangeArrowheads="1"/>
          </p:cNvSpPr>
          <p:nvPr/>
        </p:nvSpPr>
        <p:spPr bwMode="auto">
          <a:xfrm>
            <a:off x="1302461" y="5029200"/>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L4:</a:t>
            </a:r>
          </a:p>
        </p:txBody>
      </p:sp>
      <p:sp>
        <p:nvSpPr>
          <p:cNvPr id="26" name="Text Box 35"/>
          <p:cNvSpPr txBox="1">
            <a:spLocks noChangeArrowheads="1"/>
          </p:cNvSpPr>
          <p:nvPr/>
        </p:nvSpPr>
        <p:spPr bwMode="auto">
          <a:xfrm>
            <a:off x="884237" y="5840121"/>
            <a:ext cx="450139" cy="252891"/>
          </a:xfrm>
          <a:prstGeom prst="rect">
            <a:avLst/>
          </a:prstGeom>
          <a:noFill/>
          <a:ln w="9525">
            <a:noFill/>
            <a:round/>
            <a:headEnd/>
            <a:tailEnd/>
          </a:ln>
        </p:spPr>
        <p:txBody>
          <a:bodyPr wrap="square" lIns="90000" tIns="46800" rIns="90000" bIns="46800" anchor="ctr">
            <a:spAutoFit/>
          </a:bodyP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solidFill>
                  <a:srgbClr val="000482"/>
                </a:solidFill>
                <a:latin typeface="Calibri" pitchFamily="34" charset="0"/>
              </a:rPr>
              <a:t>L5:</a:t>
            </a:r>
          </a:p>
        </p:txBody>
      </p:sp>
      <p:sp>
        <p:nvSpPr>
          <p:cNvPr id="27" name="Text Box 36"/>
          <p:cNvSpPr txBox="1">
            <a:spLocks noChangeArrowheads="1"/>
          </p:cNvSpPr>
          <p:nvPr/>
        </p:nvSpPr>
        <p:spPr bwMode="auto">
          <a:xfrm>
            <a:off x="457200" y="2057400"/>
            <a:ext cx="690563" cy="728021"/>
          </a:xfrm>
          <a:prstGeom prst="rect">
            <a:avLst/>
          </a:prstGeom>
          <a:noFill/>
          <a:ln w="9525">
            <a:noFill/>
            <a:round/>
            <a:headEnd/>
            <a:tailEnd/>
          </a:ln>
        </p:spPr>
        <p:txBody>
          <a:bodyPr wrap="squar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Smaller,</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faster</a:t>
            </a:r>
            <a:r>
              <a:rPr lang="en-GB" sz="1050" b="1" dirty="0" smtClean="0">
                <a:latin typeface="Calibri" pitchFamily="34" charset="0"/>
              </a:rPr>
              <a:t>,</a:t>
            </a:r>
            <a:endParaRPr lang="en-GB" sz="1050" b="1" dirty="0">
              <a:latin typeface="Calibri" pitchFamily="34" charset="0"/>
            </a:endParaRP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a:latin typeface="Calibri" pitchFamily="34" charset="0"/>
              </a:rPr>
              <a:t>costlier</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50" b="1" dirty="0" smtClean="0">
                <a:latin typeface="Calibri" pitchFamily="34" charset="0"/>
              </a:rPr>
              <a:t>per byte</a:t>
            </a:r>
            <a:endParaRPr lang="en-GB" sz="1050" b="1" dirty="0">
              <a:latin typeface="Calibri" pitchFamily="34" charset="0"/>
            </a:endParaRPr>
          </a:p>
        </p:txBody>
      </p:sp>
      <p:sp>
        <p:nvSpPr>
          <p:cNvPr id="28" name="Line 37"/>
          <p:cNvSpPr>
            <a:spLocks noChangeShapeType="1"/>
          </p:cNvSpPr>
          <p:nvPr/>
        </p:nvSpPr>
        <p:spPr bwMode="auto">
          <a:xfrm flipV="1">
            <a:off x="455613" y="1485909"/>
            <a:ext cx="1335" cy="1814503"/>
          </a:xfrm>
          <a:prstGeom prst="line">
            <a:avLst/>
          </a:prstGeom>
          <a:noFill/>
          <a:ln w="38160">
            <a:solidFill>
              <a:srgbClr val="000066"/>
            </a:solidFill>
            <a:miter lim="800000"/>
            <a:headEnd/>
            <a:tailEnd type="triangle" w="med" len="med"/>
          </a:ln>
        </p:spPr>
        <p:txBody>
          <a:bodyPr/>
          <a:lstStyle/>
          <a:p>
            <a:endParaRPr lang="en-US" sz="1100"/>
          </a:p>
        </p:txBody>
      </p:sp>
      <p:cxnSp>
        <p:nvCxnSpPr>
          <p:cNvPr id="29" name="Straight Connector 28"/>
          <p:cNvCxnSpPr/>
          <p:nvPr/>
        </p:nvCxnSpPr>
        <p:spPr bwMode="auto">
          <a:xfrm>
            <a:off x="2031124" y="4916250"/>
            <a:ext cx="3531476" cy="0"/>
          </a:xfrm>
          <a:prstGeom prst="line">
            <a:avLst/>
          </a:prstGeom>
          <a:noFill/>
          <a:ln w="25400"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2519896" y="4087019"/>
            <a:ext cx="2538669" cy="252"/>
          </a:xfrm>
          <a:prstGeom prst="line">
            <a:avLst/>
          </a:prstGeom>
          <a:noFill/>
          <a:ln w="25400"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2955754" y="3352800"/>
            <a:ext cx="1692446" cy="252"/>
          </a:xfrm>
          <a:prstGeom prst="line">
            <a:avLst/>
          </a:prstGeom>
          <a:noFill/>
          <a:ln w="254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545649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Memory Hierarchy</a:t>
            </a:r>
            <a:endParaRPr lang="en-US" dirty="0"/>
          </a:p>
        </p:txBody>
      </p:sp>
      <p:sp>
        <p:nvSpPr>
          <p:cNvPr id="8" name="Curved Left Arrow 7"/>
          <p:cNvSpPr/>
          <p:nvPr/>
        </p:nvSpPr>
        <p:spPr>
          <a:xfrm>
            <a:off x="2133600" y="2362200"/>
            <a:ext cx="838200" cy="13716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200400" y="2514600"/>
            <a:ext cx="3276600" cy="369332"/>
          </a:xfrm>
          <a:prstGeom prst="rect">
            <a:avLst/>
          </a:prstGeom>
          <a:noFill/>
        </p:spPr>
        <p:txBody>
          <a:bodyPr wrap="square" rtlCol="0">
            <a:spAutoFit/>
          </a:bodyPr>
          <a:lstStyle/>
          <a:p>
            <a:r>
              <a:rPr lang="en-US" dirty="0" smtClean="0">
                <a:solidFill>
                  <a:srgbClr val="C00000"/>
                </a:solidFill>
              </a:rPr>
              <a:t>We will discuss this interaction</a:t>
            </a:r>
            <a:endParaRPr lang="en-US" dirty="0">
              <a:solidFill>
                <a:srgbClr val="C00000"/>
              </a:solidFill>
            </a:endParaRPr>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Registers</a:t>
            </a:r>
          </a:p>
          <a:p>
            <a:endParaRPr lang="en-US" dirty="0">
              <a:latin typeface="Helvetica" pitchFamily="34" charset="0"/>
              <a:cs typeface="Helvetica" pitchFamily="34" charset="0"/>
            </a:endParaRPr>
          </a:p>
          <a:p>
            <a:r>
              <a:rPr lang="en-US" dirty="0">
                <a:latin typeface="Helvetica" pitchFamily="34" charset="0"/>
                <a:cs typeface="Helvetica" pitchFamily="34" charset="0"/>
              </a:rPr>
              <a:t>SRAM</a:t>
            </a:r>
          </a:p>
          <a:p>
            <a:pPr marL="0" indent="0">
              <a:buNone/>
            </a:pPr>
            <a:endParaRPr lang="en-US" sz="3600" dirty="0">
              <a:latin typeface="Helvetica" pitchFamily="34" charset="0"/>
              <a:cs typeface="Helvetica" pitchFamily="34" charset="0"/>
            </a:endParaRPr>
          </a:p>
          <a:p>
            <a:r>
              <a:rPr lang="en-US" dirty="0">
                <a:latin typeface="Helvetica" pitchFamily="34" charset="0"/>
                <a:cs typeface="Helvetica" pitchFamily="34" charset="0"/>
              </a:rPr>
              <a:t>DRAM</a:t>
            </a:r>
          </a:p>
          <a:p>
            <a:endParaRPr lang="en-US" dirty="0">
              <a:latin typeface="Helvetica" pitchFamily="34" charset="0"/>
              <a:cs typeface="Helvetica" pitchFamily="34" charset="0"/>
            </a:endParaRPr>
          </a:p>
          <a:p>
            <a:r>
              <a:rPr lang="en-US" dirty="0">
                <a:latin typeface="Helvetica" pitchFamily="34" charset="0"/>
                <a:cs typeface="Helvetica" pitchFamily="34" charset="0"/>
              </a:rPr>
              <a:t>Local Secondary storage</a:t>
            </a:r>
          </a:p>
          <a:p>
            <a:endParaRPr lang="en-US" dirty="0">
              <a:latin typeface="Helvetica" pitchFamily="34" charset="0"/>
              <a:cs typeface="Helvetica" pitchFamily="34" charset="0"/>
            </a:endParaRPr>
          </a:p>
          <a:p>
            <a:r>
              <a:rPr lang="en-US" dirty="0">
                <a:latin typeface="Helvetica" pitchFamily="34" charset="0"/>
                <a:cs typeface="Helvetica" pitchFamily="34" charset="0"/>
              </a:rPr>
              <a:t>Remote Secondary storage</a:t>
            </a:r>
          </a:p>
          <a:p>
            <a:pPr lvl="0"/>
            <a:endParaRPr lang="en-US" dirty="0"/>
          </a:p>
          <a:p>
            <a:endParaRPr lang="en-US" dirty="0"/>
          </a:p>
        </p:txBody>
      </p:sp>
    </p:spTree>
    <p:extLst>
      <p:ext uri="{BB962C8B-B14F-4D97-AF65-F5344CB8AC3E}">
        <p14:creationId xmlns:p14="http://schemas.microsoft.com/office/powerpoint/2010/main" val="3077305221"/>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latin typeface="Helvetica" pitchFamily="34" charset="0"/>
                <a:cs typeface="Helvetica" pitchFamily="34" charset="0"/>
              </a:rPr>
              <a:t>SRAM </a:t>
            </a:r>
            <a:r>
              <a:rPr lang="en-US" dirty="0" err="1" smtClean="0">
                <a:latin typeface="Helvetica" pitchFamily="34" charset="0"/>
                <a:cs typeface="Helvetica" pitchFamily="34" charset="0"/>
              </a:rPr>
              <a:t>vs</a:t>
            </a:r>
            <a:r>
              <a:rPr lang="en-US" dirty="0" smtClean="0">
                <a:latin typeface="Helvetica" pitchFamily="34" charset="0"/>
                <a:cs typeface="Helvetica" pitchFamily="34" charset="0"/>
              </a:rPr>
              <a:t> DRAM tradeoff</a:t>
            </a:r>
            <a:endParaRPr lang="en-US" dirty="0"/>
          </a:p>
        </p:txBody>
      </p:sp>
      <p:sp>
        <p:nvSpPr>
          <p:cNvPr id="4" name="Content Placeholder 3"/>
          <p:cNvSpPr>
            <a:spLocks noGrp="1"/>
          </p:cNvSpPr>
          <p:nvPr>
            <p:ph idx="1"/>
          </p:nvPr>
        </p:nvSpPr>
        <p:spPr/>
        <p:txBody>
          <a:bodyPr/>
          <a:lstStyle/>
          <a:p>
            <a:r>
              <a:rPr lang="en-US" dirty="0">
                <a:latin typeface="Helvetica" pitchFamily="34" charset="0"/>
                <a:cs typeface="Helvetica" pitchFamily="34" charset="0"/>
              </a:rPr>
              <a:t>SRAM (cache)</a:t>
            </a:r>
          </a:p>
          <a:p>
            <a:pPr lvl="1"/>
            <a:r>
              <a:rPr lang="en-US" dirty="0">
                <a:latin typeface="Helvetica" pitchFamily="34" charset="0"/>
                <a:cs typeface="Helvetica" pitchFamily="34" charset="0"/>
              </a:rPr>
              <a:t>Faster (L1 cache: 1 CPU cycle)</a:t>
            </a:r>
          </a:p>
          <a:p>
            <a:pPr lvl="1"/>
            <a:r>
              <a:rPr lang="en-US" dirty="0">
                <a:latin typeface="Helvetica" pitchFamily="34" charset="0"/>
                <a:cs typeface="Helvetica" pitchFamily="34" charset="0"/>
              </a:rPr>
              <a:t>Smaller (Kilobytes (L1) or Megabytes (L2))</a:t>
            </a:r>
          </a:p>
          <a:p>
            <a:pPr lvl="1"/>
            <a:r>
              <a:rPr lang="en-US" dirty="0">
                <a:latin typeface="Helvetica" pitchFamily="34" charset="0"/>
                <a:cs typeface="Helvetica" pitchFamily="34" charset="0"/>
              </a:rPr>
              <a:t>More expensive and “energy-hungry”</a:t>
            </a:r>
          </a:p>
          <a:p>
            <a:r>
              <a:rPr lang="en-US" dirty="0">
                <a:latin typeface="Helvetica" pitchFamily="34" charset="0"/>
                <a:cs typeface="Helvetica" pitchFamily="34" charset="0"/>
              </a:rPr>
              <a:t>DRAM (main memory)</a:t>
            </a:r>
          </a:p>
          <a:p>
            <a:pPr lvl="1"/>
            <a:r>
              <a:rPr lang="en-US" dirty="0">
                <a:latin typeface="Helvetica" pitchFamily="34" charset="0"/>
                <a:cs typeface="Helvetica" pitchFamily="34" charset="0"/>
              </a:rPr>
              <a:t>Relatively slower (hundreds of CPU cycles)</a:t>
            </a:r>
          </a:p>
          <a:p>
            <a:pPr lvl="1"/>
            <a:r>
              <a:rPr lang="en-US" dirty="0">
                <a:latin typeface="Helvetica" pitchFamily="34" charset="0"/>
                <a:cs typeface="Helvetica" pitchFamily="34" charset="0"/>
              </a:rPr>
              <a:t>Larger (Gigabytes)</a:t>
            </a:r>
          </a:p>
          <a:p>
            <a:pPr lvl="1"/>
            <a:r>
              <a:rPr lang="en-US" dirty="0" smtClean="0">
                <a:latin typeface="Helvetica" pitchFamily="34" charset="0"/>
                <a:cs typeface="Helvetica" pitchFamily="34" charset="0"/>
              </a:rPr>
              <a:t>Cheaper</a:t>
            </a:r>
            <a:endParaRPr lang="en-US" dirty="0">
              <a:latin typeface="Helvetica" pitchFamily="34" charset="0"/>
              <a:cs typeface="Helvetica" pitchFamily="34" charset="0"/>
            </a:endParaRPr>
          </a:p>
        </p:txBody>
      </p:sp>
    </p:spTree>
    <p:extLst>
      <p:ext uri="{BB962C8B-B14F-4D97-AF65-F5344CB8AC3E}">
        <p14:creationId xmlns:p14="http://schemas.microsoft.com/office/powerpoint/2010/main" val="43483401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Locality</a:t>
            </a:r>
            <a:endParaRPr lang="en-US" dirty="0"/>
          </a:p>
        </p:txBody>
      </p:sp>
      <p:sp>
        <p:nvSpPr>
          <p:cNvPr id="3" name="Content Placeholder 2"/>
          <p:cNvSpPr>
            <a:spLocks noGrp="1"/>
          </p:cNvSpPr>
          <p:nvPr>
            <p:ph sz="quarter" idx="1"/>
          </p:nvPr>
        </p:nvSpPr>
        <p:spPr/>
        <p:txBody>
          <a:bodyPr/>
          <a:lstStyle/>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Temporal locality</a:t>
            </a:r>
            <a:endParaRPr lang="en-GB" dirty="0"/>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a:t>Recently referenced items are likely </a:t>
            </a:r>
            <a:br>
              <a:rPr lang="en-GB" dirty="0"/>
            </a:br>
            <a:r>
              <a:rPr lang="en-GB" dirty="0"/>
              <a:t>to be referenced again in the near </a:t>
            </a:r>
            <a:r>
              <a:rPr lang="en-GB" dirty="0" smtClean="0"/>
              <a:t>future</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a:t>After accessing address X in memory, save the bytes in cache for future </a:t>
            </a:r>
            <a:r>
              <a:rPr lang="en-US" dirty="0" smtClean="0"/>
              <a:t>access</a:t>
            </a:r>
            <a:endParaRPr lang="en-GB" dirty="0"/>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dirty="0" smtClean="0">
              <a:solidFill>
                <a:srgbClr val="C00000"/>
              </a:solidFill>
            </a:endParaRP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Spatial locality</a:t>
            </a:r>
            <a:endParaRPr lang="en-GB" dirty="0"/>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a:t>Items with nearby addresses tend </a:t>
            </a:r>
            <a:br>
              <a:rPr lang="en-GB" dirty="0"/>
            </a:br>
            <a:r>
              <a:rPr lang="en-GB" dirty="0"/>
              <a:t>to be referenced close together in </a:t>
            </a:r>
            <a:r>
              <a:rPr lang="en-GB" dirty="0" smtClean="0"/>
              <a:t>time</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a:t>After accessing address X, save the block of memory around X in cache for future </a:t>
            </a:r>
            <a:r>
              <a:rPr lang="en-US" dirty="0" smtClean="0"/>
              <a:t>access</a:t>
            </a:r>
            <a:endParaRPr lang="en-US" dirty="0"/>
          </a:p>
        </p:txBody>
      </p:sp>
      <p:sp>
        <p:nvSpPr>
          <p:cNvPr id="9" name="Rectangle 8"/>
          <p:cNvSpPr/>
          <p:nvPr/>
        </p:nvSpPr>
        <p:spPr bwMode="auto">
          <a:xfrm>
            <a:off x="6216739" y="4267200"/>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0" name="Rectangle 9"/>
          <p:cNvSpPr/>
          <p:nvPr/>
        </p:nvSpPr>
        <p:spPr bwMode="auto">
          <a:xfrm>
            <a:off x="6680200" y="426720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1" name="Rectangle 10"/>
          <p:cNvSpPr/>
          <p:nvPr/>
        </p:nvSpPr>
        <p:spPr bwMode="auto">
          <a:xfrm>
            <a:off x="7061200" y="426720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2" name="Freeform 11"/>
          <p:cNvSpPr/>
          <p:nvPr/>
        </p:nvSpPr>
        <p:spPr bwMode="auto">
          <a:xfrm>
            <a:off x="6600780" y="3907665"/>
            <a:ext cx="841420" cy="359535"/>
          </a:xfrm>
          <a:custGeom>
            <a:avLst/>
            <a:gdLst>
              <a:gd name="connsiteX0" fmla="*/ 200695 w 841420"/>
              <a:gd name="connsiteY0" fmla="*/ 353095 h 359535"/>
              <a:gd name="connsiteX1" fmla="*/ 91225 w 841420"/>
              <a:gd name="connsiteY1" fmla="*/ 56881 h 359535"/>
              <a:gd name="connsiteX2" fmla="*/ 748048 w 841420"/>
              <a:gd name="connsiteY2" fmla="*/ 50442 h 359535"/>
              <a:gd name="connsiteX3" fmla="*/ 651456 w 841420"/>
              <a:gd name="connsiteY3" fmla="*/ 359535 h 359535"/>
            </a:gdLst>
            <a:ahLst/>
            <a:cxnLst>
              <a:cxn ang="0">
                <a:pos x="connsiteX0" y="connsiteY0"/>
              </a:cxn>
              <a:cxn ang="0">
                <a:pos x="connsiteX1" y="connsiteY1"/>
              </a:cxn>
              <a:cxn ang="0">
                <a:pos x="connsiteX2" y="connsiteY2"/>
              </a:cxn>
              <a:cxn ang="0">
                <a:pos x="connsiteX3" y="connsiteY3"/>
              </a:cxn>
            </a:cxnLst>
            <a:rect l="l" t="t" r="r" b="b"/>
            <a:pathLst>
              <a:path w="841420" h="359535">
                <a:moveTo>
                  <a:pt x="200695" y="353095"/>
                </a:moveTo>
                <a:cubicBezTo>
                  <a:pt x="100347" y="230209"/>
                  <a:pt x="0" y="107323"/>
                  <a:pt x="91225" y="56881"/>
                </a:cubicBezTo>
                <a:cubicBezTo>
                  <a:pt x="182450" y="6439"/>
                  <a:pt x="654676" y="0"/>
                  <a:pt x="748048" y="50442"/>
                </a:cubicBezTo>
                <a:cubicBezTo>
                  <a:pt x="841420" y="100884"/>
                  <a:pt x="746438" y="230209"/>
                  <a:pt x="651456" y="359535"/>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
        <p:nvSpPr>
          <p:cNvPr id="13" name="Rectangle 12"/>
          <p:cNvSpPr/>
          <p:nvPr/>
        </p:nvSpPr>
        <p:spPr bwMode="auto">
          <a:xfrm>
            <a:off x="6400800" y="2109989"/>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4" name="Rectangle 13"/>
          <p:cNvSpPr/>
          <p:nvPr/>
        </p:nvSpPr>
        <p:spPr bwMode="auto">
          <a:xfrm>
            <a:off x="7251700" y="2109989"/>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5" name="Freeform 14"/>
          <p:cNvSpPr/>
          <p:nvPr/>
        </p:nvSpPr>
        <p:spPr bwMode="auto">
          <a:xfrm>
            <a:off x="7169239" y="1676400"/>
            <a:ext cx="627844" cy="433589"/>
          </a:xfrm>
          <a:custGeom>
            <a:avLst/>
            <a:gdLst>
              <a:gd name="connsiteX0" fmla="*/ 290847 w 627844"/>
              <a:gd name="connsiteY0" fmla="*/ 433589 h 433589"/>
              <a:gd name="connsiteX1" fmla="*/ 46149 w 627844"/>
              <a:gd name="connsiteY1" fmla="*/ 72980 h 433589"/>
              <a:gd name="connsiteX2" fmla="*/ 567743 w 627844"/>
              <a:gd name="connsiteY2" fmla="*/ 60101 h 433589"/>
              <a:gd name="connsiteX3" fmla="*/ 406757 w 627844"/>
              <a:gd name="connsiteY3" fmla="*/ 433589 h 433589"/>
            </a:gdLst>
            <a:ahLst/>
            <a:cxnLst>
              <a:cxn ang="0">
                <a:pos x="connsiteX0" y="connsiteY0"/>
              </a:cxn>
              <a:cxn ang="0">
                <a:pos x="connsiteX1" y="connsiteY1"/>
              </a:cxn>
              <a:cxn ang="0">
                <a:pos x="connsiteX2" y="connsiteY2"/>
              </a:cxn>
              <a:cxn ang="0">
                <a:pos x="connsiteX3" y="connsiteY3"/>
              </a:cxn>
            </a:cxnLst>
            <a:rect l="l" t="t" r="r" b="b"/>
            <a:pathLst>
              <a:path w="627844" h="433589">
                <a:moveTo>
                  <a:pt x="290847" y="433589"/>
                </a:moveTo>
                <a:cubicBezTo>
                  <a:pt x="145423" y="284408"/>
                  <a:pt x="0" y="135228"/>
                  <a:pt x="46149" y="72980"/>
                </a:cubicBezTo>
                <a:cubicBezTo>
                  <a:pt x="92298" y="10732"/>
                  <a:pt x="507642" y="0"/>
                  <a:pt x="567743" y="60101"/>
                </a:cubicBezTo>
                <a:cubicBezTo>
                  <a:pt x="627844" y="120202"/>
                  <a:pt x="517300" y="276895"/>
                  <a:pt x="406757" y="433589"/>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Tree>
    <p:extLst>
      <p:ext uri="{BB962C8B-B14F-4D97-AF65-F5344CB8AC3E}">
        <p14:creationId xmlns:p14="http://schemas.microsoft.com/office/powerpoint/2010/main" val="180826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wrap="square">
            <a:spAutoFit/>
          </a:bodyPr>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dirty="0" smtClean="0"/>
              <a:t>Memory Address</a:t>
            </a:r>
            <a:endParaRPr lang="en-US" dirty="0"/>
          </a:p>
        </p:txBody>
      </p:sp>
      <p:sp>
        <p:nvSpPr>
          <p:cNvPr id="5" name="Content Placeholder 4"/>
          <p:cNvSpPr>
            <a:spLocks noGrp="1"/>
          </p:cNvSpPr>
          <p:nvPr>
            <p:ph idx="1"/>
          </p:nvPr>
        </p:nvSpPr>
        <p:spPr/>
        <p:txBody>
          <a:bodyPr/>
          <a:lstStyle/>
          <a:p>
            <a:r>
              <a:rPr lang="en-US" dirty="0"/>
              <a:t>64-bit on shark machines</a:t>
            </a:r>
          </a:p>
          <a:p>
            <a:endParaRPr lang="en-US" dirty="0"/>
          </a:p>
          <a:p>
            <a:endParaRPr lang="en-US" dirty="0"/>
          </a:p>
          <a:p>
            <a:endParaRPr lang="en-US" dirty="0"/>
          </a:p>
          <a:p>
            <a:endParaRPr lang="en-US" dirty="0"/>
          </a:p>
          <a:p>
            <a:endParaRPr lang="en-US" dirty="0"/>
          </a:p>
          <a:p>
            <a:r>
              <a:rPr lang="en-US" dirty="0"/>
              <a:t>Block offset:  b bits</a:t>
            </a:r>
          </a:p>
          <a:p>
            <a:r>
              <a:rPr lang="en-US" dirty="0"/>
              <a:t>Set index:  </a:t>
            </a:r>
            <a:r>
              <a:rPr lang="en-US" dirty="0" err="1"/>
              <a:t>s</a:t>
            </a:r>
            <a:r>
              <a:rPr lang="en-US" dirty="0"/>
              <a:t> </a:t>
            </a:r>
            <a:r>
              <a:rPr lang="en-US" dirty="0" smtClean="0"/>
              <a:t>bits</a:t>
            </a:r>
          </a:p>
          <a:p>
            <a:r>
              <a:rPr lang="en-US" dirty="0" smtClean="0"/>
              <a:t>Tag Bits: Address Size – </a:t>
            </a:r>
            <a:r>
              <a:rPr lang="en-US" dirty="0" err="1" smtClean="0"/>
              <a:t>b</a:t>
            </a:r>
            <a:r>
              <a:rPr lang="en-US" dirty="0" smtClean="0"/>
              <a:t> – </a:t>
            </a:r>
            <a:r>
              <a:rPr lang="en-US" dirty="0" err="1" smtClean="0"/>
              <a:t>s</a:t>
            </a:r>
            <a:r>
              <a:rPr lang="en-US" dirty="0" smtClean="0"/>
              <a:t> </a:t>
            </a:r>
            <a:endParaRPr lang="en-US" dirty="0"/>
          </a:p>
        </p:txBody>
      </p:sp>
      <p:pic>
        <p:nvPicPr>
          <p:cNvPr id="4" name="Picture 3" descr="addr.png"/>
          <p:cNvPicPr>
            <a:picLocks noChangeAspect="1"/>
          </p:cNvPicPr>
          <p:nvPr/>
        </p:nvPicPr>
        <p:blipFill>
          <a:blip r:embed="rId3" cstate="print"/>
          <a:stretch>
            <a:fillRect/>
          </a:stretch>
        </p:blipFill>
        <p:spPr>
          <a:xfrm>
            <a:off x="1600200" y="2514600"/>
            <a:ext cx="6381033" cy="995766"/>
          </a:xfrm>
          <a:prstGeom prst="rect">
            <a:avLst/>
          </a:prstGeom>
        </p:spPr>
      </p:pic>
    </p:spTree>
    <p:extLst>
      <p:ext uri="{BB962C8B-B14F-4D97-AF65-F5344CB8AC3E}">
        <p14:creationId xmlns:p14="http://schemas.microsoft.com/office/powerpoint/2010/main" val="421100744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theme/theme1.xml><?xml version="1.0" encoding="utf-8"?>
<a:theme xmlns:a="http://schemas.openxmlformats.org/drawingml/2006/main" name="template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85000"/>
          </a:schemeClr>
        </a:solidFill>
        <a:ln w="25400" cap="flat" cmpd="sng" algn="ctr">
          <a:noFill/>
          <a:prstDash val="solid"/>
          <a:round/>
          <a:headEnd type="none" w="med" len="med"/>
          <a:tailEnd type="triangle" w="med" len="med"/>
        </a:ln>
        <a:effectLst/>
      </a:spPr>
      <a:bodyPr vert="horz" wrap="square" lIns="91440" tIns="45720" rIns="91440" bIns="4572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latin typeface="Calibri" pitchFamily="34" charset="0"/>
          </a:defRPr>
        </a:defPPr>
      </a:lstStyle>
    </a:spDef>
    <a:lnDef>
      <a:spPr bwMode="auto">
        <a:noFill/>
        <a:ln w="25400" cap="flat" cmpd="sng" algn="ctr">
          <a:solidFill>
            <a:schemeClr val="tx1">
              <a:lumMod val="50000"/>
              <a:lumOff val="50000"/>
            </a:schemeClr>
          </a:solidFill>
          <a:prstDash val="solid"/>
          <a:round/>
          <a:headEnd type="none" w="med" len="med"/>
          <a:tailEnd type="none" w="med" len="med"/>
        </a:ln>
        <a:effectLst/>
      </a:spPr>
      <a:bodyPr/>
      <a:lstStyle/>
    </a:lnDef>
    <a:txDef>
      <a:spPr>
        <a:noFill/>
      </a:spPr>
      <a:bodyPr wrap="none" rtlCol="0">
        <a:spAutoFit/>
      </a:bodyPr>
      <a:lstStyle>
        <a:defPPr>
          <a:defRPr sz="1800"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335</TotalTime>
  <Words>1988</Words>
  <Application>Microsoft Office PowerPoint</Application>
  <PresentationFormat>On-screen Show (4:3)</PresentationFormat>
  <Paragraphs>544</Paragraphs>
  <Slides>40</Slides>
  <Notes>24</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40</vt:i4>
      </vt:variant>
    </vt:vector>
  </HeadingPairs>
  <TitlesOfParts>
    <vt:vector size="54" baseType="lpstr">
      <vt:lpstr>ＭＳ Ｐゴシック</vt:lpstr>
      <vt:lpstr>Arial</vt:lpstr>
      <vt:lpstr>Arial Narrow</vt:lpstr>
      <vt:lpstr>Calibri</vt:lpstr>
      <vt:lpstr>Consolas</vt:lpstr>
      <vt:lpstr>Courier New</vt:lpstr>
      <vt:lpstr>DejaVu Sans</vt:lpstr>
      <vt:lpstr>Helvetica</vt:lpstr>
      <vt:lpstr>Lucida Console</vt:lpstr>
      <vt:lpstr>Times New Roman</vt:lpstr>
      <vt:lpstr>Wingdings</vt:lpstr>
      <vt:lpstr>Wingdings 2</vt:lpstr>
      <vt:lpstr>template2007</vt:lpstr>
      <vt:lpstr>Office Theme</vt:lpstr>
      <vt:lpstr>Cache Lab Implementation and Blocking</vt:lpstr>
      <vt:lpstr>Welcome to the World of Pointers !</vt:lpstr>
      <vt:lpstr>Outline</vt:lpstr>
      <vt:lpstr>Class Schedule</vt:lpstr>
      <vt:lpstr>Memory Hierarchy</vt:lpstr>
      <vt:lpstr>Memory Hierarchy</vt:lpstr>
      <vt:lpstr>SRAM vs DRAM tradeoff</vt:lpstr>
      <vt:lpstr>Locality</vt:lpstr>
      <vt:lpstr>Memory Address</vt:lpstr>
      <vt:lpstr>Cache</vt:lpstr>
      <vt:lpstr>Visual Cache Terminology</vt:lpstr>
      <vt:lpstr>General Cache Concepts</vt:lpstr>
      <vt:lpstr>General Cache Concepts: Miss</vt:lpstr>
      <vt:lpstr>General Caching Concepts:  Types of Cache Misses</vt:lpstr>
      <vt:lpstr>Cache Lab</vt:lpstr>
      <vt:lpstr>Part (a) : Cache simulator</vt:lpstr>
      <vt:lpstr>Part (a) : Hints</vt:lpstr>
      <vt:lpstr>Part (a) :  getopt</vt:lpstr>
      <vt:lpstr>Part (a) : getopt</vt:lpstr>
      <vt:lpstr>Part (a) : getopt Example</vt:lpstr>
      <vt:lpstr>Part (a) : fscanf</vt:lpstr>
      <vt:lpstr>Part (a) : fscanf example</vt:lpstr>
      <vt:lpstr>Part (a) : Malloc/free</vt:lpstr>
      <vt:lpstr>Part (b) Efficient Matrix Transpose</vt:lpstr>
      <vt:lpstr>Part (b) : Efficient Matrix Transpose</vt:lpstr>
      <vt:lpstr>Part (b) : Blocking </vt:lpstr>
      <vt:lpstr>Example: Matrix Multiplication</vt:lpstr>
      <vt:lpstr>Cache Miss Analysis</vt:lpstr>
      <vt:lpstr>Cache Miss Analysis</vt:lpstr>
      <vt:lpstr>Blocked Matrix Multiplication</vt:lpstr>
      <vt:lpstr>Cache Miss Analysis</vt:lpstr>
      <vt:lpstr>Cache Miss Analysis</vt:lpstr>
      <vt:lpstr>Part(b) : Blocking Summary</vt:lpstr>
      <vt:lpstr>Part (b) : Specs</vt:lpstr>
      <vt:lpstr>Part (b)</vt:lpstr>
      <vt:lpstr>Warnings are Errors</vt:lpstr>
      <vt:lpstr>Missing Header Files</vt:lpstr>
      <vt:lpstr>Eviction policies of Cache</vt:lpstr>
      <vt:lpstr>Style</vt:lpstr>
      <vt:lpstr>Questions?</vt:lpstr>
    </vt:vector>
  </TitlesOfParts>
  <Company>Carnegie Mellon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Memory Hieararchy and Caches</dc:title>
  <dc:creator>Ian Hartwig</dc:creator>
  <cp:lastModifiedBy>Monil Shah</cp:lastModifiedBy>
  <cp:revision>79</cp:revision>
  <dcterms:created xsi:type="dcterms:W3CDTF">2013-10-22T02:36:45Z</dcterms:created>
  <dcterms:modified xsi:type="dcterms:W3CDTF">2015-06-18T22:05:10Z</dcterms:modified>
</cp:coreProperties>
</file>