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  <p:sldMasterId id="2147483687" r:id="rId2"/>
  </p:sldMasterIdLst>
  <p:notesMasterIdLst>
    <p:notesMasterId r:id="rId34"/>
  </p:notesMasterIdLst>
  <p:sldIdLst>
    <p:sldId id="281" r:id="rId3"/>
    <p:sldId id="257" r:id="rId4"/>
    <p:sldId id="258" r:id="rId5"/>
    <p:sldId id="259" r:id="rId6"/>
    <p:sldId id="260" r:id="rId7"/>
    <p:sldId id="261" r:id="rId8"/>
    <p:sldId id="262" r:id="rId9"/>
    <p:sldId id="279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80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90" r:id="rId32"/>
    <p:sldId id="289" r:id="rId33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F828"/>
    <a:srgbClr val="B46B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1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3C2EC-DDAA-40DB-905A-2502EA1E4A16}" type="datetimeFigureOut">
              <a:rPr lang="en-IN" smtClean="0"/>
              <a:t>04-06-2015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A002B-5FCC-4312-925C-FF9203F691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4195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Use * when mentioning address in break</a:t>
            </a:r>
          </a:p>
          <a:p>
            <a:r>
              <a:rPr lang="en-IN" dirty="0" smtClean="0"/>
              <a:t>Delete – delete all breakpoints</a:t>
            </a:r>
          </a:p>
          <a:p>
            <a:r>
              <a:rPr lang="en-IN" dirty="0" smtClean="0"/>
              <a:t>Delete 1 – delete breakpoint 1</a:t>
            </a:r>
          </a:p>
          <a:p>
            <a:r>
              <a:rPr lang="en-IN" dirty="0" err="1" smtClean="0"/>
              <a:t>Disas</a:t>
            </a:r>
            <a:r>
              <a:rPr lang="en-IN" dirty="0" smtClean="0"/>
              <a:t> address (no * required).</a:t>
            </a:r>
          </a:p>
          <a:p>
            <a:r>
              <a:rPr lang="en-IN" dirty="0" err="1" smtClean="0"/>
              <a:t>Stepi</a:t>
            </a:r>
            <a:r>
              <a:rPr lang="en-IN" baseline="0" dirty="0" smtClean="0"/>
              <a:t> 4 – Execute 4 instructions at a time.</a:t>
            </a:r>
          </a:p>
          <a:p>
            <a:r>
              <a:rPr lang="en-IN" baseline="0" dirty="0" smtClean="0"/>
              <a:t>Step – Execute 1 C line at a time.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A002B-5FCC-4312-925C-FF9203F691BB}" type="slidenum">
              <a:rPr lang="en-IN" smtClean="0"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9961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Little endian – least</a:t>
            </a:r>
            <a:r>
              <a:rPr lang="en-IN" baseline="0" dirty="0" smtClean="0"/>
              <a:t> sig bits in least address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A002B-5FCC-4312-925C-FF9203F691BB}" type="slidenum">
              <a:rPr lang="en-IN" smtClean="0"/>
              <a:t>27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2391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767700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85800" y="3601080"/>
            <a:ext cx="767700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19520" y="291456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19520" y="360108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85800" y="360108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767700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85800" y="2914560"/>
            <a:ext cx="767700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7" name="Picture 76"/>
          <p:cNvPicPr/>
          <p:nvPr/>
        </p:nvPicPr>
        <p:blipFill>
          <a:blip r:embed="rId2"/>
          <a:stretch/>
        </p:blipFill>
        <p:spPr>
          <a:xfrm>
            <a:off x="3700800" y="2914560"/>
            <a:ext cx="1646640" cy="1314000"/>
          </a:xfrm>
          <a:prstGeom prst="rect">
            <a:avLst/>
          </a:prstGeom>
          <a:ln>
            <a:noFill/>
          </a:ln>
        </p:spPr>
      </p:pic>
      <p:pic>
        <p:nvPicPr>
          <p:cNvPr id="78" name="Picture 77"/>
          <p:cNvPicPr/>
          <p:nvPr/>
        </p:nvPicPr>
        <p:blipFill>
          <a:blip r:embed="rId2"/>
          <a:stretch/>
        </p:blipFill>
        <p:spPr>
          <a:xfrm>
            <a:off x="3700800" y="2914560"/>
            <a:ext cx="1646640" cy="1314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685800" y="2914560"/>
            <a:ext cx="7677000" cy="1314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767700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374616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4619520" y="2914560"/>
            <a:ext cx="374616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subTitle"/>
          </p:nvPr>
        </p:nvSpPr>
        <p:spPr>
          <a:xfrm>
            <a:off x="685800" y="1280880"/>
            <a:ext cx="7771680" cy="5109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685800" y="360108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5" name="PlaceHolder 4"/>
          <p:cNvSpPr>
            <a:spLocks noGrp="1"/>
          </p:cNvSpPr>
          <p:nvPr>
            <p:ph type="body"/>
          </p:nvPr>
        </p:nvSpPr>
        <p:spPr>
          <a:xfrm>
            <a:off x="4619520" y="2914560"/>
            <a:ext cx="374616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685800" y="2914560"/>
            <a:ext cx="7677000" cy="1314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374616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4619520" y="291456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9" name="PlaceHolder 4"/>
          <p:cNvSpPr>
            <a:spLocks noGrp="1"/>
          </p:cNvSpPr>
          <p:nvPr>
            <p:ph type="body"/>
          </p:nvPr>
        </p:nvSpPr>
        <p:spPr>
          <a:xfrm>
            <a:off x="4619520" y="360108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19520" y="291456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685800" y="3601080"/>
            <a:ext cx="767700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767700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685800" y="3601080"/>
            <a:ext cx="767700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4619520" y="291456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4619520" y="360108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51" name="PlaceHolder 5"/>
          <p:cNvSpPr>
            <a:spLocks noGrp="1"/>
          </p:cNvSpPr>
          <p:nvPr>
            <p:ph type="body"/>
          </p:nvPr>
        </p:nvSpPr>
        <p:spPr>
          <a:xfrm>
            <a:off x="685800" y="360108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767700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685800" y="2914560"/>
            <a:ext cx="767700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155" name="Picture 154"/>
          <p:cNvPicPr/>
          <p:nvPr/>
        </p:nvPicPr>
        <p:blipFill>
          <a:blip r:embed="rId2"/>
          <a:stretch/>
        </p:blipFill>
        <p:spPr>
          <a:xfrm>
            <a:off x="3700800" y="2914560"/>
            <a:ext cx="1646640" cy="1314000"/>
          </a:xfrm>
          <a:prstGeom prst="rect">
            <a:avLst/>
          </a:prstGeom>
          <a:ln>
            <a:noFill/>
          </a:ln>
        </p:spPr>
      </p:pic>
      <p:pic>
        <p:nvPicPr>
          <p:cNvPr id="156" name="Picture 155"/>
          <p:cNvPicPr/>
          <p:nvPr/>
        </p:nvPicPr>
        <p:blipFill>
          <a:blip r:embed="rId2"/>
          <a:stretch/>
        </p:blipFill>
        <p:spPr>
          <a:xfrm>
            <a:off x="3700800" y="2914560"/>
            <a:ext cx="1646640" cy="1314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767700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374616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19520" y="2914560"/>
            <a:ext cx="374616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685800" y="1280880"/>
            <a:ext cx="7771680" cy="5109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85800" y="360108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19520" y="2914560"/>
            <a:ext cx="374616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3746160" cy="1314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19520" y="291456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19520" y="360108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1280880"/>
            <a:ext cx="7771680" cy="1101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85800" y="291456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19520" y="2914560"/>
            <a:ext cx="374616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85800" y="3601080"/>
            <a:ext cx="7677000" cy="626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0" y="0"/>
            <a:ext cx="9143280" cy="1710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CustomShape 2"/>
          <p:cNvSpPr/>
          <p:nvPr/>
        </p:nvSpPr>
        <p:spPr>
          <a:xfrm>
            <a:off x="7897680" y="-20160"/>
            <a:ext cx="1308960" cy="27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200" b="1" strike="noStrike">
                <a:solidFill>
                  <a:srgbClr val="FFFFFF"/>
                </a:solidFill>
                <a:latin typeface="Times New Roman"/>
                <a:ea typeface="Times New Roman"/>
              </a:rPr>
              <a:t>Carnegie Mellon</a:t>
            </a:r>
            <a:endParaRPr/>
          </a:p>
        </p:txBody>
      </p:sp>
      <p:sp>
        <p:nvSpPr>
          <p:cNvPr id="42" name="CustomShape 3"/>
          <p:cNvSpPr/>
          <p:nvPr/>
        </p:nvSpPr>
        <p:spPr>
          <a:xfrm>
            <a:off x="8830800" y="4959000"/>
            <a:ext cx="312480" cy="303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400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0" y="0"/>
            <a:ext cx="9143280" cy="1710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" name="CustomShape 2"/>
          <p:cNvSpPr/>
          <p:nvPr/>
        </p:nvSpPr>
        <p:spPr>
          <a:xfrm>
            <a:off x="7897680" y="-20160"/>
            <a:ext cx="1308960" cy="27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200" b="1" strike="noStrike">
                <a:solidFill>
                  <a:srgbClr val="FFFFFF"/>
                </a:solidFill>
                <a:latin typeface="Times New Roman"/>
                <a:ea typeface="Times New Roman"/>
              </a:rPr>
              <a:t>Carnegie Mellon</a:t>
            </a:r>
            <a:endParaRPr/>
          </a:p>
        </p:txBody>
      </p:sp>
      <p:sp>
        <p:nvSpPr>
          <p:cNvPr id="120" name="CustomShape 3"/>
          <p:cNvSpPr/>
          <p:nvPr/>
        </p:nvSpPr>
        <p:spPr>
          <a:xfrm>
            <a:off x="8830800" y="4959000"/>
            <a:ext cx="312480" cy="303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400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endParaRPr/>
          </a:p>
        </p:txBody>
      </p:sp>
      <p:sp>
        <p:nvSpPr>
          <p:cNvPr id="121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22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csapp.cs.cmu.edu/2e/docs/gdbnotes-x86-64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>
            <a:off x="685800" y="2914560"/>
            <a:ext cx="7677000" cy="316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June 5, </a:t>
            </a:r>
            <a:r>
              <a:rPr lang="en-US" sz="2400" strike="noStrike" dirty="0" smtClean="0">
                <a:solidFill>
                  <a:srgbClr val="000000"/>
                </a:solidFill>
                <a:latin typeface="Arial"/>
                <a:ea typeface="Arial"/>
              </a:rPr>
              <a:t>2015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Dipayan Bhattacharya</a:t>
            </a:r>
            <a:endParaRPr dirty="0"/>
          </a:p>
        </p:txBody>
      </p:sp>
      <p:sp>
        <p:nvSpPr>
          <p:cNvPr id="6" name="CustomShape 1"/>
          <p:cNvSpPr/>
          <p:nvPr/>
        </p:nvSpPr>
        <p:spPr>
          <a:xfrm>
            <a:off x="685800" y="1311120"/>
            <a:ext cx="777168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 dirty="0">
                <a:solidFill>
                  <a:srgbClr val="000000"/>
                </a:solidFill>
                <a:latin typeface="Arial"/>
                <a:ea typeface="Arial"/>
              </a:rPr>
              <a:t>15-213 Recitation: Bomb Lab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9774408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457200" y="113760"/>
            <a:ext cx="822888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x64 Assembly: Calling Convention</a:t>
            </a:r>
            <a:endParaRPr/>
          </a:p>
        </p:txBody>
      </p:sp>
      <p:sp>
        <p:nvSpPr>
          <p:cNvPr id="221" name="CustomShape 2"/>
          <p:cNvSpPr/>
          <p:nvPr/>
        </p:nvSpPr>
        <p:spPr>
          <a:xfrm>
            <a:off x="-1607040" y="-1445400"/>
            <a:ext cx="403920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b"/>
          <a:lstStyle/>
          <a:p>
            <a:pPr algn="r">
              <a:lnSpc>
                <a:spcPct val="100000"/>
              </a:lnSpc>
            </a:pPr>
            <a:r>
              <a:rPr lang="en-US" sz="2400" b="1" strike="noStrike">
                <a:solidFill>
                  <a:srgbClr val="000000"/>
                </a:solidFill>
                <a:latin typeface="Arial"/>
                <a:ea typeface="Arial"/>
              </a:rPr>
              <a:t>Instruction</a:t>
            </a:r>
            <a:endParaRPr/>
          </a:p>
        </p:txBody>
      </p:sp>
      <p:sp>
        <p:nvSpPr>
          <p:cNvPr id="222" name="CustomShape 3"/>
          <p:cNvSpPr/>
          <p:nvPr/>
        </p:nvSpPr>
        <p:spPr>
          <a:xfrm>
            <a:off x="-2156400" y="1631160"/>
            <a:ext cx="458892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r"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call foo</a:t>
            </a:r>
            <a:endParaRPr/>
          </a:p>
          <a:p>
            <a:pPr algn="r"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push %eax</a:t>
            </a:r>
            <a:endParaRPr/>
          </a:p>
          <a:p>
            <a:pPr algn="r"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pop %eax</a:t>
            </a:r>
            <a:endParaRPr/>
          </a:p>
          <a:p>
            <a:pPr algn="r"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ret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nop</a:t>
            </a:r>
            <a:endParaRPr/>
          </a:p>
        </p:txBody>
      </p:sp>
      <p:sp>
        <p:nvSpPr>
          <p:cNvPr id="223" name="CustomShape 4"/>
          <p:cNvSpPr/>
          <p:nvPr/>
        </p:nvSpPr>
        <p:spPr>
          <a:xfrm>
            <a:off x="2583360" y="-1445400"/>
            <a:ext cx="610272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b"/>
          <a:lstStyle/>
          <a:p>
            <a:pPr>
              <a:lnSpc>
                <a:spcPct val="100000"/>
              </a:lnSpc>
            </a:pPr>
            <a:r>
              <a:rPr lang="en-US" sz="2400" b="1" strike="noStrike">
                <a:solidFill>
                  <a:srgbClr val="000000"/>
                </a:solidFill>
                <a:latin typeface="Arial"/>
                <a:ea typeface="Arial"/>
              </a:rPr>
              <a:t>Effect</a:t>
            </a:r>
            <a:endParaRPr/>
          </a:p>
        </p:txBody>
      </p:sp>
      <p:sp>
        <p:nvSpPr>
          <p:cNvPr id="224" name="CustomShape 5"/>
          <p:cNvSpPr/>
          <p:nvPr/>
        </p:nvSpPr>
        <p:spPr>
          <a:xfrm>
            <a:off x="2583360" y="1631160"/>
            <a:ext cx="610272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Push return address, jump to label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foo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Push value in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%eax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 onto stack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Pop value off of stack into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%eax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Pop value off of stack into instruction pointer, return value stored in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%eax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Does absolutely </a:t>
            </a:r>
            <a:r>
              <a:rPr lang="en-US" sz="2400" b="1" strike="noStrike">
                <a:solidFill>
                  <a:srgbClr val="000000"/>
                </a:solidFill>
                <a:latin typeface="Arial"/>
                <a:ea typeface="Arial"/>
              </a:rPr>
              <a:t>nothing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.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x64 Assembly: Comparisons</a:t>
            </a:r>
            <a:endParaRPr/>
          </a:p>
        </p:txBody>
      </p:sp>
      <p:sp>
        <p:nvSpPr>
          <p:cNvPr id="226" name="CustomShape 2"/>
          <p:cNvSpPr/>
          <p:nvPr/>
        </p:nvSpPr>
        <p:spPr>
          <a:xfrm>
            <a:off x="396720" y="1021680"/>
            <a:ext cx="811332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Comparison, 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cmp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, compares two values</a:t>
            </a:r>
            <a:endParaRPr dirty="0"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Result determines next conditional jump instruction</a:t>
            </a:r>
            <a:endParaRPr dirty="0"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cmp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 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b,a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computes 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a-b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 dirty="0"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test 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b,a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computes 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a&amp;b</a:t>
            </a:r>
            <a:endParaRPr dirty="0"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Pay attention to </a:t>
            </a:r>
            <a:r>
              <a:rPr lang="en-US" sz="2400" b="1" strike="noStrike" dirty="0">
                <a:solidFill>
                  <a:srgbClr val="000000"/>
                </a:solidFill>
                <a:latin typeface="Arial"/>
                <a:ea typeface="Arial"/>
              </a:rPr>
              <a:t>operand order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227" name="CustomShape 3"/>
          <p:cNvSpPr/>
          <p:nvPr/>
        </p:nvSpPr>
        <p:spPr>
          <a:xfrm>
            <a:off x="1060920" y="3390480"/>
            <a:ext cx="3412800" cy="914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cmpl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 %r9, %r10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jg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 </a:t>
            </a:r>
            <a:r>
              <a:rPr lang="en-US" sz="2400" strike="noStrike" dirty="0" smtClean="0">
                <a:solidFill>
                  <a:srgbClr val="000000"/>
                </a:solidFill>
                <a:latin typeface="Courier New"/>
                <a:ea typeface="Courier New"/>
              </a:rPr>
              <a:t>0x8675309</a:t>
            </a:r>
            <a:endParaRPr dirty="0"/>
          </a:p>
        </p:txBody>
      </p:sp>
      <p:sp>
        <p:nvSpPr>
          <p:cNvPr id="228" name="CustomShape 4"/>
          <p:cNvSpPr/>
          <p:nvPr/>
        </p:nvSpPr>
        <p:spPr>
          <a:xfrm>
            <a:off x="3871440" y="3644280"/>
            <a:ext cx="1164240" cy="40284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19080">
            <a:solidFill>
              <a:srgbClr val="CC412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9" name="CustomShape 5"/>
          <p:cNvSpPr/>
          <p:nvPr/>
        </p:nvSpPr>
        <p:spPr>
          <a:xfrm>
            <a:off x="5281920" y="3234960"/>
            <a:ext cx="2536560" cy="1279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If 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%r10 &gt; %r9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, then jump to 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Courier New"/>
              </a:rPr>
              <a:t>0x</a:t>
            </a:r>
            <a:r>
              <a:rPr lang="en-US" sz="2400" strike="noStrike" dirty="0" smtClean="0">
                <a:solidFill>
                  <a:srgbClr val="000000"/>
                </a:solidFill>
                <a:latin typeface="Courier New"/>
                <a:ea typeface="Courier New"/>
              </a:rPr>
              <a:t>8675309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x64 Assembly: Jumps</a:t>
            </a:r>
            <a:endParaRPr/>
          </a:p>
        </p:txBody>
      </p:sp>
      <p:graphicFrame>
        <p:nvGraphicFramePr>
          <p:cNvPr id="231" name="Table 2"/>
          <p:cNvGraphicFramePr/>
          <p:nvPr>
            <p:extLst>
              <p:ext uri="{D42A27DB-BD31-4B8C-83A1-F6EECF244321}">
                <p14:modId xmlns:p14="http://schemas.microsoft.com/office/powerpoint/2010/main" val="3317632300"/>
              </p:ext>
            </p:extLst>
          </p:nvPr>
        </p:nvGraphicFramePr>
        <p:xfrm>
          <a:off x="592920" y="1150920"/>
          <a:ext cx="7911000" cy="36036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492920"/>
                <a:gridCol w="2533225"/>
                <a:gridCol w="1526241"/>
                <a:gridCol w="2358614"/>
              </a:tblGrid>
              <a:tr h="362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 dirty="0"/>
                        <a:t>Instruction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 dirty="0"/>
                        <a:t>Effect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Instruction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Effect</a:t>
                      </a:r>
                      <a:endParaRPr/>
                    </a:p>
                  </a:txBody>
                  <a:tcPr/>
                </a:tc>
              </a:tr>
              <a:tr h="318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jmp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Always jump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 dirty="0"/>
                        <a:t>ja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 dirty="0"/>
                        <a:t>Jump if above (unsigned &gt;)</a:t>
                      </a:r>
                      <a:endParaRPr dirty="0"/>
                    </a:p>
                  </a:txBody>
                  <a:tcPr/>
                </a:tc>
              </a:tr>
              <a:tr h="520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je/jz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Jump if eq / zero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jae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Jump if above / equal</a:t>
                      </a:r>
                      <a:endParaRPr/>
                    </a:p>
                  </a:txBody>
                  <a:tcPr/>
                </a:tc>
              </a:tr>
              <a:tr h="520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jne/jnz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Jump if !eq / !zero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jb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Jump if below (unsigned &lt;)</a:t>
                      </a:r>
                      <a:endParaRPr/>
                    </a:p>
                  </a:txBody>
                  <a:tcPr/>
                </a:tc>
              </a:tr>
              <a:tr h="520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jg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 dirty="0"/>
                        <a:t>Jump if </a:t>
                      </a:r>
                      <a:r>
                        <a:rPr lang="en-US" sz="1400" strike="noStrike" dirty="0" smtClean="0"/>
                        <a:t>greater (signed &gt;)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jbe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Jump if below / equal</a:t>
                      </a:r>
                      <a:endParaRPr/>
                    </a:p>
                  </a:txBody>
                  <a:tcPr/>
                </a:tc>
              </a:tr>
              <a:tr h="520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jge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 dirty="0"/>
                        <a:t>Jump if greater / </a:t>
                      </a:r>
                      <a:r>
                        <a:rPr lang="en-US" sz="1400" strike="noStrike" dirty="0" err="1"/>
                        <a:t>eq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Jump if sign bit is 1 (neg)</a:t>
                      </a:r>
                      <a:endParaRPr/>
                    </a:p>
                  </a:txBody>
                  <a:tcPr/>
                </a:tc>
              </a:tr>
              <a:tr h="318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Jump if less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jns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Jump if sign bit is 0 (pos)</a:t>
                      </a:r>
                      <a:endParaRPr/>
                    </a:p>
                  </a:txBody>
                  <a:tcPr/>
                </a:tc>
              </a:tr>
              <a:tr h="52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jle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Jump if less / eq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x64 Assembly: A Quick Drill</a:t>
            </a:r>
            <a:endParaRPr/>
          </a:p>
        </p:txBody>
      </p:sp>
      <p:sp>
        <p:nvSpPr>
          <p:cNvPr id="233" name="CustomShape 2"/>
          <p:cNvSpPr/>
          <p:nvPr/>
        </p:nvSpPr>
        <p:spPr>
          <a:xfrm>
            <a:off x="396720" y="1021680"/>
            <a:ext cx="3915360" cy="310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cmp $0x15213, %r12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jge deadbeef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cmp %rax, %rdi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jae 15213b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test %r8, %r8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jnz (%rsi)</a:t>
            </a:r>
            <a:endParaRPr/>
          </a:p>
        </p:txBody>
      </p:sp>
      <p:sp>
        <p:nvSpPr>
          <p:cNvPr id="234" name="CustomShape 3"/>
          <p:cNvSpPr/>
          <p:nvPr/>
        </p:nvSpPr>
        <p:spPr>
          <a:xfrm>
            <a:off x="4370760" y="1021320"/>
            <a:ext cx="3747600" cy="3291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If </a:t>
            </a:r>
            <a:r>
              <a:rPr lang="en-US" sz="2400" u="sng" strike="noStrike">
                <a:solidFill>
                  <a:srgbClr val="000000"/>
                </a:solidFill>
                <a:latin typeface="Arial"/>
                <a:ea typeface="Arial"/>
              </a:rPr>
              <a:t>            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, jump to addr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0xdeadbeef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If </a:t>
            </a:r>
            <a:r>
              <a:rPr lang="en-US" sz="2400" u="sng" strike="noStrike">
                <a:solidFill>
                  <a:srgbClr val="000000"/>
                </a:solidFill>
                <a:latin typeface="Arial"/>
                <a:ea typeface="Arial"/>
              </a:rPr>
              <a:t>            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, jump to addr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0x15213b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If </a:t>
            </a:r>
            <a:r>
              <a:rPr lang="en-US" sz="2400" u="sng" strike="noStrike">
                <a:solidFill>
                  <a:srgbClr val="000000"/>
                </a:solidFill>
                <a:latin typeface="Arial"/>
                <a:ea typeface="Arial"/>
              </a:rPr>
              <a:t>            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, jump to </a:t>
            </a:r>
            <a:r>
              <a:rPr lang="en-US" sz="2400" u="sng" strike="noStrike">
                <a:solidFill>
                  <a:srgbClr val="000000"/>
                </a:solidFill>
                <a:latin typeface="Arial"/>
                <a:ea typeface="Arial"/>
              </a:rPr>
              <a:t>          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x64 Assembly: A Quick Drill</a:t>
            </a:r>
            <a:endParaRPr/>
          </a:p>
        </p:txBody>
      </p:sp>
      <p:sp>
        <p:nvSpPr>
          <p:cNvPr id="236" name="CustomShape 2"/>
          <p:cNvSpPr/>
          <p:nvPr/>
        </p:nvSpPr>
        <p:spPr>
          <a:xfrm>
            <a:off x="396720" y="1021680"/>
            <a:ext cx="3915360" cy="310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US" sz="2400" b="1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cmp</a:t>
            </a:r>
            <a:r>
              <a:rPr lang="en-US" sz="2400" b="1" strike="noStrike" dirty="0">
                <a:solidFill>
                  <a:srgbClr val="000000"/>
                </a:solidFill>
                <a:latin typeface="Courier New"/>
                <a:ea typeface="Courier New"/>
              </a:rPr>
              <a:t> $0x15213, %r12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b="1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jge</a:t>
            </a:r>
            <a:r>
              <a:rPr lang="en-US" sz="2400" b="1" strike="noStrike" dirty="0">
                <a:solidFill>
                  <a:srgbClr val="000000"/>
                </a:solidFill>
                <a:latin typeface="Courier New"/>
                <a:ea typeface="Courier New"/>
              </a:rPr>
              <a:t> </a:t>
            </a:r>
            <a:r>
              <a:rPr lang="en-US" sz="2400" b="1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deadbeef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cmp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 %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rax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, %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rdi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jae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 15213b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test %r8, %r8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jnz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 (%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rsi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)</a:t>
            </a:r>
            <a:endParaRPr dirty="0"/>
          </a:p>
        </p:txBody>
      </p:sp>
      <p:sp>
        <p:nvSpPr>
          <p:cNvPr id="237" name="CustomShape 3"/>
          <p:cNvSpPr/>
          <p:nvPr/>
        </p:nvSpPr>
        <p:spPr>
          <a:xfrm>
            <a:off x="4370760" y="1021320"/>
            <a:ext cx="3747600" cy="914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If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%r12 &gt;= 0x15213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, jump to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0xdeadbeef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x64 Assembly: A Quick Drill</a:t>
            </a:r>
            <a:endParaRPr/>
          </a:p>
        </p:txBody>
      </p:sp>
      <p:sp>
        <p:nvSpPr>
          <p:cNvPr id="239" name="CustomShape 2"/>
          <p:cNvSpPr/>
          <p:nvPr/>
        </p:nvSpPr>
        <p:spPr>
          <a:xfrm>
            <a:off x="396720" y="1021680"/>
            <a:ext cx="3915360" cy="310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cmp $0x15213, %r12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jge deadbeef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 b="1" strike="noStrike">
                <a:solidFill>
                  <a:srgbClr val="000000"/>
                </a:solidFill>
                <a:latin typeface="Courier New"/>
                <a:ea typeface="Courier New"/>
              </a:rPr>
              <a:t>cmp %rax, %rdi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strike="noStrike">
                <a:solidFill>
                  <a:srgbClr val="000000"/>
                </a:solidFill>
                <a:latin typeface="Courier New"/>
                <a:ea typeface="Courier New"/>
              </a:rPr>
              <a:t>jae 15213b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test %r8, %r8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jnz (%rsi)</a:t>
            </a:r>
            <a:endParaRPr/>
          </a:p>
        </p:txBody>
      </p:sp>
      <p:sp>
        <p:nvSpPr>
          <p:cNvPr id="240" name="CustomShape 3"/>
          <p:cNvSpPr/>
          <p:nvPr/>
        </p:nvSpPr>
        <p:spPr>
          <a:xfrm>
            <a:off x="4370760" y="1021320"/>
            <a:ext cx="3747600" cy="274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If the unsigned value of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%rdi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 is at or above the unsigned value of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%rax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, jump to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0x15213b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x64 Assembly: A Quick Drill</a:t>
            </a:r>
            <a:endParaRPr/>
          </a:p>
        </p:txBody>
      </p:sp>
      <p:sp>
        <p:nvSpPr>
          <p:cNvPr id="242" name="CustomShape 2"/>
          <p:cNvSpPr/>
          <p:nvPr/>
        </p:nvSpPr>
        <p:spPr>
          <a:xfrm>
            <a:off x="396720" y="1021680"/>
            <a:ext cx="3915360" cy="310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cmp $0x15213, %r12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jge deadbeef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cmp %rax, %rdi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jae 15213b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 b="1" strike="noStrike">
                <a:solidFill>
                  <a:srgbClr val="000000"/>
                </a:solidFill>
                <a:latin typeface="Courier New"/>
                <a:ea typeface="Courier New"/>
              </a:rPr>
              <a:t>test %r8, %r8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 strike="noStrike">
                <a:solidFill>
                  <a:srgbClr val="000000"/>
                </a:solidFill>
                <a:latin typeface="Courier New"/>
                <a:ea typeface="Courier New"/>
              </a:rPr>
              <a:t>jnz (%rsi)</a:t>
            </a:r>
            <a:endParaRPr/>
          </a:p>
        </p:txBody>
      </p:sp>
      <p:sp>
        <p:nvSpPr>
          <p:cNvPr id="243" name="CustomShape 3"/>
          <p:cNvSpPr/>
          <p:nvPr/>
        </p:nvSpPr>
        <p:spPr>
          <a:xfrm>
            <a:off x="4370760" y="1021320"/>
            <a:ext cx="3747600" cy="3839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If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%r8 &amp; %r8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 is not zero, jump to the address stored in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%rsi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Diffusing Your Bomb</a:t>
            </a:r>
            <a:endParaRPr/>
          </a:p>
        </p:txBody>
      </p:sp>
      <p:sp>
        <p:nvSpPr>
          <p:cNvPr id="245" name="CustomShape 2"/>
          <p:cNvSpPr/>
          <p:nvPr/>
        </p:nvSpPr>
        <p:spPr>
          <a:xfrm>
            <a:off x="396720" y="1021680"/>
            <a:ext cx="7895520" cy="3474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objdump -t bomb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 examines the symbol table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objdump -d bomb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 disassembles all bomb code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strings bomb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 prints all printable strings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b="1" strike="noStrike">
                <a:solidFill>
                  <a:srgbClr val="000000"/>
                </a:solidFill>
                <a:latin typeface="Courier New"/>
                <a:ea typeface="Courier New"/>
              </a:rPr>
              <a:t>gdb bomb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 will open up the </a:t>
            </a:r>
            <a:r>
              <a:rPr lang="en-US" sz="2400" b="1" strike="noStrike">
                <a:solidFill>
                  <a:srgbClr val="000000"/>
                </a:solidFill>
                <a:latin typeface="Arial"/>
                <a:ea typeface="Arial"/>
              </a:rPr>
              <a:t>G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NU </a:t>
            </a:r>
            <a:r>
              <a:rPr lang="en-US" sz="2400" b="1" strike="noStrike">
                <a:solidFill>
                  <a:srgbClr val="000000"/>
                </a:solidFill>
                <a:latin typeface="Arial"/>
                <a:ea typeface="Arial"/>
              </a:rPr>
              <a:t>D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e</a:t>
            </a:r>
            <a:r>
              <a:rPr lang="en-US" sz="2400" b="1" strike="noStrike">
                <a:solidFill>
                  <a:srgbClr val="000000"/>
                </a:solidFill>
                <a:latin typeface="Arial"/>
                <a:ea typeface="Arial"/>
              </a:rPr>
              <a:t>b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ugger</a:t>
            </a:r>
            <a:endParaRPr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Examine while stepping through your program</a:t>
            </a:r>
            <a:endParaRPr/>
          </a:p>
          <a:p>
            <a:pPr lvl="2">
              <a:lnSpc>
                <a:spcPct val="100000"/>
              </a:lnSpc>
              <a:buSzPct val="45000"/>
              <a:buFont typeface="Calibri"/>
              <a:buChar char="▪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registers</a:t>
            </a:r>
            <a:endParaRPr/>
          </a:p>
          <a:p>
            <a:pPr lvl="2">
              <a:lnSpc>
                <a:spcPct val="100000"/>
              </a:lnSpc>
              <a:buSzPct val="45000"/>
              <a:buFont typeface="Calibri"/>
              <a:buChar char="▪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the stack</a:t>
            </a:r>
            <a:endParaRPr/>
          </a:p>
          <a:p>
            <a:pPr lvl="2">
              <a:lnSpc>
                <a:spcPct val="100000"/>
              </a:lnSpc>
              <a:buSzPct val="45000"/>
              <a:buFont typeface="Calibri"/>
              <a:buChar char="▪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contents of program memory</a:t>
            </a:r>
            <a:endParaRPr/>
          </a:p>
          <a:p>
            <a:pPr lvl="2">
              <a:lnSpc>
                <a:spcPct val="100000"/>
              </a:lnSpc>
              <a:buSzPct val="45000"/>
              <a:buFont typeface="Calibri"/>
              <a:buChar char="▪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instruction stream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Using </a:t>
            </a:r>
            <a:r>
              <a:rPr lang="en-US" sz="3000" strike="noStrike">
                <a:solidFill>
                  <a:srgbClr val="000000"/>
                </a:solidFill>
                <a:latin typeface="Courier New"/>
                <a:ea typeface="Courier New"/>
              </a:rPr>
              <a:t>gdb</a:t>
            </a:r>
            <a:endParaRPr/>
          </a:p>
        </p:txBody>
      </p:sp>
      <p:sp>
        <p:nvSpPr>
          <p:cNvPr id="247" name="CustomShape 2"/>
          <p:cNvSpPr/>
          <p:nvPr/>
        </p:nvSpPr>
        <p:spPr>
          <a:xfrm>
            <a:off x="357120" y="750217"/>
            <a:ext cx="8505360" cy="3474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  <a:buSzPct val="58000"/>
              <a:buFont typeface="Courier New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break &lt;location&gt;</a:t>
            </a:r>
            <a:endParaRPr dirty="0"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Stop execution at function name or address</a:t>
            </a:r>
            <a:endParaRPr dirty="0"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Reset breakpoints when restarting 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gdb</a:t>
            </a:r>
            <a:endParaRPr dirty="0"/>
          </a:p>
          <a:p>
            <a:pPr>
              <a:lnSpc>
                <a:spcPct val="100000"/>
              </a:lnSpc>
              <a:buSzPct val="58000"/>
              <a:buFont typeface="Courier New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run &lt;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args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&gt;</a:t>
            </a:r>
            <a:endParaRPr dirty="0"/>
          </a:p>
          <a:p>
            <a:pPr lvl="1">
              <a:lnSpc>
                <a:spcPct val="100000"/>
              </a:lnSpc>
              <a:buSzPct val="50000"/>
              <a:buFont typeface="Courier New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Run program with </a:t>
            </a:r>
            <a:r>
              <a:rPr lang="en-US" sz="2400" strike="noStrike" dirty="0" err="1">
                <a:solidFill>
                  <a:srgbClr val="000000"/>
                </a:solidFill>
                <a:latin typeface="Arial"/>
                <a:ea typeface="Arial"/>
              </a:rPr>
              <a:t>args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&lt;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args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&gt;</a:t>
            </a:r>
            <a:endParaRPr dirty="0"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Convenient for specifying text file with answers</a:t>
            </a:r>
            <a:endParaRPr dirty="0"/>
          </a:p>
          <a:p>
            <a:pPr>
              <a:lnSpc>
                <a:spcPct val="100000"/>
              </a:lnSpc>
              <a:buSzPct val="58000"/>
              <a:buFont typeface="Courier New"/>
              <a:buChar char="■"/>
            </a:pP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disas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 &lt;fun&gt;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, but </a:t>
            </a:r>
            <a:r>
              <a:rPr lang="en-US" sz="2400" b="1" strike="noStrike" dirty="0">
                <a:solidFill>
                  <a:srgbClr val="000000"/>
                </a:solidFill>
                <a:latin typeface="Arial"/>
                <a:ea typeface="Arial"/>
              </a:rPr>
              <a:t>not 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dis</a:t>
            </a:r>
            <a:endParaRPr dirty="0"/>
          </a:p>
          <a:p>
            <a:pPr>
              <a:lnSpc>
                <a:spcPct val="100000"/>
              </a:lnSpc>
              <a:buSzPct val="58000"/>
              <a:buFont typeface="Courier New"/>
              <a:buChar char="■"/>
            </a:pP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stepi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 / 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nexti</a:t>
            </a:r>
            <a:endParaRPr dirty="0"/>
          </a:p>
          <a:p>
            <a:pPr lvl="1">
              <a:lnSpc>
                <a:spcPct val="100000"/>
              </a:lnSpc>
              <a:buSzPct val="50000"/>
              <a:buFont typeface="Arial"/>
              <a:buChar char="■"/>
            </a:pPr>
            <a:r>
              <a:rPr lang="en-US" sz="2400" strike="noStrike" dirty="0" smtClean="0">
                <a:solidFill>
                  <a:srgbClr val="000000"/>
                </a:solidFill>
                <a:latin typeface="Arial"/>
                <a:ea typeface="Arial"/>
              </a:rPr>
              <a:t>Step through instructions.</a:t>
            </a:r>
            <a:endParaRPr lang="en-US" dirty="0"/>
          </a:p>
          <a:p>
            <a:pPr marL="0" lvl="1">
              <a:lnSpc>
                <a:spcPct val="100000"/>
              </a:lnSpc>
              <a:buSzPct val="50000"/>
            </a:pPr>
            <a:endParaRPr lang="en-US" sz="2400" strike="noStrike" dirty="0" smtClean="0">
              <a:solidFill>
                <a:srgbClr val="000000"/>
              </a:solidFill>
              <a:latin typeface="Arial"/>
              <a:ea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Using </a:t>
            </a:r>
            <a:r>
              <a:rPr lang="en-US" sz="3000" strike="noStrike">
                <a:solidFill>
                  <a:srgbClr val="000000"/>
                </a:solidFill>
                <a:latin typeface="Courier New"/>
                <a:ea typeface="Courier New"/>
              </a:rPr>
              <a:t>gdb</a:t>
            </a:r>
            <a:endParaRPr/>
          </a:p>
        </p:txBody>
      </p:sp>
      <p:sp>
        <p:nvSpPr>
          <p:cNvPr id="249" name="CustomShape 2"/>
          <p:cNvSpPr/>
          <p:nvPr/>
        </p:nvSpPr>
        <p:spPr>
          <a:xfrm>
            <a:off x="357120" y="755460"/>
            <a:ext cx="8505360" cy="438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  <a:buSzPct val="58000"/>
              <a:buFont typeface="Courier New"/>
              <a:buChar char="■"/>
            </a:pPr>
            <a:r>
              <a:rPr lang="en-US" sz="2200" strike="noStrike" dirty="0">
                <a:solidFill>
                  <a:srgbClr val="000000"/>
                </a:solidFill>
                <a:latin typeface="Courier New"/>
                <a:ea typeface="Courier New"/>
              </a:rPr>
              <a:t>info registers</a:t>
            </a:r>
            <a:endParaRPr sz="2200" dirty="0"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200" strike="noStrike" dirty="0">
                <a:solidFill>
                  <a:srgbClr val="000000"/>
                </a:solidFill>
                <a:latin typeface="Arial"/>
                <a:ea typeface="Arial"/>
              </a:rPr>
              <a:t>Print hex values in every register</a:t>
            </a:r>
            <a:endParaRPr sz="2200" dirty="0"/>
          </a:p>
          <a:p>
            <a:pPr>
              <a:lnSpc>
                <a:spcPct val="100000"/>
              </a:lnSpc>
              <a:buSzPct val="58000"/>
              <a:buFont typeface="Courier New"/>
              <a:buChar char="■"/>
            </a:pPr>
            <a:r>
              <a:rPr lang="en-US" sz="2200" strike="noStrike" dirty="0">
                <a:solidFill>
                  <a:srgbClr val="000000"/>
                </a:solidFill>
                <a:latin typeface="Courier New"/>
                <a:ea typeface="Courier New"/>
              </a:rPr>
              <a:t>print </a:t>
            </a:r>
            <a:r>
              <a:rPr lang="en-US" sz="2200" strike="noStrike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sz="2200" strike="noStrike" dirty="0">
                <a:solidFill>
                  <a:srgbClr val="000000"/>
                </a:solidFill>
                <a:latin typeface="Courier New"/>
                <a:ea typeface="Courier New"/>
              </a:rPr>
              <a:t>/x</a:t>
            </a:r>
            <a:r>
              <a:rPr lang="en-US" sz="2200" strike="noStrike" dirty="0">
                <a:solidFill>
                  <a:srgbClr val="000000"/>
                </a:solidFill>
                <a:latin typeface="Arial"/>
                <a:ea typeface="Arial"/>
              </a:rPr>
              <a:t> or </a:t>
            </a:r>
            <a:r>
              <a:rPr lang="en-US" sz="2200" strike="noStrike" dirty="0">
                <a:solidFill>
                  <a:srgbClr val="000000"/>
                </a:solidFill>
                <a:latin typeface="Courier New"/>
                <a:ea typeface="Courier New"/>
              </a:rPr>
              <a:t>/d</a:t>
            </a:r>
            <a:r>
              <a:rPr lang="en-US" sz="2200" strike="noStrike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sz="2200" strike="noStrike" dirty="0">
                <a:solidFill>
                  <a:srgbClr val="000000"/>
                </a:solidFill>
                <a:latin typeface="Courier New"/>
                <a:ea typeface="Courier New"/>
              </a:rPr>
              <a:t> $</a:t>
            </a:r>
            <a:r>
              <a:rPr lang="en-US" sz="22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eax</a:t>
            </a:r>
            <a:r>
              <a:rPr lang="en-US" sz="2200" strike="noStrike" dirty="0">
                <a:solidFill>
                  <a:srgbClr val="000000"/>
                </a:solidFill>
                <a:latin typeface="Arial"/>
                <a:ea typeface="Arial"/>
              </a:rPr>
              <a:t> - Yes, use </a:t>
            </a:r>
            <a:r>
              <a:rPr lang="en-US" sz="2200" strike="noStrike" dirty="0">
                <a:solidFill>
                  <a:srgbClr val="000000"/>
                </a:solidFill>
                <a:latin typeface="Courier New"/>
                <a:ea typeface="Courier New"/>
              </a:rPr>
              <a:t>$</a:t>
            </a:r>
            <a:endParaRPr sz="2200" dirty="0"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200" strike="noStrike" dirty="0">
                <a:solidFill>
                  <a:srgbClr val="000000"/>
                </a:solidFill>
                <a:latin typeface="Arial"/>
                <a:ea typeface="Arial"/>
              </a:rPr>
              <a:t>Print hex or decimal contents of </a:t>
            </a:r>
            <a:r>
              <a:rPr lang="en-US" sz="2200" strike="noStrike" dirty="0">
                <a:solidFill>
                  <a:srgbClr val="000000"/>
                </a:solidFill>
                <a:latin typeface="Courier New"/>
                <a:ea typeface="Courier New"/>
              </a:rPr>
              <a:t>%</a:t>
            </a:r>
            <a:r>
              <a:rPr lang="en-US" sz="22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eax</a:t>
            </a:r>
            <a:endParaRPr sz="2200" dirty="0"/>
          </a:p>
          <a:p>
            <a:pPr>
              <a:lnSpc>
                <a:spcPct val="100000"/>
              </a:lnSpc>
              <a:buSzPct val="58000"/>
              <a:buFont typeface="Courier New"/>
              <a:buChar char="■"/>
            </a:pPr>
            <a:r>
              <a:rPr lang="en-US" sz="2200" strike="noStrike" dirty="0">
                <a:solidFill>
                  <a:srgbClr val="000000"/>
                </a:solidFill>
                <a:latin typeface="Courier New"/>
                <a:ea typeface="Courier New"/>
              </a:rPr>
              <a:t>x $register, x 0xaddress</a:t>
            </a:r>
            <a:endParaRPr sz="2200" dirty="0"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200" strike="noStrike" dirty="0">
                <a:solidFill>
                  <a:srgbClr val="000000"/>
                </a:solidFill>
                <a:latin typeface="Arial"/>
                <a:ea typeface="Arial"/>
              </a:rPr>
              <a:t>Prints what’s in the register / at the given address</a:t>
            </a:r>
            <a:endParaRPr sz="2200" dirty="0"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200" strike="noStrike" dirty="0">
                <a:solidFill>
                  <a:srgbClr val="000000"/>
                </a:solidFill>
                <a:latin typeface="Arial"/>
                <a:ea typeface="Arial"/>
              </a:rPr>
              <a:t>By default, prints one word (4 bytes)</a:t>
            </a:r>
            <a:endParaRPr sz="2200" dirty="0"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200" strike="noStrike" dirty="0">
                <a:solidFill>
                  <a:srgbClr val="000000"/>
                </a:solidFill>
                <a:latin typeface="Arial"/>
                <a:ea typeface="Arial"/>
              </a:rPr>
              <a:t>Specify format: /s, /[</a:t>
            </a:r>
            <a:r>
              <a:rPr lang="en-US" sz="2200" strike="noStrike" dirty="0" err="1">
                <a:solidFill>
                  <a:srgbClr val="000000"/>
                </a:solidFill>
                <a:latin typeface="Arial"/>
                <a:ea typeface="Arial"/>
              </a:rPr>
              <a:t>num</a:t>
            </a:r>
            <a:r>
              <a:rPr lang="en-US" sz="2200" strike="noStrike" dirty="0">
                <a:solidFill>
                  <a:srgbClr val="000000"/>
                </a:solidFill>
                <a:latin typeface="Arial"/>
                <a:ea typeface="Arial"/>
              </a:rPr>
              <a:t>][size][format</a:t>
            </a:r>
            <a:r>
              <a:rPr lang="en-US" sz="2200" strike="noStrike" dirty="0" smtClean="0">
                <a:solidFill>
                  <a:srgbClr val="000000"/>
                </a:solidFill>
                <a:latin typeface="Arial"/>
                <a:ea typeface="Arial"/>
              </a:rPr>
              <a:t>]</a:t>
            </a:r>
            <a:endParaRPr sz="2200" dirty="0"/>
          </a:p>
          <a:p>
            <a:pPr lvl="2">
              <a:lnSpc>
                <a:spcPct val="100000"/>
              </a:lnSpc>
              <a:buSzPct val="45000"/>
              <a:buFont typeface="Courier New"/>
              <a:buChar char="▪"/>
            </a:pPr>
            <a:r>
              <a:rPr lang="en-US" sz="2200" strike="noStrike" dirty="0">
                <a:solidFill>
                  <a:srgbClr val="000000"/>
                </a:solidFill>
                <a:latin typeface="Courier New"/>
                <a:ea typeface="Courier New"/>
              </a:rPr>
              <a:t>x/4wd </a:t>
            </a:r>
            <a:r>
              <a:rPr lang="en-US" sz="2200" strike="noStrike" dirty="0" smtClean="0">
                <a:solidFill>
                  <a:srgbClr val="000000"/>
                </a:solidFill>
                <a:latin typeface="Courier New"/>
                <a:ea typeface="Courier New"/>
              </a:rPr>
              <a:t>0xdeadbeef</a:t>
            </a:r>
          </a:p>
          <a:p>
            <a:pPr lvl="2">
              <a:lnSpc>
                <a:spcPct val="100000"/>
              </a:lnSpc>
              <a:buSzPct val="45000"/>
              <a:buFont typeface="Courier New"/>
              <a:buChar char="▪"/>
            </a:pPr>
            <a:r>
              <a:rPr lang="en-US" sz="2200" dirty="0" smtClean="0">
                <a:solidFill>
                  <a:srgbClr val="000000"/>
                </a:solidFill>
                <a:latin typeface="Courier New"/>
              </a:rPr>
              <a:t>x/s   0xdeadbeef</a:t>
            </a:r>
            <a:endParaRPr lang="en-US" sz="2200" dirty="0"/>
          </a:p>
          <a:p>
            <a:pPr marL="0" lvl="2">
              <a:buSzPct val="45000"/>
            </a:pPr>
            <a:r>
              <a:rPr lang="en-US" sz="2200" dirty="0">
                <a:solidFill>
                  <a:srgbClr val="000000"/>
                </a:solidFill>
                <a:ea typeface="Arial"/>
              </a:rPr>
              <a:t>Download </a:t>
            </a:r>
            <a:r>
              <a:rPr lang="en-US" sz="2200" dirty="0" err="1">
                <a:solidFill>
                  <a:srgbClr val="000000"/>
                </a:solidFill>
                <a:ea typeface="Arial"/>
              </a:rPr>
              <a:t>gdbnotes</a:t>
            </a:r>
            <a:r>
              <a:rPr lang="en-US" sz="2200" dirty="0" smtClean="0">
                <a:solidFill>
                  <a:srgbClr val="000000"/>
                </a:solidFill>
                <a:ea typeface="Arial"/>
              </a:rPr>
              <a:t> from </a:t>
            </a:r>
            <a:r>
              <a:rPr lang="en-US" sz="2200" dirty="0" smtClean="0">
                <a:solidFill>
                  <a:srgbClr val="000000"/>
                </a:solidFill>
                <a:ea typeface="Arial"/>
                <a:hlinkClick r:id="rId2"/>
              </a:rPr>
              <a:t>http://csapp.cs.cmu.edu/2e/docs/gdbnotes-x86-64.pdf</a:t>
            </a:r>
            <a:endParaRPr lang="en-US" sz="2200" dirty="0" smtClean="0">
              <a:solidFill>
                <a:srgbClr val="000000"/>
              </a:solidFill>
              <a:ea typeface="Arial"/>
            </a:endParaRPr>
          </a:p>
          <a:p>
            <a:pPr marL="0" lvl="2">
              <a:lnSpc>
                <a:spcPct val="100000"/>
              </a:lnSpc>
              <a:buSzPct val="45000"/>
            </a:pPr>
            <a:endParaRPr lang="en-US" sz="2200" strike="noStrike" dirty="0" smtClean="0">
              <a:solidFill>
                <a:srgbClr val="000000"/>
              </a:solidFill>
              <a:latin typeface="Courier New"/>
              <a:ea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Agenda</a:t>
            </a:r>
            <a:endParaRPr/>
          </a:p>
        </p:txBody>
      </p:sp>
      <p:sp>
        <p:nvSpPr>
          <p:cNvPr id="160" name="CustomShape 2"/>
          <p:cNvSpPr/>
          <p:nvPr/>
        </p:nvSpPr>
        <p:spPr>
          <a:xfrm>
            <a:off x="396720" y="1021680"/>
            <a:ext cx="789552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Bomb Lab Overview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Assembly Refresher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Introduction to GDB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Unix Refresher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Bomb Lab Demo</a:t>
            </a:r>
            <a:endParaRPr/>
          </a:p>
        </p:txBody>
      </p:sp>
      <p:pic>
        <p:nvPicPr>
          <p:cNvPr id="161" name="Picture 2"/>
          <p:cNvPicPr/>
          <p:nvPr/>
        </p:nvPicPr>
        <p:blipFill>
          <a:blip r:embed="rId2"/>
          <a:stretch/>
        </p:blipFill>
        <p:spPr>
          <a:xfrm>
            <a:off x="5029200" y="945000"/>
            <a:ext cx="3152160" cy="3152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Courier New"/>
                <a:ea typeface="Courier New"/>
              </a:rPr>
              <a:t>sscanf</a:t>
            </a:r>
            <a:endParaRPr/>
          </a:p>
        </p:txBody>
      </p:sp>
      <p:sp>
        <p:nvSpPr>
          <p:cNvPr id="251" name="CustomShape 2"/>
          <p:cNvSpPr/>
          <p:nvPr/>
        </p:nvSpPr>
        <p:spPr>
          <a:xfrm>
            <a:off x="396720" y="1021680"/>
            <a:ext cx="789552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Bomb uses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sscanf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 for reading strings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Figure out what phase expects for input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Check out </a:t>
            </a: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man sscanf</a:t>
            </a: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 for formatting string details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Unix Refresher</a:t>
            </a:r>
            <a:endParaRPr/>
          </a:p>
        </p:txBody>
      </p:sp>
      <p:sp>
        <p:nvSpPr>
          <p:cNvPr id="255" name="CustomShape 2"/>
          <p:cNvSpPr/>
          <p:nvPr/>
        </p:nvSpPr>
        <p:spPr>
          <a:xfrm>
            <a:off x="396720" y="1021680"/>
            <a:ext cx="789552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You should know 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cd, 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ls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, 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scp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, 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ssh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, tar, 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and </a:t>
            </a:r>
            <a:r>
              <a:rPr lang="en-US" sz="2400" strike="noStrike" dirty="0" err="1">
                <a:solidFill>
                  <a:srgbClr val="000000"/>
                </a:solidFill>
                <a:latin typeface="Courier New"/>
                <a:ea typeface="Courier New"/>
              </a:rPr>
              <a:t>chmod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by now. Use </a:t>
            </a: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man &lt;command&gt;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for help.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strike="noStrike" dirty="0">
                <a:solidFill>
                  <a:srgbClr val="000000"/>
                </a:solidFill>
                <a:latin typeface="Courier New"/>
                <a:ea typeface="Courier New"/>
              </a:rPr>
              <a:t>&lt;Control-C&gt;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exits your current program.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pic>
        <p:nvPicPr>
          <p:cNvPr id="256" name="Shape 237"/>
          <p:cNvPicPr/>
          <p:nvPr/>
        </p:nvPicPr>
        <p:blipFill>
          <a:blip r:embed="rId2"/>
          <a:stretch/>
        </p:blipFill>
        <p:spPr>
          <a:xfrm>
            <a:off x="1176480" y="2622960"/>
            <a:ext cx="6790680" cy="2180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2769840" y="2050920"/>
            <a:ext cx="360360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b="1" strike="noStrike" dirty="0">
                <a:solidFill>
                  <a:srgbClr val="000000"/>
                </a:solidFill>
                <a:latin typeface="Arial"/>
                <a:ea typeface="Arial"/>
              </a:rPr>
              <a:t>Bomb Lab Demo...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821590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5631" y="1113748"/>
            <a:ext cx="4572000" cy="3816429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secret: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.byte 0x34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.byte 0x35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phase_1: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callq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strlen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$0x8,%eax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4(%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movw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$secret,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cmpw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xor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jmp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.L2</a:t>
            </a:r>
            <a:r>
              <a:rPr lang="en-IN" dirty="0" smtClean="0">
                <a:solidFill>
                  <a:srgbClr val="63F828"/>
                </a:solidFill>
              </a:rPr>
              <a:t/>
            </a:r>
            <a:br>
              <a:rPr lang="en-IN" dirty="0" smtClean="0">
                <a:solidFill>
                  <a:srgbClr val="63F828"/>
                </a:solidFill>
              </a:rPr>
            </a:br>
            <a:endParaRPr lang="en-IN" dirty="0">
              <a:solidFill>
                <a:srgbClr val="63F828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8935" y="1231320"/>
            <a:ext cx="2378696" cy="95410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.L1: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callq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explode_bomb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.L2: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retq</a:t>
            </a:r>
            <a:endParaRPr lang="en-IN" sz="1400" b="1" dirty="0">
              <a:solidFill>
                <a:srgbClr val="63F828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4606" y="484094"/>
            <a:ext cx="3419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Phase 1 Solution !!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07795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5631" y="1113748"/>
            <a:ext cx="4572000" cy="3816429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secret: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.byte 0x34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.byte 0x35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phase_1: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callq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strlen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$0x8,%eax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4(%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movw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secret,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dirty="0" err="1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cmp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w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xor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jmp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.L2</a:t>
            </a:r>
            <a:r>
              <a:rPr lang="en-IN" dirty="0" smtClean="0">
                <a:solidFill>
                  <a:srgbClr val="63F828"/>
                </a:solidFill>
              </a:rPr>
              <a:t/>
            </a:r>
            <a:br>
              <a:rPr lang="en-IN" dirty="0" smtClean="0">
                <a:solidFill>
                  <a:srgbClr val="63F828"/>
                </a:solidFill>
              </a:rPr>
            </a:br>
            <a:endParaRPr lang="en-IN" dirty="0">
              <a:solidFill>
                <a:srgbClr val="63F828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8935" y="1231320"/>
            <a:ext cx="2378696" cy="95410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.L1: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callq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explode_bomb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.L2: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retq</a:t>
            </a:r>
            <a:endParaRPr lang="en-IN" sz="1400" b="1" dirty="0">
              <a:solidFill>
                <a:srgbClr val="63F828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4606" y="484094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Step 1 :</a:t>
            </a:r>
            <a:endParaRPr lang="en-IN" b="1" dirty="0"/>
          </a:p>
        </p:txBody>
      </p:sp>
      <p:sp>
        <p:nvSpPr>
          <p:cNvPr id="7" name="Rectangle 6"/>
          <p:cNvSpPr/>
          <p:nvPr/>
        </p:nvSpPr>
        <p:spPr>
          <a:xfrm>
            <a:off x="5330008" y="1113748"/>
            <a:ext cx="3390246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sz="1400" b="1" dirty="0" err="1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db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&gt;break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explode_bomb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IN" dirty="0" smtClean="0">
                <a:solidFill>
                  <a:srgbClr val="63F828"/>
                </a:solidFill>
              </a:rPr>
              <a:t/>
            </a:r>
            <a:br>
              <a:rPr lang="en-IN" dirty="0" smtClean="0">
                <a:solidFill>
                  <a:srgbClr val="63F828"/>
                </a:solidFill>
              </a:rPr>
            </a:br>
            <a:endParaRPr lang="en-IN" dirty="0">
              <a:solidFill>
                <a:srgbClr val="63F8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41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5631" y="1113748"/>
            <a:ext cx="4572000" cy="3816429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secret: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.byte 0x34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.byte 0x35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phase_1: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callq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strlen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$0x8,%eax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4(%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movw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secret,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dirty="0" err="1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cmp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w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xor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jmp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.L2</a:t>
            </a:r>
            <a:r>
              <a:rPr lang="en-IN" dirty="0" smtClean="0">
                <a:solidFill>
                  <a:srgbClr val="63F828"/>
                </a:solidFill>
              </a:rPr>
              <a:t/>
            </a:r>
            <a:br>
              <a:rPr lang="en-IN" dirty="0" smtClean="0">
                <a:solidFill>
                  <a:srgbClr val="63F828"/>
                </a:solidFill>
              </a:rPr>
            </a:br>
            <a:endParaRPr lang="en-IN" dirty="0">
              <a:solidFill>
                <a:srgbClr val="63F828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8935" y="1231320"/>
            <a:ext cx="2378696" cy="95410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.L1: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callq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explode_bomb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.L2: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retq</a:t>
            </a:r>
            <a:endParaRPr lang="en-IN" sz="1400" b="1" dirty="0">
              <a:solidFill>
                <a:srgbClr val="63F828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4606" y="484094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Step 2 :</a:t>
            </a:r>
            <a:endParaRPr lang="en-IN" b="1" dirty="0"/>
          </a:p>
        </p:txBody>
      </p:sp>
      <p:sp>
        <p:nvSpPr>
          <p:cNvPr id="7" name="Rectangle 6"/>
          <p:cNvSpPr/>
          <p:nvPr/>
        </p:nvSpPr>
        <p:spPr>
          <a:xfrm>
            <a:off x="5330008" y="1113748"/>
            <a:ext cx="3390246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sz="1400" b="1" dirty="0" err="1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db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&gt;break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explode_bomb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IN" dirty="0" smtClean="0">
                <a:solidFill>
                  <a:srgbClr val="63F828"/>
                </a:solidFill>
              </a:rPr>
              <a:t/>
            </a:r>
            <a:br>
              <a:rPr lang="en-IN" dirty="0" smtClean="0">
                <a:solidFill>
                  <a:srgbClr val="63F828"/>
                </a:solidFill>
              </a:rPr>
            </a:br>
            <a:endParaRPr lang="en-IN" dirty="0">
              <a:solidFill>
                <a:srgbClr val="63F828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483005" y="2572216"/>
            <a:ext cx="3427141" cy="743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850674" y="2394983"/>
            <a:ext cx="33345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 smtClean="0">
                <a:latin typeface="Comic Sans MS" panose="030F0702030302020204" pitchFamily="66" charset="0"/>
              </a:rPr>
              <a:t>Size of string entered must be 8</a:t>
            </a:r>
            <a:endParaRPr lang="en-IN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4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5631" y="1113748"/>
            <a:ext cx="4572000" cy="3816429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secret: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.byte 0x34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.byte 0x35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phase_1: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callq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strlen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$0x8,%eax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4(%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movw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secret,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dirty="0" err="1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cmp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w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xor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jmp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.L2</a:t>
            </a:r>
            <a:r>
              <a:rPr lang="en-IN" dirty="0" smtClean="0">
                <a:solidFill>
                  <a:srgbClr val="63F828"/>
                </a:solidFill>
              </a:rPr>
              <a:t/>
            </a:r>
            <a:br>
              <a:rPr lang="en-IN" dirty="0" smtClean="0">
                <a:solidFill>
                  <a:srgbClr val="63F828"/>
                </a:solidFill>
              </a:rPr>
            </a:br>
            <a:endParaRPr lang="en-IN" dirty="0">
              <a:solidFill>
                <a:srgbClr val="63F828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8935" y="1231320"/>
            <a:ext cx="2378696" cy="95410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.L1: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callq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explode_bomb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.L2: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retq</a:t>
            </a:r>
            <a:endParaRPr lang="en-IN" sz="1400" b="1" dirty="0">
              <a:solidFill>
                <a:srgbClr val="63F828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4606" y="484094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Step 3 :</a:t>
            </a:r>
            <a:endParaRPr lang="en-IN" b="1" dirty="0"/>
          </a:p>
        </p:txBody>
      </p:sp>
      <p:sp>
        <p:nvSpPr>
          <p:cNvPr id="7" name="Rectangle 6"/>
          <p:cNvSpPr/>
          <p:nvPr/>
        </p:nvSpPr>
        <p:spPr>
          <a:xfrm>
            <a:off x="5330008" y="1113748"/>
            <a:ext cx="3390246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sz="1400" b="1" dirty="0" err="1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db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&gt;break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explode_bomb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IN" dirty="0" smtClean="0">
                <a:solidFill>
                  <a:srgbClr val="63F828"/>
                </a:solidFill>
              </a:rPr>
              <a:t/>
            </a:r>
            <a:br>
              <a:rPr lang="en-IN" dirty="0" smtClean="0">
                <a:solidFill>
                  <a:srgbClr val="63F828"/>
                </a:solidFill>
              </a:rPr>
            </a:br>
            <a:endParaRPr lang="en-IN" dirty="0">
              <a:solidFill>
                <a:srgbClr val="63F828"/>
              </a:solidFill>
            </a:endParaRPr>
          </a:p>
        </p:txBody>
      </p:sp>
      <p:cxnSp>
        <p:nvCxnSpPr>
          <p:cNvPr id="3" name="Straight Arrow Connector 2"/>
          <p:cNvCxnSpPr>
            <a:endCxn id="10" idx="1"/>
          </p:cNvCxnSpPr>
          <p:nvPr/>
        </p:nvCxnSpPr>
        <p:spPr>
          <a:xfrm>
            <a:off x="3293327" y="3113199"/>
            <a:ext cx="1999785" cy="12311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293112" y="2943922"/>
            <a:ext cx="343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 smtClean="0">
                <a:latin typeface="Comic Sans MS" panose="030F0702030302020204" pitchFamily="66" charset="0"/>
              </a:rPr>
              <a:t>First 4 letters of the string must be equal to last 4 letters.</a:t>
            </a:r>
            <a:endParaRPr lang="en-IN" sz="1600" dirty="0">
              <a:latin typeface="Comic Sans MS" panose="030F0702030302020204" pitchFamily="66" charset="0"/>
            </a:endParaRPr>
          </a:p>
        </p:txBody>
      </p:sp>
      <p:sp>
        <p:nvSpPr>
          <p:cNvPr id="11" name="Right Brace 10"/>
          <p:cNvSpPr/>
          <p:nvPr/>
        </p:nvSpPr>
        <p:spPr>
          <a:xfrm>
            <a:off x="2958790" y="2774645"/>
            <a:ext cx="245327" cy="689667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38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5631" y="1113748"/>
            <a:ext cx="4572000" cy="3816429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secret: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.byte 0x34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.byte 0x35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phase_1: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callq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strlen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$0x8,%eax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4(%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movw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secret,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dirty="0" err="1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cmp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w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xor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jmp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.L2</a:t>
            </a:r>
            <a:r>
              <a:rPr lang="en-IN" dirty="0" smtClean="0">
                <a:solidFill>
                  <a:srgbClr val="63F828"/>
                </a:solidFill>
              </a:rPr>
              <a:t/>
            </a:r>
            <a:br>
              <a:rPr lang="en-IN" dirty="0" smtClean="0">
                <a:solidFill>
                  <a:srgbClr val="63F828"/>
                </a:solidFill>
              </a:rPr>
            </a:br>
            <a:endParaRPr lang="en-IN" dirty="0">
              <a:solidFill>
                <a:srgbClr val="63F828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8935" y="1231320"/>
            <a:ext cx="2378696" cy="95410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.L1: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callq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explode_bomb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.L2: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retq</a:t>
            </a:r>
            <a:endParaRPr lang="en-IN" sz="1400" b="1" dirty="0">
              <a:solidFill>
                <a:srgbClr val="63F828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4606" y="484094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Step 3 :</a:t>
            </a:r>
            <a:endParaRPr lang="en-IN" b="1" dirty="0"/>
          </a:p>
        </p:txBody>
      </p:sp>
      <p:sp>
        <p:nvSpPr>
          <p:cNvPr id="7" name="Rectangle 6"/>
          <p:cNvSpPr/>
          <p:nvPr/>
        </p:nvSpPr>
        <p:spPr>
          <a:xfrm>
            <a:off x="5330008" y="1113748"/>
            <a:ext cx="3390246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sz="1400" b="1" dirty="0" err="1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db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&gt;break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explode_bomb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IN" dirty="0" smtClean="0">
                <a:solidFill>
                  <a:srgbClr val="63F828"/>
                </a:solidFill>
              </a:rPr>
              <a:t/>
            </a:r>
            <a:br>
              <a:rPr lang="en-IN" dirty="0" smtClean="0">
                <a:solidFill>
                  <a:srgbClr val="63F828"/>
                </a:solidFill>
              </a:rPr>
            </a:br>
            <a:endParaRPr lang="en-IN" dirty="0">
              <a:solidFill>
                <a:srgbClr val="63F828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156070" y="3790153"/>
            <a:ext cx="239723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635083" y="3497765"/>
            <a:ext cx="343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 smtClean="0">
                <a:latin typeface="Comic Sans MS" panose="030F0702030302020204" pitchFamily="66" charset="0"/>
              </a:rPr>
              <a:t>Testing if first 2 bytes of input string is equal to value stored in secret which is 0x3534</a:t>
            </a:r>
          </a:p>
        </p:txBody>
      </p:sp>
      <p:sp>
        <p:nvSpPr>
          <p:cNvPr id="11" name="Right Brace 10"/>
          <p:cNvSpPr/>
          <p:nvPr/>
        </p:nvSpPr>
        <p:spPr>
          <a:xfrm>
            <a:off x="2828967" y="3528697"/>
            <a:ext cx="245327" cy="522913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334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5631" y="1113748"/>
            <a:ext cx="4572000" cy="3816429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secret: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.byte 0x34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.byte 0x35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phase_1: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callq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strlen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$0x8,%eax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4(%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cmpl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movw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secret,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dirty="0" err="1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cmp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w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(%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.L1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xor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 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jmp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.L2</a:t>
            </a:r>
            <a:r>
              <a:rPr lang="en-IN" dirty="0" smtClean="0">
                <a:solidFill>
                  <a:srgbClr val="63F828"/>
                </a:solidFill>
              </a:rPr>
              <a:t/>
            </a:r>
            <a:br>
              <a:rPr lang="en-IN" dirty="0" smtClean="0">
                <a:solidFill>
                  <a:srgbClr val="63F828"/>
                </a:solidFill>
              </a:rPr>
            </a:br>
            <a:endParaRPr lang="en-IN" dirty="0">
              <a:solidFill>
                <a:srgbClr val="63F828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8935" y="1231320"/>
            <a:ext cx="2378696" cy="95410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.L1: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callq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explode_bomb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.L2:</a:t>
            </a:r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retq</a:t>
            </a:r>
            <a:endParaRPr lang="en-IN" sz="1400" b="1" dirty="0">
              <a:solidFill>
                <a:srgbClr val="63F828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4606" y="484094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Step 4 :</a:t>
            </a:r>
            <a:endParaRPr lang="en-IN" b="1" dirty="0"/>
          </a:p>
        </p:txBody>
      </p:sp>
      <p:sp>
        <p:nvSpPr>
          <p:cNvPr id="7" name="Rectangle 6"/>
          <p:cNvSpPr/>
          <p:nvPr/>
        </p:nvSpPr>
        <p:spPr>
          <a:xfrm>
            <a:off x="5330008" y="1113748"/>
            <a:ext cx="3390246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sz="1400" b="1" dirty="0" err="1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db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&gt;break </a:t>
            </a:r>
            <a:r>
              <a:rPr lang="en-IN" sz="1400" b="1" i="0" dirty="0" err="1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explode_bomb</a:t>
            </a:r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IN" dirty="0" smtClean="0">
                <a:solidFill>
                  <a:srgbClr val="63F828"/>
                </a:solidFill>
              </a:rPr>
              <a:t/>
            </a:r>
            <a:br>
              <a:rPr lang="en-IN" dirty="0" smtClean="0">
                <a:solidFill>
                  <a:srgbClr val="63F828"/>
                </a:solidFill>
              </a:rPr>
            </a:br>
            <a:endParaRPr lang="en-IN" dirty="0">
              <a:solidFill>
                <a:srgbClr val="63F82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0007" y="1899423"/>
            <a:ext cx="375451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Comic Sans MS" panose="030F0702030302020204" pitchFamily="66" charset="0"/>
              </a:rPr>
              <a:t>To sum up :-</a:t>
            </a:r>
          </a:p>
          <a:p>
            <a:endParaRPr lang="en-IN" sz="1400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400" dirty="0" smtClean="0">
                <a:latin typeface="Comic Sans MS" panose="030F0702030302020204" pitchFamily="66" charset="0"/>
              </a:rPr>
              <a:t>Length of entered string must be = 8.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400" dirty="0" smtClean="0">
                <a:latin typeface="Comic Sans MS" panose="030F0702030302020204" pitchFamily="66" charset="0"/>
              </a:rPr>
              <a:t>First 4 letters must be = last 4 letters.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400" dirty="0" smtClean="0">
                <a:latin typeface="Comic Sans MS" panose="030F0702030302020204" pitchFamily="66" charset="0"/>
              </a:rPr>
              <a:t>First 2 bytes of input string is equal to value stored in “secret” which is 0x3534. So, in ASCII the value would be “45” (</a:t>
            </a:r>
            <a:r>
              <a:rPr lang="en-IN" sz="1400" smtClean="0">
                <a:latin typeface="Comic Sans MS" panose="030F0702030302020204" pitchFamily="66" charset="0"/>
              </a:rPr>
              <a:t>small endian).</a:t>
            </a:r>
            <a:endParaRPr lang="en-IN" sz="1400" dirty="0" smtClean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r>
              <a:rPr lang="en-IN" sz="1400" dirty="0" smtClean="0">
                <a:latin typeface="Comic Sans MS" panose="030F0702030302020204" pitchFamily="66" charset="0"/>
              </a:rPr>
              <a:t>Answer :- </a:t>
            </a:r>
            <a:r>
              <a:rPr lang="en-IN" sz="1400" b="1" dirty="0" smtClean="0">
                <a:latin typeface="Comic Sans MS" panose="030F0702030302020204" pitchFamily="66" charset="0"/>
              </a:rPr>
              <a:t>45xy45xy</a:t>
            </a:r>
            <a:r>
              <a:rPr lang="en-IN" sz="1400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IN" sz="1400" dirty="0" smtClean="0">
                <a:latin typeface="Comic Sans MS" panose="030F0702030302020204" pitchFamily="66" charset="0"/>
              </a:rPr>
              <a:t>where x and y can be any character.</a:t>
            </a:r>
          </a:p>
        </p:txBody>
      </p:sp>
    </p:spTree>
    <p:extLst>
      <p:ext uri="{BB962C8B-B14F-4D97-AF65-F5344CB8AC3E}">
        <p14:creationId xmlns:p14="http://schemas.microsoft.com/office/powerpoint/2010/main" val="83250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44606" y="484094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Step 5 :</a:t>
            </a:r>
            <a:endParaRPr lang="en-IN" b="1" dirty="0"/>
          </a:p>
        </p:txBody>
      </p:sp>
      <p:sp>
        <p:nvSpPr>
          <p:cNvPr id="7" name="Rectangle 6"/>
          <p:cNvSpPr/>
          <p:nvPr/>
        </p:nvSpPr>
        <p:spPr>
          <a:xfrm>
            <a:off x="544606" y="1210391"/>
            <a:ext cx="7097696" cy="1015663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sz="1400" b="1" dirty="0" smtClean="0">
                <a:solidFill>
                  <a:srgbClr val="63F82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$ 45ab45ab</a:t>
            </a:r>
          </a:p>
          <a:p>
            <a:endParaRPr lang="en-IN" sz="1400" b="1" i="0" dirty="0">
              <a:solidFill>
                <a:srgbClr val="63F828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IN" sz="1400" b="1" i="0" dirty="0" smtClean="0">
                <a:solidFill>
                  <a:srgbClr val="63F82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Phase 1 defused. How about the next one? </a:t>
            </a:r>
            <a:r>
              <a:rPr lang="en-IN" dirty="0" smtClean="0">
                <a:solidFill>
                  <a:srgbClr val="63F828"/>
                </a:solidFill>
              </a:rPr>
              <a:t/>
            </a:r>
            <a:br>
              <a:rPr lang="en-IN" dirty="0" smtClean="0">
                <a:solidFill>
                  <a:srgbClr val="63F828"/>
                </a:solidFill>
              </a:rPr>
            </a:br>
            <a:endParaRPr lang="en-IN" dirty="0">
              <a:solidFill>
                <a:srgbClr val="63F8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70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Downloading Your Bomb</a:t>
            </a:r>
            <a:endParaRPr/>
          </a:p>
        </p:txBody>
      </p:sp>
      <p:sp>
        <p:nvSpPr>
          <p:cNvPr id="163" name="CustomShape 2"/>
          <p:cNvSpPr/>
          <p:nvPr/>
        </p:nvSpPr>
        <p:spPr>
          <a:xfrm>
            <a:off x="396720" y="1021680"/>
            <a:ext cx="7895520" cy="3474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b="1" strike="noStrike" dirty="0">
                <a:solidFill>
                  <a:srgbClr val="000000"/>
                </a:solidFill>
                <a:latin typeface="Arial"/>
                <a:ea typeface="Arial"/>
              </a:rPr>
              <a:t>Please read the </a:t>
            </a:r>
            <a:r>
              <a:rPr lang="en-US" sz="2400" b="1" strike="noStrike" dirty="0" err="1">
                <a:solidFill>
                  <a:srgbClr val="000000"/>
                </a:solidFill>
                <a:latin typeface="Arial"/>
                <a:ea typeface="Arial"/>
              </a:rPr>
              <a:t>writeup</a:t>
            </a:r>
            <a:r>
              <a:rPr lang="en-US" sz="2400" b="1" strike="noStrike" dirty="0">
                <a:solidFill>
                  <a:srgbClr val="000000"/>
                </a:solidFill>
                <a:latin typeface="Arial"/>
                <a:ea typeface="Arial"/>
              </a:rPr>
              <a:t>. </a:t>
            </a:r>
            <a:r>
              <a:rPr lang="en-US" sz="2400" b="1" i="1" strike="noStrike" dirty="0">
                <a:solidFill>
                  <a:srgbClr val="000000"/>
                </a:solidFill>
                <a:latin typeface="Arial"/>
                <a:ea typeface="Arial"/>
              </a:rPr>
              <a:t>Please read the </a:t>
            </a:r>
            <a:r>
              <a:rPr lang="en-US" sz="2400" b="1" i="1" strike="noStrike" dirty="0" err="1">
                <a:solidFill>
                  <a:srgbClr val="000000"/>
                </a:solidFill>
                <a:latin typeface="Arial"/>
                <a:ea typeface="Arial"/>
              </a:rPr>
              <a:t>writeup</a:t>
            </a:r>
            <a:r>
              <a:rPr lang="en-US" sz="2400" b="1" strike="noStrike" dirty="0">
                <a:solidFill>
                  <a:srgbClr val="000000"/>
                </a:solidFill>
                <a:latin typeface="Arial"/>
                <a:ea typeface="Arial"/>
              </a:rPr>
              <a:t>. </a:t>
            </a:r>
            <a:r>
              <a:rPr lang="en-US" sz="2400" b="1" i="1" u="sng" strike="noStrike" dirty="0">
                <a:solidFill>
                  <a:srgbClr val="000000"/>
                </a:solidFill>
                <a:latin typeface="Arial"/>
                <a:ea typeface="Arial"/>
              </a:rPr>
              <a:t>Please Read The </a:t>
            </a:r>
            <a:r>
              <a:rPr lang="en-US" sz="2400" b="1" i="1" u="sng" strike="noStrike" dirty="0" err="1">
                <a:solidFill>
                  <a:srgbClr val="000000"/>
                </a:solidFill>
                <a:latin typeface="Arial"/>
                <a:ea typeface="Arial"/>
              </a:rPr>
              <a:t>Writeup</a:t>
            </a:r>
            <a:r>
              <a:rPr lang="en-US" sz="2400" b="1" i="1" u="sng" strike="noStrike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 dirty="0"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Your bomb is </a:t>
            </a:r>
            <a:r>
              <a:rPr lang="en-US" sz="2400" b="1" strike="noStrike" dirty="0">
                <a:solidFill>
                  <a:srgbClr val="000000"/>
                </a:solidFill>
                <a:latin typeface="Arial"/>
                <a:ea typeface="Arial"/>
              </a:rPr>
              <a:t>unique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to you. Dr. Evil has created one </a:t>
            </a:r>
            <a:r>
              <a:rPr lang="en-US" sz="2400" strike="sngStrike" dirty="0">
                <a:solidFill>
                  <a:srgbClr val="000000"/>
                </a:solidFill>
                <a:latin typeface="Arial"/>
                <a:ea typeface="Arial"/>
              </a:rPr>
              <a:t>million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billion bombs, and can distribute as many new ones as he pleases.</a:t>
            </a:r>
            <a:endParaRPr dirty="0"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Bombs have six phases which get progressively </a:t>
            </a:r>
            <a:r>
              <a:rPr lang="en-US" sz="2400" strike="sngStrike" dirty="0">
                <a:solidFill>
                  <a:srgbClr val="000000"/>
                </a:solidFill>
                <a:latin typeface="Arial"/>
                <a:ea typeface="Arial"/>
              </a:rPr>
              <a:t>harder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more fun </a:t>
            </a:r>
            <a:r>
              <a:rPr lang="en-US" sz="2400" strike="noStrike" dirty="0" smtClean="0">
                <a:solidFill>
                  <a:srgbClr val="000000"/>
                </a:solidFill>
                <a:latin typeface="Arial"/>
                <a:ea typeface="Arial"/>
              </a:rPr>
              <a:t>to solve.</a:t>
            </a:r>
            <a:endParaRPr dirty="0"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Bombs can only run on the shark clusters. They will blow up if you attempt to run them locally.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If you get stuck</a:t>
            </a:r>
            <a:endParaRPr/>
          </a:p>
        </p:txBody>
      </p:sp>
      <p:sp>
        <p:nvSpPr>
          <p:cNvPr id="253" name="CustomShape 2"/>
          <p:cNvSpPr/>
          <p:nvPr/>
        </p:nvSpPr>
        <p:spPr>
          <a:xfrm>
            <a:off x="396720" y="1021680"/>
            <a:ext cx="789552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b="1" strike="noStrike">
                <a:solidFill>
                  <a:srgbClr val="000000"/>
                </a:solidFill>
                <a:latin typeface="Arial"/>
                <a:ea typeface="Arial"/>
              </a:rPr>
              <a:t>Please read the writeup. </a:t>
            </a:r>
            <a:r>
              <a:rPr lang="en-US" sz="2400" b="1" i="1" strike="noStrike">
                <a:solidFill>
                  <a:srgbClr val="000000"/>
                </a:solidFill>
                <a:latin typeface="Arial"/>
                <a:ea typeface="Arial"/>
              </a:rPr>
              <a:t>Please read the writeup</a:t>
            </a:r>
            <a:r>
              <a:rPr lang="en-US" sz="2400" b="1" strike="noStrike">
                <a:solidFill>
                  <a:srgbClr val="000000"/>
                </a:solidFill>
                <a:latin typeface="Arial"/>
                <a:ea typeface="Arial"/>
              </a:rPr>
              <a:t>. </a:t>
            </a:r>
            <a:r>
              <a:rPr lang="en-US" sz="2400" b="1" i="1" u="sng" strike="noStrike">
                <a:solidFill>
                  <a:srgbClr val="000000"/>
                </a:solidFill>
                <a:latin typeface="Arial"/>
                <a:ea typeface="Arial"/>
              </a:rPr>
              <a:t>Please Read The Writeup.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CS:APP Chapter 3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View lecture notes and course FAQ at </a:t>
            </a:r>
            <a:r>
              <a:rPr lang="en-US" sz="2400" u="sng" strike="noStrike">
                <a:solidFill>
                  <a:srgbClr val="C00000"/>
                </a:solidFill>
                <a:latin typeface="Arial"/>
                <a:ea typeface="Arial"/>
              </a:rPr>
              <a:t>http://cs.cmu.edu/~213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Office hours Sun - Thu 5:30-8:30PM in GHC 5208</a:t>
            </a:r>
            <a:endParaRPr/>
          </a:p>
          <a:p>
            <a:pPr>
              <a:lnSpc>
                <a:spcPct val="100000"/>
              </a:lnSpc>
              <a:buSzPct val="58000"/>
              <a:buFont typeface="Courier New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man gdb, man sscanf, man objdump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0633874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24254" y="2075002"/>
            <a:ext cx="32022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 smtClean="0"/>
              <a:t>Questions ?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9842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Exploding Your Bomb</a:t>
            </a:r>
            <a:endParaRPr/>
          </a:p>
        </p:txBody>
      </p:sp>
      <p:sp>
        <p:nvSpPr>
          <p:cNvPr id="165" name="CustomShape 2"/>
          <p:cNvSpPr/>
          <p:nvPr/>
        </p:nvSpPr>
        <p:spPr>
          <a:xfrm>
            <a:off x="396720" y="1021680"/>
            <a:ext cx="789552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Blowing up your bomb notifies </a:t>
            </a:r>
            <a:r>
              <a:rPr lang="en-US" sz="2400" strike="noStrike" dirty="0" err="1">
                <a:solidFill>
                  <a:srgbClr val="000000"/>
                </a:solidFill>
                <a:latin typeface="Arial"/>
                <a:ea typeface="Arial"/>
              </a:rPr>
              <a:t>Autolab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. </a:t>
            </a:r>
            <a:endParaRPr dirty="0"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Dr. Evil takes </a:t>
            </a:r>
            <a:r>
              <a:rPr lang="en-US" sz="2400" b="1" strike="noStrike" dirty="0">
                <a:solidFill>
                  <a:srgbClr val="000000"/>
                </a:solidFill>
                <a:latin typeface="Arial"/>
                <a:ea typeface="Arial"/>
              </a:rPr>
              <a:t>0.5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of your points each time.</a:t>
            </a:r>
            <a:endParaRPr dirty="0"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Inputting the right string moves you to the next phase.</a:t>
            </a:r>
            <a:endParaRPr dirty="0"/>
          </a:p>
          <a:p>
            <a:pPr marL="88900"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Jumping between phases detonates the bomb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pic>
        <p:nvPicPr>
          <p:cNvPr id="166" name="Shape 80"/>
          <p:cNvPicPr/>
          <p:nvPr/>
        </p:nvPicPr>
        <p:blipFill>
          <a:blip r:embed="rId2"/>
          <a:stretch/>
        </p:blipFill>
        <p:spPr>
          <a:xfrm>
            <a:off x="1747800" y="2676600"/>
            <a:ext cx="5647680" cy="2323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Examining Your Bomb</a:t>
            </a:r>
            <a:endParaRPr/>
          </a:p>
        </p:txBody>
      </p:sp>
      <p:sp>
        <p:nvSpPr>
          <p:cNvPr id="168" name="CustomShape 2"/>
          <p:cNvSpPr/>
          <p:nvPr/>
        </p:nvSpPr>
        <p:spPr>
          <a:xfrm>
            <a:off x="396720" y="1021680"/>
            <a:ext cx="789552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You get:</a:t>
            </a:r>
            <a:endParaRPr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An executable</a:t>
            </a:r>
            <a:endParaRPr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A readme</a:t>
            </a:r>
            <a:endParaRPr/>
          </a:p>
          <a:p>
            <a:pPr lvl="1">
              <a:lnSpc>
                <a:spcPct val="100000"/>
              </a:lnSpc>
              <a:buSzPct val="50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A heavily redacted source file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Source file just makes fun of you.</a:t>
            </a:r>
            <a:endParaRPr/>
          </a:p>
          <a:p>
            <a:pPr>
              <a:lnSpc>
                <a:spcPct val="100000"/>
              </a:lnSpc>
              <a:buSzPct val="58000"/>
              <a:buFont typeface="Calibri"/>
              <a:buChar char="■"/>
            </a:pPr>
            <a:r>
              <a:rPr lang="en-US" sz="2400" strike="noStrike">
                <a:solidFill>
                  <a:srgbClr val="000000"/>
                </a:solidFill>
                <a:latin typeface="Arial"/>
                <a:ea typeface="Arial"/>
              </a:rPr>
              <a:t>Outsmart Dr. Evil by examining the executable</a:t>
            </a:r>
            <a:endParaRPr/>
          </a:p>
        </p:txBody>
      </p:sp>
      <p:pic>
        <p:nvPicPr>
          <p:cNvPr id="169" name="Shape 87"/>
          <p:cNvPicPr/>
          <p:nvPr/>
        </p:nvPicPr>
        <p:blipFill>
          <a:blip r:embed="rId2"/>
          <a:stretch/>
        </p:blipFill>
        <p:spPr>
          <a:xfrm>
            <a:off x="6141960" y="326880"/>
            <a:ext cx="2150280" cy="2642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x64 Assembly: Registers</a:t>
            </a:r>
            <a:endParaRPr/>
          </a:p>
        </p:txBody>
      </p:sp>
      <p:sp>
        <p:nvSpPr>
          <p:cNvPr id="171" name="CustomShape 2"/>
          <p:cNvSpPr/>
          <p:nvPr/>
        </p:nvSpPr>
        <p:spPr>
          <a:xfrm>
            <a:off x="1499760" y="105408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%rax</a:t>
            </a:r>
            <a:endParaRPr/>
          </a:p>
        </p:txBody>
      </p:sp>
      <p:sp>
        <p:nvSpPr>
          <p:cNvPr id="172" name="CustomShape 3"/>
          <p:cNvSpPr/>
          <p:nvPr/>
        </p:nvSpPr>
        <p:spPr>
          <a:xfrm>
            <a:off x="2705400" y="1078200"/>
            <a:ext cx="1377000" cy="49896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%eax</a:t>
            </a:r>
            <a:endParaRPr/>
          </a:p>
        </p:txBody>
      </p:sp>
      <p:sp>
        <p:nvSpPr>
          <p:cNvPr id="173" name="CustomShape 4"/>
          <p:cNvSpPr/>
          <p:nvPr/>
        </p:nvSpPr>
        <p:spPr>
          <a:xfrm>
            <a:off x="1499760" y="151776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%rbx</a:t>
            </a:r>
            <a:endParaRPr/>
          </a:p>
        </p:txBody>
      </p:sp>
      <p:sp>
        <p:nvSpPr>
          <p:cNvPr id="174" name="CustomShape 5"/>
          <p:cNvSpPr/>
          <p:nvPr/>
        </p:nvSpPr>
        <p:spPr>
          <a:xfrm>
            <a:off x="2705400" y="1541880"/>
            <a:ext cx="1377000" cy="49896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%ebx</a:t>
            </a:r>
            <a:endParaRPr/>
          </a:p>
        </p:txBody>
      </p:sp>
      <p:sp>
        <p:nvSpPr>
          <p:cNvPr id="175" name="CustomShape 6"/>
          <p:cNvSpPr/>
          <p:nvPr/>
        </p:nvSpPr>
        <p:spPr>
          <a:xfrm>
            <a:off x="1499760" y="244476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%rdx</a:t>
            </a:r>
            <a:endParaRPr/>
          </a:p>
        </p:txBody>
      </p:sp>
      <p:sp>
        <p:nvSpPr>
          <p:cNvPr id="176" name="CustomShape 7"/>
          <p:cNvSpPr/>
          <p:nvPr/>
        </p:nvSpPr>
        <p:spPr>
          <a:xfrm>
            <a:off x="2705400" y="2468880"/>
            <a:ext cx="1377000" cy="49896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%edx</a:t>
            </a:r>
            <a:endParaRPr/>
          </a:p>
        </p:txBody>
      </p:sp>
      <p:sp>
        <p:nvSpPr>
          <p:cNvPr id="177" name="CustomShape 8"/>
          <p:cNvSpPr/>
          <p:nvPr/>
        </p:nvSpPr>
        <p:spPr>
          <a:xfrm>
            <a:off x="1499760" y="198108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%rcx</a:t>
            </a:r>
            <a:endParaRPr/>
          </a:p>
        </p:txBody>
      </p:sp>
      <p:sp>
        <p:nvSpPr>
          <p:cNvPr id="178" name="CustomShape 9"/>
          <p:cNvSpPr/>
          <p:nvPr/>
        </p:nvSpPr>
        <p:spPr>
          <a:xfrm>
            <a:off x="2705400" y="2005200"/>
            <a:ext cx="1377000" cy="49896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%ecx</a:t>
            </a:r>
            <a:endParaRPr/>
          </a:p>
        </p:txBody>
      </p:sp>
      <p:sp>
        <p:nvSpPr>
          <p:cNvPr id="179" name="CustomShape 10"/>
          <p:cNvSpPr/>
          <p:nvPr/>
        </p:nvSpPr>
        <p:spPr>
          <a:xfrm>
            <a:off x="1499760" y="290808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%rsi</a:t>
            </a:r>
            <a:endParaRPr/>
          </a:p>
        </p:txBody>
      </p:sp>
      <p:sp>
        <p:nvSpPr>
          <p:cNvPr id="180" name="CustomShape 11"/>
          <p:cNvSpPr/>
          <p:nvPr/>
        </p:nvSpPr>
        <p:spPr>
          <a:xfrm>
            <a:off x="2705400" y="2932200"/>
            <a:ext cx="1377000" cy="49896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%esi</a:t>
            </a:r>
            <a:endParaRPr/>
          </a:p>
        </p:txBody>
      </p:sp>
      <p:sp>
        <p:nvSpPr>
          <p:cNvPr id="181" name="CustomShape 12"/>
          <p:cNvSpPr/>
          <p:nvPr/>
        </p:nvSpPr>
        <p:spPr>
          <a:xfrm>
            <a:off x="1499760" y="337140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%rdi</a:t>
            </a:r>
            <a:endParaRPr/>
          </a:p>
        </p:txBody>
      </p:sp>
      <p:sp>
        <p:nvSpPr>
          <p:cNvPr id="182" name="CustomShape 13"/>
          <p:cNvSpPr/>
          <p:nvPr/>
        </p:nvSpPr>
        <p:spPr>
          <a:xfrm>
            <a:off x="2705400" y="3395520"/>
            <a:ext cx="1377000" cy="49896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%edi</a:t>
            </a:r>
            <a:endParaRPr/>
          </a:p>
        </p:txBody>
      </p:sp>
      <p:sp>
        <p:nvSpPr>
          <p:cNvPr id="183" name="CustomShape 14"/>
          <p:cNvSpPr/>
          <p:nvPr/>
        </p:nvSpPr>
        <p:spPr>
          <a:xfrm>
            <a:off x="1499760" y="429840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%rbp</a:t>
            </a:r>
            <a:endParaRPr/>
          </a:p>
        </p:txBody>
      </p:sp>
      <p:sp>
        <p:nvSpPr>
          <p:cNvPr id="184" name="CustomShape 15"/>
          <p:cNvSpPr/>
          <p:nvPr/>
        </p:nvSpPr>
        <p:spPr>
          <a:xfrm>
            <a:off x="2705400" y="4322520"/>
            <a:ext cx="1377000" cy="49896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%ebp</a:t>
            </a:r>
            <a:endParaRPr/>
          </a:p>
        </p:txBody>
      </p:sp>
      <p:sp>
        <p:nvSpPr>
          <p:cNvPr id="185" name="CustomShape 16"/>
          <p:cNvSpPr/>
          <p:nvPr/>
        </p:nvSpPr>
        <p:spPr>
          <a:xfrm>
            <a:off x="1499760" y="3835080"/>
            <a:ext cx="2582640" cy="547560"/>
          </a:xfrm>
          <a:prstGeom prst="rect">
            <a:avLst/>
          </a:prstGeom>
          <a:solidFill>
            <a:srgbClr val="EA9999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%rsp</a:t>
            </a:r>
            <a:endParaRPr/>
          </a:p>
        </p:txBody>
      </p:sp>
      <p:sp>
        <p:nvSpPr>
          <p:cNvPr id="186" name="CustomShape 17"/>
          <p:cNvSpPr/>
          <p:nvPr/>
        </p:nvSpPr>
        <p:spPr>
          <a:xfrm>
            <a:off x="2705400" y="3859560"/>
            <a:ext cx="1377000" cy="498240"/>
          </a:xfrm>
          <a:prstGeom prst="roundRect">
            <a:avLst>
              <a:gd name="adj" fmla="val 13910"/>
            </a:avLst>
          </a:prstGeom>
          <a:solidFill>
            <a:srgbClr val="F4CCCC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%esp</a:t>
            </a:r>
            <a:endParaRPr/>
          </a:p>
        </p:txBody>
      </p:sp>
      <p:sp>
        <p:nvSpPr>
          <p:cNvPr id="187" name="CustomShape 18"/>
          <p:cNvSpPr/>
          <p:nvPr/>
        </p:nvSpPr>
        <p:spPr>
          <a:xfrm>
            <a:off x="4385160" y="105408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%r8</a:t>
            </a:r>
            <a:endParaRPr/>
          </a:p>
        </p:txBody>
      </p:sp>
      <p:sp>
        <p:nvSpPr>
          <p:cNvPr id="188" name="CustomShape 19"/>
          <p:cNvSpPr/>
          <p:nvPr/>
        </p:nvSpPr>
        <p:spPr>
          <a:xfrm>
            <a:off x="5590800" y="1078560"/>
            <a:ext cx="1377000" cy="49824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%r8d</a:t>
            </a:r>
            <a:endParaRPr/>
          </a:p>
        </p:txBody>
      </p:sp>
      <p:sp>
        <p:nvSpPr>
          <p:cNvPr id="189" name="CustomShape 20"/>
          <p:cNvSpPr/>
          <p:nvPr/>
        </p:nvSpPr>
        <p:spPr>
          <a:xfrm>
            <a:off x="4385160" y="151776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%r9</a:t>
            </a:r>
            <a:endParaRPr/>
          </a:p>
        </p:txBody>
      </p:sp>
      <p:sp>
        <p:nvSpPr>
          <p:cNvPr id="190" name="CustomShape 21"/>
          <p:cNvSpPr/>
          <p:nvPr/>
        </p:nvSpPr>
        <p:spPr>
          <a:xfrm>
            <a:off x="5590800" y="1542240"/>
            <a:ext cx="1377000" cy="49824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%r9d</a:t>
            </a:r>
            <a:endParaRPr/>
          </a:p>
        </p:txBody>
      </p:sp>
      <p:sp>
        <p:nvSpPr>
          <p:cNvPr id="191" name="CustomShape 22"/>
          <p:cNvSpPr/>
          <p:nvPr/>
        </p:nvSpPr>
        <p:spPr>
          <a:xfrm>
            <a:off x="4385160" y="244476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%r11</a:t>
            </a:r>
            <a:endParaRPr/>
          </a:p>
        </p:txBody>
      </p:sp>
      <p:sp>
        <p:nvSpPr>
          <p:cNvPr id="192" name="CustomShape 23"/>
          <p:cNvSpPr/>
          <p:nvPr/>
        </p:nvSpPr>
        <p:spPr>
          <a:xfrm>
            <a:off x="5590800" y="2469240"/>
            <a:ext cx="1377000" cy="49824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%r11d</a:t>
            </a:r>
            <a:endParaRPr/>
          </a:p>
        </p:txBody>
      </p:sp>
      <p:sp>
        <p:nvSpPr>
          <p:cNvPr id="193" name="CustomShape 24"/>
          <p:cNvSpPr/>
          <p:nvPr/>
        </p:nvSpPr>
        <p:spPr>
          <a:xfrm>
            <a:off x="4385160" y="198108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%r10</a:t>
            </a:r>
            <a:endParaRPr/>
          </a:p>
        </p:txBody>
      </p:sp>
      <p:sp>
        <p:nvSpPr>
          <p:cNvPr id="194" name="CustomShape 25"/>
          <p:cNvSpPr/>
          <p:nvPr/>
        </p:nvSpPr>
        <p:spPr>
          <a:xfrm>
            <a:off x="5590800" y="2005560"/>
            <a:ext cx="1377000" cy="49824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%r10d</a:t>
            </a:r>
            <a:endParaRPr/>
          </a:p>
        </p:txBody>
      </p:sp>
      <p:sp>
        <p:nvSpPr>
          <p:cNvPr id="195" name="CustomShape 26"/>
          <p:cNvSpPr/>
          <p:nvPr/>
        </p:nvSpPr>
        <p:spPr>
          <a:xfrm>
            <a:off x="4385160" y="290808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%r12</a:t>
            </a:r>
            <a:endParaRPr/>
          </a:p>
        </p:txBody>
      </p:sp>
      <p:sp>
        <p:nvSpPr>
          <p:cNvPr id="196" name="CustomShape 27"/>
          <p:cNvSpPr/>
          <p:nvPr/>
        </p:nvSpPr>
        <p:spPr>
          <a:xfrm>
            <a:off x="5590800" y="2932560"/>
            <a:ext cx="1377000" cy="49824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%r12d</a:t>
            </a:r>
            <a:endParaRPr/>
          </a:p>
        </p:txBody>
      </p:sp>
      <p:sp>
        <p:nvSpPr>
          <p:cNvPr id="197" name="CustomShape 28"/>
          <p:cNvSpPr/>
          <p:nvPr/>
        </p:nvSpPr>
        <p:spPr>
          <a:xfrm>
            <a:off x="4385160" y="337140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%r13</a:t>
            </a:r>
            <a:endParaRPr/>
          </a:p>
        </p:txBody>
      </p:sp>
      <p:sp>
        <p:nvSpPr>
          <p:cNvPr id="198" name="CustomShape 29"/>
          <p:cNvSpPr/>
          <p:nvPr/>
        </p:nvSpPr>
        <p:spPr>
          <a:xfrm>
            <a:off x="5590800" y="3395880"/>
            <a:ext cx="1377000" cy="49824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%r13d</a:t>
            </a:r>
            <a:endParaRPr/>
          </a:p>
        </p:txBody>
      </p:sp>
      <p:sp>
        <p:nvSpPr>
          <p:cNvPr id="199" name="CustomShape 30"/>
          <p:cNvSpPr/>
          <p:nvPr/>
        </p:nvSpPr>
        <p:spPr>
          <a:xfrm>
            <a:off x="4385160" y="429840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%r15</a:t>
            </a:r>
            <a:endParaRPr/>
          </a:p>
        </p:txBody>
      </p:sp>
      <p:sp>
        <p:nvSpPr>
          <p:cNvPr id="200" name="CustomShape 31"/>
          <p:cNvSpPr/>
          <p:nvPr/>
        </p:nvSpPr>
        <p:spPr>
          <a:xfrm>
            <a:off x="5590800" y="4322880"/>
            <a:ext cx="1377000" cy="49824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%r15d</a:t>
            </a:r>
            <a:endParaRPr/>
          </a:p>
        </p:txBody>
      </p:sp>
      <p:sp>
        <p:nvSpPr>
          <p:cNvPr id="201" name="CustomShape 32"/>
          <p:cNvSpPr/>
          <p:nvPr/>
        </p:nvSpPr>
        <p:spPr>
          <a:xfrm>
            <a:off x="4385160" y="3835080"/>
            <a:ext cx="2582640" cy="547560"/>
          </a:xfrm>
          <a:prstGeom prst="rect">
            <a:avLst/>
          </a:prstGeom>
          <a:solidFill>
            <a:srgbClr val="F3F3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%r14</a:t>
            </a:r>
            <a:endParaRPr/>
          </a:p>
        </p:txBody>
      </p:sp>
      <p:sp>
        <p:nvSpPr>
          <p:cNvPr id="202" name="CustomShape 33"/>
          <p:cNvSpPr/>
          <p:nvPr/>
        </p:nvSpPr>
        <p:spPr>
          <a:xfrm>
            <a:off x="5590800" y="3859560"/>
            <a:ext cx="1377000" cy="498240"/>
          </a:xfrm>
          <a:prstGeom prst="roundRect">
            <a:avLst>
              <a:gd name="adj" fmla="val 13910"/>
            </a:avLst>
          </a:prstGeom>
          <a:solidFill>
            <a:srgbClr val="CFE2F3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trike="noStrike">
                <a:solidFill>
                  <a:srgbClr val="000000"/>
                </a:solidFill>
                <a:latin typeface="Courier New"/>
                <a:ea typeface="Courier New"/>
              </a:rPr>
              <a:t>%r14d</a:t>
            </a:r>
            <a:endParaRPr/>
          </a:p>
        </p:txBody>
      </p:sp>
      <p:sp>
        <p:nvSpPr>
          <p:cNvPr id="203" name="CustomShape 34"/>
          <p:cNvSpPr/>
          <p:nvPr/>
        </p:nvSpPr>
        <p:spPr>
          <a:xfrm>
            <a:off x="600120" y="1080720"/>
            <a:ext cx="898920" cy="493920"/>
          </a:xfrm>
          <a:prstGeom prst="flowChartPunchedCard">
            <a:avLst/>
          </a:prstGeom>
          <a:solidFill>
            <a:srgbClr val="E06666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algn="r">
              <a:lnSpc>
                <a:spcPct val="100000"/>
              </a:lnSpc>
            </a:pPr>
            <a:r>
              <a:rPr lang="en-US" sz="1400" b="1" strike="noStrike">
                <a:solidFill>
                  <a:srgbClr val="F3F3F3"/>
                </a:solidFill>
                <a:latin typeface="Arial"/>
                <a:ea typeface="Arial"/>
              </a:rPr>
              <a:t>Return</a:t>
            </a:r>
            <a:endParaRPr/>
          </a:p>
        </p:txBody>
      </p:sp>
      <p:sp>
        <p:nvSpPr>
          <p:cNvPr id="204" name="CustomShape 35"/>
          <p:cNvSpPr/>
          <p:nvPr/>
        </p:nvSpPr>
        <p:spPr>
          <a:xfrm>
            <a:off x="600120" y="2007720"/>
            <a:ext cx="898920" cy="494280"/>
          </a:xfrm>
          <a:prstGeom prst="flowChartPunchedCard">
            <a:avLst/>
          </a:prstGeom>
          <a:solidFill>
            <a:srgbClr val="E06666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algn="r">
              <a:lnSpc>
                <a:spcPct val="100000"/>
              </a:lnSpc>
            </a:pPr>
            <a:r>
              <a:rPr lang="en-US" sz="1400" b="1" strike="noStrike">
                <a:solidFill>
                  <a:srgbClr val="F3F3F3"/>
                </a:solidFill>
                <a:latin typeface="Arial"/>
                <a:ea typeface="Arial"/>
              </a:rPr>
              <a:t>Arg 4</a:t>
            </a:r>
            <a:endParaRPr/>
          </a:p>
        </p:txBody>
      </p:sp>
      <p:sp>
        <p:nvSpPr>
          <p:cNvPr id="205" name="CustomShape 36"/>
          <p:cNvSpPr/>
          <p:nvPr/>
        </p:nvSpPr>
        <p:spPr>
          <a:xfrm>
            <a:off x="600120" y="2471400"/>
            <a:ext cx="898920" cy="494280"/>
          </a:xfrm>
          <a:prstGeom prst="flowChartPunchedCard">
            <a:avLst/>
          </a:prstGeom>
          <a:solidFill>
            <a:srgbClr val="E06666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algn="r">
              <a:lnSpc>
                <a:spcPct val="100000"/>
              </a:lnSpc>
            </a:pPr>
            <a:r>
              <a:rPr lang="en-US" sz="1400" b="1" strike="noStrike">
                <a:solidFill>
                  <a:srgbClr val="F3F3F3"/>
                </a:solidFill>
                <a:latin typeface="Arial"/>
                <a:ea typeface="Arial"/>
              </a:rPr>
              <a:t>Arg 3</a:t>
            </a:r>
            <a:endParaRPr/>
          </a:p>
        </p:txBody>
      </p:sp>
      <p:sp>
        <p:nvSpPr>
          <p:cNvPr id="206" name="CustomShape 37"/>
          <p:cNvSpPr/>
          <p:nvPr/>
        </p:nvSpPr>
        <p:spPr>
          <a:xfrm>
            <a:off x="600120" y="2934720"/>
            <a:ext cx="898920" cy="494280"/>
          </a:xfrm>
          <a:prstGeom prst="flowChartPunchedCard">
            <a:avLst/>
          </a:prstGeom>
          <a:solidFill>
            <a:srgbClr val="E06666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algn="r">
              <a:lnSpc>
                <a:spcPct val="100000"/>
              </a:lnSpc>
            </a:pPr>
            <a:r>
              <a:rPr lang="en-US" sz="1400" b="1" strike="noStrike">
                <a:solidFill>
                  <a:srgbClr val="F3F3F3"/>
                </a:solidFill>
                <a:latin typeface="Arial"/>
                <a:ea typeface="Arial"/>
              </a:rPr>
              <a:t>Arg 2</a:t>
            </a:r>
            <a:endParaRPr/>
          </a:p>
        </p:txBody>
      </p:sp>
      <p:sp>
        <p:nvSpPr>
          <p:cNvPr id="207" name="CustomShape 38"/>
          <p:cNvSpPr/>
          <p:nvPr/>
        </p:nvSpPr>
        <p:spPr>
          <a:xfrm>
            <a:off x="600120" y="3398040"/>
            <a:ext cx="898920" cy="494280"/>
          </a:xfrm>
          <a:prstGeom prst="flowChartPunchedCard">
            <a:avLst/>
          </a:prstGeom>
          <a:solidFill>
            <a:srgbClr val="E06666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algn="r">
              <a:lnSpc>
                <a:spcPct val="100000"/>
              </a:lnSpc>
            </a:pPr>
            <a:r>
              <a:rPr lang="en-US" sz="1400" b="1" strike="noStrike">
                <a:solidFill>
                  <a:srgbClr val="F3F3F3"/>
                </a:solidFill>
                <a:latin typeface="Arial"/>
                <a:ea typeface="Arial"/>
              </a:rPr>
              <a:t>Arg 1</a:t>
            </a:r>
            <a:endParaRPr/>
          </a:p>
        </p:txBody>
      </p:sp>
      <p:sp>
        <p:nvSpPr>
          <p:cNvPr id="208" name="CustomShape 39"/>
          <p:cNvSpPr/>
          <p:nvPr/>
        </p:nvSpPr>
        <p:spPr>
          <a:xfrm>
            <a:off x="438120" y="3861720"/>
            <a:ext cx="1060920" cy="494280"/>
          </a:xfrm>
          <a:prstGeom prst="flowChartPunchedCard">
            <a:avLst/>
          </a:prstGeom>
          <a:solidFill>
            <a:srgbClr val="E06666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algn="r">
              <a:lnSpc>
                <a:spcPct val="100000"/>
              </a:lnSpc>
            </a:pPr>
            <a:r>
              <a:rPr lang="en-US" sz="1400" b="1" strike="noStrike">
                <a:solidFill>
                  <a:srgbClr val="F3F3F3"/>
                </a:solidFill>
                <a:latin typeface="Arial"/>
                <a:ea typeface="Arial"/>
              </a:rPr>
              <a:t>Stack ptr</a:t>
            </a:r>
            <a:endParaRPr/>
          </a:p>
        </p:txBody>
      </p:sp>
      <p:sp>
        <p:nvSpPr>
          <p:cNvPr id="209" name="CustomShape 40"/>
          <p:cNvSpPr/>
          <p:nvPr/>
        </p:nvSpPr>
        <p:spPr>
          <a:xfrm flipH="1">
            <a:off x="6967800" y="1129680"/>
            <a:ext cx="898920" cy="396000"/>
          </a:xfrm>
          <a:prstGeom prst="flowChartPunchedCard">
            <a:avLst/>
          </a:prstGeom>
          <a:solidFill>
            <a:srgbClr val="E06666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1400" b="1" strike="noStrike">
                <a:solidFill>
                  <a:srgbClr val="F3F3F3"/>
                </a:solidFill>
                <a:latin typeface="Arial"/>
                <a:ea typeface="Arial"/>
              </a:rPr>
              <a:t>Arg 5</a:t>
            </a:r>
            <a:endParaRPr/>
          </a:p>
        </p:txBody>
      </p:sp>
      <p:sp>
        <p:nvSpPr>
          <p:cNvPr id="210" name="CustomShape 41"/>
          <p:cNvSpPr/>
          <p:nvPr/>
        </p:nvSpPr>
        <p:spPr>
          <a:xfrm flipH="1">
            <a:off x="6967800" y="1593360"/>
            <a:ext cx="898920" cy="396000"/>
          </a:xfrm>
          <a:prstGeom prst="flowChartPunchedCard">
            <a:avLst/>
          </a:prstGeom>
          <a:solidFill>
            <a:srgbClr val="E06666"/>
          </a:solidFill>
          <a:ln w="1908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1400" b="1" strike="noStrike">
                <a:solidFill>
                  <a:srgbClr val="F3F3F3"/>
                </a:solidFill>
                <a:latin typeface="Arial"/>
                <a:ea typeface="Arial"/>
              </a:rPr>
              <a:t>Arg 6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CustomShape 1"/>
          <p:cNvSpPr/>
          <p:nvPr/>
        </p:nvSpPr>
        <p:spPr>
          <a:xfrm>
            <a:off x="357120" y="91800"/>
            <a:ext cx="759132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x64 Assembly: Operands</a:t>
            </a:r>
            <a:endParaRPr/>
          </a:p>
        </p:txBody>
      </p:sp>
      <p:graphicFrame>
        <p:nvGraphicFramePr>
          <p:cNvPr id="212" name="Table 2"/>
          <p:cNvGraphicFramePr/>
          <p:nvPr>
            <p:extLst>
              <p:ext uri="{D42A27DB-BD31-4B8C-83A1-F6EECF244321}">
                <p14:modId xmlns:p14="http://schemas.microsoft.com/office/powerpoint/2010/main" val="417063236"/>
              </p:ext>
            </p:extLst>
          </p:nvPr>
        </p:nvGraphicFramePr>
        <p:xfrm>
          <a:off x="195120" y="1150560"/>
          <a:ext cx="8316720" cy="348888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309320"/>
                <a:gridCol w="1486800"/>
                <a:gridCol w="2439360"/>
                <a:gridCol w="3081240"/>
              </a:tblGrid>
              <a:tr h="582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Type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Syntax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Example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Notes</a:t>
                      </a:r>
                      <a:endParaRPr/>
                    </a:p>
                  </a:txBody>
                  <a:tcPr/>
                </a:tc>
              </a:tr>
              <a:tr h="965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trike="noStrike"/>
                        <a:t>Constants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Start with $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trike="noStrike"/>
                        <a:t>$-42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trike="noStrike"/>
                        <a:t>$0x15213b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Don’t mix up decimal and hex</a:t>
                      </a:r>
                      <a:endParaRPr/>
                    </a:p>
                  </a:txBody>
                  <a:tcPr/>
                </a:tc>
              </a:tr>
              <a:tr h="782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trike="noStrike"/>
                        <a:t>Registers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Start with %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trike="noStrike"/>
                        <a:t>%esi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trike="noStrike"/>
                        <a:t>%rax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Can store values or addresses</a:t>
                      </a:r>
                      <a:endParaRPr/>
                    </a:p>
                  </a:txBody>
                  <a:tcPr/>
                </a:tc>
              </a:tr>
              <a:tr h="1125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trike="noStrike"/>
                        <a:t>Memory Locations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Parentheses around a register or an addressing mode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(%rbx)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0x1c(%rax)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/>
                        <a:t>0x4(%rcx, %rdi, 0x1)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strike="noStrike" dirty="0"/>
                        <a:t>Parentheses dereference. Equivalent to “*” in C. Look up different addressing modes! 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/>
        </p:nvSpPr>
        <p:spPr>
          <a:xfrm>
            <a:off x="434520" y="9144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000" strike="noStrike">
                <a:solidFill>
                  <a:srgbClr val="000000"/>
                </a:solidFill>
                <a:latin typeface="Corbel"/>
              </a:rPr>
              <a:t>Representing Addresses</a:t>
            </a:r>
            <a:endParaRPr/>
          </a:p>
        </p:txBody>
      </p:sp>
      <p:sp>
        <p:nvSpPr>
          <p:cNvPr id="5" name="CustomShape 2"/>
          <p:cNvSpPr/>
          <p:nvPr/>
        </p:nvSpPr>
        <p:spPr>
          <a:xfrm>
            <a:off x="365760" y="1097279"/>
            <a:ext cx="7674480" cy="39520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 strike="noStrike" dirty="0">
                <a:solidFill>
                  <a:srgbClr val="000000"/>
                </a:solidFill>
                <a:latin typeface="Corbel"/>
              </a:rPr>
              <a:t>Parenthesis Usage: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b="1" u="sng" strike="noStrike" dirty="0">
                <a:solidFill>
                  <a:srgbClr val="FF3333"/>
                </a:solidFill>
                <a:latin typeface="Corbel"/>
              </a:rPr>
              <a:t>Most of the time</a:t>
            </a:r>
            <a:r>
              <a:rPr lang="en-US" strike="noStrike" dirty="0">
                <a:solidFill>
                  <a:srgbClr val="000000"/>
                </a:solidFill>
                <a:latin typeface="Corbel"/>
              </a:rPr>
              <a:t> parenthesis means dereference</a:t>
            </a:r>
            <a:r>
              <a:rPr lang="en-US" strike="noStrike" dirty="0" smtClean="0">
                <a:solidFill>
                  <a:srgbClr val="000000"/>
                </a:solidFill>
                <a:latin typeface="Corbel"/>
              </a:rPr>
              <a:t>.</a:t>
            </a:r>
          </a:p>
          <a:p>
            <a:pPr lvl="1"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 strike="noStrike" dirty="0">
                <a:solidFill>
                  <a:srgbClr val="000000"/>
                </a:solidFill>
                <a:latin typeface="Corbel"/>
              </a:rPr>
              <a:t>Example of usage</a:t>
            </a:r>
            <a:r>
              <a:rPr lang="en-US" sz="2100" strike="noStrike" dirty="0" smtClean="0">
                <a:solidFill>
                  <a:srgbClr val="000000"/>
                </a:solidFill>
                <a:latin typeface="Corbel"/>
              </a:rPr>
              <a:t>:</a:t>
            </a:r>
          </a:p>
          <a:p>
            <a:pPr>
              <a:lnSpc>
                <a:spcPct val="90000"/>
              </a:lnSpc>
              <a:buFont typeface="Arial"/>
              <a:buChar char="•"/>
            </a:pPr>
            <a:endParaRPr dirty="0"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trike="noStrike" dirty="0">
                <a:solidFill>
                  <a:srgbClr val="000000"/>
                </a:solidFill>
                <a:latin typeface="Corbel"/>
              </a:rPr>
              <a:t>(%</a:t>
            </a:r>
            <a:r>
              <a:rPr lang="en-US" strike="noStrike" dirty="0" err="1">
                <a:solidFill>
                  <a:srgbClr val="000000"/>
                </a:solidFill>
                <a:latin typeface="Corbel"/>
              </a:rPr>
              <a:t>eax</a:t>
            </a:r>
            <a:r>
              <a:rPr lang="en-US" strike="noStrike" dirty="0">
                <a:solidFill>
                  <a:srgbClr val="000000"/>
                </a:solidFill>
                <a:latin typeface="Corbel"/>
              </a:rPr>
              <a:t>) - contents of memory at address stored in %</a:t>
            </a:r>
            <a:r>
              <a:rPr lang="en-US" strike="noStrike" dirty="0" err="1" smtClean="0">
                <a:solidFill>
                  <a:srgbClr val="000000"/>
                </a:solidFill>
                <a:latin typeface="Corbel"/>
              </a:rPr>
              <a:t>eax</a:t>
            </a:r>
            <a:endParaRPr lang="en-US" strike="noStrike" dirty="0" smtClean="0">
              <a:solidFill>
                <a:srgbClr val="000000"/>
              </a:solidFill>
              <a:latin typeface="Corbel"/>
            </a:endParaRPr>
          </a:p>
          <a:p>
            <a:pPr lvl="1">
              <a:lnSpc>
                <a:spcPct val="100000"/>
              </a:lnSpc>
            </a:pPr>
            <a:endParaRPr dirty="0"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trike="noStrike" dirty="0">
                <a:solidFill>
                  <a:srgbClr val="000000"/>
                </a:solidFill>
                <a:latin typeface="Corbel"/>
              </a:rPr>
              <a:t>(%</a:t>
            </a:r>
            <a:r>
              <a:rPr lang="en-US" strike="noStrike" dirty="0" err="1">
                <a:solidFill>
                  <a:srgbClr val="000000"/>
                </a:solidFill>
                <a:latin typeface="Corbel"/>
              </a:rPr>
              <a:t>ebx</a:t>
            </a:r>
            <a:r>
              <a:rPr lang="en-US" strike="noStrike" dirty="0">
                <a:solidFill>
                  <a:srgbClr val="000000"/>
                </a:solidFill>
                <a:latin typeface="Corbel"/>
              </a:rPr>
              <a:t>, %</a:t>
            </a:r>
            <a:r>
              <a:rPr lang="en-US" strike="noStrike" dirty="0" err="1">
                <a:solidFill>
                  <a:srgbClr val="000000"/>
                </a:solidFill>
                <a:latin typeface="Corbel"/>
              </a:rPr>
              <a:t>ecx</a:t>
            </a:r>
            <a:r>
              <a:rPr lang="en-US" strike="noStrike" dirty="0">
                <a:solidFill>
                  <a:srgbClr val="000000"/>
                </a:solidFill>
                <a:latin typeface="Corbel"/>
              </a:rPr>
              <a:t>) – contents of memory stored at address obtained after addition of %</a:t>
            </a:r>
            <a:r>
              <a:rPr lang="en-US" strike="noStrike" dirty="0" err="1">
                <a:solidFill>
                  <a:srgbClr val="000000"/>
                </a:solidFill>
                <a:latin typeface="Corbel"/>
              </a:rPr>
              <a:t>ebx</a:t>
            </a:r>
            <a:r>
              <a:rPr lang="en-US" strike="noStrike" dirty="0">
                <a:solidFill>
                  <a:srgbClr val="000000"/>
                </a:solidFill>
                <a:latin typeface="Corbel"/>
              </a:rPr>
              <a:t> + %</a:t>
            </a:r>
            <a:r>
              <a:rPr lang="en-US" strike="noStrike" dirty="0" err="1">
                <a:solidFill>
                  <a:srgbClr val="000000"/>
                </a:solidFill>
                <a:latin typeface="Corbel"/>
              </a:rPr>
              <a:t>ecx</a:t>
            </a:r>
            <a:r>
              <a:rPr lang="en-US" strike="noStrike" dirty="0" smtClean="0">
                <a:solidFill>
                  <a:srgbClr val="000000"/>
                </a:solidFill>
                <a:latin typeface="Corbel"/>
              </a:rPr>
              <a:t>.</a:t>
            </a:r>
          </a:p>
          <a:p>
            <a:pPr lvl="1"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trike="noStrike" dirty="0">
                <a:solidFill>
                  <a:srgbClr val="000000"/>
                </a:solidFill>
                <a:latin typeface="Corbel"/>
              </a:rPr>
              <a:t>(%</a:t>
            </a:r>
            <a:r>
              <a:rPr lang="en-US" strike="noStrike" dirty="0" err="1">
                <a:solidFill>
                  <a:srgbClr val="000000"/>
                </a:solidFill>
                <a:latin typeface="Corbel"/>
              </a:rPr>
              <a:t>ebx</a:t>
            </a:r>
            <a:r>
              <a:rPr lang="en-US" strike="noStrike" dirty="0">
                <a:solidFill>
                  <a:srgbClr val="000000"/>
                </a:solidFill>
                <a:latin typeface="Corbel"/>
              </a:rPr>
              <a:t>, %</a:t>
            </a:r>
            <a:r>
              <a:rPr lang="en-US" strike="noStrike" dirty="0" err="1">
                <a:solidFill>
                  <a:srgbClr val="000000"/>
                </a:solidFill>
                <a:latin typeface="Corbel"/>
              </a:rPr>
              <a:t>ecx</a:t>
            </a:r>
            <a:r>
              <a:rPr lang="en-US" strike="noStrike" dirty="0">
                <a:solidFill>
                  <a:srgbClr val="000000"/>
                </a:solidFill>
                <a:latin typeface="Corbel"/>
              </a:rPr>
              <a:t>, 8) – contents of memory at address = %ebx+8*%</a:t>
            </a:r>
            <a:r>
              <a:rPr lang="en-US" strike="noStrike" dirty="0" err="1" smtClean="0">
                <a:solidFill>
                  <a:srgbClr val="000000"/>
                </a:solidFill>
                <a:latin typeface="Corbel"/>
              </a:rPr>
              <a:t>ecx</a:t>
            </a:r>
            <a:endParaRPr lang="en-US" strike="noStrike" dirty="0" smtClean="0">
              <a:solidFill>
                <a:srgbClr val="000000"/>
              </a:solidFill>
              <a:latin typeface="Corbel"/>
            </a:endParaRPr>
          </a:p>
          <a:p>
            <a:pPr lvl="1"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trike="noStrike" dirty="0">
                <a:solidFill>
                  <a:srgbClr val="000000"/>
                </a:solidFill>
                <a:latin typeface="Corbel"/>
              </a:rPr>
              <a:t>4(%</a:t>
            </a:r>
            <a:r>
              <a:rPr lang="en-US" strike="noStrike" dirty="0" err="1">
                <a:solidFill>
                  <a:srgbClr val="000000"/>
                </a:solidFill>
                <a:latin typeface="Corbel"/>
              </a:rPr>
              <a:t>ebx</a:t>
            </a:r>
            <a:r>
              <a:rPr lang="en-US" strike="noStrike" dirty="0">
                <a:solidFill>
                  <a:srgbClr val="000000"/>
                </a:solidFill>
                <a:latin typeface="Corbel"/>
              </a:rPr>
              <a:t>, %</a:t>
            </a:r>
            <a:r>
              <a:rPr lang="en-US" strike="noStrike" dirty="0" err="1">
                <a:solidFill>
                  <a:srgbClr val="000000"/>
                </a:solidFill>
                <a:latin typeface="Corbel"/>
              </a:rPr>
              <a:t>ecx</a:t>
            </a:r>
            <a:r>
              <a:rPr lang="en-US" strike="noStrike" dirty="0">
                <a:solidFill>
                  <a:srgbClr val="000000"/>
                </a:solidFill>
                <a:latin typeface="Corbel"/>
              </a:rPr>
              <a:t>, 8) – Contents of memory stored at address = %</a:t>
            </a:r>
            <a:r>
              <a:rPr lang="en-US" strike="noStrike" dirty="0" err="1">
                <a:solidFill>
                  <a:srgbClr val="000000"/>
                </a:solidFill>
                <a:latin typeface="Corbel"/>
              </a:rPr>
              <a:t>ebx</a:t>
            </a:r>
            <a:r>
              <a:rPr lang="en-US" strike="noStrike" dirty="0">
                <a:solidFill>
                  <a:srgbClr val="000000"/>
                </a:solidFill>
                <a:latin typeface="Corbel"/>
              </a:rPr>
              <a:t> + 8*%</a:t>
            </a:r>
            <a:r>
              <a:rPr lang="en-US" strike="noStrike" dirty="0" err="1">
                <a:solidFill>
                  <a:srgbClr val="000000"/>
                </a:solidFill>
                <a:latin typeface="Corbel"/>
              </a:rPr>
              <a:t>ecx</a:t>
            </a:r>
            <a:r>
              <a:rPr lang="en-US" strike="noStrike" dirty="0">
                <a:solidFill>
                  <a:srgbClr val="000000"/>
                </a:solidFill>
                <a:latin typeface="Corbel"/>
              </a:rPr>
              <a:t> + 4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0789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CustomShape 1"/>
          <p:cNvSpPr/>
          <p:nvPr/>
        </p:nvSpPr>
        <p:spPr>
          <a:xfrm>
            <a:off x="457200" y="113760"/>
            <a:ext cx="8228880" cy="104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Arial"/>
                <a:ea typeface="Arial"/>
              </a:rPr>
              <a:t>x64 Assembly: Arithmetic Operations</a:t>
            </a:r>
            <a:endParaRPr/>
          </a:p>
        </p:txBody>
      </p:sp>
      <p:sp>
        <p:nvSpPr>
          <p:cNvPr id="216" name="CustomShape 2"/>
          <p:cNvSpPr/>
          <p:nvPr/>
        </p:nvSpPr>
        <p:spPr>
          <a:xfrm>
            <a:off x="457200" y="-1445400"/>
            <a:ext cx="403920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b"/>
          <a:lstStyle/>
          <a:p>
            <a:pPr algn="r">
              <a:lnSpc>
                <a:spcPct val="100000"/>
              </a:lnSpc>
            </a:pPr>
            <a:r>
              <a:rPr lang="en-US" sz="2400" b="1" strike="noStrike">
                <a:solidFill>
                  <a:srgbClr val="000000"/>
                </a:solidFill>
                <a:latin typeface="Arial"/>
                <a:ea typeface="Arial"/>
              </a:rPr>
              <a:t>Instruction</a:t>
            </a:r>
            <a:endParaRPr/>
          </a:p>
        </p:txBody>
      </p:sp>
      <p:sp>
        <p:nvSpPr>
          <p:cNvPr id="217" name="CustomShape 3"/>
          <p:cNvSpPr/>
          <p:nvPr/>
        </p:nvSpPr>
        <p:spPr>
          <a:xfrm>
            <a:off x="-92160" y="1631160"/>
            <a:ext cx="4588920" cy="310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r"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mov %rbx, %rdx</a:t>
            </a:r>
            <a:endParaRPr/>
          </a:p>
          <a:p>
            <a:pPr algn="r"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add (%rdx), %r8</a:t>
            </a:r>
            <a:endParaRPr/>
          </a:p>
          <a:p>
            <a:pPr algn="r"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mul $3, %r8</a:t>
            </a:r>
            <a:endParaRPr/>
          </a:p>
          <a:p>
            <a:pPr algn="r"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sub $1, %r8</a:t>
            </a:r>
            <a:endParaRPr/>
          </a:p>
          <a:p>
            <a:pPr algn="r">
              <a:lnSpc>
                <a:spcPct val="100000"/>
              </a:lnSpc>
            </a:pPr>
            <a:r>
              <a:rPr lang="en-US" sz="2400" strike="noStrike">
                <a:solidFill>
                  <a:srgbClr val="000000"/>
                </a:solidFill>
                <a:latin typeface="Courier New"/>
                <a:ea typeface="Courier New"/>
              </a:rPr>
              <a:t>lea (%rdx,%rbx,2), %rdx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endParaRPr/>
          </a:p>
        </p:txBody>
      </p:sp>
      <p:sp>
        <p:nvSpPr>
          <p:cNvPr id="218" name="CustomShape 4"/>
          <p:cNvSpPr/>
          <p:nvPr/>
        </p:nvSpPr>
        <p:spPr>
          <a:xfrm>
            <a:off x="4645080" y="-1445400"/>
            <a:ext cx="404136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b"/>
          <a:lstStyle/>
          <a:p>
            <a:pPr>
              <a:lnSpc>
                <a:spcPct val="100000"/>
              </a:lnSpc>
            </a:pPr>
            <a:r>
              <a:rPr lang="en-US" sz="2400" b="1" strike="noStrike">
                <a:solidFill>
                  <a:srgbClr val="000000"/>
                </a:solidFill>
                <a:latin typeface="Arial"/>
                <a:ea typeface="Arial"/>
              </a:rPr>
              <a:t>Effect</a:t>
            </a:r>
            <a:endParaRPr/>
          </a:p>
        </p:txBody>
      </p:sp>
      <p:sp>
        <p:nvSpPr>
          <p:cNvPr id="219" name="CustomShape 5"/>
          <p:cNvSpPr/>
          <p:nvPr/>
        </p:nvSpPr>
        <p:spPr>
          <a:xfrm>
            <a:off x="4645080" y="1631160"/>
            <a:ext cx="4041360" cy="30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US" sz="2400" strike="noStrike" dirty="0" err="1">
                <a:solidFill>
                  <a:srgbClr val="000000"/>
                </a:solidFill>
                <a:latin typeface="Arial"/>
                <a:ea typeface="Arial"/>
              </a:rPr>
              <a:t>rdx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= </a:t>
            </a:r>
            <a:r>
              <a:rPr lang="en-US" sz="2400" strike="noStrike" dirty="0" err="1">
                <a:solidFill>
                  <a:srgbClr val="000000"/>
                </a:solidFill>
                <a:latin typeface="Arial"/>
                <a:ea typeface="Arial"/>
              </a:rPr>
              <a:t>rbx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r8 += value </a:t>
            </a:r>
            <a:r>
              <a:rPr lang="en-US" sz="2400" strike="noStrike" dirty="0" smtClean="0">
                <a:solidFill>
                  <a:srgbClr val="000000"/>
                </a:solidFill>
                <a:latin typeface="Arial"/>
                <a:ea typeface="Arial"/>
              </a:rPr>
              <a:t>at address </a:t>
            </a:r>
            <a:r>
              <a:rPr lang="en-US" sz="2400" strike="noStrike" dirty="0" err="1">
                <a:solidFill>
                  <a:srgbClr val="000000"/>
                </a:solidFill>
                <a:latin typeface="Arial"/>
                <a:ea typeface="Arial"/>
              </a:rPr>
              <a:t>rdx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r8 *= 3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r8--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strike="noStrike" dirty="0" err="1">
                <a:solidFill>
                  <a:srgbClr val="000000"/>
                </a:solidFill>
                <a:latin typeface="Arial"/>
                <a:ea typeface="Arial"/>
              </a:rPr>
              <a:t>rdx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= </a:t>
            </a:r>
            <a:r>
              <a:rPr lang="en-US" sz="2400" strike="noStrike" dirty="0" err="1">
                <a:solidFill>
                  <a:srgbClr val="000000"/>
                </a:solidFill>
                <a:latin typeface="Arial"/>
                <a:ea typeface="Arial"/>
              </a:rPr>
              <a:t>rdx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 + </a:t>
            </a:r>
            <a:r>
              <a:rPr lang="en-US" sz="2400" strike="noStrike" dirty="0" err="1">
                <a:solidFill>
                  <a:srgbClr val="000000"/>
                </a:solidFill>
                <a:latin typeface="Arial"/>
                <a:ea typeface="Arial"/>
              </a:rPr>
              <a:t>rbx</a:t>
            </a:r>
            <a:r>
              <a:rPr lang="en-US" sz="2400" strike="noStrike" dirty="0">
                <a:solidFill>
                  <a:srgbClr val="000000"/>
                </a:solidFill>
                <a:latin typeface="Arial"/>
                <a:ea typeface="Arial"/>
              </a:rPr>
              <a:t>*2</a:t>
            </a:r>
            <a:endParaRPr dirty="0"/>
          </a:p>
          <a:p>
            <a:pPr>
              <a:lnSpc>
                <a:spcPct val="100000"/>
              </a:lnSpc>
              <a:buSzPct val="75000"/>
              <a:buFont typeface="Calibri"/>
              <a:buChar char="■"/>
            </a:pPr>
            <a:r>
              <a:rPr lang="en-US" sz="2400" i="1" strike="noStrike" dirty="0">
                <a:solidFill>
                  <a:srgbClr val="000000"/>
                </a:solidFill>
                <a:latin typeface="Arial"/>
                <a:ea typeface="Arial"/>
              </a:rPr>
              <a:t>Doesn’t dereference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2598</TotalTime>
  <Words>1420</Words>
  <Application>Microsoft Office PowerPoint</Application>
  <PresentationFormat>On-screen Show (16:9)</PresentationFormat>
  <Paragraphs>320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42" baseType="lpstr">
      <vt:lpstr>Arial</vt:lpstr>
      <vt:lpstr>Calibri</vt:lpstr>
      <vt:lpstr>Comic Sans MS</vt:lpstr>
      <vt:lpstr>Consolas</vt:lpstr>
      <vt:lpstr>Corbel</vt:lpstr>
      <vt:lpstr>Courier New</vt:lpstr>
      <vt:lpstr>DejaVu Sans</vt:lpstr>
      <vt:lpstr>StarSymbol</vt:lpstr>
      <vt:lpstr>Times New Roman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Dipayan</dc:creator>
  <cp:lastModifiedBy>Dipayan Bhattacharya</cp:lastModifiedBy>
  <cp:revision>44</cp:revision>
  <dcterms:modified xsi:type="dcterms:W3CDTF">2015-06-05T01:30:32Z</dcterms:modified>
  <dc:language>en-US</dc:language>
</cp:coreProperties>
</file>