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naykumar Bhat" initials="VB" lastIdx="0" clrIdx="0">
    <p:extLst>
      <p:ext uri="{19B8F6BF-5375-455C-9EA6-DF929625EA0E}">
        <p15:presenceInfo xmlns:p15="http://schemas.microsoft.com/office/powerpoint/2012/main" userId="S-1-5-21-484763869-963894560-842925246-2722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4" d="100"/>
          <a:sy n="84" d="100"/>
        </p:scale>
        <p:origin x="216" y="-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BAED-4906-4B99-A878-9B8D2741E568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1873-89A0-48CC-A49D-E0128D82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07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BAED-4906-4B99-A878-9B8D2741E568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1873-89A0-48CC-A49D-E0128D82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5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BAED-4906-4B99-A878-9B8D2741E568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1873-89A0-48CC-A49D-E0128D82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9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BAED-4906-4B99-A878-9B8D2741E568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1873-89A0-48CC-A49D-E0128D82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76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BAED-4906-4B99-A878-9B8D2741E568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1873-89A0-48CC-A49D-E0128D82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20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BAED-4906-4B99-A878-9B8D2741E568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1873-89A0-48CC-A49D-E0128D82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48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BAED-4906-4B99-A878-9B8D2741E568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1873-89A0-48CC-A49D-E0128D82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7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BAED-4906-4B99-A878-9B8D2741E568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1873-89A0-48CC-A49D-E0128D82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4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BAED-4906-4B99-A878-9B8D2741E568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1873-89A0-48CC-A49D-E0128D82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0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BAED-4906-4B99-A878-9B8D2741E568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1873-89A0-48CC-A49D-E0128D82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48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BAED-4906-4B99-A878-9B8D2741E568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1873-89A0-48CC-A49D-E0128D82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01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FBAED-4906-4B99-A878-9B8D2741E568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F1873-89A0-48CC-A49D-E0128D821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85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15-213-staff@cs.cmu.ed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15213 Recitation </a:t>
            </a:r>
            <a:br>
              <a:rPr lang="en-US" dirty="0" smtClean="0"/>
            </a:br>
            <a:r>
              <a:rPr lang="en-US" sz="4400" dirty="0" smtClean="0"/>
              <a:t>Fall 2014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Section A, 8</a:t>
            </a:r>
            <a:r>
              <a:rPr lang="en-US" baseline="30000" dirty="0" smtClean="0"/>
              <a:t>th</a:t>
            </a:r>
            <a:r>
              <a:rPr lang="en-US" dirty="0" smtClean="0"/>
              <a:t> September</a:t>
            </a:r>
          </a:p>
          <a:p>
            <a:r>
              <a:rPr lang="en-US" dirty="0" smtClean="0"/>
              <a:t>Vinay Bhat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00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Bits and Bytes - Example </a:t>
            </a:r>
            <a:r>
              <a:rPr lang="en-US" dirty="0"/>
              <a:t>D</a:t>
            </a:r>
            <a:r>
              <a:rPr lang="en-US" dirty="0" smtClean="0"/>
              <a:t>ata </a:t>
            </a:r>
            <a:r>
              <a:rPr lang="en-US" dirty="0"/>
              <a:t>R</a:t>
            </a:r>
            <a:r>
              <a:rPr lang="en-US" dirty="0" smtClean="0"/>
              <a:t>epresentation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9487486" cy="4351338"/>
          </a:xfrm>
        </p:spPr>
      </p:pic>
    </p:spTree>
    <p:extLst>
      <p:ext uri="{BB962C8B-B14F-4D97-AF65-F5344CB8AC3E}">
        <p14:creationId xmlns:p14="http://schemas.microsoft.com/office/powerpoint/2010/main" val="205137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Bits and Bytes - </a:t>
            </a:r>
            <a:r>
              <a:rPr lang="en-US" dirty="0" err="1" smtClean="0"/>
              <a:t>Endianness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Order in which bits are stored in memory matters – called </a:t>
            </a:r>
            <a:r>
              <a:rPr lang="en-US" dirty="0" err="1" smtClean="0"/>
              <a:t>Endianness</a:t>
            </a:r>
            <a:endParaRPr lang="en-US" dirty="0" smtClean="0"/>
          </a:p>
          <a:p>
            <a:r>
              <a:rPr lang="en-US" dirty="0" smtClean="0"/>
              <a:t>Not so important for Data Lab</a:t>
            </a:r>
          </a:p>
          <a:p>
            <a:r>
              <a:rPr lang="en-US" dirty="0" smtClean="0"/>
              <a:t>You will get to see this in Bomb Lab and Buffer Lab</a:t>
            </a:r>
          </a:p>
          <a:p>
            <a:r>
              <a:rPr lang="en-US" dirty="0" smtClean="0"/>
              <a:t>Big Endian</a:t>
            </a:r>
          </a:p>
          <a:p>
            <a:pPr marL="0" indent="0">
              <a:buNone/>
            </a:pPr>
            <a:r>
              <a:rPr lang="en-US" dirty="0" smtClean="0"/>
              <a:t>   - Most significant byte is stored in the smallest address in memory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</a:t>
            </a:r>
            <a:r>
              <a:rPr lang="en-US" dirty="0" err="1" smtClean="0"/>
              <a:t>i.e</a:t>
            </a:r>
            <a:r>
              <a:rPr lang="en-US" dirty="0" smtClean="0"/>
              <a:t> the ‘big’ part goes first into memory</a:t>
            </a:r>
          </a:p>
          <a:p>
            <a:r>
              <a:rPr lang="en-US" dirty="0" smtClean="0"/>
              <a:t>Little Endian</a:t>
            </a:r>
          </a:p>
          <a:p>
            <a:pPr marL="0" indent="0">
              <a:buNone/>
            </a:pPr>
            <a:r>
              <a:rPr lang="en-US" dirty="0" smtClean="0"/>
              <a:t>   - Least significant byte is stored in the smallest address in memory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</a:t>
            </a:r>
            <a:r>
              <a:rPr lang="en-US" dirty="0" err="1" smtClean="0"/>
              <a:t>i.e</a:t>
            </a:r>
            <a:r>
              <a:rPr lang="en-US" dirty="0" smtClean="0"/>
              <a:t> the ‘little’ part goes first into memory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49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Unsigned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Unsigned are non-negative numbers (including zero)</a:t>
            </a:r>
          </a:p>
          <a:p>
            <a:r>
              <a:rPr lang="en-US" dirty="0" smtClean="0"/>
              <a:t>Represented using direct binary notation</a:t>
            </a:r>
          </a:p>
          <a:p>
            <a:r>
              <a:rPr lang="en-US" dirty="0" smtClean="0"/>
              <a:t>Using k bits, we can represent 2</a:t>
            </a:r>
            <a:r>
              <a:rPr lang="en-US" baseline="30000" dirty="0" smtClean="0"/>
              <a:t>k</a:t>
            </a:r>
            <a:r>
              <a:rPr lang="en-US" dirty="0" smtClean="0"/>
              <a:t> distinct numbers</a:t>
            </a:r>
          </a:p>
          <a:p>
            <a:r>
              <a:rPr lang="en-US" dirty="0" smtClean="0"/>
              <a:t>So, the range becomes 0 to 2</a:t>
            </a:r>
            <a:r>
              <a:rPr lang="en-US" baseline="30000" dirty="0" smtClean="0"/>
              <a:t>k</a:t>
            </a:r>
            <a:r>
              <a:rPr lang="en-US" dirty="0" smtClean="0"/>
              <a:t>-1</a:t>
            </a:r>
          </a:p>
          <a:p>
            <a:r>
              <a:rPr lang="en-US" dirty="0" smtClean="0"/>
              <a:t>So,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min</a:t>
            </a:r>
            <a:r>
              <a:rPr lang="en-US" dirty="0" smtClean="0"/>
              <a:t> = 0 and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max</a:t>
            </a:r>
            <a:r>
              <a:rPr lang="en-US" baseline="-25000" dirty="0" smtClean="0"/>
              <a:t> </a:t>
            </a:r>
            <a:r>
              <a:rPr lang="en-US" dirty="0" smtClean="0"/>
              <a:t>= 2</a:t>
            </a:r>
            <a:r>
              <a:rPr lang="en-US" baseline="30000" dirty="0" smtClean="0"/>
              <a:t>k</a:t>
            </a:r>
            <a:r>
              <a:rPr lang="en-US" dirty="0" smtClean="0"/>
              <a:t>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4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Signed Numbers (C ‘</a:t>
            </a:r>
            <a:r>
              <a:rPr lang="en-US" dirty="0" err="1" smtClean="0"/>
              <a:t>int’s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Most significant bit used to represent the sign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MSB = 0 for +</a:t>
            </a:r>
            <a:r>
              <a:rPr lang="en-US" dirty="0" err="1" smtClean="0"/>
              <a:t>ve</a:t>
            </a:r>
            <a:r>
              <a:rPr lang="en-US" dirty="0" smtClean="0"/>
              <a:t> integers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MSB = 1 for –</a:t>
            </a:r>
            <a:r>
              <a:rPr lang="en-US" dirty="0" err="1" smtClean="0"/>
              <a:t>ve</a:t>
            </a:r>
            <a:r>
              <a:rPr lang="en-US" dirty="0" smtClean="0"/>
              <a:t> integers</a:t>
            </a:r>
          </a:p>
          <a:p>
            <a:r>
              <a:rPr lang="en-US" dirty="0" smtClean="0"/>
              <a:t>So, with k bits, we get only k-1 bits to encode the value</a:t>
            </a:r>
          </a:p>
          <a:p>
            <a:r>
              <a:rPr lang="en-US" dirty="0" smtClean="0"/>
              <a:t>Using k bits, we can represent 2</a:t>
            </a:r>
            <a:r>
              <a:rPr lang="en-US" baseline="30000" dirty="0" smtClean="0"/>
              <a:t>k-1</a:t>
            </a:r>
            <a:r>
              <a:rPr lang="en-US" dirty="0" smtClean="0"/>
              <a:t> distinct ‘</a:t>
            </a:r>
            <a:r>
              <a:rPr lang="en-US" dirty="0" err="1" smtClean="0"/>
              <a:t>int’s</a:t>
            </a:r>
            <a:endParaRPr lang="en-US" dirty="0" smtClean="0"/>
          </a:p>
          <a:p>
            <a:r>
              <a:rPr lang="en-US" dirty="0" smtClean="0"/>
              <a:t>The range becomes -2</a:t>
            </a:r>
            <a:r>
              <a:rPr lang="en-US" baseline="30000" dirty="0" smtClean="0"/>
              <a:t>k-1</a:t>
            </a:r>
            <a:r>
              <a:rPr lang="en-US" dirty="0" smtClean="0"/>
              <a:t> to (2</a:t>
            </a:r>
            <a:r>
              <a:rPr lang="en-US" baseline="30000" dirty="0" smtClean="0"/>
              <a:t>k-1</a:t>
            </a:r>
            <a:r>
              <a:rPr lang="en-US" dirty="0" smtClean="0"/>
              <a:t>-1)</a:t>
            </a:r>
          </a:p>
          <a:p>
            <a:r>
              <a:rPr lang="en-US" dirty="0" smtClean="0"/>
              <a:t>Note how we can represent one more negative integer than the number of positive integer</a:t>
            </a:r>
          </a:p>
          <a:p>
            <a:r>
              <a:rPr lang="en-US" dirty="0" smtClean="0"/>
              <a:t>This is where the expression “|</a:t>
            </a:r>
            <a:r>
              <a:rPr lang="en-US" dirty="0" err="1" smtClean="0"/>
              <a:t>T</a:t>
            </a:r>
            <a:r>
              <a:rPr lang="en-US" baseline="-25000" dirty="0" err="1" smtClean="0"/>
              <a:t>min</a:t>
            </a:r>
            <a:r>
              <a:rPr lang="en-US" dirty="0" smtClean="0"/>
              <a:t>| =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max</a:t>
            </a:r>
            <a:r>
              <a:rPr lang="en-US" baseline="-25000" dirty="0" smtClean="0"/>
              <a:t> </a:t>
            </a:r>
            <a:r>
              <a:rPr lang="en-US" dirty="0" smtClean="0"/>
              <a:t>+ 1” comes from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86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Bitwise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AND -&gt; &amp;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OR -&gt; |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NOT -&gt; ~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XOR -&gt; ^</a:t>
            </a:r>
          </a:p>
          <a:p>
            <a:r>
              <a:rPr lang="en-US" dirty="0" smtClean="0"/>
              <a:t>Logical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AND -&gt; &amp;&amp;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OR -&gt; ||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NOT -&gt; !</a:t>
            </a:r>
          </a:p>
          <a:p>
            <a:r>
              <a:rPr lang="en-US" dirty="0" smtClean="0"/>
              <a:t>Mixing logical AND/OR with bitwise AND/OR is a common source of bug (and frustration)</a:t>
            </a:r>
          </a:p>
          <a:p>
            <a:r>
              <a:rPr lang="en-US" dirty="0" smtClean="0"/>
              <a:t>Ex: x = (2 &amp; 1) makes x to be equal to 0</a:t>
            </a:r>
          </a:p>
          <a:p>
            <a:r>
              <a:rPr lang="en-US" dirty="0" smtClean="0"/>
              <a:t>Ex: x = (2 &amp;&amp; 1) makes x to be equal to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82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Operators </a:t>
            </a:r>
            <a:r>
              <a:rPr lang="en-US" dirty="0"/>
              <a:t>o</a:t>
            </a:r>
            <a:r>
              <a:rPr lang="en-US" dirty="0" smtClean="0"/>
              <a:t>f </a:t>
            </a:r>
            <a:r>
              <a:rPr lang="en-US" dirty="0"/>
              <a:t>i</a:t>
            </a:r>
            <a:r>
              <a:rPr lang="en-US" dirty="0" smtClean="0"/>
              <a:t>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Bitwise Shift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Right Shift -&gt; ‘&gt;&gt;’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Left Shift -&gt;  ‘&lt;&lt;‘</a:t>
            </a:r>
          </a:p>
          <a:p>
            <a:r>
              <a:rPr lang="en-US" dirty="0" smtClean="0"/>
              <a:t>Mixing bitwise shift with relational operators is a common source of bug (and frustration)</a:t>
            </a:r>
          </a:p>
          <a:p>
            <a:r>
              <a:rPr lang="en-US" dirty="0" smtClean="0"/>
              <a:t>Ex: x = (4 &gt;&gt; 1) makes x to be equal to 2</a:t>
            </a:r>
          </a:p>
          <a:p>
            <a:r>
              <a:rPr lang="en-US" dirty="0" smtClean="0"/>
              <a:t>Ex: x = (4 &gt; 1) makes x to be equal to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33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/>
              <a:t>i</a:t>
            </a:r>
            <a:r>
              <a:rPr lang="en-US" dirty="0" smtClean="0"/>
              <a:t>nsights on </a:t>
            </a:r>
            <a:r>
              <a:rPr lang="en-US" dirty="0"/>
              <a:t>r</a:t>
            </a:r>
            <a:r>
              <a:rPr lang="en-US" dirty="0" smtClean="0"/>
              <a:t>ight shifts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Most modern machine performs arithmetic right shift on signed numbers </a:t>
            </a:r>
            <a:r>
              <a:rPr lang="en-US" dirty="0" err="1" smtClean="0"/>
              <a:t>i.e</a:t>
            </a:r>
            <a:r>
              <a:rPr lang="en-US" dirty="0" smtClean="0"/>
              <a:t> </a:t>
            </a:r>
            <a:r>
              <a:rPr lang="en-US" dirty="0" err="1" smtClean="0"/>
              <a:t>int’s</a:t>
            </a:r>
            <a:endParaRPr lang="en-US" dirty="0" smtClean="0"/>
          </a:p>
          <a:p>
            <a:r>
              <a:rPr lang="en-US" dirty="0" smtClean="0"/>
              <a:t>This means that the sign bit is extended on right shift of signed numbers</a:t>
            </a:r>
          </a:p>
          <a:p>
            <a:r>
              <a:rPr lang="en-US" dirty="0" smtClean="0"/>
              <a:t>Wrong assumption - shark machines always perform arithmetic right shift</a:t>
            </a:r>
          </a:p>
          <a:p>
            <a:r>
              <a:rPr lang="en-US" dirty="0" smtClean="0"/>
              <a:t>Right assumption - shark machines always perform arithmetic right shift on signed numbers</a:t>
            </a:r>
          </a:p>
          <a:p>
            <a:r>
              <a:rPr lang="en-US" dirty="0" err="1" smtClean="0"/>
              <a:t>Int’s</a:t>
            </a:r>
            <a:r>
              <a:rPr lang="en-US" dirty="0" smtClean="0"/>
              <a:t> are signed in C. Unsigned are, well, not-signed numbers in C</a:t>
            </a:r>
          </a:p>
          <a:p>
            <a:r>
              <a:rPr lang="en-US" dirty="0" smtClean="0"/>
              <a:t>So, what actually determines the arithmetic or logical right shifts are not the machines. It is the signed-ness of the 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7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insights on right shifts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Long story short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Arithmetic right shift on </a:t>
            </a:r>
            <a:r>
              <a:rPr lang="en-US" dirty="0" err="1" smtClean="0"/>
              <a:t>int’s</a:t>
            </a:r>
            <a:r>
              <a:rPr lang="en-US" dirty="0"/>
              <a:t>:</a:t>
            </a:r>
            <a:r>
              <a:rPr lang="en-US" dirty="0" smtClean="0"/>
              <a:t> MSB gets filled with the sign bit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Logical right shift on unsigned: MSB always gets filled with a 0</a:t>
            </a:r>
          </a:p>
          <a:p>
            <a:r>
              <a:rPr lang="en-US" dirty="0" smtClean="0"/>
              <a:t>Remember, in C, numbers are ‘typed’ to be signed (</a:t>
            </a:r>
            <a:r>
              <a:rPr lang="en-US" dirty="0" err="1" smtClean="0"/>
              <a:t>i.e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) only after specifying it explicitly. </a:t>
            </a:r>
          </a:p>
          <a:p>
            <a:r>
              <a:rPr lang="en-US" dirty="0" smtClean="0"/>
              <a:t>By default everything is unsigned</a:t>
            </a:r>
          </a:p>
          <a:p>
            <a:r>
              <a:rPr lang="en-US" dirty="0" smtClean="0"/>
              <a:t>Try this out to get a clear picture: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x = 0x80000000;                               </a:t>
            </a:r>
            <a:r>
              <a:rPr lang="en-US" dirty="0" err="1" smtClean="0"/>
              <a:t>int</a:t>
            </a:r>
            <a:r>
              <a:rPr lang="en-US" dirty="0" smtClean="0"/>
              <a:t> x = 0x80000000 &gt;&gt; 1;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x = x &gt;&gt; 1;                                                </a:t>
            </a:r>
            <a:r>
              <a:rPr lang="en-US" dirty="0" err="1" smtClean="0"/>
              <a:t>printf</a:t>
            </a:r>
            <a:r>
              <a:rPr lang="en-US" dirty="0" smtClean="0"/>
              <a:t>(“%x\n”, x);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printf</a:t>
            </a:r>
            <a:r>
              <a:rPr lang="en-US" dirty="0" smtClean="0"/>
              <a:t>(“%x\n”, x);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62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712561" cy="80493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Floating Point – Binary Fractions</a:t>
            </a:r>
            <a:endParaRPr lang="en-US" sz="4400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588" y="1681162"/>
            <a:ext cx="5105400" cy="3486150"/>
          </a:xfrm>
        </p:spPr>
      </p:pic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>
          <a:xfrm>
            <a:off x="1045850" y="1712492"/>
            <a:ext cx="4556460" cy="413451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Bits to the right of ‘binary point’ indicate fractional powers of 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How to calculate the value:</a:t>
            </a:r>
          </a:p>
          <a:p>
            <a:endParaRPr lang="en-US" sz="2600" dirty="0" smtClean="0"/>
          </a:p>
          <a:p>
            <a:endParaRPr lang="en-US" sz="26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Ex: 1101.1011</a:t>
            </a:r>
            <a:endParaRPr lang="en-US" sz="26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443" y="3327248"/>
            <a:ext cx="1419423" cy="90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80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– IEEE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Single Precision: 32 bits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Double Precision: 64 bits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Extended Precision: 80 bits (Intel only)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98655"/>
            <a:ext cx="7448550" cy="9239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895610"/>
            <a:ext cx="7448550" cy="8477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62" y="5507889"/>
            <a:ext cx="7439025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38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to a fun course!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34480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Yes, it really is fun!</a:t>
            </a:r>
          </a:p>
          <a:p>
            <a:r>
              <a:rPr lang="en-US" dirty="0" smtClean="0"/>
              <a:t>Recitation will be a place for …</a:t>
            </a:r>
          </a:p>
          <a:p>
            <a:pPr marL="0" indent="0">
              <a:buNone/>
            </a:pPr>
            <a:r>
              <a:rPr lang="en-US" dirty="0" smtClean="0"/>
              <a:t>   … a quick overview of the last week’s lectures.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… re-iteration of some key concepts.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… some problem solving (if needed).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… lab related discussion.</a:t>
            </a:r>
          </a:p>
          <a:p>
            <a:r>
              <a:rPr lang="en-US" dirty="0" smtClean="0"/>
              <a:t>Ask questions if you have – from textbooks or otherwise</a:t>
            </a:r>
          </a:p>
          <a:p>
            <a:r>
              <a:rPr lang="en-US" dirty="0" smtClean="0"/>
              <a:t>We will get back if we cannot answer immediately (yes, we may not know everything!)</a:t>
            </a:r>
          </a:p>
          <a:p>
            <a:r>
              <a:rPr lang="en-US" dirty="0" smtClean="0"/>
              <a:t>Let us know if you want anything else – we will try to squeeze it 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46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– IEEE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thought of as : (-1</a:t>
            </a:r>
            <a:r>
              <a:rPr lang="en-US" baseline="30000" dirty="0" smtClean="0"/>
              <a:t>sign</a:t>
            </a:r>
            <a:r>
              <a:rPr lang="en-US" dirty="0" smtClean="0"/>
              <a:t>) M 2</a:t>
            </a:r>
            <a:r>
              <a:rPr lang="en-US" baseline="30000" dirty="0"/>
              <a:t>E</a:t>
            </a:r>
            <a:endParaRPr lang="en-US" dirty="0" smtClean="0"/>
          </a:p>
          <a:p>
            <a:r>
              <a:rPr lang="en-US" dirty="0" smtClean="0"/>
              <a:t>MSB represents the sign: 1 for negative, 0 for positive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exp</a:t>
            </a:r>
            <a:r>
              <a:rPr lang="en-US" dirty="0" smtClean="0"/>
              <a:t> field encodes E (but is not equal to E)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frac</a:t>
            </a:r>
            <a:r>
              <a:rPr lang="en-US" dirty="0" smtClean="0"/>
              <a:t> field encodes M (but is not equal to M)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29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– Normalized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When </a:t>
            </a:r>
            <a:r>
              <a:rPr lang="en-US" dirty="0" err="1" smtClean="0"/>
              <a:t>exp</a:t>
            </a:r>
            <a:r>
              <a:rPr lang="en-US" dirty="0" smtClean="0"/>
              <a:t> ≠ 000..0 and </a:t>
            </a:r>
            <a:r>
              <a:rPr lang="en-US" dirty="0" err="1" smtClean="0"/>
              <a:t>exp</a:t>
            </a:r>
            <a:r>
              <a:rPr lang="en-US" dirty="0" smtClean="0"/>
              <a:t> ≠ 111..1</a:t>
            </a:r>
          </a:p>
          <a:p>
            <a:r>
              <a:rPr lang="en-US" dirty="0" smtClean="0"/>
              <a:t>E = </a:t>
            </a:r>
            <a:r>
              <a:rPr lang="en-US" dirty="0" err="1"/>
              <a:t>E</a:t>
            </a:r>
            <a:r>
              <a:rPr lang="en-US" dirty="0" err="1" smtClean="0"/>
              <a:t>xp</a:t>
            </a:r>
            <a:r>
              <a:rPr lang="en-US" dirty="0" smtClean="0"/>
              <a:t> – bias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</a:t>
            </a:r>
            <a:r>
              <a:rPr lang="en-US" dirty="0" err="1" smtClean="0"/>
              <a:t>Exp</a:t>
            </a:r>
            <a:r>
              <a:rPr lang="en-US" dirty="0" smtClean="0"/>
              <a:t> = unsigned value of </a:t>
            </a:r>
            <a:r>
              <a:rPr lang="en-US" dirty="0" err="1" smtClean="0"/>
              <a:t>exp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bias = 2</a:t>
            </a:r>
            <a:r>
              <a:rPr lang="en-US" baseline="30000" dirty="0" smtClean="0"/>
              <a:t>k-1</a:t>
            </a:r>
            <a:r>
              <a:rPr lang="en-US" dirty="0" smtClean="0"/>
              <a:t> – 1, where k = number of </a:t>
            </a:r>
            <a:r>
              <a:rPr lang="en-US" dirty="0" err="1" smtClean="0"/>
              <a:t>exp</a:t>
            </a:r>
            <a:r>
              <a:rPr lang="en-US" dirty="0" smtClean="0"/>
              <a:t> bits</a:t>
            </a:r>
          </a:p>
          <a:p>
            <a:r>
              <a:rPr lang="en-US" dirty="0" err="1" smtClean="0"/>
              <a:t>Significand</a:t>
            </a:r>
            <a:r>
              <a:rPr lang="en-US" dirty="0" smtClean="0"/>
              <a:t> coded with implied leading 1: M = 1.xxx…xxx (base 2)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xxx…xxx: bits of </a:t>
            </a:r>
            <a:r>
              <a:rPr lang="en-US" dirty="0" err="1" smtClean="0"/>
              <a:t>frac</a:t>
            </a:r>
            <a:endParaRPr lang="en-US" dirty="0" smtClean="0"/>
          </a:p>
          <a:p>
            <a:r>
              <a:rPr lang="en-US" dirty="0" smtClean="0"/>
              <a:t>For single precision: k=8, bias=127</a:t>
            </a:r>
          </a:p>
          <a:p>
            <a:r>
              <a:rPr lang="en-US" dirty="0" smtClean="0"/>
              <a:t>Ex: 15213 = 11 1011 0110 1101 = 1.1101101101101 * 2</a:t>
            </a:r>
            <a:r>
              <a:rPr lang="en-US" baseline="30000" dirty="0" smtClean="0"/>
              <a:t>13</a:t>
            </a:r>
          </a:p>
          <a:p>
            <a:pPr marL="0" indent="0">
              <a:buNone/>
            </a:pPr>
            <a:r>
              <a:rPr lang="en-US" baseline="30000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Exp</a:t>
            </a:r>
            <a:r>
              <a:rPr lang="en-US" dirty="0" smtClean="0"/>
              <a:t> = E + bias = 13 + 127 = 140 = 1000 1100 (base 2)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frac</a:t>
            </a:r>
            <a:r>
              <a:rPr lang="en-US" dirty="0" smtClean="0"/>
              <a:t> = </a:t>
            </a:r>
            <a:r>
              <a:rPr lang="en-US" u="sng" dirty="0" smtClean="0"/>
              <a:t>1101101101101</a:t>
            </a:r>
            <a:r>
              <a:rPr lang="en-US" dirty="0" smtClean="0"/>
              <a:t>0000000000</a:t>
            </a:r>
          </a:p>
          <a:p>
            <a:r>
              <a:rPr lang="en-US" dirty="0"/>
              <a:t> </a:t>
            </a:r>
            <a:r>
              <a:rPr lang="en-US" dirty="0" smtClean="0"/>
              <a:t>Ex: 15213.0 = 0  10001100  11011011011010000000000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19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– </a:t>
            </a:r>
            <a:r>
              <a:rPr lang="en-US" dirty="0" err="1" smtClean="0"/>
              <a:t>Denormalized</a:t>
            </a:r>
            <a:r>
              <a:rPr lang="en-US" dirty="0" smtClean="0"/>
              <a:t>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</a:t>
            </a:r>
            <a:r>
              <a:rPr lang="en-US" dirty="0" err="1" smtClean="0"/>
              <a:t>exp</a:t>
            </a:r>
            <a:r>
              <a:rPr lang="en-US" dirty="0" smtClean="0"/>
              <a:t> = 000…0</a:t>
            </a:r>
          </a:p>
          <a:p>
            <a:r>
              <a:rPr lang="en-US" dirty="0" smtClean="0"/>
              <a:t>E = -bias + 1</a:t>
            </a:r>
          </a:p>
          <a:p>
            <a:r>
              <a:rPr lang="en-US" dirty="0" err="1" smtClean="0"/>
              <a:t>Significand</a:t>
            </a:r>
            <a:r>
              <a:rPr lang="en-US" dirty="0" smtClean="0"/>
              <a:t> </a:t>
            </a:r>
            <a:r>
              <a:rPr lang="en-US" dirty="0"/>
              <a:t>coded with implied leading </a:t>
            </a:r>
            <a:r>
              <a:rPr lang="en-US" dirty="0" smtClean="0"/>
              <a:t>0: </a:t>
            </a:r>
            <a:r>
              <a:rPr lang="en-US" dirty="0"/>
              <a:t>M = </a:t>
            </a:r>
            <a:r>
              <a:rPr lang="en-US" dirty="0" smtClean="0"/>
              <a:t>0.xxx…xxx </a:t>
            </a:r>
            <a:r>
              <a:rPr lang="en-US" dirty="0"/>
              <a:t>(base 2)</a:t>
            </a:r>
          </a:p>
          <a:p>
            <a:pPr marL="0" indent="0">
              <a:buNone/>
            </a:pPr>
            <a:r>
              <a:rPr lang="en-US" dirty="0"/>
              <a:t>   - xxx…xxx: bits of </a:t>
            </a:r>
            <a:r>
              <a:rPr lang="en-US" dirty="0" err="1"/>
              <a:t>frac</a:t>
            </a:r>
            <a:endParaRPr lang="en-US" dirty="0"/>
          </a:p>
          <a:p>
            <a:r>
              <a:rPr lang="en-US" dirty="0" err="1" smtClean="0"/>
              <a:t>Exp</a:t>
            </a:r>
            <a:r>
              <a:rPr lang="en-US" dirty="0" smtClean="0"/>
              <a:t> = 000…0 and </a:t>
            </a:r>
            <a:r>
              <a:rPr lang="en-US" dirty="0" err="1" smtClean="0"/>
              <a:t>frac</a:t>
            </a:r>
            <a:r>
              <a:rPr lang="en-US" dirty="0" smtClean="0"/>
              <a:t> = 000…0 represents 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+0 and -0 have different representation!</a:t>
            </a:r>
          </a:p>
          <a:p>
            <a:r>
              <a:rPr lang="en-US" dirty="0" err="1"/>
              <a:t>Exp</a:t>
            </a:r>
            <a:r>
              <a:rPr lang="en-US" dirty="0"/>
              <a:t> = 000…0 and </a:t>
            </a:r>
            <a:r>
              <a:rPr lang="en-US" dirty="0" err="1" smtClean="0"/>
              <a:t>frac</a:t>
            </a:r>
            <a:r>
              <a:rPr lang="en-US" dirty="0" smtClean="0"/>
              <a:t> != 000…0 represents numbers closest to 0.0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27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– Special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</a:t>
            </a:r>
            <a:r>
              <a:rPr lang="en-US" dirty="0" err="1" smtClean="0"/>
              <a:t>exp</a:t>
            </a:r>
            <a:r>
              <a:rPr lang="en-US" dirty="0" smtClean="0"/>
              <a:t> = 111…1</a:t>
            </a:r>
          </a:p>
          <a:p>
            <a:r>
              <a:rPr lang="en-US" dirty="0" err="1" smtClean="0"/>
              <a:t>Exp</a:t>
            </a:r>
            <a:r>
              <a:rPr lang="en-US" dirty="0" smtClean="0"/>
              <a:t> = 111…1 and </a:t>
            </a:r>
            <a:r>
              <a:rPr lang="en-US" dirty="0" err="1" smtClean="0"/>
              <a:t>frac</a:t>
            </a:r>
            <a:r>
              <a:rPr lang="en-US" dirty="0" smtClean="0"/>
              <a:t> = 000…0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Represents infinity (∞)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Both positive and negative (depending on sign bit)</a:t>
            </a:r>
          </a:p>
          <a:p>
            <a:r>
              <a:rPr lang="en-US" dirty="0" err="1" smtClean="0"/>
              <a:t>Exp</a:t>
            </a:r>
            <a:r>
              <a:rPr lang="en-US" dirty="0" smtClean="0"/>
              <a:t> = 111…1 and </a:t>
            </a:r>
            <a:r>
              <a:rPr lang="en-US" dirty="0" err="1" smtClean="0"/>
              <a:t>frac</a:t>
            </a:r>
            <a:r>
              <a:rPr lang="en-US" dirty="0" smtClean="0"/>
              <a:t> ≠ 000…0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Represents Not-a-Number (</a:t>
            </a:r>
            <a:r>
              <a:rPr lang="en-US" dirty="0" err="1" smtClean="0"/>
              <a:t>NaN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Ex: √-1, ∞-</a:t>
            </a:r>
            <a:r>
              <a:rPr lang="en-US" dirty="0"/>
              <a:t> </a:t>
            </a:r>
            <a:r>
              <a:rPr lang="en-US" dirty="0" smtClean="0"/>
              <a:t>∞, ∞ *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59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- Rounding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Cannot accurately represent all fractional ranges with limited number of bits</a:t>
            </a:r>
          </a:p>
          <a:p>
            <a:r>
              <a:rPr lang="en-US" dirty="0" smtClean="0"/>
              <a:t>Fractions need to be rounded most of the time</a:t>
            </a:r>
          </a:p>
          <a:p>
            <a:r>
              <a:rPr lang="en-US" dirty="0" smtClean="0"/>
              <a:t>Rounding scheme – round to even</a:t>
            </a:r>
          </a:p>
          <a:p>
            <a:r>
              <a:rPr lang="en-US" dirty="0" smtClean="0"/>
              <a:t>Ex: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10.10</a:t>
            </a:r>
            <a:r>
              <a:rPr lang="en-US" dirty="0" smtClean="0">
                <a:solidFill>
                  <a:srgbClr val="FF0000"/>
                </a:solidFill>
              </a:rPr>
              <a:t>11  </a:t>
            </a:r>
            <a:r>
              <a:rPr lang="en-US" dirty="0" smtClean="0">
                <a:sym typeface="Wingdings" panose="05000000000000000000" pitchFamily="2" charset="2"/>
              </a:rPr>
              <a:t> More than ½, round up                </a:t>
            </a:r>
            <a:r>
              <a:rPr lang="en-US" dirty="0" smtClean="0">
                <a:sym typeface="Wingdings" panose="05000000000000000000" pitchFamily="2" charset="2"/>
              </a:rPr>
              <a:t>   </a:t>
            </a:r>
            <a:r>
              <a:rPr lang="en-US" dirty="0" smtClean="0">
                <a:sym typeface="Wingdings" panose="05000000000000000000" pitchFamily="2" charset="2"/>
              </a:rPr>
              <a:t>10.11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10.10</a:t>
            </a:r>
            <a:r>
              <a:rPr lang="en-US" dirty="0" smtClean="0">
                <a:solidFill>
                  <a:srgbClr val="FF0000"/>
                </a:solidFill>
              </a:rPr>
              <a:t>10 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Equal to ½, round down to even </a:t>
            </a:r>
            <a:r>
              <a:rPr lang="en-US" dirty="0" smtClean="0">
                <a:sym typeface="Wingdings" panose="05000000000000000000" pitchFamily="2" charset="2"/>
              </a:rPr>
              <a:t>  </a:t>
            </a:r>
            <a:r>
              <a:rPr lang="en-US" dirty="0" smtClean="0">
                <a:sym typeface="Wingdings" panose="05000000000000000000" pitchFamily="2" charset="2"/>
              </a:rPr>
              <a:t>10.10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10.01</a:t>
            </a:r>
            <a:r>
              <a:rPr lang="en-US" dirty="0" smtClean="0">
                <a:solidFill>
                  <a:srgbClr val="FF0000"/>
                </a:solidFill>
              </a:rPr>
              <a:t>01  </a:t>
            </a:r>
            <a:r>
              <a:rPr lang="en-US" dirty="0" smtClean="0">
                <a:sym typeface="Wingdings" panose="05000000000000000000" pitchFamily="2" charset="2"/>
              </a:rPr>
              <a:t> Less than ½, round down             </a:t>
            </a:r>
            <a:r>
              <a:rPr lang="en-US" dirty="0" smtClean="0">
                <a:sym typeface="Wingdings" panose="05000000000000000000" pitchFamily="2" charset="2"/>
              </a:rPr>
              <a:t>  </a:t>
            </a:r>
            <a:r>
              <a:rPr lang="en-US" dirty="0" smtClean="0">
                <a:sym typeface="Wingdings" panose="05000000000000000000" pitchFamily="2" charset="2"/>
              </a:rPr>
              <a:t>10.01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10.01</a:t>
            </a:r>
            <a:r>
              <a:rPr lang="en-US" dirty="0" smtClean="0">
                <a:solidFill>
                  <a:srgbClr val="FF0000"/>
                </a:solidFill>
              </a:rPr>
              <a:t>10  </a:t>
            </a:r>
            <a:r>
              <a:rPr lang="en-US" dirty="0" smtClean="0">
                <a:sym typeface="Wingdings" panose="05000000000000000000" pitchFamily="2" charset="2"/>
              </a:rPr>
              <a:t> Equal to ½, round up to even      </a:t>
            </a:r>
            <a:r>
              <a:rPr lang="en-US" dirty="0" smtClean="0">
                <a:sym typeface="Wingdings" panose="05000000000000000000" pitchFamily="2" charset="2"/>
              </a:rPr>
              <a:t>  </a:t>
            </a:r>
            <a:r>
              <a:rPr lang="en-US" dirty="0" smtClean="0">
                <a:sym typeface="Wingdings" panose="05000000000000000000" pitchFamily="2" charset="2"/>
              </a:rPr>
              <a:t>10.10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Round up/down to even used only in interesting cases (Equal to ½ cases above)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All other cases involve rounding up or rounding 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77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-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Consider the following 5 bit floating point representation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k=3 exponent bits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n=2 </a:t>
            </a:r>
            <a:r>
              <a:rPr lang="en-US" dirty="0" err="1" smtClean="0"/>
              <a:t>frac</a:t>
            </a:r>
            <a:r>
              <a:rPr lang="en-US" dirty="0" smtClean="0"/>
              <a:t> bits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no sign bit (only positive floats)</a:t>
            </a:r>
          </a:p>
          <a:p>
            <a:r>
              <a:rPr lang="en-US" dirty="0" smtClean="0"/>
              <a:t>Bias = ?</a:t>
            </a:r>
          </a:p>
          <a:p>
            <a:r>
              <a:rPr lang="en-US" dirty="0" smtClean="0"/>
              <a:t>Largest normalized number = ?</a:t>
            </a:r>
          </a:p>
          <a:p>
            <a:r>
              <a:rPr lang="en-US" dirty="0" smtClean="0"/>
              <a:t>Smallest normalized number = ?</a:t>
            </a:r>
          </a:p>
          <a:p>
            <a:r>
              <a:rPr lang="en-US" dirty="0" smtClean="0"/>
              <a:t>Largest </a:t>
            </a:r>
            <a:r>
              <a:rPr lang="en-US" dirty="0" err="1" smtClean="0"/>
              <a:t>denormalized</a:t>
            </a:r>
            <a:r>
              <a:rPr lang="en-US" dirty="0" smtClean="0"/>
              <a:t> number = ?</a:t>
            </a:r>
          </a:p>
          <a:p>
            <a:r>
              <a:rPr lang="en-US" dirty="0" smtClean="0"/>
              <a:t>Smallest </a:t>
            </a:r>
            <a:r>
              <a:rPr lang="en-US" dirty="0" err="1" smtClean="0"/>
              <a:t>denormalized</a:t>
            </a:r>
            <a:r>
              <a:rPr lang="en-US" dirty="0" smtClean="0"/>
              <a:t> number =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69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-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Consider the following 5 bit floating point representation</a:t>
            </a:r>
          </a:p>
          <a:p>
            <a:pPr marL="0" indent="0">
              <a:buNone/>
            </a:pPr>
            <a:r>
              <a:rPr lang="en-US" dirty="0"/>
              <a:t>   - k=3 exponent bits</a:t>
            </a:r>
          </a:p>
          <a:p>
            <a:pPr marL="0" indent="0">
              <a:buNone/>
            </a:pPr>
            <a:r>
              <a:rPr lang="en-US" dirty="0"/>
              <a:t>   - n=2 </a:t>
            </a:r>
            <a:r>
              <a:rPr lang="en-US" dirty="0" err="1"/>
              <a:t>frac</a:t>
            </a:r>
            <a:r>
              <a:rPr lang="en-US" dirty="0"/>
              <a:t> bits</a:t>
            </a:r>
          </a:p>
          <a:p>
            <a:pPr marL="0" indent="0">
              <a:buNone/>
            </a:pPr>
            <a:r>
              <a:rPr lang="en-US" dirty="0"/>
              <a:t>   - no sign bit (only positive floats)</a:t>
            </a:r>
          </a:p>
          <a:p>
            <a:r>
              <a:rPr lang="en-US" dirty="0"/>
              <a:t>Bias = </a:t>
            </a:r>
            <a:r>
              <a:rPr lang="en-US" dirty="0" smtClean="0"/>
              <a:t>3</a:t>
            </a:r>
            <a:endParaRPr lang="en-US" dirty="0"/>
          </a:p>
          <a:p>
            <a:r>
              <a:rPr lang="en-US" dirty="0" smtClean="0"/>
              <a:t>Largest normalized number = 110 11 = 1110.0</a:t>
            </a:r>
            <a:r>
              <a:rPr lang="en-US" baseline="-25000" dirty="0" smtClean="0"/>
              <a:t>2</a:t>
            </a:r>
            <a:r>
              <a:rPr lang="en-US" dirty="0" smtClean="0"/>
              <a:t> = 14</a:t>
            </a:r>
          </a:p>
          <a:p>
            <a:r>
              <a:rPr lang="en-US" dirty="0" smtClean="0"/>
              <a:t>Smallest </a:t>
            </a:r>
            <a:r>
              <a:rPr lang="en-US" dirty="0"/>
              <a:t>normalized number = </a:t>
            </a:r>
            <a:r>
              <a:rPr lang="en-US" dirty="0" smtClean="0"/>
              <a:t>001 00 = 0.0100</a:t>
            </a:r>
            <a:r>
              <a:rPr lang="en-US" baseline="-25000" dirty="0"/>
              <a:t> </a:t>
            </a:r>
            <a:r>
              <a:rPr lang="en-US" baseline="-25000" dirty="0" smtClean="0"/>
              <a:t>2 </a:t>
            </a:r>
            <a:r>
              <a:rPr lang="en-US" dirty="0" smtClean="0"/>
              <a:t>= 1/4 </a:t>
            </a:r>
            <a:endParaRPr lang="en-US" dirty="0"/>
          </a:p>
          <a:p>
            <a:r>
              <a:rPr lang="en-US" dirty="0"/>
              <a:t>Largest </a:t>
            </a:r>
            <a:r>
              <a:rPr lang="en-US" dirty="0" err="1"/>
              <a:t>denormalized</a:t>
            </a:r>
            <a:r>
              <a:rPr lang="en-US" dirty="0"/>
              <a:t> number = </a:t>
            </a:r>
            <a:r>
              <a:rPr lang="en-US" dirty="0" smtClean="0"/>
              <a:t>000 11 = 0.0011</a:t>
            </a:r>
            <a:r>
              <a:rPr lang="en-US" baseline="-25000" dirty="0" smtClean="0"/>
              <a:t>2</a:t>
            </a:r>
            <a:r>
              <a:rPr lang="en-US" dirty="0" smtClean="0"/>
              <a:t> = 3/16</a:t>
            </a:r>
            <a:endParaRPr lang="en-US" dirty="0"/>
          </a:p>
          <a:p>
            <a:r>
              <a:rPr lang="en-US" dirty="0"/>
              <a:t>Smallest </a:t>
            </a:r>
            <a:r>
              <a:rPr lang="en-US" dirty="0" err="1"/>
              <a:t>denormalized</a:t>
            </a:r>
            <a:r>
              <a:rPr lang="en-US" dirty="0"/>
              <a:t> number = </a:t>
            </a:r>
            <a:r>
              <a:rPr lang="en-US" dirty="0" smtClean="0"/>
              <a:t>000 01 = 0.0001</a:t>
            </a:r>
            <a:r>
              <a:rPr lang="en-US" baseline="-25000" dirty="0" smtClean="0"/>
              <a:t>2</a:t>
            </a:r>
            <a:r>
              <a:rPr lang="en-US" dirty="0" smtClean="0"/>
              <a:t> = 1/16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33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-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converting to IEEE floating points, assume that the IEEE floating point would be normalized</a:t>
            </a:r>
          </a:p>
          <a:p>
            <a:r>
              <a:rPr lang="en-US" dirty="0" smtClean="0"/>
              <a:t>It will be - most of the time</a:t>
            </a:r>
          </a:p>
          <a:p>
            <a:r>
              <a:rPr lang="en-US" dirty="0" smtClean="0"/>
              <a:t>If not, you can easily tell – exponent would not make any sense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80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-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following 5 bit floating point representation</a:t>
            </a:r>
          </a:p>
          <a:p>
            <a:pPr marL="0" indent="0">
              <a:buNone/>
            </a:pPr>
            <a:r>
              <a:rPr lang="en-US" dirty="0"/>
              <a:t>   - k=3 exponent bits</a:t>
            </a:r>
          </a:p>
          <a:p>
            <a:pPr marL="0" indent="0">
              <a:buNone/>
            </a:pPr>
            <a:r>
              <a:rPr lang="en-US" dirty="0"/>
              <a:t>   - n=2 </a:t>
            </a:r>
            <a:r>
              <a:rPr lang="en-US" dirty="0" err="1"/>
              <a:t>frac</a:t>
            </a:r>
            <a:r>
              <a:rPr lang="en-US" dirty="0"/>
              <a:t> bits</a:t>
            </a:r>
          </a:p>
          <a:p>
            <a:pPr marL="0" indent="0">
              <a:buNone/>
            </a:pPr>
            <a:r>
              <a:rPr lang="en-US" dirty="0"/>
              <a:t>   - no sign bit (only positive floats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146919"/>
              </p:ext>
            </p:extLst>
          </p:nvPr>
        </p:nvGraphicFramePr>
        <p:xfrm>
          <a:off x="1027448" y="3900748"/>
          <a:ext cx="8127999" cy="2370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9239"/>
                <a:gridCol w="3902299"/>
                <a:gridCol w="2136461"/>
              </a:tblGrid>
              <a:tr h="516706">
                <a:tc>
                  <a:txBody>
                    <a:bodyPr/>
                    <a:lstStyle/>
                    <a:p>
                      <a:r>
                        <a:rPr lang="en-US" dirty="0" smtClean="0"/>
                        <a:t>Value in Decimal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IEEE floating point representation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Rounded 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9/32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3/16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15/2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59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-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following 5 bit floating point representation</a:t>
            </a:r>
          </a:p>
          <a:p>
            <a:pPr marL="0" indent="0">
              <a:buNone/>
            </a:pPr>
            <a:r>
              <a:rPr lang="en-US" dirty="0"/>
              <a:t>   - k=3 exponent bits</a:t>
            </a:r>
          </a:p>
          <a:p>
            <a:pPr marL="0" indent="0">
              <a:buNone/>
            </a:pPr>
            <a:r>
              <a:rPr lang="en-US" dirty="0"/>
              <a:t>   - n=2 </a:t>
            </a:r>
            <a:r>
              <a:rPr lang="en-US" dirty="0" err="1"/>
              <a:t>frac</a:t>
            </a:r>
            <a:r>
              <a:rPr lang="en-US" dirty="0"/>
              <a:t> bits</a:t>
            </a:r>
          </a:p>
          <a:p>
            <a:pPr marL="0" indent="0">
              <a:buNone/>
            </a:pPr>
            <a:r>
              <a:rPr lang="en-US" dirty="0"/>
              <a:t>   - no sign bit (only positive floats)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23822"/>
              </p:ext>
            </p:extLst>
          </p:nvPr>
        </p:nvGraphicFramePr>
        <p:xfrm>
          <a:off x="838198" y="4001294"/>
          <a:ext cx="8383075" cy="2360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7789"/>
                <a:gridCol w="4011409"/>
                <a:gridCol w="2273877"/>
              </a:tblGrid>
              <a:tr h="506312">
                <a:tc>
                  <a:txBody>
                    <a:bodyPr/>
                    <a:lstStyle/>
                    <a:p>
                      <a:r>
                        <a:rPr lang="en-US" dirty="0" smtClean="0"/>
                        <a:t>Value in Decimal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IEEE Floating point representation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Rounded 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9/32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001 00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110 00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3/16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000 11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3/16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15/2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110 00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0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general stuffs/tips/logistics</a:t>
            </a:r>
          </a:p>
          <a:p>
            <a:r>
              <a:rPr lang="en-US" dirty="0" smtClean="0"/>
              <a:t>Data Lab</a:t>
            </a:r>
          </a:p>
          <a:p>
            <a:r>
              <a:rPr lang="en-US" dirty="0" smtClean="0"/>
              <a:t>Bits and bytes</a:t>
            </a:r>
          </a:p>
          <a:p>
            <a:r>
              <a:rPr lang="en-US" dirty="0" smtClean="0"/>
              <a:t>Unsigned Numbers</a:t>
            </a:r>
          </a:p>
          <a:p>
            <a:r>
              <a:rPr lang="en-US" dirty="0" smtClean="0"/>
              <a:t>Signed Number</a:t>
            </a:r>
          </a:p>
          <a:p>
            <a:r>
              <a:rPr lang="en-US" dirty="0" smtClean="0"/>
              <a:t>Arithmetic/Logical Shift – Many questions on this!</a:t>
            </a:r>
          </a:p>
          <a:p>
            <a:r>
              <a:rPr lang="en-US" dirty="0" smtClean="0"/>
              <a:t>Floating Points – IEEE formats and rounding – Some questions on this!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61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http://www.cs.cmu.edu/~213/</a:t>
            </a:r>
            <a:endParaRPr lang="en-US" dirty="0" smtClean="0"/>
          </a:p>
          <a:p>
            <a:r>
              <a:rPr lang="en-US" dirty="0" smtClean="0"/>
              <a:t>The course text book</a:t>
            </a:r>
          </a:p>
          <a:p>
            <a:r>
              <a:rPr lang="en-US" dirty="0" smtClean="0"/>
              <a:t>Lecture slides</a:t>
            </a:r>
          </a:p>
          <a:p>
            <a:r>
              <a:rPr lang="en-US" dirty="0" smtClean="0"/>
              <a:t>Previous recitation slides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53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help: how-to?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Attend lectures – there is no substitution for this</a:t>
            </a:r>
            <a:r>
              <a:rPr lang="en-US" dirty="0" smtClean="0"/>
              <a:t>!</a:t>
            </a:r>
          </a:p>
          <a:p>
            <a:r>
              <a:rPr lang="en-US" dirty="0" smtClean="0"/>
              <a:t>Course website – Go over the FAQ section</a:t>
            </a:r>
          </a:p>
          <a:p>
            <a:r>
              <a:rPr lang="en-US" dirty="0"/>
              <a:t>Refer the textbook – it will be useful long after this semester </a:t>
            </a:r>
            <a:r>
              <a:rPr lang="en-US" dirty="0" smtClean="0"/>
              <a:t>ends</a:t>
            </a:r>
          </a:p>
          <a:p>
            <a:r>
              <a:rPr lang="en-US" dirty="0" smtClean="0"/>
              <a:t>Always email the staff mailing list – you will get quicker response (</a:t>
            </a:r>
            <a:r>
              <a:rPr lang="en-US" dirty="0" smtClean="0">
                <a:hlinkClick r:id="rId2"/>
              </a:rPr>
              <a:t>15-213-staff@cs.cmu.edu</a:t>
            </a:r>
            <a:r>
              <a:rPr lang="en-US" dirty="0" smtClean="0"/>
              <a:t>)</a:t>
            </a:r>
          </a:p>
          <a:p>
            <a:r>
              <a:rPr lang="en-US" dirty="0" smtClean="0"/>
              <a:t>Attend recitations – some problems will/might be solved! </a:t>
            </a:r>
          </a:p>
          <a:p>
            <a:r>
              <a:rPr lang="en-US" dirty="0" smtClean="0"/>
              <a:t>All recitations are on Monday – different place and time – check  course website</a:t>
            </a:r>
          </a:p>
          <a:p>
            <a:r>
              <a:rPr lang="en-US" dirty="0" smtClean="0"/>
              <a:t>Visit TA office hours – for any specific questions or lab problems</a:t>
            </a:r>
          </a:p>
          <a:p>
            <a:r>
              <a:rPr lang="en-US" dirty="0" smtClean="0"/>
              <a:t>All office hours are in WEH 5207 - 5:30 PM to 8:30 PM – different days of the week – check course website</a:t>
            </a:r>
          </a:p>
        </p:txBody>
      </p:sp>
    </p:spTree>
    <p:extLst>
      <p:ext uri="{BB962C8B-B14F-4D97-AF65-F5344CB8AC3E}">
        <p14:creationId xmlns:p14="http://schemas.microsoft.com/office/powerpoint/2010/main" val="130604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Lab - General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Due this Thursday (Sept 11</a:t>
            </a:r>
            <a:r>
              <a:rPr lang="en-US" baseline="30000" dirty="0" smtClean="0"/>
              <a:t>th</a:t>
            </a:r>
            <a:r>
              <a:rPr lang="en-US" dirty="0" smtClean="0"/>
              <a:t>)</a:t>
            </a:r>
          </a:p>
          <a:p>
            <a:r>
              <a:rPr lang="en-US" dirty="0" smtClean="0"/>
              <a:t>Try not to use grace days for the initial labs – the value of grace days appreciates as the semester progresses!</a:t>
            </a:r>
          </a:p>
          <a:p>
            <a:r>
              <a:rPr lang="en-US" dirty="0" smtClean="0"/>
              <a:t>If you have to use grace days – </a:t>
            </a:r>
            <a:r>
              <a:rPr lang="en-US" dirty="0" err="1" smtClean="0"/>
              <a:t>autolab</a:t>
            </a:r>
            <a:r>
              <a:rPr lang="en-US" dirty="0" smtClean="0"/>
              <a:t> will do it for you, </a:t>
            </a:r>
            <a:r>
              <a:rPr lang="en-US" dirty="0"/>
              <a:t>j</a:t>
            </a:r>
            <a:r>
              <a:rPr lang="en-US" dirty="0" smtClean="0"/>
              <a:t>ust submit</a:t>
            </a:r>
          </a:p>
          <a:p>
            <a:r>
              <a:rPr lang="en-US" dirty="0" smtClean="0"/>
              <a:t>Beware - you can use only 2 grace days per lab! (Again, you should really be not using them now!)</a:t>
            </a:r>
          </a:p>
          <a:p>
            <a:r>
              <a:rPr lang="en-US" dirty="0" smtClean="0"/>
              <a:t>Try to get accustomed to shark machines – really! Future labs will force you to use only shark machines</a:t>
            </a:r>
          </a:p>
        </p:txBody>
      </p:sp>
    </p:spTree>
    <p:extLst>
      <p:ext uri="{BB962C8B-B14F-4D97-AF65-F5344CB8AC3E}">
        <p14:creationId xmlns:p14="http://schemas.microsoft.com/office/powerpoint/2010/main" val="105760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Lab – How to </a:t>
            </a:r>
            <a:r>
              <a:rPr lang="en-US" dirty="0"/>
              <a:t>g</a:t>
            </a:r>
            <a:r>
              <a:rPr lang="en-US" dirty="0" smtClean="0"/>
              <a:t>et started?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Download the </a:t>
            </a:r>
            <a:r>
              <a:rPr lang="en-US" dirty="0" smtClean="0"/>
              <a:t>handout</a:t>
            </a:r>
          </a:p>
          <a:p>
            <a:pPr marL="0" indent="0">
              <a:buNone/>
            </a:pPr>
            <a:r>
              <a:rPr lang="en-US" dirty="0" smtClean="0"/>
              <a:t>   - From </a:t>
            </a:r>
            <a:r>
              <a:rPr lang="en-US" dirty="0" err="1" smtClean="0"/>
              <a:t>Autolab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If not registered yet, download from course website (schedule page)</a:t>
            </a:r>
            <a:endParaRPr lang="en-US" dirty="0"/>
          </a:p>
          <a:p>
            <a:r>
              <a:rPr lang="en-US" dirty="0" smtClean="0"/>
              <a:t>Un-tar on </a:t>
            </a:r>
            <a:r>
              <a:rPr lang="en-US" dirty="0"/>
              <a:t>shark </a:t>
            </a:r>
            <a:r>
              <a:rPr lang="en-US" dirty="0" smtClean="0"/>
              <a:t>machine </a:t>
            </a:r>
            <a:r>
              <a:rPr lang="en-US" dirty="0"/>
              <a:t>(tar </a:t>
            </a:r>
            <a:r>
              <a:rPr lang="en-US" dirty="0" err="1"/>
              <a:t>xvf</a:t>
            </a:r>
            <a:r>
              <a:rPr lang="en-US" dirty="0"/>
              <a:t> &lt;tar-file-name</a:t>
            </a:r>
            <a:r>
              <a:rPr lang="en-US" dirty="0" smtClean="0"/>
              <a:t>&gt;)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Else </a:t>
            </a:r>
            <a:r>
              <a:rPr lang="en-US" dirty="0"/>
              <a:t>you might see </a:t>
            </a:r>
            <a:r>
              <a:rPr lang="en-US" dirty="0" smtClean="0"/>
              <a:t>permission denied error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If you see any permission related issues, try “</a:t>
            </a:r>
            <a:r>
              <a:rPr lang="en-US" dirty="0" err="1" smtClean="0"/>
              <a:t>chmod</a:t>
            </a:r>
            <a:r>
              <a:rPr lang="en-US" dirty="0" smtClean="0"/>
              <a:t> +x &lt;filename&gt;”</a:t>
            </a:r>
          </a:p>
          <a:p>
            <a:r>
              <a:rPr lang="en-US" dirty="0" smtClean="0"/>
              <a:t>Hope </a:t>
            </a:r>
            <a:r>
              <a:rPr lang="en-US" dirty="0"/>
              <a:t>everyone has already done this by now!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70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Lab – Which files to </a:t>
            </a:r>
            <a:r>
              <a:rPr lang="en-US" dirty="0"/>
              <a:t>e</a:t>
            </a:r>
            <a:r>
              <a:rPr lang="en-US" dirty="0" smtClean="0"/>
              <a:t>dit and </a:t>
            </a:r>
            <a:r>
              <a:rPr lang="en-US" dirty="0"/>
              <a:t>s</a:t>
            </a:r>
            <a:r>
              <a:rPr lang="en-US" dirty="0" smtClean="0"/>
              <a:t>ubmit?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bits.c</a:t>
            </a:r>
            <a:r>
              <a:rPr lang="en-US" dirty="0" smtClean="0"/>
              <a:t> is the file you will be working on</a:t>
            </a:r>
          </a:p>
          <a:p>
            <a:r>
              <a:rPr lang="en-US" dirty="0" smtClean="0"/>
              <a:t>Read the instructions carefully – both in the </a:t>
            </a:r>
            <a:r>
              <a:rPr lang="en-US" dirty="0" err="1" smtClean="0"/>
              <a:t>bits.c</a:t>
            </a:r>
            <a:r>
              <a:rPr lang="en-US" dirty="0" smtClean="0"/>
              <a:t> file header and the lab </a:t>
            </a:r>
            <a:r>
              <a:rPr lang="en-US" dirty="0" err="1" smtClean="0"/>
              <a:t>writeup</a:t>
            </a:r>
            <a:endParaRPr lang="en-US" dirty="0" smtClean="0"/>
          </a:p>
          <a:p>
            <a:r>
              <a:rPr lang="en-US" dirty="0" smtClean="0"/>
              <a:t>Run driver.pl before submitting – runs the same test that </a:t>
            </a:r>
            <a:r>
              <a:rPr lang="en-US" dirty="0" err="1" smtClean="0"/>
              <a:t>autolab</a:t>
            </a:r>
            <a:r>
              <a:rPr lang="en-US" dirty="0" smtClean="0"/>
              <a:t> uses to grade the lab</a:t>
            </a:r>
          </a:p>
          <a:p>
            <a:r>
              <a:rPr lang="en-US" dirty="0" smtClean="0"/>
              <a:t>You need to submit to </a:t>
            </a:r>
            <a:r>
              <a:rPr lang="en-US" dirty="0" err="1" smtClean="0"/>
              <a:t>autolab</a:t>
            </a:r>
            <a:endParaRPr lang="en-US" dirty="0" smtClean="0"/>
          </a:p>
          <a:p>
            <a:r>
              <a:rPr lang="en-US" dirty="0" smtClean="0"/>
              <a:t>You have unlimited submission – but please do not use </a:t>
            </a:r>
            <a:r>
              <a:rPr lang="en-US" dirty="0" err="1" smtClean="0"/>
              <a:t>autolab</a:t>
            </a:r>
            <a:r>
              <a:rPr lang="en-US" dirty="0" smtClean="0"/>
              <a:t> as your own driver.pl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54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Lab – The last </a:t>
            </a:r>
            <a:r>
              <a:rPr lang="en-US" dirty="0"/>
              <a:t>s</a:t>
            </a:r>
            <a:r>
              <a:rPr lang="en-US" dirty="0" smtClean="0"/>
              <a:t>lide!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 are expected to write C which follows ANSI C standards – Only for this lab!</a:t>
            </a:r>
          </a:p>
          <a:p>
            <a:r>
              <a:rPr lang="en-US" dirty="0" smtClean="0"/>
              <a:t>This means you cannot mix statements with variable declarations – all variables declared at the beginning of the function</a:t>
            </a:r>
          </a:p>
          <a:p>
            <a:r>
              <a:rPr lang="en-US" dirty="0" smtClean="0"/>
              <a:t>The closing brace should be in the 1</a:t>
            </a:r>
            <a:r>
              <a:rPr lang="en-US" baseline="30000" dirty="0" smtClean="0"/>
              <a:t>st</a:t>
            </a:r>
            <a:r>
              <a:rPr lang="en-US" dirty="0" smtClean="0"/>
              <a:t> column! </a:t>
            </a:r>
          </a:p>
          <a:p>
            <a:r>
              <a:rPr lang="en-US" dirty="0" smtClean="0"/>
              <a:t>Be aware of operator precedence in C – better use braces when you are not sure. Ex: (((a-b) &gt;&gt; 2) &amp; (c | (~a) | 0x1))</a:t>
            </a:r>
          </a:p>
          <a:p>
            <a:r>
              <a:rPr lang="en-US" dirty="0" smtClean="0"/>
              <a:t>Be clever to use some special values – 0, ~0, </a:t>
            </a:r>
            <a:r>
              <a:rPr lang="en-US" dirty="0" err="1" smtClean="0"/>
              <a:t>Tmin</a:t>
            </a:r>
            <a:r>
              <a:rPr lang="en-US" dirty="0" smtClean="0"/>
              <a:t>, -1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Try and finish all puzzles before you set out to optimize your solution</a:t>
            </a:r>
          </a:p>
          <a:p>
            <a:r>
              <a:rPr lang="en-US" dirty="0" smtClean="0"/>
              <a:t>Any specific question?</a:t>
            </a:r>
          </a:p>
        </p:txBody>
      </p:sp>
    </p:spTree>
    <p:extLst>
      <p:ext uri="{BB962C8B-B14F-4D97-AF65-F5344CB8AC3E}">
        <p14:creationId xmlns:p14="http://schemas.microsoft.com/office/powerpoint/2010/main" val="9834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Bits and Bytes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Computers understand everything in bits – in 0’s and 1’s</a:t>
            </a:r>
          </a:p>
          <a:p>
            <a:r>
              <a:rPr lang="en-US" dirty="0" smtClean="0"/>
              <a:t>So, even you should be able to understand bit level arithmetic – binary representation of numbers</a:t>
            </a:r>
          </a:p>
          <a:p>
            <a:r>
              <a:rPr lang="en-US" dirty="0" smtClean="0"/>
              <a:t>Might be difficult at first since we are more accustomed to counting in base-10</a:t>
            </a:r>
          </a:p>
          <a:p>
            <a:r>
              <a:rPr lang="en-US" dirty="0" smtClean="0"/>
              <a:t>But then, if it was easy then there would be no fun in it! (Right?)</a:t>
            </a:r>
          </a:p>
          <a:p>
            <a:r>
              <a:rPr lang="en-US" dirty="0" smtClean="0"/>
              <a:t>8 bits make up 1 byte</a:t>
            </a:r>
          </a:p>
        </p:txBody>
      </p:sp>
    </p:spTree>
    <p:extLst>
      <p:ext uri="{BB962C8B-B14F-4D97-AF65-F5344CB8AC3E}">
        <p14:creationId xmlns:p14="http://schemas.microsoft.com/office/powerpoint/2010/main" val="231707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</TotalTime>
  <Words>2023</Words>
  <Application>Microsoft Office PowerPoint</Application>
  <PresentationFormat>Widescreen</PresentationFormat>
  <Paragraphs>251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Office Theme</vt:lpstr>
      <vt:lpstr>15213 Recitation  Fall 2014</vt:lpstr>
      <vt:lpstr>Welcome to a fun course!</vt:lpstr>
      <vt:lpstr>Agenda</vt:lpstr>
      <vt:lpstr>Getting help: how-to?</vt:lpstr>
      <vt:lpstr>Data Lab - General</vt:lpstr>
      <vt:lpstr>Data Lab – How to get started?</vt:lpstr>
      <vt:lpstr>Data Lab – Which files to edit and submit?</vt:lpstr>
      <vt:lpstr>Data Lab – The last slide!</vt:lpstr>
      <vt:lpstr>Bits and Bytes</vt:lpstr>
      <vt:lpstr>Bits and Bytes - Example Data Representation</vt:lpstr>
      <vt:lpstr>Bits and Bytes - Endianness</vt:lpstr>
      <vt:lpstr>Unsigned Numbers</vt:lpstr>
      <vt:lpstr>Signed Numbers (C ‘int’s)</vt:lpstr>
      <vt:lpstr>Operators of interest</vt:lpstr>
      <vt:lpstr>Operators of interest</vt:lpstr>
      <vt:lpstr>Some insights on right shifts</vt:lpstr>
      <vt:lpstr>Some insights on right shifts</vt:lpstr>
      <vt:lpstr>Floating Point – Binary Fractions</vt:lpstr>
      <vt:lpstr>Floating Point – IEEE Standards</vt:lpstr>
      <vt:lpstr>Floating Point – IEEE Standards</vt:lpstr>
      <vt:lpstr>Floating Point – Normalized Values</vt:lpstr>
      <vt:lpstr>Floating Point – Denormalized Values</vt:lpstr>
      <vt:lpstr>Floating Point – Special Values</vt:lpstr>
      <vt:lpstr>Floating Point - Rounding</vt:lpstr>
      <vt:lpstr>Floating Point - Examples</vt:lpstr>
      <vt:lpstr>Floating Point - Examples</vt:lpstr>
      <vt:lpstr>Floating Point - Examples</vt:lpstr>
      <vt:lpstr>Floating Point - Examples</vt:lpstr>
      <vt:lpstr>Floating Point - Examples</vt:lpstr>
      <vt:lpstr>Credits</vt:lpstr>
    </vt:vector>
  </TitlesOfParts>
  <Company>Carnegie Mellon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15213 Recitation</dc:title>
  <dc:creator>Vinaykumar Bhat</dc:creator>
  <cp:lastModifiedBy>Vinaykumar Bhat</cp:lastModifiedBy>
  <cp:revision>70</cp:revision>
  <dcterms:created xsi:type="dcterms:W3CDTF">2014-09-05T20:28:47Z</dcterms:created>
  <dcterms:modified xsi:type="dcterms:W3CDTF">2014-09-07T00:56:23Z</dcterms:modified>
</cp:coreProperties>
</file>