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24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22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3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</p:sldIdLst>
  <p:sldSz cy="6858000" cx="9144000"/>
  <p:notesSz cx="6985000" cy="9283700"/>
  <p:embeddedFontLst>
    <p:embeddedFont>
      <p:font typeface="Arial Narrow"/>
      <p:regular r:id="rId31"/>
      <p:bold r:id="rId32"/>
      <p:italic r:id="rId33"/>
      <p:boldItalic r:id="rId3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40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http://customooxmlschemas.google.com/">
      <go:slidesCustomData xmlns:go="http://customooxmlschemas.google.com/" r:id="rId35" roundtripDataSignature="AMtx7min+2+k45J6gokZ1MYZF2AD1XUzO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2EC2C91F-5940-4B11-A255-A775C4B3FD0D}">
  <a:tblStyle styleId="{2EC2C91F-5940-4B11-A255-A775C4B3FD0D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40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22" Type="http://schemas.openxmlformats.org/officeDocument/2006/relationships/slide" Target="slides/slide16.xml"/><Relationship Id="rId21" Type="http://schemas.openxmlformats.org/officeDocument/2006/relationships/slide" Target="slides/slide15.xml"/><Relationship Id="rId24" Type="http://schemas.openxmlformats.org/officeDocument/2006/relationships/slide" Target="slides/slide18.xml"/><Relationship Id="rId23" Type="http://schemas.openxmlformats.org/officeDocument/2006/relationships/slide" Target="slides/slide1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26" Type="http://schemas.openxmlformats.org/officeDocument/2006/relationships/slide" Target="slides/slide20.xml"/><Relationship Id="rId25" Type="http://schemas.openxmlformats.org/officeDocument/2006/relationships/slide" Target="slides/slide19.xml"/><Relationship Id="rId28" Type="http://schemas.openxmlformats.org/officeDocument/2006/relationships/slide" Target="slides/slide22.xml"/><Relationship Id="rId27" Type="http://schemas.openxmlformats.org/officeDocument/2006/relationships/slide" Target="slides/slide21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29" Type="http://schemas.openxmlformats.org/officeDocument/2006/relationships/slide" Target="slides/slide23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31" Type="http://schemas.openxmlformats.org/officeDocument/2006/relationships/font" Target="fonts/ArialNarrow-regular.fntdata"/><Relationship Id="rId30" Type="http://schemas.openxmlformats.org/officeDocument/2006/relationships/slide" Target="slides/slide24.xml"/><Relationship Id="rId11" Type="http://schemas.openxmlformats.org/officeDocument/2006/relationships/slide" Target="slides/slide5.xml"/><Relationship Id="rId33" Type="http://schemas.openxmlformats.org/officeDocument/2006/relationships/font" Target="fonts/ArialNarrow-italic.fntdata"/><Relationship Id="rId10" Type="http://schemas.openxmlformats.org/officeDocument/2006/relationships/slide" Target="slides/slide4.xml"/><Relationship Id="rId32" Type="http://schemas.openxmlformats.org/officeDocument/2006/relationships/font" Target="fonts/ArialNarrow-bold.fntdata"/><Relationship Id="rId13" Type="http://schemas.openxmlformats.org/officeDocument/2006/relationships/slide" Target="slides/slide7.xml"/><Relationship Id="rId35" Type="http://customschemas.google.com/relationships/presentationmetadata" Target="metadata"/><Relationship Id="rId12" Type="http://schemas.openxmlformats.org/officeDocument/2006/relationships/slide" Target="slides/slide6.xml"/><Relationship Id="rId34" Type="http://schemas.openxmlformats.org/officeDocument/2006/relationships/font" Target="fonts/ArialNarrow-boldItalic.fntdata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3061252" cy="442740"/>
          </a:xfrm>
          <a:prstGeom prst="rect">
            <a:avLst/>
          </a:prstGeom>
          <a:noFill/>
          <a:ln>
            <a:noFill/>
          </a:ln>
        </p:spPr>
        <p:txBody>
          <a:bodyPr anchorCtr="0" anchor="t" bIns="44025" lIns="88075" spcFirstLastPara="1" rIns="88075" wrap="square" tIns="440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935896" y="0"/>
            <a:ext cx="3061252" cy="442740"/>
          </a:xfrm>
          <a:prstGeom prst="rect">
            <a:avLst/>
          </a:prstGeom>
          <a:noFill/>
          <a:ln>
            <a:noFill/>
          </a:ln>
        </p:spPr>
        <p:txBody>
          <a:bodyPr anchorCtr="0" anchor="t" bIns="44025" lIns="88075" spcFirstLastPara="1" rIns="88075" wrap="square" tIns="44025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38238" y="663575"/>
            <a:ext cx="4721225" cy="354171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947530" y="4427398"/>
            <a:ext cx="5102087" cy="4132238"/>
          </a:xfrm>
          <a:prstGeom prst="rect">
            <a:avLst/>
          </a:prstGeom>
          <a:noFill/>
          <a:ln>
            <a:noFill/>
          </a:ln>
        </p:spPr>
        <p:txBody>
          <a:bodyPr anchorCtr="0" anchor="t" bIns="44025" lIns="88075" spcFirstLastPara="1" rIns="88075" wrap="square" tIns="44025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854795"/>
            <a:ext cx="3061252" cy="442740"/>
          </a:xfrm>
          <a:prstGeom prst="rect">
            <a:avLst/>
          </a:prstGeom>
          <a:noFill/>
          <a:ln>
            <a:noFill/>
          </a:ln>
        </p:spPr>
        <p:txBody>
          <a:bodyPr anchorCtr="0" anchor="b" bIns="44025" lIns="88075" spcFirstLastPara="1" rIns="88075" wrap="square" tIns="440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935896" y="8854795"/>
            <a:ext cx="3061252" cy="442740"/>
          </a:xfrm>
          <a:prstGeom prst="rect">
            <a:avLst/>
          </a:prstGeom>
          <a:noFill/>
          <a:ln>
            <a:noFill/>
          </a:ln>
        </p:spPr>
        <p:txBody>
          <a:bodyPr anchorCtr="0" anchor="b" bIns="44025" lIns="88075" spcFirstLastPara="1" rIns="88075" wrap="square" tIns="4402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:notes"/>
          <p:cNvSpPr/>
          <p:nvPr>
            <p:ph idx="2" type="sldImg"/>
          </p:nvPr>
        </p:nvSpPr>
        <p:spPr>
          <a:xfrm>
            <a:off x="1138238" y="663575"/>
            <a:ext cx="4721225" cy="354171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71" name="Google Shape;71;p1:notes"/>
          <p:cNvSpPr txBox="1"/>
          <p:nvPr>
            <p:ph idx="1" type="body"/>
          </p:nvPr>
        </p:nvSpPr>
        <p:spPr>
          <a:xfrm>
            <a:off x="947530" y="4427398"/>
            <a:ext cx="5102087" cy="4132238"/>
          </a:xfrm>
          <a:prstGeom prst="rect">
            <a:avLst/>
          </a:prstGeom>
          <a:noFill/>
          <a:ln>
            <a:noFill/>
          </a:ln>
        </p:spPr>
        <p:txBody>
          <a:bodyPr anchorCtr="0" anchor="t" bIns="44025" lIns="88075" spcFirstLastPara="1" rIns="88075" wrap="square" tIns="440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72" name="Google Shape;72;p1:notes"/>
          <p:cNvSpPr txBox="1"/>
          <p:nvPr>
            <p:ph idx="12" type="sldNum"/>
          </p:nvPr>
        </p:nvSpPr>
        <p:spPr>
          <a:xfrm>
            <a:off x="3935896" y="8854795"/>
            <a:ext cx="3061252" cy="442740"/>
          </a:xfrm>
          <a:prstGeom prst="rect">
            <a:avLst/>
          </a:prstGeom>
          <a:noFill/>
          <a:ln>
            <a:noFill/>
          </a:ln>
        </p:spPr>
        <p:txBody>
          <a:bodyPr anchorCtr="0" anchor="b" bIns="44025" lIns="88075" spcFirstLastPara="1" rIns="88075" wrap="square" tIns="44025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11:notes"/>
          <p:cNvSpPr/>
          <p:nvPr>
            <p:ph idx="2" type="sldImg"/>
          </p:nvPr>
        </p:nvSpPr>
        <p:spPr>
          <a:xfrm>
            <a:off x="1138238" y="663575"/>
            <a:ext cx="4721225" cy="354171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139" name="Google Shape;139;p11:notes"/>
          <p:cNvSpPr txBox="1"/>
          <p:nvPr>
            <p:ph idx="1" type="body"/>
          </p:nvPr>
        </p:nvSpPr>
        <p:spPr>
          <a:xfrm>
            <a:off x="947530" y="4427398"/>
            <a:ext cx="5102087" cy="4132238"/>
          </a:xfrm>
          <a:prstGeom prst="rect">
            <a:avLst/>
          </a:prstGeom>
          <a:noFill/>
          <a:ln>
            <a:noFill/>
          </a:ln>
        </p:spPr>
        <p:txBody>
          <a:bodyPr anchorCtr="0" anchor="t" bIns="44025" lIns="88075" spcFirstLastPara="1" rIns="88075" wrap="square" tIns="440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1-4 are all part of the ABI, only 2 and 4 are calling convention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050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application binary interface </a:t>
            </a:r>
            <a:endParaRPr/>
          </a:p>
        </p:txBody>
      </p:sp>
      <p:sp>
        <p:nvSpPr>
          <p:cNvPr id="140" name="Google Shape;140;p11:notes"/>
          <p:cNvSpPr txBox="1"/>
          <p:nvPr>
            <p:ph idx="12" type="sldNum"/>
          </p:nvPr>
        </p:nvSpPr>
        <p:spPr>
          <a:xfrm>
            <a:off x="3935896" y="8854795"/>
            <a:ext cx="3061252" cy="442740"/>
          </a:xfrm>
          <a:prstGeom prst="rect">
            <a:avLst/>
          </a:prstGeom>
          <a:noFill/>
          <a:ln>
            <a:noFill/>
          </a:ln>
        </p:spPr>
        <p:txBody>
          <a:bodyPr anchorCtr="0" anchor="b" bIns="44025" lIns="88075" spcFirstLastPara="1" rIns="88075" wrap="square" tIns="44025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2:notes"/>
          <p:cNvSpPr txBox="1"/>
          <p:nvPr>
            <p:ph idx="1" type="body"/>
          </p:nvPr>
        </p:nvSpPr>
        <p:spPr>
          <a:xfrm>
            <a:off x="947530" y="4427398"/>
            <a:ext cx="5102087" cy="4132238"/>
          </a:xfrm>
          <a:prstGeom prst="rect">
            <a:avLst/>
          </a:prstGeom>
          <a:noFill/>
          <a:ln>
            <a:noFill/>
          </a:ln>
        </p:spPr>
        <p:txBody>
          <a:bodyPr anchorCtr="0" anchor="t" bIns="44025" lIns="88075" spcFirstLastPara="1" rIns="88075" wrap="square" tIns="440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48" name="Google Shape;148;p12:notes"/>
          <p:cNvSpPr/>
          <p:nvPr>
            <p:ph idx="2" type="sldImg"/>
          </p:nvPr>
        </p:nvSpPr>
        <p:spPr>
          <a:xfrm>
            <a:off x="1138238" y="663575"/>
            <a:ext cx="4721225" cy="354171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3:notes"/>
          <p:cNvSpPr txBox="1"/>
          <p:nvPr>
            <p:ph idx="1" type="body"/>
          </p:nvPr>
        </p:nvSpPr>
        <p:spPr>
          <a:xfrm>
            <a:off x="947530" y="4427398"/>
            <a:ext cx="5102087" cy="4132238"/>
          </a:xfrm>
          <a:prstGeom prst="rect">
            <a:avLst/>
          </a:prstGeom>
          <a:noFill/>
          <a:ln>
            <a:noFill/>
          </a:ln>
        </p:spPr>
        <p:txBody>
          <a:bodyPr anchorCtr="0" anchor="t" bIns="44025" lIns="88075" spcFirstLastPara="1" rIns="88075" wrap="square" tIns="440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66" name="Google Shape;166;p13:notes"/>
          <p:cNvSpPr/>
          <p:nvPr>
            <p:ph idx="2" type="sldImg"/>
          </p:nvPr>
        </p:nvSpPr>
        <p:spPr>
          <a:xfrm>
            <a:off x="1138238" y="663575"/>
            <a:ext cx="4721225" cy="354171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16:notes"/>
          <p:cNvSpPr txBox="1"/>
          <p:nvPr>
            <p:ph idx="1" type="body"/>
          </p:nvPr>
        </p:nvSpPr>
        <p:spPr>
          <a:xfrm>
            <a:off x="947530" y="4427398"/>
            <a:ext cx="5102087" cy="4132238"/>
          </a:xfrm>
          <a:prstGeom prst="rect">
            <a:avLst/>
          </a:prstGeom>
          <a:noFill/>
          <a:ln>
            <a:noFill/>
          </a:ln>
        </p:spPr>
        <p:txBody>
          <a:bodyPr anchorCtr="0" anchor="t" bIns="44025" lIns="88075" spcFirstLastPara="1" rIns="88075" wrap="square" tIns="440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88" name="Google Shape;188;p16:notes"/>
          <p:cNvSpPr/>
          <p:nvPr>
            <p:ph idx="2" type="sldImg"/>
          </p:nvPr>
        </p:nvSpPr>
        <p:spPr>
          <a:xfrm>
            <a:off x="1138238" y="663575"/>
            <a:ext cx="4721225" cy="354171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17:notes"/>
          <p:cNvSpPr txBox="1"/>
          <p:nvPr>
            <p:ph idx="1" type="body"/>
          </p:nvPr>
        </p:nvSpPr>
        <p:spPr>
          <a:xfrm>
            <a:off x="947530" y="4427398"/>
            <a:ext cx="5102087" cy="4132238"/>
          </a:xfrm>
          <a:prstGeom prst="rect">
            <a:avLst/>
          </a:prstGeom>
          <a:noFill/>
          <a:ln>
            <a:noFill/>
          </a:ln>
        </p:spPr>
        <p:txBody>
          <a:bodyPr anchorCtr="0" anchor="t" bIns="44025" lIns="88075" spcFirstLastPara="1" rIns="88075" wrap="square" tIns="440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rPr lang="en-US"/>
              <a:t>Additional arguments go from lower position to higher position with lower to higher stack addresses. Pg 240 of book.</a:t>
            </a:r>
            <a:endParaRPr/>
          </a:p>
        </p:txBody>
      </p:sp>
      <p:sp>
        <p:nvSpPr>
          <p:cNvPr id="194" name="Google Shape;194;p17:notes"/>
          <p:cNvSpPr/>
          <p:nvPr>
            <p:ph idx="2" type="sldImg"/>
          </p:nvPr>
        </p:nvSpPr>
        <p:spPr>
          <a:xfrm>
            <a:off x="1138238" y="663575"/>
            <a:ext cx="4721225" cy="354171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18:notes"/>
          <p:cNvSpPr txBox="1"/>
          <p:nvPr>
            <p:ph idx="1" type="body"/>
          </p:nvPr>
        </p:nvSpPr>
        <p:spPr>
          <a:xfrm>
            <a:off x="947530" y="4427398"/>
            <a:ext cx="5102087" cy="4132238"/>
          </a:xfrm>
          <a:prstGeom prst="rect">
            <a:avLst/>
          </a:prstGeom>
          <a:noFill/>
          <a:ln>
            <a:noFill/>
          </a:ln>
        </p:spPr>
        <p:txBody>
          <a:bodyPr anchorCtr="0" anchor="t" bIns="44025" lIns="88075" spcFirstLastPara="1" rIns="88075" wrap="square" tIns="440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rPr lang="en-US"/>
              <a:t>the big constant is “Hi 15213”</a:t>
            </a:r>
            <a:endParaRPr/>
          </a:p>
        </p:txBody>
      </p:sp>
      <p:sp>
        <p:nvSpPr>
          <p:cNvPr id="202" name="Google Shape;202;p18:notes"/>
          <p:cNvSpPr/>
          <p:nvPr>
            <p:ph idx="2" type="sldImg"/>
          </p:nvPr>
        </p:nvSpPr>
        <p:spPr>
          <a:xfrm>
            <a:off x="1138238" y="663575"/>
            <a:ext cx="4721225" cy="354171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19:notes"/>
          <p:cNvSpPr/>
          <p:nvPr>
            <p:ph idx="2" type="sldImg"/>
          </p:nvPr>
        </p:nvSpPr>
        <p:spPr>
          <a:xfrm>
            <a:off x="1138238" y="663575"/>
            <a:ext cx="4721100" cy="3541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208" name="Google Shape;208;p19:notes"/>
          <p:cNvSpPr txBox="1"/>
          <p:nvPr>
            <p:ph idx="1" type="body"/>
          </p:nvPr>
        </p:nvSpPr>
        <p:spPr>
          <a:xfrm>
            <a:off x="947530" y="4427398"/>
            <a:ext cx="5102100" cy="4132200"/>
          </a:xfrm>
          <a:prstGeom prst="rect">
            <a:avLst/>
          </a:prstGeom>
          <a:noFill/>
          <a:ln>
            <a:noFill/>
          </a:ln>
        </p:spPr>
        <p:txBody>
          <a:bodyPr anchorCtr="0" anchor="t" bIns="44025" lIns="88075" spcFirstLastPara="1" rIns="88075" wrap="square" tIns="440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09" name="Google Shape;209;p19:notes"/>
          <p:cNvSpPr txBox="1"/>
          <p:nvPr>
            <p:ph idx="12" type="sldNum"/>
          </p:nvPr>
        </p:nvSpPr>
        <p:spPr>
          <a:xfrm>
            <a:off x="3935896" y="8854795"/>
            <a:ext cx="3061200" cy="442800"/>
          </a:xfrm>
          <a:prstGeom prst="rect">
            <a:avLst/>
          </a:prstGeom>
          <a:noFill/>
          <a:ln>
            <a:noFill/>
          </a:ln>
        </p:spPr>
        <p:txBody>
          <a:bodyPr anchorCtr="0" anchor="b" bIns="44025" lIns="88075" spcFirstLastPara="1" rIns="88075" wrap="square" tIns="44025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20:notes"/>
          <p:cNvSpPr/>
          <p:nvPr>
            <p:ph idx="2" type="sldImg"/>
          </p:nvPr>
        </p:nvSpPr>
        <p:spPr>
          <a:xfrm>
            <a:off x="1138238" y="663575"/>
            <a:ext cx="4721100" cy="3541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236" name="Google Shape;236;p20:notes"/>
          <p:cNvSpPr txBox="1"/>
          <p:nvPr>
            <p:ph idx="1" type="body"/>
          </p:nvPr>
        </p:nvSpPr>
        <p:spPr>
          <a:xfrm>
            <a:off x="947530" y="4427398"/>
            <a:ext cx="5102100" cy="4132200"/>
          </a:xfrm>
          <a:prstGeom prst="rect">
            <a:avLst/>
          </a:prstGeom>
          <a:noFill/>
          <a:ln>
            <a:noFill/>
          </a:ln>
        </p:spPr>
        <p:txBody>
          <a:bodyPr anchorCtr="0" anchor="t" bIns="44025" lIns="88075" spcFirstLastPara="1" rIns="88075" wrap="square" tIns="440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37" name="Google Shape;237;p20:notes"/>
          <p:cNvSpPr txBox="1"/>
          <p:nvPr>
            <p:ph idx="12" type="sldNum"/>
          </p:nvPr>
        </p:nvSpPr>
        <p:spPr>
          <a:xfrm>
            <a:off x="3935896" y="8854795"/>
            <a:ext cx="3061200" cy="442800"/>
          </a:xfrm>
          <a:prstGeom prst="rect">
            <a:avLst/>
          </a:prstGeom>
          <a:noFill/>
          <a:ln>
            <a:noFill/>
          </a:ln>
        </p:spPr>
        <p:txBody>
          <a:bodyPr anchorCtr="0" anchor="b" bIns="44025" lIns="88075" spcFirstLastPara="1" rIns="88075" wrap="square" tIns="44025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p21:notes"/>
          <p:cNvSpPr/>
          <p:nvPr>
            <p:ph idx="2" type="sldImg"/>
          </p:nvPr>
        </p:nvSpPr>
        <p:spPr>
          <a:xfrm>
            <a:off x="1138238" y="663575"/>
            <a:ext cx="4721100" cy="3541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243" name="Google Shape;243;p21:notes"/>
          <p:cNvSpPr txBox="1"/>
          <p:nvPr>
            <p:ph idx="1" type="body"/>
          </p:nvPr>
        </p:nvSpPr>
        <p:spPr>
          <a:xfrm>
            <a:off x="947530" y="4427398"/>
            <a:ext cx="5102100" cy="4132200"/>
          </a:xfrm>
          <a:prstGeom prst="rect">
            <a:avLst/>
          </a:prstGeom>
          <a:noFill/>
          <a:ln>
            <a:noFill/>
          </a:ln>
        </p:spPr>
        <p:txBody>
          <a:bodyPr anchorCtr="0" anchor="t" bIns="44025" lIns="88075" spcFirstLastPara="1" rIns="88075" wrap="square" tIns="440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rPr lang="en-US"/>
              <a:t>Each element of the struct has to be aligned on a boundary of its size + the entire struct is aligned on a boundary of the size of its largest element</a:t>
            </a:r>
            <a:endParaRPr/>
          </a:p>
        </p:txBody>
      </p:sp>
      <p:sp>
        <p:nvSpPr>
          <p:cNvPr id="244" name="Google Shape;244;p21:notes"/>
          <p:cNvSpPr txBox="1"/>
          <p:nvPr>
            <p:ph idx="12" type="sldNum"/>
          </p:nvPr>
        </p:nvSpPr>
        <p:spPr>
          <a:xfrm>
            <a:off x="3935896" y="8854795"/>
            <a:ext cx="3061200" cy="442800"/>
          </a:xfrm>
          <a:prstGeom prst="rect">
            <a:avLst/>
          </a:prstGeom>
          <a:noFill/>
          <a:ln>
            <a:noFill/>
          </a:ln>
        </p:spPr>
        <p:txBody>
          <a:bodyPr anchorCtr="0" anchor="b" bIns="44025" lIns="88075" spcFirstLastPara="1" rIns="88075" wrap="square" tIns="44025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9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22:notes"/>
          <p:cNvSpPr/>
          <p:nvPr>
            <p:ph idx="2" type="sldImg"/>
          </p:nvPr>
        </p:nvSpPr>
        <p:spPr>
          <a:xfrm>
            <a:off x="1138238" y="663575"/>
            <a:ext cx="4721100" cy="3541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251" name="Google Shape;251;p22:notes"/>
          <p:cNvSpPr txBox="1"/>
          <p:nvPr>
            <p:ph idx="1" type="body"/>
          </p:nvPr>
        </p:nvSpPr>
        <p:spPr>
          <a:xfrm>
            <a:off x="947530" y="4427398"/>
            <a:ext cx="5102100" cy="4132200"/>
          </a:xfrm>
          <a:prstGeom prst="rect">
            <a:avLst/>
          </a:prstGeom>
          <a:noFill/>
          <a:ln>
            <a:noFill/>
          </a:ln>
        </p:spPr>
        <p:txBody>
          <a:bodyPr anchorCtr="0" anchor="t" bIns="44025" lIns="88075" spcFirstLastPara="1" rIns="88075" wrap="square" tIns="440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52" name="Google Shape;252;p22:notes"/>
          <p:cNvSpPr txBox="1"/>
          <p:nvPr>
            <p:ph idx="12" type="sldNum"/>
          </p:nvPr>
        </p:nvSpPr>
        <p:spPr>
          <a:xfrm>
            <a:off x="3935896" y="8854795"/>
            <a:ext cx="3061200" cy="442800"/>
          </a:xfrm>
          <a:prstGeom prst="rect">
            <a:avLst/>
          </a:prstGeom>
          <a:noFill/>
          <a:ln>
            <a:noFill/>
          </a:ln>
        </p:spPr>
        <p:txBody>
          <a:bodyPr anchorCtr="0" anchor="b" bIns="44025" lIns="88075" spcFirstLastPara="1" rIns="88075" wrap="square" tIns="44025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2:notes"/>
          <p:cNvSpPr txBox="1"/>
          <p:nvPr>
            <p:ph idx="1" type="body"/>
          </p:nvPr>
        </p:nvSpPr>
        <p:spPr>
          <a:xfrm>
            <a:off x="947530" y="4427398"/>
            <a:ext cx="5102100" cy="4132200"/>
          </a:xfrm>
          <a:prstGeom prst="rect">
            <a:avLst/>
          </a:prstGeom>
          <a:noFill/>
          <a:ln>
            <a:noFill/>
          </a:ln>
        </p:spPr>
        <p:txBody>
          <a:bodyPr anchorCtr="0" anchor="t" bIns="44025" lIns="88075" spcFirstLastPara="1" rIns="88075" wrap="square" tIns="440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79" name="Google Shape;79;p2:notes"/>
          <p:cNvSpPr/>
          <p:nvPr>
            <p:ph idx="2" type="sldImg"/>
          </p:nvPr>
        </p:nvSpPr>
        <p:spPr>
          <a:xfrm>
            <a:off x="1138238" y="663575"/>
            <a:ext cx="4721100" cy="3541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6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g9d38306c8d_0_0:notes"/>
          <p:cNvSpPr/>
          <p:nvPr>
            <p:ph idx="2" type="sldImg"/>
          </p:nvPr>
        </p:nvSpPr>
        <p:spPr>
          <a:xfrm>
            <a:off x="1138238" y="663575"/>
            <a:ext cx="4721100" cy="3541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258" name="Google Shape;258;g9d38306c8d_0_0:notes"/>
          <p:cNvSpPr txBox="1"/>
          <p:nvPr>
            <p:ph idx="1" type="body"/>
          </p:nvPr>
        </p:nvSpPr>
        <p:spPr>
          <a:xfrm>
            <a:off x="947530" y="4427398"/>
            <a:ext cx="5102100" cy="4132200"/>
          </a:xfrm>
          <a:prstGeom prst="rect">
            <a:avLst/>
          </a:prstGeom>
          <a:noFill/>
          <a:ln>
            <a:noFill/>
          </a:ln>
        </p:spPr>
        <p:txBody>
          <a:bodyPr anchorCtr="0" anchor="t" bIns="44025" lIns="88075" spcFirstLastPara="1" rIns="88075" wrap="square" tIns="440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rPr lang="en-US"/>
              <a:t>Nested structs must be aligned to the size of the largest element</a:t>
            </a:r>
            <a:endParaRPr/>
          </a:p>
        </p:txBody>
      </p:sp>
      <p:sp>
        <p:nvSpPr>
          <p:cNvPr id="259" name="Google Shape;259;g9d38306c8d_0_0:notes"/>
          <p:cNvSpPr txBox="1"/>
          <p:nvPr>
            <p:ph idx="12" type="sldNum"/>
          </p:nvPr>
        </p:nvSpPr>
        <p:spPr>
          <a:xfrm>
            <a:off x="3935896" y="8854795"/>
            <a:ext cx="3061200" cy="442800"/>
          </a:xfrm>
          <a:prstGeom prst="rect">
            <a:avLst/>
          </a:prstGeom>
          <a:noFill/>
          <a:ln>
            <a:noFill/>
          </a:ln>
        </p:spPr>
        <p:txBody>
          <a:bodyPr anchorCtr="0" anchor="b" bIns="44025" lIns="88075" spcFirstLastPara="1" rIns="88075" wrap="square" tIns="44025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4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g9d25f42079_0_157:notes"/>
          <p:cNvSpPr/>
          <p:nvPr>
            <p:ph idx="2" type="sldImg"/>
          </p:nvPr>
        </p:nvSpPr>
        <p:spPr>
          <a:xfrm>
            <a:off x="1138238" y="663575"/>
            <a:ext cx="4721100" cy="3541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266" name="Google Shape;266;g9d25f42079_0_157:notes"/>
          <p:cNvSpPr txBox="1"/>
          <p:nvPr>
            <p:ph idx="1" type="body"/>
          </p:nvPr>
        </p:nvSpPr>
        <p:spPr>
          <a:xfrm>
            <a:off x="947530" y="4427398"/>
            <a:ext cx="5102100" cy="4132200"/>
          </a:xfrm>
          <a:prstGeom prst="rect">
            <a:avLst/>
          </a:prstGeom>
          <a:noFill/>
          <a:ln>
            <a:noFill/>
          </a:ln>
        </p:spPr>
        <p:txBody>
          <a:bodyPr anchorCtr="0" anchor="t" bIns="44025" lIns="88075" spcFirstLastPara="1" rIns="88075" wrap="square" tIns="440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rPr lang="en-US"/>
              <a:t>Nested structs must be aligned to the size of the largest element</a:t>
            </a:r>
            <a:endParaRPr/>
          </a:p>
        </p:txBody>
      </p:sp>
      <p:sp>
        <p:nvSpPr>
          <p:cNvPr id="267" name="Google Shape;267;g9d25f42079_0_157:notes"/>
          <p:cNvSpPr txBox="1"/>
          <p:nvPr>
            <p:ph idx="12" type="sldNum"/>
          </p:nvPr>
        </p:nvSpPr>
        <p:spPr>
          <a:xfrm>
            <a:off x="3935896" y="8854795"/>
            <a:ext cx="3061200" cy="442800"/>
          </a:xfrm>
          <a:prstGeom prst="rect">
            <a:avLst/>
          </a:prstGeom>
          <a:noFill/>
          <a:ln>
            <a:noFill/>
          </a:ln>
        </p:spPr>
        <p:txBody>
          <a:bodyPr anchorCtr="0" anchor="b" bIns="44025" lIns="88075" spcFirstLastPara="1" rIns="88075" wrap="square" tIns="44025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g9d25f42079_0_164:notes"/>
          <p:cNvSpPr/>
          <p:nvPr>
            <p:ph idx="2" type="sldImg"/>
          </p:nvPr>
        </p:nvSpPr>
        <p:spPr>
          <a:xfrm>
            <a:off x="1138238" y="663575"/>
            <a:ext cx="4721100" cy="3541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273" name="Google Shape;273;g9d25f42079_0_164:notes"/>
          <p:cNvSpPr txBox="1"/>
          <p:nvPr>
            <p:ph idx="1" type="body"/>
          </p:nvPr>
        </p:nvSpPr>
        <p:spPr>
          <a:xfrm>
            <a:off x="947530" y="4427398"/>
            <a:ext cx="5102100" cy="4132200"/>
          </a:xfrm>
          <a:prstGeom prst="rect">
            <a:avLst/>
          </a:prstGeom>
          <a:noFill/>
          <a:ln>
            <a:noFill/>
          </a:ln>
        </p:spPr>
        <p:txBody>
          <a:bodyPr anchorCtr="0" anchor="t" bIns="44025" lIns="88075" spcFirstLastPara="1" rIns="88075" wrap="square" tIns="440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rPr lang="en-US"/>
              <a:t>Nested structs must be aligned to the size of the largest element</a:t>
            </a:r>
            <a:endParaRPr/>
          </a:p>
        </p:txBody>
      </p:sp>
      <p:sp>
        <p:nvSpPr>
          <p:cNvPr id="274" name="Google Shape;274;g9d25f42079_0_164:notes"/>
          <p:cNvSpPr txBox="1"/>
          <p:nvPr>
            <p:ph idx="12" type="sldNum"/>
          </p:nvPr>
        </p:nvSpPr>
        <p:spPr>
          <a:xfrm>
            <a:off x="3935896" y="8854795"/>
            <a:ext cx="3061200" cy="442800"/>
          </a:xfrm>
          <a:prstGeom prst="rect">
            <a:avLst/>
          </a:prstGeom>
          <a:noFill/>
          <a:ln>
            <a:noFill/>
          </a:ln>
        </p:spPr>
        <p:txBody>
          <a:bodyPr anchorCtr="0" anchor="b" bIns="44025" lIns="88075" spcFirstLastPara="1" rIns="88075" wrap="square" tIns="44025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8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g9d25f42079_0_0:notes"/>
          <p:cNvSpPr txBox="1"/>
          <p:nvPr>
            <p:ph idx="1" type="body"/>
          </p:nvPr>
        </p:nvSpPr>
        <p:spPr>
          <a:xfrm>
            <a:off x="698500" y="4409758"/>
            <a:ext cx="5588100" cy="417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4025" lIns="88075" spcFirstLastPara="1" rIns="88075" wrap="square" tIns="440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80" name="Google Shape;280;g9d25f42079_0_0:notes"/>
          <p:cNvSpPr/>
          <p:nvPr>
            <p:ph idx="2" type="sldImg"/>
          </p:nvPr>
        </p:nvSpPr>
        <p:spPr>
          <a:xfrm>
            <a:off x="1746517" y="696278"/>
            <a:ext cx="3492600" cy="34815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4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g9d25f42079_0_5:notes"/>
          <p:cNvSpPr txBox="1"/>
          <p:nvPr>
            <p:ph idx="1" type="body"/>
          </p:nvPr>
        </p:nvSpPr>
        <p:spPr>
          <a:xfrm>
            <a:off x="698500" y="4409758"/>
            <a:ext cx="5588100" cy="417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4025" lIns="88075" spcFirstLastPara="1" rIns="88075" wrap="square" tIns="440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86" name="Google Shape;286;g9d25f42079_0_5:notes"/>
          <p:cNvSpPr/>
          <p:nvPr>
            <p:ph idx="2" type="sldImg"/>
          </p:nvPr>
        </p:nvSpPr>
        <p:spPr>
          <a:xfrm>
            <a:off x="1746517" y="696278"/>
            <a:ext cx="3492600" cy="34815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4:notes"/>
          <p:cNvSpPr/>
          <p:nvPr>
            <p:ph idx="2" type="sldImg"/>
          </p:nvPr>
        </p:nvSpPr>
        <p:spPr>
          <a:xfrm>
            <a:off x="1138238" y="663575"/>
            <a:ext cx="4721225" cy="354171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85" name="Google Shape;85;p4:notes"/>
          <p:cNvSpPr txBox="1"/>
          <p:nvPr>
            <p:ph idx="1" type="body"/>
          </p:nvPr>
        </p:nvSpPr>
        <p:spPr>
          <a:xfrm>
            <a:off x="947530" y="4427398"/>
            <a:ext cx="5102087" cy="4132238"/>
          </a:xfrm>
          <a:prstGeom prst="rect">
            <a:avLst/>
          </a:prstGeom>
          <a:noFill/>
          <a:ln>
            <a:noFill/>
          </a:ln>
        </p:spPr>
        <p:txBody>
          <a:bodyPr anchorCtr="0" anchor="t" bIns="44025" lIns="88075" spcFirstLastPara="1" rIns="88075" wrap="square" tIns="440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OBJECTIVE: RSP points to the newest value on the stack</a:t>
            </a:r>
            <a:endParaRPr/>
          </a:p>
        </p:txBody>
      </p:sp>
      <p:sp>
        <p:nvSpPr>
          <p:cNvPr id="86" name="Google Shape;86;p4:notes"/>
          <p:cNvSpPr txBox="1"/>
          <p:nvPr>
            <p:ph idx="12" type="sldNum"/>
          </p:nvPr>
        </p:nvSpPr>
        <p:spPr>
          <a:xfrm>
            <a:off x="3935896" y="8854795"/>
            <a:ext cx="3061252" cy="442740"/>
          </a:xfrm>
          <a:prstGeom prst="rect">
            <a:avLst/>
          </a:prstGeom>
          <a:noFill/>
          <a:ln>
            <a:noFill/>
          </a:ln>
        </p:spPr>
        <p:txBody>
          <a:bodyPr anchorCtr="0" anchor="b" bIns="44025" lIns="88075" spcFirstLastPara="1" rIns="88075" wrap="square" tIns="44025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5:notes"/>
          <p:cNvSpPr/>
          <p:nvPr>
            <p:ph idx="2" type="sldImg"/>
          </p:nvPr>
        </p:nvSpPr>
        <p:spPr>
          <a:xfrm>
            <a:off x="1138238" y="663575"/>
            <a:ext cx="4721100" cy="3541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94" name="Google Shape;94;p5:notes"/>
          <p:cNvSpPr txBox="1"/>
          <p:nvPr>
            <p:ph idx="1" type="body"/>
          </p:nvPr>
        </p:nvSpPr>
        <p:spPr>
          <a:xfrm>
            <a:off x="947530" y="4427398"/>
            <a:ext cx="5102100" cy="4132200"/>
          </a:xfrm>
          <a:prstGeom prst="rect">
            <a:avLst/>
          </a:prstGeom>
          <a:noFill/>
          <a:ln>
            <a:noFill/>
          </a:ln>
        </p:spPr>
        <p:txBody>
          <a:bodyPr anchorCtr="0" anchor="t" bIns="44025" lIns="88075" spcFirstLastPara="1" rIns="88075" wrap="square" tIns="440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OBJECTIVE: RSP points to the newest value on the stack</a:t>
            </a:r>
            <a:endParaRPr/>
          </a:p>
        </p:txBody>
      </p:sp>
      <p:sp>
        <p:nvSpPr>
          <p:cNvPr id="95" name="Google Shape;95;p5:notes"/>
          <p:cNvSpPr txBox="1"/>
          <p:nvPr>
            <p:ph idx="12" type="sldNum"/>
          </p:nvPr>
        </p:nvSpPr>
        <p:spPr>
          <a:xfrm>
            <a:off x="3935896" y="8854795"/>
            <a:ext cx="3061200" cy="442800"/>
          </a:xfrm>
          <a:prstGeom prst="rect">
            <a:avLst/>
          </a:prstGeom>
          <a:noFill/>
          <a:ln>
            <a:noFill/>
          </a:ln>
        </p:spPr>
        <p:txBody>
          <a:bodyPr anchorCtr="0" anchor="b" bIns="44025" lIns="88075" spcFirstLastPara="1" rIns="88075" wrap="square" tIns="44025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6:notes"/>
          <p:cNvSpPr/>
          <p:nvPr>
            <p:ph idx="2" type="sldImg"/>
          </p:nvPr>
        </p:nvSpPr>
        <p:spPr>
          <a:xfrm>
            <a:off x="1138238" y="663575"/>
            <a:ext cx="4721100" cy="3541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101" name="Google Shape;101;p6:notes"/>
          <p:cNvSpPr txBox="1"/>
          <p:nvPr>
            <p:ph idx="1" type="body"/>
          </p:nvPr>
        </p:nvSpPr>
        <p:spPr>
          <a:xfrm>
            <a:off x="947530" y="4427398"/>
            <a:ext cx="5102100" cy="4132200"/>
          </a:xfrm>
          <a:prstGeom prst="rect">
            <a:avLst/>
          </a:prstGeom>
          <a:noFill/>
          <a:ln>
            <a:noFill/>
          </a:ln>
        </p:spPr>
        <p:txBody>
          <a:bodyPr anchorCtr="0" anchor="t" bIns="44025" lIns="88075" spcFirstLastPara="1" rIns="88075" wrap="square" tIns="440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OBJECTIVE: RSP points to the newest value on the stack</a:t>
            </a:r>
            <a:endParaRPr/>
          </a:p>
        </p:txBody>
      </p:sp>
      <p:sp>
        <p:nvSpPr>
          <p:cNvPr id="102" name="Google Shape;102;p6:notes"/>
          <p:cNvSpPr txBox="1"/>
          <p:nvPr>
            <p:ph idx="12" type="sldNum"/>
          </p:nvPr>
        </p:nvSpPr>
        <p:spPr>
          <a:xfrm>
            <a:off x="3935896" y="8854795"/>
            <a:ext cx="3061200" cy="442800"/>
          </a:xfrm>
          <a:prstGeom prst="rect">
            <a:avLst/>
          </a:prstGeom>
          <a:noFill/>
          <a:ln>
            <a:noFill/>
          </a:ln>
        </p:spPr>
        <p:txBody>
          <a:bodyPr anchorCtr="0" anchor="b" bIns="44025" lIns="88075" spcFirstLastPara="1" rIns="88075" wrap="square" tIns="44025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7:notes"/>
          <p:cNvSpPr/>
          <p:nvPr>
            <p:ph idx="2" type="sldImg"/>
          </p:nvPr>
        </p:nvSpPr>
        <p:spPr>
          <a:xfrm>
            <a:off x="1138238" y="663575"/>
            <a:ext cx="4721225" cy="354171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108" name="Google Shape;108;p7:notes"/>
          <p:cNvSpPr txBox="1"/>
          <p:nvPr>
            <p:ph idx="1" type="body"/>
          </p:nvPr>
        </p:nvSpPr>
        <p:spPr>
          <a:xfrm>
            <a:off x="947530" y="4427398"/>
            <a:ext cx="5102087" cy="4132238"/>
          </a:xfrm>
          <a:prstGeom prst="rect">
            <a:avLst/>
          </a:prstGeom>
          <a:noFill/>
          <a:ln>
            <a:noFill/>
          </a:ln>
        </p:spPr>
        <p:txBody>
          <a:bodyPr anchorCtr="0" anchor="t" bIns="44025" lIns="88075" spcFirstLastPara="1" rIns="88075" wrap="square" tIns="440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OBJECTIVE: RSP points to the newest value on the stack</a:t>
            </a:r>
            <a:endParaRPr/>
          </a:p>
        </p:txBody>
      </p:sp>
      <p:sp>
        <p:nvSpPr>
          <p:cNvPr id="109" name="Google Shape;109;p7:notes"/>
          <p:cNvSpPr txBox="1"/>
          <p:nvPr>
            <p:ph idx="12" type="sldNum"/>
          </p:nvPr>
        </p:nvSpPr>
        <p:spPr>
          <a:xfrm>
            <a:off x="3935896" y="8854795"/>
            <a:ext cx="3061252" cy="442740"/>
          </a:xfrm>
          <a:prstGeom prst="rect">
            <a:avLst/>
          </a:prstGeom>
          <a:noFill/>
          <a:ln>
            <a:noFill/>
          </a:ln>
        </p:spPr>
        <p:txBody>
          <a:bodyPr anchorCtr="0" anchor="b" bIns="44025" lIns="88075" spcFirstLastPara="1" rIns="88075" wrap="square" tIns="44025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8:notes"/>
          <p:cNvSpPr/>
          <p:nvPr>
            <p:ph idx="2" type="sldImg"/>
          </p:nvPr>
        </p:nvSpPr>
        <p:spPr>
          <a:xfrm>
            <a:off x="1138238" y="663575"/>
            <a:ext cx="4721225" cy="354171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117" name="Google Shape;117;p8:notes"/>
          <p:cNvSpPr txBox="1"/>
          <p:nvPr>
            <p:ph idx="1" type="body"/>
          </p:nvPr>
        </p:nvSpPr>
        <p:spPr>
          <a:xfrm>
            <a:off x="947530" y="4427398"/>
            <a:ext cx="5102087" cy="4132238"/>
          </a:xfrm>
          <a:prstGeom prst="rect">
            <a:avLst/>
          </a:prstGeom>
          <a:noFill/>
          <a:ln>
            <a:noFill/>
          </a:ln>
        </p:spPr>
        <p:txBody>
          <a:bodyPr anchorCtr="0" anchor="t" bIns="44025" lIns="88075" spcFirstLastPara="1" rIns="88075" wrap="square" tIns="440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OBJECTIVE: popping a value does not remove it from the stack</a:t>
            </a:r>
            <a:endParaRPr/>
          </a:p>
        </p:txBody>
      </p:sp>
      <p:sp>
        <p:nvSpPr>
          <p:cNvPr id="118" name="Google Shape;118;p8:notes"/>
          <p:cNvSpPr txBox="1"/>
          <p:nvPr>
            <p:ph idx="12" type="sldNum"/>
          </p:nvPr>
        </p:nvSpPr>
        <p:spPr>
          <a:xfrm>
            <a:off x="3935896" y="8854795"/>
            <a:ext cx="3061252" cy="442740"/>
          </a:xfrm>
          <a:prstGeom prst="rect">
            <a:avLst/>
          </a:prstGeom>
          <a:noFill/>
          <a:ln>
            <a:noFill/>
          </a:ln>
        </p:spPr>
        <p:txBody>
          <a:bodyPr anchorCtr="0" anchor="b" bIns="44025" lIns="88075" spcFirstLastPara="1" rIns="88075" wrap="square" tIns="44025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9:notes"/>
          <p:cNvSpPr/>
          <p:nvPr>
            <p:ph idx="2" type="sldImg"/>
          </p:nvPr>
        </p:nvSpPr>
        <p:spPr>
          <a:xfrm>
            <a:off x="1138238" y="663575"/>
            <a:ext cx="4721225" cy="354171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124" name="Google Shape;124;p9:notes"/>
          <p:cNvSpPr txBox="1"/>
          <p:nvPr>
            <p:ph idx="1" type="body"/>
          </p:nvPr>
        </p:nvSpPr>
        <p:spPr>
          <a:xfrm>
            <a:off x="947530" y="4427398"/>
            <a:ext cx="5102087" cy="4132238"/>
          </a:xfrm>
          <a:prstGeom prst="rect">
            <a:avLst/>
          </a:prstGeom>
          <a:noFill/>
          <a:ln>
            <a:noFill/>
          </a:ln>
        </p:spPr>
        <p:txBody>
          <a:bodyPr anchorCtr="0" anchor="t" bIns="44025" lIns="88075" spcFirstLastPara="1" rIns="88075" wrap="square" tIns="440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OBJECTIVE: popping a value does not remove it from the stack</a:t>
            </a:r>
            <a:endParaRPr/>
          </a:p>
        </p:txBody>
      </p:sp>
      <p:sp>
        <p:nvSpPr>
          <p:cNvPr id="125" name="Google Shape;125;p9:notes"/>
          <p:cNvSpPr txBox="1"/>
          <p:nvPr>
            <p:ph idx="12" type="sldNum"/>
          </p:nvPr>
        </p:nvSpPr>
        <p:spPr>
          <a:xfrm>
            <a:off x="3935896" y="8854795"/>
            <a:ext cx="3061252" cy="442740"/>
          </a:xfrm>
          <a:prstGeom prst="rect">
            <a:avLst/>
          </a:prstGeom>
          <a:noFill/>
          <a:ln>
            <a:noFill/>
          </a:ln>
        </p:spPr>
        <p:txBody>
          <a:bodyPr anchorCtr="0" anchor="b" bIns="44025" lIns="88075" spcFirstLastPara="1" rIns="88075" wrap="square" tIns="44025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0:notes"/>
          <p:cNvSpPr/>
          <p:nvPr>
            <p:ph idx="2" type="sldImg"/>
          </p:nvPr>
        </p:nvSpPr>
        <p:spPr>
          <a:xfrm>
            <a:off x="1138238" y="663575"/>
            <a:ext cx="4721225" cy="354171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132" name="Google Shape;132;p10:notes"/>
          <p:cNvSpPr txBox="1"/>
          <p:nvPr>
            <p:ph idx="1" type="body"/>
          </p:nvPr>
        </p:nvSpPr>
        <p:spPr>
          <a:xfrm>
            <a:off x="947530" y="4427398"/>
            <a:ext cx="5102087" cy="4132238"/>
          </a:xfrm>
          <a:prstGeom prst="rect">
            <a:avLst/>
          </a:prstGeom>
          <a:noFill/>
          <a:ln>
            <a:noFill/>
          </a:ln>
        </p:spPr>
        <p:txBody>
          <a:bodyPr anchorCtr="0" anchor="t" bIns="44025" lIns="88075" spcFirstLastPara="1" rIns="88075" wrap="square" tIns="440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1-4 are all part of the ABI, only 2 and 4 are calling convention</a:t>
            </a:r>
            <a:endParaRPr/>
          </a:p>
        </p:txBody>
      </p:sp>
      <p:sp>
        <p:nvSpPr>
          <p:cNvPr id="133" name="Google Shape;133;p10:notes"/>
          <p:cNvSpPr txBox="1"/>
          <p:nvPr>
            <p:ph idx="12" type="sldNum"/>
          </p:nvPr>
        </p:nvSpPr>
        <p:spPr>
          <a:xfrm>
            <a:off x="3935896" y="8854795"/>
            <a:ext cx="3061252" cy="442740"/>
          </a:xfrm>
          <a:prstGeom prst="rect">
            <a:avLst/>
          </a:prstGeom>
          <a:noFill/>
          <a:ln>
            <a:noFill/>
          </a:ln>
        </p:spPr>
        <p:txBody>
          <a:bodyPr anchorCtr="0" anchor="b" bIns="44025" lIns="88075" spcFirstLastPara="1" rIns="88075" wrap="square" tIns="44025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" type="title">
  <p:cSld name="TITLE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25"/>
          <p:cNvSpPr txBox="1"/>
          <p:nvPr>
            <p:ph type="ctrTitle"/>
          </p:nvPr>
        </p:nvSpPr>
        <p:spPr>
          <a:xfrm>
            <a:off x="685800" y="1708012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25"/>
          <p:cNvSpPr txBox="1"/>
          <p:nvPr>
            <p:ph idx="1" type="subTitle"/>
          </p:nvPr>
        </p:nvSpPr>
        <p:spPr>
          <a:xfrm>
            <a:off x="685800" y="3886200"/>
            <a:ext cx="7677492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200"/>
              <a:buNone/>
              <a:defRPr b="0" sz="2000"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200"/>
              <a:buNone/>
              <a:defRPr/>
            </a:lvl2pPr>
            <a:lvl3pPr lvl="2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_TEXT" type="vertTx">
  <p:cSld name="VERTICAL_TEXT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34"/>
          <p:cNvSpPr txBox="1"/>
          <p:nvPr>
            <p:ph type="title"/>
          </p:nvPr>
        </p:nvSpPr>
        <p:spPr>
          <a:xfrm>
            <a:off x="374090" y="371182"/>
            <a:ext cx="7591425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34"/>
          <p:cNvSpPr txBox="1"/>
          <p:nvPr>
            <p:ph idx="1" type="body"/>
          </p:nvPr>
        </p:nvSpPr>
        <p:spPr>
          <a:xfrm rot="5400000">
            <a:off x="1858962" y="-100013"/>
            <a:ext cx="4972050" cy="7896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2004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1440"/>
              <a:buChar char="⬛"/>
              <a:defRPr>
                <a:latin typeface="Calibri"/>
                <a:ea typeface="Calibri"/>
                <a:cs typeface="Calibri"/>
                <a:sym typeface="Calibri"/>
              </a:defRPr>
            </a:lvl1pPr>
            <a:lvl2pPr indent="-3683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200"/>
              <a:buChar char="▪"/>
              <a:defRPr>
                <a:latin typeface="Calibri"/>
                <a:ea typeface="Calibri"/>
                <a:cs typeface="Calibri"/>
                <a:sym typeface="Calibri"/>
              </a:defRPr>
            </a:lvl2pPr>
            <a:lvl3pPr indent="-3302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Char char="▪"/>
              <a:defRPr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–"/>
              <a:defRPr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_TITLE_AND_VERTICAL_TEXT" type="vertTitleAndTx">
  <p:cSld name="VERTICAL_TITLE_AND_VERTICAL_TEXT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35"/>
          <p:cNvSpPr txBox="1"/>
          <p:nvPr>
            <p:ph type="title"/>
          </p:nvPr>
        </p:nvSpPr>
        <p:spPr>
          <a:xfrm rot="5400000">
            <a:off x="4998244" y="2188369"/>
            <a:ext cx="6105525" cy="2185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35"/>
          <p:cNvSpPr txBox="1"/>
          <p:nvPr>
            <p:ph idx="1" type="body"/>
          </p:nvPr>
        </p:nvSpPr>
        <p:spPr>
          <a:xfrm rot="5400000">
            <a:off x="548482" y="76994"/>
            <a:ext cx="6105525" cy="64087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2004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1440"/>
              <a:buChar char="⬛"/>
              <a:defRPr>
                <a:latin typeface="Calibri"/>
                <a:ea typeface="Calibri"/>
                <a:cs typeface="Calibri"/>
                <a:sym typeface="Calibri"/>
              </a:defRPr>
            </a:lvl1pPr>
            <a:lvl2pPr indent="-3683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200"/>
              <a:buChar char="▪"/>
              <a:defRPr>
                <a:latin typeface="Calibri"/>
                <a:ea typeface="Calibri"/>
                <a:cs typeface="Calibri"/>
                <a:sym typeface="Calibri"/>
              </a:defRPr>
            </a:lvl2pPr>
            <a:lvl3pPr indent="-3302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Char char="▪"/>
              <a:defRPr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–"/>
              <a:defRPr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BJECT_AND_TWO_OBJECTS" type="objAndTwoObj">
  <p:cSld name="OBJECT_AND_TWO_OBJECTS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36"/>
          <p:cNvSpPr txBox="1"/>
          <p:nvPr>
            <p:ph type="title"/>
          </p:nvPr>
        </p:nvSpPr>
        <p:spPr>
          <a:xfrm>
            <a:off x="396875" y="228600"/>
            <a:ext cx="8747125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36"/>
          <p:cNvSpPr txBox="1"/>
          <p:nvPr>
            <p:ph idx="1" type="body"/>
          </p:nvPr>
        </p:nvSpPr>
        <p:spPr>
          <a:xfrm>
            <a:off x="638175" y="1362075"/>
            <a:ext cx="3871913" cy="4972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2004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1440"/>
              <a:buChar char="⬛"/>
              <a:defRPr>
                <a:latin typeface="Calibri"/>
                <a:ea typeface="Calibri"/>
                <a:cs typeface="Calibri"/>
                <a:sym typeface="Calibri"/>
              </a:defRPr>
            </a:lvl1pPr>
            <a:lvl2pPr indent="-3683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200"/>
              <a:buChar char="▪"/>
              <a:defRPr>
                <a:latin typeface="Calibri"/>
                <a:ea typeface="Calibri"/>
                <a:cs typeface="Calibri"/>
                <a:sym typeface="Calibri"/>
              </a:defRPr>
            </a:lvl2pPr>
            <a:lvl3pPr indent="-3302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Char char="▪"/>
              <a:defRPr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–"/>
              <a:defRPr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55" name="Google Shape;55;p36"/>
          <p:cNvSpPr txBox="1"/>
          <p:nvPr>
            <p:ph idx="2" type="body"/>
          </p:nvPr>
        </p:nvSpPr>
        <p:spPr>
          <a:xfrm>
            <a:off x="4662488" y="1362075"/>
            <a:ext cx="3871912" cy="24098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2004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1440"/>
              <a:buChar char="⬛"/>
              <a:defRPr>
                <a:latin typeface="Calibri"/>
                <a:ea typeface="Calibri"/>
                <a:cs typeface="Calibri"/>
                <a:sym typeface="Calibri"/>
              </a:defRPr>
            </a:lvl1pPr>
            <a:lvl2pPr indent="-3683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200"/>
              <a:buChar char="▪"/>
              <a:defRPr>
                <a:latin typeface="Calibri"/>
                <a:ea typeface="Calibri"/>
                <a:cs typeface="Calibri"/>
                <a:sym typeface="Calibri"/>
              </a:defRPr>
            </a:lvl2pPr>
            <a:lvl3pPr indent="-3302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Char char="▪"/>
              <a:defRPr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–"/>
              <a:defRPr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56" name="Google Shape;56;p36"/>
          <p:cNvSpPr txBox="1"/>
          <p:nvPr>
            <p:ph idx="3" type="body"/>
          </p:nvPr>
        </p:nvSpPr>
        <p:spPr>
          <a:xfrm>
            <a:off x="4662488" y="3924300"/>
            <a:ext cx="3871912" cy="24098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2004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1440"/>
              <a:buChar char="⬛"/>
              <a:defRPr>
                <a:latin typeface="Calibri"/>
                <a:ea typeface="Calibri"/>
                <a:cs typeface="Calibri"/>
                <a:sym typeface="Calibri"/>
              </a:defRPr>
            </a:lvl1pPr>
            <a:lvl2pPr indent="-3683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200"/>
              <a:buChar char="▪"/>
              <a:defRPr>
                <a:latin typeface="Calibri"/>
                <a:ea typeface="Calibri"/>
                <a:cs typeface="Calibri"/>
                <a:sym typeface="Calibri"/>
              </a:defRPr>
            </a:lvl2pPr>
            <a:lvl3pPr indent="-3302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Char char="▪"/>
              <a:defRPr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–"/>
              <a:defRPr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EXT_AND_OBJECT" type="txAndObj">
  <p:cSld name="TEXT_AND_OBJECT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37"/>
          <p:cNvSpPr txBox="1"/>
          <p:nvPr>
            <p:ph type="title"/>
          </p:nvPr>
        </p:nvSpPr>
        <p:spPr>
          <a:xfrm>
            <a:off x="396875" y="228600"/>
            <a:ext cx="8747125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37"/>
          <p:cNvSpPr txBox="1"/>
          <p:nvPr>
            <p:ph idx="1" type="body"/>
          </p:nvPr>
        </p:nvSpPr>
        <p:spPr>
          <a:xfrm>
            <a:off x="638175" y="1362075"/>
            <a:ext cx="3871913" cy="4972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2004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1440"/>
              <a:buChar char="⬛"/>
              <a:defRPr>
                <a:latin typeface="Calibri"/>
                <a:ea typeface="Calibri"/>
                <a:cs typeface="Calibri"/>
                <a:sym typeface="Calibri"/>
              </a:defRPr>
            </a:lvl1pPr>
            <a:lvl2pPr indent="-3683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200"/>
              <a:buChar char="▪"/>
              <a:defRPr>
                <a:latin typeface="Calibri"/>
                <a:ea typeface="Calibri"/>
                <a:cs typeface="Calibri"/>
                <a:sym typeface="Calibri"/>
              </a:defRPr>
            </a:lvl2pPr>
            <a:lvl3pPr indent="-3302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Char char="▪"/>
              <a:defRPr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–"/>
              <a:defRPr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60" name="Google Shape;60;p37"/>
          <p:cNvSpPr txBox="1"/>
          <p:nvPr>
            <p:ph idx="2" type="body"/>
          </p:nvPr>
        </p:nvSpPr>
        <p:spPr>
          <a:xfrm>
            <a:off x="4662488" y="1362075"/>
            <a:ext cx="3871912" cy="4972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2004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1440"/>
              <a:buChar char="⬛"/>
              <a:defRPr>
                <a:latin typeface="Calibri"/>
                <a:ea typeface="Calibri"/>
                <a:cs typeface="Calibri"/>
                <a:sym typeface="Calibri"/>
              </a:defRPr>
            </a:lvl1pPr>
            <a:lvl2pPr indent="-3683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200"/>
              <a:buChar char="▪"/>
              <a:defRPr>
                <a:latin typeface="Calibri"/>
                <a:ea typeface="Calibri"/>
                <a:cs typeface="Calibri"/>
                <a:sym typeface="Calibri"/>
              </a:defRPr>
            </a:lvl2pPr>
            <a:lvl3pPr indent="-3302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Char char="▪"/>
              <a:defRPr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–"/>
              <a:defRPr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9d25f42079_0_149"/>
          <p:cNvSpPr/>
          <p:nvPr/>
        </p:nvSpPr>
        <p:spPr>
          <a:xfrm>
            <a:off x="0" y="0"/>
            <a:ext cx="9144000" cy="650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63" name="Google Shape;63;g9d25f42079_0_149"/>
          <p:cNvGrpSpPr/>
          <p:nvPr/>
        </p:nvGrpSpPr>
        <p:grpSpPr>
          <a:xfrm>
            <a:off x="830392" y="1588427"/>
            <a:ext cx="745763" cy="61102"/>
            <a:chOff x="4580561" y="2589004"/>
            <a:chExt cx="1064464" cy="25200"/>
          </a:xfrm>
        </p:grpSpPr>
        <p:sp>
          <p:nvSpPr>
            <p:cNvPr id="64" name="Google Shape;64;g9d25f42079_0_149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5" name="Google Shape;65;g9d25f42079_0_149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66" name="Google Shape;66;g9d25f42079_0_149"/>
          <p:cNvSpPr txBox="1"/>
          <p:nvPr>
            <p:ph type="title"/>
          </p:nvPr>
        </p:nvSpPr>
        <p:spPr>
          <a:xfrm>
            <a:off x="729450" y="1758200"/>
            <a:ext cx="7688700" cy="713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67" name="Google Shape;67;g9d25f42079_0_149"/>
          <p:cNvSpPr txBox="1"/>
          <p:nvPr>
            <p:ph idx="1" type="body"/>
          </p:nvPr>
        </p:nvSpPr>
        <p:spPr>
          <a:xfrm>
            <a:off x="729450" y="2771833"/>
            <a:ext cx="7688700" cy="3014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2004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1440"/>
              <a:buChar char="⬛"/>
              <a:defRPr/>
            </a:lvl1pPr>
            <a:lvl2pPr indent="-3683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200"/>
              <a:buChar char="▪"/>
              <a:defRPr/>
            </a:lvl2pPr>
            <a:lvl3pPr indent="-3302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600"/>
              <a:buChar char="▪"/>
              <a:defRPr/>
            </a:lvl3pPr>
            <a:lvl4pPr indent="-355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–"/>
              <a:defRPr/>
            </a:lvl4pPr>
            <a:lvl5pPr indent="-355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»"/>
              <a:defRPr/>
            </a:lvl5pPr>
            <a:lvl6pPr indent="-355600" lvl="5" marL="2743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»"/>
              <a:defRPr/>
            </a:lvl6pPr>
            <a:lvl7pPr indent="-355600" lvl="6" marL="3200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»"/>
              <a:defRPr/>
            </a:lvl7pPr>
            <a:lvl8pPr indent="-355600" lvl="7" marL="3657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»"/>
              <a:defRPr/>
            </a:lvl8pPr>
            <a:lvl9pPr indent="-355600" lvl="8" marL="4114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»"/>
              <a:defRPr/>
            </a:lvl9pPr>
          </a:lstStyle>
          <a:p/>
        </p:txBody>
      </p:sp>
      <p:sp>
        <p:nvSpPr>
          <p:cNvPr id="68" name="Google Shape;68;g9d25f42079_0_149"/>
          <p:cNvSpPr txBox="1"/>
          <p:nvPr>
            <p:ph idx="12" type="sldNum"/>
          </p:nvPr>
        </p:nvSpPr>
        <p:spPr>
          <a:xfrm>
            <a:off x="8536302" y="6333134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BJECT" type="obj">
  <p:cSld name="OBJECT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26"/>
          <p:cNvSpPr txBox="1"/>
          <p:nvPr>
            <p:ph type="title"/>
          </p:nvPr>
        </p:nvSpPr>
        <p:spPr>
          <a:xfrm>
            <a:off x="357018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26"/>
          <p:cNvSpPr txBox="1"/>
          <p:nvPr>
            <p:ph idx="1" type="body"/>
          </p:nvPr>
        </p:nvSpPr>
        <p:spPr>
          <a:xfrm>
            <a:off x="396875" y="1362075"/>
            <a:ext cx="7896225" cy="4972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2004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1440"/>
              <a:buChar char="⬛"/>
              <a:defRPr>
                <a:latin typeface="Calibri"/>
                <a:ea typeface="Calibri"/>
                <a:cs typeface="Calibri"/>
                <a:sym typeface="Calibri"/>
              </a:defRPr>
            </a:lvl1pPr>
            <a:lvl2pPr indent="-3683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200"/>
              <a:buChar char="▪"/>
              <a:defRPr>
                <a:latin typeface="Calibri"/>
                <a:ea typeface="Calibri"/>
                <a:cs typeface="Calibri"/>
                <a:sym typeface="Calibri"/>
              </a:defRPr>
            </a:lvl2pPr>
            <a:lvl3pPr indent="-3302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Char char="▪"/>
              <a:defRPr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–"/>
              <a:defRPr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_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27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4000" cap="none"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27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200"/>
              <a:buNone/>
              <a:defRPr sz="2000"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980"/>
              <a:buNone/>
              <a:defRPr sz="1800"/>
            </a:lvl2pPr>
            <a:lvl3pPr indent="-228600" lvl="2" marL="1371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280"/>
              <a:buNone/>
              <a:defRPr sz="1600"/>
            </a:lvl3pPr>
            <a:lvl4pPr indent="-228600" lvl="3" marL="1828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400"/>
            </a:lvl4pPr>
            <a:lvl5pPr indent="-228600" lvl="4" marL="22860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400"/>
            </a:lvl5pPr>
            <a:lvl6pPr indent="-228600" lvl="5" marL="2743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indent="-228600" lvl="6" marL="32004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indent="-228600" lvl="7" marL="3657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indent="-228600" lvl="8" marL="4114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_OBJECTS" type="twoObj">
  <p:cSld name="TWO_OBJECTS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28"/>
          <p:cNvSpPr txBox="1"/>
          <p:nvPr>
            <p:ph type="title"/>
          </p:nvPr>
        </p:nvSpPr>
        <p:spPr>
          <a:xfrm>
            <a:off x="374090" y="371182"/>
            <a:ext cx="7591425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28"/>
          <p:cNvSpPr txBox="1"/>
          <p:nvPr>
            <p:ph idx="1" type="body"/>
          </p:nvPr>
        </p:nvSpPr>
        <p:spPr>
          <a:xfrm>
            <a:off x="638175" y="1362075"/>
            <a:ext cx="3871913" cy="4972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3528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1680"/>
              <a:buChar char="⬛"/>
              <a:defRPr sz="2800">
                <a:latin typeface="Calibri"/>
                <a:ea typeface="Calibri"/>
                <a:cs typeface="Calibri"/>
                <a:sym typeface="Calibri"/>
              </a:defRPr>
            </a:lvl1pPr>
            <a:lvl2pPr indent="-39624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640"/>
              <a:buChar char="▪"/>
              <a:defRPr sz="2400">
                <a:latin typeface="Calibri"/>
                <a:ea typeface="Calibri"/>
                <a:cs typeface="Calibri"/>
                <a:sym typeface="Calibri"/>
              </a:defRPr>
            </a:lvl2pPr>
            <a:lvl3pPr indent="-3302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Char char="▪"/>
              <a:defRPr sz="2000"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–"/>
              <a:defRPr sz="1800"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1800"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29" name="Google Shape;29;p28"/>
          <p:cNvSpPr txBox="1"/>
          <p:nvPr>
            <p:ph idx="2" type="body"/>
          </p:nvPr>
        </p:nvSpPr>
        <p:spPr>
          <a:xfrm>
            <a:off x="4662488" y="1362075"/>
            <a:ext cx="3871912" cy="4972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3528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1680"/>
              <a:buChar char="⬛"/>
              <a:defRPr sz="2800">
                <a:latin typeface="Calibri"/>
                <a:ea typeface="Calibri"/>
                <a:cs typeface="Calibri"/>
                <a:sym typeface="Calibri"/>
              </a:defRPr>
            </a:lvl1pPr>
            <a:lvl2pPr indent="-39624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640"/>
              <a:buChar char="▪"/>
              <a:defRPr sz="2400">
                <a:latin typeface="Calibri"/>
                <a:ea typeface="Calibri"/>
                <a:cs typeface="Calibri"/>
                <a:sym typeface="Calibri"/>
              </a:defRPr>
            </a:lvl2pPr>
            <a:lvl3pPr indent="-3302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Char char="▪"/>
              <a:defRPr sz="2000"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–"/>
              <a:defRPr sz="1800"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1800"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_OBJECTS_WITH_TEXT" type="twoTxTwoObj">
  <p:cSld name="TWO_OBJECTS_WITH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2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29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1440"/>
              <a:buNone/>
              <a:defRPr b="1" sz="2400"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2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4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33" name="Google Shape;33;p29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2004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1440"/>
              <a:buChar char="⬛"/>
              <a:defRPr sz="2400">
                <a:latin typeface="Calibri"/>
                <a:ea typeface="Calibri"/>
                <a:cs typeface="Calibri"/>
                <a:sym typeface="Calibri"/>
              </a:defRPr>
            </a:lvl1pPr>
            <a:lvl2pPr indent="-3683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200"/>
              <a:buChar char="▪"/>
              <a:defRPr sz="2000">
                <a:latin typeface="Calibri"/>
                <a:ea typeface="Calibri"/>
                <a:cs typeface="Calibri"/>
                <a:sym typeface="Calibri"/>
              </a:defRPr>
            </a:lvl2pPr>
            <a:lvl3pPr indent="-320039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40"/>
              <a:buChar char="▪"/>
              <a:defRPr sz="1800">
                <a:latin typeface="Calibri"/>
                <a:ea typeface="Calibri"/>
                <a:cs typeface="Calibri"/>
                <a:sym typeface="Calibri"/>
              </a:defRPr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–"/>
              <a:defRPr sz="1600">
                <a:latin typeface="Calibri"/>
                <a:ea typeface="Calibri"/>
                <a:cs typeface="Calibri"/>
                <a:sym typeface="Calibri"/>
              </a:defRPr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»"/>
              <a:defRPr sz="1600">
                <a:latin typeface="Calibri"/>
                <a:ea typeface="Calibri"/>
                <a:cs typeface="Calibri"/>
                <a:sym typeface="Calibri"/>
              </a:defRPr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34" name="Google Shape;34;p29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1440"/>
              <a:buNone/>
              <a:defRPr b="1" sz="2400"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2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4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35" name="Google Shape;35;p29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2004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1440"/>
              <a:buChar char="⬛"/>
              <a:defRPr sz="2400">
                <a:latin typeface="Calibri"/>
                <a:ea typeface="Calibri"/>
                <a:cs typeface="Calibri"/>
                <a:sym typeface="Calibri"/>
              </a:defRPr>
            </a:lvl1pPr>
            <a:lvl2pPr indent="-3683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200"/>
              <a:buChar char="▪"/>
              <a:defRPr sz="2000">
                <a:latin typeface="Calibri"/>
                <a:ea typeface="Calibri"/>
                <a:cs typeface="Calibri"/>
                <a:sym typeface="Calibri"/>
              </a:defRPr>
            </a:lvl2pPr>
            <a:lvl3pPr indent="-320039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40"/>
              <a:buChar char="▪"/>
              <a:defRPr sz="1800">
                <a:latin typeface="Calibri"/>
                <a:ea typeface="Calibri"/>
                <a:cs typeface="Calibri"/>
                <a:sym typeface="Calibri"/>
              </a:defRPr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–"/>
              <a:defRPr sz="1600">
                <a:latin typeface="Calibri"/>
                <a:ea typeface="Calibri"/>
                <a:cs typeface="Calibri"/>
                <a:sym typeface="Calibri"/>
              </a:defRPr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»"/>
              <a:defRPr sz="1600">
                <a:latin typeface="Calibri"/>
                <a:ea typeface="Calibri"/>
                <a:cs typeface="Calibri"/>
                <a:sym typeface="Calibri"/>
              </a:defRPr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_ONLY" type="titleOnly">
  <p:cSld name="TITLE_ONLY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30"/>
          <p:cNvSpPr txBox="1"/>
          <p:nvPr>
            <p:ph type="title"/>
          </p:nvPr>
        </p:nvSpPr>
        <p:spPr>
          <a:xfrm>
            <a:off x="357762" y="445070"/>
            <a:ext cx="7591425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BJECT_WITH_CAPTION_TEXT" type="objTx">
  <p:cSld name="OBJECT_WITH_CAPTION_TEXT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32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000"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32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50520" lvl="0" marL="4572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1920"/>
              <a:buChar char="⬛"/>
              <a:defRPr sz="3200">
                <a:latin typeface="Calibri"/>
                <a:ea typeface="Calibri"/>
                <a:cs typeface="Calibri"/>
                <a:sym typeface="Calibri"/>
              </a:defRPr>
            </a:lvl1pPr>
            <a:lvl2pPr indent="-424180" lvl="1" marL="914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3080"/>
              <a:buChar char="▪"/>
              <a:defRPr sz="2800">
                <a:latin typeface="Calibri"/>
                <a:ea typeface="Calibri"/>
                <a:cs typeface="Calibri"/>
                <a:sym typeface="Calibri"/>
              </a:defRPr>
            </a:lvl2pPr>
            <a:lvl3pPr indent="-350519" lvl="2" marL="1371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920"/>
              <a:buChar char="▪"/>
              <a:defRPr sz="2400"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–"/>
              <a:defRPr sz="2000"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indent="-355600" lvl="6" marL="3200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indent="-355600" lvl="7" marL="3657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indent="-355600" lvl="8" marL="4114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/>
        </p:txBody>
      </p:sp>
      <p:sp>
        <p:nvSpPr>
          <p:cNvPr id="41" name="Google Shape;41;p32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840"/>
              <a:buNone/>
              <a:defRPr sz="1400"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32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_WITH_CAPTION_TEXT" type="picTx">
  <p:cSld name="PICTURE_WITH_CAPTION_TEXT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33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000"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33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990000"/>
              </a:buClr>
              <a:buSzPts val="1920"/>
              <a:buFont typeface="Noto Sans Symbols"/>
              <a:buNone/>
              <a:defRPr b="1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990000"/>
              </a:buClr>
              <a:buSzPts val="3080"/>
              <a:buFont typeface="Noto Sans Symbols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920"/>
              <a:buFont typeface="Noto Sans Symbols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5" name="Google Shape;45;p33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840"/>
              <a:buNone/>
              <a:defRPr sz="1400"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32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theme" Target="../theme/theme2.xml"/><Relationship Id="rId1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4"/>
          <p:cNvSpPr txBox="1"/>
          <p:nvPr>
            <p:ph type="title"/>
          </p:nvPr>
        </p:nvSpPr>
        <p:spPr>
          <a:xfrm>
            <a:off x="374090" y="371182"/>
            <a:ext cx="7591425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/>
        </p:txBody>
      </p:sp>
      <p:sp>
        <p:nvSpPr>
          <p:cNvPr id="11" name="Google Shape;11;p24"/>
          <p:cNvSpPr txBox="1"/>
          <p:nvPr>
            <p:ph idx="1" type="body"/>
          </p:nvPr>
        </p:nvSpPr>
        <p:spPr>
          <a:xfrm>
            <a:off x="396875" y="1362075"/>
            <a:ext cx="7896225" cy="4972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20040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  <a:defRPr b="1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68300" lvl="1" marL="914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30200" lvl="2" marL="1371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24"/>
          <p:cNvSpPr/>
          <p:nvPr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" name="Google Shape;13;p24"/>
          <p:cNvSpPr txBox="1"/>
          <p:nvPr/>
        </p:nvSpPr>
        <p:spPr>
          <a:xfrm>
            <a:off x="7897813" y="-26988"/>
            <a:ext cx="1309687" cy="2778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-US" sz="1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Carnegie Mellon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" name="Google Shape;14;p24"/>
          <p:cNvSpPr/>
          <p:nvPr/>
        </p:nvSpPr>
        <p:spPr>
          <a:xfrm>
            <a:off x="8830843" y="6611779"/>
            <a:ext cx="313157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fld id="{00000000-1234-1234-1234-123412341234}" type="slidenum">
              <a:rPr b="1" i="0" lang="en-US" sz="1000" u="none" cap="none" strike="noStrike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‹#›</a:t>
            </a:fld>
            <a:endParaRPr b="1" i="0" sz="2400" u="none" cap="none" strike="noStrike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5" name="Google Shape;15;p24"/>
          <p:cNvSpPr txBox="1"/>
          <p:nvPr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Bryant and O’Hallaron, Computer Systems: A Programmer’s Perspective, Third Edition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4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"/>
          <p:cNvSpPr txBox="1"/>
          <p:nvPr/>
        </p:nvSpPr>
        <p:spPr>
          <a:xfrm>
            <a:off x="280276" y="3923862"/>
            <a:ext cx="18466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1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" name="Google Shape;75;p1"/>
          <p:cNvSpPr txBox="1"/>
          <p:nvPr/>
        </p:nvSpPr>
        <p:spPr>
          <a:xfrm>
            <a:off x="685800" y="2073746"/>
            <a:ext cx="6858000" cy="99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b="0" i="0" lang="en-US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15-213 Recitation: Review</a:t>
            </a:r>
            <a:endParaRPr b="0" i="0" sz="3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" name="Google Shape;76;p1"/>
          <p:cNvSpPr txBox="1"/>
          <p:nvPr/>
        </p:nvSpPr>
        <p:spPr>
          <a:xfrm>
            <a:off x="685800" y="3325148"/>
            <a:ext cx="7315200" cy="10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Your TAs</a:t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81000" lvl="0" marL="457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Monday, October 19th, 2020</a:t>
            </a:r>
            <a:endParaRPr b="0" i="0" sz="1800" u="none" cap="none" strike="noStrike">
              <a:solidFill>
                <a:srgbClr val="999999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11"/>
          <p:cNvSpPr txBox="1"/>
          <p:nvPr>
            <p:ph type="title"/>
          </p:nvPr>
        </p:nvSpPr>
        <p:spPr>
          <a:xfrm>
            <a:off x="357018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119063" lvl="0" marL="11906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x86-64 Calling Convention</a:t>
            </a:r>
            <a:endParaRPr/>
          </a:p>
        </p:txBody>
      </p:sp>
      <p:sp>
        <p:nvSpPr>
          <p:cNvPr id="143" name="Google Shape;143;p11"/>
          <p:cNvSpPr txBox="1"/>
          <p:nvPr>
            <p:ph idx="1" type="body"/>
          </p:nvPr>
        </p:nvSpPr>
        <p:spPr>
          <a:xfrm>
            <a:off x="396875" y="1362075"/>
            <a:ext cx="7896225" cy="4972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Char char="⬛"/>
            </a:pPr>
            <a:r>
              <a:rPr lang="en-US"/>
              <a:t>What does the calling convention govern?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rPr lang="en-US"/>
              <a:t>	1) How large each type is.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rPr lang="en-US"/>
              <a:t>	2) How to pass arguments to a function.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rPr lang="en-US"/>
              <a:t>	3) The alignment of fields in a struct.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rPr lang="en-US"/>
              <a:t>	4) When registers can be used by a function.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rPr lang="en-US"/>
              <a:t>	5) Whether a function can call itself.</a:t>
            </a:r>
            <a:endParaRPr/>
          </a:p>
        </p:txBody>
      </p:sp>
      <p:sp>
        <p:nvSpPr>
          <p:cNvPr id="144" name="Google Shape;144;p11"/>
          <p:cNvSpPr/>
          <p:nvPr/>
        </p:nvSpPr>
        <p:spPr>
          <a:xfrm>
            <a:off x="1322832" y="2255706"/>
            <a:ext cx="5248656" cy="433011"/>
          </a:xfrm>
          <a:prstGeom prst="rect">
            <a:avLst/>
          </a:prstGeom>
          <a:noFill/>
          <a:ln cap="flat" cmpd="sng" w="25400">
            <a:solidFill>
              <a:srgbClr val="00997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45" name="Google Shape;145;p11"/>
          <p:cNvSpPr/>
          <p:nvPr/>
        </p:nvSpPr>
        <p:spPr>
          <a:xfrm>
            <a:off x="1322832" y="3149337"/>
            <a:ext cx="5785104" cy="433011"/>
          </a:xfrm>
          <a:prstGeom prst="rect">
            <a:avLst/>
          </a:prstGeom>
          <a:noFill/>
          <a:ln cap="flat" cmpd="sng" w="25400">
            <a:solidFill>
              <a:srgbClr val="00997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12"/>
          <p:cNvSpPr txBox="1"/>
          <p:nvPr>
            <p:ph type="title"/>
          </p:nvPr>
        </p:nvSpPr>
        <p:spPr>
          <a:xfrm>
            <a:off x="357018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119063" lvl="0" marL="11906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Register Usage</a:t>
            </a:r>
            <a:endParaRPr/>
          </a:p>
        </p:txBody>
      </p:sp>
      <p:sp>
        <p:nvSpPr>
          <p:cNvPr id="151" name="Google Shape;151;p12"/>
          <p:cNvSpPr txBox="1"/>
          <p:nvPr>
            <p:ph idx="1" type="body"/>
          </p:nvPr>
        </p:nvSpPr>
        <p:spPr>
          <a:xfrm>
            <a:off x="357018" y="1197678"/>
            <a:ext cx="7896225" cy="4972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Char char="⬛"/>
            </a:pPr>
            <a:r>
              <a:rPr lang="en-US"/>
              <a:t>The calling convention gives meaning to every register,</a:t>
            </a:r>
            <a:br>
              <a:rPr lang="en-US"/>
            </a:br>
            <a:r>
              <a:rPr lang="en-US"/>
              <a:t>describe the following 9 registers: </a:t>
            </a:r>
            <a:endParaRPr/>
          </a:p>
        </p:txBody>
      </p:sp>
      <p:sp>
        <p:nvSpPr>
          <p:cNvPr id="152" name="Google Shape;152;p12"/>
          <p:cNvSpPr/>
          <p:nvPr/>
        </p:nvSpPr>
        <p:spPr>
          <a:xfrm>
            <a:off x="762000" y="4471872"/>
            <a:ext cx="1346200" cy="381000"/>
          </a:xfrm>
          <a:prstGeom prst="rect">
            <a:avLst/>
          </a:prstGeom>
          <a:solidFill>
            <a:srgbClr val="D5F1CF"/>
          </a:solidFill>
          <a:ln cap="flat" cmpd="sng" w="254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8100" lIns="38100" spcFirstLastPara="1" rIns="38100" wrap="square" tIns="381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Courier"/>
                <a:ea typeface="Courier"/>
                <a:cs typeface="Courier"/>
                <a:sym typeface="Courier"/>
              </a:rPr>
              <a:t>%rdi</a:t>
            </a:r>
            <a:endParaRPr b="1" i="0" sz="1800" u="none" cap="none" strike="noStrike">
              <a:solidFill>
                <a:schemeClr val="dk1"/>
              </a:solidFill>
              <a:latin typeface="Courier"/>
              <a:ea typeface="Courier"/>
              <a:cs typeface="Courier"/>
              <a:sym typeface="Courier"/>
            </a:endParaRPr>
          </a:p>
        </p:txBody>
      </p:sp>
      <p:sp>
        <p:nvSpPr>
          <p:cNvPr id="153" name="Google Shape;153;p12"/>
          <p:cNvSpPr/>
          <p:nvPr/>
        </p:nvSpPr>
        <p:spPr>
          <a:xfrm>
            <a:off x="762000" y="4094367"/>
            <a:ext cx="1346200" cy="381000"/>
          </a:xfrm>
          <a:prstGeom prst="rect">
            <a:avLst/>
          </a:prstGeom>
          <a:solidFill>
            <a:srgbClr val="D5F1CF"/>
          </a:solidFill>
          <a:ln cap="flat" cmpd="sng" w="254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8100" lIns="38100" spcFirstLastPara="1" rIns="38100" wrap="square" tIns="381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Courier"/>
                <a:ea typeface="Courier"/>
                <a:cs typeface="Courier"/>
                <a:sym typeface="Courier"/>
              </a:rPr>
              <a:t>%rsi</a:t>
            </a:r>
            <a:endParaRPr b="1" i="0" sz="1800" u="none" cap="none" strike="noStrike">
              <a:solidFill>
                <a:schemeClr val="dk1"/>
              </a:solidFill>
              <a:latin typeface="Courier"/>
              <a:ea typeface="Courier"/>
              <a:cs typeface="Courier"/>
              <a:sym typeface="Courier"/>
            </a:endParaRPr>
          </a:p>
        </p:txBody>
      </p:sp>
      <p:sp>
        <p:nvSpPr>
          <p:cNvPr id="154" name="Google Shape;154;p12"/>
          <p:cNvSpPr/>
          <p:nvPr/>
        </p:nvSpPr>
        <p:spPr>
          <a:xfrm>
            <a:off x="762000" y="3713367"/>
            <a:ext cx="1346200" cy="381000"/>
          </a:xfrm>
          <a:prstGeom prst="rect">
            <a:avLst/>
          </a:prstGeom>
          <a:solidFill>
            <a:srgbClr val="D5F1CF"/>
          </a:solidFill>
          <a:ln cap="flat" cmpd="sng" w="254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8100" lIns="38100" spcFirstLastPara="1" rIns="38100" wrap="square" tIns="381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Courier"/>
                <a:ea typeface="Courier"/>
                <a:cs typeface="Courier"/>
                <a:sym typeface="Courier"/>
              </a:rPr>
              <a:t>%rdx</a:t>
            </a:r>
            <a:endParaRPr b="1" i="0" sz="1800" u="none" cap="none" strike="noStrike">
              <a:solidFill>
                <a:schemeClr val="dk1"/>
              </a:solidFill>
              <a:latin typeface="Courier"/>
              <a:ea typeface="Courier"/>
              <a:cs typeface="Courier"/>
              <a:sym typeface="Courier"/>
            </a:endParaRPr>
          </a:p>
        </p:txBody>
      </p:sp>
      <p:sp>
        <p:nvSpPr>
          <p:cNvPr id="155" name="Google Shape;155;p12"/>
          <p:cNvSpPr/>
          <p:nvPr/>
        </p:nvSpPr>
        <p:spPr>
          <a:xfrm>
            <a:off x="762000" y="3332367"/>
            <a:ext cx="1346200" cy="381000"/>
          </a:xfrm>
          <a:prstGeom prst="rect">
            <a:avLst/>
          </a:prstGeom>
          <a:solidFill>
            <a:srgbClr val="D5F1CF"/>
          </a:solidFill>
          <a:ln cap="flat" cmpd="sng" w="254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8100" lIns="38100" spcFirstLastPara="1" rIns="38100" wrap="square" tIns="381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Courier"/>
                <a:ea typeface="Courier"/>
                <a:cs typeface="Courier"/>
                <a:sym typeface="Courier"/>
              </a:rPr>
              <a:t>%rcx</a:t>
            </a:r>
            <a:endParaRPr b="1" i="0" sz="1800" u="none" cap="none" strike="noStrike">
              <a:solidFill>
                <a:schemeClr val="dk1"/>
              </a:solidFill>
              <a:latin typeface="Courier"/>
              <a:ea typeface="Courier"/>
              <a:cs typeface="Courier"/>
              <a:sym typeface="Courier"/>
            </a:endParaRPr>
          </a:p>
        </p:txBody>
      </p:sp>
      <p:sp>
        <p:nvSpPr>
          <p:cNvPr id="156" name="Google Shape;156;p12"/>
          <p:cNvSpPr/>
          <p:nvPr/>
        </p:nvSpPr>
        <p:spPr>
          <a:xfrm>
            <a:off x="762000" y="4852840"/>
            <a:ext cx="1346200" cy="381000"/>
          </a:xfrm>
          <a:prstGeom prst="rect">
            <a:avLst/>
          </a:prstGeom>
          <a:solidFill>
            <a:srgbClr val="D5F1CF"/>
          </a:solidFill>
          <a:ln cap="flat" cmpd="sng" w="254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8100" lIns="38100" spcFirstLastPara="1" rIns="38100" wrap="square" tIns="381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Courier"/>
                <a:ea typeface="Courier"/>
                <a:cs typeface="Courier"/>
                <a:sym typeface="Courier"/>
              </a:rPr>
              <a:t>%r8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7" name="Google Shape;157;p12"/>
          <p:cNvSpPr/>
          <p:nvPr/>
        </p:nvSpPr>
        <p:spPr>
          <a:xfrm>
            <a:off x="762000" y="5230313"/>
            <a:ext cx="1346200" cy="381000"/>
          </a:xfrm>
          <a:prstGeom prst="rect">
            <a:avLst/>
          </a:prstGeom>
          <a:solidFill>
            <a:srgbClr val="D5F1CF"/>
          </a:solidFill>
          <a:ln cap="flat" cmpd="sng" w="254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8100" lIns="38100" spcFirstLastPara="1" rIns="38100" wrap="square" tIns="381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Courier"/>
                <a:ea typeface="Courier"/>
                <a:cs typeface="Courier"/>
                <a:sym typeface="Courier"/>
              </a:rPr>
              <a:t>%r9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8" name="Google Shape;158;p12"/>
          <p:cNvSpPr/>
          <p:nvPr/>
        </p:nvSpPr>
        <p:spPr>
          <a:xfrm>
            <a:off x="762000" y="2563313"/>
            <a:ext cx="1346200" cy="381000"/>
          </a:xfrm>
          <a:prstGeom prst="rect">
            <a:avLst/>
          </a:prstGeom>
          <a:solidFill>
            <a:srgbClr val="D5F1CF"/>
          </a:solidFill>
          <a:ln cap="flat" cmpd="sng" w="254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8100" lIns="38100" spcFirstLastPara="1" rIns="38100" wrap="square" tIns="381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Courier"/>
                <a:ea typeface="Courier"/>
                <a:cs typeface="Courier"/>
                <a:sym typeface="Courier"/>
              </a:rPr>
              <a:t>%rax</a:t>
            </a:r>
            <a:endParaRPr b="1" i="0" sz="1800" u="none" cap="none" strike="noStrike">
              <a:solidFill>
                <a:schemeClr val="dk1"/>
              </a:solidFill>
              <a:latin typeface="Courier"/>
              <a:ea typeface="Courier"/>
              <a:cs typeface="Courier"/>
              <a:sym typeface="Courier"/>
            </a:endParaRPr>
          </a:p>
        </p:txBody>
      </p:sp>
      <p:sp>
        <p:nvSpPr>
          <p:cNvPr id="159" name="Google Shape;159;p12"/>
          <p:cNvSpPr/>
          <p:nvPr/>
        </p:nvSpPr>
        <p:spPr>
          <a:xfrm>
            <a:off x="762000" y="2947840"/>
            <a:ext cx="1346200" cy="381000"/>
          </a:xfrm>
          <a:prstGeom prst="rect">
            <a:avLst/>
          </a:prstGeom>
          <a:solidFill>
            <a:srgbClr val="D5F1CF"/>
          </a:solidFill>
          <a:ln cap="flat" cmpd="sng" w="254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8100" lIns="38100" spcFirstLastPara="1" rIns="38100" wrap="square" tIns="381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Courier"/>
                <a:ea typeface="Courier"/>
                <a:cs typeface="Courier"/>
                <a:sym typeface="Courier"/>
              </a:rPr>
              <a:t>%rbx</a:t>
            </a:r>
            <a:endParaRPr b="1" i="0" sz="1800" u="none" cap="none" strike="noStrike">
              <a:solidFill>
                <a:schemeClr val="dk1"/>
              </a:solidFill>
              <a:latin typeface="Courier"/>
              <a:ea typeface="Courier"/>
              <a:cs typeface="Courier"/>
              <a:sym typeface="Courier"/>
            </a:endParaRPr>
          </a:p>
        </p:txBody>
      </p:sp>
      <p:sp>
        <p:nvSpPr>
          <p:cNvPr id="160" name="Google Shape;160;p12"/>
          <p:cNvSpPr/>
          <p:nvPr/>
        </p:nvSpPr>
        <p:spPr>
          <a:xfrm>
            <a:off x="762000" y="5607754"/>
            <a:ext cx="1346200" cy="381000"/>
          </a:xfrm>
          <a:prstGeom prst="rect">
            <a:avLst/>
          </a:prstGeom>
          <a:solidFill>
            <a:srgbClr val="D5F1CF"/>
          </a:solidFill>
          <a:ln cap="flat" cmpd="sng" w="254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8100" lIns="38100" spcFirstLastPara="1" rIns="38100" wrap="square" tIns="381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Courier"/>
                <a:ea typeface="Courier"/>
                <a:cs typeface="Courier"/>
                <a:sym typeface="Courier"/>
              </a:rPr>
              <a:t>%rbp</a:t>
            </a:r>
            <a:endParaRPr b="1" i="0" sz="1800" u="none" cap="none" strike="noStrike">
              <a:solidFill>
                <a:schemeClr val="dk1"/>
              </a:solidFill>
              <a:latin typeface="Courier"/>
              <a:ea typeface="Courier"/>
              <a:cs typeface="Courier"/>
              <a:sym typeface="Courier"/>
            </a:endParaRPr>
          </a:p>
        </p:txBody>
      </p:sp>
      <p:sp>
        <p:nvSpPr>
          <p:cNvPr id="161" name="Google Shape;161;p12"/>
          <p:cNvSpPr/>
          <p:nvPr/>
        </p:nvSpPr>
        <p:spPr>
          <a:xfrm>
            <a:off x="5620623" y="2779393"/>
            <a:ext cx="3196205" cy="381000"/>
          </a:xfrm>
          <a:prstGeom prst="rect">
            <a:avLst/>
          </a:prstGeom>
          <a:solidFill>
            <a:srgbClr val="D5D5F4"/>
          </a:solidFill>
          <a:ln cap="flat" cmpd="sng" w="254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Courier"/>
                <a:ea typeface="Courier"/>
                <a:cs typeface="Courier"/>
                <a:sym typeface="Courier"/>
              </a:rPr>
              <a:t>Function Argument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2" name="Google Shape;162;p12"/>
          <p:cNvSpPr/>
          <p:nvPr/>
        </p:nvSpPr>
        <p:spPr>
          <a:xfrm>
            <a:off x="5620622" y="3683703"/>
            <a:ext cx="3196205" cy="381000"/>
          </a:xfrm>
          <a:prstGeom prst="rect">
            <a:avLst/>
          </a:prstGeom>
          <a:solidFill>
            <a:srgbClr val="D5D5F4"/>
          </a:solidFill>
          <a:ln cap="flat" cmpd="sng" w="254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Courier"/>
                <a:ea typeface="Courier"/>
                <a:cs typeface="Courier"/>
                <a:sym typeface="Courier"/>
              </a:rPr>
              <a:t>Return Value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" name="Google Shape;163;p12"/>
          <p:cNvSpPr/>
          <p:nvPr/>
        </p:nvSpPr>
        <p:spPr>
          <a:xfrm>
            <a:off x="5620623" y="4577065"/>
            <a:ext cx="3196205" cy="381000"/>
          </a:xfrm>
          <a:prstGeom prst="rect">
            <a:avLst/>
          </a:prstGeom>
          <a:solidFill>
            <a:srgbClr val="D5D5F4"/>
          </a:solidFill>
          <a:ln cap="flat" cmpd="sng" w="254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Courier"/>
                <a:ea typeface="Courier"/>
                <a:cs typeface="Courier"/>
                <a:sym typeface="Courier"/>
              </a:rPr>
              <a:t>Callee Save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13"/>
          <p:cNvSpPr txBox="1"/>
          <p:nvPr>
            <p:ph type="title"/>
          </p:nvPr>
        </p:nvSpPr>
        <p:spPr>
          <a:xfrm>
            <a:off x="357018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119063" lvl="0" marL="11906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Register Usage</a:t>
            </a:r>
            <a:endParaRPr/>
          </a:p>
        </p:txBody>
      </p:sp>
      <p:sp>
        <p:nvSpPr>
          <p:cNvPr id="169" name="Google Shape;169;p13"/>
          <p:cNvSpPr txBox="1"/>
          <p:nvPr>
            <p:ph idx="1" type="body"/>
          </p:nvPr>
        </p:nvSpPr>
        <p:spPr>
          <a:xfrm>
            <a:off x="357018" y="1197678"/>
            <a:ext cx="7896225" cy="4972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Char char="⬛"/>
            </a:pPr>
            <a:r>
              <a:rPr lang="en-US"/>
              <a:t>The calling convention gives meaning to every register,</a:t>
            </a:r>
            <a:br>
              <a:rPr lang="en-US"/>
            </a:br>
            <a:r>
              <a:rPr lang="en-US"/>
              <a:t>describe the following 9 registers: </a:t>
            </a:r>
            <a:endParaRPr/>
          </a:p>
        </p:txBody>
      </p:sp>
      <p:sp>
        <p:nvSpPr>
          <p:cNvPr id="170" name="Google Shape;170;p13"/>
          <p:cNvSpPr/>
          <p:nvPr/>
        </p:nvSpPr>
        <p:spPr>
          <a:xfrm>
            <a:off x="762000" y="4471872"/>
            <a:ext cx="1346200" cy="381000"/>
          </a:xfrm>
          <a:prstGeom prst="rect">
            <a:avLst/>
          </a:prstGeom>
          <a:solidFill>
            <a:srgbClr val="FFFF00"/>
          </a:solidFill>
          <a:ln cap="flat" cmpd="sng" w="254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8100" lIns="38100" spcFirstLastPara="1" rIns="38100" wrap="square" tIns="381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Courier"/>
                <a:ea typeface="Courier"/>
                <a:cs typeface="Courier"/>
                <a:sym typeface="Courier"/>
              </a:rPr>
              <a:t>%rdi</a:t>
            </a:r>
            <a:endParaRPr b="1" i="0" sz="1800" u="none" cap="none" strike="noStrike">
              <a:solidFill>
                <a:schemeClr val="dk1"/>
              </a:solidFill>
              <a:latin typeface="Courier"/>
              <a:ea typeface="Courier"/>
              <a:cs typeface="Courier"/>
              <a:sym typeface="Courier"/>
            </a:endParaRPr>
          </a:p>
        </p:txBody>
      </p:sp>
      <p:sp>
        <p:nvSpPr>
          <p:cNvPr id="171" name="Google Shape;171;p13"/>
          <p:cNvSpPr/>
          <p:nvPr/>
        </p:nvSpPr>
        <p:spPr>
          <a:xfrm>
            <a:off x="762000" y="4094367"/>
            <a:ext cx="1346200" cy="381000"/>
          </a:xfrm>
          <a:prstGeom prst="rect">
            <a:avLst/>
          </a:prstGeom>
          <a:solidFill>
            <a:srgbClr val="FFFF00"/>
          </a:solidFill>
          <a:ln cap="flat" cmpd="sng" w="254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8100" lIns="38100" spcFirstLastPara="1" rIns="38100" wrap="square" tIns="381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Courier"/>
                <a:ea typeface="Courier"/>
                <a:cs typeface="Courier"/>
                <a:sym typeface="Courier"/>
              </a:rPr>
              <a:t>%rsi</a:t>
            </a:r>
            <a:endParaRPr b="1" i="0" sz="1800" u="none" cap="none" strike="noStrike">
              <a:solidFill>
                <a:schemeClr val="dk1"/>
              </a:solidFill>
              <a:latin typeface="Courier"/>
              <a:ea typeface="Courier"/>
              <a:cs typeface="Courier"/>
              <a:sym typeface="Courier"/>
            </a:endParaRPr>
          </a:p>
        </p:txBody>
      </p:sp>
      <p:sp>
        <p:nvSpPr>
          <p:cNvPr id="172" name="Google Shape;172;p13"/>
          <p:cNvSpPr/>
          <p:nvPr/>
        </p:nvSpPr>
        <p:spPr>
          <a:xfrm>
            <a:off x="762000" y="3713367"/>
            <a:ext cx="1346200" cy="381000"/>
          </a:xfrm>
          <a:prstGeom prst="rect">
            <a:avLst/>
          </a:prstGeom>
          <a:solidFill>
            <a:srgbClr val="FFFF00"/>
          </a:solidFill>
          <a:ln cap="flat" cmpd="sng" w="254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8100" lIns="38100" spcFirstLastPara="1" rIns="38100" wrap="square" tIns="381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Courier"/>
                <a:ea typeface="Courier"/>
                <a:cs typeface="Courier"/>
                <a:sym typeface="Courier"/>
              </a:rPr>
              <a:t>%rdx</a:t>
            </a:r>
            <a:endParaRPr b="1" i="0" sz="1800" u="none" cap="none" strike="noStrike">
              <a:solidFill>
                <a:schemeClr val="dk1"/>
              </a:solidFill>
              <a:latin typeface="Courier"/>
              <a:ea typeface="Courier"/>
              <a:cs typeface="Courier"/>
              <a:sym typeface="Courier"/>
            </a:endParaRPr>
          </a:p>
        </p:txBody>
      </p:sp>
      <p:sp>
        <p:nvSpPr>
          <p:cNvPr id="173" name="Google Shape;173;p13"/>
          <p:cNvSpPr/>
          <p:nvPr/>
        </p:nvSpPr>
        <p:spPr>
          <a:xfrm>
            <a:off x="762000" y="3332367"/>
            <a:ext cx="1346200" cy="381000"/>
          </a:xfrm>
          <a:prstGeom prst="rect">
            <a:avLst/>
          </a:prstGeom>
          <a:solidFill>
            <a:srgbClr val="FFFF00"/>
          </a:solidFill>
          <a:ln cap="flat" cmpd="sng" w="254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8100" lIns="38100" spcFirstLastPara="1" rIns="38100" wrap="square" tIns="381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Courier"/>
                <a:ea typeface="Courier"/>
                <a:cs typeface="Courier"/>
                <a:sym typeface="Courier"/>
              </a:rPr>
              <a:t>%rcx</a:t>
            </a:r>
            <a:endParaRPr b="1" i="0" sz="1800" u="none" cap="none" strike="noStrike">
              <a:solidFill>
                <a:schemeClr val="dk1"/>
              </a:solidFill>
              <a:latin typeface="Courier"/>
              <a:ea typeface="Courier"/>
              <a:cs typeface="Courier"/>
              <a:sym typeface="Courier"/>
            </a:endParaRPr>
          </a:p>
        </p:txBody>
      </p:sp>
      <p:sp>
        <p:nvSpPr>
          <p:cNvPr id="174" name="Google Shape;174;p13"/>
          <p:cNvSpPr/>
          <p:nvPr/>
        </p:nvSpPr>
        <p:spPr>
          <a:xfrm>
            <a:off x="762000" y="4852840"/>
            <a:ext cx="1346200" cy="381000"/>
          </a:xfrm>
          <a:prstGeom prst="rect">
            <a:avLst/>
          </a:prstGeom>
          <a:solidFill>
            <a:srgbClr val="FFFF00"/>
          </a:solidFill>
          <a:ln cap="flat" cmpd="sng" w="254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8100" lIns="38100" spcFirstLastPara="1" rIns="38100" wrap="square" tIns="381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Courier"/>
                <a:ea typeface="Courier"/>
                <a:cs typeface="Courier"/>
                <a:sym typeface="Courier"/>
              </a:rPr>
              <a:t>%r8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5" name="Google Shape;175;p13"/>
          <p:cNvSpPr/>
          <p:nvPr/>
        </p:nvSpPr>
        <p:spPr>
          <a:xfrm>
            <a:off x="762000" y="5230313"/>
            <a:ext cx="1346200" cy="381000"/>
          </a:xfrm>
          <a:prstGeom prst="rect">
            <a:avLst/>
          </a:prstGeom>
          <a:solidFill>
            <a:srgbClr val="FFFF00"/>
          </a:solidFill>
          <a:ln cap="flat" cmpd="sng" w="254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8100" lIns="38100" spcFirstLastPara="1" rIns="38100" wrap="square" tIns="381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Courier"/>
                <a:ea typeface="Courier"/>
                <a:cs typeface="Courier"/>
                <a:sym typeface="Courier"/>
              </a:rPr>
              <a:t>%r9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6" name="Google Shape;176;p13"/>
          <p:cNvSpPr/>
          <p:nvPr/>
        </p:nvSpPr>
        <p:spPr>
          <a:xfrm>
            <a:off x="762000" y="2563313"/>
            <a:ext cx="1346200" cy="381000"/>
          </a:xfrm>
          <a:prstGeom prst="rect">
            <a:avLst/>
          </a:prstGeom>
          <a:solidFill>
            <a:srgbClr val="FF0000"/>
          </a:solidFill>
          <a:ln cap="flat" cmpd="sng" w="254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8100" lIns="38100" spcFirstLastPara="1" rIns="38100" wrap="square" tIns="381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Courier"/>
                <a:ea typeface="Courier"/>
                <a:cs typeface="Courier"/>
                <a:sym typeface="Courier"/>
              </a:rPr>
              <a:t>%rax</a:t>
            </a:r>
            <a:endParaRPr b="1" i="0" sz="1800" u="none" cap="none" strike="noStrike">
              <a:solidFill>
                <a:schemeClr val="dk1"/>
              </a:solidFill>
              <a:latin typeface="Courier"/>
              <a:ea typeface="Courier"/>
              <a:cs typeface="Courier"/>
              <a:sym typeface="Courier"/>
            </a:endParaRPr>
          </a:p>
        </p:txBody>
      </p:sp>
      <p:sp>
        <p:nvSpPr>
          <p:cNvPr id="177" name="Google Shape;177;p13"/>
          <p:cNvSpPr/>
          <p:nvPr/>
        </p:nvSpPr>
        <p:spPr>
          <a:xfrm>
            <a:off x="762000" y="2947840"/>
            <a:ext cx="1346200" cy="381000"/>
          </a:xfrm>
          <a:prstGeom prst="rect">
            <a:avLst/>
          </a:prstGeom>
          <a:solidFill>
            <a:srgbClr val="00B0F0"/>
          </a:solidFill>
          <a:ln cap="flat" cmpd="sng" w="254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8100" lIns="38100" spcFirstLastPara="1" rIns="38100" wrap="square" tIns="381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Courier"/>
                <a:ea typeface="Courier"/>
                <a:cs typeface="Courier"/>
                <a:sym typeface="Courier"/>
              </a:rPr>
              <a:t>%rbx</a:t>
            </a:r>
            <a:endParaRPr b="1" i="0" sz="1800" u="none" cap="none" strike="noStrike">
              <a:solidFill>
                <a:schemeClr val="dk1"/>
              </a:solidFill>
              <a:latin typeface="Courier"/>
              <a:ea typeface="Courier"/>
              <a:cs typeface="Courier"/>
              <a:sym typeface="Courier"/>
            </a:endParaRPr>
          </a:p>
        </p:txBody>
      </p:sp>
      <p:sp>
        <p:nvSpPr>
          <p:cNvPr id="178" name="Google Shape;178;p13"/>
          <p:cNvSpPr/>
          <p:nvPr/>
        </p:nvSpPr>
        <p:spPr>
          <a:xfrm>
            <a:off x="762000" y="5607754"/>
            <a:ext cx="1346200" cy="381000"/>
          </a:xfrm>
          <a:prstGeom prst="rect">
            <a:avLst/>
          </a:prstGeom>
          <a:solidFill>
            <a:srgbClr val="00B0F0"/>
          </a:solidFill>
          <a:ln cap="flat" cmpd="sng" w="254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8100" lIns="38100" spcFirstLastPara="1" rIns="38100" wrap="square" tIns="381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Courier"/>
                <a:ea typeface="Courier"/>
                <a:cs typeface="Courier"/>
                <a:sym typeface="Courier"/>
              </a:rPr>
              <a:t>%rbp</a:t>
            </a:r>
            <a:endParaRPr b="1" i="0" sz="1800" u="none" cap="none" strike="noStrike">
              <a:solidFill>
                <a:schemeClr val="dk1"/>
              </a:solidFill>
              <a:latin typeface="Courier"/>
              <a:ea typeface="Courier"/>
              <a:cs typeface="Courier"/>
              <a:sym typeface="Courier"/>
            </a:endParaRPr>
          </a:p>
        </p:txBody>
      </p:sp>
      <p:sp>
        <p:nvSpPr>
          <p:cNvPr id="179" name="Google Shape;179;p13"/>
          <p:cNvSpPr/>
          <p:nvPr/>
        </p:nvSpPr>
        <p:spPr>
          <a:xfrm>
            <a:off x="5620623" y="2779393"/>
            <a:ext cx="3196205" cy="381000"/>
          </a:xfrm>
          <a:prstGeom prst="rect">
            <a:avLst/>
          </a:prstGeom>
          <a:solidFill>
            <a:srgbClr val="FFFF00"/>
          </a:solidFill>
          <a:ln cap="flat" cmpd="sng" w="254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Courier"/>
                <a:ea typeface="Courier"/>
                <a:cs typeface="Courier"/>
                <a:sym typeface="Courier"/>
              </a:rPr>
              <a:t>Function Argument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" name="Google Shape;180;p13"/>
          <p:cNvSpPr/>
          <p:nvPr/>
        </p:nvSpPr>
        <p:spPr>
          <a:xfrm>
            <a:off x="5620622" y="3683703"/>
            <a:ext cx="3196205" cy="381000"/>
          </a:xfrm>
          <a:prstGeom prst="rect">
            <a:avLst/>
          </a:prstGeom>
          <a:solidFill>
            <a:srgbClr val="FF0000"/>
          </a:solidFill>
          <a:ln cap="flat" cmpd="sng" w="254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Courier"/>
                <a:ea typeface="Courier"/>
                <a:cs typeface="Courier"/>
                <a:sym typeface="Courier"/>
              </a:rPr>
              <a:t>Return Value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" name="Google Shape;181;p13"/>
          <p:cNvSpPr/>
          <p:nvPr/>
        </p:nvSpPr>
        <p:spPr>
          <a:xfrm>
            <a:off x="5620623" y="4577065"/>
            <a:ext cx="3196205" cy="381000"/>
          </a:xfrm>
          <a:prstGeom prst="rect">
            <a:avLst/>
          </a:prstGeom>
          <a:solidFill>
            <a:srgbClr val="00B0F0"/>
          </a:solidFill>
          <a:ln cap="flat" cmpd="sng" w="254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Courier"/>
                <a:ea typeface="Courier"/>
                <a:cs typeface="Courier"/>
                <a:sym typeface="Courier"/>
              </a:rPr>
              <a:t>Callee Save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2" name="Google Shape;182;p13"/>
          <p:cNvCxnSpPr>
            <a:stCxn id="176" idx="3"/>
            <a:endCxn id="180" idx="1"/>
          </p:cNvCxnSpPr>
          <p:nvPr/>
        </p:nvCxnSpPr>
        <p:spPr>
          <a:xfrm>
            <a:off x="2108200" y="2753813"/>
            <a:ext cx="3512400" cy="1120500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183" name="Google Shape;183;p13"/>
          <p:cNvCxnSpPr>
            <a:stCxn id="177" idx="3"/>
            <a:endCxn id="181" idx="1"/>
          </p:cNvCxnSpPr>
          <p:nvPr/>
        </p:nvCxnSpPr>
        <p:spPr>
          <a:xfrm>
            <a:off x="2108200" y="3138340"/>
            <a:ext cx="3512400" cy="1629300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184" name="Google Shape;184;p13"/>
          <p:cNvCxnSpPr>
            <a:stCxn id="178" idx="3"/>
            <a:endCxn id="181" idx="1"/>
          </p:cNvCxnSpPr>
          <p:nvPr/>
        </p:nvCxnSpPr>
        <p:spPr>
          <a:xfrm flipH="1" rot="10800000">
            <a:off x="2108200" y="4767454"/>
            <a:ext cx="3512400" cy="1030800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med" w="med" type="triangle"/>
          </a:ln>
        </p:spPr>
      </p:cxnSp>
      <p:sp>
        <p:nvSpPr>
          <p:cNvPr id="185" name="Google Shape;185;p13"/>
          <p:cNvSpPr txBox="1"/>
          <p:nvPr/>
        </p:nvSpPr>
        <p:spPr>
          <a:xfrm>
            <a:off x="2108200" y="3430924"/>
            <a:ext cx="335559" cy="213904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4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3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2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5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6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16"/>
          <p:cNvSpPr txBox="1"/>
          <p:nvPr>
            <p:ph type="title"/>
          </p:nvPr>
        </p:nvSpPr>
        <p:spPr>
          <a:xfrm>
            <a:off x="357018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119063" lvl="0" marL="11906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Sometimes arguments are implicit</a:t>
            </a:r>
            <a:endParaRPr/>
          </a:p>
        </p:txBody>
      </p:sp>
      <p:sp>
        <p:nvSpPr>
          <p:cNvPr id="191" name="Google Shape;191;p16"/>
          <p:cNvSpPr txBox="1"/>
          <p:nvPr>
            <p:ph idx="1" type="body"/>
          </p:nvPr>
        </p:nvSpPr>
        <p:spPr>
          <a:xfrm>
            <a:off x="396875" y="1362075"/>
            <a:ext cx="7896225" cy="4972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US" sz="2000">
                <a:latin typeface="Calibri"/>
                <a:ea typeface="Calibri"/>
                <a:cs typeface="Calibri"/>
                <a:sym typeface="Calibri"/>
              </a:rPr>
              <a:t>How many arguments does “rsr” take?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200"/>
              <a:buNone/>
            </a:pPr>
            <a:r>
              <a:rPr lang="en-US" sz="2000"/>
              <a:t>What do you think this function is doing? (Hint: its recursive)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200"/>
              <a:buNone/>
            </a:pPr>
            <a:r>
              <a:t/>
            </a:r>
            <a:endParaRPr sz="2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200"/>
              <a:buNone/>
            </a:pPr>
            <a:r>
              <a:rPr lang="en-US" sz="2000">
                <a:latin typeface="Calibri"/>
                <a:ea typeface="Calibri"/>
                <a:cs typeface="Calibri"/>
                <a:sym typeface="Calibri"/>
              </a:rPr>
              <a:t>(Note, %sil is the low 8 bits of %rsi)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200"/>
              <a:buNone/>
            </a:pPr>
            <a:r>
              <a:rPr lang="en-US" sz="2000">
                <a:latin typeface="Courier New"/>
                <a:ea typeface="Courier New"/>
                <a:cs typeface="Courier New"/>
                <a:sym typeface="Courier New"/>
              </a:rPr>
              <a:t>   0x0400596 &lt;+0&gt;:     cmp    %sil,(%rdi,%rdx,1)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200"/>
              <a:buNone/>
            </a:pPr>
            <a:r>
              <a:rPr lang="en-US" sz="2000">
                <a:latin typeface="Courier New"/>
                <a:ea typeface="Courier New"/>
                <a:cs typeface="Courier New"/>
                <a:sym typeface="Courier New"/>
              </a:rPr>
              <a:t>   0x040059a &lt;+4&gt;:     je     0x4005ae &lt;rsr+24&gt;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200"/>
              <a:buNone/>
            </a:pPr>
            <a:r>
              <a:rPr lang="en-US" sz="2000">
                <a:latin typeface="Courier New"/>
                <a:ea typeface="Courier New"/>
                <a:cs typeface="Courier New"/>
                <a:sym typeface="Courier New"/>
              </a:rPr>
              <a:t>   0x040059c &lt;+6&gt;:     sub    $0x8,%rsp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200"/>
              <a:buNone/>
            </a:pPr>
            <a:r>
              <a:rPr lang="en-US" sz="2000">
                <a:latin typeface="Courier New"/>
                <a:ea typeface="Courier New"/>
                <a:cs typeface="Courier New"/>
                <a:sym typeface="Courier New"/>
              </a:rPr>
              <a:t>   0x04005a0 &lt;+10&gt;:    sub    $0x1,%rdx    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200"/>
              <a:buNone/>
            </a:pPr>
            <a:r>
              <a:rPr lang="en-US" sz="2000">
                <a:latin typeface="Courier New"/>
                <a:ea typeface="Courier New"/>
                <a:cs typeface="Courier New"/>
                <a:sym typeface="Courier New"/>
              </a:rPr>
              <a:t>   0x04005a4 &lt;+14&gt;:    callq  0x400596 &lt;rsr&gt;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200"/>
              <a:buNone/>
            </a:pPr>
            <a:r>
              <a:rPr lang="en-US" sz="2000">
                <a:latin typeface="Courier New"/>
                <a:ea typeface="Courier New"/>
                <a:cs typeface="Courier New"/>
                <a:sym typeface="Courier New"/>
              </a:rPr>
              <a:t>   0x04005a9 &lt;+19&gt;:    add    $0x8,%rsp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200"/>
              <a:buNone/>
            </a:pPr>
            <a:r>
              <a:rPr lang="en-US" sz="2000">
                <a:latin typeface="Courier New"/>
                <a:ea typeface="Courier New"/>
                <a:cs typeface="Courier New"/>
                <a:sym typeface="Courier New"/>
              </a:rPr>
              <a:t>   0x04005ad &lt;+23&gt;:    retq</a:t>
            </a:r>
            <a:endParaRPr sz="20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200"/>
              <a:buNone/>
            </a:pPr>
            <a:r>
              <a:rPr lang="en-US" sz="2000">
                <a:latin typeface="Courier New"/>
                <a:ea typeface="Courier New"/>
                <a:cs typeface="Courier New"/>
                <a:sym typeface="Courier New"/>
              </a:rPr>
              <a:t>   0x04005ae &lt;+24&gt;:    mov    %edx,%eax</a:t>
            </a:r>
            <a:endParaRPr sz="20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200"/>
              <a:buNone/>
            </a:pPr>
            <a:r>
              <a:rPr lang="en-US" sz="2000">
                <a:latin typeface="Courier New"/>
                <a:ea typeface="Courier New"/>
                <a:cs typeface="Courier New"/>
                <a:sym typeface="Courier New"/>
              </a:rPr>
              <a:t>   0x04005b0 &lt;+26&gt;:    retq</a:t>
            </a:r>
            <a:endParaRPr sz="2000"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17"/>
          <p:cNvSpPr txBox="1"/>
          <p:nvPr>
            <p:ph type="title"/>
          </p:nvPr>
        </p:nvSpPr>
        <p:spPr>
          <a:xfrm>
            <a:off x="357018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119063" lvl="0" marL="11906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Arguments can already be “correct”</a:t>
            </a:r>
            <a:endParaRPr/>
          </a:p>
        </p:txBody>
      </p:sp>
      <p:sp>
        <p:nvSpPr>
          <p:cNvPr id="197" name="Google Shape;197;p17"/>
          <p:cNvSpPr txBox="1"/>
          <p:nvPr>
            <p:ph idx="1" type="body"/>
          </p:nvPr>
        </p:nvSpPr>
        <p:spPr>
          <a:xfrm>
            <a:off x="396875" y="1362075"/>
            <a:ext cx="7896225" cy="4972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Char char="⬛"/>
            </a:pPr>
            <a:r>
              <a:rPr lang="en-US"/>
              <a:t>rsr does not modify s and t, so the arguments in those registers are always correct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rPr lang="en-US">
                <a:latin typeface="Courier New"/>
                <a:ea typeface="Courier New"/>
                <a:cs typeface="Courier New"/>
                <a:sym typeface="Courier New"/>
              </a:rPr>
              <a:t>int rsr(char* s, char t, size_t pos)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rPr lang="en-US">
                <a:latin typeface="Courier New"/>
                <a:ea typeface="Courier New"/>
                <a:cs typeface="Courier New"/>
                <a:sym typeface="Courier New"/>
              </a:rPr>
              <a:t>{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rPr lang="en-US">
                <a:latin typeface="Courier New"/>
                <a:ea typeface="Courier New"/>
                <a:cs typeface="Courier New"/>
                <a:sym typeface="Courier New"/>
              </a:rPr>
              <a:t>  if (s[pos] == t) return pos;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rPr lang="en-US">
                <a:latin typeface="Courier New"/>
                <a:ea typeface="Courier New"/>
                <a:cs typeface="Courier New"/>
                <a:sym typeface="Courier New"/>
              </a:rPr>
              <a:t>  return rsr(s, t, pos - 1);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rPr lang="en-US"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/>
          </a:p>
          <a:p>
            <a:pPr indent="-251459" lvl="0" marL="3429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/>
          </a:p>
        </p:txBody>
      </p:sp>
      <p:cxnSp>
        <p:nvCxnSpPr>
          <p:cNvPr id="198" name="Google Shape;198;p17"/>
          <p:cNvCxnSpPr/>
          <p:nvPr/>
        </p:nvCxnSpPr>
        <p:spPr>
          <a:xfrm flipH="1">
            <a:off x="3004938" y="2571932"/>
            <a:ext cx="134100" cy="998400"/>
          </a:xfrm>
          <a:prstGeom prst="straightConnector1">
            <a:avLst/>
          </a:prstGeom>
          <a:noFill/>
          <a:ln cap="flat" cmpd="sng" w="57150">
            <a:solidFill>
              <a:srgbClr val="00B050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199" name="Google Shape;199;p17"/>
          <p:cNvCxnSpPr/>
          <p:nvPr/>
        </p:nvCxnSpPr>
        <p:spPr>
          <a:xfrm flipH="1">
            <a:off x="3541554" y="2483142"/>
            <a:ext cx="803433" cy="1175857"/>
          </a:xfrm>
          <a:prstGeom prst="straightConnector1">
            <a:avLst/>
          </a:prstGeom>
          <a:noFill/>
          <a:ln cap="flat" cmpd="sng" w="57150">
            <a:solidFill>
              <a:srgbClr val="00B050"/>
            </a:solidFill>
            <a:prstDash val="solid"/>
            <a:round/>
            <a:headEnd len="sm" w="sm" type="none"/>
            <a:tailEnd len="med" w="med" type="triangle"/>
          </a:ln>
        </p:spPr>
      </p:cxn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18"/>
          <p:cNvSpPr txBox="1"/>
          <p:nvPr>
            <p:ph type="title"/>
          </p:nvPr>
        </p:nvSpPr>
        <p:spPr>
          <a:xfrm>
            <a:off x="357018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119063" lvl="0" marL="11906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Recursive calls</a:t>
            </a:r>
            <a:endParaRPr/>
          </a:p>
        </p:txBody>
      </p:sp>
      <p:sp>
        <p:nvSpPr>
          <p:cNvPr id="205" name="Google Shape;205;p18"/>
          <p:cNvSpPr txBox="1"/>
          <p:nvPr>
            <p:ph idx="1" type="body"/>
          </p:nvPr>
        </p:nvSpPr>
        <p:spPr>
          <a:xfrm>
            <a:off x="396875" y="1362075"/>
            <a:ext cx="7896225" cy="4972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Char char="⬛"/>
            </a:pPr>
            <a:r>
              <a:rPr lang="en-US"/>
              <a:t>Describe the stack after doThis(4) returns.</a:t>
            </a:r>
            <a:endParaRPr/>
          </a:p>
          <a:p>
            <a:pPr indent="-251459" lvl="0" marL="3429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080"/>
              <a:buNone/>
            </a:pPr>
            <a:r>
              <a:rPr lang="en-US" sz="1800">
                <a:latin typeface="Courier New"/>
                <a:ea typeface="Courier New"/>
                <a:cs typeface="Courier New"/>
                <a:sym typeface="Courier New"/>
              </a:rPr>
              <a:t>void doThis(int count)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080"/>
              <a:buNone/>
            </a:pPr>
            <a:r>
              <a:rPr lang="en-US" sz="1800">
                <a:latin typeface="Courier New"/>
                <a:ea typeface="Courier New"/>
                <a:cs typeface="Courier New"/>
                <a:sym typeface="Courier New"/>
              </a:rPr>
              <a:t>{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080"/>
              <a:buNone/>
            </a:pPr>
            <a:r>
              <a:rPr lang="en-US" sz="1800">
                <a:latin typeface="Courier New"/>
                <a:ea typeface="Courier New"/>
                <a:cs typeface="Courier New"/>
                <a:sym typeface="Courier New"/>
              </a:rPr>
              <a:t>    char buf[8];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080"/>
              <a:buNone/>
            </a:pPr>
            <a:r>
              <a:rPr lang="en-US" sz="1800">
                <a:latin typeface="Courier New"/>
                <a:ea typeface="Courier New"/>
                <a:cs typeface="Courier New"/>
                <a:sym typeface="Courier New"/>
              </a:rPr>
              <a:t>    strncpy(buf, “Hi 15213”, sizeof(buf));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080"/>
              <a:buNone/>
            </a:pPr>
            <a:r>
              <a:rPr lang="en-US" sz="1800">
                <a:latin typeface="Courier New"/>
                <a:ea typeface="Courier New"/>
                <a:cs typeface="Courier New"/>
                <a:sym typeface="Courier New"/>
              </a:rPr>
              <a:t>    if (count &gt; 0) doThis(count – 1);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080"/>
              <a:buNone/>
            </a:pPr>
            <a:r>
              <a:rPr lang="en-US" sz="1800"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080"/>
              <a:buNone/>
            </a:pPr>
            <a:r>
              <a:t/>
            </a:r>
            <a:endParaRPr sz="18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080"/>
              <a:buNone/>
            </a:pPr>
            <a:r>
              <a:rPr lang="en-US" sz="1800">
                <a:latin typeface="Courier New"/>
                <a:ea typeface="Courier New"/>
                <a:cs typeface="Courier New"/>
                <a:sym typeface="Courier New"/>
              </a:rPr>
              <a:t>	push %rbx</a:t>
            </a:r>
            <a:endParaRPr sz="18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080"/>
              <a:buNone/>
            </a:pPr>
            <a:r>
              <a:rPr lang="en-US" sz="1800">
                <a:latin typeface="Courier New"/>
                <a:ea typeface="Courier New"/>
                <a:cs typeface="Courier New"/>
                <a:sym typeface="Courier New"/>
              </a:rPr>
              <a:t>	sub $0x10, %rsp</a:t>
            </a:r>
            <a:endParaRPr sz="18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080"/>
              <a:buNone/>
            </a:pPr>
            <a:r>
              <a:rPr lang="en-US" sz="1800">
                <a:latin typeface="Courier New"/>
                <a:ea typeface="Courier New"/>
                <a:cs typeface="Courier New"/>
                <a:sym typeface="Courier New"/>
              </a:rPr>
              <a:t>	mov    %edi,%ebx</a:t>
            </a:r>
            <a:endParaRPr sz="18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080"/>
              <a:buNone/>
            </a:pPr>
            <a:r>
              <a:rPr lang="en-US" sz="1800">
                <a:latin typeface="Courier New"/>
                <a:ea typeface="Courier New"/>
                <a:cs typeface="Courier New"/>
                <a:sym typeface="Courier New"/>
              </a:rPr>
              <a:t>	movabs $0x3331323531206948,%rax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080"/>
              <a:buNone/>
            </a:pPr>
            <a:r>
              <a:rPr lang="en-US" sz="1800">
                <a:latin typeface="Courier New"/>
                <a:ea typeface="Courier New"/>
                <a:cs typeface="Courier New"/>
                <a:sym typeface="Courier New"/>
              </a:rPr>
              <a:t>	mov    %rax,(%rsp)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080"/>
              <a:buNone/>
            </a:pPr>
            <a:r>
              <a:rPr lang="en-US" sz="1800">
                <a:latin typeface="Courier New"/>
                <a:ea typeface="Courier New"/>
                <a:cs typeface="Courier New"/>
                <a:sym typeface="Courier New"/>
              </a:rPr>
              <a:t>	...</a:t>
            </a:r>
            <a:endParaRPr sz="2000"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19"/>
          <p:cNvSpPr txBox="1"/>
          <p:nvPr>
            <p:ph type="title"/>
          </p:nvPr>
        </p:nvSpPr>
        <p:spPr>
          <a:xfrm>
            <a:off x="357018" y="435678"/>
            <a:ext cx="75921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Recursive Calls</a:t>
            </a:r>
            <a:endParaRPr/>
          </a:p>
        </p:txBody>
      </p:sp>
      <p:grpSp>
        <p:nvGrpSpPr>
          <p:cNvPr id="212" name="Google Shape;212;p19"/>
          <p:cNvGrpSpPr/>
          <p:nvPr/>
        </p:nvGrpSpPr>
        <p:grpSpPr>
          <a:xfrm>
            <a:off x="3776188" y="1058059"/>
            <a:ext cx="1665488" cy="1348431"/>
            <a:chOff x="6196925" y="4336275"/>
            <a:chExt cx="2069700" cy="1470000"/>
          </a:xfrm>
        </p:grpSpPr>
        <p:sp>
          <p:nvSpPr>
            <p:cNvPr id="213" name="Google Shape;213;p19"/>
            <p:cNvSpPr/>
            <p:nvPr/>
          </p:nvSpPr>
          <p:spPr>
            <a:xfrm>
              <a:off x="6196925" y="4703775"/>
              <a:ext cx="2069700" cy="367500"/>
            </a:xfrm>
            <a:prstGeom prst="rect">
              <a:avLst/>
            </a:prstGeom>
            <a:solidFill>
              <a:srgbClr val="FCE5CD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b="0" i="0" lang="en-US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saved rbx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4" name="Google Shape;214;p19"/>
            <p:cNvSpPr/>
            <p:nvPr/>
          </p:nvSpPr>
          <p:spPr>
            <a:xfrm>
              <a:off x="6196925" y="4336275"/>
              <a:ext cx="2069700" cy="367500"/>
            </a:xfrm>
            <a:prstGeom prst="rect">
              <a:avLst/>
            </a:prstGeom>
            <a:solidFill>
              <a:srgbClr val="C9DAF8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b="0" i="0" lang="en-US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ret addr (main)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5" name="Google Shape;215;p19"/>
            <p:cNvSpPr/>
            <p:nvPr/>
          </p:nvSpPr>
          <p:spPr>
            <a:xfrm>
              <a:off x="6196925" y="5071275"/>
              <a:ext cx="2069700" cy="367500"/>
            </a:xfrm>
            <a:prstGeom prst="rect">
              <a:avLst/>
            </a:prstGeom>
            <a:solidFill>
              <a:srgbClr val="EAD1DC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6" name="Google Shape;216;p19"/>
            <p:cNvSpPr/>
            <p:nvPr/>
          </p:nvSpPr>
          <p:spPr>
            <a:xfrm>
              <a:off x="6196925" y="5438775"/>
              <a:ext cx="2069700" cy="367500"/>
            </a:xfrm>
            <a:prstGeom prst="rect">
              <a:avLst/>
            </a:prstGeom>
            <a:solidFill>
              <a:srgbClr val="EAD1DC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b="0" i="0" lang="en-US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“Hi 15213”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cxnSp>
        <p:nvCxnSpPr>
          <p:cNvPr id="217" name="Google Shape;217;p19"/>
          <p:cNvCxnSpPr/>
          <p:nvPr/>
        </p:nvCxnSpPr>
        <p:spPr>
          <a:xfrm flipH="1">
            <a:off x="3763925" y="784925"/>
            <a:ext cx="12300" cy="5976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218" name="Google Shape;218;p19"/>
          <p:cNvGrpSpPr/>
          <p:nvPr/>
        </p:nvGrpSpPr>
        <p:grpSpPr>
          <a:xfrm>
            <a:off x="3776188" y="2406509"/>
            <a:ext cx="1665488" cy="1348431"/>
            <a:chOff x="6196925" y="4336275"/>
            <a:chExt cx="2069700" cy="1470000"/>
          </a:xfrm>
        </p:grpSpPr>
        <p:sp>
          <p:nvSpPr>
            <p:cNvPr id="219" name="Google Shape;219;p19"/>
            <p:cNvSpPr/>
            <p:nvPr/>
          </p:nvSpPr>
          <p:spPr>
            <a:xfrm>
              <a:off x="6196925" y="4703775"/>
              <a:ext cx="2069700" cy="367500"/>
            </a:xfrm>
            <a:prstGeom prst="rect">
              <a:avLst/>
            </a:prstGeom>
            <a:solidFill>
              <a:srgbClr val="FCE5CD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b="0" i="0" lang="en-US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saved rbx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0" name="Google Shape;220;p19"/>
            <p:cNvSpPr/>
            <p:nvPr/>
          </p:nvSpPr>
          <p:spPr>
            <a:xfrm>
              <a:off x="6196925" y="4336275"/>
              <a:ext cx="2069700" cy="367500"/>
            </a:xfrm>
            <a:prstGeom prst="rect">
              <a:avLst/>
            </a:prstGeom>
            <a:solidFill>
              <a:srgbClr val="C9DAF8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b="0" i="0" lang="en-US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ret addr (doThis 4)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1" name="Google Shape;221;p19"/>
            <p:cNvSpPr/>
            <p:nvPr/>
          </p:nvSpPr>
          <p:spPr>
            <a:xfrm>
              <a:off x="6196925" y="5071275"/>
              <a:ext cx="2069700" cy="367500"/>
            </a:xfrm>
            <a:prstGeom prst="rect">
              <a:avLst/>
            </a:prstGeom>
            <a:solidFill>
              <a:srgbClr val="EAD1DC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2" name="Google Shape;222;p19"/>
            <p:cNvSpPr/>
            <p:nvPr/>
          </p:nvSpPr>
          <p:spPr>
            <a:xfrm>
              <a:off x="6196925" y="5438775"/>
              <a:ext cx="2069700" cy="367500"/>
            </a:xfrm>
            <a:prstGeom prst="rect">
              <a:avLst/>
            </a:prstGeom>
            <a:solidFill>
              <a:srgbClr val="EAD1DC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b="0" i="0" lang="en-US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“Hi 15213”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23" name="Google Shape;223;p19"/>
          <p:cNvGrpSpPr/>
          <p:nvPr/>
        </p:nvGrpSpPr>
        <p:grpSpPr>
          <a:xfrm>
            <a:off x="3777525" y="3754959"/>
            <a:ext cx="1665488" cy="1348431"/>
            <a:chOff x="6196925" y="4336275"/>
            <a:chExt cx="2069700" cy="1470000"/>
          </a:xfrm>
        </p:grpSpPr>
        <p:sp>
          <p:nvSpPr>
            <p:cNvPr id="224" name="Google Shape;224;p19"/>
            <p:cNvSpPr/>
            <p:nvPr/>
          </p:nvSpPr>
          <p:spPr>
            <a:xfrm>
              <a:off x="6196925" y="4703775"/>
              <a:ext cx="2069700" cy="367500"/>
            </a:xfrm>
            <a:prstGeom prst="rect">
              <a:avLst/>
            </a:prstGeom>
            <a:solidFill>
              <a:srgbClr val="FCE5CD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b="0" i="0" lang="en-US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saved rbx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5" name="Google Shape;225;p19"/>
            <p:cNvSpPr/>
            <p:nvPr/>
          </p:nvSpPr>
          <p:spPr>
            <a:xfrm>
              <a:off x="6196925" y="4336275"/>
              <a:ext cx="2069700" cy="367500"/>
            </a:xfrm>
            <a:prstGeom prst="rect">
              <a:avLst/>
            </a:prstGeom>
            <a:solidFill>
              <a:srgbClr val="C9DAF8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b="0" i="0" lang="en-US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ret addr (doThis 3)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6" name="Google Shape;226;p19"/>
            <p:cNvSpPr/>
            <p:nvPr/>
          </p:nvSpPr>
          <p:spPr>
            <a:xfrm>
              <a:off x="6196925" y="5071275"/>
              <a:ext cx="2069700" cy="367500"/>
            </a:xfrm>
            <a:prstGeom prst="rect">
              <a:avLst/>
            </a:prstGeom>
            <a:solidFill>
              <a:srgbClr val="EAD1DC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7" name="Google Shape;227;p19"/>
            <p:cNvSpPr/>
            <p:nvPr/>
          </p:nvSpPr>
          <p:spPr>
            <a:xfrm>
              <a:off x="6196925" y="5438775"/>
              <a:ext cx="2069700" cy="367500"/>
            </a:xfrm>
            <a:prstGeom prst="rect">
              <a:avLst/>
            </a:prstGeom>
            <a:solidFill>
              <a:srgbClr val="EAD1DC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b="0" i="0" lang="en-US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“Hi 15213”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28" name="Google Shape;228;p19"/>
          <p:cNvGrpSpPr/>
          <p:nvPr/>
        </p:nvGrpSpPr>
        <p:grpSpPr>
          <a:xfrm>
            <a:off x="3777525" y="5103409"/>
            <a:ext cx="1665488" cy="1348431"/>
            <a:chOff x="6196925" y="4336275"/>
            <a:chExt cx="2069700" cy="1470000"/>
          </a:xfrm>
        </p:grpSpPr>
        <p:sp>
          <p:nvSpPr>
            <p:cNvPr id="229" name="Google Shape;229;p19"/>
            <p:cNvSpPr/>
            <p:nvPr/>
          </p:nvSpPr>
          <p:spPr>
            <a:xfrm>
              <a:off x="6196925" y="4703775"/>
              <a:ext cx="2069700" cy="367500"/>
            </a:xfrm>
            <a:prstGeom prst="rect">
              <a:avLst/>
            </a:prstGeom>
            <a:solidFill>
              <a:srgbClr val="FCE5CD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b="0" i="0" lang="en-US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saved rbx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0" name="Google Shape;230;p19"/>
            <p:cNvSpPr/>
            <p:nvPr/>
          </p:nvSpPr>
          <p:spPr>
            <a:xfrm>
              <a:off x="6196925" y="4336275"/>
              <a:ext cx="2069700" cy="367500"/>
            </a:xfrm>
            <a:prstGeom prst="rect">
              <a:avLst/>
            </a:prstGeom>
            <a:solidFill>
              <a:srgbClr val="C9DAF8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b="0" i="0" lang="en-US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ret addr (doThis 2)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1" name="Google Shape;231;p19"/>
            <p:cNvSpPr/>
            <p:nvPr/>
          </p:nvSpPr>
          <p:spPr>
            <a:xfrm>
              <a:off x="6196925" y="5071275"/>
              <a:ext cx="2069700" cy="367500"/>
            </a:xfrm>
            <a:prstGeom prst="rect">
              <a:avLst/>
            </a:prstGeom>
            <a:solidFill>
              <a:srgbClr val="EAD1DC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2" name="Google Shape;232;p19"/>
            <p:cNvSpPr/>
            <p:nvPr/>
          </p:nvSpPr>
          <p:spPr>
            <a:xfrm>
              <a:off x="6196925" y="5438775"/>
              <a:ext cx="2069700" cy="367500"/>
            </a:xfrm>
            <a:prstGeom prst="rect">
              <a:avLst/>
            </a:prstGeom>
            <a:solidFill>
              <a:srgbClr val="EAD1DC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b="0" i="0" lang="en-US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“Hi 15213”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cxnSp>
        <p:nvCxnSpPr>
          <p:cNvPr id="233" name="Google Shape;233;p19"/>
          <p:cNvCxnSpPr/>
          <p:nvPr/>
        </p:nvCxnSpPr>
        <p:spPr>
          <a:xfrm flipH="1">
            <a:off x="5441675" y="821850"/>
            <a:ext cx="12300" cy="5976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8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20"/>
          <p:cNvSpPr txBox="1"/>
          <p:nvPr>
            <p:ph type="title"/>
          </p:nvPr>
        </p:nvSpPr>
        <p:spPr>
          <a:xfrm>
            <a:off x="357018" y="435678"/>
            <a:ext cx="75921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Struct Alignment</a:t>
            </a:r>
            <a:endParaRPr/>
          </a:p>
        </p:txBody>
      </p:sp>
      <p:sp>
        <p:nvSpPr>
          <p:cNvPr id="240" name="Google Shape;240;p20"/>
          <p:cNvSpPr txBox="1"/>
          <p:nvPr>
            <p:ph idx="1" type="body"/>
          </p:nvPr>
        </p:nvSpPr>
        <p:spPr>
          <a:xfrm>
            <a:off x="396875" y="1209675"/>
            <a:ext cx="7896300" cy="4971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rPr lang="en-US"/>
              <a:t>Char: 1 byte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rPr lang="en-US"/>
              <a:t>Short: 2 byte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rPr lang="en-US"/>
              <a:t>Int, Float: 4 bytes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rPr lang="en-US"/>
              <a:t>Long, Double, Pointer: 8 bytes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struct foo {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    int *a;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    char b;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    char c;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    int d;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    short e;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    char buf[4];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None/>
            </a:pPr>
            <a:r>
              <a:rPr lang="en-US"/>
              <a:t>};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None/>
            </a:pPr>
            <a:r>
              <a:rPr lang="en-US"/>
              <a:t>How would this be represented? Discuss!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21"/>
          <p:cNvSpPr txBox="1"/>
          <p:nvPr>
            <p:ph type="title"/>
          </p:nvPr>
        </p:nvSpPr>
        <p:spPr>
          <a:xfrm>
            <a:off x="357018" y="435678"/>
            <a:ext cx="75921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Struct Alignment</a:t>
            </a:r>
            <a:endParaRPr/>
          </a:p>
        </p:txBody>
      </p:sp>
      <p:sp>
        <p:nvSpPr>
          <p:cNvPr id="247" name="Google Shape;247;p21"/>
          <p:cNvSpPr txBox="1"/>
          <p:nvPr>
            <p:ph idx="1" type="body"/>
          </p:nvPr>
        </p:nvSpPr>
        <p:spPr>
          <a:xfrm>
            <a:off x="396875" y="1362075"/>
            <a:ext cx="7896300" cy="4971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None/>
            </a:pPr>
            <a:r>
              <a:rPr lang="en-US"/>
              <a:t>struct foo {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None/>
            </a:pPr>
            <a:r>
              <a:rPr lang="en-US"/>
              <a:t>    int *a;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None/>
            </a:pPr>
            <a:r>
              <a:rPr lang="en-US"/>
              <a:t>    char b;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None/>
            </a:pPr>
            <a:r>
              <a:rPr lang="en-US"/>
              <a:t>    char c;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None/>
            </a:pPr>
            <a:r>
              <a:rPr lang="en-US"/>
              <a:t>    int d;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None/>
            </a:pPr>
            <a:r>
              <a:rPr lang="en-US"/>
              <a:t>    short e;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None/>
            </a:pPr>
            <a:r>
              <a:rPr lang="en-US"/>
              <a:t>    char buf[4];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None/>
            </a:pPr>
            <a:r>
              <a:rPr lang="en-US"/>
              <a:t>};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/>
          </a:p>
        </p:txBody>
      </p:sp>
      <p:graphicFrame>
        <p:nvGraphicFramePr>
          <p:cNvPr id="248" name="Google Shape;248;p21"/>
          <p:cNvGraphicFramePr/>
          <p:nvPr/>
        </p:nvGraphicFramePr>
        <p:xfrm>
          <a:off x="621500" y="47771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{2EC2C91F-5940-4B11-A255-A775C4B3FD0D}</a:tableStyleId>
              </a:tblPr>
              <a:tblGrid>
                <a:gridCol w="977225"/>
                <a:gridCol w="977225"/>
                <a:gridCol w="977225"/>
                <a:gridCol w="977225"/>
                <a:gridCol w="977225"/>
                <a:gridCol w="977225"/>
                <a:gridCol w="977225"/>
                <a:gridCol w="977225"/>
              </a:tblGrid>
              <a:tr h="5189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400" u="none" cap="none" strike="noStrike"/>
                        <a:t>a</a:t>
                      </a:r>
                      <a:endParaRPr b="1"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400" u="none" cap="none" strike="noStrike"/>
                        <a:t>a</a:t>
                      </a:r>
                      <a:endParaRPr b="1"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400" u="none" cap="none" strike="noStrike"/>
                        <a:t>a</a:t>
                      </a:r>
                      <a:endParaRPr b="1"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400" u="none" cap="none" strike="noStrike"/>
                        <a:t>a</a:t>
                      </a:r>
                      <a:endParaRPr b="1"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400" u="none" cap="none" strike="noStrike"/>
                        <a:t>a</a:t>
                      </a:r>
                      <a:endParaRPr b="1"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400" u="none" cap="none" strike="noStrike"/>
                        <a:t>a</a:t>
                      </a:r>
                      <a:endParaRPr b="1"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400" u="none" cap="none" strike="noStrike"/>
                        <a:t>a</a:t>
                      </a:r>
                      <a:endParaRPr b="1"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400" u="none" cap="none" strike="noStrike"/>
                        <a:t>a</a:t>
                      </a:r>
                      <a:endParaRPr b="1" sz="1400" u="none" cap="none" strike="noStrike"/>
                    </a:p>
                  </a:txBody>
                  <a:tcPr marT="91425" marB="91425" marR="91425" marL="91425"/>
                </a:tc>
              </a:tr>
              <a:tr h="5189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400" u="none" cap="none" strike="noStrike"/>
                        <a:t>b</a:t>
                      </a:r>
                      <a:endParaRPr b="1"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400" u="none" cap="none" strike="noStrike"/>
                        <a:t>c</a:t>
                      </a:r>
                      <a:endParaRPr b="1"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400" u="none" cap="none" strike="noStrike"/>
                        <a:t>-</a:t>
                      </a:r>
                      <a:endParaRPr b="1"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400" u="none" cap="none" strike="noStrike"/>
                        <a:t>-</a:t>
                      </a:r>
                      <a:endParaRPr b="1"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400" u="none" cap="none" strike="noStrike"/>
                        <a:t>d</a:t>
                      </a:r>
                      <a:endParaRPr b="1"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400" u="none" cap="none" strike="noStrike"/>
                        <a:t>d</a:t>
                      </a:r>
                      <a:endParaRPr b="1"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400" u="none" cap="none" strike="noStrike"/>
                        <a:t>d</a:t>
                      </a:r>
                      <a:endParaRPr b="1"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400" u="none" cap="none" strike="noStrike"/>
                        <a:t>d</a:t>
                      </a:r>
                      <a:endParaRPr b="1" sz="1400" u="none" cap="none" strike="noStrike"/>
                    </a:p>
                  </a:txBody>
                  <a:tcPr marT="91425" marB="91425" marR="91425" marL="91425"/>
                </a:tc>
              </a:tr>
              <a:tr h="5189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400" u="none" cap="none" strike="noStrike"/>
                        <a:t>e</a:t>
                      </a:r>
                      <a:endParaRPr b="1"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400" u="none" cap="none" strike="noStrike"/>
                        <a:t>e</a:t>
                      </a:r>
                      <a:endParaRPr b="1"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400" u="none" cap="none" strike="noStrike"/>
                        <a:t>buf</a:t>
                      </a:r>
                      <a:endParaRPr b="1"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400" u="none" cap="none" strike="noStrike"/>
                        <a:t>buf</a:t>
                      </a:r>
                      <a:endParaRPr b="1"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400" u="none" cap="none" strike="noStrike"/>
                        <a:t>buf</a:t>
                      </a:r>
                      <a:endParaRPr b="1"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400" u="none" cap="none" strike="noStrike"/>
                        <a:t>buf</a:t>
                      </a:r>
                      <a:endParaRPr b="1"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400" u="none" cap="none" strike="noStrike"/>
                        <a:t>-</a:t>
                      </a:r>
                      <a:endParaRPr b="1"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400" u="none" cap="none" strike="noStrike"/>
                        <a:t>-</a:t>
                      </a:r>
                      <a:endParaRPr b="1" sz="1400" u="none" cap="none" strike="noStrike"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3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22"/>
          <p:cNvSpPr txBox="1"/>
          <p:nvPr>
            <p:ph type="title"/>
          </p:nvPr>
        </p:nvSpPr>
        <p:spPr>
          <a:xfrm>
            <a:off x="357018" y="435678"/>
            <a:ext cx="75921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Struct Alignment</a:t>
            </a:r>
            <a:endParaRPr/>
          </a:p>
        </p:txBody>
      </p:sp>
      <p:sp>
        <p:nvSpPr>
          <p:cNvPr id="255" name="Google Shape;255;p22"/>
          <p:cNvSpPr txBox="1"/>
          <p:nvPr>
            <p:ph idx="1" type="body"/>
          </p:nvPr>
        </p:nvSpPr>
        <p:spPr>
          <a:xfrm>
            <a:off x="396875" y="1209675"/>
            <a:ext cx="7896300" cy="4971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rPr lang="en-US"/>
              <a:t>Char: 1 byte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rPr lang="en-US"/>
              <a:t>Short: 2 byte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rPr lang="en-US"/>
              <a:t>Int, Float: 4 bytes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rPr lang="en-US"/>
              <a:t>Long, Double, Pointer: 8 bytes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40"/>
              <a:buFont typeface="Arial"/>
              <a:buNone/>
            </a:pPr>
            <a:r>
              <a:rPr lang="en-US"/>
              <a:t>struct foo {						struct bar {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40"/>
              <a:buFont typeface="Arial"/>
              <a:buNone/>
            </a:pPr>
            <a:r>
              <a:rPr lang="en-US"/>
              <a:t>    char b;								char g;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40"/>
              <a:buFont typeface="Arial"/>
              <a:buNone/>
            </a:pPr>
            <a:r>
              <a:rPr lang="en-US"/>
              <a:t>    char c;								short h;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40"/>
              <a:buFont typeface="Arial"/>
              <a:buNone/>
            </a:pPr>
            <a:r>
              <a:rPr lang="en-US"/>
              <a:t>    int d;								struct foo f;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40"/>
              <a:buFont typeface="Arial"/>
              <a:buNone/>
            </a:pPr>
            <a:r>
              <a:rPr lang="en-US"/>
              <a:t>    int *a;								};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40"/>
              <a:buFont typeface="Arial"/>
              <a:buNone/>
            </a:pPr>
            <a:r>
              <a:rPr lang="en-US"/>
              <a:t>    short e;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40"/>
              <a:buFont typeface="Arial"/>
              <a:buNone/>
            </a:pPr>
            <a:r>
              <a:rPr lang="en-US"/>
              <a:t>    char buf[4];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40"/>
              <a:buFont typeface="Arial"/>
              <a:buNone/>
            </a:pPr>
            <a:r>
              <a:rPr lang="en-US"/>
              <a:t>};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None/>
            </a:pPr>
            <a:r>
              <a:rPr lang="en-US"/>
              <a:t>Now how do we represent bar?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"/>
          <p:cNvSpPr txBox="1"/>
          <p:nvPr>
            <p:ph type="title"/>
          </p:nvPr>
        </p:nvSpPr>
        <p:spPr>
          <a:xfrm>
            <a:off x="357018" y="435678"/>
            <a:ext cx="75921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119062" lvl="0" marL="11906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Questions?</a:t>
            </a:r>
            <a:endParaRPr/>
          </a:p>
        </p:txBody>
      </p:sp>
      <p:sp>
        <p:nvSpPr>
          <p:cNvPr id="82" name="Google Shape;82;p2"/>
          <p:cNvSpPr txBox="1"/>
          <p:nvPr>
            <p:ph idx="1" type="body"/>
          </p:nvPr>
        </p:nvSpPr>
        <p:spPr>
          <a:xfrm>
            <a:off x="396875" y="1362075"/>
            <a:ext cx="7896300" cy="4971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Char char="⬛"/>
            </a:pPr>
            <a:r>
              <a:rPr lang="en-US"/>
              <a:t>Ask questions on any of the topics covered so far in the course</a:t>
            </a:r>
            <a:endParaRPr/>
          </a:p>
          <a:p>
            <a:pPr indent="0" lvl="0" marL="4572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0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g9d38306c8d_0_0"/>
          <p:cNvSpPr txBox="1"/>
          <p:nvPr>
            <p:ph type="title"/>
          </p:nvPr>
        </p:nvSpPr>
        <p:spPr>
          <a:xfrm>
            <a:off x="357018" y="435678"/>
            <a:ext cx="75921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Struct Alignment</a:t>
            </a:r>
            <a:endParaRPr/>
          </a:p>
        </p:txBody>
      </p:sp>
      <p:sp>
        <p:nvSpPr>
          <p:cNvPr id="262" name="Google Shape;262;g9d38306c8d_0_0"/>
          <p:cNvSpPr txBox="1"/>
          <p:nvPr>
            <p:ph idx="1" type="body"/>
          </p:nvPr>
        </p:nvSpPr>
        <p:spPr>
          <a:xfrm>
            <a:off x="396875" y="1362075"/>
            <a:ext cx="7896300" cy="4971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None/>
            </a:pPr>
            <a:r>
              <a:rPr lang="en-US"/>
              <a:t>struct foo {						struct bar {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None/>
            </a:pPr>
            <a:r>
              <a:rPr lang="en-US"/>
              <a:t>    char b;								char g;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None/>
            </a:pPr>
            <a:r>
              <a:rPr lang="en-US"/>
              <a:t>    char c;								short h;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None/>
            </a:pPr>
            <a:r>
              <a:rPr lang="en-US"/>
              <a:t>    int d;								struct foo f;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None/>
            </a:pPr>
            <a:r>
              <a:rPr lang="en-US"/>
              <a:t>    int *a;								};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None/>
            </a:pPr>
            <a:r>
              <a:rPr lang="en-US"/>
              <a:t>    short e;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None/>
            </a:pPr>
            <a:r>
              <a:rPr lang="en-US"/>
              <a:t>    char buf[4];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None/>
            </a:pPr>
            <a:r>
              <a:rPr lang="en-US"/>
              <a:t>};			        Note: Padding at the end is part of the struct!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/>
          </a:p>
        </p:txBody>
      </p:sp>
      <p:graphicFrame>
        <p:nvGraphicFramePr>
          <p:cNvPr id="263" name="Google Shape;263;g9d38306c8d_0_0"/>
          <p:cNvGraphicFramePr/>
          <p:nvPr/>
        </p:nvGraphicFramePr>
        <p:xfrm>
          <a:off x="609250" y="44220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{2EC2C91F-5940-4B11-A255-A775C4B3FD0D}</a:tableStyleId>
              </a:tblPr>
              <a:tblGrid>
                <a:gridCol w="977225"/>
                <a:gridCol w="977225"/>
                <a:gridCol w="977225"/>
                <a:gridCol w="977225"/>
                <a:gridCol w="977225"/>
                <a:gridCol w="977225"/>
                <a:gridCol w="977225"/>
                <a:gridCol w="977225"/>
              </a:tblGrid>
              <a:tr h="5189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400" u="none" cap="none" strike="noStrike"/>
                        <a:t>g</a:t>
                      </a:r>
                      <a:endParaRPr b="1" sz="1400" u="none" cap="none" strike="noStrike"/>
                    </a:p>
                  </a:txBody>
                  <a:tcPr marT="91425" marB="91425" marR="91425" marL="9142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400" u="none" cap="none" strike="noStrike"/>
                        <a:t>-</a:t>
                      </a:r>
                      <a:endParaRPr b="1" sz="1400" u="none" cap="none" strike="noStrike"/>
                    </a:p>
                  </a:txBody>
                  <a:tcPr marT="91425" marB="91425" marR="91425" marL="9142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400" u="none" cap="none" strike="noStrike"/>
                        <a:t>h</a:t>
                      </a:r>
                      <a:endParaRPr b="1" sz="1400" u="none" cap="none" strike="noStrike"/>
                    </a:p>
                  </a:txBody>
                  <a:tcPr marT="91425" marB="91425" marR="91425" marL="9142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400" u="none" cap="none" strike="noStrike"/>
                        <a:t>h</a:t>
                      </a:r>
                      <a:endParaRPr b="1" sz="1400" u="none" cap="none" strike="noStrike"/>
                    </a:p>
                  </a:txBody>
                  <a:tcPr marT="91425" marB="91425" marR="91425" marL="9142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400" u="none" cap="none" strike="noStrike"/>
                        <a:t>-</a:t>
                      </a:r>
                      <a:endParaRPr b="1" sz="1400" u="none" cap="none" strike="noStrike"/>
                    </a:p>
                  </a:txBody>
                  <a:tcPr marT="91425" marB="91425" marR="91425" marL="9142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400" u="none" cap="none" strike="noStrike"/>
                        <a:t>-</a:t>
                      </a:r>
                      <a:endParaRPr b="1" sz="1400" u="none" cap="none" strike="noStrike"/>
                    </a:p>
                  </a:txBody>
                  <a:tcPr marT="91425" marB="91425" marR="91425" marL="9142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400" u="none" cap="none" strike="noStrike"/>
                        <a:t>-</a:t>
                      </a:r>
                      <a:endParaRPr b="1" sz="1400" u="none" cap="none" strike="noStrike"/>
                    </a:p>
                  </a:txBody>
                  <a:tcPr marT="91425" marB="91425" marR="91425" marL="9142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400" u="none" cap="none" strike="noStrike"/>
                        <a:t>-</a:t>
                      </a:r>
                      <a:endParaRPr b="1" sz="1400" u="none" cap="none" strike="noStrike"/>
                    </a:p>
                  </a:txBody>
                  <a:tcPr marT="91425" marB="91425" marR="91425" marL="9142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189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400" u="none" cap="none" strike="noStrike"/>
                        <a:t>f.b</a:t>
                      </a:r>
                      <a:endParaRPr b="1" sz="14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400" u="none" cap="none" strike="noStrike"/>
                        <a:t>f.c</a:t>
                      </a:r>
                      <a:endParaRPr b="1" sz="14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400" u="none" cap="none" strike="noStrike"/>
                        <a:t>-</a:t>
                      </a:r>
                      <a:endParaRPr b="1" sz="14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400" u="none" cap="none" strike="noStrike"/>
                        <a:t>-</a:t>
                      </a:r>
                      <a:endParaRPr b="1" sz="14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400" u="none" cap="none" strike="noStrike"/>
                        <a:t>f.d</a:t>
                      </a:r>
                      <a:endParaRPr b="1" sz="14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400" u="none" cap="none" strike="noStrike"/>
                        <a:t>f.d</a:t>
                      </a:r>
                      <a:endParaRPr b="1" sz="14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400" u="none" cap="none" strike="noStrike"/>
                        <a:t>f.d</a:t>
                      </a:r>
                      <a:endParaRPr b="1" sz="14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400" u="none" cap="none" strike="noStrike"/>
                        <a:t>f.d</a:t>
                      </a:r>
                      <a:endParaRPr b="1" sz="14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189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400" u="none" cap="none" strike="noStrike"/>
                        <a:t>f.a</a:t>
                      </a:r>
                      <a:endParaRPr b="1" sz="1400" u="none" cap="none" strike="noStrike"/>
                    </a:p>
                  </a:txBody>
                  <a:tcPr marT="91425" marB="91425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400" u="none" cap="none" strike="noStrike"/>
                        <a:t>f.a</a:t>
                      </a:r>
                      <a:endParaRPr b="1" sz="1400" u="none" cap="none" strike="noStrike"/>
                    </a:p>
                  </a:txBody>
                  <a:tcPr marT="91425" marB="91425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400" u="none" cap="none" strike="noStrike"/>
                        <a:t>f.a</a:t>
                      </a:r>
                      <a:endParaRPr b="1" sz="1400" u="none" cap="none" strike="noStrike"/>
                    </a:p>
                  </a:txBody>
                  <a:tcPr marT="91425" marB="91425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400" u="none" cap="none" strike="noStrike"/>
                        <a:t>f.a</a:t>
                      </a:r>
                      <a:endParaRPr b="1" sz="1400" u="none" cap="none" strike="noStrike"/>
                    </a:p>
                  </a:txBody>
                  <a:tcPr marT="91425" marB="91425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400" u="none" cap="none" strike="noStrike"/>
                        <a:t>f.a</a:t>
                      </a:r>
                      <a:endParaRPr b="1" sz="1400" u="none" cap="none" strike="noStrike"/>
                    </a:p>
                  </a:txBody>
                  <a:tcPr marT="91425" marB="91425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400" u="none" cap="none" strike="noStrike"/>
                        <a:t>f.a</a:t>
                      </a:r>
                      <a:endParaRPr b="1" sz="1400" u="none" cap="none" strike="noStrike"/>
                    </a:p>
                  </a:txBody>
                  <a:tcPr marT="91425" marB="91425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400" u="none" cap="none" strike="noStrike"/>
                        <a:t>f.a</a:t>
                      </a:r>
                      <a:endParaRPr b="1" sz="1400" u="none" cap="none" strike="noStrike"/>
                    </a:p>
                  </a:txBody>
                  <a:tcPr marT="91425" marB="91425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400" u="none" cap="none" strike="noStrike"/>
                        <a:t>f.a</a:t>
                      </a:r>
                      <a:endParaRPr b="1" sz="1400" u="none" cap="none" strike="noStrike"/>
                    </a:p>
                  </a:txBody>
                  <a:tcPr marT="91425" marB="91425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</a:tr>
              <a:tr h="5189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400" u="none" cap="none" strike="noStrike"/>
                        <a:t>f.e</a:t>
                      </a:r>
                      <a:endParaRPr b="1"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400" u="none" cap="none" strike="noStrike"/>
                        <a:t>f.e</a:t>
                      </a:r>
                      <a:endParaRPr b="1"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400" u="none" cap="none" strike="noStrike">
                          <a:solidFill>
                            <a:schemeClr val="dk1"/>
                          </a:solidFill>
                        </a:rPr>
                        <a:t>f.buf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400" u="none" cap="none" strike="noStrike">
                          <a:solidFill>
                            <a:schemeClr val="dk1"/>
                          </a:solidFill>
                        </a:rPr>
                        <a:t>f.buf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400" u="none" cap="none" strike="noStrike"/>
                        <a:t>f.buf</a:t>
                      </a:r>
                      <a:endParaRPr b="1"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400" u="none" cap="none" strike="noStrike"/>
                        <a:t>f.buf</a:t>
                      </a:r>
                      <a:endParaRPr b="1"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400" u="none" cap="none" strike="noStrike"/>
                        <a:t> -</a:t>
                      </a:r>
                      <a:endParaRPr b="1"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400" u="none" cap="none" strike="noStrike"/>
                        <a:t>-</a:t>
                      </a:r>
                      <a:endParaRPr b="1" sz="1400" u="none" cap="none" strike="noStrike"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8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g9d25f42079_0_157"/>
          <p:cNvSpPr txBox="1"/>
          <p:nvPr>
            <p:ph type="title"/>
          </p:nvPr>
        </p:nvSpPr>
        <p:spPr>
          <a:xfrm>
            <a:off x="357018" y="435678"/>
            <a:ext cx="75921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Appendix: Git Commands</a:t>
            </a:r>
            <a:endParaRPr/>
          </a:p>
        </p:txBody>
      </p:sp>
      <p:sp>
        <p:nvSpPr>
          <p:cNvPr id="270" name="Google Shape;270;g9d25f42079_0_157"/>
          <p:cNvSpPr txBox="1"/>
          <p:nvPr>
            <p:ph idx="1" type="body"/>
          </p:nvPr>
        </p:nvSpPr>
        <p:spPr>
          <a:xfrm>
            <a:off x="396875" y="1362075"/>
            <a:ext cx="8443500" cy="4971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175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400"/>
              <a:buChar char="⬛"/>
            </a:pPr>
            <a:r>
              <a:rPr lang="en-US" sz="1400">
                <a:latin typeface="Courier New"/>
                <a:ea typeface="Courier New"/>
                <a:cs typeface="Courier New"/>
                <a:sym typeface="Courier New"/>
              </a:rPr>
              <a:t>$ git init 		</a:t>
            </a:r>
            <a:r>
              <a:rPr lang="en-US" sz="1400"/>
              <a:t>make a new repository</a:t>
            </a:r>
            <a:endParaRPr sz="1400"/>
          </a:p>
          <a:p>
            <a:pPr indent="-3175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400"/>
              <a:buChar char="⬛"/>
            </a:pPr>
            <a:r>
              <a:rPr lang="en-US" sz="1400">
                <a:latin typeface="Courier New"/>
                <a:ea typeface="Courier New"/>
                <a:cs typeface="Courier New"/>
                <a:sym typeface="Courier New"/>
              </a:rPr>
              <a:t>$ git clone 		</a:t>
            </a:r>
            <a:r>
              <a:rPr lang="en-US" sz="1400"/>
              <a:t>initialize a repository locally from a remote server</a:t>
            </a:r>
            <a:br>
              <a:rPr lang="en-US" sz="1400"/>
            </a:br>
            <a:endParaRPr sz="1400"/>
          </a:p>
          <a:p>
            <a:pPr indent="-3175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400"/>
              <a:buChar char="⬛"/>
            </a:pPr>
            <a:r>
              <a:rPr lang="en-US" sz="1400">
                <a:latin typeface="Courier New"/>
                <a:ea typeface="Courier New"/>
                <a:cs typeface="Courier New"/>
                <a:sym typeface="Courier New"/>
              </a:rPr>
              <a:t>$ git status 	</a:t>
            </a:r>
            <a:r>
              <a:rPr lang="en-US" sz="1400"/>
              <a:t>MOST IMPORTANT COMMAND, tells you information about what is going on</a:t>
            </a:r>
            <a:endParaRPr sz="1400"/>
          </a:p>
          <a:p>
            <a:pPr indent="-3175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400"/>
              <a:buChar char="⬛"/>
            </a:pPr>
            <a:r>
              <a:rPr lang="en-US" sz="1400">
                <a:latin typeface="Courier New"/>
                <a:ea typeface="Courier New"/>
                <a:cs typeface="Courier New"/>
                <a:sym typeface="Courier New"/>
              </a:rPr>
              <a:t>$ git log		</a:t>
            </a:r>
            <a:r>
              <a:rPr lang="en-US" sz="1400"/>
              <a:t>show commit history. Can use --decorate --graph --all to make it pretty.</a:t>
            </a:r>
            <a:br>
              <a:rPr lang="en-US" sz="1400"/>
            </a:br>
            <a:endParaRPr sz="1400"/>
          </a:p>
          <a:p>
            <a:pPr indent="-317500" lvl="0" marL="457200" rtl="0" algn="l">
              <a:lnSpc>
                <a:spcPct val="200000"/>
              </a:lnSpc>
              <a:spcBef>
                <a:spcPts val="480"/>
              </a:spcBef>
              <a:spcAft>
                <a:spcPts val="0"/>
              </a:spcAft>
              <a:buSzPts val="1400"/>
              <a:buChar char="⬛"/>
            </a:pPr>
            <a:r>
              <a:rPr lang="en-US" sz="1400">
                <a:latin typeface="Courier New"/>
                <a:ea typeface="Courier New"/>
                <a:cs typeface="Courier New"/>
                <a:sym typeface="Courier New"/>
              </a:rPr>
              <a:t>$ git diff 		</a:t>
            </a:r>
            <a:r>
              <a:rPr lang="en-US" sz="1400"/>
              <a:t>shows the changes you’ve made </a:t>
            </a:r>
            <a:endParaRPr sz="1400"/>
          </a:p>
          <a:p>
            <a:pPr indent="-3175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400"/>
              <a:buChar char="⬛"/>
            </a:pPr>
            <a:r>
              <a:rPr lang="en-US" sz="1400">
                <a:latin typeface="Courier New"/>
                <a:ea typeface="Courier New"/>
                <a:cs typeface="Courier New"/>
                <a:sym typeface="Courier New"/>
              </a:rPr>
              <a:t>$ git add 		</a:t>
            </a:r>
            <a:r>
              <a:rPr lang="en-US" sz="1400"/>
              <a:t>stages files to be committed. Flags: --a (all files), -u (only previously added files)</a:t>
            </a:r>
            <a:endParaRPr sz="1400"/>
          </a:p>
          <a:p>
            <a:pPr indent="-3175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Calibri"/>
              <a:buChar char="⬛"/>
            </a:pPr>
            <a:r>
              <a:rPr lang="en-US" sz="1400">
                <a:latin typeface="Courier New"/>
                <a:ea typeface="Courier New"/>
                <a:cs typeface="Courier New"/>
                <a:sym typeface="Courier New"/>
              </a:rPr>
              <a:t>$ git rm 		</a:t>
            </a:r>
            <a:r>
              <a:rPr lang="en-US" sz="1400"/>
              <a:t>stages files to be removed.</a:t>
            </a:r>
            <a:endParaRPr sz="1400"/>
          </a:p>
          <a:p>
            <a:pPr indent="-3175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Calibri"/>
              <a:buChar char="⬛"/>
            </a:pPr>
            <a:r>
              <a:rPr lang="en-US" sz="1400">
                <a:latin typeface="Courier New"/>
                <a:ea typeface="Courier New"/>
                <a:cs typeface="Courier New"/>
                <a:sym typeface="Courier New"/>
              </a:rPr>
              <a:t>$ git reset HEAD + file 	</a:t>
            </a:r>
            <a:r>
              <a:rPr lang="en-US" sz="1400"/>
              <a:t>unstages “file” from the commit</a:t>
            </a:r>
            <a:endParaRPr sz="1400"/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5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g9d25f42079_0_164"/>
          <p:cNvSpPr txBox="1"/>
          <p:nvPr>
            <p:ph type="title"/>
          </p:nvPr>
        </p:nvSpPr>
        <p:spPr>
          <a:xfrm>
            <a:off x="357018" y="435678"/>
            <a:ext cx="75921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/>
              <a:t>Appendix: Git Commands</a:t>
            </a:r>
            <a:endParaRPr/>
          </a:p>
        </p:txBody>
      </p:sp>
      <p:sp>
        <p:nvSpPr>
          <p:cNvPr id="277" name="Google Shape;277;g9d25f42079_0_164"/>
          <p:cNvSpPr txBox="1"/>
          <p:nvPr>
            <p:ph idx="1" type="body"/>
          </p:nvPr>
        </p:nvSpPr>
        <p:spPr>
          <a:xfrm>
            <a:off x="396875" y="1362075"/>
            <a:ext cx="8443500" cy="4971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175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400"/>
              <a:buChar char="⬛"/>
            </a:pPr>
            <a:r>
              <a:rPr lang="en-US" sz="1400">
                <a:latin typeface="Courier New"/>
                <a:ea typeface="Courier New"/>
                <a:cs typeface="Courier New"/>
                <a:sym typeface="Courier New"/>
              </a:rPr>
              <a:t>$ git commit -m 	</a:t>
            </a:r>
            <a:r>
              <a:rPr lang="en-US" sz="1400"/>
              <a:t>commit the changes in the staged files. Write descriptive, meaningful messages!</a:t>
            </a:r>
            <a:endParaRPr sz="1400"/>
          </a:p>
          <a:p>
            <a:pPr indent="-3175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400"/>
              <a:buChar char="⬛"/>
            </a:pPr>
            <a:r>
              <a:rPr lang="en-US" sz="1400">
                <a:latin typeface="Courier New"/>
                <a:ea typeface="Courier New"/>
                <a:cs typeface="Courier New"/>
                <a:sym typeface="Courier New"/>
              </a:rPr>
              <a:t>$ git push 		</a:t>
            </a:r>
            <a:r>
              <a:rPr lang="en-US" sz="1400"/>
              <a:t>push changes to a remote server.</a:t>
            </a:r>
            <a:endParaRPr sz="1400"/>
          </a:p>
          <a:p>
            <a:pPr indent="-3175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400"/>
              <a:buChar char="⬛"/>
            </a:pPr>
            <a:r>
              <a:rPr lang="en-US" sz="1400">
                <a:latin typeface="Courier New"/>
                <a:ea typeface="Courier New"/>
                <a:cs typeface="Courier New"/>
                <a:sym typeface="Courier New"/>
              </a:rPr>
              <a:t>$ git pull 		</a:t>
            </a:r>
            <a:r>
              <a:rPr lang="en-US" sz="1400"/>
              <a:t>pull changes from a server</a:t>
            </a:r>
            <a:br>
              <a:rPr lang="en-US" sz="1400"/>
            </a:br>
            <a:endParaRPr sz="1400"/>
          </a:p>
          <a:p>
            <a:pPr indent="-3175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400"/>
              <a:buChar char="⬛"/>
            </a:pPr>
            <a:r>
              <a:rPr lang="en-US" sz="1400">
                <a:latin typeface="Courier New"/>
                <a:ea typeface="Courier New"/>
                <a:cs typeface="Courier New"/>
                <a:sym typeface="Courier New"/>
              </a:rPr>
              <a:t>$ git reset --hard &lt;hash&gt;		</a:t>
            </a:r>
            <a:r>
              <a:rPr lang="en-US" sz="1400"/>
              <a:t>Used to reset to an old commit (with a commit hash)</a:t>
            </a:r>
            <a:endParaRPr sz="1400"/>
          </a:p>
          <a:p>
            <a:pPr indent="-3175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400"/>
              <a:buChar char="⬛"/>
            </a:pPr>
            <a:r>
              <a:rPr lang="en-US" sz="1400">
                <a:latin typeface="Courier New"/>
                <a:ea typeface="Courier New"/>
                <a:cs typeface="Courier New"/>
                <a:sym typeface="Courier New"/>
              </a:rPr>
              <a:t>$ git checkout + filename		</a:t>
            </a:r>
            <a:r>
              <a:rPr lang="en-US" sz="1400"/>
              <a:t>Used to reset any changes made to a file to previous commit</a:t>
            </a:r>
            <a:endParaRPr sz="14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g9d25f42079_0_0"/>
          <p:cNvSpPr txBox="1"/>
          <p:nvPr/>
        </p:nvSpPr>
        <p:spPr>
          <a:xfrm>
            <a:off x="628560" y="365280"/>
            <a:ext cx="7886400" cy="132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r>
              <a:rPr b="0" i="0" lang="en-US" sz="33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Appendix: Parsing Input with fscanf</a:t>
            </a:r>
            <a:endParaRPr b="0" i="0" sz="135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3" name="Google Shape;283;g9d25f42079_0_0"/>
          <p:cNvSpPr txBox="1"/>
          <p:nvPr/>
        </p:nvSpPr>
        <p:spPr>
          <a:xfrm>
            <a:off x="628560" y="1690559"/>
            <a:ext cx="7886400" cy="49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71000" lvl="0" marL="171359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Char char="•"/>
            </a:pPr>
            <a:r>
              <a:rPr b="0" i="0" lang="en-US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fscanf(FILE *stream, const char *format, …)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71000" lvl="1" marL="628559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Char char="•"/>
            </a:pPr>
            <a:r>
              <a:rPr b="0" i="0" lang="en-US" sz="2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b="0" i="0" lang="en-US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scanf</a:t>
            </a:r>
            <a:r>
              <a:rPr b="0" i="0" lang="en-US" sz="2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” but for files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7650" lvl="0" marL="171359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t/>
            </a:r>
            <a:endParaRPr b="0" i="0" sz="2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71000" lvl="0" marL="171359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Char char="•"/>
            </a:pPr>
            <a:r>
              <a:rPr b="0" i="0" lang="en-US" sz="2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Arguments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1" marL="457559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1. A stream pointer, e.g. from </a:t>
            </a:r>
            <a:r>
              <a:rPr b="0" i="0" lang="en-US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fopen()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1" marL="457559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2. Format string for parsing, e.g “</a:t>
            </a:r>
            <a:r>
              <a:rPr b="0" i="0" lang="en-US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%c %d,%d</a:t>
            </a:r>
            <a:r>
              <a:rPr b="0" i="0" lang="en-US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1" marL="457559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3+. </a:t>
            </a:r>
            <a:r>
              <a:rPr b="1" i="0" lang="en-US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Pointers </a:t>
            </a:r>
            <a:r>
              <a:rPr b="0" i="0" lang="en-US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to variables for parsed data	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71000" lvl="2" marL="1085759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Char char="•"/>
            </a:pP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Can be pointers to stack variables</a:t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7650" lvl="1" marL="628559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t/>
            </a:r>
            <a:endParaRPr b="0" i="0" sz="2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71000" lvl="0" marL="171359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Char char="•"/>
            </a:pPr>
            <a:r>
              <a:rPr b="0" i="0" lang="en-US" sz="2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Return Value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71000" lvl="1" marL="628559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b="0" i="0" lang="en-US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Success: # of parsed vars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71000" lvl="1" marL="628559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b="0" i="0" lang="en-US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Failure: EOF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71000" lvl="0" marL="171359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Char char="•"/>
            </a:pPr>
            <a:r>
              <a:rPr b="0" i="0" lang="en-US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man fscanf</a:t>
            </a:r>
            <a:endParaRPr b="0" i="0" sz="21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7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g9d25f42079_0_5"/>
          <p:cNvSpPr txBox="1"/>
          <p:nvPr/>
        </p:nvSpPr>
        <p:spPr>
          <a:xfrm>
            <a:off x="628560" y="365280"/>
            <a:ext cx="7886400" cy="132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r>
              <a:rPr b="0" i="0" lang="en-US" sz="33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Appendix: fscanf() Example</a:t>
            </a:r>
            <a:endParaRPr b="0" i="0" sz="135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9" name="Google Shape;289;g9d25f42079_0_5"/>
          <p:cNvSpPr txBox="1"/>
          <p:nvPr/>
        </p:nvSpPr>
        <p:spPr>
          <a:xfrm>
            <a:off x="628560" y="1349828"/>
            <a:ext cx="7886400" cy="51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FILE *pFile;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pFile = fopen(“trace.txt”, "r"); </a:t>
            </a:r>
            <a:r>
              <a:rPr b="0" i="0" lang="en-US" sz="1400" u="none" cap="none" strike="noStrike">
                <a:solidFill>
                  <a:srgbClr val="C00000"/>
                </a:solidFill>
                <a:latin typeface="Courier New"/>
                <a:ea typeface="Courier New"/>
                <a:cs typeface="Courier New"/>
                <a:sym typeface="Courier New"/>
              </a:rPr>
              <a:t>// Open file for reading</a:t>
            </a:r>
            <a:endParaRPr b="0" i="0" sz="1400" u="none" cap="none" strike="noStrik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C00000"/>
                </a:solidFill>
                <a:latin typeface="Courier New"/>
                <a:ea typeface="Courier New"/>
                <a:cs typeface="Courier New"/>
                <a:sym typeface="Courier New"/>
              </a:rPr>
              <a:t>// TODO: Error check sys call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char access_type;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unsigned long address;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int size;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C00000"/>
                </a:solidFill>
                <a:latin typeface="Courier New"/>
                <a:ea typeface="Courier New"/>
                <a:cs typeface="Courier New"/>
                <a:sym typeface="Courier New"/>
              </a:rPr>
              <a:t>// Line format is " S 2f,1" or " L 7d0,3"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C00000"/>
                </a:solidFill>
                <a:latin typeface="Courier New"/>
                <a:ea typeface="Courier New"/>
                <a:cs typeface="Courier New"/>
                <a:sym typeface="Courier New"/>
              </a:rPr>
              <a:t>//      - 1 character, 1 hex value, 1 decimal value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while (fscanf(pFile, " %c %lx, %d", &amp;access_type, &amp;address, &amp;size) &gt; 0) {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C00000"/>
                </a:solidFill>
                <a:latin typeface="Courier New"/>
                <a:ea typeface="Courier New"/>
                <a:cs typeface="Courier New"/>
                <a:sym typeface="Courier New"/>
              </a:rPr>
              <a:t>    // TODO: Do stuff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fclose(pFile); </a:t>
            </a:r>
            <a:r>
              <a:rPr b="0" i="0" lang="en-US" sz="1400" u="none" cap="none" strike="noStrike">
                <a:solidFill>
                  <a:srgbClr val="C00000"/>
                </a:solidFill>
                <a:latin typeface="Courier New"/>
                <a:ea typeface="Courier New"/>
                <a:cs typeface="Courier New"/>
                <a:sym typeface="Courier New"/>
              </a:rPr>
              <a:t>// Clean up Resources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4"/>
          <p:cNvSpPr txBox="1"/>
          <p:nvPr>
            <p:ph type="title"/>
          </p:nvPr>
        </p:nvSpPr>
        <p:spPr>
          <a:xfrm>
            <a:off x="357018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119063" lvl="0" marL="11906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Floating Point</a:t>
            </a:r>
            <a:endParaRPr/>
          </a:p>
        </p:txBody>
      </p:sp>
      <p:sp>
        <p:nvSpPr>
          <p:cNvPr id="89" name="Google Shape;89;p4"/>
          <p:cNvSpPr txBox="1"/>
          <p:nvPr>
            <p:ph idx="1" type="body"/>
          </p:nvPr>
        </p:nvSpPr>
        <p:spPr>
          <a:xfrm>
            <a:off x="396875" y="1362075"/>
            <a:ext cx="7896225" cy="4972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Char char="⬛"/>
            </a:pPr>
            <a:r>
              <a:rPr b="0" lang="en-US"/>
              <a:t>Given a floating point representation S EEE FFFF where S = significant bit, E = exponent bits, F = fraction bits, convert these to their proper decimal values</a:t>
            </a:r>
            <a:endParaRPr b="0"/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Char char="⬛"/>
            </a:pPr>
            <a:r>
              <a:rPr lang="en-US"/>
              <a:t>1 000 0000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Char char="⬛"/>
            </a:pPr>
            <a:r>
              <a:rPr lang="en-US"/>
              <a:t>0 000 1111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Char char="⬛"/>
            </a:pPr>
            <a:r>
              <a:rPr lang="en-US"/>
              <a:t>0 101 0110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Char char="⬛"/>
            </a:pPr>
            <a:r>
              <a:rPr lang="en-US"/>
              <a:t>1 111 1111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/>
          </a:p>
        </p:txBody>
      </p:sp>
      <p:pic>
        <p:nvPicPr>
          <p:cNvPr id="90" name="Google Shape;90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795900" y="5324599"/>
            <a:ext cx="2964775" cy="1226325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4"/>
          <p:cNvSpPr txBox="1"/>
          <p:nvPr/>
        </p:nvSpPr>
        <p:spPr>
          <a:xfrm>
            <a:off x="4705050" y="2578950"/>
            <a:ext cx="4781700" cy="2462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For normalized numbers:</a:t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M = 1.xxxx</a:t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E = exp - bias</a:t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For denormalized numbers: </a:t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M = 0.xxxx</a:t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E = 1 - bias</a:t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Bias = 2^(k-1)-1</a:t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5"/>
          <p:cNvSpPr txBox="1"/>
          <p:nvPr>
            <p:ph type="title"/>
          </p:nvPr>
        </p:nvSpPr>
        <p:spPr>
          <a:xfrm>
            <a:off x="357018" y="435678"/>
            <a:ext cx="75921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119062" lvl="0" marL="11906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Floating Point</a:t>
            </a:r>
            <a:endParaRPr/>
          </a:p>
        </p:txBody>
      </p:sp>
      <p:sp>
        <p:nvSpPr>
          <p:cNvPr id="98" name="Google Shape;98;p5"/>
          <p:cNvSpPr txBox="1"/>
          <p:nvPr>
            <p:ph idx="1" type="body"/>
          </p:nvPr>
        </p:nvSpPr>
        <p:spPr>
          <a:xfrm>
            <a:off x="396875" y="1362075"/>
            <a:ext cx="7896300" cy="4971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Char char="⬛"/>
            </a:pPr>
            <a:r>
              <a:rPr b="0" lang="en-US"/>
              <a:t>Given a floating point representation S EEE FFFF where S = significant bit, E = exponent bits, F = fraction bits, convert these to their proper decimal values</a:t>
            </a:r>
            <a:endParaRPr b="0"/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Char char="⬛"/>
            </a:pPr>
            <a:r>
              <a:rPr lang="en-US"/>
              <a:t>1 000 0000: -</a:t>
            </a:r>
            <a:r>
              <a:rPr lang="en-US">
                <a:solidFill>
                  <a:srgbClr val="6AA84F"/>
                </a:solidFill>
              </a:rPr>
              <a:t>0 (all zeroes, but sig bit = 1)</a:t>
            </a:r>
            <a:endParaRPr>
              <a:solidFill>
                <a:srgbClr val="6AA84F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Char char="⬛"/>
            </a:pPr>
            <a:r>
              <a:rPr lang="en-US"/>
              <a:t>0 000 1111: </a:t>
            </a:r>
            <a:r>
              <a:rPr lang="en-US">
                <a:solidFill>
                  <a:srgbClr val="6AA84F"/>
                </a:solidFill>
              </a:rPr>
              <a:t>15/64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Char char="⬛"/>
            </a:pPr>
            <a:r>
              <a:rPr lang="en-US"/>
              <a:t>0 101 0110: </a:t>
            </a:r>
            <a:r>
              <a:rPr lang="en-US">
                <a:solidFill>
                  <a:srgbClr val="6AA84F"/>
                </a:solidFill>
              </a:rPr>
              <a:t>11/2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>
              <a:solidFill>
                <a:srgbClr val="6AA84F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Char char="⬛"/>
            </a:pPr>
            <a:r>
              <a:rPr lang="en-US"/>
              <a:t>1 111 1111: </a:t>
            </a:r>
            <a:r>
              <a:rPr lang="en-US">
                <a:solidFill>
                  <a:srgbClr val="6AA84F"/>
                </a:solidFill>
              </a:rPr>
              <a:t>NaN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6"/>
          <p:cNvSpPr txBox="1"/>
          <p:nvPr>
            <p:ph type="title"/>
          </p:nvPr>
        </p:nvSpPr>
        <p:spPr>
          <a:xfrm>
            <a:off x="357018" y="435678"/>
            <a:ext cx="75921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119062" lvl="0" marL="11906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Stack Manipulation</a:t>
            </a:r>
            <a:endParaRPr/>
          </a:p>
        </p:txBody>
      </p:sp>
      <p:sp>
        <p:nvSpPr>
          <p:cNvPr id="105" name="Google Shape;105;p6"/>
          <p:cNvSpPr txBox="1"/>
          <p:nvPr>
            <p:ph idx="1" type="body"/>
          </p:nvPr>
        </p:nvSpPr>
        <p:spPr>
          <a:xfrm>
            <a:off x="396875" y="1362075"/>
            <a:ext cx="7896300" cy="4971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Char char="⬛"/>
            </a:pPr>
            <a:r>
              <a:rPr lang="en-US"/>
              <a:t>We execute:</a:t>
            </a:r>
            <a:endParaRPr/>
          </a:p>
          <a:p>
            <a:pPr indent="0" lvl="3" marL="131445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urier New"/>
              <a:buNone/>
            </a:pPr>
            <a:r>
              <a:rPr lang="en-US" sz="2800">
                <a:latin typeface="Courier New"/>
                <a:ea typeface="Courier New"/>
                <a:cs typeface="Courier New"/>
                <a:sym typeface="Courier New"/>
              </a:rPr>
              <a:t>mov $0x15213, %rax</a:t>
            </a:r>
            <a:br>
              <a:rPr lang="en-US" sz="28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2800">
                <a:latin typeface="Courier New"/>
                <a:ea typeface="Courier New"/>
                <a:cs typeface="Courier New"/>
                <a:sym typeface="Courier New"/>
              </a:rPr>
              <a:t>pushq %rax</a:t>
            </a:r>
            <a:endParaRPr sz="2800">
              <a:latin typeface="Courier New"/>
              <a:ea typeface="Courier New"/>
              <a:cs typeface="Courier New"/>
              <a:sym typeface="Courier New"/>
            </a:endParaRPr>
          </a:p>
          <a:p>
            <a:pPr indent="-251458" lvl="0" marL="3429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1440"/>
              <a:buChar char="⬛"/>
            </a:pPr>
            <a:r>
              <a:rPr lang="en-US"/>
              <a:t>For each of the following instructions, determine if they will result in the value 0x15213 being placed in %rcx?</a:t>
            </a:r>
            <a:endParaRPr/>
          </a:p>
          <a:p>
            <a:pPr indent="0" lvl="3" marL="125730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urier New"/>
              <a:buNone/>
            </a:pPr>
            <a:r>
              <a:rPr lang="en-US" sz="2800">
                <a:latin typeface="Courier New"/>
                <a:ea typeface="Courier New"/>
                <a:cs typeface="Courier New"/>
                <a:sym typeface="Courier New"/>
              </a:rPr>
              <a:t>1) mov (%rsp), %rcx</a:t>
            </a:r>
            <a:endParaRPr sz="28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3" marL="125730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urier New"/>
              <a:buNone/>
            </a:pPr>
            <a:r>
              <a:rPr lang="en-US" sz="2800">
                <a:latin typeface="Courier New"/>
                <a:ea typeface="Courier New"/>
                <a:cs typeface="Courier New"/>
                <a:sym typeface="Courier New"/>
              </a:rPr>
              <a:t>2) mov 0x8(%rsp), %rcx</a:t>
            </a:r>
            <a:endParaRPr sz="28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3" marL="125730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urier New"/>
              <a:buNone/>
            </a:pPr>
            <a:r>
              <a:rPr lang="en-US" sz="2800">
                <a:latin typeface="Courier New"/>
                <a:ea typeface="Courier New"/>
                <a:cs typeface="Courier New"/>
                <a:sym typeface="Courier New"/>
              </a:rPr>
              <a:t>3) mov %rsp, %rcx</a:t>
            </a:r>
            <a:endParaRPr sz="28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3" marL="125730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urier New"/>
              <a:buNone/>
            </a:pPr>
            <a:r>
              <a:rPr lang="en-US" sz="2800">
                <a:latin typeface="Courier New"/>
                <a:ea typeface="Courier New"/>
                <a:cs typeface="Courier New"/>
                <a:sym typeface="Courier New"/>
              </a:rPr>
              <a:t>4) popq %rcx</a:t>
            </a:r>
            <a:endParaRPr sz="2800"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7"/>
          <p:cNvSpPr txBox="1"/>
          <p:nvPr>
            <p:ph type="title"/>
          </p:nvPr>
        </p:nvSpPr>
        <p:spPr>
          <a:xfrm>
            <a:off x="357018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119063" lvl="0" marL="11906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Stack Manipulation</a:t>
            </a:r>
            <a:endParaRPr/>
          </a:p>
        </p:txBody>
      </p:sp>
      <p:sp>
        <p:nvSpPr>
          <p:cNvPr id="112" name="Google Shape;112;p7"/>
          <p:cNvSpPr txBox="1"/>
          <p:nvPr>
            <p:ph idx="1" type="body"/>
          </p:nvPr>
        </p:nvSpPr>
        <p:spPr>
          <a:xfrm>
            <a:off x="396875" y="1362075"/>
            <a:ext cx="7896225" cy="4972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Char char="⬛"/>
            </a:pPr>
            <a:r>
              <a:rPr lang="en-US"/>
              <a:t>We execute:</a:t>
            </a:r>
            <a:endParaRPr/>
          </a:p>
          <a:p>
            <a:pPr indent="0" lvl="3" marL="131445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urier New"/>
              <a:buNone/>
            </a:pPr>
            <a:r>
              <a:rPr lang="en-US" sz="2800">
                <a:latin typeface="Courier New"/>
                <a:ea typeface="Courier New"/>
                <a:cs typeface="Courier New"/>
                <a:sym typeface="Courier New"/>
              </a:rPr>
              <a:t>mov $0x15213, %rax</a:t>
            </a:r>
            <a:br>
              <a:rPr lang="en-US" sz="28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2800">
                <a:latin typeface="Courier New"/>
                <a:ea typeface="Courier New"/>
                <a:cs typeface="Courier New"/>
                <a:sym typeface="Courier New"/>
              </a:rPr>
              <a:t>pushq %rax</a:t>
            </a:r>
            <a:endParaRPr sz="2800">
              <a:latin typeface="Courier New"/>
              <a:ea typeface="Courier New"/>
              <a:cs typeface="Courier New"/>
              <a:sym typeface="Courier New"/>
            </a:endParaRPr>
          </a:p>
          <a:p>
            <a:pPr indent="-251459" lvl="0" marL="3429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1440"/>
              <a:buChar char="⬛"/>
            </a:pPr>
            <a:r>
              <a:rPr lang="en-US"/>
              <a:t>For each of the following instructions, determine if they will result in the value 0x15213 being placed in %rcx?</a:t>
            </a:r>
            <a:endParaRPr/>
          </a:p>
          <a:p>
            <a:pPr indent="0" lvl="3" marL="125730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urier New"/>
              <a:buNone/>
            </a:pPr>
            <a:r>
              <a:rPr lang="en-US" sz="2800">
                <a:latin typeface="Courier New"/>
                <a:ea typeface="Courier New"/>
                <a:cs typeface="Courier New"/>
                <a:sym typeface="Courier New"/>
              </a:rPr>
              <a:t>1) mov (%rsp), %rcx</a:t>
            </a:r>
            <a:endParaRPr sz="28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3" marL="125730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urier New"/>
              <a:buNone/>
            </a:pPr>
            <a:r>
              <a:rPr lang="en-US" sz="2800">
                <a:latin typeface="Courier New"/>
                <a:ea typeface="Courier New"/>
                <a:cs typeface="Courier New"/>
                <a:sym typeface="Courier New"/>
              </a:rPr>
              <a:t>2) mov 0x8(%rsp), %rcx</a:t>
            </a:r>
            <a:endParaRPr sz="28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3" marL="125730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urier New"/>
              <a:buNone/>
            </a:pPr>
            <a:r>
              <a:rPr lang="en-US" sz="2800">
                <a:latin typeface="Courier New"/>
                <a:ea typeface="Courier New"/>
                <a:cs typeface="Courier New"/>
                <a:sym typeface="Courier New"/>
              </a:rPr>
              <a:t>3) mov %rsp, %rcx</a:t>
            </a:r>
            <a:endParaRPr sz="28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3" marL="125730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urier New"/>
              <a:buNone/>
            </a:pPr>
            <a:r>
              <a:rPr lang="en-US" sz="2800">
                <a:latin typeface="Courier New"/>
                <a:ea typeface="Courier New"/>
                <a:cs typeface="Courier New"/>
                <a:sym typeface="Courier New"/>
              </a:rPr>
              <a:t>4) popq %rcx</a:t>
            </a:r>
            <a:endParaRPr sz="280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13" name="Google Shape;113;p7"/>
          <p:cNvSpPr/>
          <p:nvPr/>
        </p:nvSpPr>
        <p:spPr>
          <a:xfrm>
            <a:off x="1719072" y="3950208"/>
            <a:ext cx="4840224" cy="597408"/>
          </a:xfrm>
          <a:prstGeom prst="rect">
            <a:avLst/>
          </a:prstGeom>
          <a:noFill/>
          <a:ln cap="flat" cmpd="sng" w="25400">
            <a:solidFill>
              <a:srgbClr val="00997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14" name="Google Shape;114;p7"/>
          <p:cNvSpPr/>
          <p:nvPr/>
        </p:nvSpPr>
        <p:spPr>
          <a:xfrm>
            <a:off x="1700784" y="5480304"/>
            <a:ext cx="4840224" cy="597408"/>
          </a:xfrm>
          <a:prstGeom prst="rect">
            <a:avLst/>
          </a:prstGeom>
          <a:noFill/>
          <a:ln cap="flat" cmpd="sng" w="25400">
            <a:solidFill>
              <a:srgbClr val="00997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8"/>
          <p:cNvSpPr txBox="1"/>
          <p:nvPr>
            <p:ph type="title"/>
          </p:nvPr>
        </p:nvSpPr>
        <p:spPr>
          <a:xfrm>
            <a:off x="357018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119063" lvl="0" marL="11906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Stack is memory</a:t>
            </a:r>
            <a:endParaRPr/>
          </a:p>
        </p:txBody>
      </p:sp>
      <p:sp>
        <p:nvSpPr>
          <p:cNvPr id="121" name="Google Shape;121;p8"/>
          <p:cNvSpPr txBox="1"/>
          <p:nvPr>
            <p:ph idx="1" type="body"/>
          </p:nvPr>
        </p:nvSpPr>
        <p:spPr>
          <a:xfrm>
            <a:off x="396875" y="1362075"/>
            <a:ext cx="7896225" cy="4972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Char char="⬛"/>
            </a:pPr>
            <a:r>
              <a:rPr lang="en-US"/>
              <a:t>We execute:</a:t>
            </a:r>
            <a:endParaRPr/>
          </a:p>
          <a:p>
            <a:pPr indent="0" lvl="3" marL="131445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urier New"/>
              <a:buNone/>
            </a:pPr>
            <a:r>
              <a:rPr lang="en-US" sz="2800">
                <a:latin typeface="Courier New"/>
                <a:ea typeface="Courier New"/>
                <a:cs typeface="Courier New"/>
                <a:sym typeface="Courier New"/>
              </a:rPr>
              <a:t>mov $0x15213, %rax</a:t>
            </a:r>
            <a:br>
              <a:rPr lang="en-US" sz="28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2800">
                <a:latin typeface="Courier New"/>
                <a:ea typeface="Courier New"/>
                <a:cs typeface="Courier New"/>
                <a:sym typeface="Courier New"/>
              </a:rPr>
              <a:t>pushq %rax</a:t>
            </a:r>
            <a:endParaRPr sz="28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3" marL="131445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urier New"/>
              <a:buNone/>
            </a:pPr>
            <a:r>
              <a:rPr lang="en-US" sz="2800">
                <a:latin typeface="Courier New"/>
                <a:ea typeface="Courier New"/>
                <a:cs typeface="Courier New"/>
                <a:sym typeface="Courier New"/>
              </a:rPr>
              <a:t>popq %rax</a:t>
            </a:r>
            <a:endParaRPr sz="28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3" marL="131445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 sz="2800">
              <a:latin typeface="Courier New"/>
              <a:ea typeface="Courier New"/>
              <a:cs typeface="Courier New"/>
              <a:sym typeface="Courier New"/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1440"/>
              <a:buChar char="⬛"/>
            </a:pPr>
            <a:r>
              <a:rPr lang="en-US"/>
              <a:t>If we now execute:       </a:t>
            </a:r>
            <a:r>
              <a:rPr lang="en-US">
                <a:latin typeface="Courier New"/>
                <a:ea typeface="Courier New"/>
                <a:cs typeface="Courier New"/>
                <a:sym typeface="Courier New"/>
              </a:rPr>
              <a:t>mov -0x8(%rsp), %rcx</a:t>
            </a:r>
            <a:br>
              <a:rPr lang="en-US"/>
            </a:br>
            <a:r>
              <a:rPr lang="en-US"/>
              <a:t>what value is in %rcx?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rPr lang="en-US"/>
              <a:t>	1) 0x0 / NULL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rPr lang="en-US"/>
              <a:t>	2) Seg fault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rPr lang="en-US"/>
              <a:t>	3) Unknown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rPr lang="en-US"/>
              <a:t>	4) 0x15213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9"/>
          <p:cNvSpPr txBox="1"/>
          <p:nvPr>
            <p:ph type="title"/>
          </p:nvPr>
        </p:nvSpPr>
        <p:spPr>
          <a:xfrm>
            <a:off x="357018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119063" lvl="0" marL="11906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Stack is memory</a:t>
            </a:r>
            <a:endParaRPr/>
          </a:p>
        </p:txBody>
      </p:sp>
      <p:sp>
        <p:nvSpPr>
          <p:cNvPr id="128" name="Google Shape;128;p9"/>
          <p:cNvSpPr txBox="1"/>
          <p:nvPr>
            <p:ph idx="1" type="body"/>
          </p:nvPr>
        </p:nvSpPr>
        <p:spPr>
          <a:xfrm>
            <a:off x="396875" y="1362075"/>
            <a:ext cx="7896225" cy="4972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Char char="⬛"/>
            </a:pPr>
            <a:r>
              <a:rPr lang="en-US"/>
              <a:t>We execute:</a:t>
            </a:r>
            <a:endParaRPr/>
          </a:p>
          <a:p>
            <a:pPr indent="0" lvl="3" marL="131445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urier New"/>
              <a:buNone/>
            </a:pPr>
            <a:r>
              <a:rPr lang="en-US" sz="2800">
                <a:latin typeface="Courier New"/>
                <a:ea typeface="Courier New"/>
                <a:cs typeface="Courier New"/>
                <a:sym typeface="Courier New"/>
              </a:rPr>
              <a:t>mov $0x15213, %rax</a:t>
            </a:r>
            <a:br>
              <a:rPr lang="en-US" sz="28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2800">
                <a:latin typeface="Courier New"/>
                <a:ea typeface="Courier New"/>
                <a:cs typeface="Courier New"/>
                <a:sym typeface="Courier New"/>
              </a:rPr>
              <a:t>pushq %rax</a:t>
            </a:r>
            <a:endParaRPr sz="28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3" marL="131445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urier New"/>
              <a:buNone/>
            </a:pPr>
            <a:r>
              <a:rPr lang="en-US" sz="2800">
                <a:latin typeface="Courier New"/>
                <a:ea typeface="Courier New"/>
                <a:cs typeface="Courier New"/>
                <a:sym typeface="Courier New"/>
              </a:rPr>
              <a:t>popq %rax</a:t>
            </a:r>
            <a:endParaRPr sz="28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3" marL="131445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 sz="2800">
              <a:latin typeface="Courier New"/>
              <a:ea typeface="Courier New"/>
              <a:cs typeface="Courier New"/>
              <a:sym typeface="Courier New"/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1440"/>
              <a:buChar char="⬛"/>
            </a:pPr>
            <a:r>
              <a:rPr lang="en-US"/>
              <a:t>If we now execute:       </a:t>
            </a:r>
            <a:r>
              <a:rPr lang="en-US">
                <a:latin typeface="Courier New"/>
                <a:ea typeface="Courier New"/>
                <a:cs typeface="Courier New"/>
                <a:sym typeface="Courier New"/>
              </a:rPr>
              <a:t>mov -0x8(%rsp), %rcx</a:t>
            </a:r>
            <a:br>
              <a:rPr lang="en-US"/>
            </a:br>
            <a:r>
              <a:rPr lang="en-US"/>
              <a:t>what value is in %rcx?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rPr lang="en-US"/>
              <a:t>	1) 0x0 / NULL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rPr lang="en-US"/>
              <a:t>	2) Seg fault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rPr lang="en-US"/>
              <a:t>	3) Unknown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rPr lang="en-US"/>
              <a:t>	4) 0x15213</a:t>
            </a:r>
            <a:endParaRPr/>
          </a:p>
        </p:txBody>
      </p:sp>
      <p:sp>
        <p:nvSpPr>
          <p:cNvPr id="129" name="Google Shape;129;p9"/>
          <p:cNvSpPr/>
          <p:nvPr/>
        </p:nvSpPr>
        <p:spPr>
          <a:xfrm>
            <a:off x="1274064" y="5901114"/>
            <a:ext cx="1664208" cy="433011"/>
          </a:xfrm>
          <a:prstGeom prst="rect">
            <a:avLst/>
          </a:prstGeom>
          <a:noFill/>
          <a:ln cap="flat" cmpd="sng" w="25400">
            <a:solidFill>
              <a:srgbClr val="00997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0"/>
          <p:cNvSpPr txBox="1"/>
          <p:nvPr>
            <p:ph type="title"/>
          </p:nvPr>
        </p:nvSpPr>
        <p:spPr>
          <a:xfrm>
            <a:off x="357018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119063" lvl="0" marL="11906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x86-64 Calling Convention</a:t>
            </a:r>
            <a:endParaRPr/>
          </a:p>
        </p:txBody>
      </p:sp>
      <p:sp>
        <p:nvSpPr>
          <p:cNvPr id="136" name="Google Shape;136;p10"/>
          <p:cNvSpPr txBox="1"/>
          <p:nvPr>
            <p:ph idx="1" type="body"/>
          </p:nvPr>
        </p:nvSpPr>
        <p:spPr>
          <a:xfrm>
            <a:off x="396875" y="1362075"/>
            <a:ext cx="7896225" cy="4972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Char char="⬛"/>
            </a:pPr>
            <a:r>
              <a:rPr lang="en-US"/>
              <a:t>What does the calling convention govern?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rPr lang="en-US"/>
              <a:t>	1) How large each type is.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rPr lang="en-US"/>
              <a:t>	2) How to pass arguments to a function.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rPr lang="en-US"/>
              <a:t>	3) The alignment of fields in a struct.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rPr lang="en-US"/>
              <a:t>	4) When registers can be used by a function.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rPr lang="en-US"/>
              <a:t>	5) Whether a function can call itself.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