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636" r:id="rId2"/>
    <p:sldId id="542" r:id="rId3"/>
    <p:sldId id="730" r:id="rId4"/>
    <p:sldId id="620" r:id="rId5"/>
    <p:sldId id="632" r:id="rId6"/>
    <p:sldId id="633" r:id="rId7"/>
    <p:sldId id="631" r:id="rId8"/>
    <p:sldId id="691" r:id="rId9"/>
    <p:sldId id="552" r:id="rId10"/>
    <p:sldId id="553" r:id="rId11"/>
    <p:sldId id="638" r:id="rId12"/>
    <p:sldId id="554" r:id="rId13"/>
    <p:sldId id="602" r:id="rId14"/>
    <p:sldId id="555" r:id="rId15"/>
    <p:sldId id="556" r:id="rId16"/>
    <p:sldId id="624" r:id="rId17"/>
    <p:sldId id="618" r:id="rId18"/>
    <p:sldId id="557" r:id="rId19"/>
    <p:sldId id="558" r:id="rId20"/>
    <p:sldId id="559" r:id="rId21"/>
    <p:sldId id="634" r:id="rId22"/>
    <p:sldId id="560" r:id="rId23"/>
    <p:sldId id="561" r:id="rId24"/>
    <p:sldId id="562" r:id="rId25"/>
    <p:sldId id="563" r:id="rId26"/>
    <p:sldId id="625" r:id="rId27"/>
    <p:sldId id="564" r:id="rId28"/>
    <p:sldId id="571" r:id="rId29"/>
    <p:sldId id="626" r:id="rId30"/>
    <p:sldId id="687" r:id="rId31"/>
    <p:sldId id="692" r:id="rId32"/>
    <p:sldId id="566" r:id="rId33"/>
    <p:sldId id="680" r:id="rId34"/>
    <p:sldId id="681" r:id="rId35"/>
    <p:sldId id="617" r:id="rId36"/>
    <p:sldId id="685" r:id="rId37"/>
    <p:sldId id="694" r:id="rId38"/>
    <p:sldId id="686" r:id="rId39"/>
    <p:sldId id="695" r:id="rId40"/>
    <p:sldId id="696" r:id="rId41"/>
    <p:sldId id="635" r:id="rId42"/>
    <p:sldId id="568" r:id="rId43"/>
    <p:sldId id="697" r:id="rId44"/>
    <p:sldId id="698" r:id="rId45"/>
    <p:sldId id="628" r:id="rId46"/>
    <p:sldId id="693" r:id="rId47"/>
    <p:sldId id="605" r:id="rId48"/>
    <p:sldId id="627" r:id="rId49"/>
    <p:sldId id="607" r:id="rId50"/>
    <p:sldId id="688" r:id="rId51"/>
    <p:sldId id="689" r:id="rId52"/>
    <p:sldId id="606" r:id="rId53"/>
    <p:sldId id="668" r:id="rId54"/>
    <p:sldId id="690" r:id="rId55"/>
    <p:sldId id="669" r:id="rId56"/>
    <p:sldId id="670" r:id="rId57"/>
    <p:sldId id="671" r:id="rId58"/>
    <p:sldId id="672" r:id="rId59"/>
    <p:sldId id="673" r:id="rId60"/>
    <p:sldId id="610" r:id="rId61"/>
    <p:sldId id="609" r:id="rId62"/>
    <p:sldId id="613" r:id="rId63"/>
    <p:sldId id="615" r:id="rId64"/>
    <p:sldId id="616" r:id="rId65"/>
    <p:sldId id="678" r:id="rId66"/>
    <p:sldId id="611" r:id="rId67"/>
  </p:sldIdLst>
  <p:sldSz cx="9144000" cy="6858000" type="screen4x3"/>
  <p:notesSz cx="7302500" cy="9586913"/>
  <p:custDataLst>
    <p:tags r:id="rId7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300B4-4C40-4AA4-A975-48197B410CE0}" v="18" dt="2020-12-01T15:49:34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15" autoAdjust="0"/>
    <p:restoredTop sz="94626" autoAdjust="0"/>
  </p:normalViewPr>
  <p:slideViewPr>
    <p:cSldViewPr snapToGrid="0">
      <p:cViewPr varScale="1">
        <p:scale>
          <a:sx n="99" d="100"/>
          <a:sy n="99" d="100"/>
        </p:scale>
        <p:origin x="1628" y="68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B2300B4-4C40-4AA4-A975-48197B410CE0}"/>
    <pc:docChg chg="custSel modSld">
      <pc:chgData name="Phil Gibbons" userId="f619c6e5d38ed7a7" providerId="LiveId" clId="{1B2300B4-4C40-4AA4-A975-48197B410CE0}" dt="2020-12-01T16:20:49.018" v="227" actId="20577"/>
      <pc:docMkLst>
        <pc:docMk/>
      </pc:docMkLst>
      <pc:sldChg chg="addSp modSp mod modAnim">
        <pc:chgData name="Phil Gibbons" userId="f619c6e5d38ed7a7" providerId="LiveId" clId="{1B2300B4-4C40-4AA4-A975-48197B410CE0}" dt="2020-12-01T15:49:34.352" v="115" actId="20577"/>
        <pc:sldMkLst>
          <pc:docMk/>
          <pc:sldMk cId="0" sldId="555"/>
        </pc:sldMkLst>
        <pc:spChg chg="add mod">
          <ac:chgData name="Phil Gibbons" userId="f619c6e5d38ed7a7" providerId="LiveId" clId="{1B2300B4-4C40-4AA4-A975-48197B410CE0}" dt="2020-12-01T15:49:34.352" v="115" actId="20577"/>
          <ac:spMkLst>
            <pc:docMk/>
            <pc:sldMk cId="0" sldId="555"/>
            <ac:spMk id="17" creationId="{C7A43A48-8BDD-4FA5-A493-6DE6593005CD}"/>
          </ac:spMkLst>
        </pc:spChg>
        <pc:spChg chg="add mod">
          <ac:chgData name="Phil Gibbons" userId="f619c6e5d38ed7a7" providerId="LiveId" clId="{1B2300B4-4C40-4AA4-A975-48197B410CE0}" dt="2020-12-01T15:48:26.090" v="104" actId="14100"/>
          <ac:spMkLst>
            <pc:docMk/>
            <pc:sldMk cId="0" sldId="555"/>
            <ac:spMk id="18" creationId="{F4B8208F-C618-415A-8EF5-BD631FC70D56}"/>
          </ac:spMkLst>
        </pc:spChg>
      </pc:sldChg>
      <pc:sldChg chg="addSp delSp modSp mod delAnim modAnim">
        <pc:chgData name="Phil Gibbons" userId="f619c6e5d38ed7a7" providerId="LiveId" clId="{1B2300B4-4C40-4AA4-A975-48197B410CE0}" dt="2020-12-01T15:47:09.876" v="81" actId="21"/>
        <pc:sldMkLst>
          <pc:docMk/>
          <pc:sldMk cId="0" sldId="556"/>
        </pc:sldMkLst>
        <pc:spChg chg="add del mod">
          <ac:chgData name="Phil Gibbons" userId="f619c6e5d38ed7a7" providerId="LiveId" clId="{1B2300B4-4C40-4AA4-A975-48197B410CE0}" dt="2020-12-01T15:45:37.055" v="64" actId="21"/>
          <ac:spMkLst>
            <pc:docMk/>
            <pc:sldMk cId="0" sldId="556"/>
            <ac:spMk id="2" creationId="{055C280E-943A-4524-AF86-8563DC883D6F}"/>
          </ac:spMkLst>
        </pc:spChg>
        <pc:spChg chg="add del mod">
          <ac:chgData name="Phil Gibbons" userId="f619c6e5d38ed7a7" providerId="LiveId" clId="{1B2300B4-4C40-4AA4-A975-48197B410CE0}" dt="2020-12-01T15:47:09.876" v="81" actId="21"/>
          <ac:spMkLst>
            <pc:docMk/>
            <pc:sldMk cId="0" sldId="556"/>
            <ac:spMk id="25" creationId="{A8C0E293-CCE9-437E-808D-7267EC613AED}"/>
          </ac:spMkLst>
        </pc:spChg>
      </pc:sldChg>
      <pc:sldChg chg="modSp mod">
        <pc:chgData name="Phil Gibbons" userId="f619c6e5d38ed7a7" providerId="LiveId" clId="{1B2300B4-4C40-4AA4-A975-48197B410CE0}" dt="2020-12-01T15:35:46.465" v="7" actId="20577"/>
        <pc:sldMkLst>
          <pc:docMk/>
          <pc:sldMk cId="0" sldId="557"/>
        </pc:sldMkLst>
        <pc:spChg chg="mod">
          <ac:chgData name="Phil Gibbons" userId="f619c6e5d38ed7a7" providerId="LiveId" clId="{1B2300B4-4C40-4AA4-A975-48197B410CE0}" dt="2020-12-01T15:35:46.465" v="7" actId="20577"/>
          <ac:spMkLst>
            <pc:docMk/>
            <pc:sldMk cId="0" sldId="557"/>
            <ac:spMk id="935940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5:37:19.998" v="15" actId="20577"/>
        <pc:sldMkLst>
          <pc:docMk/>
          <pc:sldMk cId="0" sldId="558"/>
        </pc:sldMkLst>
        <pc:spChg chg="mod">
          <ac:chgData name="Phil Gibbons" userId="f619c6e5d38ed7a7" providerId="LiveId" clId="{1B2300B4-4C40-4AA4-A975-48197B410CE0}" dt="2020-12-01T15:37:19.998" v="15" actId="20577"/>
          <ac:spMkLst>
            <pc:docMk/>
            <pc:sldMk cId="0" sldId="558"/>
            <ac:spMk id="937989" creationId="{00000000-0000-0000-0000-000000000000}"/>
          </ac:spMkLst>
        </pc:spChg>
      </pc:sldChg>
      <pc:sldChg chg="modAnim">
        <pc:chgData name="Phil Gibbons" userId="f619c6e5d38ed7a7" providerId="LiveId" clId="{1B2300B4-4C40-4AA4-A975-48197B410CE0}" dt="2020-12-01T15:39:16.348" v="16"/>
        <pc:sldMkLst>
          <pc:docMk/>
          <pc:sldMk cId="0" sldId="559"/>
        </pc:sldMkLst>
      </pc:sldChg>
      <pc:sldChg chg="modSp mod">
        <pc:chgData name="Phil Gibbons" userId="f619c6e5d38ed7a7" providerId="LiveId" clId="{1B2300B4-4C40-4AA4-A975-48197B410CE0}" dt="2020-12-01T16:16:45.201" v="194" actId="20577"/>
        <pc:sldMkLst>
          <pc:docMk/>
          <pc:sldMk cId="0" sldId="611"/>
        </pc:sldMkLst>
        <pc:spChg chg="mod">
          <ac:chgData name="Phil Gibbons" userId="f619c6e5d38ed7a7" providerId="LiveId" clId="{1B2300B4-4C40-4AA4-A975-48197B410CE0}" dt="2020-12-01T16:16:45.201" v="194" actId="20577"/>
          <ac:spMkLst>
            <pc:docMk/>
            <pc:sldMk cId="0" sldId="611"/>
            <ac:spMk id="861189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6:00:28.254" v="123" actId="20577"/>
        <pc:sldMkLst>
          <pc:docMk/>
          <pc:sldMk cId="4104018754" sldId="617"/>
        </pc:sldMkLst>
        <pc:spChg chg="mod">
          <ac:chgData name="Phil Gibbons" userId="f619c6e5d38ed7a7" providerId="LiveId" clId="{1B2300B4-4C40-4AA4-A975-48197B410CE0}" dt="2020-12-01T16:00:28.254" v="123" actId="20577"/>
          <ac:spMkLst>
            <pc:docMk/>
            <pc:sldMk cId="4104018754" sldId="617"/>
            <ac:spMk id="935940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6:20:49.018" v="227" actId="20577"/>
        <pc:sldMkLst>
          <pc:docMk/>
          <pc:sldMk cId="3217763810" sldId="620"/>
        </pc:sldMkLst>
        <pc:spChg chg="mod">
          <ac:chgData name="Phil Gibbons" userId="f619c6e5d38ed7a7" providerId="LiveId" clId="{1B2300B4-4C40-4AA4-A975-48197B410CE0}" dt="2020-12-01T16:20:49.018" v="227" actId="20577"/>
          <ac:spMkLst>
            <pc:docMk/>
            <pc:sldMk cId="3217763810" sldId="620"/>
            <ac:spMk id="3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5:42:34.313" v="33" actId="20577"/>
        <pc:sldMkLst>
          <pc:docMk/>
          <pc:sldMk cId="3633805111" sldId="626"/>
        </pc:sldMkLst>
        <pc:spChg chg="mod">
          <ac:chgData name="Phil Gibbons" userId="f619c6e5d38ed7a7" providerId="LiveId" clId="{1B2300B4-4C40-4AA4-A975-48197B410CE0}" dt="2020-12-01T15:42:08.449" v="24" actId="20577"/>
          <ac:spMkLst>
            <pc:docMk/>
            <pc:sldMk cId="3633805111" sldId="626"/>
            <ac:spMk id="935940" creationId="{00000000-0000-0000-0000-000000000000}"/>
          </ac:spMkLst>
        </pc:spChg>
        <pc:graphicFrameChg chg="modGraphic">
          <ac:chgData name="Phil Gibbons" userId="f619c6e5d38ed7a7" providerId="LiveId" clId="{1B2300B4-4C40-4AA4-A975-48197B410CE0}" dt="2020-12-01T15:42:34.313" v="33" actId="20577"/>
          <ac:graphicFrameMkLst>
            <pc:docMk/>
            <pc:sldMk cId="3633805111" sldId="626"/>
            <ac:graphicFrameMk id="2" creationId="{00000000-0000-0000-0000-000000000000}"/>
          </ac:graphicFrameMkLst>
        </pc:graphicFrameChg>
      </pc:sldChg>
      <pc:sldChg chg="modSp">
        <pc:chgData name="Phil Gibbons" userId="f619c6e5d38ed7a7" providerId="LiveId" clId="{1B2300B4-4C40-4AA4-A975-48197B410CE0}" dt="2020-12-01T15:36:50.293" v="9" actId="404"/>
        <pc:sldMkLst>
          <pc:docMk/>
          <pc:sldMk cId="1697460730" sldId="638"/>
        </pc:sldMkLst>
        <pc:spChg chg="mod">
          <ac:chgData name="Phil Gibbons" userId="f619c6e5d38ed7a7" providerId="LiveId" clId="{1B2300B4-4C40-4AA4-A975-48197B410CE0}" dt="2020-12-01T15:36:50.293" v="9" actId="404"/>
          <ac:spMkLst>
            <pc:docMk/>
            <pc:sldMk cId="1697460730" sldId="638"/>
            <ac:spMk id="92774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0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7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9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2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28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26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35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53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7A657-9F11-9A45-A7C1-139AE7C6B40C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0F8F8-08D7-9149-8BA9-238EB8FF685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A common, but inelegant way to pass a single argument to a thread routine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43A48-8BDD-4FA5-A493-6DE6593005CD}"/>
              </a:ext>
            </a:extLst>
          </p:cNvPr>
          <p:cNvSpPr txBox="1"/>
          <p:nvPr/>
        </p:nvSpPr>
        <p:spPr>
          <a:xfrm>
            <a:off x="7870949" y="911054"/>
            <a:ext cx="1277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>
                <a:latin typeface="Calibri" pitchFamily="34" charset="0"/>
              </a:rPr>
              <a:t>Notation:</a:t>
            </a:r>
          </a:p>
          <a:p>
            <a:pPr algn="ctr"/>
            <a:r>
              <a:rPr lang="en-US" sz="1600" b="0" i="1" dirty="0">
                <a:latin typeface="Calibri" pitchFamily="34" charset="0"/>
              </a:rPr>
              <a:t>instance of</a:t>
            </a:r>
            <a:br>
              <a:rPr lang="en-US" sz="1600" b="0" i="1" dirty="0">
                <a:latin typeface="Calibri" pitchFamily="34" charset="0"/>
              </a:rPr>
            </a:br>
            <a:r>
              <a:rPr lang="en-US" sz="1600" b="0" i="1" dirty="0" err="1">
                <a:latin typeface="Calibri" pitchFamily="34" charset="0"/>
              </a:rPr>
              <a:t>msgs</a:t>
            </a:r>
            <a:r>
              <a:rPr lang="en-US" sz="1600" b="0" i="1" dirty="0">
                <a:latin typeface="Calibri" pitchFamily="34" charset="0"/>
              </a:rPr>
              <a:t> in main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F4B8208F-C618-415A-8EF5-BD631FC70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549" y="1292661"/>
            <a:ext cx="528034" cy="11522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257897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b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  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b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44697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 (j = 0; j &lt; niters; j++)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1,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</a:t>
            </a:r>
            <a:r>
              <a:rPr lang="en-US" dirty="0">
                <a:solidFill>
                  <a:srgbClr val="00B050"/>
                </a:solidFill>
              </a:rPr>
              <a:t>sequentially consistent* </a:t>
            </a:r>
            <a:r>
              <a:rPr lang="en-US" dirty="0"/>
              <a:t>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Text Box 48">
            <a:extLst>
              <a:ext uri="{FF2B5EF4-FFF2-40B4-BE49-F238E27FC236}">
                <a16:creationId xmlns:a16="http://schemas.microsoft.com/office/drawing/2014/main" id="{A3427235-7756-4482-96AC-FCF702D0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3" y="6179622"/>
            <a:ext cx="8490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on x86 even non-sequentially consistent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interleavings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are possible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791200" y="49530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91200" y="44196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7018" y="2779305"/>
            <a:ext cx="4900782" cy="1834000"/>
          </a:xfrm>
          <a:prstGeom prst="rect">
            <a:avLst/>
          </a:prstGeom>
          <a:solidFill>
            <a:srgbClr val="D5F1CF">
              <a:alpha val="41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 rot="5400000">
            <a:off x="504081" y="2993005"/>
            <a:ext cx="4900782" cy="1834000"/>
          </a:xfrm>
          <a:prstGeom prst="rect">
            <a:avLst/>
          </a:prstGeom>
          <a:solidFill>
            <a:srgbClr val="D6D6F5">
              <a:alpha val="60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1413239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19158"/>
              </p:ext>
            </p:extLst>
          </p:nvPr>
        </p:nvGraphicFramePr>
        <p:xfrm>
          <a:off x="4760813" y="3823186"/>
          <a:ext cx="43441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6" y="207012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24" y="969012"/>
            <a:ext cx="8137525" cy="5343525"/>
          </a:xfrm>
        </p:spPr>
        <p:txBody>
          <a:bodyPr/>
          <a:lstStyle/>
          <a:p>
            <a:r>
              <a:rPr lang="en-US" dirty="0"/>
              <a:t>Final Exam will be Thu, Dec. 17</a:t>
            </a:r>
          </a:p>
          <a:p>
            <a:pPr lvl="1"/>
            <a:r>
              <a:rPr lang="en-US" dirty="0"/>
              <a:t>Three hours.  3 time slots: 8:30 am ET, 1 pm ET, 5:30 pm ET</a:t>
            </a:r>
          </a:p>
          <a:p>
            <a:pPr lvl="1"/>
            <a:r>
              <a:rPr lang="en-US" dirty="0"/>
              <a:t>See Piazza post for form to indicate which slots work for you</a:t>
            </a:r>
          </a:p>
          <a:p>
            <a:pPr lvl="1"/>
            <a:r>
              <a:rPr lang="en-US" dirty="0"/>
              <a:t>We will assign you a slot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Lab 7a (proxy-</a:t>
            </a:r>
            <a:r>
              <a:rPr lang="en-US" dirty="0" err="1"/>
              <a:t>ckpt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Due Thu, Dec. 3, 11:59pm ET</a:t>
            </a:r>
          </a:p>
          <a:p>
            <a:pPr lvl="1"/>
            <a:endParaRPr lang="en-US" dirty="0"/>
          </a:p>
          <a:p>
            <a:r>
              <a:rPr lang="en-US" dirty="0"/>
              <a:t>Lab 7b (proxy-final)</a:t>
            </a:r>
          </a:p>
          <a:p>
            <a:pPr lvl="1"/>
            <a:r>
              <a:rPr lang="en-US" dirty="0"/>
              <a:t>Due Thu, Dec 10, 11:59pm ET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Then: OMG end of semester!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7990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/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311756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Mutex (</a:t>
            </a:r>
            <a:r>
              <a:rPr lang="en-US" dirty="0" err="1"/>
              <a:t>pthreads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Dijkstra)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Other approaches (out of our scope)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Condition variables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Monitors (Java)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</a:p>
          <a:p>
            <a:endParaRPr lang="en-US" sz="2200" dirty="0"/>
          </a:p>
          <a:p>
            <a:r>
              <a:rPr lang="en-US" sz="2200" dirty="0" err="1"/>
              <a:t>enum</a:t>
            </a:r>
            <a:r>
              <a:rPr lang="en-US" sz="2200" dirty="0"/>
              <a:t> {locked = 0, unlocked = 1}</a:t>
            </a:r>
          </a:p>
          <a:p>
            <a:endParaRPr lang="en-US" sz="2200" dirty="0"/>
          </a:p>
          <a:p>
            <a:r>
              <a:rPr lang="en-US" sz="2200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(spinning, yielding, </a:t>
            </a:r>
            <a:r>
              <a:rPr lang="en-US" dirty="0" err="1"/>
              <a:t>etc</a:t>
            </a:r>
            <a:r>
              <a:rPr lang="en-US" dirty="0"/>
              <a:t>) and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Update the mutex state to unlocked</a:t>
            </a:r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 *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Swap(*a, b)</a:t>
            </a:r>
          </a:p>
          <a:p>
            <a:pPr marL="457200" lvl="1" indent="0">
              <a:buNone/>
            </a:pPr>
            <a:r>
              <a:rPr lang="en-US" sz="1800" dirty="0"/>
              <a:t>[t = *a; *a = b; return t;]</a:t>
            </a:r>
          </a:p>
          <a:p>
            <a:pPr marL="457200" lvl="1" indent="0">
              <a:buNone/>
            </a:pPr>
            <a:r>
              <a:rPr lang="en-US" sz="1800" dirty="0"/>
              <a:t>// [] – atomic by the magic of hardware / OS</a:t>
            </a:r>
          </a:p>
          <a:p>
            <a:endParaRPr lang="en-US" sz="2200" dirty="0"/>
          </a:p>
          <a:p>
            <a:r>
              <a:rPr lang="en-US" sz="2200" dirty="0"/>
              <a:t>Lock(m):</a:t>
            </a:r>
          </a:p>
          <a:p>
            <a:pPr marL="457200" lvl="1" indent="0">
              <a:buNone/>
            </a:pPr>
            <a:r>
              <a:rPr lang="en-US" dirty="0"/>
              <a:t>while (swap(&amp;m-&gt;state, locked) == locked) ;</a:t>
            </a:r>
          </a:p>
          <a:p>
            <a:pPr marL="457200" lvl="1" indent="0">
              <a:buNone/>
            </a:pP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200" dirty="0">
                <a:solidFill>
                  <a:srgbClr val="000000"/>
                </a:solidFill>
              </a:rPr>
              <a:t>Unlock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(m):</a:t>
            </a:r>
          </a:p>
          <a:p>
            <a:pPr marL="457200" lvl="1" indent="0">
              <a:buNone/>
            </a:pPr>
            <a:r>
              <a:rPr lang="en-US" dirty="0"/>
              <a:t>m-&gt;state = unlocked;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656"/>
            <a:ext cx="89782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many other implementations and design choices (c.f., 15-410, 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446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cnt++; </a:t>
            </a:r>
          </a:p>
          <a:p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synchronization?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21148" y="5117068"/>
          <a:ext cx="5642139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badcnt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goodmcnt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(</a:t>
                      </a:r>
                      <a:r>
                        <a:rPr lang="en-US" sz="2400" dirty="0" err="1"/>
                        <a:t>ms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ctr"/>
                      <a:r>
                        <a:rPr lang="en-US" sz="2400" dirty="0"/>
                        <a:t>niters</a:t>
                      </a:r>
                      <a:r>
                        <a:rPr lang="en-US" sz="2400" baseline="0" dirty="0"/>
                        <a:t> = 10</a:t>
                      </a:r>
                      <a:r>
                        <a:rPr lang="en-US" sz="2400" baseline="30000" dirty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505" y="4802188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65403" y="2466975"/>
            <a:ext cx="786228" cy="380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25779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70607" cy="4972050"/>
          </a:xfrm>
        </p:spPr>
        <p:txBody>
          <a:bodyPr/>
          <a:lstStyle/>
          <a:p>
            <a:r>
              <a:rPr lang="en-US" dirty="0"/>
              <a:t>Threads review</a:t>
            </a:r>
          </a:p>
          <a:p>
            <a:r>
              <a:rPr lang="en-US" dirty="0">
                <a:solidFill>
                  <a:srgbClr val="7F7F7F"/>
                </a:solidFill>
              </a:rPr>
              <a:t>Sharing                                                 		CSAPP 12.4             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		CSAPP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		CSAPP 12.5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23294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7" name="Text Box 110"/>
          <p:cNvSpPr txBox="1">
            <a:spLocks noChangeAspect="1" noChangeArrowheads="1"/>
          </p:cNvSpPr>
          <p:nvPr/>
        </p:nvSpPr>
        <p:spPr bwMode="auto">
          <a:xfrm>
            <a:off x="204311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8" name="Text Box 111"/>
          <p:cNvSpPr txBox="1">
            <a:spLocks noChangeAspect="1" noChangeArrowheads="1"/>
          </p:cNvSpPr>
          <p:nvPr/>
        </p:nvSpPr>
        <p:spPr bwMode="auto">
          <a:xfrm>
            <a:off x="2625726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9" name="Text Box 112"/>
          <p:cNvSpPr txBox="1">
            <a:spLocks noChangeAspect="1" noChangeArrowheads="1"/>
          </p:cNvSpPr>
          <p:nvPr/>
        </p:nvSpPr>
        <p:spPr bwMode="auto">
          <a:xfrm>
            <a:off x="324326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0" name="Text Box 113"/>
          <p:cNvSpPr txBox="1">
            <a:spLocks noChangeAspect="1" noChangeArrowheads="1"/>
          </p:cNvSpPr>
          <p:nvPr/>
        </p:nvSpPr>
        <p:spPr bwMode="auto">
          <a:xfrm>
            <a:off x="3560763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5" name="Text Box 118"/>
          <p:cNvSpPr txBox="1">
            <a:spLocks noChangeAspect="1" noChangeArrowheads="1"/>
          </p:cNvSpPr>
          <p:nvPr/>
        </p:nvSpPr>
        <p:spPr bwMode="auto">
          <a:xfrm>
            <a:off x="204311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6" name="Text Box 119"/>
          <p:cNvSpPr txBox="1">
            <a:spLocks noChangeAspect="1" noChangeArrowheads="1"/>
          </p:cNvSpPr>
          <p:nvPr/>
        </p:nvSpPr>
        <p:spPr bwMode="auto">
          <a:xfrm>
            <a:off x="2625725" y="396240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7" name="Text Box 120"/>
          <p:cNvSpPr txBox="1">
            <a:spLocks noChangeAspect="1" noChangeArrowheads="1"/>
          </p:cNvSpPr>
          <p:nvPr/>
        </p:nvSpPr>
        <p:spPr bwMode="auto">
          <a:xfrm>
            <a:off x="32432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8" name="Text Box 121"/>
          <p:cNvSpPr txBox="1">
            <a:spLocks noChangeAspect="1" noChangeArrowheads="1"/>
          </p:cNvSpPr>
          <p:nvPr/>
        </p:nvSpPr>
        <p:spPr bwMode="auto">
          <a:xfrm>
            <a:off x="35607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3" name="Text Box 126"/>
          <p:cNvSpPr txBox="1">
            <a:spLocks noChangeAspect="1" noChangeArrowheads="1"/>
          </p:cNvSpPr>
          <p:nvPr/>
        </p:nvSpPr>
        <p:spPr bwMode="auto">
          <a:xfrm>
            <a:off x="204311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4" name="Text Box 127"/>
          <p:cNvSpPr txBox="1">
            <a:spLocks noChangeAspect="1" noChangeArrowheads="1"/>
          </p:cNvSpPr>
          <p:nvPr/>
        </p:nvSpPr>
        <p:spPr bwMode="auto">
          <a:xfrm>
            <a:off x="2625725" y="337185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5" name="Text Box 128"/>
          <p:cNvSpPr txBox="1">
            <a:spLocks noChangeAspect="1" noChangeArrowheads="1"/>
          </p:cNvSpPr>
          <p:nvPr/>
        </p:nvSpPr>
        <p:spPr bwMode="auto">
          <a:xfrm>
            <a:off x="32432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6" name="Text Box 129"/>
          <p:cNvSpPr txBox="1">
            <a:spLocks noChangeAspect="1" noChangeArrowheads="1"/>
          </p:cNvSpPr>
          <p:nvPr/>
        </p:nvSpPr>
        <p:spPr bwMode="auto">
          <a:xfrm>
            <a:off x="35607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1" name="Text Box 134"/>
          <p:cNvSpPr txBox="1">
            <a:spLocks noChangeAspect="1" noChangeArrowheads="1"/>
          </p:cNvSpPr>
          <p:nvPr/>
        </p:nvSpPr>
        <p:spPr bwMode="auto">
          <a:xfrm>
            <a:off x="204311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2" name="Text Box 135"/>
          <p:cNvSpPr txBox="1">
            <a:spLocks noChangeAspect="1" noChangeArrowheads="1"/>
          </p:cNvSpPr>
          <p:nvPr/>
        </p:nvSpPr>
        <p:spPr bwMode="auto">
          <a:xfrm>
            <a:off x="2625726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3" name="Text Box 136"/>
          <p:cNvSpPr txBox="1">
            <a:spLocks noChangeAspect="1" noChangeArrowheads="1"/>
          </p:cNvSpPr>
          <p:nvPr/>
        </p:nvSpPr>
        <p:spPr bwMode="auto">
          <a:xfrm>
            <a:off x="3243262" y="2932113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4" name="Text Box 137"/>
          <p:cNvSpPr txBox="1">
            <a:spLocks noChangeAspect="1" noChangeArrowheads="1"/>
          </p:cNvSpPr>
          <p:nvPr/>
        </p:nvSpPr>
        <p:spPr bwMode="auto">
          <a:xfrm>
            <a:off x="356076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0784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Proper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       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Semaphore that protects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sem_init(&amp;mutex, 0, 1);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/* mutex = 1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P</a:t>
            </a:r>
            <a:r>
              <a:rPr lang="en-US" kern="0" dirty="0">
                <a:latin typeface="Calibri" pitchFamily="34" charset="0"/>
              </a:rPr>
              <a:t> and </a:t>
            </a:r>
            <a:r>
              <a:rPr lang="en-US" i="1" kern="0" dirty="0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774427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Menlo-Regular"/>
              </a:rPr>
              <a:t>  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289354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1" y="5802868"/>
            <a:ext cx="5384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Warning: It’s orders of magnitude slower than </a:t>
            </a:r>
            <a:r>
              <a:rPr lang="en-US" dirty="0" err="1">
                <a:latin typeface="Courier New"/>
                <a:cs typeface="Courier New"/>
              </a:rPr>
              <a:t>badcnt.c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6591"/>
              </p:ext>
            </p:extLst>
          </p:nvPr>
        </p:nvGraphicFramePr>
        <p:xfrm>
          <a:off x="4314702" y="5476240"/>
          <a:ext cx="4572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goodcnt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dirty="0"/>
                        <a:t>niters</a:t>
                      </a:r>
                      <a:r>
                        <a:rPr lang="en-US" baseline="0" dirty="0"/>
                        <a:t> = 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053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505" y="4802188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65403" y="2466975"/>
            <a:ext cx="786228" cy="380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38579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5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23294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7" name="Text Box 110"/>
          <p:cNvSpPr txBox="1">
            <a:spLocks noChangeAspect="1" noChangeArrowheads="1"/>
          </p:cNvSpPr>
          <p:nvPr/>
        </p:nvSpPr>
        <p:spPr bwMode="auto">
          <a:xfrm>
            <a:off x="204311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8" name="Text Box 111"/>
          <p:cNvSpPr txBox="1">
            <a:spLocks noChangeAspect="1" noChangeArrowheads="1"/>
          </p:cNvSpPr>
          <p:nvPr/>
        </p:nvSpPr>
        <p:spPr bwMode="auto">
          <a:xfrm>
            <a:off x="2625726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9" name="Text Box 112"/>
          <p:cNvSpPr txBox="1">
            <a:spLocks noChangeAspect="1" noChangeArrowheads="1"/>
          </p:cNvSpPr>
          <p:nvPr/>
        </p:nvSpPr>
        <p:spPr bwMode="auto">
          <a:xfrm>
            <a:off x="324326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0" name="Text Box 113"/>
          <p:cNvSpPr txBox="1">
            <a:spLocks noChangeAspect="1" noChangeArrowheads="1"/>
          </p:cNvSpPr>
          <p:nvPr/>
        </p:nvSpPr>
        <p:spPr bwMode="auto">
          <a:xfrm>
            <a:off x="3560763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5" name="Text Box 118"/>
          <p:cNvSpPr txBox="1">
            <a:spLocks noChangeAspect="1" noChangeArrowheads="1"/>
          </p:cNvSpPr>
          <p:nvPr/>
        </p:nvSpPr>
        <p:spPr bwMode="auto">
          <a:xfrm>
            <a:off x="204311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6" name="Text Box 119"/>
          <p:cNvSpPr txBox="1">
            <a:spLocks noChangeAspect="1" noChangeArrowheads="1"/>
          </p:cNvSpPr>
          <p:nvPr/>
        </p:nvSpPr>
        <p:spPr bwMode="auto">
          <a:xfrm>
            <a:off x="2625725" y="396240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7" name="Text Box 120"/>
          <p:cNvSpPr txBox="1">
            <a:spLocks noChangeAspect="1" noChangeArrowheads="1"/>
          </p:cNvSpPr>
          <p:nvPr/>
        </p:nvSpPr>
        <p:spPr bwMode="auto">
          <a:xfrm>
            <a:off x="32432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8" name="Text Box 121"/>
          <p:cNvSpPr txBox="1">
            <a:spLocks noChangeAspect="1" noChangeArrowheads="1"/>
          </p:cNvSpPr>
          <p:nvPr/>
        </p:nvSpPr>
        <p:spPr bwMode="auto">
          <a:xfrm>
            <a:off x="35607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3" name="Text Box 126"/>
          <p:cNvSpPr txBox="1">
            <a:spLocks noChangeAspect="1" noChangeArrowheads="1"/>
          </p:cNvSpPr>
          <p:nvPr/>
        </p:nvSpPr>
        <p:spPr bwMode="auto">
          <a:xfrm>
            <a:off x="204311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4" name="Text Box 127"/>
          <p:cNvSpPr txBox="1">
            <a:spLocks noChangeAspect="1" noChangeArrowheads="1"/>
          </p:cNvSpPr>
          <p:nvPr/>
        </p:nvSpPr>
        <p:spPr bwMode="auto">
          <a:xfrm>
            <a:off x="2625725" y="337185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5" name="Text Box 128"/>
          <p:cNvSpPr txBox="1">
            <a:spLocks noChangeAspect="1" noChangeArrowheads="1"/>
          </p:cNvSpPr>
          <p:nvPr/>
        </p:nvSpPr>
        <p:spPr bwMode="auto">
          <a:xfrm>
            <a:off x="32432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6" name="Text Box 129"/>
          <p:cNvSpPr txBox="1">
            <a:spLocks noChangeAspect="1" noChangeArrowheads="1"/>
          </p:cNvSpPr>
          <p:nvPr/>
        </p:nvSpPr>
        <p:spPr bwMode="auto">
          <a:xfrm>
            <a:off x="35607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1" name="Text Box 134"/>
          <p:cNvSpPr txBox="1">
            <a:spLocks noChangeAspect="1" noChangeArrowheads="1"/>
          </p:cNvSpPr>
          <p:nvPr/>
        </p:nvSpPr>
        <p:spPr bwMode="auto">
          <a:xfrm>
            <a:off x="204311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2" name="Text Box 135"/>
          <p:cNvSpPr txBox="1">
            <a:spLocks noChangeAspect="1" noChangeArrowheads="1"/>
          </p:cNvSpPr>
          <p:nvPr/>
        </p:nvSpPr>
        <p:spPr bwMode="auto">
          <a:xfrm>
            <a:off x="2625726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3" name="Text Box 136"/>
          <p:cNvSpPr txBox="1">
            <a:spLocks noChangeAspect="1" noChangeArrowheads="1"/>
          </p:cNvSpPr>
          <p:nvPr/>
        </p:nvSpPr>
        <p:spPr bwMode="auto">
          <a:xfrm>
            <a:off x="3243262" y="2932113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4" name="Text Box 137"/>
          <p:cNvSpPr txBox="1">
            <a:spLocks noChangeAspect="1" noChangeArrowheads="1"/>
          </p:cNvSpPr>
          <p:nvPr/>
        </p:nvSpPr>
        <p:spPr bwMode="auto">
          <a:xfrm>
            <a:off x="356076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658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/>
              <a:t>Semaphores</a:t>
            </a:r>
          </a:p>
          <a:p>
            <a:r>
              <a:rPr lang="en-US" dirty="0"/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571340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  <p:extLst>
      <p:ext uri="{BB962C8B-B14F-4D97-AF65-F5344CB8AC3E}">
        <p14:creationId xmlns:p14="http://schemas.microsoft.com/office/powerpoint/2010/main" val="31998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/>
              <a:t>” </a:t>
            </a:r>
            <a:r>
              <a:rPr lang="en-US" dirty="0"/>
              <a:t>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86788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 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3087206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6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7014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  <p:extLst>
      <p:ext uri="{BB962C8B-B14F-4D97-AF65-F5344CB8AC3E}">
        <p14:creationId xmlns:p14="http://schemas.microsoft.com/office/powerpoint/2010/main" val="139737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37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8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21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2598280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6500608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067016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5633424" y="32568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5199832" y="32568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4766240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332648" y="32568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3899056" y="32568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1" name="Text Box 6"/>
          <p:cNvSpPr txBox="1">
            <a:spLocks noChangeArrowheads="1"/>
          </p:cNvSpPr>
          <p:nvPr/>
        </p:nvSpPr>
        <p:spPr bwMode="auto">
          <a:xfrm>
            <a:off x="3465464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3031872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762000" y="2895599"/>
            <a:ext cx="1447800" cy="914400"/>
            <a:chOff x="2438400" y="3429000"/>
            <a:chExt cx="1447800" cy="914400"/>
          </a:xfrm>
        </p:grpSpPr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98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99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01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02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5</a:t>
              </a:r>
            </a:p>
          </p:txBody>
        </p:sp>
      </p:grpSp>
      <p:sp>
        <p:nvSpPr>
          <p:cNvPr id="106" name="Text Box 6"/>
          <p:cNvSpPr txBox="1">
            <a:spLocks noChangeArrowheads="1"/>
          </p:cNvSpPr>
          <p:nvPr/>
        </p:nvSpPr>
        <p:spPr bwMode="auto">
          <a:xfrm>
            <a:off x="6500608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6067016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0" name="Text Box 6"/>
          <p:cNvSpPr txBox="1">
            <a:spLocks noChangeArrowheads="1"/>
          </p:cNvSpPr>
          <p:nvPr/>
        </p:nvSpPr>
        <p:spPr bwMode="auto">
          <a:xfrm>
            <a:off x="5633424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199832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4766240" y="457200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6" name="Text Box 6"/>
          <p:cNvSpPr txBox="1">
            <a:spLocks noChangeArrowheads="1"/>
          </p:cNvSpPr>
          <p:nvPr/>
        </p:nvSpPr>
        <p:spPr bwMode="auto">
          <a:xfrm>
            <a:off x="4343400" y="4572000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3899056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2598280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21" name="Text Box 6"/>
          <p:cNvSpPr txBox="1">
            <a:spLocks noChangeArrowheads="1"/>
          </p:cNvSpPr>
          <p:nvPr/>
        </p:nvSpPr>
        <p:spPr bwMode="auto">
          <a:xfrm>
            <a:off x="3465464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24" name="Text Box 6"/>
          <p:cNvSpPr txBox="1">
            <a:spLocks noChangeArrowheads="1"/>
          </p:cNvSpPr>
          <p:nvPr/>
        </p:nvSpPr>
        <p:spPr bwMode="auto">
          <a:xfrm>
            <a:off x="3031872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62000" y="4190999"/>
            <a:ext cx="1447800" cy="914400"/>
            <a:chOff x="2438400" y="3429000"/>
            <a:chExt cx="1447800" cy="914400"/>
          </a:xfrm>
        </p:grpSpPr>
        <p:sp>
          <p:nvSpPr>
            <p:cNvPr id="127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128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29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30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31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32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5</a:t>
              </a:r>
            </a:p>
          </p:txBody>
        </p:sp>
      </p:grpSp>
      <p:sp>
        <p:nvSpPr>
          <p:cNvPr id="133" name="Text Box 6"/>
          <p:cNvSpPr txBox="1">
            <a:spLocks noChangeArrowheads="1"/>
          </p:cNvSpPr>
          <p:nvPr/>
        </p:nvSpPr>
        <p:spPr bwMode="auto">
          <a:xfrm>
            <a:off x="6500608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5" name="Text Box 6"/>
          <p:cNvSpPr txBox="1">
            <a:spLocks noChangeArrowheads="1"/>
          </p:cNvSpPr>
          <p:nvPr/>
        </p:nvSpPr>
        <p:spPr bwMode="auto">
          <a:xfrm>
            <a:off x="6067016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7" name="Text Box 6"/>
          <p:cNvSpPr txBox="1">
            <a:spLocks noChangeArrowheads="1"/>
          </p:cNvSpPr>
          <p:nvPr/>
        </p:nvSpPr>
        <p:spPr bwMode="auto">
          <a:xfrm>
            <a:off x="5633424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9" name="Text Box 6"/>
          <p:cNvSpPr txBox="1">
            <a:spLocks noChangeArrowheads="1"/>
          </p:cNvSpPr>
          <p:nvPr/>
        </p:nvSpPr>
        <p:spPr bwMode="auto">
          <a:xfrm>
            <a:off x="5199832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1" name="Text Box 6"/>
          <p:cNvSpPr txBox="1">
            <a:spLocks noChangeArrowheads="1"/>
          </p:cNvSpPr>
          <p:nvPr/>
        </p:nvSpPr>
        <p:spPr bwMode="auto">
          <a:xfrm>
            <a:off x="4766240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3" name="Text Box 6"/>
          <p:cNvSpPr txBox="1">
            <a:spLocks noChangeArrowheads="1"/>
          </p:cNvSpPr>
          <p:nvPr/>
        </p:nvSpPr>
        <p:spPr bwMode="auto">
          <a:xfrm>
            <a:off x="4332648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5" name="Text Box 6"/>
          <p:cNvSpPr txBox="1">
            <a:spLocks noChangeArrowheads="1"/>
          </p:cNvSpPr>
          <p:nvPr/>
        </p:nvSpPr>
        <p:spPr bwMode="auto">
          <a:xfrm>
            <a:off x="3899056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7" name="Text Box 6"/>
          <p:cNvSpPr txBox="1">
            <a:spLocks noChangeArrowheads="1"/>
          </p:cNvSpPr>
          <p:nvPr/>
        </p:nvSpPr>
        <p:spPr bwMode="auto">
          <a:xfrm>
            <a:off x="2598280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9" name="Text Box 6"/>
          <p:cNvSpPr txBox="1">
            <a:spLocks noChangeArrowheads="1"/>
          </p:cNvSpPr>
          <p:nvPr/>
        </p:nvSpPr>
        <p:spPr bwMode="auto">
          <a:xfrm>
            <a:off x="3465464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51" name="Text Box 6"/>
          <p:cNvSpPr txBox="1">
            <a:spLocks noChangeArrowheads="1"/>
          </p:cNvSpPr>
          <p:nvPr/>
        </p:nvSpPr>
        <p:spPr bwMode="auto">
          <a:xfrm>
            <a:off x="3031872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762000" y="5562599"/>
            <a:ext cx="1447800" cy="914400"/>
            <a:chOff x="2438400" y="3429000"/>
            <a:chExt cx="1447800" cy="914400"/>
          </a:xfrm>
        </p:grpSpPr>
        <p:sp>
          <p:nvSpPr>
            <p:cNvPr id="154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155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156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57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58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59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590800" y="2839179"/>
            <a:ext cx="4343400" cy="361221"/>
            <a:chOff x="2590800" y="5562599"/>
            <a:chExt cx="4343400" cy="361221"/>
          </a:xfrm>
        </p:grpSpPr>
        <p:sp>
          <p:nvSpPr>
            <p:cNvPr id="192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93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94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95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96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97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98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99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00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01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590800" y="4134579"/>
            <a:ext cx="4343400" cy="361221"/>
            <a:chOff x="2590800" y="5562599"/>
            <a:chExt cx="4343400" cy="361221"/>
          </a:xfrm>
        </p:grpSpPr>
        <p:sp>
          <p:nvSpPr>
            <p:cNvPr id="203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204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205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206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207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208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209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210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11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12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2590800" y="5506179"/>
            <a:ext cx="4343400" cy="361221"/>
            <a:chOff x="2590800" y="5562599"/>
            <a:chExt cx="4343400" cy="361221"/>
          </a:xfrm>
        </p:grpSpPr>
        <p:sp>
          <p:nvSpPr>
            <p:cNvPr id="214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215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216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217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21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21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22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22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2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2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659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91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8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043960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1944243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4588566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produce-</a:t>
            </a:r>
            <a:r>
              <a:rPr lang="en-US" dirty="0" err="1"/>
              <a:t>consume.c</a:t>
            </a:r>
            <a:r>
              <a:rPr lang="en-US" dirty="0"/>
              <a:t> in code directory</a:t>
            </a:r>
          </a:p>
          <a:p>
            <a:r>
              <a:rPr lang="en-US" dirty="0"/>
              <a:t>10-entry shared circular buffer</a:t>
            </a:r>
          </a:p>
          <a:p>
            <a:r>
              <a:rPr lang="en-US" dirty="0"/>
              <a:t>5 producers</a:t>
            </a:r>
          </a:p>
          <a:p>
            <a:pPr lvl="1"/>
            <a:r>
              <a:rPr lang="en-US" dirty="0"/>
              <a:t>Agent </a:t>
            </a:r>
            <a:r>
              <a:rPr lang="en-US" dirty="0" err="1"/>
              <a:t>i</a:t>
            </a:r>
            <a:r>
              <a:rPr lang="en-US" dirty="0"/>
              <a:t> generates numbers from 20*</a:t>
            </a:r>
            <a:r>
              <a:rPr lang="en-US" dirty="0" err="1"/>
              <a:t>i</a:t>
            </a:r>
            <a:r>
              <a:rPr lang="en-US" dirty="0"/>
              <a:t> to 20*</a:t>
            </a:r>
            <a:r>
              <a:rPr lang="en-US" dirty="0" err="1"/>
              <a:t>i</a:t>
            </a:r>
            <a:r>
              <a:rPr lang="en-US" dirty="0"/>
              <a:t> – 1.</a:t>
            </a:r>
          </a:p>
          <a:p>
            <a:pPr lvl="1"/>
            <a:r>
              <a:rPr lang="en-US" dirty="0"/>
              <a:t>Puts them in buffer</a:t>
            </a:r>
          </a:p>
          <a:p>
            <a:r>
              <a:rPr lang="en-US" dirty="0"/>
              <a:t>5 consumers</a:t>
            </a:r>
          </a:p>
          <a:p>
            <a:pPr lvl="1"/>
            <a:r>
              <a:rPr lang="en-US" dirty="0"/>
              <a:t>Each retrieves 20 elements from buffer</a:t>
            </a:r>
          </a:p>
          <a:p>
            <a:r>
              <a:rPr lang="en-US" dirty="0"/>
              <a:t>Main program</a:t>
            </a:r>
          </a:p>
          <a:p>
            <a:pPr lvl="1"/>
            <a:r>
              <a:rPr lang="en-US" dirty="0"/>
              <a:t>Makes sure each value between 0 and 99 retrieved once</a:t>
            </a:r>
          </a:p>
        </p:txBody>
      </p:sp>
    </p:spTree>
    <p:extLst>
      <p:ext uri="{BB962C8B-B14F-4D97-AF65-F5344CB8AC3E}">
        <p14:creationId xmlns:p14="http://schemas.microsoft.com/office/powerpoint/2010/main" val="32102555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</a:t>
            </a:r>
          </a:p>
          <a:p>
            <a:pPr lvl="1"/>
            <a:r>
              <a:rPr lang="en-US" dirty="0"/>
              <a:t>E.g., using mutex lock and unlock, semaphore P and V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  <a:p>
            <a:pPr lvl="1"/>
            <a:r>
              <a:rPr lang="en-US" dirty="0"/>
              <a:t>And can also support producer-consumer synchronization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7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/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156081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20121</TotalTime>
  <Words>6545</Words>
  <Application>Microsoft Office PowerPoint</Application>
  <PresentationFormat>On-screen Show (4:3)</PresentationFormat>
  <Paragraphs>1752</Paragraphs>
  <Slides>66</Slides>
  <Notes>49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Arial Narrow</vt:lpstr>
      <vt:lpstr>Calibri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Synchronization: Basics  15-213/18-213/14-513/15-513/18-613: Introduction to Computer Systems 25th Lecture, December 1, 2020</vt:lpstr>
      <vt:lpstr>Announcements</vt:lpstr>
      <vt:lpstr>Today</vt:lpstr>
      <vt:lpstr>Traditional View of a Process</vt:lpstr>
      <vt:lpstr>Alternate View of a Process</vt:lpstr>
      <vt:lpstr>A Process With Multiple Threads</vt:lpstr>
      <vt:lpstr>Today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Quiz Time!</vt:lpstr>
      <vt:lpstr>Today</vt:lpstr>
      <vt:lpstr>Enforcing Mutual Exclusion</vt:lpstr>
      <vt:lpstr>MUTual EXclusion (mutex)</vt:lpstr>
      <vt:lpstr>MUTual EXclusion (mutex)</vt:lpstr>
      <vt:lpstr>badcnt.c: Improper Synchronization</vt:lpstr>
      <vt:lpstr>goodmcnt.c: Mutex Synchronization</vt:lpstr>
      <vt:lpstr>Why Mutexes Work</vt:lpstr>
      <vt:lpstr>Why Mutexes Work</vt:lpstr>
      <vt:lpstr>Why Mutexes Work</vt:lpstr>
      <vt:lpstr>Why Mutexes Work</vt:lpstr>
      <vt:lpstr>goodcnt.c: Proper Synchronization</vt:lpstr>
      <vt:lpstr>Why Mutexes Work</vt:lpstr>
      <vt:lpstr>Why Mutexes Work</vt:lpstr>
      <vt:lpstr>Why Mutexes Work</vt:lpstr>
      <vt:lpstr>Why Mutexes Work</vt:lpstr>
      <vt:lpstr>Today</vt:lpstr>
      <vt:lpstr>Semaphores</vt:lpstr>
      <vt:lpstr>Semaphores</vt:lpstr>
      <vt:lpstr>C Semaphore Operations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Demonstration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912</cp:revision>
  <cp:lastPrinted>2017-11-15T16:33:20Z</cp:lastPrinted>
  <dcterms:created xsi:type="dcterms:W3CDTF">2012-11-19T20:19:50Z</dcterms:created>
  <dcterms:modified xsi:type="dcterms:W3CDTF">2020-12-01T16:21:01Z</dcterms:modified>
</cp:coreProperties>
</file>