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434" r:id="rId2"/>
    <p:sldId id="542" r:id="rId3"/>
    <p:sldId id="1437" r:id="rId4"/>
    <p:sldId id="1438" r:id="rId5"/>
    <p:sldId id="1411" r:id="rId6"/>
    <p:sldId id="1432" r:id="rId7"/>
    <p:sldId id="1262" r:id="rId8"/>
    <p:sldId id="1286" r:id="rId9"/>
    <p:sldId id="1285" r:id="rId10"/>
    <p:sldId id="1264" r:id="rId11"/>
    <p:sldId id="1412" r:id="rId12"/>
    <p:sldId id="1265" r:id="rId13"/>
    <p:sldId id="1266" r:id="rId14"/>
    <p:sldId id="1268" r:id="rId15"/>
    <p:sldId id="1289" r:id="rId16"/>
    <p:sldId id="1290" r:id="rId17"/>
    <p:sldId id="1212" r:id="rId18"/>
    <p:sldId id="1291" r:id="rId19"/>
    <p:sldId id="1292" r:id="rId20"/>
    <p:sldId id="1293" r:id="rId21"/>
    <p:sldId id="1294" r:id="rId22"/>
    <p:sldId id="1435" r:id="rId23"/>
    <p:sldId id="1430" r:id="rId24"/>
    <p:sldId id="1273" r:id="rId25"/>
    <p:sldId id="1414" r:id="rId26"/>
    <p:sldId id="1274" r:id="rId27"/>
    <p:sldId id="1295" r:id="rId28"/>
    <p:sldId id="1277" r:id="rId29"/>
    <p:sldId id="1415" r:id="rId30"/>
    <p:sldId id="1278" r:id="rId31"/>
    <p:sldId id="1436" r:id="rId32"/>
    <p:sldId id="1416" r:id="rId33"/>
    <p:sldId id="1427" r:id="rId34"/>
    <p:sldId id="1428" r:id="rId35"/>
    <p:sldId id="1417" r:id="rId36"/>
    <p:sldId id="1418" r:id="rId37"/>
    <p:sldId id="1419" r:id="rId38"/>
    <p:sldId id="1420" r:id="rId39"/>
    <p:sldId id="1421" r:id="rId40"/>
    <p:sldId id="1433" r:id="rId41"/>
    <p:sldId id="1431" r:id="rId42"/>
    <p:sldId id="1422" r:id="rId43"/>
    <p:sldId id="1423" r:id="rId44"/>
    <p:sldId id="1424" r:id="rId45"/>
    <p:sldId id="1425" r:id="rId46"/>
    <p:sldId id="1429" r:id="rId47"/>
    <p:sldId id="1426" r:id="rId48"/>
  </p:sldIdLst>
  <p:sldSz cx="9144000" cy="6858000" type="screen4x3"/>
  <p:notesSz cx="7302500" cy="9586913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DEDFF5"/>
    <a:srgbClr val="F5F5F5"/>
    <a:srgbClr val="FFFFFF"/>
    <a:srgbClr val="DBF2DA"/>
    <a:srgbClr val="F6D2D2"/>
    <a:srgbClr val="990000"/>
    <a:srgbClr val="F6F5BD"/>
    <a:srgbClr val="D5F1CF"/>
    <a:srgbClr val="F1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87D3AC-40C9-488B-B076-99B07AD5E532}" v="4" dt="2020-10-27T02:52:21.7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02" autoAdjust="0"/>
    <p:restoredTop sz="94649" autoAdjust="0"/>
  </p:normalViewPr>
  <p:slideViewPr>
    <p:cSldViewPr snapToObjects="1">
      <p:cViewPr varScale="1">
        <p:scale>
          <a:sx n="81" d="100"/>
          <a:sy n="81" d="100"/>
        </p:scale>
        <p:origin x="636" y="78"/>
      </p:cViewPr>
      <p:guideLst>
        <p:guide orient="horz" pos="33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96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AFC48501-E47C-44F6-A365-7851BD642F42}"/>
    <pc:docChg chg="custSel modSld">
      <pc:chgData name="Phil Gibbons" userId="f619c6e5d38ed7a7" providerId="LiveId" clId="{AFC48501-E47C-44F6-A365-7851BD642F42}" dt="2018-10-23T05:25:00.592" v="0" actId="478"/>
      <pc:docMkLst>
        <pc:docMk/>
      </pc:docMkLst>
      <pc:sldChg chg="delSp">
        <pc:chgData name="Phil Gibbons" userId="f619c6e5d38ed7a7" providerId="LiveId" clId="{AFC48501-E47C-44F6-A365-7851BD642F42}" dt="2018-10-23T05:25:00.592" v="0" actId="478"/>
        <pc:sldMkLst>
          <pc:docMk/>
          <pc:sldMk cId="95829684" sldId="1434"/>
        </pc:sldMkLst>
        <pc:spChg chg="del">
          <ac:chgData name="Phil Gibbons" userId="f619c6e5d38ed7a7" providerId="LiveId" clId="{AFC48501-E47C-44F6-A365-7851BD642F42}" dt="2018-10-23T05:25:00.592" v="0" actId="478"/>
          <ac:spMkLst>
            <pc:docMk/>
            <pc:sldMk cId="95829684" sldId="1434"/>
            <ac:spMk id="2" creationId="{00000000-0000-0000-0000-000000000000}"/>
          </ac:spMkLst>
        </pc:spChg>
      </pc:sldChg>
    </pc:docChg>
  </pc:docChgLst>
  <pc:docChgLst>
    <pc:chgData name="Phil Gibbons" userId="f619c6e5d38ed7a7" providerId="LiveId" clId="{4C87D3AC-40C9-488B-B076-99B07AD5E532}"/>
    <pc:docChg chg="undo custSel addSld delSld modSld">
      <pc:chgData name="Phil Gibbons" userId="f619c6e5d38ed7a7" providerId="LiveId" clId="{4C87D3AC-40C9-488B-B076-99B07AD5E532}" dt="2020-10-27T02:52:25.903" v="202" actId="47"/>
      <pc:docMkLst>
        <pc:docMk/>
      </pc:docMkLst>
      <pc:sldChg chg="modSp mod">
        <pc:chgData name="Phil Gibbons" userId="f619c6e5d38ed7a7" providerId="LiveId" clId="{4C87D3AC-40C9-488B-B076-99B07AD5E532}" dt="2020-10-27T02:17:53.412" v="15" actId="20577"/>
        <pc:sldMkLst>
          <pc:docMk/>
          <pc:sldMk cId="0" sldId="542"/>
        </pc:sldMkLst>
        <pc:spChg chg="mod">
          <ac:chgData name="Phil Gibbons" userId="f619c6e5d38ed7a7" providerId="LiveId" clId="{4C87D3AC-40C9-488B-B076-99B07AD5E532}" dt="2020-10-27T02:17:53.412" v="15" actId="20577"/>
          <ac:spMkLst>
            <pc:docMk/>
            <pc:sldMk cId="0" sldId="542"/>
            <ac:spMk id="9218" creationId="{00000000-0000-0000-0000-000000000000}"/>
          </ac:spMkLst>
        </pc:spChg>
      </pc:sldChg>
      <pc:sldChg chg="del">
        <pc:chgData name="Phil Gibbons" userId="f619c6e5d38ed7a7" providerId="LiveId" clId="{4C87D3AC-40C9-488B-B076-99B07AD5E532}" dt="2020-10-27T02:52:25.903" v="202" actId="47"/>
        <pc:sldMkLst>
          <pc:docMk/>
          <pc:sldMk cId="3801048546" sldId="1249"/>
        </pc:sldMkLst>
      </pc:sldChg>
      <pc:sldChg chg="modAnim">
        <pc:chgData name="Phil Gibbons" userId="f619c6e5d38ed7a7" providerId="LiveId" clId="{4C87D3AC-40C9-488B-B076-99B07AD5E532}" dt="2020-10-27T02:48:41.281" v="193"/>
        <pc:sldMkLst>
          <pc:docMk/>
          <pc:sldMk cId="0" sldId="1273"/>
        </pc:sldMkLst>
      </pc:sldChg>
      <pc:sldChg chg="addSp delSp modSp mod">
        <pc:chgData name="Phil Gibbons" userId="f619c6e5d38ed7a7" providerId="LiveId" clId="{4C87D3AC-40C9-488B-B076-99B07AD5E532}" dt="2020-10-27T02:50:20.361" v="200" actId="478"/>
        <pc:sldMkLst>
          <pc:docMk/>
          <pc:sldMk cId="0" sldId="1274"/>
        </pc:sldMkLst>
        <pc:spChg chg="add del mod">
          <ac:chgData name="Phil Gibbons" userId="f619c6e5d38ed7a7" providerId="LiveId" clId="{4C87D3AC-40C9-488B-B076-99B07AD5E532}" dt="2020-10-27T02:50:20.361" v="200" actId="478"/>
          <ac:spMkLst>
            <pc:docMk/>
            <pc:sldMk cId="0" sldId="1274"/>
            <ac:spMk id="3" creationId="{78D55537-D33A-4E9D-B57F-236325EDD745}"/>
          </ac:spMkLst>
        </pc:spChg>
        <pc:spChg chg="add mod">
          <ac:chgData name="Phil Gibbons" userId="f619c6e5d38ed7a7" providerId="LiveId" clId="{4C87D3AC-40C9-488B-B076-99B07AD5E532}" dt="2020-10-27T02:50:06.518" v="199"/>
          <ac:spMkLst>
            <pc:docMk/>
            <pc:sldMk cId="0" sldId="1274"/>
            <ac:spMk id="43" creationId="{D9AA1D00-9B61-45C0-AB49-CED09851DF9D}"/>
          </ac:spMkLst>
        </pc:spChg>
        <pc:spChg chg="del">
          <ac:chgData name="Phil Gibbons" userId="f619c6e5d38ed7a7" providerId="LiveId" clId="{4C87D3AC-40C9-488B-B076-99B07AD5E532}" dt="2020-10-27T02:49:28.996" v="194" actId="478"/>
          <ac:spMkLst>
            <pc:docMk/>
            <pc:sldMk cId="0" sldId="1274"/>
            <ac:spMk id="21505" creationId="{00000000-0000-0000-0000-000000000000}"/>
          </ac:spMkLst>
        </pc:spChg>
      </pc:sldChg>
      <pc:sldChg chg="addSp delSp modSp mod">
        <pc:chgData name="Phil Gibbons" userId="f619c6e5d38ed7a7" providerId="LiveId" clId="{4C87D3AC-40C9-488B-B076-99B07AD5E532}" dt="2020-10-27T02:49:58.063" v="198" actId="21"/>
        <pc:sldMkLst>
          <pc:docMk/>
          <pc:sldMk cId="0" sldId="1295"/>
        </pc:sldMkLst>
        <pc:spChg chg="add del mod">
          <ac:chgData name="Phil Gibbons" userId="f619c6e5d38ed7a7" providerId="LiveId" clId="{4C87D3AC-40C9-488B-B076-99B07AD5E532}" dt="2020-10-27T02:49:58.063" v="198" actId="21"/>
          <ac:spMkLst>
            <pc:docMk/>
            <pc:sldMk cId="0" sldId="1295"/>
            <ac:spMk id="3" creationId="{FA7D500D-0315-46B5-8EEF-FC5A6B7206AF}"/>
          </ac:spMkLst>
        </pc:spChg>
        <pc:spChg chg="add del mod">
          <ac:chgData name="Phil Gibbons" userId="f619c6e5d38ed7a7" providerId="LiveId" clId="{4C87D3AC-40C9-488B-B076-99B07AD5E532}" dt="2020-10-27T02:49:58.063" v="198" actId="21"/>
          <ac:spMkLst>
            <pc:docMk/>
            <pc:sldMk cId="0" sldId="1295"/>
            <ac:spMk id="21505" creationId="{00000000-0000-0000-0000-000000000000}"/>
          </ac:spMkLst>
        </pc:spChg>
      </pc:sldChg>
      <pc:sldChg chg="modSp mod">
        <pc:chgData name="Phil Gibbons" userId="f619c6e5d38ed7a7" providerId="LiveId" clId="{4C87D3AC-40C9-488B-B076-99B07AD5E532}" dt="2020-10-27T02:40:21.440" v="191" actId="14100"/>
        <pc:sldMkLst>
          <pc:docMk/>
          <pc:sldMk cId="2367767536" sldId="1432"/>
        </pc:sldMkLst>
        <pc:spChg chg="mod">
          <ac:chgData name="Phil Gibbons" userId="f619c6e5d38ed7a7" providerId="LiveId" clId="{4C87D3AC-40C9-488B-B076-99B07AD5E532}" dt="2020-10-27T02:40:21.440" v="191" actId="14100"/>
          <ac:spMkLst>
            <pc:docMk/>
            <pc:sldMk cId="2367767536" sldId="1432"/>
            <ac:spMk id="3" creationId="{00000000-0000-0000-0000-000000000000}"/>
          </ac:spMkLst>
        </pc:spChg>
      </pc:sldChg>
      <pc:sldChg chg="add">
        <pc:chgData name="Phil Gibbons" userId="f619c6e5d38ed7a7" providerId="LiveId" clId="{4C87D3AC-40C9-488B-B076-99B07AD5E532}" dt="2020-10-27T02:52:21.724" v="201"/>
        <pc:sldMkLst>
          <pc:docMk/>
          <pc:sldMk cId="2548095738" sldId="143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5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72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93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90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1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01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1264660" y="726233"/>
            <a:ext cx="4774840" cy="35819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924" tIns="47462" rIns="94924" bIns="4746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2560" y="4554112"/>
            <a:ext cx="5357380" cy="431640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1288" tIns="45644" rIns="91288" bIns="45644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64626" y="725993"/>
            <a:ext cx="4774834" cy="35824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4101"/>
            <a:ext cx="5356434" cy="431633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415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itchFamily="-96" charset="-128"/>
                <a:cs typeface="Courier New" panose="02070309020205020404" pitchFamily="49" charset="0"/>
              </a:rPr>
              <a:pPr/>
              <a:t>‹#›</a:t>
            </a:fld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C6ECDE-4071-3843-A9B3-38BFF6BA19AA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33D98-B938-A946-B284-59E5D1E72D36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95829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00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Why Virtual Memory (VM)?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01750"/>
            <a:ext cx="8686800" cy="54800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Uses main </a:t>
            </a:r>
            <a:r>
              <a:rPr lang="en-GB" dirty="0"/>
              <a:t>memory efficiently</a:t>
            </a:r>
            <a:endParaRPr lang="en-GB" dirty="0">
              <a:effectLst/>
            </a:endParaRP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 DRAM as a cache for parts of a virtual address space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Simplifies memory management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gets the same uniform linear address space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Isolates address spaces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process can’t interfere with another’s memory	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User program cannot access privileged kernel information and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/>
              <a:t>VM as a tool for caching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VM as a Tool for Caching</a:t>
            </a:r>
            <a:endParaRPr lang="en-GB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7896225" cy="2066925"/>
          </a:xfrm>
        </p:spPr>
        <p:txBody>
          <a:bodyPr/>
          <a:lstStyle/>
          <a:p>
            <a:r>
              <a:rPr lang="en-US" dirty="0"/>
              <a:t>Conceptually,</a:t>
            </a:r>
            <a:r>
              <a:rPr lang="en-US" i="1" dirty="0">
                <a:solidFill>
                  <a:srgbClr val="990000"/>
                </a:solidFill>
              </a:rPr>
              <a:t> virtual memory</a:t>
            </a:r>
            <a:r>
              <a:rPr lang="en-US" dirty="0">
                <a:solidFill>
                  <a:srgbClr val="990000"/>
                </a:solidFill>
              </a:rPr>
              <a:t> </a:t>
            </a:r>
            <a:r>
              <a:rPr lang="en-US" dirty="0"/>
              <a:t>is an array of N contiguous bytes stored on disk. </a:t>
            </a:r>
          </a:p>
          <a:p>
            <a:r>
              <a:rPr lang="en-US" dirty="0"/>
              <a:t>The contents of the array on disk are cached in </a:t>
            </a:r>
            <a:r>
              <a:rPr lang="en-US" i="1" dirty="0">
                <a:solidFill>
                  <a:srgbClr val="990000"/>
                </a:solidFill>
              </a:rPr>
              <a:t>physical memory</a:t>
            </a:r>
            <a:r>
              <a:rPr lang="en-US" dirty="0"/>
              <a:t> (</a:t>
            </a:r>
            <a:r>
              <a:rPr lang="en-US" i="1" dirty="0">
                <a:solidFill>
                  <a:srgbClr val="990000"/>
                </a:solidFill>
              </a:rPr>
              <a:t>DRAM cache</a:t>
            </a:r>
            <a:r>
              <a:rPr lang="en-US" dirty="0"/>
              <a:t>)</a:t>
            </a:r>
          </a:p>
          <a:p>
            <a:pPr lvl="1"/>
            <a:r>
              <a:rPr lang="en-GB" dirty="0"/>
              <a:t>These cache blocks are called </a:t>
            </a:r>
            <a:r>
              <a:rPr lang="en-GB" i="1" dirty="0"/>
              <a:t>pages </a:t>
            </a:r>
            <a:r>
              <a:rPr lang="en-GB" dirty="0"/>
              <a:t>(size is P = 2</a:t>
            </a:r>
            <a:r>
              <a:rPr lang="en-GB" baseline="30000" dirty="0"/>
              <a:t>p</a:t>
            </a:r>
            <a:r>
              <a:rPr lang="en-GB" dirty="0"/>
              <a:t> bytes)</a:t>
            </a:r>
            <a:endParaRPr lang="en-GB" baseline="30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145248" y="53022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021510" y="5281613"/>
            <a:ext cx="850938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2</a:t>
            </a:r>
            <a:r>
              <a:rPr lang="en-GB" sz="1400" baseline="30000" dirty="0">
                <a:latin typeface="Calibri" pitchFamily="34" charset="0"/>
              </a:rPr>
              <a:t>m-p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762661" y="3503913"/>
            <a:ext cx="162788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memory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145248" y="41719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45248" y="44005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145248" y="46291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329023" y="55086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834983" y="39163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1834983" y="4144963"/>
            <a:ext cx="515909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524000" y="5505450"/>
            <a:ext cx="826892" cy="2790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  <a:r>
              <a:rPr lang="en-GB" sz="1400" baseline="30000" dirty="0">
                <a:latin typeface="Calibri" pitchFamily="34" charset="0"/>
              </a:rPr>
              <a:t>n-p</a:t>
            </a:r>
            <a:r>
              <a:rPr lang="en-GB" sz="1400" dirty="0">
                <a:latin typeface="Calibri" pitchFamily="34" charset="0"/>
              </a:rPr>
              <a:t>-1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2019461" y="3503913"/>
            <a:ext cx="152509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memory</a:t>
            </a: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329023" y="3927024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2329023" y="4155624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2329023" y="4384224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2329023" y="461010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Unallocated</a:t>
            </a: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2329023" y="483552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2329023" y="5064125"/>
            <a:ext cx="914400" cy="22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 err="1">
                <a:latin typeface="Calibri" pitchFamily="34" charset="0"/>
              </a:rPr>
              <a:t>Uncached</a:t>
            </a:r>
            <a:endParaRPr lang="en-GB" sz="1200" dirty="0">
              <a:latin typeface="Calibri" pitchFamily="34" charset="0"/>
            </a:endParaRP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6021510" y="41417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0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6021510" y="4370388"/>
            <a:ext cx="50556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PP 1</a:t>
            </a:r>
          </a:p>
        </p:txBody>
      </p:sp>
      <p:sp>
        <p:nvSpPr>
          <p:cNvPr id="12310" name="Line 22"/>
          <p:cNvSpPr>
            <a:spLocks noChangeShapeType="1"/>
          </p:cNvSpPr>
          <p:nvPr/>
        </p:nvSpPr>
        <p:spPr bwMode="auto">
          <a:xfrm>
            <a:off x="3243423" y="4264025"/>
            <a:ext cx="1905000" cy="26035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5145248" y="5073650"/>
            <a:ext cx="914400" cy="228600"/>
          </a:xfrm>
          <a:prstGeom prst="rect">
            <a:avLst/>
          </a:prstGeom>
          <a:solidFill>
            <a:srgbClr val="FFFFFF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Empty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>
            <a:off x="3243423" y="4981575"/>
            <a:ext cx="1905000" cy="457200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329023" y="5286375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Cached</a:t>
            </a:r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5145248" y="4857750"/>
            <a:ext cx="9144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 flipV="1">
            <a:off x="3243423" y="4979988"/>
            <a:ext cx="1905000" cy="384175"/>
          </a:xfrm>
          <a:prstGeom prst="line">
            <a:avLst/>
          </a:prstGeom>
          <a:noFill/>
          <a:ln w="126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189448" y="3810000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3203286" y="5606794"/>
            <a:ext cx="370486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N-1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4799216" y="5414351"/>
            <a:ext cx="398101" cy="24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M-1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948131" y="4055885"/>
            <a:ext cx="2540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000" dirty="0">
                <a:latin typeface="Calibri" pitchFamily="34" charset="0"/>
              </a:rPr>
              <a:t>0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913533" y="5899495"/>
            <a:ext cx="1794579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Virtual pages (VPs)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stored on disk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4708977" y="5899495"/>
            <a:ext cx="1872124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pages (</a:t>
            </a:r>
            <a:r>
              <a:rPr lang="en-GB" sz="1600" dirty="0" err="1">
                <a:latin typeface="Calibri" pitchFamily="34" charset="0"/>
              </a:rPr>
              <a:t>PPs</a:t>
            </a:r>
            <a:r>
              <a:rPr lang="en-GB" sz="1600" dirty="0">
                <a:latin typeface="Calibri" pitchFamily="34" charset="0"/>
              </a:rPr>
              <a:t>)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cached in DRAM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78169" y="468757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DRAM Cache Organization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47788"/>
            <a:ext cx="8548687" cy="53578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cache organization driven by the enormous miss penalty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DRAM is about </a:t>
            </a:r>
            <a:r>
              <a:rPr lang="en-GB" b="1" i="1" dirty="0">
                <a:solidFill>
                  <a:srgbClr val="C00000"/>
                </a:solidFill>
              </a:rPr>
              <a:t>10x</a:t>
            </a:r>
            <a:r>
              <a:rPr lang="en-GB" dirty="0"/>
              <a:t> slower than SRAM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Disk is about </a:t>
            </a:r>
            <a:r>
              <a:rPr lang="en-GB" b="1" i="1" dirty="0">
                <a:solidFill>
                  <a:srgbClr val="C00000"/>
                </a:solidFill>
              </a:rPr>
              <a:t>10,000x</a:t>
            </a:r>
            <a:r>
              <a:rPr lang="en-GB" dirty="0"/>
              <a:t> slower than DRAM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Time to load block from disk &gt; 1ms (&gt; 1 million clock cycles)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CPU can do a lot of computation during that time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Consequences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Large page (block) size: typically 4 KB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Linux “huge pages” are 2 MB (default) to 1 GB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Fully associative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Any VP can be placed in any PP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Requires a “large” mapping function – different from cache memories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Highly sophisticated, expensive replacement algorithms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Too complicated and open-ended to be implemented in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Write-back rather than write-through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Enabling Data Structure: Page Table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147763"/>
            <a:ext cx="8307387" cy="12906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</a:t>
            </a:r>
            <a:r>
              <a:rPr lang="en-GB" i="1" dirty="0">
                <a:solidFill>
                  <a:srgbClr val="C00000"/>
                </a:solidFill>
              </a:rPr>
              <a:t>page table </a:t>
            </a:r>
            <a:r>
              <a:rPr lang="en-GB" dirty="0"/>
              <a:t>is an array of page table entries (PTEs) that maps virtual pages to physical pages.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Per-process kernel data structure in DRAM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120900" y="46767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20900" y="4905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20900" y="4448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120900" y="33051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120900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2120900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20900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2120900" y="42195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073631" y="51751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348288" y="23622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65763" y="34006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5465763" y="36099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2946400" y="47974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2946400" y="34274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2971800" y="31988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2921000" y="29702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5400675" y="43592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1816100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1816100" y="4905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1816100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1816100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1816100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1816100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1816100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1816100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1587500" y="30003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1824127" y="32750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1824920" y="35079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1824127" y="39737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1824920" y="41808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1824127" y="44202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1824920" y="48796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1824127" y="46467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1824920" y="37408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2187575" y="25114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1209497" y="3239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1206322" y="48528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6831013" y="29098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5465763" y="31750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5465763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2895600" y="50038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2895600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2895600" y="38671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2895600" y="3632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6843713" y="3570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5473700" y="49879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473700" y="52984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5473700" y="59194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473700" y="62299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5473700" y="65405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2895600" y="40763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2908300" y="41210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2895600" y="4286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2940050" y="36433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5473700" y="56089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/>
      <p:bldP spid="14349" grpId="0" animBg="1"/>
      <p:bldP spid="14350" grpId="0" animBg="1"/>
      <p:bldP spid="14351" grpId="0" animBg="1"/>
      <p:bldP spid="14352" grpId="0" animBg="1"/>
      <p:bldP spid="14353" grpId="0" animBg="1"/>
      <p:bldP spid="14354" grpId="0" animBg="1"/>
      <p:bldP spid="14355" grpId="0"/>
      <p:bldP spid="14376" grpId="0"/>
      <p:bldP spid="14377" grpId="0" animBg="1"/>
      <p:bldP spid="14378" grpId="0" animBg="1"/>
      <p:bldP spid="14383" grpId="0"/>
      <p:bldP spid="14384" grpId="0" animBg="1"/>
      <p:bldP spid="14385" grpId="0" animBg="1"/>
      <p:bldP spid="14386" grpId="0" animBg="1"/>
      <p:bldP spid="14387" grpId="0" animBg="1"/>
      <p:bldP spid="14388" grpId="0" animBg="1"/>
      <p:bldP spid="14390" grpId="0" animBg="1"/>
      <p:bldP spid="14392" grpId="0" animBg="1"/>
      <p:bldP spid="143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Hit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6048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hit: </a:t>
            </a:r>
            <a:r>
              <a:rPr lang="en-GB" dirty="0"/>
              <a:t>reference to VM word that is in physical memory (DRAM cache hit)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849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1849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849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1849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1849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1849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1849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1849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376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123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5298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5298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104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104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035839" y="2970213"/>
            <a:ext cx="2501900" cy="698500"/>
          </a:xfrm>
          <a:prstGeom prst="line">
            <a:avLst/>
          </a:prstGeom>
          <a:noFill/>
          <a:ln w="1908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39850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4647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8801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8801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8801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8801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8801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8801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8801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8801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6515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8881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8889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8881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8889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8881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8889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8881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8889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2516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2735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2703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8950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5298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5298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39596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39596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39596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39596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077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5377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5377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5377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5377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5377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39596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9723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9596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040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5377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81000" y="24384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1" name="Shape 60"/>
          <p:cNvCxnSpPr>
            <a:stCxn id="59" idx="2"/>
            <a:endCxn id="14372" idx="1"/>
          </p:cNvCxnSpPr>
          <p:nvPr/>
        </p:nvCxnSpPr>
        <p:spPr bwMode="auto">
          <a:xfrm rot="16200000" flipH="1">
            <a:off x="1543358" y="2319029"/>
            <a:ext cx="983343" cy="170785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C7C47B0-E212-4A68-B855-967644CE386F}"/>
              </a:ext>
            </a:extLst>
          </p:cNvPr>
          <p:cNvSpPr/>
          <p:nvPr/>
        </p:nvSpPr>
        <p:spPr bwMode="auto">
          <a:xfrm>
            <a:off x="6553200" y="2971800"/>
            <a:ext cx="1341852" cy="1717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9F85F3B-3CD5-4B91-9CAD-E929E9ABE051}"/>
              </a:ext>
            </a:extLst>
          </p:cNvPr>
          <p:cNvSpPr/>
          <p:nvPr/>
        </p:nvSpPr>
        <p:spPr bwMode="auto">
          <a:xfrm>
            <a:off x="2888165" y="3529466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25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Page fault: </a:t>
            </a:r>
            <a:r>
              <a:rPr lang="en-GB" dirty="0"/>
              <a:t>reference to VM word that is not in physical memory (DRAM cache miss)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80CF6A43-CE96-42B8-9EAD-99B2A750EB9A}"/>
              </a:ext>
            </a:extLst>
          </p:cNvPr>
          <p:cNvSpPr/>
          <p:nvPr/>
        </p:nvSpPr>
        <p:spPr bwMode="auto">
          <a:xfrm>
            <a:off x="2951084" y="3773369"/>
            <a:ext cx="1896973" cy="22871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A4801DB-4638-465A-BFF9-63B468A9B6A3}"/>
              </a:ext>
            </a:extLst>
          </p:cNvPr>
          <p:cNvSpPr/>
          <p:nvPr/>
        </p:nvSpPr>
        <p:spPr bwMode="auto">
          <a:xfrm>
            <a:off x="6621462" y="5390831"/>
            <a:ext cx="1379538" cy="2181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Triggering a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1066800"/>
          </a:xfrm>
        </p:spPr>
        <p:txBody>
          <a:bodyPr/>
          <a:lstStyle/>
          <a:p>
            <a:r>
              <a:rPr lang="en-US" sz="2000" b="0" dirty="0"/>
              <a:t>User writes to memory location</a:t>
            </a:r>
          </a:p>
          <a:p>
            <a:pPr lvl="1"/>
            <a:endParaRPr lang="en-US" sz="1600" b="0" dirty="0"/>
          </a:p>
          <a:p>
            <a:pPr lvl="2"/>
            <a:endParaRPr lang="en-US" sz="1600" b="0" dirty="0"/>
          </a:p>
          <a:p>
            <a:r>
              <a:rPr lang="en-US" sz="2000" b="0" dirty="0"/>
              <a:t>That portion (page) of user’s memory </a:t>
            </a:r>
            <a:br>
              <a:rPr lang="en-US" sz="2000" b="0" dirty="0"/>
            </a:br>
            <a:r>
              <a:rPr lang="en-US" sz="2000" b="0" dirty="0"/>
              <a:t>is currently on disk</a:t>
            </a:r>
          </a:p>
          <a:p>
            <a:r>
              <a:rPr lang="en-US" sz="2000" b="0" dirty="0"/>
              <a:t>MMU triggers page fault exception</a:t>
            </a:r>
          </a:p>
          <a:p>
            <a:pPr lvl="1"/>
            <a:r>
              <a:rPr lang="en-US" sz="1600" dirty="0"/>
              <a:t>(More details in later lecture)</a:t>
            </a:r>
          </a:p>
          <a:p>
            <a:pPr lvl="1"/>
            <a:r>
              <a:rPr lang="en-US" sz="1600" b="0" dirty="0"/>
              <a:t>Raise privilege level to supervisor mode</a:t>
            </a:r>
          </a:p>
          <a:p>
            <a:pPr lvl="1"/>
            <a:r>
              <a:rPr lang="en-US" sz="1600" dirty="0"/>
              <a:t>Causes procedure call to software page fault handler</a:t>
            </a:r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400800" y="2318227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780289" y="1789058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80483b7:	c7 05 10 9d 04 08 0d 	</a:t>
            </a:r>
            <a:r>
              <a:rPr lang="en-US" sz="1600" dirty="0" err="1">
                <a:latin typeface="Courier New" pitchFamily="49" charset="0"/>
              </a:rPr>
              <a:t>movl</a:t>
            </a:r>
            <a:r>
              <a:rPr lang="en-US" sz="1600" dirty="0">
                <a:latin typeface="Courier New" pitchFamily="49" charset="0"/>
              </a:rPr>
              <a:t>   $0xd,0x8049d10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215D1B-18E0-DC44-8F0A-4FC9D0B18F81}"/>
              </a:ext>
            </a:extLst>
          </p:cNvPr>
          <p:cNvGrpSpPr/>
          <p:nvPr/>
        </p:nvGrpSpPr>
        <p:grpSpPr>
          <a:xfrm>
            <a:off x="1066800" y="4191000"/>
            <a:ext cx="5715000" cy="2286000"/>
            <a:chOff x="762000" y="3581400"/>
            <a:chExt cx="5715000" cy="22860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762000" y="3581400"/>
              <a:ext cx="5715000" cy="2286000"/>
            </a:xfrm>
            <a:prstGeom prst="rect">
              <a:avLst/>
            </a:prstGeom>
            <a:solidFill>
              <a:srgbClr val="E9E1C9"/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838200" y="3633951"/>
              <a:ext cx="1511126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3581400" y="3633951"/>
              <a:ext cx="1746317" cy="4590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652588" y="4156238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658938" y="4761076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4471988" y="4767426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7" name="Rectangle 11"/>
            <p:cNvSpPr>
              <a:spLocks noChangeArrowheads="1"/>
            </p:cNvSpPr>
            <p:nvPr/>
          </p:nvSpPr>
          <p:spPr bwMode="auto">
            <a:xfrm>
              <a:off x="2124964" y="4395951"/>
              <a:ext cx="2213116" cy="3667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Exception: page fault</a:t>
              </a:r>
            </a:p>
          </p:txBody>
        </p:sp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4502150" y="4740166"/>
              <a:ext cx="1974850" cy="64375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Execute page fault handler</a:t>
              </a:r>
            </a:p>
          </p:txBody>
        </p:sp>
        <p:sp>
          <p:nvSpPr>
            <p:cNvPr id="30" name="Text Box 15"/>
            <p:cNvSpPr txBox="1">
              <a:spLocks noChangeArrowheads="1"/>
            </p:cNvSpPr>
            <p:nvPr/>
          </p:nvSpPr>
          <p:spPr bwMode="auto">
            <a:xfrm>
              <a:off x="1098332" y="4595649"/>
              <a:ext cx="544573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400" b="0" dirty="0" err="1">
                  <a:latin typeface="Calibri" pitchFamily="34" charset="0"/>
                </a:rPr>
                <a:t>movl</a:t>
              </a:r>
              <a:endParaRPr lang="en-US" sz="1400" b="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58094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rgbClr val="F1C7C7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4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48539" y="3892461"/>
            <a:ext cx="2565400" cy="151130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0289" y="3414713"/>
            <a:ext cx="2533650" cy="6731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2101850"/>
          </a:xfrm>
        </p:spPr>
        <p:txBody>
          <a:bodyPr/>
          <a:lstStyle/>
          <a:p>
            <a:pPr marL="0" indent="0"/>
            <a:r>
              <a:rPr lang="en-US" dirty="0"/>
              <a:t>Virtual Memory: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17</a:t>
            </a:r>
            <a:r>
              <a:rPr lang="en-US" sz="2000" b="0" baseline="30000" dirty="0"/>
              <a:t>th</a:t>
            </a:r>
            <a:r>
              <a:rPr lang="en-US" sz="2000" b="0" dirty="0"/>
              <a:t> Lecture, October 27,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0" name="Shape 59"/>
          <p:cNvCxnSpPr>
            <a:stCxn id="59" idx="2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298361" y="360362"/>
            <a:ext cx="8281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Handling Page Fault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9830" y="1147763"/>
            <a:ext cx="8307387" cy="75723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miss causes page fault (an exception)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Page fault handler selects a victim to be evicted (here VP 4)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Offending instruction is restarted: page hit!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261139" y="44481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61139" y="4676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261139" y="4219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261139" y="30765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261139" y="33051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261139" y="35337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3261139" y="37623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261139" y="39909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213870" y="49465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488527" y="21336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6606002" y="31720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606002" y="33813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4086639" y="4568825"/>
            <a:ext cx="2527300" cy="1450975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4086639" y="31988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 flipV="1">
            <a:off x="4112039" y="29702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V="1">
            <a:off x="4061239" y="27416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6540914" y="41306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2956339" y="4448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956339" y="4676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956339" y="4219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2956339" y="30765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2956339" y="33051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2956339" y="35337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2956339" y="37623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2956339" y="39909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727739" y="27717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2964366" y="30464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65159" y="32793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2964366" y="37451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2965159" y="39522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2964366" y="41916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2965159" y="46510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2964366" y="44181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2965159" y="35122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3327814" y="22828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14374" name="Text Box 38"/>
          <p:cNvSpPr txBox="1">
            <a:spLocks noChangeArrowheads="1"/>
          </p:cNvSpPr>
          <p:nvPr/>
        </p:nvSpPr>
        <p:spPr bwMode="auto">
          <a:xfrm>
            <a:off x="2349736" y="30113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14375" name="Text Box 39"/>
          <p:cNvSpPr txBox="1">
            <a:spLocks noChangeArrowheads="1"/>
          </p:cNvSpPr>
          <p:nvPr/>
        </p:nvSpPr>
        <p:spPr bwMode="auto">
          <a:xfrm>
            <a:off x="2346561" y="46242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14376" name="Text Box 40"/>
          <p:cNvSpPr txBox="1">
            <a:spLocks noChangeArrowheads="1"/>
          </p:cNvSpPr>
          <p:nvPr/>
        </p:nvSpPr>
        <p:spPr bwMode="auto">
          <a:xfrm>
            <a:off x="7971252" y="26812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14377" name="Rectangle 41"/>
          <p:cNvSpPr>
            <a:spLocks noChangeArrowheads="1"/>
          </p:cNvSpPr>
          <p:nvPr/>
        </p:nvSpPr>
        <p:spPr bwMode="auto">
          <a:xfrm>
            <a:off x="6606002" y="29464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6606002" y="27178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14379" name="Oval 43"/>
          <p:cNvSpPr>
            <a:spLocks noChangeArrowheads="1"/>
          </p:cNvSpPr>
          <p:nvPr/>
        </p:nvSpPr>
        <p:spPr bwMode="auto">
          <a:xfrm>
            <a:off x="4035839" y="47752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Oval 44"/>
          <p:cNvSpPr>
            <a:spLocks noChangeArrowheads="1"/>
          </p:cNvSpPr>
          <p:nvPr/>
        </p:nvSpPr>
        <p:spPr bwMode="auto">
          <a:xfrm>
            <a:off x="4035839" y="4546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Oval 45"/>
          <p:cNvSpPr>
            <a:spLocks noChangeArrowheads="1"/>
          </p:cNvSpPr>
          <p:nvPr/>
        </p:nvSpPr>
        <p:spPr bwMode="auto">
          <a:xfrm>
            <a:off x="4035839" y="36385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Oval 46"/>
          <p:cNvSpPr>
            <a:spLocks noChangeArrowheads="1"/>
          </p:cNvSpPr>
          <p:nvPr/>
        </p:nvSpPr>
        <p:spPr bwMode="auto">
          <a:xfrm>
            <a:off x="4035839" y="34036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Text Box 47"/>
          <p:cNvSpPr txBox="1">
            <a:spLocks noChangeArrowheads="1"/>
          </p:cNvSpPr>
          <p:nvPr/>
        </p:nvSpPr>
        <p:spPr bwMode="auto">
          <a:xfrm>
            <a:off x="7983952" y="33416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14384" name="Rectangle 48"/>
          <p:cNvSpPr>
            <a:spLocks noChangeArrowheads="1"/>
          </p:cNvSpPr>
          <p:nvPr/>
        </p:nvSpPr>
        <p:spPr bwMode="auto">
          <a:xfrm>
            <a:off x="6613939" y="47593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6613939" y="50698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14386" name="Rectangle 50"/>
          <p:cNvSpPr>
            <a:spLocks noChangeArrowheads="1"/>
          </p:cNvSpPr>
          <p:nvPr/>
        </p:nvSpPr>
        <p:spPr bwMode="auto">
          <a:xfrm>
            <a:off x="6613939" y="56908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6613939" y="60013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14388" name="Rectangle 52"/>
          <p:cNvSpPr>
            <a:spLocks noChangeArrowheads="1"/>
          </p:cNvSpPr>
          <p:nvPr/>
        </p:nvSpPr>
        <p:spPr bwMode="auto">
          <a:xfrm>
            <a:off x="6613939" y="63119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14389" name="Oval 53"/>
          <p:cNvSpPr>
            <a:spLocks noChangeArrowheads="1"/>
          </p:cNvSpPr>
          <p:nvPr/>
        </p:nvSpPr>
        <p:spPr bwMode="auto">
          <a:xfrm>
            <a:off x="4035839" y="38477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4080289" y="40878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4035839" y="40576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Line 56"/>
          <p:cNvSpPr>
            <a:spLocks noChangeShapeType="1"/>
          </p:cNvSpPr>
          <p:nvPr/>
        </p:nvSpPr>
        <p:spPr bwMode="auto">
          <a:xfrm flipV="1">
            <a:off x="4086639" y="34432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6613939" y="53803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457200" y="2514600"/>
            <a:ext cx="1600200" cy="24288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Virtual address</a:t>
            </a:r>
          </a:p>
        </p:txBody>
      </p:sp>
      <p:cxnSp>
        <p:nvCxnSpPr>
          <p:cNvPr id="63" name="Shape 62"/>
          <p:cNvCxnSpPr>
            <a:stCxn id="59" idx="2"/>
            <a:endCxn id="14362" idx="1"/>
          </p:cNvCxnSpPr>
          <p:nvPr/>
        </p:nvCxnSpPr>
        <p:spPr bwMode="auto">
          <a:xfrm rot="16200000" flipH="1">
            <a:off x="1547226" y="2467561"/>
            <a:ext cx="1119187" cy="1699039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309831" y="5791200"/>
            <a:ext cx="5786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Key point</a:t>
            </a:r>
            <a:r>
              <a:rPr lang="en-US" sz="1800" dirty="0">
                <a:latin typeface="Calibri" pitchFamily="34" charset="0"/>
              </a:rPr>
              <a:t>: Waiting until the miss to copy the page to DRAM is known as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demand paging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762000" y="35814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652" y="587375"/>
            <a:ext cx="7893050" cy="555625"/>
          </a:xfrm>
          <a:noFill/>
          <a:ln/>
        </p:spPr>
        <p:txBody>
          <a:bodyPr/>
          <a:lstStyle/>
          <a:p>
            <a:r>
              <a:rPr lang="en-US" dirty="0"/>
              <a:t>Completing page fault</a:t>
            </a: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5410200" cy="1783394"/>
          </a:xfrm>
        </p:spPr>
        <p:txBody>
          <a:bodyPr/>
          <a:lstStyle/>
          <a:p>
            <a:r>
              <a:rPr lang="en-US" sz="2000" b="0" dirty="0"/>
              <a:t>Page fault handler executes return from interrupt (</a:t>
            </a:r>
            <a:r>
              <a:rPr lang="en-US" sz="2000" dirty="0" err="1">
                <a:latin typeface="Courier" pitchFamily="2" charset="0"/>
              </a:rPr>
              <a:t>iret</a:t>
            </a:r>
            <a:r>
              <a:rPr lang="en-US" sz="2000" b="0" dirty="0"/>
              <a:t>) instruction</a:t>
            </a:r>
          </a:p>
          <a:p>
            <a:pPr lvl="1"/>
            <a:r>
              <a:rPr lang="en-US" sz="1600" dirty="0"/>
              <a:t>Like </a:t>
            </a:r>
            <a:r>
              <a:rPr lang="en-US" sz="1600" b="1" dirty="0">
                <a:latin typeface="Courier" pitchFamily="2" charset="0"/>
              </a:rPr>
              <a:t>ret</a:t>
            </a:r>
            <a:r>
              <a:rPr lang="en-US" sz="1600" dirty="0"/>
              <a:t> instruction, but also restores privilege level</a:t>
            </a:r>
          </a:p>
          <a:p>
            <a:pPr lvl="1"/>
            <a:r>
              <a:rPr lang="en-US" sz="1600" b="0" dirty="0"/>
              <a:t>Return to instruction that caused fault</a:t>
            </a:r>
          </a:p>
          <a:p>
            <a:pPr lvl="1"/>
            <a:r>
              <a:rPr lang="en-US" sz="1600" dirty="0"/>
              <a:t>But, this time there is no page fault</a:t>
            </a:r>
            <a:endParaRPr lang="en-US" sz="1600" b="0" dirty="0"/>
          </a:p>
          <a:p>
            <a:pPr lvl="1"/>
            <a:endParaRPr lang="en-US" sz="16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endParaRPr lang="en-US" sz="2200" b="0" dirty="0"/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81298" name="Text Box 18"/>
          <p:cNvSpPr txBox="1">
            <a:spLocks noChangeArrowheads="1"/>
          </p:cNvSpPr>
          <p:nvPr/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/>
        </p:nvSpPr>
        <p:spPr bwMode="auto">
          <a:xfrm>
            <a:off x="930166" y="2995776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838200" y="3633951"/>
            <a:ext cx="1511126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code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581400" y="3633951"/>
            <a:ext cx="1746317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Kernel code</a:t>
            </a:r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1652588" y="41562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1658938" y="47610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471988" y="47674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 flipV="1">
            <a:off x="1646237" y="47674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1646238" y="48579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124964" y="4395951"/>
            <a:ext cx="221311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Exception: page fault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4502150" y="47401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Copy page from disk to memory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520951" y="5147442"/>
            <a:ext cx="181713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Return and </a:t>
            </a:r>
            <a:r>
              <a:rPr lang="en-US" sz="1800" b="0" i="1" dirty="0" err="1">
                <a:latin typeface="Calibri" pitchFamily="34" charset="0"/>
              </a:rPr>
              <a:t>reexecute</a:t>
            </a:r>
            <a:r>
              <a:rPr lang="en-US" sz="1800" b="0" i="1" dirty="0">
                <a:latin typeface="Calibri" pitchFamily="34" charset="0"/>
              </a:rPr>
              <a:t> </a:t>
            </a:r>
            <a:r>
              <a:rPr lang="en-US" sz="1800" b="0" i="1" dirty="0" err="1">
                <a:latin typeface="Calibri" pitchFamily="34" charset="0"/>
              </a:rPr>
              <a:t>movl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98332" y="45956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53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3261139" y="38512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Allocating Pages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Allocating a new page (VP 5) of virtual memory.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Subsequent miss will bring it into memory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1139" y="40798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1139" y="4308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61139" y="2708275"/>
            <a:ext cx="1600200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null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1139" y="29368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61139" y="31654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61139" y="3394075"/>
            <a:ext cx="1600200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61139" y="3622675"/>
            <a:ext cx="1600200" cy="2286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213870" y="4578261"/>
            <a:ext cx="1690688" cy="81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Memory resident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page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488527" y="1765300"/>
            <a:ext cx="162715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(DRAM)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06002" y="2803792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7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606002" y="3013075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3</a:t>
            </a: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086639" y="420052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4086639" y="2830513"/>
            <a:ext cx="2527300" cy="16129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4112039" y="2601913"/>
            <a:ext cx="2501900" cy="698500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4061239" y="2373313"/>
            <a:ext cx="2552700" cy="701675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540914" y="3762375"/>
            <a:ext cx="1541463" cy="573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Virtual memory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(disk)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56339" y="4079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956339" y="4308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956339" y="3851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56339" y="27082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56339" y="29368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956339" y="31654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956339" y="33940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956339" y="3622675"/>
            <a:ext cx="304800" cy="228600"/>
          </a:xfrm>
          <a:prstGeom prst="rect">
            <a:avLst/>
          </a:prstGeom>
          <a:noFill/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727739" y="2403475"/>
            <a:ext cx="68580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Valid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2964366" y="2678113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2965159" y="2911022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2964366" y="3376840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2965159" y="3583993"/>
            <a:ext cx="27312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2964366" y="382334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2965159" y="4282719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2964366" y="4049811"/>
            <a:ext cx="280987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2965159" y="3143931"/>
            <a:ext cx="279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3327814" y="1914525"/>
            <a:ext cx="1339126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Physical page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number or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disk address</a:t>
            </a:r>
          </a:p>
        </p:txBody>
      </p:sp>
      <p:sp>
        <p:nvSpPr>
          <p:cNvPr id="39" name="Text Box 38"/>
          <p:cNvSpPr txBox="1">
            <a:spLocks noChangeArrowheads="1"/>
          </p:cNvSpPr>
          <p:nvPr/>
        </p:nvSpPr>
        <p:spPr bwMode="auto">
          <a:xfrm>
            <a:off x="2349736" y="26430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0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2346561" y="4255910"/>
            <a:ext cx="6412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PTE 7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7971252" y="23129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0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606002" y="25781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6606002" y="2349500"/>
            <a:ext cx="1379537" cy="228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</a:t>
            </a: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35839" y="44069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035839" y="4178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035839" y="32702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035839" y="303530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7983952" y="2973388"/>
            <a:ext cx="5504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PP 3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613939" y="439102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1</a:t>
            </a: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613939" y="470154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2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613939" y="53225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4</a:t>
            </a: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613939" y="593788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6</a:t>
            </a: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613939" y="624840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7</a:t>
            </a: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4035839" y="3479444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>
            <a:off x="4080289" y="3719512"/>
            <a:ext cx="2533650" cy="1603057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035839" y="368935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 flipV="1">
            <a:off x="4086639" y="3074987"/>
            <a:ext cx="2527300" cy="433386"/>
          </a:xfrm>
          <a:prstGeom prst="line">
            <a:avLst/>
          </a:prstGeom>
          <a:noFill/>
          <a:ln w="1908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6613939" y="5012055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3</a:t>
            </a: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613939" y="5627370"/>
            <a:ext cx="1379538" cy="22860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rgbClr val="000066"/>
                </a:solidFill>
                <a:latin typeface="Calibri" pitchFamily="34" charset="0"/>
              </a:rPr>
              <a:t>VP 5</a:t>
            </a:r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4094576" y="3932835"/>
            <a:ext cx="2519363" cy="1737360"/>
          </a:xfrm>
          <a:prstGeom prst="line">
            <a:avLst/>
          </a:prstGeom>
          <a:noFill/>
          <a:ln w="19080">
            <a:solidFill>
              <a:srgbClr val="000066"/>
            </a:solidFill>
            <a:prstDash val="dash"/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Oval 63"/>
          <p:cNvSpPr>
            <a:spLocks noChangeArrowheads="1"/>
          </p:cNvSpPr>
          <p:nvPr/>
        </p:nvSpPr>
        <p:spPr bwMode="auto">
          <a:xfrm>
            <a:off x="4043776" y="3910610"/>
            <a:ext cx="76200" cy="76200"/>
          </a:xfrm>
          <a:prstGeom prst="ellipse">
            <a:avLst/>
          </a:prstGeom>
          <a:solidFill>
            <a:srgbClr val="000066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8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Locality to the Rescue Again!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28738"/>
            <a:ext cx="8307387" cy="522446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Virtual memory seems terribly inefficient, but it works because of locality. </a:t>
            </a:r>
          </a:p>
          <a:p>
            <a:pPr>
              <a:lnSpc>
                <a:spcPct val="83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At any point in time, programs tend to access a set of active virtual pages called the </a:t>
            </a:r>
            <a:r>
              <a:rPr lang="en-GB" i="1" dirty="0">
                <a:solidFill>
                  <a:srgbClr val="C00000"/>
                </a:solidFill>
              </a:rPr>
              <a:t>working set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Programs with better temporal locality will have smaller working sets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&lt; main memory size)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Good performance for one process (after cold misses)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(working set size &gt; main memory size )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  <a:ea typeface="+mn-ea"/>
                <a:cs typeface="+mn-cs"/>
              </a:rPr>
              <a:t>Thrashing:</a:t>
            </a:r>
            <a:r>
              <a:rPr lang="en-GB" i="1" dirty="0"/>
              <a:t> </a:t>
            </a:r>
            <a:r>
              <a:rPr lang="en-GB" dirty="0"/>
              <a:t>Performance meltdown</a:t>
            </a:r>
            <a:r>
              <a:rPr lang="en-GB" i="1" dirty="0"/>
              <a:t> </a:t>
            </a:r>
            <a:r>
              <a:rPr lang="en-GB" dirty="0"/>
              <a:t>where pages are swapped (copied) in and out continuously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If multiple processes run at the same time, thrashing occurs if</a:t>
            </a:r>
            <a:br>
              <a:rPr lang="en-GB" dirty="0"/>
            </a:br>
            <a:r>
              <a:rPr lang="en-GB" dirty="0"/>
              <a:t>their total working set size &gt; main memory size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850188" cy="12573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Key idea: each process has its own virtual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It can view memory as a simple linear array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Mapping function scatters addresses through physical memory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Well-chosen mappings can improve locality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1462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203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3697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6340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127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2253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4809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7330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2429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8619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051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350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027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4583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104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203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8393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22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47807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7365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39896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2452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037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7593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189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2745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5330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1942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7422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0700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3444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087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8608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8871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023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29718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  <p:sp>
        <p:nvSpPr>
          <p:cNvPr id="43" name="Rectangle 1">
            <a:extLst>
              <a:ext uri="{FF2B5EF4-FFF2-40B4-BE49-F238E27FC236}">
                <a16:creationId xmlns:a16="http://schemas.microsoft.com/office/drawing/2014/main" id="{D9AA1D00-9B61-45C0-AB49-CED09851D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533400"/>
            <a:ext cx="86106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kern="0"/>
              <a:t>VM as a Tool for Memory Management</a:t>
            </a:r>
            <a:endParaRPr lang="en-GB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54001" y="533400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VM as a Tool for Memory Management</a:t>
            </a:r>
            <a:endParaRPr lang="en-GB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763000" cy="190500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Simplifying memory allocation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virtual page can be mapped to any physical page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 virtual page can be stored in different physical pages at different times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Sharing code and data among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 virtual pages to the same physical page (here: PP 6)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3775" y="32224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731356" y="3196562"/>
            <a:ext cx="1066800" cy="1175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Space (DRAM)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2359919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2192338" y="44459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6629400" y="4710241"/>
            <a:ext cx="1449388" cy="512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(e.g., read-only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library code)</a:t>
            </a: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993775" y="5203686"/>
            <a:ext cx="1368425" cy="1169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 Space for Process 2: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16556" y="3301595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616556" y="3557182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616556" y="380923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616556" y="431918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auto">
          <a:xfrm>
            <a:off x="2838717" y="3938158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2359919" y="51274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2192338" y="6427113"/>
            <a:ext cx="446981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N-1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616556" y="527899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616556" y="553458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2616556" y="578664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VP 2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2616556" y="6296583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6" name="Text Box 38"/>
          <p:cNvSpPr txBox="1">
            <a:spLocks noChangeArrowheads="1"/>
          </p:cNvSpPr>
          <p:nvPr/>
        </p:nvSpPr>
        <p:spPr bwMode="auto">
          <a:xfrm>
            <a:off x="2838717" y="5915559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715000" y="32986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715000" y="355268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3812769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5715000" y="406589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715000" y="432148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715000" y="457997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715000" y="483556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715000" y="509512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5715000" y="535071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5715000" y="5609211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5715000" y="6270486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5960177" y="5818470"/>
            <a:ext cx="427745" cy="414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3300"/>
                </a:solidFill>
                <a:latin typeface="Calibri" pitchFamily="34" charset="0"/>
              </a:rPr>
              <a:t>...</a:t>
            </a:r>
          </a:p>
        </p:txBody>
      </p:sp>
      <p:sp>
        <p:nvSpPr>
          <p:cNvPr id="71" name="Rectangle 24"/>
          <p:cNvSpPr>
            <a:spLocks noChangeArrowheads="1"/>
          </p:cNvSpPr>
          <p:nvPr/>
        </p:nvSpPr>
        <p:spPr bwMode="auto">
          <a:xfrm>
            <a:off x="5474234" y="3146286"/>
            <a:ext cx="279400" cy="30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alibri" pitchFamily="34" charset="0"/>
              </a:rPr>
              <a:t>0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5261580" y="6420674"/>
            <a:ext cx="485453" cy="3005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M</a:t>
            </a:r>
            <a:r>
              <a:rPr lang="en-GB" sz="1400" b="1" dirty="0">
                <a:latin typeface="Calibri" pitchFamily="34" charset="0"/>
              </a:rPr>
              <a:t>-1</a:t>
            </a:r>
          </a:p>
        </p:txBody>
      </p:sp>
      <p:cxnSp>
        <p:nvCxnSpPr>
          <p:cNvPr id="74" name="Straight Arrow Connector 73"/>
          <p:cNvCxnSpPr>
            <a:stCxn id="46" idx="3"/>
            <a:endCxn id="59" idx="1"/>
          </p:cNvCxnSpPr>
          <p:nvPr/>
        </p:nvCxnSpPr>
        <p:spPr bwMode="auto">
          <a:xfrm>
            <a:off x="3530956" y="3684976"/>
            <a:ext cx="2184044" cy="255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6" name="Straight Arrow Connector 75"/>
          <p:cNvCxnSpPr>
            <a:stCxn id="47" idx="3"/>
            <a:endCxn id="63" idx="1"/>
          </p:cNvCxnSpPr>
          <p:nvPr/>
        </p:nvCxnSpPr>
        <p:spPr bwMode="auto">
          <a:xfrm>
            <a:off x="3530956" y="3937033"/>
            <a:ext cx="2184044" cy="10263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54" idx="3"/>
            <a:endCxn id="63" idx="1"/>
          </p:cNvCxnSpPr>
          <p:nvPr/>
        </p:nvCxnSpPr>
        <p:spPr bwMode="auto">
          <a:xfrm flipV="1">
            <a:off x="3530956" y="4963358"/>
            <a:ext cx="2184044" cy="9510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53" idx="3"/>
            <a:endCxn id="65" idx="1"/>
          </p:cNvCxnSpPr>
          <p:nvPr/>
        </p:nvCxnSpPr>
        <p:spPr bwMode="auto">
          <a:xfrm flipV="1">
            <a:off x="3530956" y="5478509"/>
            <a:ext cx="2184044" cy="1838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3911530" y="3048000"/>
            <a:ext cx="1350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</a:t>
            </a:r>
          </a:p>
          <a:p>
            <a:pPr algn="ctr"/>
            <a:r>
              <a:rPr lang="en-GB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translation</a:t>
            </a:r>
            <a:endParaRPr lang="en-US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603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Simplifying Linking and Loading</a:t>
            </a:r>
          </a:p>
        </p:txBody>
      </p:sp>
      <p:sp>
        <p:nvSpPr>
          <p:cNvPr id="23578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3962400" cy="4778910"/>
          </a:xfrm>
          <a:ln/>
        </p:spPr>
        <p:txBody>
          <a:bodyPr/>
          <a:lstStyle/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Linking</a:t>
            </a:r>
            <a:r>
              <a:rPr lang="en-GB" b="0" dirty="0">
                <a:effectLst/>
              </a:rPr>
              <a:t> 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Each program has similar virtual address space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Code, data, and heap always start at the same addresses.</a:t>
            </a:r>
          </a:p>
          <a:p>
            <a:pPr lvl="1"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marL="228600" indent="-228600">
              <a:spcBef>
                <a:spcPts val="1250"/>
              </a:spcBef>
              <a:tabLst>
                <a:tab pos="28733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Loading </a:t>
            </a:r>
          </a:p>
          <a:p>
            <a:pPr marL="457200" lvl="1" indent="-228600">
              <a:lnSpc>
                <a:spcPct val="94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1" dirty="0" err="1">
                <a:latin typeface="Courier New" pitchFamily="49" charset="0"/>
                <a:cs typeface="Courier New" pitchFamily="49" charset="0"/>
              </a:rPr>
              <a:t>execve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/>
              <a:t>allocates virtual pages for .text and .data sections &amp; creates PTEs marked as invalid</a:t>
            </a:r>
          </a:p>
          <a:p>
            <a:pPr marL="457200" lvl="1" indent="-228600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The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.text </a:t>
            </a:r>
            <a:r>
              <a:rPr lang="en-GB" sz="1800" dirty="0"/>
              <a:t>and </a:t>
            </a:r>
            <a:r>
              <a:rPr lang="en-GB" sz="1800" b="1" dirty="0">
                <a:latin typeface="Courier New" pitchFamily="49" charset="0"/>
                <a:cs typeface="Courier New" pitchFamily="49" charset="0"/>
              </a:rPr>
              <a:t>.data </a:t>
            </a:r>
            <a:r>
              <a:rPr lang="en-GB" sz="1800" dirty="0"/>
              <a:t>sections are copied, page by page, on demand by the virtual memory system</a:t>
            </a:r>
          </a:p>
          <a:p>
            <a:pPr>
              <a:spcBef>
                <a:spcPts val="1125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>
              <a:solidFill>
                <a:srgbClr val="000066"/>
              </a:solidFill>
              <a:effectLst/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4998661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53" name="Rectangle 15"/>
          <p:cNvSpPr>
            <a:spLocks noChangeArrowheads="1"/>
          </p:cNvSpPr>
          <p:nvPr/>
        </p:nvSpPr>
        <p:spPr bwMode="auto">
          <a:xfrm>
            <a:off x="4998661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4998661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7"/>
          <p:cNvSpPr>
            <a:spLocks noChangeArrowheads="1"/>
          </p:cNvSpPr>
          <p:nvPr/>
        </p:nvSpPr>
        <p:spPr bwMode="auto">
          <a:xfrm>
            <a:off x="4998662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56" name="Rectangle 18"/>
          <p:cNvSpPr>
            <a:spLocks noChangeArrowheads="1"/>
          </p:cNvSpPr>
          <p:nvPr/>
        </p:nvSpPr>
        <p:spPr bwMode="auto">
          <a:xfrm>
            <a:off x="4998661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V="1">
            <a:off x="6388782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98661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59" name="Line 21"/>
          <p:cNvSpPr>
            <a:spLocks noChangeShapeType="1"/>
          </p:cNvSpPr>
          <p:nvPr/>
        </p:nvSpPr>
        <p:spPr bwMode="auto">
          <a:xfrm flipV="1">
            <a:off x="6388782" y="2738438"/>
            <a:ext cx="1588" cy="2317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6388782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Rectangle 23"/>
          <p:cNvSpPr>
            <a:spLocks noChangeArrowheads="1"/>
          </p:cNvSpPr>
          <p:nvPr/>
        </p:nvSpPr>
        <p:spPr bwMode="auto">
          <a:xfrm>
            <a:off x="4998661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4733026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63" name="Text Box 25"/>
          <p:cNvSpPr txBox="1">
            <a:spLocks noChangeArrowheads="1"/>
          </p:cNvSpPr>
          <p:nvPr/>
        </p:nvSpPr>
        <p:spPr bwMode="auto">
          <a:xfrm>
            <a:off x="8146053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rsp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64" name="Line 26"/>
          <p:cNvSpPr>
            <a:spLocks noChangeShapeType="1"/>
          </p:cNvSpPr>
          <p:nvPr/>
        </p:nvSpPr>
        <p:spPr bwMode="auto">
          <a:xfrm flipH="1">
            <a:off x="7839666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8008032" y="990600"/>
            <a:ext cx="1149972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invisible to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user code</a:t>
            </a:r>
          </a:p>
        </p:txBody>
      </p:sp>
      <p:sp>
        <p:nvSpPr>
          <p:cNvPr id="66" name="Line 28"/>
          <p:cNvSpPr>
            <a:spLocks noChangeShapeType="1"/>
          </p:cNvSpPr>
          <p:nvPr/>
        </p:nvSpPr>
        <p:spPr bwMode="auto">
          <a:xfrm flipV="1">
            <a:off x="7855632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8200120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68" name="Line 30"/>
          <p:cNvSpPr>
            <a:spLocks noChangeShapeType="1"/>
          </p:cNvSpPr>
          <p:nvPr/>
        </p:nvSpPr>
        <p:spPr bwMode="auto">
          <a:xfrm flipH="1">
            <a:off x="7815945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" name="Text Box 32"/>
          <p:cNvSpPr txBox="1">
            <a:spLocks noChangeArrowheads="1"/>
          </p:cNvSpPr>
          <p:nvPr/>
        </p:nvSpPr>
        <p:spPr bwMode="auto">
          <a:xfrm>
            <a:off x="3985528" y="6189452"/>
            <a:ext cx="1043672" cy="299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70" name="Rectangle 34"/>
          <p:cNvSpPr>
            <a:spLocks noChangeArrowheads="1"/>
          </p:cNvSpPr>
          <p:nvPr/>
        </p:nvSpPr>
        <p:spPr bwMode="auto">
          <a:xfrm>
            <a:off x="4998661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Read/write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4998661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Read-only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72" name="AutoShape 36"/>
          <p:cNvSpPr>
            <a:spLocks/>
          </p:cNvSpPr>
          <p:nvPr/>
        </p:nvSpPr>
        <p:spPr bwMode="auto">
          <a:xfrm>
            <a:off x="7836582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Text Box 37"/>
          <p:cNvSpPr txBox="1">
            <a:spLocks noChangeArrowheads="1"/>
          </p:cNvSpPr>
          <p:nvPr/>
        </p:nvSpPr>
        <p:spPr bwMode="auto">
          <a:xfrm>
            <a:off x="7988982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000000"/>
                </a:solidFill>
              </a:rPr>
              <a:t>VM as a tool for memory protection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E834-A908-4DBA-82A6-B8733354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Survey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A5F0F-2B5D-465E-AD6E-5A0059B5D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40% of Students Responded to the Survey</a:t>
            </a:r>
          </a:p>
          <a:p>
            <a:pPr lvl="1"/>
            <a:r>
              <a:rPr lang="en-US" dirty="0"/>
              <a:t>Thank you!</a:t>
            </a:r>
          </a:p>
          <a:p>
            <a:pPr lvl="1"/>
            <a:endParaRPr lang="en-US" dirty="0"/>
          </a:p>
          <a:p>
            <a:r>
              <a:rPr lang="en-US" dirty="0"/>
              <a:t>Over 35% felt the labs were the strongest feature</a:t>
            </a:r>
          </a:p>
          <a:p>
            <a:pPr lvl="1"/>
            <a:r>
              <a:rPr lang="en-US" dirty="0"/>
              <a:t>Another 25% think the lectures contribute</a:t>
            </a:r>
          </a:p>
          <a:p>
            <a:pPr lvl="1"/>
            <a:r>
              <a:rPr lang="en-US" dirty="0"/>
              <a:t>And 10% feel they learn significantly from the written assignments</a:t>
            </a:r>
          </a:p>
          <a:p>
            <a:pPr lvl="1"/>
            <a:endParaRPr lang="en-US" dirty="0"/>
          </a:p>
          <a:p>
            <a:r>
              <a:rPr lang="en-US" dirty="0"/>
              <a:t>Around 20% of students note the pace is too fast</a:t>
            </a:r>
          </a:p>
          <a:p>
            <a:pPr lvl="1"/>
            <a:r>
              <a:rPr lang="en-US" dirty="0"/>
              <a:t>Therefore, many feel that recorded lectures support their learning</a:t>
            </a:r>
          </a:p>
          <a:p>
            <a:endParaRPr lang="en-US" dirty="0"/>
          </a:p>
          <a:p>
            <a:r>
              <a:rPr lang="en-US" dirty="0"/>
              <a:t>Chat is a great avenue for asking questions</a:t>
            </a:r>
          </a:p>
          <a:p>
            <a:pPr lvl="1"/>
            <a:r>
              <a:rPr lang="en-US" dirty="0"/>
              <a:t>Can also be distracting</a:t>
            </a:r>
          </a:p>
        </p:txBody>
      </p:sp>
    </p:spTree>
    <p:extLst>
      <p:ext uri="{BB962C8B-B14F-4D97-AF65-F5344CB8AC3E}">
        <p14:creationId xmlns:p14="http://schemas.microsoft.com/office/powerpoint/2010/main" val="2003717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27025" y="381000"/>
            <a:ext cx="88931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VM as a Tool for Memory Protection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8668" y="1212321"/>
            <a:ext cx="8307387" cy="921279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Extend PTEs with permission bits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 checks these bits on each access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2870188"/>
            <a:ext cx="1072087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</a:t>
            </a:r>
            <a:r>
              <a:rPr lang="en-GB" sz="18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</a:t>
            </a: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297363" y="2871788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976441" y="2871788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16199" y="2871788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003675" y="31765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1951037" y="31765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636837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03675" y="34813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4</a:t>
            </a: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19510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2636837" y="34813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4003675" y="3786188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2</a:t>
            </a: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19510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3400" y="31718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3400" y="34766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534987" y="3781425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605213" y="4167188"/>
            <a:ext cx="246062" cy="456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  <a:p>
            <a:pPr algn="ctr">
              <a:lnSpc>
                <a:spcPct val="49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•</a:t>
            </a: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152400" y="5099453"/>
            <a:ext cx="1075293" cy="333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Process j: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2636837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1356256" y="2871788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1262062" y="31765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1262062" y="34813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1262062" y="3786188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4300538" y="5080000"/>
            <a:ext cx="866262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Address</a:t>
            </a: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1981879" y="5080000"/>
            <a:ext cx="649664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READ</a:t>
            </a: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2621637" y="5080000"/>
            <a:ext cx="738727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WRITE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006850" y="53848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9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1959650" y="5384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2645450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4006850" y="56896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6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19596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2645450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4006850" y="5994400"/>
            <a:ext cx="1524000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PP 11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19596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2645450" y="59944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1361694" y="5080000"/>
            <a:ext cx="52392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SUP</a:t>
            </a:r>
          </a:p>
        </p:txBody>
      </p:sp>
      <p:sp>
        <p:nvSpPr>
          <p:cNvPr id="24635" name="Rectangle 59"/>
          <p:cNvSpPr>
            <a:spLocks noChangeArrowheads="1"/>
          </p:cNvSpPr>
          <p:nvPr/>
        </p:nvSpPr>
        <p:spPr bwMode="auto">
          <a:xfrm>
            <a:off x="1270675" y="53848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6" name="Rectangle 60"/>
          <p:cNvSpPr>
            <a:spLocks noChangeArrowheads="1"/>
          </p:cNvSpPr>
          <p:nvPr/>
        </p:nvSpPr>
        <p:spPr bwMode="auto">
          <a:xfrm>
            <a:off x="1270675" y="56896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1270675" y="5994400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659488" y="53863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0: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659488" y="56911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1:</a:t>
            </a: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61075" y="5995988"/>
            <a:ext cx="62010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VP 2:</a:t>
            </a: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7086600" y="2548468"/>
            <a:ext cx="1676400" cy="6323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Address Space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161212" y="318086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7161212" y="3436449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1212" y="3694945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7161212" y="3956537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161212" y="4212124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161212" y="4466368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161212" y="4726207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161212" y="4976812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161212" y="5232891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8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7161212" y="5486400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/>
              </a:rPr>
              <a:t>PP 9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162800" y="5736734"/>
            <a:ext cx="914400" cy="255587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7162800" y="5992813"/>
            <a:ext cx="914400" cy="2555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 dirty="0">
                <a:latin typeface="+mn-lt"/>
              </a:rPr>
              <a:t>PP 11</a:t>
            </a:r>
          </a:p>
        </p:txBody>
      </p:sp>
      <p:cxnSp>
        <p:nvCxnSpPr>
          <p:cNvPr id="114" name="Straight Arrow Connector 113"/>
          <p:cNvCxnSpPr>
            <a:stCxn id="24584" idx="3"/>
            <a:endCxn id="101" idx="1"/>
          </p:cNvCxnSpPr>
          <p:nvPr/>
        </p:nvCxnSpPr>
        <p:spPr bwMode="auto">
          <a:xfrm>
            <a:off x="5527675" y="3328988"/>
            <a:ext cx="1633537" cy="152501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>
            <a:stCxn id="24587" idx="3"/>
            <a:endCxn id="99" idx="1"/>
          </p:cNvCxnSpPr>
          <p:nvPr/>
        </p:nvCxnSpPr>
        <p:spPr bwMode="auto">
          <a:xfrm>
            <a:off x="5527675" y="3633788"/>
            <a:ext cx="1633537" cy="70613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8" name="Straight Arrow Connector 117"/>
          <p:cNvCxnSpPr>
            <a:stCxn id="24590" idx="3"/>
            <a:endCxn id="97" idx="1"/>
          </p:cNvCxnSpPr>
          <p:nvPr/>
        </p:nvCxnSpPr>
        <p:spPr bwMode="auto">
          <a:xfrm flipV="1">
            <a:off x="5527675" y="3822739"/>
            <a:ext cx="1633537" cy="11584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0" name="Straight Arrow Connector 119"/>
          <p:cNvCxnSpPr>
            <a:stCxn id="24625" idx="3"/>
            <a:endCxn id="104" idx="1"/>
          </p:cNvCxnSpPr>
          <p:nvPr/>
        </p:nvCxnSpPr>
        <p:spPr bwMode="auto">
          <a:xfrm>
            <a:off x="5530850" y="5537200"/>
            <a:ext cx="1630362" cy="7699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2" name="Straight Arrow Connector 121"/>
          <p:cNvCxnSpPr>
            <a:stCxn id="24628" idx="3"/>
            <a:endCxn id="101" idx="1"/>
          </p:cNvCxnSpPr>
          <p:nvPr/>
        </p:nvCxnSpPr>
        <p:spPr bwMode="auto">
          <a:xfrm flipV="1">
            <a:off x="5530850" y="4854001"/>
            <a:ext cx="1630362" cy="98799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4" name="Straight Arrow Connector 123"/>
          <p:cNvCxnSpPr>
            <a:stCxn id="24631" idx="3"/>
            <a:endCxn id="112" idx="1"/>
          </p:cNvCxnSpPr>
          <p:nvPr/>
        </p:nvCxnSpPr>
        <p:spPr bwMode="auto">
          <a:xfrm flipV="1">
            <a:off x="5530850" y="6120607"/>
            <a:ext cx="1631950" cy="2619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367100" y="287020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3320511" y="347980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370868" y="5076120"/>
            <a:ext cx="604275" cy="311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EXEC</a:t>
            </a:r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3324279" y="56857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1" name="Rectangle 35"/>
          <p:cNvSpPr>
            <a:spLocks noChangeArrowheads="1"/>
          </p:cNvSpPr>
          <p:nvPr/>
        </p:nvSpPr>
        <p:spPr bwMode="auto">
          <a:xfrm>
            <a:off x="3324279" y="59905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2" name="Rectangle 13"/>
          <p:cNvSpPr>
            <a:spLocks noChangeArrowheads="1"/>
          </p:cNvSpPr>
          <p:nvPr/>
        </p:nvSpPr>
        <p:spPr bwMode="auto">
          <a:xfrm>
            <a:off x="3316607" y="3173057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3" name="Rectangle 13"/>
          <p:cNvSpPr>
            <a:spLocks noChangeArrowheads="1"/>
          </p:cNvSpPr>
          <p:nvPr/>
        </p:nvSpPr>
        <p:spPr bwMode="auto">
          <a:xfrm>
            <a:off x="3326117" y="5380920"/>
            <a:ext cx="6858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Yes</a:t>
            </a:r>
          </a:p>
        </p:txBody>
      </p:sp>
      <p:sp>
        <p:nvSpPr>
          <p:cNvPr id="74" name="Rectangle 10"/>
          <p:cNvSpPr>
            <a:spLocks noChangeArrowheads="1"/>
          </p:cNvSpPr>
          <p:nvPr/>
        </p:nvSpPr>
        <p:spPr bwMode="auto">
          <a:xfrm>
            <a:off x="3316607" y="3786188"/>
            <a:ext cx="685800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360" tIns="44280" rIns="90360" bIns="4428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No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EA605-9119-4E68-913D-788743B2D274}"/>
              </a:ext>
            </a:extLst>
          </p:cNvPr>
          <p:cNvSpPr txBox="1"/>
          <p:nvPr/>
        </p:nvSpPr>
        <p:spPr>
          <a:xfrm>
            <a:off x="5714999" y="6520934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SUP: requires kernel mode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C05B1-8F6D-754C-9547-33FED72A0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Check out:</a:t>
            </a:r>
          </a:p>
          <a:p>
            <a:endParaRPr lang="en-US" dirty="0"/>
          </a:p>
          <a:p>
            <a:r>
              <a:rPr lang="en-US">
                <a:hlinkClick r:id="rId3"/>
              </a:rPr>
              <a:t>https://canvas.cmu.edu/courses/17808</a:t>
            </a:r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957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Address spaces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management</a:t>
            </a:r>
          </a:p>
          <a:p>
            <a:r>
              <a:rPr lang="en-US" dirty="0">
                <a:solidFill>
                  <a:srgbClr val="7F7F7F"/>
                </a:solidFill>
              </a:rPr>
              <a:t>VM as a tool for memory protection</a:t>
            </a:r>
          </a:p>
          <a:p>
            <a:r>
              <a:rPr lang="en-US" dirty="0"/>
              <a:t>Address translation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2906" y="4569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310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Address Translation</a:t>
            </a:r>
          </a:p>
        </p:txBody>
      </p:sp>
      <p:sp>
        <p:nvSpPr>
          <p:cNvPr id="566311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Virtual Address Space</a:t>
            </a:r>
          </a:p>
          <a:p>
            <a:pPr lvl="1"/>
            <a:r>
              <a:rPr lang="en-US" i="1" dirty="0"/>
              <a:t>V = {0, 1, …, N–1}</a:t>
            </a:r>
          </a:p>
          <a:p>
            <a:r>
              <a:rPr lang="en-US" dirty="0"/>
              <a:t>Physical Address Space</a:t>
            </a:r>
          </a:p>
          <a:p>
            <a:pPr lvl="1"/>
            <a:r>
              <a:rPr lang="en-US" i="1" dirty="0"/>
              <a:t>P = {0, 1, …, M–1}</a:t>
            </a:r>
          </a:p>
          <a:p>
            <a:r>
              <a:rPr lang="en-US" dirty="0"/>
              <a:t>Address Translation</a:t>
            </a:r>
          </a:p>
          <a:p>
            <a:pPr lvl="1"/>
            <a:r>
              <a:rPr lang="en-US" b="1" i="1" dirty="0"/>
              <a:t>MAP:  V </a:t>
            </a:r>
            <a:r>
              <a:rPr lang="en-US" b="1" i="1" dirty="0" err="1">
                <a:sym typeface="Symbol" charset="2"/>
              </a:rPr>
              <a:t></a:t>
            </a:r>
            <a:r>
              <a:rPr lang="en-US" b="1" i="1" dirty="0"/>
              <a:t>  P  U  {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}</a:t>
            </a:r>
          </a:p>
          <a:p>
            <a:pPr lvl="1"/>
            <a:r>
              <a:rPr lang="en-US" dirty="0"/>
              <a:t>For virtual address </a:t>
            </a:r>
            <a:r>
              <a:rPr lang="en-US" b="1" i="1" dirty="0"/>
              <a:t>a</a:t>
            </a:r>
            <a:r>
              <a:rPr lang="en-US" dirty="0"/>
              <a:t>: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 a</a:t>
            </a:r>
            <a:r>
              <a:rPr lang="en-US" i="1" dirty="0"/>
              <a:t>’</a:t>
            </a:r>
            <a:r>
              <a:rPr lang="en-US" dirty="0"/>
              <a:t>  if data at virtual address </a:t>
            </a:r>
            <a:r>
              <a:rPr lang="en-US" b="1" i="1" dirty="0"/>
              <a:t>a</a:t>
            </a:r>
            <a:r>
              <a:rPr lang="en-US" dirty="0"/>
              <a:t> is at physical address </a:t>
            </a:r>
            <a:r>
              <a:rPr lang="en-US" b="1" i="1" dirty="0"/>
              <a:t>a’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b="1" i="1" dirty="0"/>
              <a:t>P</a:t>
            </a:r>
          </a:p>
          <a:p>
            <a:pPr lvl="2"/>
            <a:r>
              <a:rPr lang="en-US" b="1" i="1" dirty="0" err="1"/>
              <a:t>MAP(a</a:t>
            </a:r>
            <a:r>
              <a:rPr lang="en-US" b="1" i="1" dirty="0"/>
              <a:t>)  = </a:t>
            </a:r>
            <a:r>
              <a:rPr lang="en-US" b="1" i="1" dirty="0" err="1">
                <a:sym typeface="Symbol" charset="2"/>
              </a:rPr>
              <a:t></a:t>
            </a:r>
            <a:r>
              <a:rPr lang="en-US" b="1" i="1" dirty="0"/>
              <a:t> </a:t>
            </a:r>
            <a:r>
              <a:rPr lang="en-US" dirty="0"/>
              <a:t>if data at virtual address </a:t>
            </a:r>
            <a:r>
              <a:rPr lang="en-US" b="1" i="1" dirty="0"/>
              <a:t>a</a:t>
            </a:r>
            <a:r>
              <a:rPr lang="en-US" dirty="0"/>
              <a:t> is not in physical memory</a:t>
            </a:r>
          </a:p>
          <a:p>
            <a:pPr lvl="3"/>
            <a:r>
              <a:rPr lang="en-US" dirty="0"/>
              <a:t>Either invalid or stored on disk</a:t>
            </a:r>
          </a:p>
          <a:p>
            <a:pPr lvl="2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Translation With a Page Table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753117" y="1840468"/>
            <a:ext cx="25146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number (VPN)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267717" y="18404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Virtual page offset (VPO)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753117" y="32120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372117" y="32120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753117" y="35168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372117" y="3516868"/>
            <a:ext cx="381000" cy="304800"/>
          </a:xfrm>
          <a:prstGeom prst="rect">
            <a:avLst/>
          </a:prstGeom>
          <a:solidFill>
            <a:srgbClr val="8DBA84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753117" y="38216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372117" y="38216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3753117" y="4126468"/>
            <a:ext cx="25146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372117" y="4126468"/>
            <a:ext cx="381000" cy="304800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3753117" y="5726668"/>
            <a:ext cx="2514600" cy="304800"/>
          </a:xfrm>
          <a:prstGeom prst="rect">
            <a:avLst/>
          </a:prstGeom>
          <a:solidFill>
            <a:srgbClr val="D5F1C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Physical page number (PPN)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267717" y="5726668"/>
            <a:ext cx="2133600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en-US" sz="1400" dirty="0">
                <a:latin typeface="+mn-lt"/>
              </a:rPr>
              <a:t>Physical page offset (PPO)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53117" y="1207070"/>
            <a:ext cx="16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 address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53117" y="6031468"/>
            <a:ext cx="1750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Physical address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85355" y="2939463"/>
            <a:ext cx="554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Valid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20703" y="2940531"/>
            <a:ext cx="227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Physical page number (PPN)</a:t>
            </a:r>
          </a:p>
        </p:txBody>
      </p:sp>
      <p:cxnSp>
        <p:nvCxnSpPr>
          <p:cNvPr id="24" name="Elbow Connector 23"/>
          <p:cNvCxnSpPr>
            <a:stCxn id="3" idx="1"/>
            <a:endCxn id="8" idx="1"/>
          </p:cNvCxnSpPr>
          <p:nvPr/>
        </p:nvCxnSpPr>
        <p:spPr bwMode="auto">
          <a:xfrm rot="10800000" flipV="1">
            <a:off x="3372117" y="1992868"/>
            <a:ext cx="381000" cy="1676400"/>
          </a:xfrm>
          <a:prstGeom prst="bentConnector3">
            <a:avLst>
              <a:gd name="adj1" fmla="val 25802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4" idx="2"/>
            <a:endCxn id="14" idx="0"/>
          </p:cNvCxnSpPr>
          <p:nvPr/>
        </p:nvCxnSpPr>
        <p:spPr bwMode="auto">
          <a:xfrm rot="5400000">
            <a:off x="5543817" y="3935968"/>
            <a:ext cx="3581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3976677" y="4692134"/>
            <a:ext cx="2069068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357762" y="1633336"/>
            <a:ext cx="1740959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Page table </a:t>
            </a:r>
            <a:br>
              <a:rPr lang="en-US" sz="14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base register (PTBR)</a:t>
            </a:r>
          </a:p>
          <a:p>
            <a:pPr lvl="0" algn="ctr"/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(CR3 in x86)</a:t>
            </a:r>
          </a:p>
        </p:txBody>
      </p:sp>
      <p:cxnSp>
        <p:nvCxnSpPr>
          <p:cNvPr id="38" name="Shape 37"/>
          <p:cNvCxnSpPr/>
          <p:nvPr/>
        </p:nvCxnSpPr>
        <p:spPr bwMode="auto">
          <a:xfrm rot="5400000">
            <a:off x="2286267" y="3459719"/>
            <a:ext cx="1066800" cy="148590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hape 39"/>
          <p:cNvCxnSpPr>
            <a:stCxn id="36" idx="2"/>
          </p:cNvCxnSpPr>
          <p:nvPr/>
        </p:nvCxnSpPr>
        <p:spPr bwMode="auto">
          <a:xfrm rot="16200000" flipH="1">
            <a:off x="1870345" y="1710296"/>
            <a:ext cx="859668" cy="2143874"/>
          </a:xfrm>
          <a:prstGeom prst="bentConnector2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ectangle 40"/>
          <p:cNvSpPr/>
          <p:nvPr/>
        </p:nvSpPr>
        <p:spPr>
          <a:xfrm>
            <a:off x="3272477" y="2639892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3279" y="3196475"/>
            <a:ext cx="19030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Physical page table 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address for the current</a:t>
            </a:r>
          </a:p>
          <a:p>
            <a:r>
              <a:rPr lang="en-US" sz="1400" dirty="0">
                <a:solidFill>
                  <a:srgbClr val="990000"/>
                </a:solidFill>
                <a:latin typeface="Calibri" pitchFamily="34" charset="0"/>
              </a:rPr>
              <a:t>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8992" y="4371965"/>
            <a:ext cx="16997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0:</a:t>
            </a:r>
          </a:p>
          <a:p>
            <a:pPr algn="r"/>
            <a:r>
              <a:rPr lang="en-US" sz="1400" dirty="0">
                <a:latin typeface="Calibri" pitchFamily="34" charset="0"/>
              </a:rPr>
              <a:t>Page not in memory</a:t>
            </a:r>
          </a:p>
          <a:p>
            <a:pPr algn="r"/>
            <a:r>
              <a:rPr lang="en-US" sz="1400" dirty="0">
                <a:latin typeface="Calibri" pitchFamily="34" charset="0"/>
              </a:rPr>
              <a:t>(page fault)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29600" y="1551801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37045" y="1551801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7354" y="1551801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53117" y="1551801"/>
            <a:ext cx="42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n-1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35796" y="5450463"/>
            <a:ext cx="298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43241" y="5450463"/>
            <a:ext cx="4269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p-1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22765" y="5450463"/>
            <a:ext cx="301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itchFamily="34" charset="0"/>
              </a:rPr>
              <a:t>p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18528" y="5450463"/>
            <a:ext cx="469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itchFamily="34" charset="0"/>
              </a:rPr>
              <a:t>m-1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3000" y="4691628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latin typeface="Calibri" pitchFamily="34" charset="0"/>
              </a:rPr>
              <a:t>Valid bit = 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572895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Hit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19600"/>
            <a:ext cx="6781800" cy="2057400"/>
          </a:xfrm>
          <a:ln/>
        </p:spPr>
        <p:txBody>
          <a:bodyPr/>
          <a:lstStyle/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MMU sends physical address to cache/memory</a:t>
            </a:r>
          </a:p>
          <a:p>
            <a:pPr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Cache/memory sends data word to processor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1809754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1524728"/>
            <a:ext cx="914400" cy="22844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606298" y="2631411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3580538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28842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2162233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2424364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2157277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577141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513388" y="1717011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5030787" y="19698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66800" y="2021811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5030787" y="2274670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2695634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1921934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5656358" y="1469495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56358" y="2324630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56358" y="2951163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3865564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3" grpId="0"/>
      <p:bldP spid="47" grpId="0"/>
      <p:bldP spid="52" grpId="0" animBg="1"/>
      <p:bldP spid="53" grpId="0" animBg="1"/>
      <p:bldP spid="54" grpId="0" animBg="1"/>
      <p:bldP spid="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09600" y="2237000"/>
            <a:ext cx="3749615" cy="16774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Address Translation: Page Fault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001000" cy="2057400"/>
          </a:xfrm>
          <a:ln/>
        </p:spPr>
        <p:txBody>
          <a:bodyPr/>
          <a:lstStyle/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1) Processor sends virtual address to MMU 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2-3) MMU fetches PTE from page table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4) Valid bit is zero, so MMU triggers page fault exception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5) Handler identifies victim (and, if dirty, pages it out to disk)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6) Handler pages in new page and updates PTE in memory</a:t>
            </a:r>
          </a:p>
          <a:p>
            <a:pPr>
              <a:lnSpc>
                <a:spcPct val="73000"/>
              </a:lnSpc>
              <a:spcBef>
                <a:spcPts val="12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b="0" dirty="0"/>
              <a:t>7) Handler returns to original process, restarting faulting instruction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188602" y="24738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777815" y="2188833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750202" y="28263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1817002" y="30884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274202" y="2829849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4766" y="2241246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738003" y="2394344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V="1">
            <a:off x="4255402" y="26472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4791415" y="2835472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 flipV="1">
            <a:off x="4255402" y="3104403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2330387" y="2594506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880973" y="2146828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4880973" y="3154363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4563533" y="155416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7192962" y="2700868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7924800" y="2192866"/>
            <a:ext cx="914400" cy="1925967"/>
          </a:xfrm>
          <a:prstGeom prst="rect">
            <a:avLst/>
          </a:prstGeom>
          <a:solidFill>
            <a:srgbClr val="F5F5F5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Disk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5760880" y="1219200"/>
            <a:ext cx="2527985" cy="533400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Page fault handler</a:t>
            </a:r>
          </a:p>
        </p:txBody>
      </p:sp>
      <p:cxnSp>
        <p:nvCxnSpPr>
          <p:cNvPr id="27" name="Shape 26"/>
          <p:cNvCxnSpPr>
            <a:stCxn id="9226" idx="0"/>
            <a:endCxn id="25" idx="1"/>
          </p:cNvCxnSpPr>
          <p:nvPr/>
        </p:nvCxnSpPr>
        <p:spPr bwMode="auto">
          <a:xfrm rot="5400000" flipH="1" flipV="1">
            <a:off x="4247462" y="960441"/>
            <a:ext cx="987959" cy="2038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707187" y="2633132"/>
            <a:ext cx="1217613" cy="221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10800000">
            <a:off x="6707188" y="3580024"/>
            <a:ext cx="12176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Down Arrow 33"/>
          <p:cNvSpPr/>
          <p:nvPr/>
        </p:nvSpPr>
        <p:spPr bwMode="auto">
          <a:xfrm>
            <a:off x="7086600" y="1752600"/>
            <a:ext cx="457200" cy="628516"/>
          </a:xfrm>
          <a:prstGeom prst="downArrow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6773333" y="2353733"/>
            <a:ext cx="105828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Victim page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858000" y="3302001"/>
            <a:ext cx="91952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New page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267200" y="1180238"/>
            <a:ext cx="90791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Exception</a:t>
            </a:r>
          </a:p>
        </p:txBody>
      </p:sp>
      <p:sp>
        <p:nvSpPr>
          <p:cNvPr id="42" name="Oval 21"/>
          <p:cNvSpPr>
            <a:spLocks noChangeArrowheads="1"/>
          </p:cNvSpPr>
          <p:nvPr/>
        </p:nvSpPr>
        <p:spPr bwMode="auto">
          <a:xfrm>
            <a:off x="7205132" y="3662362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9" name="Oval 21"/>
          <p:cNvSpPr>
            <a:spLocks noChangeArrowheads="1"/>
          </p:cNvSpPr>
          <p:nvPr/>
        </p:nvSpPr>
        <p:spPr bwMode="auto">
          <a:xfrm>
            <a:off x="2330386" y="317314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  <p:bldP spid="25" grpId="0" animBg="1"/>
      <p:bldP spid="34" grpId="0" animBg="1"/>
      <p:bldP spid="35" grpId="0"/>
      <p:bldP spid="36" grpId="0"/>
      <p:bldP spid="39" grpId="0"/>
      <p:bldP spid="42" grpId="0" animBg="1"/>
      <p:bldP spid="4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71" name="Rectangle 79"/>
          <p:cNvSpPr>
            <a:spLocks noChangeArrowheads="1"/>
          </p:cNvSpPr>
          <p:nvPr/>
        </p:nvSpPr>
        <p:spPr bwMode="auto">
          <a:xfrm>
            <a:off x="827088" y="2222211"/>
            <a:ext cx="3646487" cy="2438400"/>
          </a:xfrm>
          <a:prstGeom prst="rect">
            <a:avLst/>
          </a:prstGeom>
          <a:solidFill>
            <a:srgbClr val="EBEBEB"/>
          </a:solidFill>
          <a:ln w="12700" cap="flat" cmpd="sng" algn="ctr">
            <a:noFill/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Integrating VM and Cache</a:t>
            </a:r>
          </a:p>
        </p:txBody>
      </p:sp>
      <p:sp>
        <p:nvSpPr>
          <p:cNvPr id="571458" name="Rectangle 66"/>
          <p:cNvSpPr>
            <a:spLocks noChangeArrowheads="1"/>
          </p:cNvSpPr>
          <p:nvPr/>
        </p:nvSpPr>
        <p:spPr bwMode="auto">
          <a:xfrm>
            <a:off x="2552700" y="3411249"/>
            <a:ext cx="384721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VA</a:t>
            </a:r>
          </a:p>
        </p:txBody>
      </p:sp>
      <p:sp>
        <p:nvSpPr>
          <p:cNvPr id="571459" name="Rectangle 67"/>
          <p:cNvSpPr>
            <a:spLocks noChangeArrowheads="1"/>
          </p:cNvSpPr>
          <p:nvPr/>
        </p:nvSpPr>
        <p:spPr bwMode="auto">
          <a:xfrm>
            <a:off x="1028700" y="3182649"/>
            <a:ext cx="1230313" cy="457200"/>
          </a:xfrm>
          <a:prstGeom prst="rect">
            <a:avLst/>
          </a:prstGeom>
          <a:solidFill>
            <a:srgbClr val="F6D2D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CPU</a:t>
            </a:r>
          </a:p>
        </p:txBody>
      </p:sp>
      <p:sp>
        <p:nvSpPr>
          <p:cNvPr id="571460" name="Rectangle 68"/>
          <p:cNvSpPr>
            <a:spLocks noChangeArrowheads="1"/>
          </p:cNvSpPr>
          <p:nvPr/>
        </p:nvSpPr>
        <p:spPr bwMode="auto">
          <a:xfrm>
            <a:off x="3267075" y="2420649"/>
            <a:ext cx="1022350" cy="2119312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MMU</a:t>
            </a:r>
          </a:p>
        </p:txBody>
      </p:sp>
      <p:sp>
        <p:nvSpPr>
          <p:cNvPr id="571461" name="Rectangle 69"/>
          <p:cNvSpPr>
            <a:spLocks noChangeArrowheads="1"/>
          </p:cNvSpPr>
          <p:nvPr/>
        </p:nvSpPr>
        <p:spPr bwMode="auto">
          <a:xfrm>
            <a:off x="5448300" y="2420649"/>
            <a:ext cx="925513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endParaRPr lang="en-US" sz="1600" b="0">
              <a:latin typeface="+mn-lt"/>
            </a:endParaRPr>
          </a:p>
        </p:txBody>
      </p:sp>
      <p:sp>
        <p:nvSpPr>
          <p:cNvPr id="571462" name="Line 70"/>
          <p:cNvSpPr>
            <a:spLocks noChangeShapeType="1"/>
          </p:cNvSpPr>
          <p:nvPr/>
        </p:nvSpPr>
        <p:spPr bwMode="auto">
          <a:xfrm flipV="1">
            <a:off x="2259013" y="3411249"/>
            <a:ext cx="1001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3" name="Line 71"/>
          <p:cNvSpPr>
            <a:spLocks noChangeShapeType="1"/>
          </p:cNvSpPr>
          <p:nvPr/>
        </p:nvSpPr>
        <p:spPr bwMode="auto">
          <a:xfrm flipV="1">
            <a:off x="1638300" y="3639849"/>
            <a:ext cx="0" cy="1249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4" name="Rectangle 72"/>
          <p:cNvSpPr>
            <a:spLocks noChangeArrowheads="1"/>
          </p:cNvSpPr>
          <p:nvPr/>
        </p:nvSpPr>
        <p:spPr bwMode="auto">
          <a:xfrm>
            <a:off x="4564063" y="2922299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dirty="0">
                <a:latin typeface="+mn-lt"/>
              </a:rPr>
              <a:t>PTEA</a:t>
            </a:r>
          </a:p>
        </p:txBody>
      </p:sp>
      <p:sp>
        <p:nvSpPr>
          <p:cNvPr id="571465" name="Text Box 73"/>
          <p:cNvSpPr txBox="1">
            <a:spLocks noChangeArrowheads="1"/>
          </p:cNvSpPr>
          <p:nvPr/>
        </p:nvSpPr>
        <p:spPr bwMode="auto">
          <a:xfrm>
            <a:off x="4286250" y="176400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66" name="Line 74"/>
          <p:cNvSpPr>
            <a:spLocks noChangeShapeType="1"/>
          </p:cNvSpPr>
          <p:nvPr/>
        </p:nvSpPr>
        <p:spPr bwMode="auto">
          <a:xfrm>
            <a:off x="4286250" y="3181061"/>
            <a:ext cx="11620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7" name="Rectangle 75"/>
          <p:cNvSpPr>
            <a:spLocks noChangeArrowheads="1"/>
          </p:cNvSpPr>
          <p:nvPr/>
        </p:nvSpPr>
        <p:spPr bwMode="auto">
          <a:xfrm>
            <a:off x="4692650" y="3563649"/>
            <a:ext cx="3478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68" name="Line 76"/>
          <p:cNvSpPr>
            <a:spLocks noChangeShapeType="1"/>
          </p:cNvSpPr>
          <p:nvPr/>
        </p:nvSpPr>
        <p:spPr bwMode="auto">
          <a:xfrm flipH="1">
            <a:off x="1638300" y="4889211"/>
            <a:ext cx="356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69" name="Text Box 77"/>
          <p:cNvSpPr txBox="1">
            <a:spLocks noChangeArrowheads="1"/>
          </p:cNvSpPr>
          <p:nvPr/>
        </p:nvSpPr>
        <p:spPr bwMode="auto">
          <a:xfrm>
            <a:off x="3200400" y="4813011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+mn-lt"/>
              </a:rPr>
              <a:t>Data</a:t>
            </a:r>
          </a:p>
        </p:txBody>
      </p:sp>
      <p:sp>
        <p:nvSpPr>
          <p:cNvPr id="571470" name="Line 78"/>
          <p:cNvSpPr>
            <a:spLocks noChangeShapeType="1"/>
          </p:cNvSpPr>
          <p:nvPr/>
        </p:nvSpPr>
        <p:spPr bwMode="auto">
          <a:xfrm flipV="1">
            <a:off x="4305300" y="3822411"/>
            <a:ext cx="1162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3" name="Rectangle 81"/>
          <p:cNvSpPr>
            <a:spLocks noChangeArrowheads="1"/>
          </p:cNvSpPr>
          <p:nvPr/>
        </p:nvSpPr>
        <p:spPr bwMode="auto">
          <a:xfrm>
            <a:off x="7532688" y="2420649"/>
            <a:ext cx="925512" cy="2119312"/>
          </a:xfrm>
          <a:prstGeom prst="rect">
            <a:avLst/>
          </a:prstGeom>
          <a:solidFill>
            <a:srgbClr val="F5F5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Memory</a:t>
            </a:r>
          </a:p>
        </p:txBody>
      </p:sp>
      <p:sp>
        <p:nvSpPr>
          <p:cNvPr id="571474" name="Line 82"/>
          <p:cNvSpPr>
            <a:spLocks noChangeShapeType="1"/>
          </p:cNvSpPr>
          <p:nvPr/>
        </p:nvSpPr>
        <p:spPr bwMode="auto">
          <a:xfrm>
            <a:off x="6373813" y="3822411"/>
            <a:ext cx="1177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75" name="Text Box 83"/>
          <p:cNvSpPr txBox="1">
            <a:spLocks noChangeArrowheads="1"/>
          </p:cNvSpPr>
          <p:nvPr/>
        </p:nvSpPr>
        <p:spPr bwMode="auto">
          <a:xfrm>
            <a:off x="6750050" y="3516609"/>
            <a:ext cx="40427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PA</a:t>
            </a:r>
          </a:p>
        </p:txBody>
      </p:sp>
      <p:sp>
        <p:nvSpPr>
          <p:cNvPr id="571476" name="Text Box 84"/>
          <p:cNvSpPr txBox="1">
            <a:spLocks noChangeArrowheads="1"/>
          </p:cNvSpPr>
          <p:nvPr/>
        </p:nvSpPr>
        <p:spPr bwMode="auto">
          <a:xfrm>
            <a:off x="5981507" y="3575704"/>
            <a:ext cx="47961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7" name="Rectangle 85"/>
          <p:cNvSpPr>
            <a:spLocks noChangeArrowheads="1"/>
          </p:cNvSpPr>
          <p:nvPr/>
        </p:nvSpPr>
        <p:spPr bwMode="auto">
          <a:xfrm>
            <a:off x="6648450" y="2861974"/>
            <a:ext cx="564257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>
                <a:latin typeface="+mn-lt"/>
              </a:rPr>
              <a:t>PTEA</a:t>
            </a:r>
          </a:p>
        </p:txBody>
      </p:sp>
      <p:sp>
        <p:nvSpPr>
          <p:cNvPr id="571478" name="Text Box 86"/>
          <p:cNvSpPr txBox="1">
            <a:spLocks noChangeArrowheads="1"/>
          </p:cNvSpPr>
          <p:nvPr/>
        </p:nvSpPr>
        <p:spPr bwMode="auto">
          <a:xfrm>
            <a:off x="5933633" y="2905779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PTEA</a:t>
            </a:r>
          </a:p>
          <a:p>
            <a:pPr algn="r">
              <a:lnSpc>
                <a:spcPct val="100000"/>
              </a:lnSpc>
            </a:pPr>
            <a:r>
              <a:rPr lang="en-US" sz="1200">
                <a:latin typeface="+mn-lt"/>
              </a:rPr>
              <a:t>miss</a:t>
            </a:r>
          </a:p>
        </p:txBody>
      </p:sp>
      <p:sp>
        <p:nvSpPr>
          <p:cNvPr id="571479" name="Line 87"/>
          <p:cNvSpPr>
            <a:spLocks noChangeShapeType="1"/>
          </p:cNvSpPr>
          <p:nvPr/>
        </p:nvSpPr>
        <p:spPr bwMode="auto">
          <a:xfrm flipH="1">
            <a:off x="3763963" y="2071399"/>
            <a:ext cx="14430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0" name="Line 88"/>
          <p:cNvSpPr>
            <a:spLocks noChangeShapeType="1"/>
          </p:cNvSpPr>
          <p:nvPr/>
        </p:nvSpPr>
        <p:spPr bwMode="auto">
          <a:xfrm flipV="1">
            <a:off x="3763963" y="2071399"/>
            <a:ext cx="0" cy="34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1" name="Line 89"/>
          <p:cNvSpPr>
            <a:spLocks noChangeShapeType="1"/>
          </p:cNvSpPr>
          <p:nvPr/>
        </p:nvSpPr>
        <p:spPr bwMode="auto">
          <a:xfrm flipH="1">
            <a:off x="5207000" y="26032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2" name="Line 90"/>
          <p:cNvSpPr>
            <a:spLocks noChangeShapeType="1"/>
          </p:cNvSpPr>
          <p:nvPr/>
        </p:nvSpPr>
        <p:spPr bwMode="auto">
          <a:xfrm flipV="1">
            <a:off x="5207000" y="2071399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3" name="Text Box 91"/>
          <p:cNvSpPr txBox="1">
            <a:spLocks noChangeArrowheads="1"/>
          </p:cNvSpPr>
          <p:nvPr/>
        </p:nvSpPr>
        <p:spPr bwMode="auto">
          <a:xfrm>
            <a:off x="5399088" y="2402542"/>
            <a:ext cx="50526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PTEA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4" name="Line 92"/>
          <p:cNvSpPr>
            <a:spLocks noChangeShapeType="1"/>
          </p:cNvSpPr>
          <p:nvPr/>
        </p:nvSpPr>
        <p:spPr bwMode="auto">
          <a:xfrm flipH="1">
            <a:off x="5207000" y="4355811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5" name="Line 93"/>
          <p:cNvSpPr>
            <a:spLocks noChangeShapeType="1"/>
          </p:cNvSpPr>
          <p:nvPr/>
        </p:nvSpPr>
        <p:spPr bwMode="auto">
          <a:xfrm flipH="1" flipV="1">
            <a:off x="5207000" y="4355811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6" name="Text Box 94"/>
          <p:cNvSpPr txBox="1">
            <a:spLocks noChangeArrowheads="1"/>
          </p:cNvSpPr>
          <p:nvPr/>
        </p:nvSpPr>
        <p:spPr bwMode="auto">
          <a:xfrm>
            <a:off x="5399088" y="4155142"/>
            <a:ext cx="35839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PA </a:t>
            </a:r>
          </a:p>
          <a:p>
            <a:pPr algn="l">
              <a:lnSpc>
                <a:spcPct val="100000"/>
              </a:lnSpc>
            </a:pPr>
            <a:r>
              <a:rPr lang="en-US" sz="1200">
                <a:latin typeface="+mn-lt"/>
              </a:rPr>
              <a:t>hit</a:t>
            </a:r>
          </a:p>
        </p:txBody>
      </p:sp>
      <p:sp>
        <p:nvSpPr>
          <p:cNvPr id="571487" name="Line 95"/>
          <p:cNvSpPr>
            <a:spLocks noChangeShapeType="1"/>
          </p:cNvSpPr>
          <p:nvPr/>
        </p:nvSpPr>
        <p:spPr bwMode="auto">
          <a:xfrm>
            <a:off x="6389688" y="3182649"/>
            <a:ext cx="116205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8" name="Line 96"/>
          <p:cNvSpPr>
            <a:spLocks noChangeShapeType="1"/>
          </p:cNvSpPr>
          <p:nvPr/>
        </p:nvSpPr>
        <p:spPr bwMode="auto">
          <a:xfrm flipH="1">
            <a:off x="6373813" y="43558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89" name="Text Box 97"/>
          <p:cNvSpPr txBox="1">
            <a:spLocks noChangeArrowheads="1"/>
          </p:cNvSpPr>
          <p:nvPr/>
        </p:nvSpPr>
        <p:spPr bwMode="auto">
          <a:xfrm>
            <a:off x="6672263" y="4050009"/>
            <a:ext cx="583814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Data</a:t>
            </a:r>
          </a:p>
        </p:txBody>
      </p:sp>
      <p:sp>
        <p:nvSpPr>
          <p:cNvPr id="571490" name="Line 98"/>
          <p:cNvSpPr>
            <a:spLocks noChangeShapeType="1"/>
          </p:cNvSpPr>
          <p:nvPr/>
        </p:nvSpPr>
        <p:spPr bwMode="auto">
          <a:xfrm flipH="1">
            <a:off x="6361113" y="2603211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571491" name="Text Box 99"/>
          <p:cNvSpPr txBox="1">
            <a:spLocks noChangeArrowheads="1"/>
          </p:cNvSpPr>
          <p:nvPr/>
        </p:nvSpPr>
        <p:spPr bwMode="auto">
          <a:xfrm>
            <a:off x="6689725" y="2265659"/>
            <a:ext cx="49494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>
                <a:latin typeface="+mn-lt"/>
              </a:rPr>
              <a:t>PTE</a:t>
            </a:r>
          </a:p>
        </p:txBody>
      </p:sp>
      <p:sp>
        <p:nvSpPr>
          <p:cNvPr id="571492" name="Text Box 100"/>
          <p:cNvSpPr txBox="1">
            <a:spLocks noChangeArrowheads="1"/>
          </p:cNvSpPr>
          <p:nvPr/>
        </p:nvSpPr>
        <p:spPr bwMode="auto">
          <a:xfrm>
            <a:off x="5573713" y="4596824"/>
            <a:ext cx="671979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L1</a:t>
            </a:r>
          </a:p>
          <a:p>
            <a:pPr algn="ctr">
              <a:lnSpc>
                <a:spcPct val="100000"/>
              </a:lnSpc>
            </a:pPr>
            <a:r>
              <a:rPr lang="en-US" sz="1600" dirty="0">
                <a:latin typeface="+mn-lt"/>
              </a:rPr>
              <a:t>cache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2222211"/>
            <a:ext cx="110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CPU Chip</a:t>
            </a:r>
          </a:p>
        </p:txBody>
      </p:sp>
      <p:sp>
        <p:nvSpPr>
          <p:cNvPr id="44" name="Rectangle 72"/>
          <p:cNvSpPr>
            <a:spLocks noChangeArrowheads="1"/>
          </p:cNvSpPr>
          <p:nvPr/>
        </p:nvSpPr>
        <p:spPr bwMode="auto">
          <a:xfrm>
            <a:off x="943437" y="6191230"/>
            <a:ext cx="7241252" cy="2667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600" i="1" dirty="0">
                <a:latin typeface="+mn-lt"/>
              </a:rPr>
              <a:t>VA: virtual address, PA: physical address, PTE: page table entry, PTEA = PTE address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89467" y="493712"/>
            <a:ext cx="8382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Speeding up Translation with a TLB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81138"/>
            <a:ext cx="8548687" cy="5224462"/>
          </a:xfrm>
          <a:ln/>
        </p:spPr>
        <p:txBody>
          <a:bodyPr/>
          <a:lstStyle/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Page table entries (PTEs) are cached in L1 like any other memory word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PTEs may be evicted by other data references</a:t>
            </a:r>
          </a:p>
          <a:p>
            <a:pPr lvl="1"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PTE hit still requires a small L1 delay</a:t>
            </a:r>
          </a:p>
          <a:p>
            <a:pPr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Solution: </a:t>
            </a:r>
            <a:r>
              <a:rPr lang="en-GB" i="1" dirty="0">
                <a:solidFill>
                  <a:srgbClr val="C00000"/>
                </a:solidFill>
                <a:effectLst/>
              </a:rPr>
              <a:t>Translation </a:t>
            </a:r>
            <a:r>
              <a:rPr lang="en-GB" i="1" dirty="0" err="1">
                <a:solidFill>
                  <a:srgbClr val="C00000"/>
                </a:solidFill>
                <a:effectLst/>
              </a:rPr>
              <a:t>Lookaside</a:t>
            </a:r>
            <a:r>
              <a:rPr lang="en-GB" i="1" dirty="0">
                <a:solidFill>
                  <a:srgbClr val="C00000"/>
                </a:solidFill>
                <a:effectLst/>
              </a:rPr>
              <a:t> Buffer</a:t>
            </a:r>
            <a:r>
              <a:rPr lang="en-GB" dirty="0">
                <a:effectLst/>
              </a:rPr>
              <a:t> (TLB)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Small set-associative hardware cache in MMU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Maps virtual page numbers to  physical page numbers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Contains complete page table entries for small number of pages</a:t>
            </a:r>
          </a:p>
          <a:p>
            <a:pPr lvl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2324-B53B-49E0-9FC2-9A80990E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Survey Summary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0DB9B-2412-45E3-9FA1-FFD6B1B5C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students feel welcomed and included</a:t>
            </a:r>
          </a:p>
          <a:p>
            <a:pPr lvl="1"/>
            <a:r>
              <a:rPr lang="en-US" dirty="0"/>
              <a:t>Teaching Assistants and professors who care</a:t>
            </a:r>
          </a:p>
          <a:p>
            <a:pPr lvl="1"/>
            <a:endParaRPr lang="en-US" dirty="0"/>
          </a:p>
          <a:p>
            <a:r>
              <a:rPr lang="en-US" dirty="0"/>
              <a:t>TA OH are an important part of learning</a:t>
            </a:r>
          </a:p>
          <a:p>
            <a:pPr lvl="1"/>
            <a:r>
              <a:rPr lang="en-US" dirty="0"/>
              <a:t>Keeping to 10 minutes and understanding expectations</a:t>
            </a:r>
          </a:p>
          <a:p>
            <a:pPr lvl="1"/>
            <a:r>
              <a:rPr lang="en-US" dirty="0"/>
              <a:t>Expect a separate Piazza post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instructors are happy to discuss the feedback further in their office hours</a:t>
            </a:r>
          </a:p>
          <a:p>
            <a:pPr lvl="1"/>
            <a:r>
              <a:rPr lang="en-US" dirty="0"/>
              <a:t>Many other valuable points </a:t>
            </a:r>
            <a:r>
              <a:rPr lang="en-US"/>
              <a:t>and suggestions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03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Summary of Address Translation Symbols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4"/>
            <a:ext cx="7896225" cy="5267325"/>
          </a:xfrm>
        </p:spPr>
        <p:txBody>
          <a:bodyPr>
            <a:normAutofit/>
          </a:bodyPr>
          <a:lstStyle/>
          <a:p>
            <a:r>
              <a:rPr lang="en-US" dirty="0"/>
              <a:t>Basic Parameters</a:t>
            </a:r>
          </a:p>
          <a:p>
            <a:pPr lvl="1"/>
            <a:r>
              <a:rPr lang="en-US" b="1" dirty="0"/>
              <a:t>N = 2</a:t>
            </a:r>
            <a:r>
              <a:rPr lang="en-US" b="1" baseline="30000" dirty="0"/>
              <a:t>n </a:t>
            </a:r>
            <a:r>
              <a:rPr lang="en-US" dirty="0"/>
              <a:t>: Number of addresses in virtual address space</a:t>
            </a:r>
            <a:endParaRPr lang="en-US" baseline="30000" dirty="0"/>
          </a:p>
          <a:p>
            <a:pPr lvl="1"/>
            <a:r>
              <a:rPr lang="en-US" b="1" dirty="0"/>
              <a:t>M = 2</a:t>
            </a:r>
            <a:r>
              <a:rPr lang="en-US" b="1" baseline="30000" dirty="0"/>
              <a:t>m </a:t>
            </a:r>
            <a:r>
              <a:rPr lang="en-US" dirty="0"/>
              <a:t>: Number of addresses in physical address space</a:t>
            </a:r>
            <a:endParaRPr lang="en-US" baseline="30000" dirty="0"/>
          </a:p>
          <a:p>
            <a:pPr lvl="1"/>
            <a:r>
              <a:rPr lang="en-US" b="1" dirty="0"/>
              <a:t>P = 2</a:t>
            </a:r>
            <a:r>
              <a:rPr lang="en-US" b="1" baseline="30000" dirty="0"/>
              <a:t>p </a:t>
            </a:r>
            <a:r>
              <a:rPr lang="en-US" b="1" dirty="0"/>
              <a:t> </a:t>
            </a:r>
            <a:r>
              <a:rPr lang="en-US" dirty="0"/>
              <a:t>: Page size (bytes)</a:t>
            </a:r>
            <a:endParaRPr lang="en-US" baseline="30000" dirty="0"/>
          </a:p>
          <a:p>
            <a:r>
              <a:rPr lang="en-US" dirty="0"/>
              <a:t>Components of the virtual address (VA)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TLBI</a:t>
            </a:r>
            <a:r>
              <a:rPr lang="en-US" i="1" dirty="0">
                <a:solidFill>
                  <a:srgbClr val="FF0000"/>
                </a:solidFill>
              </a:rPr>
              <a:t>: TLB index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TLBT</a:t>
            </a:r>
            <a:r>
              <a:rPr lang="en-US" i="1" dirty="0">
                <a:solidFill>
                  <a:srgbClr val="FF0000"/>
                </a:solidFill>
              </a:rPr>
              <a:t>: TLB tag</a:t>
            </a:r>
          </a:p>
          <a:p>
            <a:pPr lvl="1"/>
            <a:r>
              <a:rPr lang="en-US" b="1" dirty="0"/>
              <a:t>VPO</a:t>
            </a:r>
            <a:r>
              <a:rPr lang="en-US" dirty="0"/>
              <a:t>: Virtual page offset </a:t>
            </a:r>
          </a:p>
          <a:p>
            <a:pPr lvl="1"/>
            <a:r>
              <a:rPr lang="en-US" b="1" dirty="0"/>
              <a:t>VPN</a:t>
            </a:r>
            <a:r>
              <a:rPr lang="en-US" dirty="0"/>
              <a:t>: Virtual page number </a:t>
            </a:r>
          </a:p>
          <a:p>
            <a:r>
              <a:rPr lang="en-US" dirty="0"/>
              <a:t>Components of the physical address (PA)</a:t>
            </a:r>
          </a:p>
          <a:p>
            <a:pPr lvl="1"/>
            <a:r>
              <a:rPr lang="en-US" b="1" dirty="0"/>
              <a:t>PPO</a:t>
            </a:r>
            <a:r>
              <a:rPr lang="en-US" dirty="0"/>
              <a:t>: Physical page offset (same as VPO)</a:t>
            </a:r>
          </a:p>
          <a:p>
            <a:pPr lvl="1"/>
            <a:r>
              <a:rPr lang="en-US" b="1" dirty="0"/>
              <a:t>PPN:</a:t>
            </a:r>
            <a:r>
              <a:rPr lang="en-US" dirty="0"/>
              <a:t> Physical page number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338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TLB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847725"/>
          </a:xfrm>
        </p:spPr>
        <p:txBody>
          <a:bodyPr/>
          <a:lstStyle/>
          <a:p>
            <a:r>
              <a:rPr lang="en-US" dirty="0"/>
              <a:t>MMU uses the VPN portion of the virtual address to access the TLB:</a:t>
            </a:r>
          </a:p>
        </p:txBody>
      </p:sp>
      <p:sp>
        <p:nvSpPr>
          <p:cNvPr id="4" name="Rectangle 379"/>
          <p:cNvSpPr>
            <a:spLocks noChangeArrowheads="1"/>
          </p:cNvSpPr>
          <p:nvPr/>
        </p:nvSpPr>
        <p:spPr bwMode="auto">
          <a:xfrm>
            <a:off x="4454526" y="2908300"/>
            <a:ext cx="1658937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j-lt"/>
              </a:rPr>
              <a:t>TLB tag (TLBT)</a:t>
            </a:r>
          </a:p>
        </p:txBody>
      </p:sp>
      <p:sp>
        <p:nvSpPr>
          <p:cNvPr id="5" name="Rectangle 380"/>
          <p:cNvSpPr>
            <a:spLocks noChangeArrowheads="1"/>
          </p:cNvSpPr>
          <p:nvPr/>
        </p:nvSpPr>
        <p:spPr bwMode="auto">
          <a:xfrm>
            <a:off x="6108701" y="2908300"/>
            <a:ext cx="17700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TLB index (TLBI)</a:t>
            </a:r>
          </a:p>
        </p:txBody>
      </p:sp>
      <p:sp>
        <p:nvSpPr>
          <p:cNvPr id="6" name="Text Box 381"/>
          <p:cNvSpPr txBox="1">
            <a:spLocks noChangeArrowheads="1"/>
          </p:cNvSpPr>
          <p:nvPr/>
        </p:nvSpPr>
        <p:spPr bwMode="auto">
          <a:xfrm>
            <a:off x="8670926" y="2607261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0</a:t>
            </a:r>
          </a:p>
        </p:txBody>
      </p:sp>
      <p:sp>
        <p:nvSpPr>
          <p:cNvPr id="7" name="Text Box 382"/>
          <p:cNvSpPr txBox="1">
            <a:spLocks noChangeArrowheads="1"/>
          </p:cNvSpPr>
          <p:nvPr/>
        </p:nvSpPr>
        <p:spPr bwMode="auto">
          <a:xfrm>
            <a:off x="7842251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p-1</a:t>
            </a:r>
          </a:p>
        </p:txBody>
      </p:sp>
      <p:sp>
        <p:nvSpPr>
          <p:cNvPr id="8" name="Text Box 383"/>
          <p:cNvSpPr txBox="1">
            <a:spLocks noChangeArrowheads="1"/>
          </p:cNvSpPr>
          <p:nvPr/>
        </p:nvSpPr>
        <p:spPr bwMode="auto">
          <a:xfrm>
            <a:off x="7637463" y="2607261"/>
            <a:ext cx="2952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</a:t>
            </a:r>
          </a:p>
        </p:txBody>
      </p:sp>
      <p:sp>
        <p:nvSpPr>
          <p:cNvPr id="9" name="Text Box 384"/>
          <p:cNvSpPr txBox="1">
            <a:spLocks noChangeArrowheads="1"/>
          </p:cNvSpPr>
          <p:nvPr/>
        </p:nvSpPr>
        <p:spPr bwMode="auto">
          <a:xfrm>
            <a:off x="4343400" y="2607261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n-1</a:t>
            </a:r>
          </a:p>
        </p:txBody>
      </p:sp>
      <p:sp>
        <p:nvSpPr>
          <p:cNvPr id="10" name="Rectangle 385"/>
          <p:cNvSpPr>
            <a:spLocks noChangeArrowheads="1"/>
          </p:cNvSpPr>
          <p:nvPr/>
        </p:nvSpPr>
        <p:spPr bwMode="auto">
          <a:xfrm>
            <a:off x="7880351" y="2908300"/>
            <a:ext cx="919162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j-lt"/>
              </a:rPr>
              <a:t>VPO</a:t>
            </a:r>
          </a:p>
        </p:txBody>
      </p:sp>
      <p:sp>
        <p:nvSpPr>
          <p:cNvPr id="11" name="AutoShape 386"/>
          <p:cNvSpPr>
            <a:spLocks/>
          </p:cNvSpPr>
          <p:nvPr/>
        </p:nvSpPr>
        <p:spPr bwMode="auto">
          <a:xfrm rot="5400000" flipV="1">
            <a:off x="6056313" y="869950"/>
            <a:ext cx="177800" cy="3403600"/>
          </a:xfrm>
          <a:prstGeom prst="leftBrace">
            <a:avLst>
              <a:gd name="adj1" fmla="val 159524"/>
              <a:gd name="adj2" fmla="val 49949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>
              <a:latin typeface="+mj-lt"/>
            </a:endParaRPr>
          </a:p>
        </p:txBody>
      </p:sp>
      <p:sp>
        <p:nvSpPr>
          <p:cNvPr id="12" name="Text Box 387"/>
          <p:cNvSpPr txBox="1">
            <a:spLocks noChangeArrowheads="1"/>
          </p:cNvSpPr>
          <p:nvPr/>
        </p:nvSpPr>
        <p:spPr bwMode="auto">
          <a:xfrm>
            <a:off x="5840413" y="2113518"/>
            <a:ext cx="5966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j-lt"/>
              </a:rPr>
              <a:t>VPN</a:t>
            </a:r>
          </a:p>
        </p:txBody>
      </p:sp>
      <p:sp>
        <p:nvSpPr>
          <p:cNvPr id="13" name="Text Box 388"/>
          <p:cNvSpPr txBox="1">
            <a:spLocks noChangeArrowheads="1"/>
          </p:cNvSpPr>
          <p:nvPr/>
        </p:nvSpPr>
        <p:spPr bwMode="auto">
          <a:xfrm>
            <a:off x="6107113" y="2607261"/>
            <a:ext cx="6351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>
                <a:latin typeface="+mj-lt"/>
              </a:rPr>
              <a:t>p+t-1</a:t>
            </a:r>
          </a:p>
        </p:txBody>
      </p:sp>
      <p:sp>
        <p:nvSpPr>
          <p:cNvPr id="14" name="Text Box 389"/>
          <p:cNvSpPr txBox="1">
            <a:spLocks noChangeArrowheads="1"/>
          </p:cNvSpPr>
          <p:nvPr/>
        </p:nvSpPr>
        <p:spPr bwMode="auto">
          <a:xfrm>
            <a:off x="5749926" y="2607261"/>
            <a:ext cx="4683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+mj-lt"/>
              </a:rPr>
              <a:t>p+t</a:t>
            </a:r>
            <a:endParaRPr lang="en-US" sz="160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838200" y="3739782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9876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09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5017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0969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08" name="TextBox 107"/>
          <p:cNvSpPr txBox="1"/>
          <p:nvPr/>
        </p:nvSpPr>
        <p:spPr>
          <a:xfrm rot="16200000">
            <a:off x="3050943" y="4994139"/>
            <a:ext cx="549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…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3540307" y="3815985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33625" y="3914651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4054488" y="3914651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3649628" y="3914651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203200" y="3847561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114" name="Rectangle 113"/>
          <p:cNvSpPr/>
          <p:nvPr/>
        </p:nvSpPr>
        <p:spPr bwMode="auto">
          <a:xfrm>
            <a:off x="863600" y="4520968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10130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23063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1527188" y="4695837"/>
            <a:ext cx="61978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11223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3565707" y="4597171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4859025" y="4695837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PTE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4079888" y="4695837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tag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675028" y="4695837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+mj-lt"/>
              </a:rPr>
              <a:t>v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28600" y="4628747"/>
            <a:ext cx="65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863600" y="5559357"/>
            <a:ext cx="52578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10130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23063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15271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11223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65707" y="5635560"/>
            <a:ext cx="2377893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4859025" y="5734226"/>
            <a:ext cx="932626" cy="26635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PTE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4079888" y="57342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3675028" y="57342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0" y="5667136"/>
            <a:ext cx="844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Set T-1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377610" y="1928852"/>
            <a:ext cx="1143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T = 2</a:t>
            </a:r>
            <a:r>
              <a:rPr lang="en-US" sz="1800" baseline="30000" dirty="0">
                <a:latin typeface="+mj-lt"/>
              </a:rPr>
              <a:t>t</a:t>
            </a:r>
            <a:r>
              <a:rPr lang="en-US" sz="1800" dirty="0">
                <a:latin typeface="+mj-lt"/>
              </a:rPr>
              <a:t> sets</a:t>
            </a:r>
            <a:endParaRPr lang="en-US" sz="1800" baseline="30000" dirty="0">
              <a:latin typeface="+mj-lt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6121401" y="3213100"/>
            <a:ext cx="2967558" cy="1663700"/>
            <a:chOff x="6121401" y="3213100"/>
            <a:chExt cx="2967558" cy="1663700"/>
          </a:xfrm>
        </p:grpSpPr>
        <p:cxnSp>
          <p:nvCxnSpPr>
            <p:cNvPr id="136" name="Straight Connector 135"/>
            <p:cNvCxnSpPr>
              <a:stCxn id="5" idx="2"/>
            </p:cNvCxnSpPr>
            <p:nvPr/>
          </p:nvCxnSpPr>
          <p:spPr bwMode="auto">
            <a:xfrm>
              <a:off x="6993732" y="3213100"/>
              <a:ext cx="0" cy="1663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Arrow Connector 139"/>
            <p:cNvCxnSpPr/>
            <p:nvPr/>
          </p:nvCxnSpPr>
          <p:spPr bwMode="auto">
            <a:xfrm flipH="1">
              <a:off x="6121401" y="4876800"/>
              <a:ext cx="87233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7086600" y="4177761"/>
              <a:ext cx="2002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j-lt"/>
                </a:rPr>
                <a:t>TLBI selects the set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828800" y="2395319"/>
            <a:ext cx="2625726" cy="2300518"/>
            <a:chOff x="1828800" y="2395319"/>
            <a:chExt cx="2625726" cy="2300518"/>
          </a:xfrm>
        </p:grpSpPr>
        <p:cxnSp>
          <p:nvCxnSpPr>
            <p:cNvPr id="145" name="Straight Connector 144"/>
            <p:cNvCxnSpPr>
              <a:stCxn id="4" idx="1"/>
            </p:cNvCxnSpPr>
            <p:nvPr/>
          </p:nvCxnSpPr>
          <p:spPr bwMode="auto">
            <a:xfrm flipH="1" flipV="1">
              <a:off x="1828800" y="3048000"/>
              <a:ext cx="2625726" cy="1270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Arrow Connector 146"/>
            <p:cNvCxnSpPr>
              <a:endCxn id="117" idx="0"/>
            </p:cNvCxnSpPr>
            <p:nvPr/>
          </p:nvCxnSpPr>
          <p:spPr bwMode="auto">
            <a:xfrm>
              <a:off x="1828800" y="3048000"/>
              <a:ext cx="8283" cy="164783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8" name="TextBox 147"/>
            <p:cNvSpPr txBox="1"/>
            <p:nvPr/>
          </p:nvSpPr>
          <p:spPr>
            <a:xfrm>
              <a:off x="2281787" y="2395319"/>
              <a:ext cx="20616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TLBT matches tag of line within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84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52600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Hit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BF2DA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6D2D2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2387" y="3119439"/>
            <a:ext cx="1370013" cy="541005"/>
            <a:chOff x="2592387" y="3119439"/>
            <a:chExt cx="1370013" cy="541005"/>
          </a:xfrm>
        </p:grpSpPr>
        <p:cxnSp>
          <p:nvCxnSpPr>
            <p:cNvPr id="38" name="Straight Arrow Connector 37"/>
            <p:cNvCxnSpPr>
              <a:stCxn id="37" idx="3"/>
            </p:cNvCxnSpPr>
            <p:nvPr/>
          </p:nvCxnSpPr>
          <p:spPr bwMode="auto">
            <a:xfrm flipV="1">
              <a:off x="2592387" y="3621869"/>
              <a:ext cx="1370013" cy="456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049587" y="3354782"/>
              <a:ext cx="387007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VA</a:t>
              </a:r>
            </a:p>
          </p:txBody>
        </p:sp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3107266" y="3119439"/>
              <a:ext cx="274637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030787" y="3352800"/>
            <a:ext cx="1522413" cy="594390"/>
            <a:chOff x="5030787" y="3352800"/>
            <a:chExt cx="1522413" cy="594390"/>
          </a:xfrm>
        </p:grpSpPr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5606298" y="3352800"/>
              <a:ext cx="374759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5030787" y="3605659"/>
              <a:ext cx="1522413" cy="137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5656358" y="3672552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58988" y="3893139"/>
            <a:ext cx="4494213" cy="1444567"/>
            <a:chOff x="2058988" y="3893139"/>
            <a:chExt cx="4494213" cy="1444567"/>
          </a:xfrm>
        </p:grpSpPr>
        <p:sp>
          <p:nvSpPr>
            <p:cNvPr id="9248" name="Text Box 32"/>
            <p:cNvSpPr txBox="1">
              <a:spLocks noChangeArrowheads="1"/>
            </p:cNvSpPr>
            <p:nvPr/>
          </p:nvSpPr>
          <p:spPr bwMode="auto">
            <a:xfrm>
              <a:off x="3887787" y="4778043"/>
              <a:ext cx="531020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Data</a:t>
              </a:r>
            </a:p>
          </p:txBody>
        </p:sp>
        <p:cxnSp>
          <p:nvCxnSpPr>
            <p:cNvPr id="50" name="Shape 49"/>
            <p:cNvCxnSpPr>
              <a:endCxn id="37" idx="2"/>
            </p:cNvCxnSpPr>
            <p:nvPr/>
          </p:nvCxnSpPr>
          <p:spPr bwMode="auto">
            <a:xfrm rot="10800000">
              <a:off x="2058988" y="3893139"/>
              <a:ext cx="4494213" cy="884905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Oval 21"/>
            <p:cNvSpPr>
              <a:spLocks noChangeArrowheads="1"/>
            </p:cNvSpPr>
            <p:nvPr/>
          </p:nvSpPr>
          <p:spPr bwMode="auto">
            <a:xfrm>
              <a:off x="4021666" y="5063069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06411" y="5822950"/>
            <a:ext cx="7189789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hit eliminates a cache/memory access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28532" y="2286000"/>
            <a:ext cx="502358" cy="721259"/>
            <a:chOff x="3928532" y="2286000"/>
            <a:chExt cx="502358" cy="721259"/>
          </a:xfrm>
        </p:grpSpPr>
        <p:sp>
          <p:nvSpPr>
            <p:cNvPr id="52" name="Oval 18"/>
            <p:cNvSpPr>
              <a:spLocks noChangeArrowheads="1"/>
            </p:cNvSpPr>
            <p:nvPr/>
          </p:nvSpPr>
          <p:spPr bwMode="auto">
            <a:xfrm>
              <a:off x="4038600" y="2362200"/>
              <a:ext cx="274638" cy="27463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40581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 Box 9"/>
            <p:cNvSpPr txBox="1">
              <a:spLocks noChangeArrowheads="1"/>
            </p:cNvSpPr>
            <p:nvPr/>
          </p:nvSpPr>
          <p:spPr bwMode="auto">
            <a:xfrm>
              <a:off x="3928532" y="2667000"/>
              <a:ext cx="502358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VPN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46613" y="2286000"/>
            <a:ext cx="455342" cy="721259"/>
            <a:chOff x="4646613" y="2286000"/>
            <a:chExt cx="455342" cy="721259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648200" y="2311401"/>
              <a:ext cx="453755" cy="3056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dirty="0">
                  <a:latin typeface="Calibri" pitchFamily="34" charset="0"/>
                </a:rPr>
                <a:t>PTE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5400000">
              <a:off x="4286777" y="2645836"/>
              <a:ext cx="721259" cy="158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3" name="Oval 19"/>
            <p:cNvSpPr>
              <a:spLocks noChangeArrowheads="1"/>
            </p:cNvSpPr>
            <p:nvPr/>
          </p:nvSpPr>
          <p:spPr bwMode="auto">
            <a:xfrm>
              <a:off x="4737628" y="2633132"/>
              <a:ext cx="274638" cy="274637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8440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1384985" y="1724358"/>
            <a:ext cx="3749615" cy="2695242"/>
          </a:xfrm>
          <a:prstGeom prst="rect">
            <a:avLst/>
          </a:prstGeom>
          <a:solidFill>
            <a:srgbClr val="EBEBEB"/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36562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TLB Miss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963987" y="3007259"/>
            <a:ext cx="1066800" cy="1237384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553200" y="2722233"/>
            <a:ext cx="914400" cy="2284410"/>
          </a:xfrm>
          <a:prstGeom prst="rect">
            <a:avLst/>
          </a:prstGeom>
          <a:solidFill>
            <a:srgbClr val="EBEBEB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Calibri" pitchFamily="34" charset="0"/>
              </a:rPr>
              <a:t>Cache/</a:t>
            </a:r>
          </a:p>
          <a:p>
            <a:r>
              <a:rPr lang="en-US" sz="1600" dirty="0">
                <a:latin typeface="Calibri" pitchFamily="34" charset="0"/>
              </a:rPr>
              <a:t>Memory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576700" y="3810000"/>
            <a:ext cx="37475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887787" y="4778043"/>
            <a:ext cx="53102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5030787" y="4062859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1525587" y="335973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592387" y="3621869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49587" y="3354782"/>
            <a:ext cx="38700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90151" y="17526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5537202" y="2361338"/>
            <a:ext cx="453755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</a:t>
            </a:r>
          </a:p>
        </p:txBody>
      </p:sp>
      <p:cxnSp>
        <p:nvCxnSpPr>
          <p:cNvPr id="50" name="Shape 49"/>
          <p:cNvCxnSpPr>
            <a:endCxn id="37" idx="2"/>
          </p:cNvCxnSpPr>
          <p:nvPr/>
        </p:nvCxnSpPr>
        <p:spPr bwMode="auto">
          <a:xfrm rot="10800000">
            <a:off x="2058988" y="3893139"/>
            <a:ext cx="4494213" cy="884905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Oval 4"/>
          <p:cNvSpPr>
            <a:spLocks noChangeArrowheads="1"/>
          </p:cNvSpPr>
          <p:nvPr/>
        </p:nvSpPr>
        <p:spPr bwMode="auto">
          <a:xfrm>
            <a:off x="3107266" y="3119439"/>
            <a:ext cx="274637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4038600" y="2362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54" name="Oval 20"/>
          <p:cNvSpPr>
            <a:spLocks noChangeArrowheads="1"/>
          </p:cNvSpPr>
          <p:nvPr/>
        </p:nvSpPr>
        <p:spPr bwMode="auto">
          <a:xfrm>
            <a:off x="5626760" y="4129752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4021666" y="5063069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962400" y="190500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TLB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 rot="16200000" flipV="1">
            <a:off x="40581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rot="5400000">
            <a:off x="4286777" y="2645836"/>
            <a:ext cx="721259" cy="158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928532" y="2667000"/>
            <a:ext cx="502358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VPN</a:t>
            </a:r>
          </a:p>
        </p:txBody>
      </p:sp>
      <p:sp>
        <p:nvSpPr>
          <p:cNvPr id="53" name="Oval 19"/>
          <p:cNvSpPr>
            <a:spLocks noChangeArrowheads="1"/>
          </p:cNvSpPr>
          <p:nvPr/>
        </p:nvSpPr>
        <p:spPr bwMode="auto">
          <a:xfrm>
            <a:off x="5626760" y="2121431"/>
            <a:ext cx="274638" cy="27463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4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13388" y="3371716"/>
            <a:ext cx="560579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PTEA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5030787" y="3624575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5626760" y="3124200"/>
            <a:ext cx="274638" cy="2746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28440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3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34" name="Elbow Connector 33"/>
          <p:cNvCxnSpPr/>
          <p:nvPr/>
        </p:nvCxnSpPr>
        <p:spPr bwMode="auto">
          <a:xfrm rot="10800000">
            <a:off x="4648200" y="2636839"/>
            <a:ext cx="1905000" cy="482601"/>
          </a:xfrm>
          <a:prstGeom prst="bentConnector3">
            <a:avLst>
              <a:gd name="adj1" fmla="val 21556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519113" y="5715000"/>
            <a:ext cx="8243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" pitchFamily="2" charset="2"/>
              <a:buNone/>
              <a:tabLst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TLB miss incurs an additional cache/memory access (the PTE)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Fortunately, TLB misses are rare. Why?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48" grpId="0"/>
      <p:bldP spid="47" grpId="0"/>
      <p:bldP spid="54" grpId="0" animBg="1"/>
      <p:bldP spid="56" grpId="0" animBg="1"/>
      <p:bldP spid="53" grpId="0" animBg="1"/>
      <p:bldP spid="27" grpId="0"/>
      <p:bldP spid="3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Multi-Level Page Tables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295400"/>
            <a:ext cx="6918325" cy="4972050"/>
          </a:xfrm>
        </p:spPr>
        <p:txBody>
          <a:bodyPr/>
          <a:lstStyle/>
          <a:p>
            <a:r>
              <a:rPr lang="en-GB" dirty="0"/>
              <a:t>Suppose:</a:t>
            </a:r>
          </a:p>
          <a:p>
            <a:pPr lvl="1"/>
            <a:r>
              <a:rPr lang="en-GB" dirty="0"/>
              <a:t>4KB (2</a:t>
            </a:r>
            <a:r>
              <a:rPr lang="en-GB" baseline="30000" dirty="0"/>
              <a:t>12</a:t>
            </a:r>
            <a:r>
              <a:rPr lang="en-GB" dirty="0"/>
              <a:t>) page size, 48-bit address space, 8-byte PTE </a:t>
            </a:r>
          </a:p>
          <a:p>
            <a:endParaRPr lang="en-GB" dirty="0"/>
          </a:p>
          <a:p>
            <a:r>
              <a:rPr lang="en-GB" dirty="0"/>
              <a:t>Problem:</a:t>
            </a:r>
          </a:p>
          <a:p>
            <a:pPr lvl="1"/>
            <a:r>
              <a:rPr lang="en-GB" dirty="0"/>
              <a:t>Would need a 512 GB page table!</a:t>
            </a:r>
          </a:p>
          <a:p>
            <a:pPr lvl="2"/>
            <a:r>
              <a:rPr lang="en-GB" dirty="0"/>
              <a:t>2</a:t>
            </a:r>
            <a:r>
              <a:rPr lang="en-GB" baseline="30000" dirty="0"/>
              <a:t>48</a:t>
            </a:r>
            <a:r>
              <a:rPr lang="en-GB" dirty="0"/>
              <a:t> * 2</a:t>
            </a:r>
            <a:r>
              <a:rPr lang="en-GB" baseline="30000" dirty="0"/>
              <a:t>-12  </a:t>
            </a:r>
            <a:r>
              <a:rPr lang="en-GB" dirty="0"/>
              <a:t>* 2</a:t>
            </a:r>
            <a:r>
              <a:rPr lang="en-GB" baseline="30000" dirty="0"/>
              <a:t>3</a:t>
            </a:r>
            <a:r>
              <a:rPr lang="en-GB" dirty="0"/>
              <a:t> = 2</a:t>
            </a:r>
            <a:r>
              <a:rPr lang="en-GB" baseline="30000" dirty="0"/>
              <a:t>39</a:t>
            </a:r>
            <a:r>
              <a:rPr lang="en-GB" dirty="0"/>
              <a:t> bytes</a:t>
            </a:r>
          </a:p>
          <a:p>
            <a:endParaRPr lang="en-GB" dirty="0"/>
          </a:p>
          <a:p>
            <a:r>
              <a:rPr lang="en-GB" dirty="0"/>
              <a:t>Common solution: Multi-level page table</a:t>
            </a:r>
          </a:p>
          <a:p>
            <a:r>
              <a:rPr lang="en-GB" dirty="0"/>
              <a:t>Example: 2-level page table</a:t>
            </a:r>
          </a:p>
          <a:p>
            <a:pPr lvl="1"/>
            <a:r>
              <a:rPr lang="en-GB" dirty="0"/>
              <a:t>Level 1 table: each PTE points to a page table (always memory resident)</a:t>
            </a:r>
          </a:p>
          <a:p>
            <a:pPr lvl="1"/>
            <a:r>
              <a:rPr lang="en-GB" dirty="0"/>
              <a:t>Level 2 table: each PTE points to a page </a:t>
            </a:r>
            <a:br>
              <a:rPr lang="en-GB" dirty="0"/>
            </a:br>
            <a:r>
              <a:rPr lang="en-GB" dirty="0"/>
              <a:t>(paged in and out like any other data)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243743" y="1333500"/>
            <a:ext cx="2671657" cy="4696895"/>
            <a:chOff x="6243743" y="1333500"/>
            <a:chExt cx="2671657" cy="4696895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6243743" y="2719927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1</a:t>
              </a:r>
            </a:p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</a:t>
              </a:r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6327247" y="3363395"/>
              <a:ext cx="758952" cy="1143000"/>
            </a:xfrm>
            <a:prstGeom prst="rect">
              <a:avLst/>
            </a:prstGeom>
            <a:solidFill>
              <a:srgbClr val="F6F5BD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5" name="Rectangle 5"/>
            <p:cNvSpPr>
              <a:spLocks noChangeArrowheads="1"/>
            </p:cNvSpPr>
            <p:nvPr/>
          </p:nvSpPr>
          <p:spPr bwMode="auto">
            <a:xfrm>
              <a:off x="8170334" y="19917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8170334" y="3363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8170334" y="4887395"/>
              <a:ext cx="700088" cy="1143000"/>
            </a:xfrm>
            <a:prstGeom prst="rect">
              <a:avLst/>
            </a:prstGeom>
            <a:solidFill>
              <a:srgbClr val="DBF2DA"/>
            </a:solidFill>
            <a:ln w="28575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 rot="16200000">
              <a:off x="8261381" y="4527581"/>
              <a:ext cx="365227" cy="33321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8072543" y="1333500"/>
              <a:ext cx="842857" cy="666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360" tIns="44280" rIns="90360" bIns="44280">
              <a:spAutoFit/>
            </a:bodyPr>
            <a:lstStyle/>
            <a:p>
              <a:pPr algn="ctr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Level 2</a:t>
              </a:r>
            </a:p>
            <a:p>
              <a:pPr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latin typeface="Calibri" pitchFamily="34" charset="0"/>
                </a:rPr>
                <a:t>Tables</a:t>
              </a: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 flipV="1">
              <a:off x="6874934" y="1990208"/>
              <a:ext cx="1295400" cy="14509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 flipV="1">
              <a:off x="6874934" y="3361808"/>
              <a:ext cx="1295400" cy="231775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>
              <a:off x="7027334" y="4423845"/>
              <a:ext cx="1143000" cy="463550"/>
            </a:xfrm>
            <a:prstGeom prst="line">
              <a:avLst/>
            </a:prstGeom>
            <a:noFill/>
            <a:ln w="25273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6333067" y="35157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6333067" y="36681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6333067" y="4353995"/>
              <a:ext cx="762000" cy="1588"/>
            </a:xfrm>
            <a:prstGeom prst="line">
              <a:avLst/>
            </a:prstGeom>
            <a:noFill/>
            <a:ln w="19080">
              <a:solidFill>
                <a:srgbClr val="00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6572490" y="3820595"/>
              <a:ext cx="426270" cy="2721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vert="eaVert" wrap="none" lIns="90360" tIns="44280" rIns="90360" bIns="44280">
              <a:spAutoFit/>
            </a:bodyPr>
            <a:lstStyle/>
            <a:p>
              <a:pPr rtl="1">
                <a:lnSpc>
                  <a:spcPct val="88000"/>
                </a:lnSpc>
                <a:spcBef>
                  <a:spcPts val="675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 dirty="0">
                  <a:solidFill>
                    <a:srgbClr val="003300"/>
                  </a:solidFill>
                  <a:latin typeface="Calibri" pitchFamily="34" charset="0"/>
                </a:rPr>
                <a:t>...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84162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Two-Level Page Table Hierarchy</a:t>
            </a: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800886" y="1106488"/>
            <a:ext cx="120571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1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858933" y="6426198"/>
            <a:ext cx="507510" cy="334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>
            <a:spAutoFit/>
          </a:bodyPr>
          <a:lstStyle/>
          <a:p>
            <a:pPr rtl="1">
              <a:lnSpc>
                <a:spcPct val="88000"/>
              </a:lnSpc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alibri" pitchFamily="34" charset="0"/>
              </a:rPr>
              <a:t>...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121025" y="1112838"/>
            <a:ext cx="1297085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Level 2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page tables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538788" y="1779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0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538788" y="20843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538788" y="23891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1023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5538788" y="26939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1024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5538788" y="29987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538788" y="33035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2047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5538788" y="17795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5538788" y="26939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5538788" y="3608388"/>
            <a:ext cx="990600" cy="1841500"/>
          </a:xfrm>
          <a:prstGeom prst="rect">
            <a:avLst/>
          </a:prstGeom>
          <a:solidFill>
            <a:srgbClr val="F6F5BD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Gap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473825" y="1641475"/>
            <a:ext cx="2667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latin typeface="Calibri" pitchFamily="34" charset="0"/>
              </a:rPr>
              <a:t>0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252788" y="21732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3252788" y="24780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252788" y="2782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3252788" y="2173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3252788" y="3544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3252788" y="3849688"/>
            <a:ext cx="990600" cy="304800"/>
          </a:xfrm>
          <a:prstGeom prst="rect">
            <a:avLst/>
          </a:prstGeom>
          <a:solidFill>
            <a:srgbClr val="D5F1CF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...</a:t>
            </a: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3252788" y="4154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3252788" y="3544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3252788" y="4840288"/>
            <a:ext cx="9906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null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PTEs</a:t>
            </a: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3252788" y="54498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1023</a:t>
            </a: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3252788" y="48402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5538788" y="5449888"/>
            <a:ext cx="990600" cy="609600"/>
          </a:xfrm>
          <a:prstGeom prst="rect">
            <a:avLst/>
          </a:prstGeom>
          <a:solidFill>
            <a:srgbClr val="DEDFF5"/>
          </a:solidFill>
          <a:ln w="12600">
            <a:solidFill>
              <a:srgbClr val="DEDFF5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1023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unallocated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pages</a:t>
            </a: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5538788" y="6059488"/>
            <a:ext cx="990600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VP 9215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5538788" y="5449888"/>
            <a:ext cx="990600" cy="914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5537199" y="1106488"/>
            <a:ext cx="982256" cy="653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Virtual</a:t>
            </a:r>
          </a:p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memory</a:t>
            </a:r>
          </a:p>
        </p:txBody>
      </p:sp>
      <p:sp>
        <p:nvSpPr>
          <p:cNvPr id="42014" name="Line 30"/>
          <p:cNvSpPr>
            <a:spLocks noChangeShapeType="1"/>
          </p:cNvSpPr>
          <p:nvPr/>
        </p:nvSpPr>
        <p:spPr bwMode="auto">
          <a:xfrm flipV="1">
            <a:off x="4243388" y="17907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4243388" y="2400300"/>
            <a:ext cx="1295400" cy="5365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6" name="Line 32"/>
          <p:cNvSpPr>
            <a:spLocks noChangeShapeType="1"/>
          </p:cNvSpPr>
          <p:nvPr/>
        </p:nvSpPr>
        <p:spPr bwMode="auto">
          <a:xfrm flipV="1">
            <a:off x="4243388" y="27051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4243388" y="3314700"/>
            <a:ext cx="1295400" cy="993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>
            <a:off x="4243388" y="5602288"/>
            <a:ext cx="1219200" cy="457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1957388" y="2171700"/>
            <a:ext cx="1243012" cy="231775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1957388" y="2706688"/>
            <a:ext cx="1295400" cy="838200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1" name="Line 37"/>
          <p:cNvSpPr>
            <a:spLocks noChangeShapeType="1"/>
          </p:cNvSpPr>
          <p:nvPr/>
        </p:nvSpPr>
        <p:spPr bwMode="auto">
          <a:xfrm>
            <a:off x="1957388" y="4840288"/>
            <a:ext cx="1295400" cy="1587"/>
          </a:xfrm>
          <a:prstGeom prst="line">
            <a:avLst/>
          </a:prstGeom>
          <a:noFill/>
          <a:ln w="1260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838200" y="4992688"/>
            <a:ext cx="1119188" cy="8382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(1K - 9)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null PTEs </a:t>
            </a:r>
          </a:p>
        </p:txBody>
      </p:sp>
      <p:sp>
        <p:nvSpPr>
          <p:cNvPr id="42023" name="Rectangle 39"/>
          <p:cNvSpPr>
            <a:spLocks noChangeArrowheads="1"/>
          </p:cNvSpPr>
          <p:nvPr/>
        </p:nvSpPr>
        <p:spPr bwMode="auto">
          <a:xfrm>
            <a:off x="838200" y="22494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0</a:t>
            </a: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838200" y="25542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1</a:t>
            </a:r>
          </a:p>
        </p:txBody>
      </p:sp>
      <p:sp>
        <p:nvSpPr>
          <p:cNvPr id="42025" name="Rectangle 41"/>
          <p:cNvSpPr>
            <a:spLocks noChangeArrowheads="1"/>
          </p:cNvSpPr>
          <p:nvPr/>
        </p:nvSpPr>
        <p:spPr bwMode="auto">
          <a:xfrm>
            <a:off x="838200" y="2859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2 (null)</a:t>
            </a:r>
          </a:p>
        </p:txBody>
      </p:sp>
      <p:sp>
        <p:nvSpPr>
          <p:cNvPr id="42026" name="Rectangle 42"/>
          <p:cNvSpPr>
            <a:spLocks noChangeArrowheads="1"/>
          </p:cNvSpPr>
          <p:nvPr/>
        </p:nvSpPr>
        <p:spPr bwMode="auto">
          <a:xfrm>
            <a:off x="838200" y="31638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3 (null)</a:t>
            </a:r>
          </a:p>
        </p:txBody>
      </p:sp>
      <p:sp>
        <p:nvSpPr>
          <p:cNvPr id="42027" name="Rectangle 43"/>
          <p:cNvSpPr>
            <a:spLocks noChangeArrowheads="1"/>
          </p:cNvSpPr>
          <p:nvPr/>
        </p:nvSpPr>
        <p:spPr bwMode="auto">
          <a:xfrm>
            <a:off x="838200" y="34686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4 (null)</a:t>
            </a:r>
          </a:p>
        </p:txBody>
      </p:sp>
      <p:sp>
        <p:nvSpPr>
          <p:cNvPr id="42028" name="Rectangle 44"/>
          <p:cNvSpPr>
            <a:spLocks noChangeArrowheads="1"/>
          </p:cNvSpPr>
          <p:nvPr/>
        </p:nvSpPr>
        <p:spPr bwMode="auto">
          <a:xfrm>
            <a:off x="838200" y="37734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5 (null)</a:t>
            </a:r>
          </a:p>
        </p:txBody>
      </p:sp>
      <p:sp>
        <p:nvSpPr>
          <p:cNvPr id="42029" name="Rectangle 45"/>
          <p:cNvSpPr>
            <a:spLocks noChangeArrowheads="1"/>
          </p:cNvSpPr>
          <p:nvPr/>
        </p:nvSpPr>
        <p:spPr bwMode="auto">
          <a:xfrm>
            <a:off x="838200" y="40782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6 (null)</a:t>
            </a:r>
          </a:p>
        </p:txBody>
      </p:sp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838200" y="4383088"/>
            <a:ext cx="1119188" cy="304800"/>
          </a:xfrm>
          <a:prstGeom prst="rect">
            <a:avLst/>
          </a:prstGeom>
          <a:solidFill>
            <a:srgbClr val="F1C7C7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7 (null)</a:t>
            </a:r>
          </a:p>
        </p:txBody>
      </p:sp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838200" y="4687888"/>
            <a:ext cx="1119188" cy="304800"/>
          </a:xfrm>
          <a:prstGeom prst="rect">
            <a:avLst/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PTE 8</a:t>
            </a:r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838200" y="2249488"/>
            <a:ext cx="1119188" cy="3581400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AutoShape 49"/>
          <p:cNvSpPr>
            <a:spLocks/>
          </p:cNvSpPr>
          <p:nvPr/>
        </p:nvSpPr>
        <p:spPr bwMode="auto">
          <a:xfrm>
            <a:off x="6665678" y="17922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6918090" y="2403475"/>
            <a:ext cx="1885942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2K allocated VM pages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code and data</a:t>
            </a:r>
          </a:p>
        </p:txBody>
      </p:sp>
      <p:sp>
        <p:nvSpPr>
          <p:cNvPr id="42035" name="AutoShape 51"/>
          <p:cNvSpPr>
            <a:spLocks/>
          </p:cNvSpPr>
          <p:nvPr/>
        </p:nvSpPr>
        <p:spPr bwMode="auto">
          <a:xfrm>
            <a:off x="6665678" y="3621088"/>
            <a:ext cx="228600" cy="17526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6916503" y="4306888"/>
            <a:ext cx="2075097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6K unallocated VM pages</a:t>
            </a:r>
          </a:p>
        </p:txBody>
      </p:sp>
      <p:sp>
        <p:nvSpPr>
          <p:cNvPr id="42037" name="AutoShape 53"/>
          <p:cNvSpPr>
            <a:spLocks/>
          </p:cNvSpPr>
          <p:nvPr/>
        </p:nvSpPr>
        <p:spPr bwMode="auto">
          <a:xfrm>
            <a:off x="6589478" y="5449888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6916503" y="5588000"/>
            <a:ext cx="1988534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1023 unallocated  pages</a:t>
            </a:r>
          </a:p>
        </p:txBody>
      </p:sp>
      <p:sp>
        <p:nvSpPr>
          <p:cNvPr id="42039" name="AutoShape 55"/>
          <p:cNvSpPr>
            <a:spLocks/>
          </p:cNvSpPr>
          <p:nvPr/>
        </p:nvSpPr>
        <p:spPr bwMode="auto">
          <a:xfrm>
            <a:off x="6589478" y="6059488"/>
            <a:ext cx="304800" cy="304800"/>
          </a:xfrm>
          <a:prstGeom prst="rightBrace">
            <a:avLst>
              <a:gd name="adj1" fmla="val 8333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6918090" y="6000750"/>
            <a:ext cx="1717627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1 allocated VM page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i="1" dirty="0">
                <a:latin typeface="Calibri" pitchFamily="34" charset="0"/>
              </a:rPr>
              <a:t>for the stack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81000" y="6324600"/>
            <a:ext cx="4057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64 bit addresses, 8KB pages, 8-byte PTEs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8283575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Translating with a k-level Page Table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177800" y="1833361"/>
            <a:ext cx="1524000" cy="719063"/>
          </a:xfrm>
          <a:prstGeom prst="rect">
            <a:avLst/>
          </a:prstGeom>
          <a:solidFill>
            <a:srgbClr val="F1C7C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Page table </a:t>
            </a:r>
            <a:br>
              <a:rPr lang="en-US" sz="1600" dirty="0">
                <a:solidFill>
                  <a:srgbClr val="000000"/>
                </a:solidFill>
                <a:latin typeface="+mn-lt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</a:rPr>
              <a:t>base register</a:t>
            </a:r>
          </a:p>
          <a:p>
            <a:pPr lvl="0" algn="ctr"/>
            <a:r>
              <a:rPr lang="en-US" sz="1600" dirty="0">
                <a:solidFill>
                  <a:srgbClr val="000000"/>
                </a:solidFill>
                <a:latin typeface="+mn-lt"/>
              </a:rPr>
              <a:t>(PTBR)</a:t>
            </a:r>
          </a:p>
        </p:txBody>
      </p:sp>
      <p:cxnSp>
        <p:nvCxnSpPr>
          <p:cNvPr id="5" name="Straight Connector 4"/>
          <p:cNvCxnSpPr>
            <a:stCxn id="51" idx="2"/>
          </p:cNvCxnSpPr>
          <p:nvPr/>
        </p:nvCxnSpPr>
        <p:spPr bwMode="auto">
          <a:xfrm>
            <a:off x="939800" y="2552424"/>
            <a:ext cx="0" cy="148617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939800" y="4038600"/>
            <a:ext cx="1193800" cy="952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4" name="Rectangle 379"/>
          <p:cNvSpPr>
            <a:spLocks noChangeArrowheads="1"/>
          </p:cNvSpPr>
          <p:nvPr/>
        </p:nvSpPr>
        <p:spPr bwMode="auto">
          <a:xfrm>
            <a:off x="16303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VPN 1</a:t>
            </a:r>
          </a:p>
        </p:txBody>
      </p:sp>
      <p:sp>
        <p:nvSpPr>
          <p:cNvPr id="105" name="Text Box 381"/>
          <p:cNvSpPr txBox="1">
            <a:spLocks noChangeArrowheads="1"/>
          </p:cNvSpPr>
          <p:nvPr/>
        </p:nvSpPr>
        <p:spPr bwMode="auto">
          <a:xfrm>
            <a:off x="7382915" y="2692986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06" name="Text Box 382"/>
          <p:cNvSpPr txBox="1">
            <a:spLocks noChangeArrowheads="1"/>
          </p:cNvSpPr>
          <p:nvPr/>
        </p:nvSpPr>
        <p:spPr bwMode="auto">
          <a:xfrm>
            <a:off x="6547077" y="26929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07" name="Text Box 384"/>
          <p:cNvSpPr txBox="1">
            <a:spLocks noChangeArrowheads="1"/>
          </p:cNvSpPr>
          <p:nvPr/>
        </p:nvSpPr>
        <p:spPr bwMode="auto">
          <a:xfrm>
            <a:off x="1511527" y="2654886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n-1</a:t>
            </a:r>
          </a:p>
        </p:txBody>
      </p:sp>
      <p:sp>
        <p:nvSpPr>
          <p:cNvPr id="108" name="Rectangle 385"/>
          <p:cNvSpPr>
            <a:spLocks noChangeArrowheads="1"/>
          </p:cNvSpPr>
          <p:nvPr/>
        </p:nvSpPr>
        <p:spPr bwMode="auto">
          <a:xfrm>
            <a:off x="6610350" y="2981325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VPO</a:t>
            </a:r>
          </a:p>
        </p:txBody>
      </p:sp>
      <p:sp>
        <p:nvSpPr>
          <p:cNvPr id="109" name="Rectangle 390"/>
          <p:cNvSpPr>
            <a:spLocks noChangeArrowheads="1"/>
          </p:cNvSpPr>
          <p:nvPr/>
        </p:nvSpPr>
        <p:spPr bwMode="auto">
          <a:xfrm>
            <a:off x="28797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2</a:t>
            </a:r>
          </a:p>
        </p:txBody>
      </p:sp>
      <p:sp>
        <p:nvSpPr>
          <p:cNvPr id="110" name="Rectangle 391"/>
          <p:cNvSpPr>
            <a:spLocks noChangeArrowheads="1"/>
          </p:cNvSpPr>
          <p:nvPr/>
        </p:nvSpPr>
        <p:spPr bwMode="auto">
          <a:xfrm>
            <a:off x="4124325" y="2981325"/>
            <a:ext cx="1239837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11" name="Rectangle 392"/>
          <p:cNvSpPr>
            <a:spLocks noChangeArrowheads="1"/>
          </p:cNvSpPr>
          <p:nvPr/>
        </p:nvSpPr>
        <p:spPr bwMode="auto">
          <a:xfrm>
            <a:off x="5364162" y="2981325"/>
            <a:ext cx="1239838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VPN k</a:t>
            </a:r>
          </a:p>
        </p:txBody>
      </p:sp>
      <p:sp>
        <p:nvSpPr>
          <p:cNvPr id="112" name="Line 393"/>
          <p:cNvSpPr>
            <a:spLocks noChangeShapeType="1"/>
          </p:cNvSpPr>
          <p:nvPr/>
        </p:nvSpPr>
        <p:spPr bwMode="auto">
          <a:xfrm>
            <a:off x="1820862" y="3143250"/>
            <a:ext cx="0" cy="13451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3" name="Rectangle 395"/>
          <p:cNvSpPr>
            <a:spLocks noChangeArrowheads="1"/>
          </p:cNvSpPr>
          <p:nvPr/>
        </p:nvSpPr>
        <p:spPr bwMode="auto">
          <a:xfrm>
            <a:off x="21637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4" name="Line 396"/>
          <p:cNvSpPr>
            <a:spLocks noChangeShapeType="1"/>
          </p:cNvSpPr>
          <p:nvPr/>
        </p:nvSpPr>
        <p:spPr bwMode="auto">
          <a:xfrm>
            <a:off x="1820862" y="44884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5" name="Rectangle 397"/>
          <p:cNvSpPr>
            <a:spLocks noChangeArrowheads="1"/>
          </p:cNvSpPr>
          <p:nvPr/>
        </p:nvSpPr>
        <p:spPr bwMode="auto">
          <a:xfrm>
            <a:off x="2163762" y="44249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6" name="Line 398"/>
          <p:cNvSpPr>
            <a:spLocks noChangeShapeType="1"/>
          </p:cNvSpPr>
          <p:nvPr/>
        </p:nvSpPr>
        <p:spPr bwMode="auto">
          <a:xfrm>
            <a:off x="3027362" y="3143250"/>
            <a:ext cx="0" cy="1103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7" name="Rectangle 399"/>
          <p:cNvSpPr>
            <a:spLocks noChangeArrowheads="1"/>
          </p:cNvSpPr>
          <p:nvPr/>
        </p:nvSpPr>
        <p:spPr bwMode="auto">
          <a:xfrm>
            <a:off x="33702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8" name="Line 400"/>
          <p:cNvSpPr>
            <a:spLocks noChangeShapeType="1"/>
          </p:cNvSpPr>
          <p:nvPr/>
        </p:nvSpPr>
        <p:spPr bwMode="auto">
          <a:xfrm>
            <a:off x="3027362" y="4247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19" name="Rectangle 401"/>
          <p:cNvSpPr>
            <a:spLocks noChangeArrowheads="1"/>
          </p:cNvSpPr>
          <p:nvPr/>
        </p:nvSpPr>
        <p:spPr bwMode="auto">
          <a:xfrm>
            <a:off x="3370262" y="4196348"/>
            <a:ext cx="520700" cy="1143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0" name="Line 402"/>
          <p:cNvSpPr>
            <a:spLocks noChangeShapeType="1"/>
          </p:cNvSpPr>
          <p:nvPr/>
        </p:nvSpPr>
        <p:spPr bwMode="auto">
          <a:xfrm>
            <a:off x="5541962" y="3143250"/>
            <a:ext cx="0" cy="148489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1" name="Rectangle 403"/>
          <p:cNvSpPr>
            <a:spLocks noChangeArrowheads="1"/>
          </p:cNvSpPr>
          <p:nvPr/>
        </p:nvSpPr>
        <p:spPr bwMode="auto">
          <a:xfrm>
            <a:off x="5884862" y="4031248"/>
            <a:ext cx="520700" cy="774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2" name="Line 404"/>
          <p:cNvSpPr>
            <a:spLocks noChangeShapeType="1"/>
          </p:cNvSpPr>
          <p:nvPr/>
        </p:nvSpPr>
        <p:spPr bwMode="auto">
          <a:xfrm>
            <a:off x="5541962" y="4628148"/>
            <a:ext cx="342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23" name="Rectangle 405"/>
          <p:cNvSpPr>
            <a:spLocks noChangeArrowheads="1"/>
          </p:cNvSpPr>
          <p:nvPr/>
        </p:nvSpPr>
        <p:spPr bwMode="auto">
          <a:xfrm>
            <a:off x="5884862" y="4539248"/>
            <a:ext cx="520700" cy="1524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 dirty="0">
                <a:latin typeface="+mn-lt"/>
              </a:rPr>
              <a:t>PPN</a:t>
            </a:r>
          </a:p>
        </p:txBody>
      </p:sp>
      <p:sp>
        <p:nvSpPr>
          <p:cNvPr id="124" name="Text Box 407"/>
          <p:cNvSpPr txBox="1">
            <a:spLocks noChangeArrowheads="1"/>
          </p:cNvSpPr>
          <p:nvPr/>
        </p:nvSpPr>
        <p:spPr bwMode="auto">
          <a:xfrm>
            <a:off x="7382915" y="5101809"/>
            <a:ext cx="2888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0</a:t>
            </a:r>
          </a:p>
        </p:txBody>
      </p:sp>
      <p:sp>
        <p:nvSpPr>
          <p:cNvPr id="125" name="Text Box 408"/>
          <p:cNvSpPr txBox="1">
            <a:spLocks noChangeArrowheads="1"/>
          </p:cNvSpPr>
          <p:nvPr/>
        </p:nvSpPr>
        <p:spPr bwMode="auto">
          <a:xfrm>
            <a:off x="6547077" y="5101809"/>
            <a:ext cx="461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p-1</a:t>
            </a:r>
          </a:p>
        </p:txBody>
      </p:sp>
      <p:sp>
        <p:nvSpPr>
          <p:cNvPr id="126" name="Text Box 409"/>
          <p:cNvSpPr txBox="1">
            <a:spLocks noChangeArrowheads="1"/>
          </p:cNvSpPr>
          <p:nvPr/>
        </p:nvSpPr>
        <p:spPr bwMode="auto">
          <a:xfrm>
            <a:off x="2734004" y="5098634"/>
            <a:ext cx="5180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m-1</a:t>
            </a:r>
          </a:p>
        </p:txBody>
      </p:sp>
      <p:sp>
        <p:nvSpPr>
          <p:cNvPr id="127" name="Rectangle 410"/>
          <p:cNvSpPr>
            <a:spLocks noChangeArrowheads="1"/>
          </p:cNvSpPr>
          <p:nvPr/>
        </p:nvSpPr>
        <p:spPr bwMode="auto">
          <a:xfrm>
            <a:off x="6610350" y="5390148"/>
            <a:ext cx="919162" cy="304800"/>
          </a:xfrm>
          <a:prstGeom prst="rect">
            <a:avLst/>
          </a:prstGeom>
          <a:solidFill>
            <a:srgbClr val="DBF2D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PPO</a:t>
            </a:r>
          </a:p>
        </p:txBody>
      </p:sp>
      <p:sp>
        <p:nvSpPr>
          <p:cNvPr id="128" name="Rectangle 411"/>
          <p:cNvSpPr>
            <a:spLocks noChangeArrowheads="1"/>
          </p:cNvSpPr>
          <p:nvPr/>
        </p:nvSpPr>
        <p:spPr bwMode="auto">
          <a:xfrm>
            <a:off x="2879725" y="5390148"/>
            <a:ext cx="372427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600">
                <a:latin typeface="+mn-lt"/>
              </a:rPr>
              <a:t>PPN</a:t>
            </a:r>
          </a:p>
        </p:txBody>
      </p:sp>
      <p:sp>
        <p:nvSpPr>
          <p:cNvPr id="129" name="Line 414"/>
          <p:cNvSpPr>
            <a:spLocks noChangeShapeType="1"/>
          </p:cNvSpPr>
          <p:nvPr/>
        </p:nvSpPr>
        <p:spPr bwMode="auto">
          <a:xfrm>
            <a:off x="2570162" y="44884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0" name="Line 415"/>
          <p:cNvSpPr>
            <a:spLocks noChangeShapeType="1"/>
          </p:cNvSpPr>
          <p:nvPr/>
        </p:nvSpPr>
        <p:spPr bwMode="auto">
          <a:xfrm flipH="1" flipV="1">
            <a:off x="2874962" y="4034423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1" name="Line 416"/>
          <p:cNvSpPr>
            <a:spLocks noChangeShapeType="1"/>
          </p:cNvSpPr>
          <p:nvPr/>
        </p:nvSpPr>
        <p:spPr bwMode="auto">
          <a:xfrm>
            <a:off x="28797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2" name="Line 417"/>
          <p:cNvSpPr>
            <a:spLocks noChangeShapeType="1"/>
          </p:cNvSpPr>
          <p:nvPr/>
        </p:nvSpPr>
        <p:spPr bwMode="auto">
          <a:xfrm>
            <a:off x="3789362" y="4247148"/>
            <a:ext cx="309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3" name="Line 418"/>
          <p:cNvSpPr>
            <a:spLocks noChangeShapeType="1"/>
          </p:cNvSpPr>
          <p:nvPr/>
        </p:nvSpPr>
        <p:spPr bwMode="auto">
          <a:xfrm flipV="1">
            <a:off x="4090987" y="4031248"/>
            <a:ext cx="4763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4" name="Line 419"/>
          <p:cNvSpPr>
            <a:spLocks noChangeShapeType="1"/>
          </p:cNvSpPr>
          <p:nvPr/>
        </p:nvSpPr>
        <p:spPr bwMode="auto">
          <a:xfrm>
            <a:off x="4098925" y="4031248"/>
            <a:ext cx="49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5" name="Text Box 420"/>
          <p:cNvSpPr txBox="1">
            <a:spLocks noChangeArrowheads="1"/>
          </p:cNvSpPr>
          <p:nvPr/>
        </p:nvSpPr>
        <p:spPr bwMode="auto">
          <a:xfrm>
            <a:off x="3695700" y="2548523"/>
            <a:ext cx="17748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VIRTUAL ADDRESS</a:t>
            </a:r>
          </a:p>
        </p:txBody>
      </p:sp>
      <p:sp>
        <p:nvSpPr>
          <p:cNvPr id="136" name="Text Box 421"/>
          <p:cNvSpPr txBox="1">
            <a:spLocks noChangeArrowheads="1"/>
          </p:cNvSpPr>
          <p:nvPr/>
        </p:nvSpPr>
        <p:spPr bwMode="auto">
          <a:xfrm>
            <a:off x="4200525" y="5757446"/>
            <a:ext cx="19030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PHYSICAL ADDRESS</a:t>
            </a:r>
          </a:p>
        </p:txBody>
      </p:sp>
      <p:sp>
        <p:nvSpPr>
          <p:cNvPr id="137" name="Line 422"/>
          <p:cNvSpPr>
            <a:spLocks noChangeShapeType="1"/>
          </p:cNvSpPr>
          <p:nvPr/>
        </p:nvSpPr>
        <p:spPr bwMode="auto">
          <a:xfrm flipH="1">
            <a:off x="7062787" y="3419475"/>
            <a:ext cx="0" cy="197067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8" name="Line 423"/>
          <p:cNvSpPr>
            <a:spLocks noChangeShapeType="1"/>
          </p:cNvSpPr>
          <p:nvPr/>
        </p:nvSpPr>
        <p:spPr bwMode="auto">
          <a:xfrm>
            <a:off x="6557962" y="4609098"/>
            <a:ext cx="2206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39" name="Line 424"/>
          <p:cNvSpPr>
            <a:spLocks noChangeShapeType="1"/>
          </p:cNvSpPr>
          <p:nvPr/>
        </p:nvSpPr>
        <p:spPr bwMode="auto">
          <a:xfrm>
            <a:off x="6773862" y="4613861"/>
            <a:ext cx="0" cy="534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0" name="Line 425"/>
          <p:cNvSpPr>
            <a:spLocks noChangeShapeType="1"/>
          </p:cNvSpPr>
          <p:nvPr/>
        </p:nvSpPr>
        <p:spPr bwMode="auto">
          <a:xfrm flipH="1">
            <a:off x="4779962" y="5145673"/>
            <a:ext cx="19939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1" name="Line 426"/>
          <p:cNvSpPr>
            <a:spLocks noChangeShapeType="1"/>
          </p:cNvSpPr>
          <p:nvPr/>
        </p:nvSpPr>
        <p:spPr bwMode="auto">
          <a:xfrm>
            <a:off x="4779962" y="5148848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2" name="Line 427"/>
          <p:cNvSpPr>
            <a:spLocks noChangeShapeType="1"/>
          </p:cNvSpPr>
          <p:nvPr/>
        </p:nvSpPr>
        <p:spPr bwMode="auto">
          <a:xfrm>
            <a:off x="5186362" y="4031248"/>
            <a:ext cx="71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3" name="Text Box 428"/>
          <p:cNvSpPr txBox="1">
            <a:spLocks noChangeArrowheads="1"/>
          </p:cNvSpPr>
          <p:nvPr/>
        </p:nvSpPr>
        <p:spPr bwMode="auto">
          <a:xfrm>
            <a:off x="45143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4" name="Text Box 429"/>
          <p:cNvSpPr txBox="1">
            <a:spLocks noChangeArrowheads="1"/>
          </p:cNvSpPr>
          <p:nvPr/>
        </p:nvSpPr>
        <p:spPr bwMode="auto">
          <a:xfrm>
            <a:off x="4882691" y="3801646"/>
            <a:ext cx="3481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+mn-lt"/>
              </a:rPr>
              <a:t>...</a:t>
            </a:r>
          </a:p>
        </p:txBody>
      </p:sp>
      <p:sp>
        <p:nvSpPr>
          <p:cNvPr id="145" name="Text Box 430"/>
          <p:cNvSpPr txBox="1">
            <a:spLocks noChangeArrowheads="1"/>
          </p:cNvSpPr>
          <p:nvPr/>
        </p:nvSpPr>
        <p:spPr bwMode="auto">
          <a:xfrm>
            <a:off x="1914800" y="3371562"/>
            <a:ext cx="11020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the Level 1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6" name="Text Box 431"/>
          <p:cNvSpPr txBox="1">
            <a:spLocks noChangeArrowheads="1"/>
          </p:cNvSpPr>
          <p:nvPr/>
        </p:nvSpPr>
        <p:spPr bwMode="auto">
          <a:xfrm>
            <a:off x="3148236" y="3362037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2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7" name="Text Box 432"/>
          <p:cNvSpPr txBox="1">
            <a:spLocks noChangeArrowheads="1"/>
          </p:cNvSpPr>
          <p:nvPr/>
        </p:nvSpPr>
        <p:spPr bwMode="auto">
          <a:xfrm>
            <a:off x="5653311" y="3352512"/>
            <a:ext cx="10736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 Level k</a:t>
            </a:r>
          </a:p>
          <a:p>
            <a:pPr algn="ctr"/>
            <a:r>
              <a:rPr lang="en-US" sz="1600" dirty="0">
                <a:latin typeface="+mn-lt"/>
              </a:rPr>
              <a:t>page table</a:t>
            </a:r>
          </a:p>
        </p:txBody>
      </p:sp>
      <p:sp>
        <p:nvSpPr>
          <p:cNvPr id="148" name="AutoShape 433"/>
          <p:cNvSpPr>
            <a:spLocks/>
          </p:cNvSpPr>
          <p:nvPr/>
        </p:nvSpPr>
        <p:spPr bwMode="auto">
          <a:xfrm rot="5400000">
            <a:off x="7014369" y="2905919"/>
            <a:ext cx="112712" cy="914400"/>
          </a:xfrm>
          <a:prstGeom prst="rightBrace">
            <a:avLst>
              <a:gd name="adj1" fmla="val 67606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  <p:sp>
        <p:nvSpPr>
          <p:cNvPr id="149" name="AutoShape 434"/>
          <p:cNvSpPr>
            <a:spLocks/>
          </p:cNvSpPr>
          <p:nvPr/>
        </p:nvSpPr>
        <p:spPr bwMode="auto">
          <a:xfrm>
            <a:off x="6446837" y="4539248"/>
            <a:ext cx="74613" cy="142875"/>
          </a:xfrm>
          <a:prstGeom prst="rightBrace">
            <a:avLst>
              <a:gd name="adj1" fmla="val 1595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207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47676" y="493713"/>
            <a:ext cx="5292725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Summary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7" cy="48006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Programmer’s view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process has its own private linear address space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Cannot be corrupted by other processes</a:t>
            </a:r>
            <a:endParaRPr lang="en-GB" dirty="0">
              <a:effectLst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ffectLst/>
              </a:rPr>
              <a:t>System </a:t>
            </a:r>
            <a:r>
              <a:rPr lang="en-GB" dirty="0"/>
              <a:t>v</a:t>
            </a:r>
            <a:r>
              <a:rPr lang="en-GB" dirty="0">
                <a:effectLst/>
              </a:rPr>
              <a:t>iew of virtual </a:t>
            </a:r>
            <a:r>
              <a:rPr lang="en-GB" dirty="0"/>
              <a:t>m</a:t>
            </a:r>
            <a:r>
              <a:rPr lang="en-GB" dirty="0">
                <a:effectLst/>
              </a:rPr>
              <a:t>emory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Uses memory efficiently by caching virtual memory pages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Efficient only because of locality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memory management and programming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Simplifies protection by providing a convenient </a:t>
            </a:r>
            <a:r>
              <a:rPr lang="en-GB" dirty="0" err="1"/>
              <a:t>interpositioning</a:t>
            </a:r>
            <a:r>
              <a:rPr lang="en-GB" dirty="0"/>
              <a:t> point to check permissions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Implemented via combination of hardware &amp; software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MMU, TLB, exception handling mechanisms part of hardware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Page fault handlers, TLB management performed in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Hmmm, How Does This Work?!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2"/>
          <a:stretch/>
        </p:blipFill>
        <p:spPr bwMode="auto">
          <a:xfrm>
            <a:off x="4114800" y="1611212"/>
            <a:ext cx="115140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59436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1722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400800" y="3733800"/>
            <a:ext cx="76200" cy="76200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78082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38600" y="1219200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77070" y="1219200"/>
            <a:ext cx="1081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Process n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1212"/>
            <a:ext cx="292470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32549" y="6143017"/>
            <a:ext cx="4964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Solution: Virtual Memory (today and next lecture)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Address spaces					</a:t>
            </a:r>
            <a:r>
              <a:rPr lang="en-US" dirty="0">
                <a:solidFill>
                  <a:schemeClr val="bg2"/>
                </a:solidFill>
              </a:rPr>
              <a:t>CSAPP 9.1-9.2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caching				CSAPP 9.3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management		CSAPP 9.4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VM as a tool for memory protection		CSAPP 9.5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Address translation				CSAPP 9.6</a:t>
            </a:r>
          </a:p>
        </p:txBody>
      </p:sp>
    </p:spTree>
    <p:extLst>
      <p:ext uri="{BB962C8B-B14F-4D97-AF65-F5344CB8AC3E}">
        <p14:creationId xmlns:p14="http://schemas.microsoft.com/office/powerpoint/2010/main" val="2367767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 System Using Physical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791200"/>
            <a:ext cx="8307388" cy="881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“simple” systems like embedded microcontrollers in devices like cars, elevators, and digital picture frames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48200" y="42338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341813" y="1665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41813" y="1893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103002" y="41862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79913" y="13716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1600200" y="2467408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343400" y="2122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4341813" y="2351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4648200" y="1670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4648200" y="1898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4648200" y="2127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4648200" y="23558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4648200" y="2584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4648200" y="2813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4341813" y="2579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41813" y="2808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4648200" y="3041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4648200" y="32702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341813" y="3036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4343400" y="3265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4648200" y="40100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33628" y="2133600"/>
            <a:ext cx="1567353" cy="57792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5638801" y="25844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3715726" y="4832740"/>
            <a:ext cx="10693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4648200" y="34993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4341813" y="35004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4724400" y="37338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2667000" y="2732732"/>
            <a:ext cx="16748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5791201" y="30416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5403850" y="39568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/>
          <p:nvPr/>
        </p:nvCxnSpPr>
        <p:spPr bwMode="auto">
          <a:xfrm rot="10800000">
            <a:off x="2133602" y="3000809"/>
            <a:ext cx="4189410" cy="1876787"/>
          </a:xfrm>
          <a:prstGeom prst="bentConnector3">
            <a:avLst>
              <a:gd name="adj1" fmla="val 9999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352800" y="2667000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849998" y="2280692"/>
            <a:ext cx="3749615" cy="11493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50837" y="381000"/>
            <a:ext cx="8716963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 System Using Virtual Addressing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2" y="5443537"/>
            <a:ext cx="8307388" cy="1262063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all modern servers, laptops, and smart phones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One of the great ideas in computer science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324600" y="4386263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018213" y="1817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0: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18213" y="2046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1: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779402" y="4338638"/>
            <a:ext cx="584839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M-1: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56313" y="1524000"/>
            <a:ext cx="1388841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 algn="ctr"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Main memory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3429000" y="2619808"/>
            <a:ext cx="1066800" cy="533400"/>
          </a:xfrm>
          <a:prstGeom prst="rect">
            <a:avLst/>
          </a:prstGeom>
          <a:solidFill>
            <a:srgbClr val="D5F1CF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MMU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019800" y="2274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2: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6018213" y="25034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3: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324600" y="18224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6324600" y="20510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324600" y="22796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324600" y="25082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6324600" y="27368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6324600" y="29654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018213" y="27320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4: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6018213" y="29606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5:</a:t>
            </a:r>
          </a:p>
        </p:txBody>
      </p: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6324600" y="31940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6324600" y="3422650"/>
            <a:ext cx="914400" cy="228600"/>
          </a:xfrm>
          <a:prstGeom prst="rect">
            <a:avLst/>
          </a:prstGeom>
          <a:solidFill>
            <a:srgbClr val="C0C0C0"/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6018213" y="31892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6: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6019800" y="341788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7:</a:t>
            </a:r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6324600" y="416242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4557652" y="2378791"/>
            <a:ext cx="139580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Physical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(PA)</a:t>
            </a:r>
          </a:p>
        </p:txBody>
      </p:sp>
      <p:sp>
        <p:nvSpPr>
          <p:cNvPr id="9247" name="AutoShape 31"/>
          <p:cNvSpPr>
            <a:spLocks/>
          </p:cNvSpPr>
          <p:nvPr/>
        </p:nvSpPr>
        <p:spPr bwMode="auto">
          <a:xfrm>
            <a:off x="7315201" y="273685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4000500" y="5000625"/>
            <a:ext cx="956970" cy="305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Data word</a:t>
            </a: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6324600" y="3651701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6018213" y="3652838"/>
            <a:ext cx="342785" cy="306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360" tIns="44280" rIns="90360" bIns="44280">
            <a:spAutoFit/>
          </a:bodyPr>
          <a:lstStyle/>
          <a:p>
            <a:pPr>
              <a:lnSpc>
                <a:spcPct val="88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3300"/>
                </a:solidFill>
                <a:latin typeface="Calibri" pitchFamily="34" charset="0"/>
              </a:rPr>
              <a:t>8:</a:t>
            </a:r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6400800" y="3886200"/>
            <a:ext cx="9144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360" tIns="44280" rIns="90360" bIns="44280" anchor="ctr"/>
          <a:lstStyle/>
          <a:p>
            <a:pPr algn="ctr" rt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...</a:t>
            </a:r>
          </a:p>
        </p:txBody>
      </p:sp>
      <p:cxnSp>
        <p:nvCxnSpPr>
          <p:cNvPr id="40" name="Straight Arrow Connector 39"/>
          <p:cNvCxnSpPr>
            <a:stCxn id="9226" idx="3"/>
            <a:endCxn id="9239" idx="1"/>
          </p:cNvCxnSpPr>
          <p:nvPr/>
        </p:nvCxnSpPr>
        <p:spPr bwMode="auto">
          <a:xfrm flipV="1">
            <a:off x="4495800" y="2885132"/>
            <a:ext cx="1522413" cy="137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0800000" flipH="1">
            <a:off x="7467601" y="3194050"/>
            <a:ext cx="533399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5400000">
            <a:off x="7080250" y="4109244"/>
            <a:ext cx="1839912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endCxn id="37" idx="2"/>
          </p:cNvCxnSpPr>
          <p:nvPr/>
        </p:nvCxnSpPr>
        <p:spPr bwMode="auto">
          <a:xfrm rot="10800000">
            <a:off x="1524000" y="3153695"/>
            <a:ext cx="6475412" cy="187630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990600" y="2620295"/>
            <a:ext cx="1066800" cy="533400"/>
          </a:xfrm>
          <a:prstGeom prst="rect">
            <a:avLst/>
          </a:prstGeom>
          <a:solidFill>
            <a:srgbClr val="F1C7C7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CPU</a:t>
            </a:r>
          </a:p>
        </p:txBody>
      </p:sp>
      <p:cxnSp>
        <p:nvCxnSpPr>
          <p:cNvPr id="38" name="Straight Arrow Connector 37"/>
          <p:cNvCxnSpPr>
            <a:stCxn id="37" idx="3"/>
          </p:cNvCxnSpPr>
          <p:nvPr/>
        </p:nvCxnSpPr>
        <p:spPr bwMode="auto">
          <a:xfrm flipV="1">
            <a:off x="2057400" y="2882426"/>
            <a:ext cx="1370013" cy="456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057839" y="2378791"/>
            <a:ext cx="1305078" cy="516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Virtual address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latin typeface="Calibri" pitchFamily="34" charset="0"/>
              </a:rPr>
              <a:t>(VA)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2000" y="1976700"/>
            <a:ext cx="105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CPU Chip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5400" y="2815141"/>
            <a:ext cx="307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62200" y="2882426"/>
            <a:ext cx="677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ourier New"/>
                <a:cs typeface="Courier New"/>
              </a:rPr>
              <a:t>4100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sz="2000" dirty="0">
                <a:solidFill>
                  <a:srgbClr val="990000"/>
                </a:solidFill>
              </a:rPr>
              <a:t>Linear address space: </a:t>
            </a:r>
            <a:r>
              <a:rPr lang="en-US" sz="2000" b="0" dirty="0"/>
              <a:t>Ordered set of contiguous non-negative integer addresses:</a:t>
            </a:r>
            <a:br>
              <a:rPr lang="en-US" sz="2000" b="0" dirty="0"/>
            </a:br>
            <a:r>
              <a:rPr lang="en-US" sz="2000" b="0" dirty="0"/>
              <a:t>		{0, 1, 2, 3 … 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Virtual address space: </a:t>
            </a:r>
            <a:r>
              <a:rPr lang="en-US" sz="2000" b="0" dirty="0"/>
              <a:t>Set of N = 2</a:t>
            </a:r>
            <a:r>
              <a:rPr lang="en-US" sz="2000" b="0" baseline="30000" dirty="0"/>
              <a:t>n</a:t>
            </a:r>
            <a:r>
              <a:rPr lang="en-US" sz="2000" b="0" dirty="0"/>
              <a:t> virtual addresses</a:t>
            </a:r>
            <a:br>
              <a:rPr lang="en-US" sz="2000" b="0" dirty="0"/>
            </a:br>
            <a:r>
              <a:rPr lang="en-US" sz="2000" b="0" dirty="0"/>
              <a:t>		{0, 1, 2, 3, …, N-1}</a:t>
            </a:r>
          </a:p>
          <a:p>
            <a:endParaRPr lang="en-US" sz="2000" dirty="0">
              <a:solidFill>
                <a:srgbClr val="990000"/>
              </a:solidFill>
            </a:endParaRPr>
          </a:p>
          <a:p>
            <a:r>
              <a:rPr lang="en-US" sz="2000" dirty="0">
                <a:solidFill>
                  <a:srgbClr val="990000"/>
                </a:solidFill>
              </a:rPr>
              <a:t>Physical address space: </a:t>
            </a:r>
            <a:r>
              <a:rPr lang="en-US" sz="2000" b="0" dirty="0"/>
              <a:t>Set of M = 2</a:t>
            </a:r>
            <a:r>
              <a:rPr lang="en-US" sz="2000" b="0" baseline="30000" dirty="0"/>
              <a:t>m</a:t>
            </a:r>
            <a:r>
              <a:rPr lang="en-US" sz="2000" b="0" dirty="0"/>
              <a:t> physical addresses</a:t>
            </a:r>
            <a:br>
              <a:rPr lang="en-US" sz="2000" b="0" dirty="0"/>
            </a:br>
            <a:r>
              <a:rPr lang="en-US" sz="2000" b="0" dirty="0"/>
              <a:t>		{0, 1, 2, 3, …, M-1}</a:t>
            </a:r>
          </a:p>
          <a:p>
            <a:pPr marL="0" indent="0">
              <a:buNone/>
            </a:pPr>
            <a:endParaRPr lang="en-US" sz="2000" b="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a:spPr>
      <a:bodyPr rtlCol="0" anchor="ctr"/>
      <a:lstStyle>
        <a:defPPr algn="ctr">
          <a:defRPr sz="1600" dirty="0" smtClean="0">
            <a:latin typeface="+mn-lt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19968</TotalTime>
  <Words>3420</Words>
  <Application>Microsoft Office PowerPoint</Application>
  <PresentationFormat>On-screen Show (4:3)</PresentationFormat>
  <Paragraphs>1036</Paragraphs>
  <Slides>47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Arial Narrow</vt:lpstr>
      <vt:lpstr>Calibri</vt:lpstr>
      <vt:lpstr>Courier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Virtual Memory: Concepts  15-213/18-213/14-513/15-513/18-613:  Introduction to Computer Systems  17th Lecture, October 27, 2020</vt:lpstr>
      <vt:lpstr>Informal Survey Summary</vt:lpstr>
      <vt:lpstr>Informal Survey Summary (cont)</vt:lpstr>
      <vt:lpstr>Hmmm, How Does This Work?!  </vt:lpstr>
      <vt:lpstr>Today  </vt:lpstr>
      <vt:lpstr>A System Using Physical Addressing</vt:lpstr>
      <vt:lpstr>A System Using Virtual Addressing</vt:lpstr>
      <vt:lpstr>Address Spaces</vt:lpstr>
      <vt:lpstr>Why Virtual Memory (VM)?</vt:lpstr>
      <vt:lpstr>Today  </vt:lpstr>
      <vt:lpstr>VM as a Tool for Caching</vt:lpstr>
      <vt:lpstr>DRAM Cache Organization</vt:lpstr>
      <vt:lpstr>Enabling Data Structure: Page Table</vt:lpstr>
      <vt:lpstr>Page Hit</vt:lpstr>
      <vt:lpstr>Page Fault</vt:lpstr>
      <vt:lpstr>Triggering a Page Fault</vt:lpstr>
      <vt:lpstr>Handling Page Fault</vt:lpstr>
      <vt:lpstr>Handling Page Fault</vt:lpstr>
      <vt:lpstr>Handling Page Fault</vt:lpstr>
      <vt:lpstr>Handling Page Fault</vt:lpstr>
      <vt:lpstr>Completing page fault</vt:lpstr>
      <vt:lpstr>Allocating Pages</vt:lpstr>
      <vt:lpstr>Locality to the Rescue Again!</vt:lpstr>
      <vt:lpstr>Today  </vt:lpstr>
      <vt:lpstr>PowerPoint Presentation</vt:lpstr>
      <vt:lpstr>VM as a Tool for Memory Management</vt:lpstr>
      <vt:lpstr>Simplifying Linking and Loading</vt:lpstr>
      <vt:lpstr>Today  </vt:lpstr>
      <vt:lpstr>VM as a Tool for Memory Protection</vt:lpstr>
      <vt:lpstr>Quiz Time!</vt:lpstr>
      <vt:lpstr>Today  </vt:lpstr>
      <vt:lpstr>VM Address Translation</vt:lpstr>
      <vt:lpstr>Summary of Address Translation Symbols</vt:lpstr>
      <vt:lpstr>Address Translation With a Page Table</vt:lpstr>
      <vt:lpstr>Address Translation: Page Hit</vt:lpstr>
      <vt:lpstr>Address Translation: Page Fault</vt:lpstr>
      <vt:lpstr>Integrating VM and Cache</vt:lpstr>
      <vt:lpstr>Speeding up Translation with a TLB</vt:lpstr>
      <vt:lpstr>Summary of Address Translation Symbols</vt:lpstr>
      <vt:lpstr>Accessing the TLB</vt:lpstr>
      <vt:lpstr>TLB Hit</vt:lpstr>
      <vt:lpstr>TLB Miss</vt:lpstr>
      <vt:lpstr>Multi-Level Page Tables</vt:lpstr>
      <vt:lpstr>A Two-Level Page Table Hierarchy</vt:lpstr>
      <vt:lpstr>Translating with a k-level Page Table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Markus Pueschel</dc:creator>
  <dc:description>Redesign of slides created by Randal E. Bryant and David R. O'Hallaron</dc:description>
  <cp:lastModifiedBy>Brian Railing</cp:lastModifiedBy>
  <cp:revision>603</cp:revision>
  <cp:lastPrinted>2019-10-21T18:08:37Z</cp:lastPrinted>
  <dcterms:created xsi:type="dcterms:W3CDTF">2011-01-05T23:17:11Z</dcterms:created>
  <dcterms:modified xsi:type="dcterms:W3CDTF">2020-10-27T13:40:18Z</dcterms:modified>
</cp:coreProperties>
</file>