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689" r:id="rId2"/>
    <p:sldId id="1372" r:id="rId3"/>
    <p:sldId id="730" r:id="rId4"/>
    <p:sldId id="1308" r:id="rId5"/>
    <p:sldId id="1344" r:id="rId6"/>
    <p:sldId id="1350" r:id="rId7"/>
    <p:sldId id="1351" r:id="rId8"/>
    <p:sldId id="1352" r:id="rId9"/>
    <p:sldId id="1353" r:id="rId10"/>
    <p:sldId id="1354" r:id="rId11"/>
    <p:sldId id="1243" r:id="rId12"/>
    <p:sldId id="1355" r:id="rId13"/>
    <p:sldId id="1373" r:id="rId14"/>
    <p:sldId id="1374" r:id="rId15"/>
    <p:sldId id="1290" r:id="rId16"/>
    <p:sldId id="1291" r:id="rId17"/>
    <p:sldId id="1292" r:id="rId18"/>
    <p:sldId id="1293" r:id="rId19"/>
    <p:sldId id="1294" r:id="rId20"/>
    <p:sldId id="1300" r:id="rId21"/>
    <p:sldId id="1301" r:id="rId22"/>
    <p:sldId id="1369" r:id="rId23"/>
    <p:sldId id="1370" r:id="rId24"/>
    <p:sldId id="1257" r:id="rId25"/>
    <p:sldId id="1303" r:id="rId26"/>
    <p:sldId id="1356" r:id="rId27"/>
    <p:sldId id="1357" r:id="rId28"/>
    <p:sldId id="1358" r:id="rId29"/>
    <p:sldId id="1359" r:id="rId30"/>
    <p:sldId id="1305" r:id="rId31"/>
    <p:sldId id="1345" r:id="rId32"/>
    <p:sldId id="1347" r:id="rId33"/>
    <p:sldId id="1309" r:id="rId34"/>
    <p:sldId id="1323" r:id="rId35"/>
    <p:sldId id="1264" r:id="rId36"/>
    <p:sldId id="427" r:id="rId37"/>
    <p:sldId id="1330" r:id="rId38"/>
    <p:sldId id="1331" r:id="rId39"/>
    <p:sldId id="1332" r:id="rId40"/>
    <p:sldId id="1335" r:id="rId41"/>
    <p:sldId id="1313" r:id="rId42"/>
    <p:sldId id="1273" r:id="rId43"/>
    <p:sldId id="1274" r:id="rId44"/>
    <p:sldId id="1275" r:id="rId45"/>
    <p:sldId id="1276" r:id="rId46"/>
    <p:sldId id="1278" r:id="rId47"/>
    <p:sldId id="1280" r:id="rId48"/>
    <p:sldId id="1282" r:id="rId49"/>
    <p:sldId id="1314" r:id="rId50"/>
    <p:sldId id="1322" r:id="rId51"/>
    <p:sldId id="1315" r:id="rId52"/>
    <p:sldId id="1316" r:id="rId53"/>
    <p:sldId id="1317" r:id="rId54"/>
    <p:sldId id="1318" r:id="rId55"/>
    <p:sldId id="1319" r:id="rId56"/>
    <p:sldId id="1320" r:id="rId57"/>
    <p:sldId id="1321" r:id="rId58"/>
    <p:sldId id="1336" r:id="rId59"/>
    <p:sldId id="1364" r:id="rId60"/>
    <p:sldId id="1360" r:id="rId61"/>
    <p:sldId id="1361" r:id="rId62"/>
    <p:sldId id="1362" r:id="rId63"/>
    <p:sldId id="1363" r:id="rId64"/>
    <p:sldId id="1365" r:id="rId65"/>
    <p:sldId id="1366" r:id="rId66"/>
    <p:sldId id="1367" r:id="rId67"/>
    <p:sldId id="1368" r:id="rId68"/>
  </p:sldIdLst>
  <p:sldSz cx="9144000" cy="6858000" type="screen4x3"/>
  <p:notesSz cx="7302500" cy="9586913"/>
  <p:custDataLst>
    <p:tags r:id="rId7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BCAC6B-5648-427E-9224-DDE715F0368B}" v="174" dt="2020-10-06T14:40:08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1" autoAdjust="0"/>
    <p:restoredTop sz="91124" autoAdjust="0"/>
  </p:normalViewPr>
  <p:slideViewPr>
    <p:cSldViewPr snapToObjects="1">
      <p:cViewPr varScale="1">
        <p:scale>
          <a:sx n="85" d="100"/>
          <a:sy n="85" d="100"/>
        </p:scale>
        <p:origin x="66" y="42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  <pc:docChgLst>
    <pc:chgData name="Phil Gibbons" userId="f619c6e5d38ed7a7" providerId="LiveId" clId="{89BCAC6B-5648-427E-9224-DDE715F0368B}"/>
    <pc:docChg chg="addSld delSld modSld">
      <pc:chgData name="Phil Gibbons" userId="f619c6e5d38ed7a7" providerId="LiveId" clId="{89BCAC6B-5648-427E-9224-DDE715F0368B}" dt="2020-10-06T14:40:23.484" v="283" actId="20577"/>
      <pc:docMkLst>
        <pc:docMk/>
      </pc:docMkLst>
      <pc:sldChg chg="add">
        <pc:chgData name="Phil Gibbons" userId="f619c6e5d38ed7a7" providerId="LiveId" clId="{89BCAC6B-5648-427E-9224-DDE715F0368B}" dt="2020-10-06T14:04:19.644" v="1"/>
        <pc:sldMkLst>
          <pc:docMk/>
          <pc:sldMk cId="1836215328" sldId="689"/>
        </pc:sldMkLst>
      </pc:sldChg>
      <pc:sldChg chg="addSp modSp mod modAnim">
        <pc:chgData name="Phil Gibbons" userId="f619c6e5d38ed7a7" providerId="LiveId" clId="{89BCAC6B-5648-427E-9224-DDE715F0368B}" dt="2020-10-06T14:16:31.702" v="72"/>
        <pc:sldMkLst>
          <pc:docMk/>
          <pc:sldMk cId="0" sldId="1278"/>
        </pc:sldMkLst>
        <pc:spChg chg="add mod">
          <ac:chgData name="Phil Gibbons" userId="f619c6e5d38ed7a7" providerId="LiveId" clId="{89BCAC6B-5648-427E-9224-DDE715F0368B}" dt="2020-10-06T14:15:55.229" v="69" actId="1076"/>
          <ac:spMkLst>
            <pc:docMk/>
            <pc:sldMk cId="0" sldId="1278"/>
            <ac:spMk id="2" creationId="{08AA0590-78F5-4BA2-B467-3B20C6AE4C79}"/>
          </ac:spMkLst>
        </pc:spChg>
        <pc:spChg chg="add mod">
          <ac:chgData name="Phil Gibbons" userId="f619c6e5d38ed7a7" providerId="LiveId" clId="{89BCAC6B-5648-427E-9224-DDE715F0368B}" dt="2020-10-06T14:16:02.125" v="70" actId="1076"/>
          <ac:spMkLst>
            <pc:docMk/>
            <pc:sldMk cId="0" sldId="1278"/>
            <ac:spMk id="3" creationId="{926E9F14-C91A-4A36-A603-F8A1CD58C218}"/>
          </ac:spMkLst>
        </pc:spChg>
        <pc:spChg chg="mod">
          <ac:chgData name="Phil Gibbons" userId="f619c6e5d38ed7a7" providerId="LiveId" clId="{89BCAC6B-5648-427E-9224-DDE715F0368B}" dt="2020-10-06T14:15:41.280" v="68" actId="6549"/>
          <ac:spMkLst>
            <pc:docMk/>
            <pc:sldMk cId="0" sldId="1278"/>
            <ac:spMk id="173082" creationId="{00000000-0000-0000-0000-000000000000}"/>
          </ac:spMkLst>
        </pc:spChg>
      </pc:sldChg>
      <pc:sldChg chg="addSp modSp mod modAnim">
        <pc:chgData name="Phil Gibbons" userId="f619c6e5d38ed7a7" providerId="LiveId" clId="{89BCAC6B-5648-427E-9224-DDE715F0368B}" dt="2020-10-06T14:17:48.487" v="91" actId="1076"/>
        <pc:sldMkLst>
          <pc:docMk/>
          <pc:sldMk cId="0" sldId="1280"/>
        </pc:sldMkLst>
        <pc:spChg chg="add mod">
          <ac:chgData name="Phil Gibbons" userId="f619c6e5d38ed7a7" providerId="LiveId" clId="{89BCAC6B-5648-427E-9224-DDE715F0368B}" dt="2020-10-06T14:17:38.532" v="90" actId="1076"/>
          <ac:spMkLst>
            <pc:docMk/>
            <pc:sldMk cId="0" sldId="1280"/>
            <ac:spMk id="2" creationId="{7D03519D-63E6-40F5-9100-2800EC89CB3B}"/>
          </ac:spMkLst>
        </pc:spChg>
        <pc:spChg chg="add mod">
          <ac:chgData name="Phil Gibbons" userId="f619c6e5d38ed7a7" providerId="LiveId" clId="{89BCAC6B-5648-427E-9224-DDE715F0368B}" dt="2020-10-06T14:17:48.487" v="91" actId="1076"/>
          <ac:spMkLst>
            <pc:docMk/>
            <pc:sldMk cId="0" sldId="1280"/>
            <ac:spMk id="28" creationId="{935E9CF9-0AFC-4FC1-8F7D-FC8FA52BC867}"/>
          </ac:spMkLst>
        </pc:spChg>
        <pc:spChg chg="mod">
          <ac:chgData name="Phil Gibbons" userId="f619c6e5d38ed7a7" providerId="LiveId" clId="{89BCAC6B-5648-427E-9224-DDE715F0368B}" dt="2020-10-06T14:17:30.078" v="8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addSp modSp mod modAnim">
        <pc:chgData name="Phil Gibbons" userId="f619c6e5d38ed7a7" providerId="LiveId" clId="{89BCAC6B-5648-427E-9224-DDE715F0368B}" dt="2020-10-06T14:08:34.455" v="47"/>
        <pc:sldMkLst>
          <pc:docMk/>
          <pc:sldMk cId="0" sldId="1300"/>
        </pc:sldMkLst>
        <pc:spChg chg="add mod">
          <ac:chgData name="Phil Gibbons" userId="f619c6e5d38ed7a7" providerId="LiveId" clId="{89BCAC6B-5648-427E-9224-DDE715F0368B}" dt="2020-10-06T14:06:44.749" v="16" actId="1076"/>
          <ac:spMkLst>
            <pc:docMk/>
            <pc:sldMk cId="0" sldId="1300"/>
            <ac:spMk id="54" creationId="{F2F6CEFC-C98F-4C3D-9570-830C1D73A451}"/>
          </ac:spMkLst>
        </pc:spChg>
        <pc:spChg chg="add mod">
          <ac:chgData name="Phil Gibbons" userId="f619c6e5d38ed7a7" providerId="LiveId" clId="{89BCAC6B-5648-427E-9224-DDE715F0368B}" dt="2020-10-06T14:06:59.500" v="18" actId="1076"/>
          <ac:spMkLst>
            <pc:docMk/>
            <pc:sldMk cId="0" sldId="1300"/>
            <ac:spMk id="55" creationId="{3A5BBA79-661C-4367-A64C-F5F2A525356F}"/>
          </ac:spMkLst>
        </pc:spChg>
        <pc:spChg chg="add mod">
          <ac:chgData name="Phil Gibbons" userId="f619c6e5d38ed7a7" providerId="LiveId" clId="{89BCAC6B-5648-427E-9224-DDE715F0368B}" dt="2020-10-06T14:07:28.695" v="20" actId="1076"/>
          <ac:spMkLst>
            <pc:docMk/>
            <pc:sldMk cId="0" sldId="1300"/>
            <ac:spMk id="56" creationId="{C123DD0D-EE46-4C16-8695-3FCAF3F46484}"/>
          </ac:spMkLst>
        </pc:spChg>
        <pc:spChg chg="add mod">
          <ac:chgData name="Phil Gibbons" userId="f619c6e5d38ed7a7" providerId="LiveId" clId="{89BCAC6B-5648-427E-9224-DDE715F0368B}" dt="2020-10-06T14:07:48.200" v="31" actId="1076"/>
          <ac:spMkLst>
            <pc:docMk/>
            <pc:sldMk cId="0" sldId="1300"/>
            <ac:spMk id="57" creationId="{D8547DC7-0727-485E-9FEF-F7FBA8917F1A}"/>
          </ac:spMkLst>
        </pc:spChg>
      </pc:sldChg>
      <pc:sldChg chg="modSp mod">
        <pc:chgData name="Phil Gibbons" userId="f619c6e5d38ed7a7" providerId="LiveId" clId="{89BCAC6B-5648-427E-9224-DDE715F0368B}" dt="2020-10-06T14:35:06.193" v="167" actId="20577"/>
        <pc:sldMkLst>
          <pc:docMk/>
          <pc:sldMk cId="0" sldId="1318"/>
        </pc:sldMkLst>
        <pc:spChg chg="mod">
          <ac:chgData name="Phil Gibbons" userId="f619c6e5d38ed7a7" providerId="LiveId" clId="{89BCAC6B-5648-427E-9224-DDE715F0368B}" dt="2020-10-06T14:34:45.835" v="163" actId="20577"/>
          <ac:spMkLst>
            <pc:docMk/>
            <pc:sldMk cId="0" sldId="1318"/>
            <ac:spMk id="4" creationId="{00000000-0000-0000-0000-000000000000}"/>
          </ac:spMkLst>
        </pc:spChg>
        <pc:spChg chg="mod">
          <ac:chgData name="Phil Gibbons" userId="f619c6e5d38ed7a7" providerId="LiveId" clId="{89BCAC6B-5648-427E-9224-DDE715F0368B}" dt="2020-10-06T14:35:06.193" v="167" actId="20577"/>
          <ac:spMkLst>
            <pc:docMk/>
            <pc:sldMk cId="0" sldId="1318"/>
            <ac:spMk id="32" creationId="{00000000-0000-0000-0000-000000000000}"/>
          </ac:spMkLst>
        </pc:spChg>
        <pc:cxnChg chg="mod">
          <ac:chgData name="Phil Gibbons" userId="f619c6e5d38ed7a7" providerId="LiveId" clId="{89BCAC6B-5648-427E-9224-DDE715F0368B}" dt="2020-10-06T14:35:06.193" v="167" actId="20577"/>
          <ac:cxnSpMkLst>
            <pc:docMk/>
            <pc:sldMk cId="0" sldId="1318"/>
            <ac:cxnSpMk id="34" creationId="{00000000-0000-0000-0000-000000000000}"/>
          </ac:cxnSpMkLst>
        </pc:cxnChg>
      </pc:sldChg>
      <pc:sldChg chg="modSp modAnim modNotesTx">
        <pc:chgData name="Phil Gibbons" userId="f619c6e5d38ed7a7" providerId="LiveId" clId="{89BCAC6B-5648-427E-9224-DDE715F0368B}" dt="2020-10-06T14:38:29.005" v="237" actId="20577"/>
        <pc:sldMkLst>
          <pc:docMk/>
          <pc:sldMk cId="0" sldId="1319"/>
        </pc:sldMkLst>
        <pc:spChg chg="mod">
          <ac:chgData name="Phil Gibbons" userId="f619c6e5d38ed7a7" providerId="LiveId" clId="{89BCAC6B-5648-427E-9224-DDE715F0368B}" dt="2020-10-06T14:38:05.788" v="223" actId="20577"/>
          <ac:spMkLst>
            <pc:docMk/>
            <pc:sldMk cId="0" sldId="1319"/>
            <ac:spMk id="3" creationId="{00000000-0000-0000-0000-000000000000}"/>
          </ac:spMkLst>
        </pc:spChg>
        <pc:spChg chg="mod">
          <ac:chgData name="Phil Gibbons" userId="f619c6e5d38ed7a7" providerId="LiveId" clId="{89BCAC6B-5648-427E-9224-DDE715F0368B}" dt="2020-10-06T14:38:12.068" v="227" actId="20577"/>
          <ac:spMkLst>
            <pc:docMk/>
            <pc:sldMk cId="0" sldId="1319"/>
            <ac:spMk id="72" creationId="{00000000-0000-0000-0000-000000000000}"/>
          </ac:spMkLst>
        </pc:spChg>
        <pc:spChg chg="mod">
          <ac:chgData name="Phil Gibbons" userId="f619c6e5d38ed7a7" providerId="LiveId" clId="{89BCAC6B-5648-427E-9224-DDE715F0368B}" dt="2020-10-06T14:37:55.706" v="217" actId="20577"/>
          <ac:spMkLst>
            <pc:docMk/>
            <pc:sldMk cId="0" sldId="1319"/>
            <ac:spMk id="75" creationId="{00000000-0000-0000-0000-000000000000}"/>
          </ac:spMkLst>
        </pc:spChg>
      </pc:sldChg>
      <pc:sldChg chg="modSp modAnim modNotesTx">
        <pc:chgData name="Phil Gibbons" userId="f619c6e5d38ed7a7" providerId="LiveId" clId="{89BCAC6B-5648-427E-9224-DDE715F0368B}" dt="2020-10-06T14:39:53.031" v="271" actId="20577"/>
        <pc:sldMkLst>
          <pc:docMk/>
          <pc:sldMk cId="0" sldId="1320"/>
        </pc:sldMkLst>
        <pc:spChg chg="mod">
          <ac:chgData name="Phil Gibbons" userId="f619c6e5d38ed7a7" providerId="LiveId" clId="{89BCAC6B-5648-427E-9224-DDE715F0368B}" dt="2020-10-06T14:39:40.677" v="263" actId="20577"/>
          <ac:spMkLst>
            <pc:docMk/>
            <pc:sldMk cId="0" sldId="1320"/>
            <ac:spMk id="3" creationId="{00000000-0000-0000-0000-000000000000}"/>
          </ac:spMkLst>
        </pc:spChg>
        <pc:spChg chg="mod">
          <ac:chgData name="Phil Gibbons" userId="f619c6e5d38ed7a7" providerId="LiveId" clId="{89BCAC6B-5648-427E-9224-DDE715F0368B}" dt="2020-10-06T14:39:21.843" v="251" actId="20577"/>
          <ac:spMkLst>
            <pc:docMk/>
            <pc:sldMk cId="0" sldId="1320"/>
            <ac:spMk id="48" creationId="{00000000-0000-0000-0000-000000000000}"/>
          </ac:spMkLst>
        </pc:spChg>
        <pc:spChg chg="mod">
          <ac:chgData name="Phil Gibbons" userId="f619c6e5d38ed7a7" providerId="LiveId" clId="{89BCAC6B-5648-427E-9224-DDE715F0368B}" dt="2020-10-06T14:39:16.451" v="247" actId="20577"/>
          <ac:spMkLst>
            <pc:docMk/>
            <pc:sldMk cId="0" sldId="1320"/>
            <ac:spMk id="52" creationId="{00000000-0000-0000-0000-000000000000}"/>
          </ac:spMkLst>
        </pc:spChg>
        <pc:cxnChg chg="mod">
          <ac:chgData name="Phil Gibbons" userId="f619c6e5d38ed7a7" providerId="LiveId" clId="{89BCAC6B-5648-427E-9224-DDE715F0368B}" dt="2020-10-06T14:39:21.843" v="251" actId="20577"/>
          <ac:cxnSpMkLst>
            <pc:docMk/>
            <pc:sldMk cId="0" sldId="1320"/>
            <ac:cxnSpMk id="49" creationId="{00000000-0000-0000-0000-000000000000}"/>
          </ac:cxnSpMkLst>
        </pc:cxnChg>
      </pc:sldChg>
      <pc:sldChg chg="modSp modNotesTx">
        <pc:chgData name="Phil Gibbons" userId="f619c6e5d38ed7a7" providerId="LiveId" clId="{89BCAC6B-5648-427E-9224-DDE715F0368B}" dt="2020-10-06T14:40:23.484" v="283" actId="20577"/>
        <pc:sldMkLst>
          <pc:docMk/>
          <pc:sldMk cId="0" sldId="1321"/>
        </pc:sldMkLst>
        <pc:spChg chg="mod">
          <ac:chgData name="Phil Gibbons" userId="f619c6e5d38ed7a7" providerId="LiveId" clId="{89BCAC6B-5648-427E-9224-DDE715F0368B}" dt="2020-10-06T14:40:08.191" v="279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 modShow">
        <pc:chgData name="Phil Gibbons" userId="f619c6e5d38ed7a7" providerId="LiveId" clId="{89BCAC6B-5648-427E-9224-DDE715F0368B}" dt="2020-10-06T14:05:11.594" v="3" actId="729"/>
        <pc:sldMkLst>
          <pc:docMk/>
          <pc:sldMk cId="48322160" sldId="1355"/>
        </pc:sldMkLst>
      </pc:sldChg>
      <pc:sldChg chg="addSp del mod">
        <pc:chgData name="Phil Gibbons" userId="f619c6e5d38ed7a7" providerId="LiveId" clId="{89BCAC6B-5648-427E-9224-DDE715F0368B}" dt="2020-10-06T14:04:22.036" v="2" actId="47"/>
        <pc:sldMkLst>
          <pc:docMk/>
          <pc:sldMk cId="3545418353" sldId="1371"/>
        </pc:sldMkLst>
        <pc:inkChg chg="add">
          <ac:chgData name="Phil Gibbons" userId="f619c6e5d38ed7a7" providerId="LiveId" clId="{89BCAC6B-5648-427E-9224-DDE715F0368B}" dt="2020-10-06T13:27:30.117" v="0" actId="9405"/>
          <ac:inkMkLst>
            <pc:docMk/>
            <pc:sldMk cId="3545418353" sldId="1371"/>
            <ac:inkMk id="2" creationId="{B6AEC217-56BC-404C-A464-76943BD4F97E}"/>
          </ac:inkMkLst>
        </pc:ink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4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As increase size, can’t fit in level of cache any more, drop to next one down.  Data in cache because of warm up before test run.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that fit in a cache line, with perfect stride 1 accesses across the row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2n/L comes from doing n/L blocks of size L^2 in each source matrix</a:t>
            </a:r>
          </a:p>
          <a:p>
            <a:r>
              <a:rPr lang="en-US" dirty="0"/>
              <a:t>L^2 / 8 comes from taking L^2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n/L is the dimension of the matrix in blocks. (n/L)^2  is the number of iterations.  </a:t>
            </a:r>
          </a:p>
          <a:p>
            <a:r>
              <a:rPr lang="en-US" dirty="0" err="1"/>
              <a:t>nL</a:t>
            </a:r>
            <a:r>
              <a:rPr lang="en-US" dirty="0"/>
              <a:t>/4 is the misses per iteration.  N^3/4L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3L^2 to accommodate M3 = M1 x M2, with M1,2,3 all supplying blocks of dim L^2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cmu.edu/courses/17808/assignment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17808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D6B3D-300A-0E43-A50F-4F8942F2CB1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A6E20-6C5A-F146-B392-C6A0CD2B08C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83621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21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8813082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350343132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15-213/18-213/14-513/15-513/18-613: Introduction to Computer Systems</a:t>
            </a:r>
            <a:br>
              <a:rPr lang="en-US" b="0" dirty="0"/>
            </a:br>
            <a:r>
              <a:rPr lang="en-US" sz="2000" b="0" dirty="0"/>
              <a:t>11</a:t>
            </a:r>
            <a:r>
              <a:rPr lang="en-US" sz="2000" b="0" baseline="30000" dirty="0"/>
              <a:t>th</a:t>
            </a:r>
            <a:r>
              <a:rPr lang="en-US" sz="2000" b="0" dirty="0"/>
              <a:t> Lecture, October 6, 2020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  <p:sp>
        <p:nvSpPr>
          <p:cNvPr id="54" name="Text Box 174">
            <a:extLst>
              <a:ext uri="{FF2B5EF4-FFF2-40B4-BE49-F238E27FC236}">
                <a16:creationId xmlns:a16="http://schemas.microsoft.com/office/drawing/2014/main" id="{F2F6CEFC-C98F-4C3D-9570-830C1D73A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2955367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(cold)</a:t>
            </a:r>
          </a:p>
        </p:txBody>
      </p:sp>
      <p:sp>
        <p:nvSpPr>
          <p:cNvPr id="55" name="Text Box 174">
            <a:extLst>
              <a:ext uri="{FF2B5EF4-FFF2-40B4-BE49-F238E27FC236}">
                <a16:creationId xmlns:a16="http://schemas.microsoft.com/office/drawing/2014/main" id="{3A5BBA79-661C-4367-A64C-F5F2A525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3540445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(cold)</a:t>
            </a:r>
          </a:p>
        </p:txBody>
      </p:sp>
      <p:sp>
        <p:nvSpPr>
          <p:cNvPr id="56" name="Text Box 174">
            <a:extLst>
              <a:ext uri="{FF2B5EF4-FFF2-40B4-BE49-F238E27FC236}">
                <a16:creationId xmlns:a16="http://schemas.microsoft.com/office/drawing/2014/main" id="{C123DD0D-EE46-4C16-8695-3FCAF3F4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6" y="388873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(cold)</a:t>
            </a:r>
          </a:p>
        </p:txBody>
      </p:sp>
      <p:sp>
        <p:nvSpPr>
          <p:cNvPr id="57" name="Text Box 174">
            <a:extLst>
              <a:ext uri="{FF2B5EF4-FFF2-40B4-BE49-F238E27FC236}">
                <a16:creationId xmlns:a16="http://schemas.microsoft.com/office/drawing/2014/main" id="{D8547DC7-0727-485E-9FEF-F7FBA891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100" y="4192989"/>
            <a:ext cx="1107290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(conflict)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  <p:bldP spid="54" grpId="0"/>
      <p:bldP spid="55" grpId="0"/>
      <p:bldP spid="56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differs from memory)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9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2084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242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661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329782" cy="762000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3 (</a:t>
            </a:r>
            <a:r>
              <a:rPr lang="en-US" dirty="0" err="1"/>
              <a:t>attacklab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Due this Thursday, Oct. 8, 11:59pm ET</a:t>
            </a:r>
          </a:p>
          <a:p>
            <a:r>
              <a:rPr lang="en-US" dirty="0"/>
              <a:t>Lab 4 (</a:t>
            </a:r>
            <a:r>
              <a:rPr lang="en-US" dirty="0" err="1"/>
              <a:t>cachelab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Out Oct. 8, 11:59pm ET</a:t>
            </a:r>
          </a:p>
          <a:p>
            <a:pPr lvl="1"/>
            <a:r>
              <a:rPr lang="en-US" dirty="0"/>
              <a:t>Due Oct. 20, 11:59pm ET</a:t>
            </a:r>
          </a:p>
          <a:p>
            <a:r>
              <a:rPr lang="en-US" dirty="0"/>
              <a:t>Written Assignment 3 peer grading</a:t>
            </a:r>
          </a:p>
          <a:p>
            <a:pPr lvl="1"/>
            <a:r>
              <a:rPr lang="en-US" dirty="0"/>
              <a:t>Due Wed, Oct. 7, 11:59pm ET</a:t>
            </a:r>
          </a:p>
          <a:p>
            <a:r>
              <a:rPr lang="en-US" dirty="0"/>
              <a:t>Written Assignment 4 available on </a:t>
            </a:r>
            <a:r>
              <a:rPr lang="en-US" dirty="0">
                <a:hlinkClick r:id="rId2"/>
              </a:rPr>
              <a:t>Canvas</a:t>
            </a:r>
            <a:endParaRPr lang="en-US" dirty="0"/>
          </a:p>
          <a:p>
            <a:pPr lvl="1"/>
            <a:r>
              <a:rPr lang="en-US" dirty="0"/>
              <a:t>Due Wed, Oct. 7, 11:59pm ET</a:t>
            </a:r>
          </a:p>
        </p:txBody>
      </p:sp>
    </p:spTree>
    <p:extLst>
      <p:ext uri="{BB962C8B-B14F-4D97-AF65-F5344CB8AC3E}">
        <p14:creationId xmlns:p14="http://schemas.microsoft.com/office/powerpoint/2010/main" val="1931010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32599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312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accesses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(as %):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cached block to the processor</a:t>
            </a:r>
          </a:p>
          <a:p>
            <a:pPr lvl="2"/>
            <a:r>
              <a:rPr lang="en-GB" dirty="0"/>
              <a:t>includes time to determine whether line is in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How Bad Can a Few Cache Misses Be?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Check out:</a:t>
            </a:r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https://canvas.cmu.edu/courses/17808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5294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A0590-78F5-4BA2-B467-3B20C6AE4C79}"/>
              </a:ext>
            </a:extLst>
          </p:cNvPr>
          <p:cNvSpPr txBox="1"/>
          <p:nvPr/>
        </p:nvSpPr>
        <p:spPr>
          <a:xfrm>
            <a:off x="2515664" y="5590835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alibri" pitchFamily="34" charset="0"/>
              </a:rPr>
              <a:t>0.25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E9F14-C91A-4A36-A603-F8A1CD58C218}"/>
              </a:ext>
            </a:extLst>
          </p:cNvPr>
          <p:cNvSpPr txBox="1"/>
          <p:nvPr/>
        </p:nvSpPr>
        <p:spPr>
          <a:xfrm>
            <a:off x="3843916" y="5590834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0.0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3519D-63E6-40F5-9100-2800EC89CB3B}"/>
              </a:ext>
            </a:extLst>
          </p:cNvPr>
          <p:cNvSpPr txBox="1"/>
          <p:nvPr/>
        </p:nvSpPr>
        <p:spPr>
          <a:xfrm>
            <a:off x="1218265" y="5612579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alibri" pitchFamily="34" charset="0"/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5E9CF9-0AFC-4FC1-8F7D-FC8FA52BC867}"/>
              </a:ext>
            </a:extLst>
          </p:cNvPr>
          <p:cNvSpPr txBox="1"/>
          <p:nvPr/>
        </p:nvSpPr>
        <p:spPr>
          <a:xfrm>
            <a:off x="3886200" y="559400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alibri" pitchFamily="34" charset="0"/>
              </a:rPr>
              <a:t>1.0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line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line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+=L)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j+=L)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k+=L)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L x L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i+L</a:t>
            </a:r>
            <a:r>
              <a:rPr lang="en-US" sz="1600" dirty="0">
                <a:latin typeface="Courier New" pitchFamily="49" charset="0"/>
              </a:rPr>
              <a:t>; i1++)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j+L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k+L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5637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L x L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V="1">
            <a:off x="4538798" y="6324600"/>
            <a:ext cx="2897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line = 8 doubles.  Blocking size L ≥ 8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3L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b="1" dirty="0"/>
              <a:t>Misses per block: </a:t>
            </a:r>
            <a:r>
              <a:rPr lang="en-US" dirty="0"/>
              <a:t>L</a:t>
            </a:r>
            <a:r>
              <a:rPr lang="en-US" baseline="30000" dirty="0"/>
              <a:t>2</a:t>
            </a:r>
            <a:r>
              <a:rPr lang="en-US" dirty="0"/>
              <a:t>/8</a:t>
            </a:r>
          </a:p>
          <a:p>
            <a:pPr lvl="1"/>
            <a:r>
              <a:rPr lang="en-US" b="1" dirty="0"/>
              <a:t>Blocks per Iteration: </a:t>
            </a:r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/L</a:t>
            </a:r>
          </a:p>
          <a:p>
            <a:pPr marL="457200" lvl="1" indent="0">
              <a:buNone/>
            </a:pPr>
            <a:r>
              <a:rPr lang="en-US" dirty="0"/>
              <a:t>     (omitting matrix c)</a:t>
            </a:r>
          </a:p>
          <a:p>
            <a:pPr lvl="1"/>
            <a:r>
              <a:rPr lang="en-US" b="1" dirty="0"/>
              <a:t>Misses per Iteration:</a:t>
            </a:r>
          </a:p>
          <a:p>
            <a:pPr marL="457200" lvl="1" indent="0">
              <a:buNone/>
            </a:pPr>
            <a:r>
              <a:rPr lang="en-US" dirty="0"/>
              <a:t>     2</a:t>
            </a:r>
            <a:r>
              <a:rPr lang="en-US" i="1" dirty="0"/>
              <a:t>n</a:t>
            </a:r>
            <a:r>
              <a:rPr lang="en-US" dirty="0"/>
              <a:t>/L x L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nL</a:t>
            </a:r>
            <a:r>
              <a:rPr lang="en-US" dirty="0"/>
              <a:t>/4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5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L x L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5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/L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line = 8 doubles.  Blocking size L ≥ 8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3L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misses as</a:t>
            </a:r>
          </a:p>
          <a:p>
            <a:pPr marL="457200" lvl="1" indent="0">
              <a:buNone/>
            </a:pPr>
            <a:r>
              <a:rPr lang="en-US" dirty="0"/>
              <a:t>    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/L x L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L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L</a:t>
            </a:r>
            <a:r>
              <a:rPr lang="en-US" dirty="0"/>
              <a:t>/4 misses per iteration  x  (</a:t>
            </a:r>
            <a:r>
              <a:rPr lang="en-US" i="1" dirty="0"/>
              <a:t>n</a:t>
            </a:r>
            <a:r>
              <a:rPr lang="en-US" dirty="0"/>
              <a:t>/L)</a:t>
            </a:r>
            <a:r>
              <a:rPr lang="en-US" baseline="30000" dirty="0"/>
              <a:t>2</a:t>
            </a:r>
            <a:r>
              <a:rPr lang="en-US" dirty="0"/>
              <a:t> iterations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/(4L) misses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5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L x L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flipV="1">
            <a:off x="7798464" y="4871534"/>
            <a:ext cx="28970" cy="3810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5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n/L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(1/(4L))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L, such that L satisfies 3L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12667</TotalTime>
  <Words>5869</Words>
  <Application>Microsoft Office PowerPoint</Application>
  <PresentationFormat>On-screen Show (4:3)</PresentationFormat>
  <Paragraphs>1462</Paragraphs>
  <Slides>67</Slides>
  <Notes>52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Arial Narrow</vt:lpstr>
      <vt:lpstr>Calibri</vt:lpstr>
      <vt:lpstr>Courier New</vt:lpstr>
      <vt:lpstr>Gill Sans MT</vt:lpstr>
      <vt:lpstr>Gill Sans MT Condensed</vt:lpstr>
      <vt:lpstr>Times New Roman</vt:lpstr>
      <vt:lpstr>Wingdings</vt:lpstr>
      <vt:lpstr>Wingdings 2</vt:lpstr>
      <vt:lpstr>template2007</vt:lpstr>
      <vt:lpstr>Equation</vt:lpstr>
      <vt:lpstr>PowerPoint Presentation</vt:lpstr>
      <vt:lpstr>Cache Memories  15-213/18-213/14-513/15-513/18-613: Introduction to Computer Systems 11th Lecture, October 6, 2020</vt:lpstr>
      <vt:lpstr>Announcements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Recall: Modern CPU Design</vt:lpstr>
      <vt:lpstr>What it Really Looks Like</vt:lpstr>
      <vt:lpstr>What it Really Looks Like (Cont.)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Example: Core i7 L1 Data Cache</vt:lpstr>
      <vt:lpstr>Example: Core i7 L1 Data Cache</vt:lpstr>
      <vt:lpstr>Cache Performance Metrics</vt:lpstr>
      <vt:lpstr>How Bad Can a Few Cache Misses Be?</vt:lpstr>
      <vt:lpstr>Writing Cache Friendly Code</vt:lpstr>
      <vt:lpstr>Quiz Time!</vt:lpstr>
      <vt:lpstr>Today</vt:lpstr>
      <vt:lpstr>The Memory Mountain</vt:lpstr>
      <vt:lpstr>Memory Mountain Test Function</vt:lpstr>
      <vt:lpstr>The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(kij)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Phil Gibbons</cp:lastModifiedBy>
  <cp:revision>606</cp:revision>
  <cp:lastPrinted>2012-10-02T07:07:18Z</cp:lastPrinted>
  <dcterms:created xsi:type="dcterms:W3CDTF">2012-10-02T17:26:51Z</dcterms:created>
  <dcterms:modified xsi:type="dcterms:W3CDTF">2020-10-06T14:40:34Z</dcterms:modified>
</cp:coreProperties>
</file>