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3" r:id="rId4"/>
    <p:sldMasterId id="2147483721" r:id="rId5"/>
  </p:sldMasterIdLst>
  <p:notesMasterIdLst>
    <p:notesMasterId r:id="rId87"/>
  </p:notesMasterIdLst>
  <p:sldIdLst>
    <p:sldId id="690" r:id="rId6"/>
    <p:sldId id="335" r:id="rId7"/>
    <p:sldId id="425" r:id="rId8"/>
    <p:sldId id="691" r:id="rId9"/>
    <p:sldId id="370" r:id="rId10"/>
    <p:sldId id="399" r:id="rId11"/>
    <p:sldId id="398" r:id="rId12"/>
    <p:sldId id="400" r:id="rId13"/>
    <p:sldId id="401" r:id="rId14"/>
    <p:sldId id="397" r:id="rId15"/>
    <p:sldId id="289" r:id="rId16"/>
    <p:sldId id="403" r:id="rId17"/>
    <p:sldId id="402" r:id="rId18"/>
    <p:sldId id="290" r:id="rId19"/>
    <p:sldId id="404" r:id="rId20"/>
    <p:sldId id="405" r:id="rId21"/>
    <p:sldId id="256" r:id="rId22"/>
    <p:sldId id="407" r:id="rId23"/>
    <p:sldId id="260" r:id="rId24"/>
    <p:sldId id="371" r:id="rId25"/>
    <p:sldId id="292" r:id="rId26"/>
    <p:sldId id="372" r:id="rId27"/>
    <p:sldId id="373" r:id="rId28"/>
    <p:sldId id="374" r:id="rId29"/>
    <p:sldId id="375" r:id="rId30"/>
    <p:sldId id="387" r:id="rId31"/>
    <p:sldId id="376" r:id="rId32"/>
    <p:sldId id="377" r:id="rId33"/>
    <p:sldId id="388" r:id="rId34"/>
    <p:sldId id="295" r:id="rId35"/>
    <p:sldId id="296" r:id="rId36"/>
    <p:sldId id="297" r:id="rId37"/>
    <p:sldId id="298" r:id="rId38"/>
    <p:sldId id="336" r:id="rId39"/>
    <p:sldId id="337" r:id="rId40"/>
    <p:sldId id="338" r:id="rId41"/>
    <p:sldId id="339" r:id="rId42"/>
    <p:sldId id="340" r:id="rId43"/>
    <p:sldId id="341" r:id="rId44"/>
    <p:sldId id="342" r:id="rId45"/>
    <p:sldId id="343" r:id="rId46"/>
    <p:sldId id="344" r:id="rId47"/>
    <p:sldId id="345" r:id="rId48"/>
    <p:sldId id="309" r:id="rId49"/>
    <p:sldId id="310" r:id="rId50"/>
    <p:sldId id="408" r:id="rId51"/>
    <p:sldId id="409" r:id="rId52"/>
    <p:sldId id="411" r:id="rId53"/>
    <p:sldId id="412" r:id="rId54"/>
    <p:sldId id="413" r:id="rId55"/>
    <p:sldId id="692" r:id="rId56"/>
    <p:sldId id="385" r:id="rId57"/>
    <p:sldId id="381" r:id="rId58"/>
    <p:sldId id="410" r:id="rId59"/>
    <p:sldId id="382" r:id="rId60"/>
    <p:sldId id="325" r:id="rId61"/>
    <p:sldId id="326" r:id="rId62"/>
    <p:sldId id="327" r:id="rId63"/>
    <p:sldId id="383" r:id="rId64"/>
    <p:sldId id="427" r:id="rId65"/>
    <p:sldId id="384" r:id="rId66"/>
    <p:sldId id="414" r:id="rId67"/>
    <p:sldId id="415" r:id="rId68"/>
    <p:sldId id="416" r:id="rId69"/>
    <p:sldId id="417" r:id="rId70"/>
    <p:sldId id="418" r:id="rId71"/>
    <p:sldId id="419" r:id="rId72"/>
    <p:sldId id="420" r:id="rId73"/>
    <p:sldId id="386" r:id="rId74"/>
    <p:sldId id="389" r:id="rId75"/>
    <p:sldId id="328" r:id="rId76"/>
    <p:sldId id="390" r:id="rId77"/>
    <p:sldId id="391" r:id="rId78"/>
    <p:sldId id="393" r:id="rId79"/>
    <p:sldId id="394" r:id="rId80"/>
    <p:sldId id="395" r:id="rId81"/>
    <p:sldId id="396" r:id="rId82"/>
    <p:sldId id="366" r:id="rId83"/>
    <p:sldId id="334" r:id="rId84"/>
    <p:sldId id="423" r:id="rId85"/>
    <p:sldId id="424" r:id="rId8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ADA71-D5A4-4448-8F74-F10FA0A8825A}" v="11" dt="2020-09-22T13:11:03.5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5" autoAdjust="0"/>
    <p:restoredTop sz="97805" autoAdjust="0"/>
  </p:normalViewPr>
  <p:slideViewPr>
    <p:cSldViewPr snapToGrid="0">
      <p:cViewPr>
        <p:scale>
          <a:sx n="95" d="100"/>
          <a:sy n="95" d="100"/>
        </p:scale>
        <p:origin x="2988" y="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8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viewProps" Target="viewProp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90" Type="http://schemas.openxmlformats.org/officeDocument/2006/relationships/theme" Target="theme/theme1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microsoft.com/office/2015/10/relationships/revisionInfo" Target="revisionInfo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9F6265F2-261E-4255-95B6-A7B761D31D2B}"/>
    <pc:docChg chg="undo custSel addSld delSld modSld">
      <pc:chgData name="Phil Gibbons" userId="f619c6e5d38ed7a7" providerId="LiveId" clId="{9F6265F2-261E-4255-95B6-A7B761D31D2B}" dt="2018-09-18T02:41:07.543" v="187"/>
      <pc:docMkLst>
        <pc:docMk/>
      </pc:docMkLst>
      <pc:sldChg chg="modSp">
        <pc:chgData name="Phil Gibbons" userId="f619c6e5d38ed7a7" providerId="LiveId" clId="{9F6265F2-261E-4255-95B6-A7B761D31D2B}" dt="2018-09-18T02:35:25.860" v="141" actId="1038"/>
        <pc:sldMkLst>
          <pc:docMk/>
          <pc:sldMk cId="0" sldId="328"/>
        </pc:sldMkLst>
        <pc:spChg chg="mod">
          <ac:chgData name="Phil Gibbons" userId="f619c6e5d38ed7a7" providerId="LiveId" clId="{9F6265F2-261E-4255-95B6-A7B761D31D2B}" dt="2018-09-18T02:35:25.860" v="141" actId="1038"/>
          <ac:spMkLst>
            <pc:docMk/>
            <pc:sldMk cId="0" sldId="328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2:56:51.625" v="6" actId="20577"/>
        <pc:sldMkLst>
          <pc:docMk/>
          <pc:sldMk cId="0" sldId="335"/>
        </pc:sldMkLst>
        <pc:spChg chg="mod">
          <ac:chgData name="Phil Gibbons" userId="f619c6e5d38ed7a7" providerId="LiveId" clId="{9F6265F2-261E-4255-95B6-A7B761D31D2B}" dt="2018-09-17T22:56:51.625" v="6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7T23:11:42.845" v="10" actId="20577"/>
        <pc:sldMkLst>
          <pc:docMk/>
          <pc:sldMk cId="3475169628" sldId="372"/>
        </pc:sldMkLst>
        <pc:spChg chg="mod">
          <ac:chgData name="Phil Gibbons" userId="f619c6e5d38ed7a7" providerId="LiveId" clId="{9F6265F2-261E-4255-95B6-A7B761D31D2B}" dt="2018-09-17T23:11:42.845" v="10" actId="20577"/>
          <ac:spMkLst>
            <pc:docMk/>
            <pc:sldMk cId="3475169628" sldId="372"/>
            <ac:spMk id="27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36:59.792" v="150" actId="20577"/>
        <pc:sldMkLst>
          <pc:docMk/>
          <pc:sldMk cId="3747545878" sldId="393"/>
        </pc:sldMkLst>
        <pc:graphicFrameChg chg="modGraphic">
          <ac:chgData name="Phil Gibbons" userId="f619c6e5d38ed7a7" providerId="LiveId" clId="{9F6265F2-261E-4255-95B6-A7B761D31D2B}" dt="2018-09-18T02:36:59.792" v="150" actId="20577"/>
          <ac:graphicFrameMkLst>
            <pc:docMk/>
            <pc:sldMk cId="3747545878" sldId="393"/>
            <ac:graphicFrameMk id="20" creationId="{00000000-0000-0000-0000-000000000000}"/>
          </ac:graphicFrameMkLst>
        </pc:graphicFrameChg>
      </pc:sldChg>
      <pc:sldChg chg="modSp">
        <pc:chgData name="Phil Gibbons" userId="f619c6e5d38ed7a7" providerId="LiveId" clId="{9F6265F2-261E-4255-95B6-A7B761D31D2B}" dt="2018-09-18T02:38:33.667" v="186" actId="1038"/>
        <pc:sldMkLst>
          <pc:docMk/>
          <pc:sldMk cId="817057790" sldId="396"/>
        </pc:sldMkLst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0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1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7:51.670" v="181" actId="1035"/>
          <ac:spMkLst>
            <pc:docMk/>
            <pc:sldMk cId="817057790" sldId="396"/>
            <ac:spMk id="12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38:33.667" v="186" actId="1038"/>
          <ac:spMkLst>
            <pc:docMk/>
            <pc:sldMk cId="817057790" sldId="396"/>
            <ac:spMk id="7783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1:59:07.378" v="24" actId="20577"/>
        <pc:sldMkLst>
          <pc:docMk/>
          <pc:sldMk cId="899641772" sldId="411"/>
        </pc:sldMkLst>
        <pc:spChg chg="mod">
          <ac:chgData name="Phil Gibbons" userId="f619c6e5d38ed7a7" providerId="LiveId" clId="{9F6265F2-261E-4255-95B6-A7B761D31D2B}" dt="2018-09-18T01:59:07.378" v="24" actId="20577"/>
          <ac:spMkLst>
            <pc:docMk/>
            <pc:sldMk cId="899641772" sldId="411"/>
            <ac:spMk id="2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2:28.935" v="60" actId="1036"/>
        <pc:sldMkLst>
          <pc:docMk/>
          <pc:sldMk cId="2261537001" sldId="415"/>
        </pc:sldMkLst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5" creationId="{00000000-0000-0000-0000-000000000000}"/>
          </ac:spMkLst>
        </pc:spChg>
        <pc:spChg chg="mod">
          <ac:chgData name="Phil Gibbons" userId="f619c6e5d38ed7a7" providerId="LiveId" clId="{9F6265F2-261E-4255-95B6-A7B761D31D2B}" dt="2018-09-18T02:22:28.935" v="60" actId="1036"/>
          <ac:spMkLst>
            <pc:docMk/>
            <pc:sldMk cId="2261537001" sldId="415"/>
            <ac:spMk id="28" creationId="{00000000-0000-0000-0000-000000000000}"/>
          </ac:spMkLst>
        </pc:spChg>
      </pc:sldChg>
      <pc:sldChg chg="modSp">
        <pc:chgData name="Phil Gibbons" userId="f619c6e5d38ed7a7" providerId="LiveId" clId="{9F6265F2-261E-4255-95B6-A7B761D31D2B}" dt="2018-09-18T02:27:37.288" v="77" actId="20577"/>
        <pc:sldMkLst>
          <pc:docMk/>
          <pc:sldMk cId="3205499414" sldId="416"/>
        </pc:sldMkLst>
        <pc:spChg chg="mod">
          <ac:chgData name="Phil Gibbons" userId="f619c6e5d38ed7a7" providerId="LiveId" clId="{9F6265F2-261E-4255-95B6-A7B761D31D2B}" dt="2018-09-18T02:27:37.288" v="77" actId="20577"/>
          <ac:spMkLst>
            <pc:docMk/>
            <pc:sldMk cId="3205499414" sldId="416"/>
            <ac:spMk id="2" creationId="{00000000-0000-0000-0000-000000000000}"/>
          </ac:spMkLst>
        </pc:spChg>
      </pc:sldChg>
      <pc:sldChg chg="addSp delSp modSp">
        <pc:chgData name="Phil Gibbons" userId="f619c6e5d38ed7a7" providerId="LiveId" clId="{9F6265F2-261E-4255-95B6-A7B761D31D2B}" dt="2018-09-18T02:28:01.742" v="81"/>
        <pc:sldMkLst>
          <pc:docMk/>
          <pc:sldMk cId="1526351269" sldId="417"/>
        </pc:sldMkLst>
        <pc:spChg chg="del mod">
          <ac:chgData name="Phil Gibbons" userId="f619c6e5d38ed7a7" providerId="LiveId" clId="{9F6265F2-261E-4255-95B6-A7B761D31D2B}" dt="2018-09-18T02:27:54.764" v="80" actId="478"/>
          <ac:spMkLst>
            <pc:docMk/>
            <pc:sldMk cId="1526351269" sldId="417"/>
            <ac:spMk id="2" creationId="{00000000-0000-0000-0000-000000000000}"/>
          </ac:spMkLst>
        </pc:spChg>
        <pc:spChg chg="add del">
          <ac:chgData name="Phil Gibbons" userId="f619c6e5d38ed7a7" providerId="LiveId" clId="{9F6265F2-261E-4255-95B6-A7B761D31D2B}" dt="2018-09-18T02:27:50.873" v="79"/>
          <ac:spMkLst>
            <pc:docMk/>
            <pc:sldMk cId="1526351269" sldId="417"/>
            <ac:spMk id="16" creationId="{897FA1A8-29D4-4930-82C7-0DAB967EB4A4}"/>
          </ac:spMkLst>
        </pc:spChg>
        <pc:spChg chg="add">
          <ac:chgData name="Phil Gibbons" userId="f619c6e5d38ed7a7" providerId="LiveId" clId="{9F6265F2-261E-4255-95B6-A7B761D31D2B}" dt="2018-09-18T02:28:01.742" v="81"/>
          <ac:spMkLst>
            <pc:docMk/>
            <pc:sldMk cId="1526351269" sldId="417"/>
            <ac:spMk id="25" creationId="{CB1C85D7-2700-4749-A790-875B4BD121BD}"/>
          </ac:spMkLst>
        </pc:spChg>
      </pc:sldChg>
      <pc:sldChg chg="modSp">
        <pc:chgData name="Phil Gibbons" userId="f619c6e5d38ed7a7" providerId="LiveId" clId="{9F6265F2-261E-4255-95B6-A7B761D31D2B}" dt="2018-09-18T02:31:11.654" v="137" actId="1076"/>
        <pc:sldMkLst>
          <pc:docMk/>
          <pc:sldMk cId="2572890997" sldId="418"/>
        </pc:sldMkLst>
        <pc:spChg chg="mod">
          <ac:chgData name="Phil Gibbons" userId="f619c6e5d38ed7a7" providerId="LiveId" clId="{9F6265F2-261E-4255-95B6-A7B761D31D2B}" dt="2018-09-18T02:31:11.654" v="137" actId="1076"/>
          <ac:spMkLst>
            <pc:docMk/>
            <pc:sldMk cId="2572890997" sldId="418"/>
            <ac:spMk id="2" creationId="{00000000-0000-0000-0000-000000000000}"/>
          </ac:spMkLst>
        </pc:spChg>
      </pc:sldChg>
      <pc:sldChg chg="del">
        <pc:chgData name="Phil Gibbons" userId="f619c6e5d38ed7a7" providerId="LiveId" clId="{9F6265F2-261E-4255-95B6-A7B761D31D2B}" dt="2018-09-18T02:19:56.991" v="25" actId="2696"/>
        <pc:sldMkLst>
          <pc:docMk/>
          <pc:sldMk cId="2215318350" sldId="423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2575910912" sldId="423"/>
        </pc:sldMkLst>
      </pc:sldChg>
      <pc:sldChg chg="del">
        <pc:chgData name="Phil Gibbons" userId="f619c6e5d38ed7a7" providerId="LiveId" clId="{9F6265F2-261E-4255-95B6-A7B761D31D2B}" dt="2018-09-18T02:19:56.991" v="26" actId="2696"/>
        <pc:sldMkLst>
          <pc:docMk/>
          <pc:sldMk cId="994360824" sldId="424"/>
        </pc:sldMkLst>
      </pc:sldChg>
      <pc:sldChg chg="add">
        <pc:chgData name="Phil Gibbons" userId="f619c6e5d38ed7a7" providerId="LiveId" clId="{9F6265F2-261E-4255-95B6-A7B761D31D2B}" dt="2018-09-18T02:20:03.393" v="27"/>
        <pc:sldMkLst>
          <pc:docMk/>
          <pc:sldMk cId="3574492403" sldId="424"/>
        </pc:sldMkLst>
      </pc:sldChg>
      <pc:sldChg chg="add">
        <pc:chgData name="Phil Gibbons" userId="f619c6e5d38ed7a7" providerId="LiveId" clId="{9F6265F2-261E-4255-95B6-A7B761D31D2B}" dt="2018-09-18T02:41:07.543" v="187"/>
        <pc:sldMkLst>
          <pc:docMk/>
          <pc:sldMk cId="1836215328" sldId="689"/>
        </pc:sldMkLst>
      </pc:sldChg>
    </pc:docChg>
  </pc:docChgLst>
  <pc:docChgLst>
    <pc:chgData name="Phil Gibbons" userId="f619c6e5d38ed7a7" providerId="LiveId" clId="{A08ADA71-D5A4-4448-8F74-F10FA0A8825A}"/>
    <pc:docChg chg="undo redo custSel addSld delSld modSld">
      <pc:chgData name="Phil Gibbons" userId="f619c6e5d38ed7a7" providerId="LiveId" clId="{A08ADA71-D5A4-4448-8F74-F10FA0A8825A}" dt="2020-09-22T13:30:03.905" v="120" actId="20577"/>
      <pc:docMkLst>
        <pc:docMk/>
      </pc:docMkLst>
      <pc:sldChg chg="modSp mod">
        <pc:chgData name="Phil Gibbons" userId="f619c6e5d38ed7a7" providerId="LiveId" clId="{A08ADA71-D5A4-4448-8F74-F10FA0A8825A}" dt="2020-09-22T13:20:24.922" v="111" actId="20577"/>
        <pc:sldMkLst>
          <pc:docMk/>
          <pc:sldMk cId="0" sldId="327"/>
        </pc:sldMkLst>
        <pc:spChg chg="mod">
          <ac:chgData name="Phil Gibbons" userId="f619c6e5d38ed7a7" providerId="LiveId" clId="{A08ADA71-D5A4-4448-8F74-F10FA0A8825A}" dt="2020-09-22T13:20:24.922" v="111" actId="20577"/>
          <ac:spMkLst>
            <pc:docMk/>
            <pc:sldMk cId="0" sldId="327"/>
            <ac:spMk id="76804" creationId="{00000000-0000-0000-0000-000000000000}"/>
          </ac:spMkLst>
        </pc:spChg>
      </pc:sldChg>
      <pc:sldChg chg="modSp mod">
        <pc:chgData name="Phil Gibbons" userId="f619c6e5d38ed7a7" providerId="LiveId" clId="{A08ADA71-D5A4-4448-8F74-F10FA0A8825A}" dt="2020-09-22T13:30:03.905" v="120" actId="20577"/>
        <pc:sldMkLst>
          <pc:docMk/>
          <pc:sldMk cId="0" sldId="334"/>
        </pc:sldMkLst>
        <pc:spChg chg="mod">
          <ac:chgData name="Phil Gibbons" userId="f619c6e5d38ed7a7" providerId="LiveId" clId="{A08ADA71-D5A4-4448-8F74-F10FA0A8825A}" dt="2020-09-22T13:30:03.905" v="120" actId="20577"/>
          <ac:spMkLst>
            <pc:docMk/>
            <pc:sldMk cId="0" sldId="334"/>
            <ac:spMk id="17" creationId="{00000000-0000-0000-0000-000000000000}"/>
          </ac:spMkLst>
        </pc:spChg>
      </pc:sldChg>
      <pc:sldChg chg="modSp mod">
        <pc:chgData name="Phil Gibbons" userId="f619c6e5d38ed7a7" providerId="LiveId" clId="{A08ADA71-D5A4-4448-8F74-F10FA0A8825A}" dt="2020-09-22T13:19:21.882" v="101" actId="20577"/>
        <pc:sldMkLst>
          <pc:docMk/>
          <pc:sldMk cId="3298550454" sldId="376"/>
        </pc:sldMkLst>
        <pc:spChg chg="mod">
          <ac:chgData name="Phil Gibbons" userId="f619c6e5d38ed7a7" providerId="LiveId" clId="{A08ADA71-D5A4-4448-8F74-F10FA0A8825A}" dt="2020-09-22T13:19:21.882" v="101" actId="20577"/>
          <ac:spMkLst>
            <pc:docMk/>
            <pc:sldMk cId="3298550454" sldId="376"/>
            <ac:spMk id="2" creationId="{00000000-0000-0000-0000-000000000000}"/>
          </ac:spMkLst>
        </pc:spChg>
      </pc:sldChg>
      <pc:sldChg chg="addSp delSp modSp mod modNotesTx">
        <pc:chgData name="Phil Gibbons" userId="f619c6e5d38ed7a7" providerId="LiveId" clId="{A08ADA71-D5A4-4448-8F74-F10FA0A8825A}" dt="2020-09-22T13:12:33.677" v="93" actId="14100"/>
        <pc:sldMkLst>
          <pc:docMk/>
          <pc:sldMk cId="2647858759" sldId="381"/>
        </pc:sldMkLst>
        <pc:spChg chg="add del mod">
          <ac:chgData name="Phil Gibbons" userId="f619c6e5d38ed7a7" providerId="LiveId" clId="{A08ADA71-D5A4-4448-8F74-F10FA0A8825A}" dt="2020-09-22T12:55:59.510" v="12" actId="22"/>
          <ac:spMkLst>
            <pc:docMk/>
            <pc:sldMk cId="2647858759" sldId="381"/>
            <ac:spMk id="2" creationId="{356271D1-3A9E-4540-B52A-7E761AA4F008}"/>
          </ac:spMkLst>
        </pc:spChg>
        <pc:spChg chg="add del">
          <ac:chgData name="Phil Gibbons" userId="f619c6e5d38ed7a7" providerId="LiveId" clId="{A08ADA71-D5A4-4448-8F74-F10FA0A8825A}" dt="2020-09-22T12:56:16.047" v="16" actId="22"/>
          <ac:spMkLst>
            <pc:docMk/>
            <pc:sldMk cId="2647858759" sldId="381"/>
            <ac:spMk id="5" creationId="{8CD05FA5-AC78-4775-B819-EA2503F44D0E}"/>
          </ac:spMkLst>
        </pc:spChg>
        <pc:graphicFrameChg chg="modGraphic">
          <ac:chgData name="Phil Gibbons" userId="f619c6e5d38ed7a7" providerId="LiveId" clId="{A08ADA71-D5A4-4448-8F74-F10FA0A8825A}" dt="2020-09-22T12:57:31.876" v="27" actId="20577"/>
          <ac:graphicFrameMkLst>
            <pc:docMk/>
            <pc:sldMk cId="2647858759" sldId="381"/>
            <ac:graphicFrameMk id="24" creationId="{00000000-0000-0000-0000-000000000000}"/>
          </ac:graphicFrameMkLst>
        </pc:graphicFrameChg>
        <pc:picChg chg="add del mod">
          <ac:chgData name="Phil Gibbons" userId="f619c6e5d38ed7a7" providerId="LiveId" clId="{A08ADA71-D5A4-4448-8F74-F10FA0A8825A}" dt="2020-09-22T12:55:56.805" v="11" actId="22"/>
          <ac:picMkLst>
            <pc:docMk/>
            <pc:sldMk cId="2647858759" sldId="381"/>
            <ac:picMk id="4" creationId="{81E45FD7-F358-4999-8C3C-E68D9579DE1A}"/>
          </ac:picMkLst>
        </pc:picChg>
        <pc:picChg chg="add mod">
          <ac:chgData name="Phil Gibbons" userId="f619c6e5d38ed7a7" providerId="LiveId" clId="{A08ADA71-D5A4-4448-8F74-F10FA0A8825A}" dt="2020-09-22T12:56:56.894" v="20" actId="1076"/>
          <ac:picMkLst>
            <pc:docMk/>
            <pc:sldMk cId="2647858759" sldId="381"/>
            <ac:picMk id="7" creationId="{B99E02F5-2265-496A-96A5-BE56A1BFE90A}"/>
          </ac:picMkLst>
        </pc:picChg>
        <pc:cxnChg chg="add mod">
          <ac:chgData name="Phil Gibbons" userId="f619c6e5d38ed7a7" providerId="LiveId" clId="{A08ADA71-D5A4-4448-8F74-F10FA0A8825A}" dt="2020-09-22T13:12:33.677" v="93" actId="14100"/>
          <ac:cxnSpMkLst>
            <pc:docMk/>
            <pc:sldMk cId="2647858759" sldId="381"/>
            <ac:cxnSpMk id="28" creationId="{62025480-FF38-4F95-82F7-E56F0F8CF1E5}"/>
          </ac:cxnSpMkLst>
        </pc:cxnChg>
      </pc:sldChg>
      <pc:sldChg chg="modSp mod">
        <pc:chgData name="Phil Gibbons" userId="f619c6e5d38ed7a7" providerId="LiveId" clId="{A08ADA71-D5A4-4448-8F74-F10FA0A8825A}" dt="2020-09-22T13:22:51.108" v="116" actId="2711"/>
        <pc:sldMkLst>
          <pc:docMk/>
          <pc:sldMk cId="3385791463" sldId="384"/>
        </pc:sldMkLst>
        <pc:spChg chg="mod">
          <ac:chgData name="Phil Gibbons" userId="f619c6e5d38ed7a7" providerId="LiveId" clId="{A08ADA71-D5A4-4448-8F74-F10FA0A8825A}" dt="2020-09-22T13:22:51.108" v="116" actId="2711"/>
          <ac:spMkLst>
            <pc:docMk/>
            <pc:sldMk cId="3385791463" sldId="384"/>
            <ac:spMk id="2" creationId="{00000000-0000-0000-0000-000000000000}"/>
          </ac:spMkLst>
        </pc:spChg>
      </pc:sldChg>
      <pc:sldChg chg="addSp modSp mod">
        <pc:chgData name="Phil Gibbons" userId="f619c6e5d38ed7a7" providerId="LiveId" clId="{A08ADA71-D5A4-4448-8F74-F10FA0A8825A}" dt="2020-09-22T13:11:48.720" v="92" actId="20577"/>
        <pc:sldMkLst>
          <pc:docMk/>
          <pc:sldMk cId="3576464016" sldId="385"/>
        </pc:sldMkLst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8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19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0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1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2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3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6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02:35.982" v="61" actId="1035"/>
          <ac:spMkLst>
            <pc:docMk/>
            <pc:sldMk cId="3576464016" sldId="385"/>
            <ac:spMk id="2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11:48.720" v="92" actId="20577"/>
          <ac:spMkLst>
            <pc:docMk/>
            <pc:sldMk cId="3576464016" sldId="385"/>
            <ac:spMk id="63491" creationId="{00000000-0000-0000-0000-000000000000}"/>
          </ac:spMkLst>
        </pc:spChg>
        <pc:graphicFrameChg chg="mod">
          <ac:chgData name="Phil Gibbons" userId="f619c6e5d38ed7a7" providerId="LiveId" clId="{A08ADA71-D5A4-4448-8F74-F10FA0A8825A}" dt="2020-09-22T13:02:35.982" v="61" actId="1035"/>
          <ac:graphicFrameMkLst>
            <pc:docMk/>
            <pc:sldMk cId="3576464016" sldId="385"/>
            <ac:graphicFrameMk id="24" creationId="{00000000-0000-0000-0000-000000000000}"/>
          </ac:graphicFrameMkLst>
        </pc:graphicFrameChg>
        <pc:picChg chg="add">
          <ac:chgData name="Phil Gibbons" userId="f619c6e5d38ed7a7" providerId="LiveId" clId="{A08ADA71-D5A4-4448-8F74-F10FA0A8825A}" dt="2020-09-22T13:01:47.094" v="34" actId="22"/>
          <ac:picMkLst>
            <pc:docMk/>
            <pc:sldMk cId="3576464016" sldId="385"/>
            <ac:picMk id="2" creationId="{9EAF32E1-41C5-4722-B3E5-8415E2C1BE9E}"/>
          </ac:picMkLst>
        </pc:picChg>
        <pc:cxnChg chg="add mod">
          <ac:chgData name="Phil Gibbons" userId="f619c6e5d38ed7a7" providerId="LiveId" clId="{A08ADA71-D5A4-4448-8F74-F10FA0A8825A}" dt="2020-09-22T13:03:34.909" v="65" actId="14100"/>
          <ac:cxnSpMkLst>
            <pc:docMk/>
            <pc:sldMk cId="3576464016" sldId="385"/>
            <ac:cxnSpMk id="25" creationId="{16946176-4330-4D6F-A2E3-EC5FC0F6CEDC}"/>
          </ac:cxnSpMkLst>
        </pc:cxnChg>
      </pc:sldChg>
      <pc:sldChg chg="addSp delSp modSp mod">
        <pc:chgData name="Phil Gibbons" userId="f619c6e5d38ed7a7" providerId="LiveId" clId="{A08ADA71-D5A4-4448-8F74-F10FA0A8825A}" dt="2020-09-22T13:09:49.395" v="82" actId="478"/>
        <pc:sldMkLst>
          <pc:docMk/>
          <pc:sldMk cId="2412812119" sldId="413"/>
        </pc:sldMkLst>
        <pc:spChg chg="add mod">
          <ac:chgData name="Phil Gibbons" userId="f619c6e5d38ed7a7" providerId="LiveId" clId="{A08ADA71-D5A4-4448-8F74-F10FA0A8825A}" dt="2020-09-22T13:07:06.286" v="72" actId="207"/>
          <ac:spMkLst>
            <pc:docMk/>
            <pc:sldMk cId="2412812119" sldId="413"/>
            <ac:spMk id="15" creationId="{F3F2C4A0-777C-4A85-BCA8-90A9EC88C1BF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16" creationId="{34872867-F8B7-4F45-9F4C-CF6222C435A6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7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8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19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0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1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2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3" creationId="{00000000-0000-0000-0000-000000000000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5" creationId="{AC0C44C5-E89F-45BF-AE6D-7A084D66FC8A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6" creationId="{00000000-0000-0000-0000-000000000000}"/>
          </ac:spMkLst>
        </pc:spChg>
        <pc:spChg chg="del">
          <ac:chgData name="Phil Gibbons" userId="f619c6e5d38ed7a7" providerId="LiveId" clId="{A08ADA71-D5A4-4448-8F74-F10FA0A8825A}" dt="2020-09-22T13:06:12.490" v="66" actId="478"/>
          <ac:spMkLst>
            <pc:docMk/>
            <pc:sldMk cId="2412812119" sldId="413"/>
            <ac:spMk id="27" creationId="{00000000-0000-0000-0000-000000000000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8" creationId="{3EA7F0DE-07F5-4399-8886-F1D24CD36DA8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29" creationId="{15579FCD-AF50-46BB-B3A2-401E976062AF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0" creationId="{5C7DA6F1-9B76-4DA4-8170-594267F27934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1" creationId="{5BF50285-F72E-4C8B-9D11-C823DA4D20E1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2" creationId="{0DB2E36B-0D25-42F5-A6D7-B0CAF3C8844E}"/>
          </ac:spMkLst>
        </pc:spChg>
        <pc:spChg chg="add mod">
          <ac:chgData name="Phil Gibbons" userId="f619c6e5d38ed7a7" providerId="LiveId" clId="{A08ADA71-D5A4-4448-8F74-F10FA0A8825A}" dt="2020-09-22T13:06:28.037" v="67"/>
          <ac:spMkLst>
            <pc:docMk/>
            <pc:sldMk cId="2412812119" sldId="413"/>
            <ac:spMk id="33" creationId="{31AB033E-985B-4F6A-B82D-91075CBCF56B}"/>
          </ac:spMkLst>
        </pc:spChg>
        <pc:graphicFrameChg chg="del">
          <ac:chgData name="Phil Gibbons" userId="f619c6e5d38ed7a7" providerId="LiveId" clId="{A08ADA71-D5A4-4448-8F74-F10FA0A8825A}" dt="2020-09-22T13:06:12.490" v="66" actId="478"/>
          <ac:graphicFrameMkLst>
            <pc:docMk/>
            <pc:sldMk cId="2412812119" sldId="413"/>
            <ac:graphicFrameMk id="24" creationId="{00000000-0000-0000-0000-000000000000}"/>
          </ac:graphicFrameMkLst>
        </pc:graphicFrameChg>
        <pc:graphicFrameChg chg="add mod">
          <ac:chgData name="Phil Gibbons" userId="f619c6e5d38ed7a7" providerId="LiveId" clId="{A08ADA71-D5A4-4448-8F74-F10FA0A8825A}" dt="2020-09-22T13:06:28.037" v="67"/>
          <ac:graphicFrameMkLst>
            <pc:docMk/>
            <pc:sldMk cId="2412812119" sldId="413"/>
            <ac:graphicFrameMk id="34" creationId="{6582CEE1-3DA9-4888-B064-C67FAFBF731B}"/>
          </ac:graphicFrameMkLst>
        </pc:graphicFrameChg>
        <pc:picChg chg="add del mod">
          <ac:chgData name="Phil Gibbons" userId="f619c6e5d38ed7a7" providerId="LiveId" clId="{A08ADA71-D5A4-4448-8F74-F10FA0A8825A}" dt="2020-09-22T13:09:49.395" v="82" actId="478"/>
          <ac:picMkLst>
            <pc:docMk/>
            <pc:sldMk cId="2412812119" sldId="413"/>
            <ac:picMk id="35" creationId="{7088CAF4-18C1-49EA-8AFC-482D35B88914}"/>
          </ac:picMkLst>
        </pc:picChg>
        <pc:cxnChg chg="add del mod">
          <ac:chgData name="Phil Gibbons" userId="f619c6e5d38ed7a7" providerId="LiveId" clId="{A08ADA71-D5A4-4448-8F74-F10FA0A8825A}" dt="2020-09-22T13:09:44.825" v="81" actId="478"/>
          <ac:cxnSpMkLst>
            <pc:docMk/>
            <pc:sldMk cId="2412812119" sldId="413"/>
            <ac:cxnSpMk id="36" creationId="{8B8C7D2B-35CE-4008-9AB0-41DEE517B7B7}"/>
          </ac:cxnSpMkLst>
        </pc:cxnChg>
      </pc:sldChg>
      <pc:sldChg chg="modSp mod">
        <pc:chgData name="Phil Gibbons" userId="f619c6e5d38ed7a7" providerId="LiveId" clId="{A08ADA71-D5A4-4448-8F74-F10FA0A8825A}" dt="2020-09-22T13:25:29.162" v="117" actId="2711"/>
        <pc:sldMkLst>
          <pc:docMk/>
          <pc:sldMk cId="2572890997" sldId="418"/>
        </pc:sldMkLst>
        <pc:spChg chg="mod">
          <ac:chgData name="Phil Gibbons" userId="f619c6e5d38ed7a7" providerId="LiveId" clId="{A08ADA71-D5A4-4448-8F74-F10FA0A8825A}" dt="2020-09-22T13:25:29.162" v="117" actId="2711"/>
          <ac:spMkLst>
            <pc:docMk/>
            <pc:sldMk cId="2572890997" sldId="418"/>
            <ac:spMk id="2" creationId="{00000000-0000-0000-0000-000000000000}"/>
          </ac:spMkLst>
        </pc:spChg>
      </pc:sldChg>
      <pc:sldChg chg="modSp add mod">
        <pc:chgData name="Phil Gibbons" userId="f619c6e5d38ed7a7" providerId="LiveId" clId="{A08ADA71-D5A4-4448-8F74-F10FA0A8825A}" dt="2020-09-22T13:11:40.470" v="91" actId="14100"/>
        <pc:sldMkLst>
          <pc:docMk/>
          <pc:sldMk cId="3534412269" sldId="692"/>
        </pc:sldMkLst>
        <pc:spChg chg="mod">
          <ac:chgData name="Phil Gibbons" userId="f619c6e5d38ed7a7" providerId="LiveId" clId="{A08ADA71-D5A4-4448-8F74-F10FA0A8825A}" dt="2020-09-22T13:11:08.070" v="88" actId="20577"/>
          <ac:spMkLst>
            <pc:docMk/>
            <pc:sldMk cId="3534412269" sldId="692"/>
            <ac:spMk id="17" creationId="{00000000-0000-0000-0000-000000000000}"/>
          </ac:spMkLst>
        </pc:spChg>
        <pc:spChg chg="mod">
          <ac:chgData name="Phil Gibbons" userId="f619c6e5d38ed7a7" providerId="LiveId" clId="{A08ADA71-D5A4-4448-8F74-F10FA0A8825A}" dt="2020-09-22T13:11:11.189" v="89" actId="20577"/>
          <ac:spMkLst>
            <pc:docMk/>
            <pc:sldMk cId="3534412269" sldId="692"/>
            <ac:spMk id="63491" creationId="{00000000-0000-0000-0000-000000000000}"/>
          </ac:spMkLst>
        </pc:spChg>
        <pc:cxnChg chg="mod">
          <ac:chgData name="Phil Gibbons" userId="f619c6e5d38ed7a7" providerId="LiveId" clId="{A08ADA71-D5A4-4448-8F74-F10FA0A8825A}" dt="2020-09-22T13:11:40.470" v="91" actId="14100"/>
          <ac:cxnSpMkLst>
            <pc:docMk/>
            <pc:sldMk cId="3534412269" sldId="692"/>
            <ac:cxnSpMk id="25" creationId="{16946176-4330-4D6F-A2E3-EC5FC0F6CEDC}"/>
          </ac:cxnSpMkLst>
        </pc:cxnChg>
      </pc:sldChg>
      <pc:sldChg chg="add del">
        <pc:chgData name="Phil Gibbons" userId="f619c6e5d38ed7a7" providerId="LiveId" clId="{A08ADA71-D5A4-4448-8F74-F10FA0A8825A}" dt="2020-09-22T13:10:41.805" v="84"/>
        <pc:sldMkLst>
          <pc:docMk/>
          <pc:sldMk cId="2376829994" sldId="693"/>
        </pc:sldMkLst>
      </pc:sldChg>
    </pc:docChg>
  </pc:docChgLst>
  <pc:docChgLst>
    <pc:chgData name="Phil Gibbons" userId="f619c6e5d38ed7a7" providerId="LiveId" clId="{E5A215F5-E8F3-4D8B-B1B1-91A35F04AEF7}"/>
    <pc:docChg chg="modSld">
      <pc:chgData name="Phil Gibbons" userId="f619c6e5d38ed7a7" providerId="LiveId" clId="{E5A215F5-E8F3-4D8B-B1B1-91A35F04AEF7}" dt="2019-09-17T15:27:53.760" v="14" actId="20577"/>
      <pc:docMkLst>
        <pc:docMk/>
      </pc:docMkLst>
      <pc:sldChg chg="modSp">
        <pc:chgData name="Phil Gibbons" userId="f619c6e5d38ed7a7" providerId="LiveId" clId="{E5A215F5-E8F3-4D8B-B1B1-91A35F04AEF7}" dt="2019-09-17T15:24:59.177" v="13" actId="20577"/>
        <pc:sldMkLst>
          <pc:docMk/>
          <pc:sldMk cId="0" sldId="335"/>
        </pc:sldMkLst>
        <pc:spChg chg="mod">
          <ac:chgData name="Phil Gibbons" userId="f619c6e5d38ed7a7" providerId="LiveId" clId="{E5A215F5-E8F3-4D8B-B1B1-91A35F04AEF7}" dt="2019-09-17T15:24:59.177" v="1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modSp">
        <pc:chgData name="Phil Gibbons" userId="f619c6e5d38ed7a7" providerId="LiveId" clId="{E5A215F5-E8F3-4D8B-B1B1-91A35F04AEF7}" dt="2019-09-17T15:27:53.760" v="14" actId="20577"/>
        <pc:sldMkLst>
          <pc:docMk/>
          <pc:sldMk cId="1103154497" sldId="387"/>
        </pc:sldMkLst>
        <pc:spChg chg="mod">
          <ac:chgData name="Phil Gibbons" userId="f619c6e5d38ed7a7" providerId="LiveId" clId="{E5A215F5-E8F3-4D8B-B1B1-91A35F04AEF7}" dt="2019-09-17T15:27:53.760" v="14" actId="20577"/>
          <ac:spMkLst>
            <pc:docMk/>
            <pc:sldMk cId="1103154497" sldId="387"/>
            <ac:spMk id="12292" creationId="{00000000-0000-0000-0000-000000000000}"/>
          </ac:spMkLst>
        </pc:spChg>
      </pc:sldChg>
    </pc:docChg>
  </pc:docChgLst>
  <pc:docChgLst>
    <pc:chgData name="Phil Gibbons" userId="f619c6e5d38ed7a7" providerId="LiveId" clId="{18A90531-99A9-4724-8A70-7A53DA2377E4}"/>
    <pc:docChg chg="custSel addSld delSld modSld">
      <pc:chgData name="Phil Gibbons" userId="f619c6e5d38ed7a7" providerId="LiveId" clId="{18A90531-99A9-4724-8A70-7A53DA2377E4}" dt="2018-09-13T20:23:21.145" v="8" actId="2696"/>
      <pc:docMkLst>
        <pc:docMk/>
      </pc:docMkLst>
      <pc:sldChg chg="delSp modSp">
        <pc:chgData name="Phil Gibbons" userId="f619c6e5d38ed7a7" providerId="LiveId" clId="{18A90531-99A9-4724-8A70-7A53DA2377E4}" dt="2018-09-13T20:21:53.616" v="4" actId="478"/>
        <pc:sldMkLst>
          <pc:docMk/>
          <pc:sldMk cId="0" sldId="335"/>
        </pc:sldMkLst>
        <pc:spChg chg="del">
          <ac:chgData name="Phil Gibbons" userId="f619c6e5d38ed7a7" providerId="LiveId" clId="{18A90531-99A9-4724-8A70-7A53DA2377E4}" dt="2018-09-13T20:21:53.616" v="4" actId="478"/>
          <ac:spMkLst>
            <pc:docMk/>
            <pc:sldMk cId="0" sldId="335"/>
            <ac:spMk id="8196" creationId="{00000000-0000-0000-0000-000000000000}"/>
          </ac:spMkLst>
        </pc:spChg>
        <pc:spChg chg="mod">
          <ac:chgData name="Phil Gibbons" userId="f619c6e5d38ed7a7" providerId="LiveId" clId="{18A90531-99A9-4724-8A70-7A53DA2377E4}" dt="2018-09-13T20:21:50.288" v="3" actId="20577"/>
          <ac:spMkLst>
            <pc:docMk/>
            <pc:sldMk cId="0" sldId="335"/>
            <ac:spMk id="8199" creationId="{00000000-0000-0000-0000-000000000000}"/>
          </ac:spMkLst>
        </pc:spChg>
      </pc:sldChg>
      <pc:sldChg chg="add del modTransition">
        <pc:chgData name="Phil Gibbons" userId="f619c6e5d38ed7a7" providerId="LiveId" clId="{18A90531-99A9-4724-8A70-7A53DA2377E4}" dt="2018-09-13T20:23:15.570" v="7"/>
        <pc:sldMkLst>
          <pc:docMk/>
          <pc:sldMk cId="2745294754" sldId="4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84245-4571-4C90-8BD5-DFDBDCB8E868}" type="datetimeFigureOut">
              <a:rPr lang="en-US" smtClean="0"/>
              <a:pPr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485A2-FA6A-46DD-B3E5-15C95E45F6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2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75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 is x;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</a:t>
            </a:r>
            <a:r>
              <a:rPr lang="en-US" dirty="0" err="1"/>
              <a:t>incr</a:t>
            </a:r>
            <a:r>
              <a:rPr lang="en-US" dirty="0"/>
              <a:t>() used </a:t>
            </a:r>
            <a:r>
              <a:rPr lang="en-US" dirty="0" err="1"/>
              <a:t>rbx</a:t>
            </a:r>
            <a:r>
              <a:rPr lang="en-US" dirty="0"/>
              <a:t>, it had to restore call_incr2()’s </a:t>
            </a:r>
            <a:r>
              <a:rPr lang="en-US" dirty="0" err="1"/>
              <a:t>rbx</a:t>
            </a:r>
            <a:r>
              <a:rPr lang="en-US" dirty="0"/>
              <a:t> value before returning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5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Remember: we saved %</a:t>
            </a:r>
            <a:r>
              <a:rPr lang="en-US" dirty="0" err="1"/>
              <a:t>rbx</a:t>
            </a:r>
            <a:r>
              <a:rPr lang="en-US" dirty="0"/>
              <a:t> onto stack earlier.  Need to restore.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2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Load up 0 return, test </a:t>
            </a:r>
            <a:r>
              <a:rPr lang="en-US" dirty="0" err="1"/>
              <a:t>rdi</a:t>
            </a:r>
            <a:r>
              <a:rPr lang="en-US" dirty="0"/>
              <a:t> for 0, jump to L6.  </a:t>
            </a:r>
            <a:r>
              <a:rPr lang="en-US" dirty="0" err="1"/>
              <a:t>rep;ret</a:t>
            </a:r>
            <a:r>
              <a:rPr lang="en-US" dirty="0"/>
              <a:t> -&gt; no-op padding that is more efficient than actual </a:t>
            </a:r>
            <a:r>
              <a:rPr lang="en-US" dirty="0" err="1"/>
              <a:t>nop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76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x into </a:t>
            </a:r>
            <a:r>
              <a:rPr lang="en-US" dirty="0" err="1"/>
              <a:t>rbx</a:t>
            </a:r>
            <a:r>
              <a:rPr lang="en-US" dirty="0"/>
              <a:t>; (safe – caller-saved) and with 1 to get addend, shift </a:t>
            </a:r>
            <a:r>
              <a:rPr lang="en-US" dirty="0" err="1"/>
              <a:t>rdi</a:t>
            </a:r>
            <a:r>
              <a:rPr lang="en-US" dirty="0"/>
              <a:t> to make new arg.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1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</a:t>
            </a:r>
            <a:r>
              <a:rPr lang="en-US" dirty="0" err="1"/>
              <a:t>rbx</a:t>
            </a:r>
            <a:r>
              <a:rPr lang="en-US" dirty="0"/>
              <a:t> is save because the </a:t>
            </a:r>
            <a:r>
              <a:rPr lang="en-US" dirty="0" err="1"/>
              <a:t>callee</a:t>
            </a:r>
            <a:r>
              <a:rPr lang="en-US" dirty="0"/>
              <a:t> had to restore it before returning.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8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r8, r9, stack</a:t>
            </a:r>
          </a:p>
          <a:p>
            <a:r>
              <a:rPr lang="en-US" dirty="0"/>
              <a:t>2)rdi,rsi,rdx,rcx,r8, r9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75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0x120-0x118 =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6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 outer =&gt; </a:t>
            </a:r>
            <a:r>
              <a:rPr lang="en-US" dirty="0" err="1"/>
              <a:t>x,y</a:t>
            </a:r>
            <a:r>
              <a:rPr lang="en-US" dirty="0"/>
              <a:t>; </a:t>
            </a:r>
            <a:r>
              <a:rPr lang="en-US" dirty="0" err="1"/>
              <a:t>rdi,rsi</a:t>
            </a:r>
            <a:r>
              <a:rPr lang="en-US" dirty="0"/>
              <a:t> inner =&gt; </a:t>
            </a:r>
            <a:r>
              <a:rPr lang="en-US" dirty="0" err="1"/>
              <a:t>a,b</a:t>
            </a:r>
            <a:r>
              <a:rPr lang="en-US" dirty="0"/>
              <a:t>.  Change names without moving data.</a:t>
            </a:r>
          </a:p>
          <a:p>
            <a:r>
              <a:rPr lang="en-US" dirty="0"/>
              <a:t>Mov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 =&gt; defer until caller/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3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</a:t>
            </a:r>
            <a:r>
              <a:rPr lang="en-US" dirty="0" err="1"/>
              <a:t>rbp</a:t>
            </a:r>
            <a:r>
              <a:rPr lang="en-US" dirty="0"/>
              <a:t> not optional? Variable arity argument passing – need to track extents of </a:t>
            </a:r>
            <a:r>
              <a:rPr lang="en-US" dirty="0" err="1"/>
              <a:t>args</a:t>
            </a:r>
            <a:r>
              <a:rPr lang="en-US" dirty="0"/>
              <a:t> on stack to allow deallocation during tear-down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53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the unused bytes? Could be alignment.  Or space to spill something later.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0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Leaq</a:t>
            </a:r>
            <a:r>
              <a:rPr lang="en-US" dirty="0"/>
              <a:t>: stash known address of “15213” for use in function.  Will be safely there until return to </a:t>
            </a:r>
            <a:r>
              <a:rPr lang="en-US" dirty="0" err="1"/>
              <a:t>call_incr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77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1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 </a:t>
            </a:r>
            <a:r>
              <a:rPr lang="en-US" dirty="0" err="1"/>
              <a:t>callee</a:t>
            </a:r>
            <a:r>
              <a:rPr lang="en-US" dirty="0"/>
              <a:t>, must save %</a:t>
            </a:r>
            <a:r>
              <a:rPr lang="en-US" dirty="0" err="1"/>
              <a:t>rbx</a:t>
            </a:r>
            <a:r>
              <a:rPr lang="en-US" dirty="0"/>
              <a:t> (to stack)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6485A2-FA6A-46DD-B3E5-15C95E45F6C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52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499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42246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97929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12908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958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0683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2650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9139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583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32223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6149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08196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951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2032000"/>
            <a:ext cx="7772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" name="Rectangle 2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2"/>
          <p:cNvSpPr>
            <a:spLocks/>
          </p:cNvSpPr>
          <p:nvPr userDrawn="1"/>
        </p:nvSpPr>
        <p:spPr bwMode="auto">
          <a:xfrm>
            <a:off x="7897813" y="-26988"/>
            <a:ext cx="1320800" cy="25241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r>
              <a:rPr lang="en-US" sz="1200" b="1" dirty="0">
                <a:solidFill>
                  <a:srgbClr val="FFFFFF"/>
                </a:solidFill>
                <a:latin typeface="Times New Roman" charset="0"/>
                <a:cs typeface="Times New Roman" charset="0"/>
                <a:sym typeface="Times New Roman" charset="0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 b="1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5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780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888908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Memory viewed as array of bytes.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Different regions have different purposes.</a:t>
            </a:r>
          </a:p>
          <a:p>
            <a:pPr marL="569913" indent="-225425">
              <a:buFont typeface="Wingdings" panose="05000000000000000000" pitchFamily="2" charset="2"/>
              <a:buChar char="§"/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(Like ABI, a policy decision)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5A5C50-C591-41F4-B02C-D32C016D56E4}"/>
              </a:ext>
            </a:extLst>
          </p:cNvPr>
          <p:cNvSpPr txBox="1"/>
          <p:nvPr/>
        </p:nvSpPr>
        <p:spPr>
          <a:xfrm>
            <a:off x="8281506" y="1908358"/>
            <a:ext cx="696024" cy="3162212"/>
          </a:xfrm>
          <a:prstGeom prst="rect">
            <a:avLst/>
          </a:prstGeom>
          <a:noFill/>
        </p:spPr>
        <p:txBody>
          <a:bodyPr vert="wordArtVert" wrap="none" rtlCol="0" anchor="ctr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 flipV="1">
            <a:off x="4083442" y="1507180"/>
            <a:ext cx="2980869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081854" y="2733814"/>
            <a:ext cx="3006851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1986" name="Rectangle 2"/>
          <p:cNvSpPr>
            <a:spLocks/>
          </p:cNvSpPr>
          <p:nvPr/>
        </p:nvSpPr>
        <p:spPr bwMode="auto">
          <a:xfrm>
            <a:off x="7494561" y="235863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</a:t>
            </a:r>
            <a:br>
              <a:rPr lang="en-US" dirty="0"/>
            </a:br>
            <a:r>
              <a:rPr lang="en-US" dirty="0"/>
              <a:t>managed with</a:t>
            </a:r>
            <a:br>
              <a:rPr lang="en-US" dirty="0"/>
            </a:br>
            <a:r>
              <a:rPr lang="en-US" dirty="0"/>
              <a:t>stack discipline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457816" y="4938038"/>
            <a:ext cx="50812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Rectangle 7"/>
          <p:cNvSpPr>
            <a:spLocks/>
          </p:cNvSpPr>
          <p:nvPr/>
        </p:nvSpPr>
        <p:spPr bwMode="auto">
          <a:xfrm>
            <a:off x="791758" y="4706263"/>
            <a:ext cx="2634300" cy="457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1992" name="Rectangle 8"/>
          <p:cNvSpPr>
            <a:spLocks/>
          </p:cNvSpPr>
          <p:nvPr/>
        </p:nvSpPr>
        <p:spPr bwMode="auto">
          <a:xfrm>
            <a:off x="4083442" y="1890038"/>
            <a:ext cx="1305241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4027565" y="5176516"/>
            <a:ext cx="1557714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081854" y="4785638"/>
            <a:ext cx="1295714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711877" y="1335358"/>
            <a:ext cx="2040431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7075460" y="975638"/>
            <a:ext cx="1142349" cy="5410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75461" y="654389"/>
            <a:ext cx="1142349" cy="559420"/>
            <a:chOff x="1154801" y="3021980"/>
            <a:chExt cx="1142349" cy="559420"/>
          </a:xfrm>
        </p:grpSpPr>
        <p:sp>
          <p:nvSpPr>
            <p:cNvPr id="4" name="Freeform 3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 flipV="1">
            <a:off x="7064311" y="6014053"/>
            <a:ext cx="1142349" cy="559420"/>
            <a:chOff x="1154801" y="3021980"/>
            <a:chExt cx="1142349" cy="559420"/>
          </a:xfrm>
        </p:grpSpPr>
        <p:sp>
          <p:nvSpPr>
            <p:cNvPr id="25" name="Freeform 24"/>
            <p:cNvSpPr/>
            <p:nvPr/>
          </p:nvSpPr>
          <p:spPr bwMode="auto">
            <a:xfrm>
              <a:off x="1154801" y="3021980"/>
              <a:ext cx="1142349" cy="468909"/>
            </a:xfrm>
            <a:custGeom>
              <a:avLst/>
              <a:gdLst>
                <a:gd name="connsiteX0" fmla="*/ 0 w 1137424"/>
                <a:gd name="connsiteY0" fmla="*/ 468352 h 557561"/>
                <a:gd name="connsiteX1" fmla="*/ 1137424 w 1137424"/>
                <a:gd name="connsiteY1" fmla="*/ 468352 h 557561"/>
                <a:gd name="connsiteX2" fmla="*/ 1137424 w 1137424"/>
                <a:gd name="connsiteY2" fmla="*/ 11152 h 557561"/>
                <a:gd name="connsiteX3" fmla="*/ 1003610 w 1137424"/>
                <a:gd name="connsiteY3" fmla="*/ 144966 h 557561"/>
                <a:gd name="connsiteX4" fmla="*/ 892098 w 1137424"/>
                <a:gd name="connsiteY4" fmla="*/ 33454 h 557561"/>
                <a:gd name="connsiteX5" fmla="*/ 780586 w 1137424"/>
                <a:gd name="connsiteY5" fmla="*/ 144966 h 557561"/>
                <a:gd name="connsiteX6" fmla="*/ 646772 w 1137424"/>
                <a:gd name="connsiteY6" fmla="*/ 11152 h 557561"/>
                <a:gd name="connsiteX7" fmla="*/ 535258 w 1137424"/>
                <a:gd name="connsiteY7" fmla="*/ 122666 h 557561"/>
                <a:gd name="connsiteX8" fmla="*/ 446046 w 1137424"/>
                <a:gd name="connsiteY8" fmla="*/ 33454 h 557561"/>
                <a:gd name="connsiteX9" fmla="*/ 345688 w 1137424"/>
                <a:gd name="connsiteY9" fmla="*/ 133812 h 557561"/>
                <a:gd name="connsiteX10" fmla="*/ 211876 w 1137424"/>
                <a:gd name="connsiteY10" fmla="*/ 0 h 557561"/>
                <a:gd name="connsiteX11" fmla="*/ 122663 w 1137424"/>
                <a:gd name="connsiteY11" fmla="*/ 167269 h 557561"/>
                <a:gd name="connsiteX12" fmla="*/ 122663 w 1137424"/>
                <a:gd name="connsiteY12" fmla="*/ 167269 h 557561"/>
                <a:gd name="connsiteX13" fmla="*/ 44605 w 1137424"/>
                <a:gd name="connsiteY13" fmla="*/ 89211 h 557561"/>
                <a:gd name="connsiteX14" fmla="*/ 44605 w 1137424"/>
                <a:gd name="connsiteY14" fmla="*/ 446049 h 557561"/>
                <a:gd name="connsiteX15" fmla="*/ 100361 w 1137424"/>
                <a:gd name="connsiteY15" fmla="*/ 557561 h 557561"/>
                <a:gd name="connsiteX0" fmla="*/ 0 w 1137424"/>
                <a:gd name="connsiteY0" fmla="*/ 468352 h 468352"/>
                <a:gd name="connsiteX1" fmla="*/ 1137424 w 1137424"/>
                <a:gd name="connsiteY1" fmla="*/ 468352 h 468352"/>
                <a:gd name="connsiteX2" fmla="*/ 1137424 w 1137424"/>
                <a:gd name="connsiteY2" fmla="*/ 11152 h 468352"/>
                <a:gd name="connsiteX3" fmla="*/ 1003610 w 1137424"/>
                <a:gd name="connsiteY3" fmla="*/ 144966 h 468352"/>
                <a:gd name="connsiteX4" fmla="*/ 892098 w 1137424"/>
                <a:gd name="connsiteY4" fmla="*/ 33454 h 468352"/>
                <a:gd name="connsiteX5" fmla="*/ 780586 w 1137424"/>
                <a:gd name="connsiteY5" fmla="*/ 144966 h 468352"/>
                <a:gd name="connsiteX6" fmla="*/ 646772 w 1137424"/>
                <a:gd name="connsiteY6" fmla="*/ 11152 h 468352"/>
                <a:gd name="connsiteX7" fmla="*/ 535258 w 1137424"/>
                <a:gd name="connsiteY7" fmla="*/ 122666 h 468352"/>
                <a:gd name="connsiteX8" fmla="*/ 446046 w 1137424"/>
                <a:gd name="connsiteY8" fmla="*/ 33454 h 468352"/>
                <a:gd name="connsiteX9" fmla="*/ 345688 w 1137424"/>
                <a:gd name="connsiteY9" fmla="*/ 133812 h 468352"/>
                <a:gd name="connsiteX10" fmla="*/ 211876 w 1137424"/>
                <a:gd name="connsiteY10" fmla="*/ 0 h 468352"/>
                <a:gd name="connsiteX11" fmla="*/ 122663 w 1137424"/>
                <a:gd name="connsiteY11" fmla="*/ 167269 h 468352"/>
                <a:gd name="connsiteX12" fmla="*/ 122663 w 1137424"/>
                <a:gd name="connsiteY12" fmla="*/ 167269 h 468352"/>
                <a:gd name="connsiteX13" fmla="*/ 44605 w 1137424"/>
                <a:gd name="connsiteY13" fmla="*/ 89211 h 468352"/>
                <a:gd name="connsiteX14" fmla="*/ 44605 w 1137424"/>
                <a:gd name="connsiteY14" fmla="*/ 446049 h 468352"/>
                <a:gd name="connsiteX0" fmla="*/ 0 w 1137424"/>
                <a:gd name="connsiteY0" fmla="*/ 468352 h 468909"/>
                <a:gd name="connsiteX1" fmla="*/ 1137424 w 1137424"/>
                <a:gd name="connsiteY1" fmla="*/ 468352 h 468909"/>
                <a:gd name="connsiteX2" fmla="*/ 1137424 w 1137424"/>
                <a:gd name="connsiteY2" fmla="*/ 11152 h 468909"/>
                <a:gd name="connsiteX3" fmla="*/ 1003610 w 1137424"/>
                <a:gd name="connsiteY3" fmla="*/ 144966 h 468909"/>
                <a:gd name="connsiteX4" fmla="*/ 892098 w 1137424"/>
                <a:gd name="connsiteY4" fmla="*/ 33454 h 468909"/>
                <a:gd name="connsiteX5" fmla="*/ 780586 w 1137424"/>
                <a:gd name="connsiteY5" fmla="*/ 144966 h 468909"/>
                <a:gd name="connsiteX6" fmla="*/ 646772 w 1137424"/>
                <a:gd name="connsiteY6" fmla="*/ 11152 h 468909"/>
                <a:gd name="connsiteX7" fmla="*/ 535258 w 1137424"/>
                <a:gd name="connsiteY7" fmla="*/ 122666 h 468909"/>
                <a:gd name="connsiteX8" fmla="*/ 446046 w 1137424"/>
                <a:gd name="connsiteY8" fmla="*/ 33454 h 468909"/>
                <a:gd name="connsiteX9" fmla="*/ 345688 w 1137424"/>
                <a:gd name="connsiteY9" fmla="*/ 133812 h 468909"/>
                <a:gd name="connsiteX10" fmla="*/ 211876 w 1137424"/>
                <a:gd name="connsiteY10" fmla="*/ 0 h 468909"/>
                <a:gd name="connsiteX11" fmla="*/ 122663 w 1137424"/>
                <a:gd name="connsiteY11" fmla="*/ 167269 h 468909"/>
                <a:gd name="connsiteX12" fmla="*/ 122663 w 1137424"/>
                <a:gd name="connsiteY12" fmla="*/ 167269 h 468909"/>
                <a:gd name="connsiteX13" fmla="*/ 44605 w 1137424"/>
                <a:gd name="connsiteY13" fmla="*/ 89211 h 468909"/>
                <a:gd name="connsiteX14" fmla="*/ 2695 w 1137424"/>
                <a:gd name="connsiteY14" fmla="*/ 468909 h 468909"/>
                <a:gd name="connsiteX0" fmla="*/ 4925 w 1142349"/>
                <a:gd name="connsiteY0" fmla="*/ 468352 h 468909"/>
                <a:gd name="connsiteX1" fmla="*/ 1142349 w 1142349"/>
                <a:gd name="connsiteY1" fmla="*/ 468352 h 468909"/>
                <a:gd name="connsiteX2" fmla="*/ 1142349 w 1142349"/>
                <a:gd name="connsiteY2" fmla="*/ 11152 h 468909"/>
                <a:gd name="connsiteX3" fmla="*/ 1008535 w 1142349"/>
                <a:gd name="connsiteY3" fmla="*/ 144966 h 468909"/>
                <a:gd name="connsiteX4" fmla="*/ 897023 w 1142349"/>
                <a:gd name="connsiteY4" fmla="*/ 33454 h 468909"/>
                <a:gd name="connsiteX5" fmla="*/ 785511 w 1142349"/>
                <a:gd name="connsiteY5" fmla="*/ 144966 h 468909"/>
                <a:gd name="connsiteX6" fmla="*/ 651697 w 1142349"/>
                <a:gd name="connsiteY6" fmla="*/ 11152 h 468909"/>
                <a:gd name="connsiteX7" fmla="*/ 540183 w 1142349"/>
                <a:gd name="connsiteY7" fmla="*/ 122666 h 468909"/>
                <a:gd name="connsiteX8" fmla="*/ 450971 w 1142349"/>
                <a:gd name="connsiteY8" fmla="*/ 33454 h 468909"/>
                <a:gd name="connsiteX9" fmla="*/ 350613 w 1142349"/>
                <a:gd name="connsiteY9" fmla="*/ 133812 h 468909"/>
                <a:gd name="connsiteX10" fmla="*/ 216801 w 1142349"/>
                <a:gd name="connsiteY10" fmla="*/ 0 h 468909"/>
                <a:gd name="connsiteX11" fmla="*/ 127588 w 1142349"/>
                <a:gd name="connsiteY11" fmla="*/ 167269 h 468909"/>
                <a:gd name="connsiteX12" fmla="*/ 127588 w 1142349"/>
                <a:gd name="connsiteY12" fmla="*/ 167269 h 468909"/>
                <a:gd name="connsiteX13" fmla="*/ 0 w 1142349"/>
                <a:gd name="connsiteY13" fmla="*/ 28251 h 468909"/>
                <a:gd name="connsiteX14" fmla="*/ 7620 w 1142349"/>
                <a:gd name="connsiteY14" fmla="*/ 468909 h 468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42349" h="468909">
                  <a:moveTo>
                    <a:pt x="4925" y="468352"/>
                  </a:moveTo>
                  <a:lnTo>
                    <a:pt x="1142349" y="468352"/>
                  </a:lnTo>
                  <a:lnTo>
                    <a:pt x="1142349" y="11152"/>
                  </a:lnTo>
                  <a:lnTo>
                    <a:pt x="1008535" y="144966"/>
                  </a:lnTo>
                  <a:lnTo>
                    <a:pt x="897023" y="33454"/>
                  </a:lnTo>
                  <a:lnTo>
                    <a:pt x="785511" y="144966"/>
                  </a:lnTo>
                  <a:lnTo>
                    <a:pt x="651697" y="11152"/>
                  </a:lnTo>
                  <a:lnTo>
                    <a:pt x="540183" y="122666"/>
                  </a:lnTo>
                  <a:lnTo>
                    <a:pt x="450971" y="33454"/>
                  </a:lnTo>
                  <a:lnTo>
                    <a:pt x="350613" y="133812"/>
                  </a:lnTo>
                  <a:lnTo>
                    <a:pt x="216801" y="0"/>
                  </a:lnTo>
                  <a:lnTo>
                    <a:pt x="127588" y="167269"/>
                  </a:lnTo>
                  <a:lnTo>
                    <a:pt x="127588" y="167269"/>
                  </a:lnTo>
                  <a:lnTo>
                    <a:pt x="0" y="28251"/>
                  </a:lnTo>
                  <a:lnTo>
                    <a:pt x="7620" y="468909"/>
                  </a:lnTo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179195" y="3429000"/>
              <a:ext cx="1106805" cy="152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7075460" y="1507179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7075460" y="2733814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7075460" y="4071961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7075460" y="5581928"/>
            <a:ext cx="11312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126486" y="4364003"/>
            <a:ext cx="1091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code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78283" y="1780510"/>
            <a:ext cx="1135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stack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5377568" y="1507180"/>
            <a:ext cx="2840242" cy="38285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5388683" y="2733814"/>
            <a:ext cx="2766278" cy="235662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AutoShape 16">
            <a:extLst>
              <a:ext uri="{FF2B5EF4-FFF2-40B4-BE49-F238E27FC236}">
                <a16:creationId xmlns:a16="http://schemas.microsoft.com/office/drawing/2014/main" id="{17A15FED-2143-445C-B158-AB8DED884911}"/>
              </a:ext>
            </a:extLst>
          </p:cNvPr>
          <p:cNvSpPr>
            <a:spLocks/>
          </p:cNvSpPr>
          <p:nvPr/>
        </p:nvSpPr>
        <p:spPr bwMode="auto">
          <a:xfrm>
            <a:off x="4380882" y="4251152"/>
            <a:ext cx="609748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413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457700" cy="5435600"/>
          </a:xfrm>
          <a:ln/>
        </p:spPr>
        <p:txBody>
          <a:bodyPr/>
          <a:lstStyle/>
          <a:p>
            <a:r>
              <a:rPr lang="en-US" dirty="0"/>
              <a:t>Region of memory managed with stack discipline</a:t>
            </a:r>
          </a:p>
          <a:p>
            <a:r>
              <a:rPr lang="en-US" dirty="0"/>
              <a:t>Grows toward lower addresses</a:t>
            </a:r>
          </a:p>
          <a:p>
            <a:endParaRPr lang="en-US" dirty="0"/>
          </a:p>
          <a:p>
            <a:r>
              <a:rPr lang="en-US" dirty="0"/>
              <a:t>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contains </a:t>
            </a:r>
            <a:br>
              <a:rPr lang="en-US" dirty="0"/>
            </a:br>
            <a:r>
              <a:rPr lang="en-US" dirty="0"/>
              <a:t>lowest  stack address</a:t>
            </a:r>
          </a:p>
          <a:p>
            <a:pPr marL="552450" lvl="1"/>
            <a:r>
              <a:rPr lang="en-US" dirty="0"/>
              <a:t>address of “top” element</a:t>
            </a:r>
          </a:p>
        </p:txBody>
      </p:sp>
      <p:grpSp>
        <p:nvGrpSpPr>
          <p:cNvPr id="41989" name="Group 5"/>
          <p:cNvGrpSpPr>
            <a:grpSpLocks/>
          </p:cNvGrpSpPr>
          <p:nvPr/>
        </p:nvGrpSpPr>
        <p:grpSpPr bwMode="auto">
          <a:xfrm>
            <a:off x="2359766" y="1655413"/>
            <a:ext cx="6791381" cy="4492625"/>
            <a:chOff x="0" y="288"/>
            <a:chExt cx="4277" cy="2830"/>
          </a:xfrm>
        </p:grpSpPr>
        <p:sp>
          <p:nvSpPr>
            <p:cNvPr id="41990" name="Line 6"/>
            <p:cNvSpPr>
              <a:spLocks noChangeShapeType="1"/>
            </p:cNvSpPr>
            <p:nvPr/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/>
            </p:cNvSpPr>
            <p:nvPr/>
          </p:nvSpPr>
          <p:spPr bwMode="auto">
            <a:xfrm>
              <a:off x="0" y="2350"/>
              <a:ext cx="1659" cy="28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/>
          </p:nvSpPr>
          <p:spPr bwMode="auto">
            <a:xfrm>
              <a:off x="2073" y="576"/>
              <a:ext cx="822" cy="2016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3418" y="1824"/>
              <a:ext cx="0" cy="86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/>
            </p:cNvSpPr>
            <p:nvPr/>
          </p:nvSpPr>
          <p:spPr bwMode="auto">
            <a:xfrm>
              <a:off x="3479" y="1915"/>
              <a:ext cx="798" cy="1203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Stack Grows</a:t>
              </a:r>
              <a:endParaRPr lang="en-US" dirty="0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Down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(toward lower addresses)</a:t>
              </a:r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 rot="10800000" flipH="1">
              <a:off x="3418" y="432"/>
              <a:ext cx="0" cy="91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6" name="Rectangle 12"/>
            <p:cNvSpPr>
              <a:spLocks/>
            </p:cNvSpPr>
            <p:nvPr/>
          </p:nvSpPr>
          <p:spPr bwMode="auto">
            <a:xfrm>
              <a:off x="3480" y="690"/>
              <a:ext cx="651" cy="4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Increasing</a:t>
              </a:r>
              <a:endParaRPr lang="en-US">
                <a:solidFill>
                  <a:schemeClr val="tx1"/>
                </a:solidFill>
                <a:latin typeface="Arial Narrow" charset="0"/>
                <a:ea typeface="Lucida Grande" charset="0"/>
                <a:cs typeface="Lucida Grande" charset="0"/>
                <a:sym typeface="Arial Narrow" charset="0"/>
              </a:endParaRPr>
            </a:p>
            <a:p>
              <a:r>
                <a:rPr lang="en-US" sz="180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Addresses</a:t>
              </a:r>
            </a:p>
          </p:txBody>
        </p:sp>
        <p:sp>
          <p:nvSpPr>
            <p:cNvPr id="41997" name="Rectangle 13"/>
            <p:cNvSpPr>
              <a:spLocks/>
            </p:cNvSpPr>
            <p:nvPr/>
          </p:nvSpPr>
          <p:spPr bwMode="auto">
            <a:xfrm>
              <a:off x="2048" y="268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1872" y="288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0" name="AutoShape 16"/>
            <p:cNvSpPr>
              <a:spLocks/>
            </p:cNvSpPr>
            <p:nvPr/>
          </p:nvSpPr>
          <p:spPr bwMode="auto">
            <a:xfrm>
              <a:off x="2288" y="199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681603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524926" y="1555751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730751" cy="968375"/>
            <a:chOff x="59" y="0"/>
            <a:chExt cx="2980" cy="610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58" y="33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pushq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endParaRPr lang="en-US" dirty="0"/>
          </a:p>
          <a:p>
            <a:pPr marL="552450" lvl="1"/>
            <a:r>
              <a:rPr lang="en-US" dirty="0"/>
              <a:t>Decrement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Write operand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5040313" y="5011738"/>
            <a:ext cx="2016125" cy="474662"/>
            <a:chOff x="0" y="0"/>
            <a:chExt cx="1270" cy="298"/>
          </a:xfrm>
        </p:grpSpPr>
        <p:sp>
          <p:nvSpPr>
            <p:cNvPr id="43020" name="Rectangle 12"/>
            <p:cNvSpPr>
              <a:spLocks/>
            </p:cNvSpPr>
            <p:nvPr/>
          </p:nvSpPr>
          <p:spPr bwMode="auto">
            <a:xfrm>
              <a:off x="450" y="106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/>
            </p:cNvSpPr>
            <p:nvPr/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/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>
              <a:outerShdw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grpSp>
        <p:nvGrpSpPr>
          <p:cNvPr id="43033" name="Group 25"/>
          <p:cNvGrpSpPr>
            <a:grpSpLocks/>
          </p:cNvGrpSpPr>
          <p:nvPr/>
        </p:nvGrpSpPr>
        <p:grpSpPr bwMode="auto">
          <a:xfrm>
            <a:off x="2544763" y="4759325"/>
            <a:ext cx="4691063" cy="1287463"/>
            <a:chOff x="59" y="0"/>
            <a:chExt cx="2955" cy="811"/>
          </a:xfrm>
        </p:grpSpPr>
        <p:sp>
          <p:nvSpPr>
            <p:cNvPr id="43034" name="Rectangle 26"/>
            <p:cNvSpPr>
              <a:spLocks/>
            </p:cNvSpPr>
            <p:nvPr/>
          </p:nvSpPr>
          <p:spPr bwMode="auto">
            <a:xfrm>
              <a:off x="59" y="0"/>
              <a:ext cx="1600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/>
          </p:nvSpPr>
          <p:spPr bwMode="auto">
            <a:xfrm>
              <a:off x="2033" y="531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</p:grpSp>
      <p:sp>
        <p:nvSpPr>
          <p:cNvPr id="2" name="Oval 1"/>
          <p:cNvSpPr/>
          <p:nvPr/>
        </p:nvSpPr>
        <p:spPr bwMode="auto">
          <a:xfrm>
            <a:off x="3590693" y="187038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46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05122 0.25185 L 0.09636 0.35764 L 0.09514 0.52338 L 0.24271 0.4763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797425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77693" y="5367198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5" name="Rectangle 13"/>
          <p:cNvSpPr>
            <a:spLocks/>
          </p:cNvSpPr>
          <p:nvPr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/>
          <a:lstStyle/>
          <a:p>
            <a:endParaRPr lang="en-US"/>
          </a:p>
        </p:txBody>
      </p:sp>
      <p:sp>
        <p:nvSpPr>
          <p:cNvPr id="44046" name="Rectangle 14"/>
          <p:cNvSpPr>
            <a:spLocks/>
          </p:cNvSpPr>
          <p:nvPr/>
        </p:nvSpPr>
        <p:spPr bwMode="auto">
          <a:xfrm>
            <a:off x="8062913" y="22225"/>
            <a:ext cx="1320800" cy="1778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1200">
                <a:solidFill>
                  <a:srgbClr val="FFFFFF"/>
                </a:solidFill>
                <a:ea typeface="Gill Sans" charset="0"/>
                <a:cs typeface="Gill Sans" charset="0"/>
              </a:rPr>
              <a:t>Carnegie Mellon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3" name="Rectangle 23">
            <a:extLst>
              <a:ext uri="{FF2B5EF4-FFF2-40B4-BE49-F238E27FC236}">
                <a16:creationId xmlns:a16="http://schemas.microsoft.com/office/drawing/2014/main" id="{E5255E48-EB03-4816-A817-1DBFC5F35A12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3641431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(usually a 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559593" y="4797425"/>
            <a:ext cx="3079207" cy="369332"/>
            <a:chOff x="2559593" y="4797425"/>
            <a:chExt cx="3079207" cy="369332"/>
          </a:xfrm>
        </p:grpSpPr>
        <p:sp>
          <p:nvSpPr>
            <p:cNvPr id="44034" name="Line 2"/>
            <p:cNvSpPr>
              <a:spLocks noChangeShapeType="1"/>
            </p:cNvSpPr>
            <p:nvPr/>
          </p:nvSpPr>
          <p:spPr bwMode="auto">
            <a:xfrm>
              <a:off x="5130800" y="5029200"/>
              <a:ext cx="50800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035" name="Rectangle 3"/>
            <p:cNvSpPr>
              <a:spLocks/>
            </p:cNvSpPr>
            <p:nvPr/>
          </p:nvSpPr>
          <p:spPr bwMode="auto">
            <a:xfrm>
              <a:off x="2559593" y="4797425"/>
              <a:ext cx="2539457" cy="369332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24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1" name="Rectangle 9"/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6" name="Rectangle 24"/>
          <p:cNvSpPr>
            <a:spLocks/>
          </p:cNvSpPr>
          <p:nvPr/>
        </p:nvSpPr>
        <p:spPr bwMode="auto">
          <a:xfrm>
            <a:off x="5392738" y="4706938"/>
            <a:ext cx="282575" cy="32385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+8</a:t>
            </a:r>
          </a:p>
        </p:txBody>
      </p:sp>
      <p:sp>
        <p:nvSpPr>
          <p:cNvPr id="44057" name="AutoShape 25"/>
          <p:cNvSpPr>
            <a:spLocks/>
          </p:cNvSpPr>
          <p:nvPr/>
        </p:nvSpPr>
        <p:spPr bwMode="auto">
          <a:xfrm rot="10800000" flipH="1">
            <a:off x="5040313" y="4791076"/>
            <a:ext cx="368300" cy="1905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2116827" y="3396475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21E6DD8B-A023-484A-9CB8-6D8B774C14F6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44033" name="AutoShape 1"/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48751E-6 L 5E-6 -0.0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popq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Dest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Read value at address given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cs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Increment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/>
              <a:t>(usually a </a:t>
            </a:r>
            <a:r>
              <a:rPr lang="en-US" dirty="0"/>
              <a:t>register)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4034" name="Line 2"/>
          <p:cNvSpPr>
            <a:spLocks noChangeShapeType="1"/>
          </p:cNvSpPr>
          <p:nvPr/>
        </p:nvSpPr>
        <p:spPr bwMode="auto">
          <a:xfrm>
            <a:off x="5130800" y="4693525"/>
            <a:ext cx="5080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2559593" y="4461750"/>
            <a:ext cx="2539457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44036" name="Rectangle 4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7891463" y="3962400"/>
            <a:ext cx="0" cy="13716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7985125" y="4111625"/>
            <a:ext cx="812800" cy="914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Stack Grows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Down</a:t>
            </a:r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rot="10800000" flipH="1">
            <a:off x="7891463" y="1752600"/>
            <a:ext cx="0" cy="14478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7989888" y="2162175"/>
            <a:ext cx="1033462" cy="635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Increasing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Addresses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Pop</a:t>
            </a:r>
          </a:p>
        </p:txBody>
      </p:sp>
      <p:sp>
        <p:nvSpPr>
          <p:cNvPr id="44052" name="Rectangle 20"/>
          <p:cNvSpPr>
            <a:spLocks/>
          </p:cNvSpPr>
          <p:nvPr/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3" name="Line 21"/>
          <p:cNvSpPr>
            <a:spLocks noChangeShapeType="1"/>
          </p:cNvSpPr>
          <p:nvPr/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8" name="Rectangle 26"/>
          <p:cNvSpPr>
            <a:spLocks/>
          </p:cNvSpPr>
          <p:nvPr/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059" name="Rectangle 27"/>
          <p:cNvSpPr>
            <a:spLocks/>
          </p:cNvSpPr>
          <p:nvPr/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6"/>
          <p:cNvSpPr/>
          <p:nvPr/>
        </p:nvSpPr>
        <p:spPr bwMode="auto">
          <a:xfrm>
            <a:off x="5946118" y="4876800"/>
            <a:ext cx="1103970" cy="36984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val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650" y="5293232"/>
            <a:ext cx="5335841" cy="107721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(The memory doesn’t change, 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only the value of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3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56EFD4F1-5698-40E8-86FC-42E752902BE8}"/>
              </a:ext>
            </a:extLst>
          </p:cNvPr>
          <p:cNvSpPr>
            <a:spLocks/>
          </p:cNvSpPr>
          <p:nvPr/>
        </p:nvSpPr>
        <p:spPr bwMode="auto">
          <a:xfrm>
            <a:off x="5434806" y="1557337"/>
            <a:ext cx="2041525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6A13F9B-2838-4E0A-9CE8-0F8BFF2F98F1}"/>
              </a:ext>
            </a:extLst>
          </p:cNvPr>
          <p:cNvSpPr>
            <a:spLocks/>
          </p:cNvSpPr>
          <p:nvPr/>
        </p:nvSpPr>
        <p:spPr bwMode="auto">
          <a:xfrm>
            <a:off x="5691426" y="5340151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24" name="AutoShape 1">
            <a:extLst>
              <a:ext uri="{FF2B5EF4-FFF2-40B4-BE49-F238E27FC236}">
                <a16:creationId xmlns:a16="http://schemas.microsoft.com/office/drawing/2014/main" id="{39CC9290-FA29-4445-9E40-1D97850D8A9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6097588" y="4949826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952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531118" y="1769026"/>
            <a:ext cx="8760719" cy="2590800"/>
          </a:xfrm>
          <a:ln/>
        </p:spPr>
        <p:txBody>
          <a:bodyPr/>
          <a:lstStyle/>
          <a:p>
            <a:pPr marL="119063" indent="-119063"/>
            <a:r>
              <a:rPr lang="en-US" b="1" dirty="0"/>
              <a:t>Machine-Level Programming III: Procedures</a:t>
            </a:r>
            <a:br>
              <a:rPr lang="en-US" b="1" dirty="0"/>
            </a:br>
            <a:br>
              <a:rPr lang="en-US" b="1" dirty="0"/>
            </a:br>
            <a:r>
              <a:rPr lang="en-US" sz="2000" dirty="0"/>
              <a:t>15-213/18-213/14-513/15-513/18-613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dirty="0"/>
            </a:br>
            <a:r>
              <a:rPr lang="en-US" sz="2000" dirty="0">
                <a:latin typeface="+mn-lt"/>
              </a:rPr>
              <a:t>7</a:t>
            </a:r>
            <a:r>
              <a:rPr lang="en-US" sz="2000" baseline="30000" dirty="0">
                <a:latin typeface="+mn-lt"/>
              </a:rPr>
              <a:t>th</a:t>
            </a:r>
            <a:r>
              <a:rPr lang="en-US" sz="2000" dirty="0">
                <a:latin typeface="+mn-lt"/>
              </a:rPr>
              <a:t> Lecture, September 22, 2020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3816" y="0"/>
            <a:ext cx="3070184" cy="1143000"/>
          </a:xfrm>
        </p:spPr>
        <p:txBody>
          <a:bodyPr/>
          <a:lstStyle/>
          <a:p>
            <a:r>
              <a:rPr lang="en-US" dirty="0"/>
              <a:t>Code 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199" y="4395486"/>
            <a:ext cx="3963365" cy="1507603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mult2(long a, long b)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76199" y="624069"/>
            <a:ext cx="5835569" cy="1540397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x, long y, long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00154" y="1828800"/>
            <a:ext cx="6781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400540: push   %rbx		# Save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40054c: pop    %rbx		# Restore %rbx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40054d: retq			# Return</a:t>
            </a:r>
          </a:p>
        </p:txBody>
      </p:sp>
    </p:spTree>
    <p:extLst>
      <p:ext uri="{BB962C8B-B14F-4D97-AF65-F5344CB8AC3E}">
        <p14:creationId xmlns:p14="http://schemas.microsoft.com/office/powerpoint/2010/main" val="373388473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Control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Use stack to support procedure call and return</a:t>
            </a:r>
          </a:p>
          <a:p>
            <a:r>
              <a:rPr lang="en-US" dirty="0">
                <a:solidFill>
                  <a:srgbClr val="980002"/>
                </a:solidFill>
              </a:rPr>
              <a:t>Procedure call: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call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label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Push return address on stack</a:t>
            </a:r>
          </a:p>
          <a:p>
            <a:pPr marL="552450" lvl="1"/>
            <a:r>
              <a:rPr lang="en-US" dirty="0"/>
              <a:t>Jump to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label</a:t>
            </a:r>
            <a:endParaRPr lang="en-US" dirty="0"/>
          </a:p>
          <a:p>
            <a:r>
              <a:rPr lang="en-US" dirty="0"/>
              <a:t>Return address:</a:t>
            </a:r>
          </a:p>
          <a:p>
            <a:pPr marL="552450" lvl="1"/>
            <a:r>
              <a:rPr lang="en-US" dirty="0"/>
              <a:t>Address of the next instruction right after call</a:t>
            </a:r>
          </a:p>
          <a:p>
            <a:pPr marL="552450" lvl="1"/>
            <a:r>
              <a:rPr lang="en-US" dirty="0"/>
              <a:t>Example from disassembly</a:t>
            </a:r>
          </a:p>
          <a:p>
            <a:r>
              <a:rPr lang="en-US" dirty="0">
                <a:solidFill>
                  <a:srgbClr val="980002"/>
                </a:solidFill>
              </a:rPr>
              <a:t>Procedure return:</a:t>
            </a:r>
            <a:r>
              <a:rPr lang="en-US" dirty="0"/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552450" lvl="1"/>
            <a:r>
              <a:rPr lang="en-US" dirty="0"/>
              <a:t>Pop address from stack</a:t>
            </a:r>
          </a:p>
          <a:p>
            <a:pPr marL="552450" lvl="1"/>
            <a:r>
              <a:rPr lang="en-US" dirty="0"/>
              <a:t>Jump to address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#1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0x400544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572000" y="2362200"/>
            <a:ext cx="1676400" cy="1333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6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7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9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4751696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#2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0x400550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4038600" y="3695700"/>
            <a:ext cx="2209800" cy="723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7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13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14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15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1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9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43041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#3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0x400557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0x118</a:t>
            </a:r>
          </a:p>
        </p:txBody>
      </p:sp>
      <p:sp>
        <p:nvSpPr>
          <p:cNvPr id="17" name="Rectangle 14"/>
          <p:cNvSpPr>
            <a:spLocks/>
          </p:cNvSpPr>
          <p:nvPr/>
        </p:nvSpPr>
        <p:spPr bwMode="auto">
          <a:xfrm>
            <a:off x="6248400" y="2286000"/>
            <a:ext cx="13462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438400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>
            <a:off x="2362200" y="3695700"/>
            <a:ext cx="3886200" cy="1562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4114800" y="2514600"/>
            <a:ext cx="21336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5334000" y="1143000"/>
            <a:ext cx="776287" cy="2743200"/>
            <a:chOff x="5334000" y="1143000"/>
            <a:chExt cx="776287" cy="2743200"/>
          </a:xfrm>
        </p:grpSpPr>
        <p:sp>
          <p:nvSpPr>
            <p:cNvPr id="23" name="Rectangle 3"/>
            <p:cNvSpPr>
              <a:spLocks/>
            </p:cNvSpPr>
            <p:nvPr/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24" name="Rectangle 10"/>
            <p:cNvSpPr>
              <a:spLocks/>
            </p:cNvSpPr>
            <p:nvPr/>
          </p:nvSpPr>
          <p:spPr bwMode="auto">
            <a:xfrm>
              <a:off x="5334000" y="1905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5" name="Rectangle 11"/>
            <p:cNvSpPr>
              <a:spLocks/>
            </p:cNvSpPr>
            <p:nvPr/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26" name="Rectangle 12"/>
            <p:cNvSpPr>
              <a:spLocks/>
            </p:cNvSpPr>
            <p:nvPr/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0x130</a:t>
              </a:r>
            </a:p>
          </p:txBody>
        </p:sp>
        <p:sp>
          <p:nvSpPr>
            <p:cNvPr id="27" name="Rectangle 11"/>
            <p:cNvSpPr>
              <a:spLocks/>
            </p:cNvSpPr>
            <p:nvPr/>
          </p:nvSpPr>
          <p:spPr bwMode="auto">
            <a:xfrm>
              <a:off x="5334000" y="2286000"/>
              <a:ext cx="776287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solidFill>
              <a:srgbClr val="FFFFFF"/>
            </a:solidFill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%rip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13769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Flow Example #4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28600" y="3962400"/>
            <a:ext cx="4495800" cy="15240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</a:t>
            </a: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  <a:endParaRPr lang="ro-RO" sz="18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1295400"/>
            <a:ext cx="4495800" cy="20574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</a:t>
            </a:r>
          </a:p>
          <a:p>
            <a:pPr algn="l"/>
            <a:r>
              <a:rPr lang="sk-SK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</p:txBody>
      </p:sp>
      <p:sp>
        <p:nvSpPr>
          <p:cNvPr id="11" name="Rectangle 8"/>
          <p:cNvSpPr>
            <a:spLocks/>
          </p:cNvSpPr>
          <p:nvPr/>
        </p:nvSpPr>
        <p:spPr bwMode="auto">
          <a:xfrm>
            <a:off x="6248400" y="3505200"/>
            <a:ext cx="1346200" cy="381000"/>
          </a:xfrm>
          <a:prstGeom prst="rect">
            <a:avLst/>
          </a:prstGeom>
          <a:solidFill>
            <a:srgbClr val="FFCCCC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0x400549</a:t>
            </a:r>
          </a:p>
        </p:txBody>
      </p:sp>
      <p:sp>
        <p:nvSpPr>
          <p:cNvPr id="12" name="Rectangle 9"/>
          <p:cNvSpPr>
            <a:spLocks/>
          </p:cNvSpPr>
          <p:nvPr/>
        </p:nvSpPr>
        <p:spPr bwMode="auto">
          <a:xfrm>
            <a:off x="6248400" y="28956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18" name="Rectangle 15"/>
          <p:cNvSpPr>
            <a:spLocks/>
          </p:cNvSpPr>
          <p:nvPr/>
        </p:nvSpPr>
        <p:spPr bwMode="auto">
          <a:xfrm>
            <a:off x="6248400" y="381000"/>
            <a:ext cx="1346200" cy="1905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  <a:p>
            <a:r>
              <a:rPr lang="en-US" sz="2400" dirty="0"/>
              <a:t>•</a:t>
            </a:r>
          </a:p>
        </p:txBody>
      </p:sp>
      <p:sp>
        <p:nvSpPr>
          <p:cNvPr id="20" name="Arc 19"/>
          <p:cNvSpPr/>
          <p:nvPr/>
        </p:nvSpPr>
        <p:spPr bwMode="auto">
          <a:xfrm flipV="1">
            <a:off x="6629400" y="21336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22" name="Straight Arrow Connector 21"/>
          <p:cNvCxnSpPr>
            <a:stCxn id="11" idx="1"/>
          </p:cNvCxnSpPr>
          <p:nvPr/>
        </p:nvCxnSpPr>
        <p:spPr bwMode="auto">
          <a:xfrm flipH="1" flipV="1">
            <a:off x="4114800" y="2590800"/>
            <a:ext cx="2133600" cy="11049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3"/>
          <p:cNvSpPr>
            <a:spLocks/>
          </p:cNvSpPr>
          <p:nvPr/>
        </p:nvSpPr>
        <p:spPr bwMode="auto">
          <a:xfrm>
            <a:off x="5472112" y="28956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3" name="Rectangle 10"/>
          <p:cNvSpPr>
            <a:spLocks/>
          </p:cNvSpPr>
          <p:nvPr/>
        </p:nvSpPr>
        <p:spPr bwMode="auto">
          <a:xfrm>
            <a:off x="5334000" y="1905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0x120</a:t>
            </a:r>
          </a:p>
        </p:txBody>
      </p:sp>
      <p:sp>
        <p:nvSpPr>
          <p:cNvPr id="24" name="Rectangle 11"/>
          <p:cNvSpPr>
            <a:spLocks/>
          </p:cNvSpPr>
          <p:nvPr/>
        </p:nvSpPr>
        <p:spPr bwMode="auto">
          <a:xfrm>
            <a:off x="5334000" y="1524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0x128</a:t>
            </a:r>
          </a:p>
        </p:txBody>
      </p:sp>
      <p:sp>
        <p:nvSpPr>
          <p:cNvPr id="25" name="Rectangle 12"/>
          <p:cNvSpPr>
            <a:spLocks/>
          </p:cNvSpPr>
          <p:nvPr/>
        </p:nvSpPr>
        <p:spPr bwMode="auto">
          <a:xfrm>
            <a:off x="5334000" y="1143000"/>
            <a:ext cx="776287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0x130</a:t>
            </a:r>
          </a:p>
        </p:txBody>
      </p:sp>
      <p:sp>
        <p:nvSpPr>
          <p:cNvPr id="27" name="Rectangle 4"/>
          <p:cNvSpPr>
            <a:spLocks/>
          </p:cNvSpPr>
          <p:nvPr/>
        </p:nvSpPr>
        <p:spPr bwMode="auto">
          <a:xfrm>
            <a:off x="5472112" y="3505200"/>
            <a:ext cx="638175" cy="3810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%rip</a:t>
            </a:r>
          </a:p>
        </p:txBody>
      </p:sp>
    </p:spTree>
    <p:extLst>
      <p:ext uri="{BB962C8B-B14F-4D97-AF65-F5344CB8AC3E}">
        <p14:creationId xmlns:p14="http://schemas.microsoft.com/office/powerpoint/2010/main" val="366256581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Stack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Illustrations of Recursion &amp; Pointers</a:t>
            </a:r>
          </a:p>
        </p:txBody>
      </p:sp>
    </p:spTree>
    <p:extLst>
      <p:ext uri="{BB962C8B-B14F-4D97-AF65-F5344CB8AC3E}">
        <p14:creationId xmlns:p14="http://schemas.microsoft.com/office/powerpoint/2010/main" val="11031544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Procedure Data Flow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Registers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6 integer arguments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Return value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645025" y="5791199"/>
            <a:ext cx="4041775" cy="334963"/>
          </a:xfrm>
        </p:spPr>
        <p:txBody>
          <a:bodyPr/>
          <a:lstStyle/>
          <a:p>
            <a:r>
              <a:rPr lang="en-US" dirty="0"/>
              <a:t>Only allocate stack space when needed</a:t>
            </a:r>
          </a:p>
        </p:txBody>
      </p:sp>
      <p:sp>
        <p:nvSpPr>
          <p:cNvPr id="9" name="Rectangle 9"/>
          <p:cNvSpPr>
            <a:spLocks/>
          </p:cNvSpPr>
          <p:nvPr/>
        </p:nvSpPr>
        <p:spPr bwMode="auto">
          <a:xfrm>
            <a:off x="762000" y="2819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762000" y="3200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762000" y="3581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762000" y="3962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762000" y="4343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62000" y="47244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15" name="Rectangle 14"/>
          <p:cNvSpPr>
            <a:spLocks/>
          </p:cNvSpPr>
          <p:nvPr/>
        </p:nvSpPr>
        <p:spPr bwMode="auto">
          <a:xfrm>
            <a:off x="762000" y="5791200"/>
            <a:ext cx="13462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6" name="Rectangle 14"/>
            <p:cNvSpPr>
              <a:spLocks/>
            </p:cNvSpPr>
            <p:nvPr/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7</a:t>
              </a:r>
            </a:p>
          </p:txBody>
        </p:sp>
        <p:sp>
          <p:nvSpPr>
            <p:cNvPr id="17" name="Rectangle 15"/>
            <p:cNvSpPr>
              <a:spLocks/>
            </p:cNvSpPr>
            <p:nvPr/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  <p:sp>
          <p:nvSpPr>
            <p:cNvPr id="18" name="Rectangle 14"/>
            <p:cNvSpPr>
              <a:spLocks/>
            </p:cNvSpPr>
            <p:nvPr/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8</a:t>
              </a:r>
            </a:p>
          </p:txBody>
        </p:sp>
        <p:sp>
          <p:nvSpPr>
            <p:cNvPr id="19" name="Rectangle 14"/>
            <p:cNvSpPr>
              <a:spLocks/>
            </p:cNvSpPr>
            <p:nvPr/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dirty="0" err="1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Arg</a:t>
              </a:r>
              <a:r>
                <a:rPr lang="en-US" sz="1800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 </a:t>
              </a:r>
              <a:r>
                <a:rPr lang="en-US" sz="1800" i="1" dirty="0">
                  <a:solidFill>
                    <a:schemeClr val="tx1"/>
                  </a:solidFill>
                  <a:latin typeface="+mn-lt"/>
                  <a:cs typeface="Courier New Bold" charset="0"/>
                  <a:sym typeface="Courier New Bold" charset="0"/>
                </a:rPr>
                <a:t>n</a:t>
              </a:r>
            </a:p>
          </p:txBody>
        </p:sp>
        <p:sp>
          <p:nvSpPr>
            <p:cNvPr id="20" name="Rectangle 15"/>
            <p:cNvSpPr>
              <a:spLocks/>
            </p:cNvSpPr>
            <p:nvPr/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r>
                <a:rPr lang="en-US" sz="2400" dirty="0"/>
                <a:t>• • 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5504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Flow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Rectangle 4"/>
          <p:cNvSpPr>
            <a:spLocks/>
          </p:cNvSpPr>
          <p:nvPr/>
        </p:nvSpPr>
        <p:spPr bwMode="auto">
          <a:xfrm>
            <a:off x="76200" y="4800600"/>
            <a:ext cx="26670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mult2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(long a, long b)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long s = a * b;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s;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3505200" y="152400"/>
            <a:ext cx="42672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void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multstore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(long x, long y, long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t = mult2(x, y);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dest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/>
        </p:nvSpPr>
        <p:spPr bwMode="auto">
          <a:xfrm>
            <a:off x="2971800" y="4800600"/>
            <a:ext cx="5867400" cy="1828800"/>
          </a:xfrm>
          <a:prstGeom prst="rect">
            <a:avLst/>
          </a:prstGeom>
          <a:solidFill>
            <a:srgbClr val="CCFFCC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a in %rdi, b in %rsi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400550:  mov    %rdi,%rax	# a </a:t>
            </a: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400553:  imul   %rsi,%rax	# a * b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s in %rax</a:t>
            </a:r>
            <a:endParaRPr lang="ro-RO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ro-RO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400557:  retq			# Return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066800" y="2362200"/>
            <a:ext cx="6781800" cy="2286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# x in %rdi, y in %rsi, dest in %rdx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400541: mov    %rdx,%rbx		# Save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400544: callq  400550 &lt;mult2&gt;	# mult2(x,y)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sk-SK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# t in %rax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400549: mov    %rax,(%rbx)	# Save at dest</a:t>
            </a:r>
          </a:p>
          <a:p>
            <a:pPr algn="l"/>
            <a:r>
              <a:rPr lang="sk-SK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/>
              <a:t>• • •</a:t>
            </a:r>
            <a:endParaRPr lang="sk-SK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8965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rgbClr val="7F7F7F"/>
                </a:solidFill>
              </a:rPr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>
                <a:solidFill>
                  <a:srgbClr val="7F7F7F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23831300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/>
              <a:t>Mechanisms</a:t>
            </a:r>
          </a:p>
          <a:p>
            <a:pPr lvl="1"/>
            <a:r>
              <a:rPr lang="en-US" b="1" dirty="0"/>
              <a:t>Stack Structure</a:t>
            </a:r>
          </a:p>
          <a:p>
            <a:pPr lvl="1"/>
            <a:r>
              <a:rPr lang="en-US" b="1" dirty="0"/>
              <a:t>Calling Conventions</a:t>
            </a:r>
          </a:p>
          <a:p>
            <a:pPr lvl="2"/>
            <a:r>
              <a:rPr lang="en-US" b="1" dirty="0"/>
              <a:t>Passing control</a:t>
            </a:r>
          </a:p>
          <a:p>
            <a:pPr lvl="2"/>
            <a:r>
              <a:rPr lang="en-US" b="1" dirty="0"/>
              <a:t>Passing data</a:t>
            </a:r>
          </a:p>
          <a:p>
            <a:pPr lvl="2"/>
            <a:r>
              <a:rPr lang="en-US" b="1" dirty="0"/>
              <a:t>Managing local data</a:t>
            </a:r>
          </a:p>
          <a:p>
            <a:pPr lvl="1"/>
            <a:r>
              <a:rPr lang="en-US" b="1" dirty="0"/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48283529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Stack-Based Languages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Languages that support recursion</a:t>
            </a:r>
          </a:p>
          <a:p>
            <a:pPr marL="552450" lvl="1"/>
            <a:r>
              <a:rPr lang="en-US" dirty="0"/>
              <a:t>e.g., C, Pascal, Java</a:t>
            </a:r>
          </a:p>
          <a:p>
            <a:pPr marL="552450" lvl="1"/>
            <a:r>
              <a:rPr lang="en-US" dirty="0"/>
              <a:t>Code must be “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Reentrant</a:t>
            </a:r>
            <a:r>
              <a:rPr lang="en-US" dirty="0"/>
              <a:t>”</a:t>
            </a:r>
          </a:p>
          <a:p>
            <a:pPr marL="838200" lvl="2"/>
            <a:r>
              <a:rPr lang="en-US" dirty="0"/>
              <a:t>Multiple simultaneous instantiations of single procedure</a:t>
            </a:r>
          </a:p>
          <a:p>
            <a:pPr marL="552450" lvl="1"/>
            <a:r>
              <a:rPr lang="en-US" dirty="0"/>
              <a:t>Need some place to store state of each instantiation</a:t>
            </a:r>
          </a:p>
          <a:p>
            <a:pPr marL="838200" lvl="2"/>
            <a:r>
              <a:rPr lang="en-US" dirty="0"/>
              <a:t>Arguments</a:t>
            </a:r>
          </a:p>
          <a:p>
            <a:pPr marL="838200" lvl="2"/>
            <a:r>
              <a:rPr lang="en-US" dirty="0"/>
              <a:t>Local variables</a:t>
            </a:r>
          </a:p>
          <a:p>
            <a:pPr marL="838200" lvl="2"/>
            <a:r>
              <a:rPr lang="en-US" dirty="0"/>
              <a:t>Return address</a:t>
            </a:r>
          </a:p>
          <a:p>
            <a:r>
              <a:rPr lang="en-US" dirty="0"/>
              <a:t>Stack discipline</a:t>
            </a:r>
          </a:p>
          <a:p>
            <a:pPr marL="552450" lvl="1"/>
            <a:r>
              <a:rPr lang="en-US" dirty="0"/>
              <a:t>State for given procedure needed for limited time</a:t>
            </a:r>
          </a:p>
          <a:p>
            <a:pPr marL="838200" lvl="2"/>
            <a:r>
              <a:rPr lang="en-US" dirty="0"/>
              <a:t>From when called to when return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returns before caller does</a:t>
            </a:r>
          </a:p>
          <a:p>
            <a:r>
              <a:rPr lang="en-US" dirty="0"/>
              <a:t>Stack allocated in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Frames</a:t>
            </a:r>
            <a:endParaRPr lang="en-US" dirty="0"/>
          </a:p>
          <a:p>
            <a:pPr marL="552450" lvl="1"/>
            <a:r>
              <a:rPr lang="en-US" dirty="0"/>
              <a:t>state for single procedure instantiation</a:t>
            </a:r>
          </a:p>
        </p:txBody>
      </p:sp>
      <p:pic>
        <p:nvPicPr>
          <p:cNvPr id="3" name="Picture 2" descr="A close up of a building&#10;&#10;Description automatically generated">
            <a:extLst>
              <a:ext uri="{FF2B5EF4-FFF2-40B4-BE49-F238E27FC236}">
                <a16:creationId xmlns:a16="http://schemas.microsoft.com/office/drawing/2014/main" id="{E3F23539-90F0-47A8-B916-B1099C3215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04" y="3352432"/>
            <a:ext cx="3270219" cy="2831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Call Chain Example</a:t>
            </a:r>
          </a:p>
        </p:txBody>
      </p:sp>
      <p:sp>
        <p:nvSpPr>
          <p:cNvPr id="49156" name="Rectangle 4"/>
          <p:cNvSpPr>
            <a:spLocks/>
          </p:cNvSpPr>
          <p:nvPr/>
        </p:nvSpPr>
        <p:spPr bwMode="auto">
          <a:xfrm>
            <a:off x="457200" y="14478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49157" name="Rectangle 5"/>
          <p:cNvSpPr>
            <a:spLocks/>
          </p:cNvSpPr>
          <p:nvPr/>
        </p:nvSpPr>
        <p:spPr bwMode="auto">
          <a:xfrm>
            <a:off x="2286000" y="2362200"/>
            <a:ext cx="16129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8" name="Rectangle 6"/>
          <p:cNvSpPr>
            <a:spLocks/>
          </p:cNvSpPr>
          <p:nvPr/>
        </p:nvSpPr>
        <p:spPr bwMode="auto">
          <a:xfrm>
            <a:off x="4191000" y="3276600"/>
            <a:ext cx="1536700" cy="23622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6883400" y="1676400"/>
            <a:ext cx="1549400" cy="3581400"/>
          </a:xfrm>
          <a:prstGeom prst="rect">
            <a:avLst/>
          </a:prstGeom>
          <a:solidFill>
            <a:srgbClr val="D8D8D8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7096125" y="19050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49161" name="Rectangle 9"/>
          <p:cNvSpPr>
            <a:spLocks/>
          </p:cNvSpPr>
          <p:nvPr/>
        </p:nvSpPr>
        <p:spPr bwMode="auto">
          <a:xfrm>
            <a:off x="7096125" y="25908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49162" name="Rectangle 10"/>
          <p:cNvSpPr>
            <a:spLocks/>
          </p:cNvSpPr>
          <p:nvPr/>
        </p:nvSpPr>
        <p:spPr bwMode="auto">
          <a:xfrm>
            <a:off x="7085013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3" name="Rectangle 11"/>
          <p:cNvSpPr>
            <a:spLocks/>
          </p:cNvSpPr>
          <p:nvPr/>
        </p:nvSpPr>
        <p:spPr bwMode="auto">
          <a:xfrm>
            <a:off x="7096125" y="3962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4" name="Rectangle 12"/>
          <p:cNvSpPr>
            <a:spLocks/>
          </p:cNvSpPr>
          <p:nvPr/>
        </p:nvSpPr>
        <p:spPr bwMode="auto">
          <a:xfrm>
            <a:off x="7096125" y="47244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7402513" y="22098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7402513" y="2895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7402513" y="3581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7402513" y="4343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69" name="Rectangle 17"/>
          <p:cNvSpPr>
            <a:spLocks/>
          </p:cNvSpPr>
          <p:nvPr/>
        </p:nvSpPr>
        <p:spPr bwMode="auto">
          <a:xfrm>
            <a:off x="6848475" y="1066800"/>
            <a:ext cx="102076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Example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 Chain</a:t>
            </a:r>
          </a:p>
        </p:txBody>
      </p:sp>
      <p:sp>
        <p:nvSpPr>
          <p:cNvPr id="49170" name="Rectangle 18"/>
          <p:cNvSpPr>
            <a:spLocks/>
          </p:cNvSpPr>
          <p:nvPr/>
        </p:nvSpPr>
        <p:spPr bwMode="auto">
          <a:xfrm>
            <a:off x="7762875" y="32654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7543800" y="28956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172" name="Rectangle 20"/>
          <p:cNvSpPr>
            <a:spLocks/>
          </p:cNvSpPr>
          <p:nvPr/>
        </p:nvSpPr>
        <p:spPr bwMode="auto">
          <a:xfrm>
            <a:off x="3505200" y="5715000"/>
            <a:ext cx="2908300" cy="3683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Procedure 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()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is recursive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6535737" y="2271713"/>
            <a:ext cx="717550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0" name="Rectangle 4"/>
          <p:cNvSpPr>
            <a:spLocks/>
          </p:cNvSpPr>
          <p:nvPr/>
        </p:nvSpPr>
        <p:spPr bwMode="auto">
          <a:xfrm>
            <a:off x="4019550" y="2084388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Stack Frames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648200" cy="5435600"/>
          </a:xfrm>
          <a:ln/>
        </p:spPr>
        <p:txBody>
          <a:bodyPr/>
          <a:lstStyle/>
          <a:p>
            <a:r>
              <a:rPr lang="en-US" dirty="0"/>
              <a:t>Contents</a:t>
            </a:r>
          </a:p>
          <a:p>
            <a:pPr marL="552450" lvl="1"/>
            <a:r>
              <a:rPr lang="en-US" dirty="0"/>
              <a:t>Return information</a:t>
            </a:r>
          </a:p>
          <a:p>
            <a:pPr marL="552450" lvl="1"/>
            <a:r>
              <a:rPr lang="en-US" dirty="0"/>
              <a:t>Local storage (if needed)</a:t>
            </a:r>
          </a:p>
          <a:p>
            <a:pPr marL="552450" lvl="1"/>
            <a:r>
              <a:rPr lang="en-US" dirty="0"/>
              <a:t>Temporary space (if needed)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Management</a:t>
            </a:r>
          </a:p>
          <a:p>
            <a:pPr marL="552450" lvl="1"/>
            <a:r>
              <a:rPr lang="en-US" dirty="0"/>
              <a:t>Space allocated when enter procedure</a:t>
            </a:r>
          </a:p>
          <a:p>
            <a:pPr marL="838200" lvl="2"/>
            <a:r>
              <a:rPr lang="en-US" dirty="0"/>
              <a:t>“Set-up” code</a:t>
            </a:r>
          </a:p>
          <a:p>
            <a:pPr marL="838200" lvl="2"/>
            <a:r>
              <a:rPr lang="en-US" dirty="0"/>
              <a:t>Includes push by </a:t>
            </a:r>
            <a:r>
              <a:rPr lang="en-US" b="1" dirty="0">
                <a:latin typeface="Courier New"/>
                <a:cs typeface="Courier New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 err="1"/>
              <a:t>Deallocated</a:t>
            </a:r>
            <a:r>
              <a:rPr lang="en-US" dirty="0"/>
              <a:t> when return</a:t>
            </a:r>
          </a:p>
          <a:p>
            <a:pPr marL="838200" lvl="2"/>
            <a:r>
              <a:rPr lang="en-US" dirty="0"/>
              <a:t>“Tear-down” code</a:t>
            </a:r>
          </a:p>
          <a:p>
            <a:pPr marL="838200" lvl="2"/>
            <a:r>
              <a:rPr lang="en-US" dirty="0"/>
              <a:t>Includes pop by </a:t>
            </a:r>
            <a:r>
              <a:rPr lang="en-US" b="1" dirty="0">
                <a:latin typeface="Courier New"/>
                <a:cs typeface="Courier New"/>
              </a:rPr>
              <a:t>ret</a:t>
            </a:r>
            <a:r>
              <a:rPr lang="en-US" dirty="0"/>
              <a:t> instruction</a:t>
            </a:r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6545262" y="3641725"/>
            <a:ext cx="71755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4" name="Rectangle 8"/>
          <p:cNvSpPr>
            <a:spLocks/>
          </p:cNvSpPr>
          <p:nvPr/>
        </p:nvSpPr>
        <p:spPr bwMode="auto">
          <a:xfrm>
            <a:off x="4068762" y="3452813"/>
            <a:ext cx="2438400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262812" y="3892550"/>
            <a:ext cx="1557338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graphicFrame>
        <p:nvGraphicFramePr>
          <p:cNvPr id="50187" name="Group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923245"/>
              </p:ext>
            </p:extLst>
          </p:nvPr>
        </p:nvGraphicFramePr>
        <p:xfrm>
          <a:off x="7310437" y="396875"/>
          <a:ext cx="1320800" cy="3403600"/>
        </p:xfrm>
        <a:graphic>
          <a:graphicData uri="http://schemas.openxmlformats.org/drawingml/2006/table">
            <a:tbl>
              <a:tblPr/>
              <a:tblGrid>
                <a:gridCol w="132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Previous Frame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Frame for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proc</a:t>
                      </a:r>
                    </a:p>
                  </a:txBody>
                  <a:tcPr marL="50800" marR="50800" marT="50800" marB="50800"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/>
          </p:cNvSpPr>
          <p:nvPr/>
        </p:nvSpPr>
        <p:spPr bwMode="auto">
          <a:xfrm>
            <a:off x="4021137" y="2365375"/>
            <a:ext cx="2439987" cy="36671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	</a:t>
            </a:r>
            <a:r>
              <a:rPr lang="en-US" sz="1800" dirty="0">
                <a:solidFill>
                  <a:schemeClr val="bg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</a:t>
            </a:r>
            <a:endParaRPr lang="en-US" sz="1800" dirty="0">
              <a:solidFill>
                <a:schemeClr val="bg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120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1216" name="Group 16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1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22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122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2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1254" name="AutoShape 54"/>
          <p:cNvSpPr>
            <a:spLocks/>
          </p:cNvSpPr>
          <p:nvPr/>
        </p:nvSpPr>
        <p:spPr bwMode="auto">
          <a:xfrm>
            <a:off x="203200" y="2032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" name="Rectangle 4"/>
          <p:cNvSpPr>
            <a:spLocks/>
          </p:cNvSpPr>
          <p:nvPr/>
        </p:nvSpPr>
        <p:spPr bwMode="auto">
          <a:xfrm>
            <a:off x="97790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223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2240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224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224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2279" name="AutoShape 55"/>
          <p:cNvSpPr>
            <a:spLocks/>
          </p:cNvSpPr>
          <p:nvPr/>
        </p:nvSpPr>
        <p:spPr bwMode="auto">
          <a:xfrm>
            <a:off x="508000" y="23749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4"/>
          <p:cNvSpPr>
            <a:spLocks/>
          </p:cNvSpPr>
          <p:nvPr/>
        </p:nvSpPr>
        <p:spPr bwMode="auto">
          <a:xfrm>
            <a:off x="9779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12954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325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6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326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326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26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326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7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327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304" name="AutoShape 56"/>
          <p:cNvSpPr>
            <a:spLocks/>
          </p:cNvSpPr>
          <p:nvPr/>
        </p:nvSpPr>
        <p:spPr bwMode="auto">
          <a:xfrm>
            <a:off x="914400" y="27305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" name="Rectangle 6"/>
          <p:cNvSpPr>
            <a:spLocks/>
          </p:cNvSpPr>
          <p:nvPr/>
        </p:nvSpPr>
        <p:spPr bwMode="auto">
          <a:xfrm>
            <a:off x="16002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427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7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8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4288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429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29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429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429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429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609600" y="311247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5301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5302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5303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4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5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0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2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5313" name="Group 17"/>
          <p:cNvGrpSpPr>
            <a:grpSpLocks/>
          </p:cNvGrpSpPr>
          <p:nvPr/>
        </p:nvGrpSpPr>
        <p:grpSpPr bwMode="auto">
          <a:xfrm>
            <a:off x="5391150" y="4919663"/>
            <a:ext cx="1495425" cy="928687"/>
            <a:chOff x="0" y="0"/>
            <a:chExt cx="941" cy="585"/>
          </a:xfrm>
        </p:grpSpPr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5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5317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5318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5319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5320" name="Group 24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0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1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/>
        </p:nvSpPr>
        <p:spPr bwMode="auto">
          <a:xfrm>
            <a:off x="1066800" y="3733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5" name="Rectangle 6"/>
          <p:cNvSpPr>
            <a:spLocks/>
          </p:cNvSpPr>
          <p:nvPr/>
        </p:nvSpPr>
        <p:spPr bwMode="auto">
          <a:xfrm>
            <a:off x="1816100" y="30480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6324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6326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5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5391150" y="4056063"/>
            <a:ext cx="1495425" cy="928687"/>
            <a:chOff x="0" y="0"/>
            <a:chExt cx="941" cy="585"/>
          </a:xfrm>
        </p:grpSpPr>
        <p:sp>
          <p:nvSpPr>
            <p:cNvPr id="56337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8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6339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40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6341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42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6343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9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60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Rectangle 6"/>
          <p:cNvSpPr>
            <a:spLocks/>
          </p:cNvSpPr>
          <p:nvPr/>
        </p:nvSpPr>
        <p:spPr bwMode="auto">
          <a:xfrm>
            <a:off x="1358900" y="25908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" name="AutoShape 56"/>
          <p:cNvSpPr>
            <a:spLocks/>
          </p:cNvSpPr>
          <p:nvPr/>
        </p:nvSpPr>
        <p:spPr bwMode="auto">
          <a:xfrm>
            <a:off x="685800" y="38225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7348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7349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7350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1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2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7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59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7360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7361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2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7363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7364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7365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7366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7367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2" name="AutoShape 56"/>
          <p:cNvSpPr>
            <a:spLocks/>
          </p:cNvSpPr>
          <p:nvPr/>
        </p:nvSpPr>
        <p:spPr bwMode="auto">
          <a:xfrm>
            <a:off x="228600" y="35042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45E75-075A-4B57-899D-6785B9CA1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A599D-7097-4F6D-A089-4C77BC25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11" y="-54053"/>
            <a:ext cx="9317335" cy="7096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682A64-F9AB-4E8E-BFF1-80E95BBABDFA}"/>
              </a:ext>
            </a:extLst>
          </p:cNvPr>
          <p:cNvSpPr txBox="1"/>
          <p:nvPr/>
        </p:nvSpPr>
        <p:spPr>
          <a:xfrm>
            <a:off x="6396295" y="6162065"/>
            <a:ext cx="28738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Image: Arnold </a:t>
            </a:r>
            <a:r>
              <a:rPr lang="en-US" sz="1000" dirty="0" err="1">
                <a:solidFill>
                  <a:schemeClr val="bg1"/>
                </a:solidFill>
              </a:rPr>
              <a:t>Reihnold</a:t>
            </a:r>
            <a:r>
              <a:rPr lang="en-US" sz="1000" dirty="0">
                <a:solidFill>
                  <a:schemeClr val="bg1"/>
                </a:solidFill>
              </a:rPr>
              <a:t> &amp; MIT Computer Museum</a:t>
            </a:r>
            <a:endParaRPr lang="en-US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05930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8372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8373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8374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5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6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1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83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8384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8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8389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0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8391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-152400" y="27229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59396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59397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59398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6A6A6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399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0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6A6A6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5397500" y="3225800"/>
            <a:ext cx="1493838" cy="928688"/>
            <a:chOff x="0" y="0"/>
            <a:chExt cx="941" cy="585"/>
          </a:xfrm>
        </p:grpSpPr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0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59413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4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9415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amI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8" name="Rectangle 4"/>
          <p:cNvSpPr>
            <a:spLocks/>
          </p:cNvSpPr>
          <p:nvPr/>
        </p:nvSpPr>
        <p:spPr bwMode="auto">
          <a:xfrm>
            <a:off x="2921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9" name="Rectangle 5"/>
          <p:cNvSpPr>
            <a:spLocks/>
          </p:cNvSpPr>
          <p:nvPr/>
        </p:nvSpPr>
        <p:spPr bwMode="auto">
          <a:xfrm>
            <a:off x="6096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Rectangle 6"/>
          <p:cNvSpPr>
            <a:spLocks/>
          </p:cNvSpPr>
          <p:nvPr/>
        </p:nvSpPr>
        <p:spPr bwMode="auto">
          <a:xfrm>
            <a:off x="914400" y="2133600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/>
        </p:nvSpPr>
        <p:spPr bwMode="auto">
          <a:xfrm>
            <a:off x="228600" y="29718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0420" name="Rectangle 4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0421" name="Rectangle 5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0422" name="Rectangle 6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3" name="Rectangle 7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4" name="Rectangle 8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29" name="Rectangle 13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1" name="Rectangle 15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5391150" y="2379663"/>
            <a:ext cx="1495425" cy="928687"/>
            <a:chOff x="0" y="0"/>
            <a:chExt cx="941" cy="585"/>
          </a:xfrm>
        </p:grpSpPr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4" name="Rectangle 18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0436" name="Rectangle 20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0437" name="Rectangle 21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438" name="Rectangle 22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0439" name="Group 23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7" name="Rectangle 4"/>
          <p:cNvSpPr>
            <a:spLocks/>
          </p:cNvSpPr>
          <p:nvPr/>
        </p:nvSpPr>
        <p:spPr bwMode="auto">
          <a:xfrm>
            <a:off x="431800" y="14478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Rectangle 5"/>
          <p:cNvSpPr>
            <a:spLocks/>
          </p:cNvSpPr>
          <p:nvPr/>
        </p:nvSpPr>
        <p:spPr bwMode="auto">
          <a:xfrm>
            <a:off x="749300" y="1676400"/>
            <a:ext cx="1612900" cy="21336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 •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0" name="AutoShape 56"/>
          <p:cNvSpPr>
            <a:spLocks/>
          </p:cNvSpPr>
          <p:nvPr/>
        </p:nvSpPr>
        <p:spPr bwMode="auto">
          <a:xfrm>
            <a:off x="139700" y="3243825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Example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514725" y="1446213"/>
            <a:ext cx="622300" cy="3317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3514725" y="21336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who</a:t>
            </a:r>
          </a:p>
        </p:txBody>
      </p:sp>
      <p:sp>
        <p:nvSpPr>
          <p:cNvPr id="61447" name="Rectangle 7"/>
          <p:cNvSpPr>
            <a:spLocks/>
          </p:cNvSpPr>
          <p:nvPr/>
        </p:nvSpPr>
        <p:spPr bwMode="auto">
          <a:xfrm>
            <a:off x="3503613" y="28082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8" name="Rectangle 8"/>
          <p:cNvSpPr>
            <a:spLocks/>
          </p:cNvSpPr>
          <p:nvPr/>
        </p:nvSpPr>
        <p:spPr bwMode="auto">
          <a:xfrm>
            <a:off x="3514725" y="3505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49" name="Rectangle 9"/>
          <p:cNvSpPr>
            <a:spLocks/>
          </p:cNvSpPr>
          <p:nvPr/>
        </p:nvSpPr>
        <p:spPr bwMode="auto">
          <a:xfrm>
            <a:off x="3514725" y="4267200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>
            <a:off x="3821113" y="17526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>
            <a:off x="3821113" y="24384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>
            <a:off x="3821113" y="3124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3821113" y="3886200"/>
            <a:ext cx="0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4" name="Rectangle 14"/>
          <p:cNvSpPr>
            <a:spLocks/>
          </p:cNvSpPr>
          <p:nvPr/>
        </p:nvSpPr>
        <p:spPr bwMode="auto">
          <a:xfrm>
            <a:off x="4181475" y="2795588"/>
            <a:ext cx="6223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1800">
                <a:solidFill>
                  <a:srgbClr val="A5A5A5"/>
                </a:solidFill>
                <a:latin typeface="Courier New Bold" charset="0"/>
                <a:cs typeface="Courier New Bold" charset="0"/>
                <a:sym typeface="Courier New Bold" charset="0"/>
              </a:rPr>
              <a:t>amI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3962400" y="2438400"/>
            <a:ext cx="536575" cy="431800"/>
          </a:xfrm>
          <a:prstGeom prst="line">
            <a:avLst/>
          </a:prstGeom>
          <a:noFill/>
          <a:ln w="25400" cap="flat">
            <a:solidFill>
              <a:srgbClr val="A5A5A5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56" name="Rectangle 16"/>
          <p:cNvSpPr>
            <a:spLocks/>
          </p:cNvSpPr>
          <p:nvPr/>
        </p:nvSpPr>
        <p:spPr bwMode="auto">
          <a:xfrm>
            <a:off x="6932613" y="1641475"/>
            <a:ext cx="1308100" cy="609600"/>
          </a:xfrm>
          <a:prstGeom prst="rect">
            <a:avLst/>
          </a:prstGeom>
          <a:solidFill>
            <a:srgbClr val="F6F5BD"/>
          </a:solidFill>
          <a:ln w="1905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/>
            <a:endParaRPr lang="en-US" sz="1800">
              <a:solidFill>
                <a:schemeClr val="tx1"/>
              </a:solidFill>
              <a:latin typeface="Courier New Bold" charset="0"/>
              <a:ea typeface="Monaco" charset="0"/>
              <a:cs typeface="Monaco" charset="0"/>
              <a:sym typeface="Courier Ne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yoo</a:t>
            </a:r>
          </a:p>
        </p:txBody>
      </p:sp>
      <p:grpSp>
        <p:nvGrpSpPr>
          <p:cNvPr id="61457" name="Group 17"/>
          <p:cNvGrpSpPr>
            <a:grpSpLocks/>
          </p:cNvGrpSpPr>
          <p:nvPr/>
        </p:nvGrpSpPr>
        <p:grpSpPr bwMode="auto">
          <a:xfrm>
            <a:off x="5397500" y="1592263"/>
            <a:ext cx="1493838" cy="928687"/>
            <a:chOff x="0" y="0"/>
            <a:chExt cx="941" cy="585"/>
          </a:xfrm>
        </p:grpSpPr>
        <p:sp>
          <p:nvSpPr>
            <p:cNvPr id="61458" name="Line 18"/>
            <p:cNvSpPr>
              <a:spLocks noChangeShapeType="1"/>
            </p:cNvSpPr>
            <p:nvPr/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59" name="Rectangle 19"/>
            <p:cNvSpPr>
              <a:spLocks/>
            </p:cNvSpPr>
            <p:nvPr/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rbp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  <p:sp>
          <p:nvSpPr>
            <p:cNvPr id="61460" name="Line 20"/>
            <p:cNvSpPr>
              <a:spLocks noChangeShapeType="1"/>
            </p:cNvSpPr>
            <p:nvPr/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61461" name="Rectangle 21"/>
            <p:cNvSpPr>
              <a:spLocks/>
            </p:cNvSpPr>
            <p:nvPr/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latin typeface="Courier New Bold" charset="0"/>
                  <a:cs typeface="Courier New Bold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endParaRPr>
            </a:p>
          </p:txBody>
        </p:sp>
      </p:grpSp>
      <p:sp>
        <p:nvSpPr>
          <p:cNvPr id="61462" name="Rectangle 22"/>
          <p:cNvSpPr>
            <a:spLocks/>
          </p:cNvSpPr>
          <p:nvPr/>
        </p:nvSpPr>
        <p:spPr bwMode="auto">
          <a:xfrm>
            <a:off x="6932613" y="1022350"/>
            <a:ext cx="1308100" cy="4445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463" name="Rectangle 23"/>
          <p:cNvSpPr>
            <a:spLocks/>
          </p:cNvSpPr>
          <p:nvPr/>
        </p:nvSpPr>
        <p:spPr bwMode="auto">
          <a:xfrm>
            <a:off x="7194550" y="381000"/>
            <a:ext cx="7604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61465" name="Group 25"/>
          <p:cNvGraphicFramePr>
            <a:graphicFrameLocks noGrp="1"/>
          </p:cNvGraphicFramePr>
          <p:nvPr/>
        </p:nvGraphicFramePr>
        <p:xfrm>
          <a:off x="6934200" y="838200"/>
          <a:ext cx="1397000" cy="5778500"/>
        </p:xfrm>
        <a:graphic>
          <a:graphicData uri="http://schemas.openxmlformats.org/drawingml/2006/table">
            <a:tbl>
              <a:tblPr/>
              <a:tblGrid>
                <a:gridCol w="139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yoo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/>
        </p:nvSpPr>
        <p:spPr bwMode="auto">
          <a:xfrm>
            <a:off x="825500" y="1676400"/>
            <a:ext cx="1536700" cy="21336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58" name="AutoShape 56"/>
          <p:cNvSpPr>
            <a:spLocks/>
          </p:cNvSpPr>
          <p:nvPr/>
        </p:nvSpPr>
        <p:spPr bwMode="auto">
          <a:xfrm>
            <a:off x="139700" y="286185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5372100" cy="5435600"/>
          </a:xfrm>
          <a:ln/>
        </p:spPr>
        <p:txBody>
          <a:bodyPr/>
          <a:lstStyle/>
          <a:p>
            <a:r>
              <a:rPr lang="en-US" dirty="0"/>
              <a:t>Current Stack Frame (“Top” to Bottom)</a:t>
            </a:r>
          </a:p>
          <a:p>
            <a:pPr marL="552450" lvl="1"/>
            <a:r>
              <a:rPr lang="en-US" dirty="0"/>
              <a:t>“Argument build:”</a:t>
            </a:r>
            <a:br>
              <a:rPr lang="en-US" dirty="0"/>
            </a:br>
            <a:r>
              <a:rPr lang="en-US" dirty="0"/>
              <a:t>Parameters for function about to call</a:t>
            </a:r>
          </a:p>
          <a:p>
            <a:pPr marL="552450" lvl="1"/>
            <a:r>
              <a:rPr lang="en-US" dirty="0"/>
              <a:t>Local variables</a:t>
            </a:r>
            <a:br>
              <a:rPr lang="en-US" dirty="0"/>
            </a:br>
            <a:r>
              <a:rPr lang="en-US" dirty="0"/>
              <a:t>If can’t keep in registers</a:t>
            </a:r>
          </a:p>
          <a:p>
            <a:pPr marL="552450" lvl="1"/>
            <a:r>
              <a:rPr lang="en-US" dirty="0"/>
              <a:t>Saved register context</a:t>
            </a:r>
          </a:p>
          <a:p>
            <a:pPr marL="552450" lvl="1"/>
            <a:r>
              <a:rPr lang="en-US" dirty="0"/>
              <a:t>Old frame pointer (optional)</a:t>
            </a:r>
          </a:p>
          <a:p>
            <a:endParaRPr lang="en-US" dirty="0"/>
          </a:p>
          <a:p>
            <a:r>
              <a:rPr lang="en-US" dirty="0"/>
              <a:t>Caller Stack Frame</a:t>
            </a:r>
          </a:p>
          <a:p>
            <a:pPr marL="552450" lvl="1"/>
            <a:r>
              <a:rPr lang="en-US" dirty="0"/>
              <a:t>Return address</a:t>
            </a:r>
          </a:p>
          <a:p>
            <a:pPr marL="838200" lvl="2"/>
            <a:r>
              <a:rPr lang="en-US" dirty="0"/>
              <a:t>Pushed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call</a:t>
            </a:r>
            <a:r>
              <a:rPr lang="en-US" dirty="0"/>
              <a:t> instruction</a:t>
            </a:r>
          </a:p>
          <a:p>
            <a:pPr marL="552450" lvl="1"/>
            <a:r>
              <a:rPr lang="en-US" dirty="0"/>
              <a:t>Arguments for this call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/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/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3" name="Rectangle 9"/>
          <p:cNvSpPr>
            <a:spLocks/>
          </p:cNvSpPr>
          <p:nvPr/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</a:t>
            </a:r>
            <a:r>
              <a:rPr lang="en-US" sz="1800" b="1" dirty="0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rgbClr val="7F7F7F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rbp</a:t>
            </a:r>
            <a:endParaRPr lang="en-US" sz="1800" b="1" dirty="0">
              <a:solidFill>
                <a:srgbClr val="7F7F7F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/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/>
        </p:nvSpPr>
        <p:spPr bwMode="auto">
          <a:xfrm>
            <a:off x="6235700" y="212566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/>
        </p:nvSpPr>
        <p:spPr bwMode="auto">
          <a:xfrm>
            <a:off x="6981825" y="1295400"/>
            <a:ext cx="228600" cy="22606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78" name="Rectangle 14"/>
          <p:cNvSpPr>
            <a:spLocks/>
          </p:cNvSpPr>
          <p:nvPr/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480" name="Rectangle 16"/>
          <p:cNvSpPr>
            <a:spLocks/>
          </p:cNvSpPr>
          <p:nvPr/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/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(Optional)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1371600"/>
            <a:ext cx="4876800" cy="1828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(long *p, 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x = *p;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y = x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val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*p = y;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4" name="Rectangle 6"/>
          <p:cNvSpPr>
            <a:spLocks/>
          </p:cNvSpPr>
          <p:nvPr/>
        </p:nvSpPr>
        <p:spPr bwMode="auto">
          <a:xfrm>
            <a:off x="381000" y="4038600"/>
            <a:ext cx="4279900" cy="15240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  <a:tab pos="457200" algn="l"/>
                <a:tab pos="1485900" algn="l"/>
                <a:tab pos="23495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71314"/>
              </p:ext>
            </p:extLst>
          </p:nvPr>
        </p:nvGraphicFramePr>
        <p:xfrm>
          <a:off x="5257800" y="4114800"/>
          <a:ext cx="33528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val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 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330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02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886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419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334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15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</p:spTree>
    <p:extLst>
      <p:ext uri="{BB962C8B-B14F-4D97-AF65-F5344CB8AC3E}">
        <p14:creationId xmlns:p14="http://schemas.microsoft.com/office/powerpoint/2010/main" val="9363603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64611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97758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992342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11373" y="3200400"/>
            <a:ext cx="6324680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1: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$3000,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-&gt; %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exx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zeros out high order 32 bits.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Why use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instead of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movq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 1 byte shorter.</a:t>
            </a:r>
          </a:p>
        </p:txBody>
      </p:sp>
    </p:spTree>
    <p:extLst>
      <p:ext uri="{BB962C8B-B14F-4D97-AF65-F5344CB8AC3E}">
        <p14:creationId xmlns:p14="http://schemas.microsoft.com/office/powerpoint/2010/main" val="899641772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352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587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359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1143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676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00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971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3457"/>
              </p:ext>
            </p:extLst>
          </p:nvPr>
        </p:nvGraphicFramePr>
        <p:xfrm>
          <a:off x="5257800" y="411480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053" y="3512971"/>
            <a:ext cx="599453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Aside 2: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leaq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8(%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Computes %rsp+8</a:t>
            </a:r>
          </a:p>
          <a:p>
            <a:pPr marL="173038" indent="-173038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Actually, used for what it is meant!</a:t>
            </a:r>
          </a:p>
        </p:txBody>
      </p:sp>
    </p:spTree>
    <p:extLst>
      <p:ext uri="{BB962C8B-B14F-4D97-AF65-F5344CB8AC3E}">
        <p14:creationId xmlns:p14="http://schemas.microsoft.com/office/powerpoint/2010/main" val="4307883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06933157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F3F2C4A0-777C-4A85-BCA8-90A9EC88C1BF}"/>
              </a:ext>
            </a:extLst>
          </p:cNvPr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4872867-F8B7-4F45-9F4C-CF6222C435A6}"/>
              </a:ext>
            </a:extLst>
          </p:cNvPr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5" name="Line 10">
            <a:extLst>
              <a:ext uri="{FF2B5EF4-FFF2-40B4-BE49-F238E27FC236}">
                <a16:creationId xmlns:a16="http://schemas.microsoft.com/office/drawing/2014/main" id="{AC0C44C5-E89F-45BF-AE6D-7A084D66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>
            <a:extLst>
              <a:ext uri="{FF2B5EF4-FFF2-40B4-BE49-F238E27FC236}">
                <a16:creationId xmlns:a16="http://schemas.microsoft.com/office/drawing/2014/main" id="{3EA7F0DE-07F5-4399-8886-F1D24CD36DA8}"/>
              </a:ext>
            </a:extLst>
          </p:cNvPr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15579FCD-AF50-46BB-B3A2-401E976062AF}"/>
              </a:ext>
            </a:extLst>
          </p:cNvPr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5C7DA6F1-9B76-4DA4-8170-594267F27934}"/>
              </a:ext>
            </a:extLst>
          </p:cNvPr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BF50285-F72E-4C8B-9D11-C823DA4D20E1}"/>
              </a:ext>
            </a:extLst>
          </p:cNvPr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2" name="Line 10">
            <a:extLst>
              <a:ext uri="{FF2B5EF4-FFF2-40B4-BE49-F238E27FC236}">
                <a16:creationId xmlns:a16="http://schemas.microsoft.com/office/drawing/2014/main" id="{0DB2E36B-0D25-42F5-A6D7-B0CAF3C884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31AB033E-985B-4F6A-B82D-91075CBCF56B}"/>
              </a:ext>
            </a:extLst>
          </p:cNvPr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6582CEE1-3DA9-4888-B064-C67FAFBF73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229135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281211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208429" cy="25414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441226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#3b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v2 =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88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rgbClr val="FF0000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69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45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59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5975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315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755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8855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534377"/>
              </p:ext>
            </p:extLst>
          </p:nvPr>
        </p:nvGraphicFramePr>
        <p:xfrm>
          <a:off x="5257800" y="3731550"/>
          <a:ext cx="33528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&amp;v1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EAF32E1-41C5-4722-B3E5-8415E2C1B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6946176-4330-4D6F-A2E3-EC5FC0F6CEDC}"/>
              </a:ext>
            </a:extLst>
          </p:cNvPr>
          <p:cNvCxnSpPr>
            <a:cxnSpLocks/>
          </p:cNvCxnSpPr>
          <p:nvPr/>
        </p:nvCxnSpPr>
        <p:spPr bwMode="auto">
          <a:xfrm>
            <a:off x="5943600" y="2877671"/>
            <a:ext cx="0" cy="29516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7646401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035386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value, 15213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B99E02F5-2265-496A-96A5-BE56A1BFE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80" y="5067301"/>
            <a:ext cx="4013840" cy="153669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2025480-FF38-4F95-82F7-E56F0F8CF1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477000" y="4424082"/>
            <a:ext cx="1544171" cy="16136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4785875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#5a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2590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b="1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2971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2067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9781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762000"/>
            <a:ext cx="16606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2954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098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28194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25908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103589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477000" y="6324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6983413" y="6096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4648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1816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181600" y="609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</p:spTree>
    <p:extLst>
      <p:ext uri="{BB962C8B-B14F-4D97-AF65-F5344CB8AC3E}">
        <p14:creationId xmlns:p14="http://schemas.microsoft.com/office/powerpoint/2010/main" val="175388850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Example: Calling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incr</a:t>
            </a:r>
            <a:r>
              <a:rPr lang="en-US" dirty="0"/>
              <a:t> #5b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581400"/>
            <a:ext cx="4419600" cy="29718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v1+v2;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917685"/>
              </p:ext>
            </p:extLst>
          </p:nvPr>
        </p:nvGraphicFramePr>
        <p:xfrm>
          <a:off x="5257800" y="3733800"/>
          <a:ext cx="3352800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Return value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6553200" y="2895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Rectangle 11"/>
          <p:cNvSpPr>
            <a:spLocks/>
          </p:cNvSpPr>
          <p:nvPr/>
        </p:nvSpPr>
        <p:spPr bwMode="auto">
          <a:xfrm>
            <a:off x="7059613" y="2667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6019800" y="1219200"/>
            <a:ext cx="2623840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Updated Stack Structure</a:t>
            </a:r>
          </a:p>
        </p:txBody>
      </p:sp>
      <p:sp>
        <p:nvSpPr>
          <p:cNvPr id="32" name="Rectangle 13"/>
          <p:cNvSpPr>
            <a:spLocks/>
          </p:cNvSpPr>
          <p:nvPr/>
        </p:nvSpPr>
        <p:spPr bwMode="auto">
          <a:xfrm>
            <a:off x="5257800" y="1752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6" name="Rectangle 9"/>
          <p:cNvSpPr>
            <a:spLocks/>
          </p:cNvSpPr>
          <p:nvPr/>
        </p:nvSpPr>
        <p:spPr bwMode="auto">
          <a:xfrm>
            <a:off x="52578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532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59613" y="57150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33" name="Rectangle 12"/>
          <p:cNvSpPr>
            <a:spLocks/>
          </p:cNvSpPr>
          <p:nvPr/>
        </p:nvSpPr>
        <p:spPr bwMode="auto">
          <a:xfrm>
            <a:off x="6019800" y="4648200"/>
            <a:ext cx="221181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  <p:sp>
        <p:nvSpPr>
          <p:cNvPr id="34" name="Rectangle 13"/>
          <p:cNvSpPr>
            <a:spLocks/>
          </p:cNvSpPr>
          <p:nvPr/>
        </p:nvSpPr>
        <p:spPr bwMode="auto">
          <a:xfrm>
            <a:off x="5257800" y="518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4178748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a register be used for temporary storage?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552450" lvl="1"/>
            <a:r>
              <a:rPr lang="en-US" dirty="0"/>
              <a:t>Contents of register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r>
              <a:rPr lang="en-US" dirty="0"/>
              <a:t> overwritten by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pPr marL="552450" lvl="1"/>
            <a:r>
              <a:rPr lang="en-US" dirty="0">
                <a:ea typeface="Zapf Dingbats" charset="0"/>
                <a:cs typeface="Zapf Dingbats" charset="0"/>
              </a:rPr>
              <a:t>If a </a:t>
            </a:r>
            <a:r>
              <a:rPr lang="en-US" dirty="0" err="1">
                <a:ea typeface="Zapf Dingbats" charset="0"/>
                <a:cs typeface="Zapf Dingbats" charset="0"/>
              </a:rPr>
              <a:t>callee</a:t>
            </a:r>
            <a:r>
              <a:rPr lang="en-US" dirty="0">
                <a:ea typeface="Zapf Dingbats" charset="0"/>
                <a:cs typeface="Zapf Dingbats" charset="0"/>
              </a:rPr>
              <a:t> </a:t>
            </a:r>
            <a:r>
              <a:rPr lang="en-US" i="1" dirty="0">
                <a:ea typeface="Zapf Dingbats" charset="0"/>
                <a:cs typeface="Zapf Dingbats" charset="0"/>
              </a:rPr>
              <a:t>clobbers</a:t>
            </a:r>
            <a:r>
              <a:rPr lang="en-US" dirty="0">
                <a:ea typeface="Zapf Dingbats" charset="0"/>
                <a:cs typeface="Zapf Dingbats" charset="0"/>
              </a:rPr>
              <a:t> your register, its value is lost!</a:t>
            </a:r>
            <a:endParaRPr lang="en-US" sz="1800" dirty="0"/>
          </a:p>
          <a:p>
            <a:pPr marL="838200" lvl="2"/>
            <a:r>
              <a:rPr lang="en-US" dirty="0"/>
              <a:t>Need coordination between caller/</a:t>
            </a:r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74757" name="Rectangle 5"/>
          <p:cNvSpPr>
            <a:spLocks/>
          </p:cNvSpPr>
          <p:nvPr/>
        </p:nvSpPr>
        <p:spPr bwMode="auto">
          <a:xfrm>
            <a:off x="760413" y="3200400"/>
            <a:ext cx="3797300" cy="1976438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yoo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$15213,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call who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  <p:sp>
        <p:nvSpPr>
          <p:cNvPr id="74758" name="Rectangle 6"/>
          <p:cNvSpPr>
            <a:spLocks/>
          </p:cNvSpPr>
          <p:nvPr/>
        </p:nvSpPr>
        <p:spPr bwMode="auto">
          <a:xfrm>
            <a:off x="4751388" y="3200400"/>
            <a:ext cx="3797300" cy="1981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who: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$18213,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%</a:t>
            </a:r>
            <a:r>
              <a:rPr lang="en-US" sz="18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rdx</a:t>
            </a:r>
            <a:endParaRPr lang="en-US" sz="24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• • •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tabLst>
                <a:tab pos="457200" algn="l"/>
                <a:tab pos="457200" algn="l"/>
                <a:tab pos="457200" algn="l"/>
                <a:tab pos="457200" algn="l"/>
                <a:tab pos="457200" algn="l"/>
                <a:tab pos="4572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Register Saving Conventions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 procedure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calls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:</a:t>
            </a:r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yoo</a:t>
            </a:r>
            <a:r>
              <a:rPr lang="en-US" dirty="0"/>
              <a:t> is the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caller</a:t>
            </a:r>
            <a:endParaRPr lang="en-US" dirty="0"/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who</a:t>
            </a:r>
            <a:r>
              <a:rPr lang="en-US" dirty="0"/>
              <a:t> is the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Can register be used for temporary storage?</a:t>
            </a:r>
          </a:p>
          <a:p>
            <a:r>
              <a:rPr lang="en-US" dirty="0"/>
              <a:t>Conventions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“Caller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/>
              <a:t>Caller must save values in its stack frame before call</a:t>
            </a:r>
          </a:p>
          <a:p>
            <a:pPr marL="552450" lvl="1"/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“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Callee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Saved”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saves values in its frame before using</a:t>
            </a:r>
          </a:p>
          <a:p>
            <a:pPr marL="838200" lvl="2"/>
            <a:r>
              <a:rPr lang="en-US" dirty="0" err="1"/>
              <a:t>Callee</a:t>
            </a:r>
            <a:r>
              <a:rPr lang="en-US" dirty="0"/>
              <a:t> restores values before returning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4770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#1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54356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Return value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r>
              <a:rPr lang="en-US" b="0" dirty="0">
                <a:cs typeface="Courier New Bold" charset="0"/>
                <a:sym typeface="Courier New Bold" charset="0"/>
              </a:rPr>
              <a:t>, ...,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%r9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Integer arguments</a:t>
            </a:r>
          </a:p>
          <a:p>
            <a:pPr marL="552450" lvl="1"/>
            <a:r>
              <a:rPr lang="en-US" dirty="0"/>
              <a:t>Also 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  <a:r>
              <a:rPr lang="en-US" b="0" dirty="0">
                <a:cs typeface="Courier New Bold" charset="0"/>
                <a:sym typeface="Courier New Bold" charset="0"/>
              </a:rPr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Caller-saved</a:t>
            </a:r>
          </a:p>
          <a:p>
            <a:pPr marL="552450" lvl="1"/>
            <a:r>
              <a:rPr lang="en-US" dirty="0"/>
              <a:t>Can be modified by procedure</a:t>
            </a:r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  <a:p>
            <a:pPr marL="552450" lvl="1"/>
            <a:endParaRPr lang="en-US" dirty="0"/>
          </a:p>
        </p:txBody>
      </p:sp>
      <p:sp>
        <p:nvSpPr>
          <p:cNvPr id="76805" name="Rectangle 5"/>
          <p:cNvSpPr>
            <a:spLocks/>
          </p:cNvSpPr>
          <p:nvPr/>
        </p:nvSpPr>
        <p:spPr bwMode="auto">
          <a:xfrm>
            <a:off x="6324600" y="1600200"/>
            <a:ext cx="2540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6" name="Rectangle 6"/>
          <p:cNvSpPr>
            <a:spLocks/>
          </p:cNvSpPr>
          <p:nvPr/>
        </p:nvSpPr>
        <p:spPr bwMode="auto">
          <a:xfrm>
            <a:off x="6324600" y="29718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07" name="Rectangle 7"/>
          <p:cNvSpPr>
            <a:spLocks/>
          </p:cNvSpPr>
          <p:nvPr/>
        </p:nvSpPr>
        <p:spPr bwMode="auto">
          <a:xfrm>
            <a:off x="6324600" y="34290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rcx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3" name="AutoShape 13"/>
          <p:cNvSpPr>
            <a:spLocks/>
          </p:cNvSpPr>
          <p:nvPr/>
        </p:nvSpPr>
        <p:spPr bwMode="auto">
          <a:xfrm>
            <a:off x="5867400" y="2057400"/>
            <a:ext cx="304800" cy="2667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6" name="Rectangle 16"/>
          <p:cNvSpPr>
            <a:spLocks/>
          </p:cNvSpPr>
          <p:nvPr/>
        </p:nvSpPr>
        <p:spPr bwMode="auto">
          <a:xfrm>
            <a:off x="4502807" y="1600200"/>
            <a:ext cx="1293304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value</a:t>
            </a:r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6324600" y="38862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6324600" y="4343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6324600" y="48006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3" name="Rectangle 7"/>
          <p:cNvSpPr>
            <a:spLocks/>
          </p:cNvSpPr>
          <p:nvPr/>
        </p:nvSpPr>
        <p:spPr bwMode="auto">
          <a:xfrm>
            <a:off x="6324600" y="5257800"/>
            <a:ext cx="25400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4" name="Rectangle 5"/>
          <p:cNvSpPr>
            <a:spLocks/>
          </p:cNvSpPr>
          <p:nvPr/>
        </p:nvSpPr>
        <p:spPr bwMode="auto">
          <a:xfrm>
            <a:off x="6324600" y="2057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5"/>
          <p:cNvSpPr>
            <a:spLocks/>
          </p:cNvSpPr>
          <p:nvPr/>
        </p:nvSpPr>
        <p:spPr bwMode="auto">
          <a:xfrm>
            <a:off x="6324600" y="25146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6" name="Rectangle 16"/>
          <p:cNvSpPr>
            <a:spLocks/>
          </p:cNvSpPr>
          <p:nvPr/>
        </p:nvSpPr>
        <p:spPr bwMode="auto">
          <a:xfrm>
            <a:off x="4555964" y="3200400"/>
            <a:ext cx="1240147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</p:txBody>
      </p:sp>
      <p:sp>
        <p:nvSpPr>
          <p:cNvPr id="27" name="Rectangle 16"/>
          <p:cNvSpPr>
            <a:spLocks/>
          </p:cNvSpPr>
          <p:nvPr/>
        </p:nvSpPr>
        <p:spPr bwMode="auto">
          <a:xfrm>
            <a:off x="4486772" y="5029200"/>
            <a:ext cx="1270468" cy="63094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Caller-saved</a:t>
            </a: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28" name="AutoShape 13"/>
          <p:cNvSpPr>
            <a:spLocks/>
          </p:cNvSpPr>
          <p:nvPr/>
        </p:nvSpPr>
        <p:spPr bwMode="auto">
          <a:xfrm>
            <a:off x="5867400" y="48006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6019800" cy="1143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Linux Register Usage #2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064000" cy="4394200"/>
          </a:xfrm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292100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dirty="0"/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-saved</a:t>
            </a:r>
          </a:p>
          <a:p>
            <a:pPr marL="552450" lvl="1"/>
            <a:r>
              <a:rPr lang="en-US" dirty="0" err="1"/>
              <a:t>Callee</a:t>
            </a:r>
            <a:r>
              <a:rPr lang="en-US" dirty="0"/>
              <a:t> must save &amp; restore</a:t>
            </a:r>
          </a:p>
          <a:p>
            <a:pPr marL="552450" lvl="1"/>
            <a:r>
              <a:rPr lang="en-US" dirty="0"/>
              <a:t>May be used as frame pointer</a:t>
            </a:r>
          </a:p>
          <a:p>
            <a:pPr marL="552450" lvl="1"/>
            <a:r>
              <a:rPr lang="en-US" dirty="0"/>
              <a:t>Compiler decides use of 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pPr marL="552450" lvl="1"/>
            <a:r>
              <a:rPr lang="en-US" dirty="0"/>
              <a:t>Special form of </a:t>
            </a:r>
            <a:r>
              <a:rPr lang="en-US" dirty="0" err="1"/>
              <a:t>callee</a:t>
            </a:r>
            <a:r>
              <a:rPr lang="en-US" dirty="0"/>
              <a:t> save</a:t>
            </a:r>
          </a:p>
          <a:p>
            <a:pPr marL="552450" lvl="1"/>
            <a:r>
              <a:rPr lang="en-US" dirty="0"/>
              <a:t>Restored to original value upon exit from procedure</a:t>
            </a:r>
          </a:p>
        </p:txBody>
      </p:sp>
      <p:sp>
        <p:nvSpPr>
          <p:cNvPr id="76808" name="Rectangle 8"/>
          <p:cNvSpPr>
            <a:spLocks/>
          </p:cNvSpPr>
          <p:nvPr/>
        </p:nvSpPr>
        <p:spPr bwMode="auto">
          <a:xfrm>
            <a:off x="6400800" y="13716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1" name="Rectangle 11"/>
          <p:cNvSpPr>
            <a:spLocks/>
          </p:cNvSpPr>
          <p:nvPr/>
        </p:nvSpPr>
        <p:spPr bwMode="auto">
          <a:xfrm>
            <a:off x="6400800" y="3657600"/>
            <a:ext cx="2540000" cy="3810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76814" name="AutoShape 14"/>
          <p:cNvSpPr>
            <a:spLocks/>
          </p:cNvSpPr>
          <p:nvPr/>
        </p:nvSpPr>
        <p:spPr bwMode="auto">
          <a:xfrm>
            <a:off x="5943600" y="1371600"/>
            <a:ext cx="304800" cy="22098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40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5" name="AutoShape 15"/>
          <p:cNvSpPr>
            <a:spLocks/>
          </p:cNvSpPr>
          <p:nvPr/>
        </p:nvSpPr>
        <p:spPr bwMode="auto">
          <a:xfrm>
            <a:off x="5715000" y="3200400"/>
            <a:ext cx="304800" cy="8382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1139"/>
                  <a:pt x="10800" y="20571"/>
                </a:cubicBezTo>
                <a:lnTo>
                  <a:pt x="10800" y="11829"/>
                </a:lnTo>
                <a:cubicBezTo>
                  <a:pt x="10800" y="11261"/>
                  <a:pt x="5965" y="10800"/>
                  <a:pt x="0" y="10800"/>
                </a:cubicBezTo>
                <a:cubicBezTo>
                  <a:pt x="5965" y="10800"/>
                  <a:pt x="10800" y="10339"/>
                  <a:pt x="10800" y="9771"/>
                </a:cubicBezTo>
                <a:lnTo>
                  <a:pt x="10800" y="1029"/>
                </a:lnTo>
                <a:cubicBezTo>
                  <a:pt x="10800" y="461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6817" name="Rectangle 17"/>
          <p:cNvSpPr>
            <a:spLocks/>
          </p:cNvSpPr>
          <p:nvPr/>
        </p:nvSpPr>
        <p:spPr bwMode="auto">
          <a:xfrm>
            <a:off x="4572000" y="1981200"/>
            <a:ext cx="126206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Callee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-saved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Temporaries</a:t>
            </a:r>
          </a:p>
        </p:txBody>
      </p:sp>
      <p:sp>
        <p:nvSpPr>
          <p:cNvPr id="76818" name="Rectangle 18"/>
          <p:cNvSpPr>
            <a:spLocks/>
          </p:cNvSpPr>
          <p:nvPr/>
        </p:nvSpPr>
        <p:spPr bwMode="auto">
          <a:xfrm>
            <a:off x="4933950" y="3429000"/>
            <a:ext cx="755650" cy="355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Special</a:t>
            </a:r>
          </a:p>
        </p:txBody>
      </p:sp>
      <p:sp>
        <p:nvSpPr>
          <p:cNvPr id="24" name="Rectangle 8"/>
          <p:cNvSpPr>
            <a:spLocks/>
          </p:cNvSpPr>
          <p:nvPr/>
        </p:nvSpPr>
        <p:spPr bwMode="auto">
          <a:xfrm>
            <a:off x="6400800" y="3200400"/>
            <a:ext cx="25400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6400800" y="18288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6400800" y="22860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" name="Rectangle 8"/>
          <p:cNvSpPr>
            <a:spLocks/>
          </p:cNvSpPr>
          <p:nvPr/>
        </p:nvSpPr>
        <p:spPr bwMode="auto">
          <a:xfrm>
            <a:off x="6400800" y="2743200"/>
            <a:ext cx="254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</p:spTree>
    <p:extLst>
      <p:ext uri="{BB962C8B-B14F-4D97-AF65-F5344CB8AC3E}">
        <p14:creationId xmlns:p14="http://schemas.microsoft.com/office/powerpoint/2010/main" val="1853565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beginning of procedure code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1" name="Arc 10"/>
          <p:cNvSpPr/>
          <p:nvPr/>
        </p:nvSpPr>
        <p:spPr bwMode="auto">
          <a:xfrm rot="10800000">
            <a:off x="5333999" y="2171700"/>
            <a:ext cx="1371600" cy="3314700"/>
          </a:xfrm>
          <a:prstGeom prst="arc">
            <a:avLst>
              <a:gd name="adj1" fmla="val 16200000"/>
              <a:gd name="adj2" fmla="val 5567493"/>
            </a:avLst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6043960" y="1996068"/>
            <a:ext cx="2086671" cy="2085278"/>
          </a:xfrm>
          <a:custGeom>
            <a:avLst/>
            <a:gdLst>
              <a:gd name="connsiteX0" fmla="*/ 1616926 w 2665494"/>
              <a:gd name="connsiteY0" fmla="*/ 0 h 2230244"/>
              <a:gd name="connsiteX1" fmla="*/ 2631687 w 2665494"/>
              <a:gd name="connsiteY1" fmla="*/ 1248937 h 2230244"/>
              <a:gd name="connsiteX2" fmla="*/ 512956 w 2665494"/>
              <a:gd name="connsiteY2" fmla="*/ 1873405 h 2230244"/>
              <a:gd name="connsiteX3" fmla="*/ 0 w 2665494"/>
              <a:gd name="connsiteY3" fmla="*/ 2230244 h 2230244"/>
              <a:gd name="connsiteX0" fmla="*/ 1616926 w 2445343"/>
              <a:gd name="connsiteY0" fmla="*/ 0 h 2230244"/>
              <a:gd name="connsiteX1" fmla="*/ 2397512 w 2445343"/>
              <a:gd name="connsiteY1" fmla="*/ 970156 h 2230244"/>
              <a:gd name="connsiteX2" fmla="*/ 512956 w 2445343"/>
              <a:gd name="connsiteY2" fmla="*/ 1873405 h 2230244"/>
              <a:gd name="connsiteX3" fmla="*/ 0 w 2445343"/>
              <a:gd name="connsiteY3" fmla="*/ 2230244 h 2230244"/>
              <a:gd name="connsiteX0" fmla="*/ 1616926 w 2415785"/>
              <a:gd name="connsiteY0" fmla="*/ 0 h 2230244"/>
              <a:gd name="connsiteX1" fmla="*/ 2397512 w 2415785"/>
              <a:gd name="connsiteY1" fmla="*/ 970156 h 2230244"/>
              <a:gd name="connsiteX2" fmla="*/ 512956 w 2415785"/>
              <a:gd name="connsiteY2" fmla="*/ 1873405 h 2230244"/>
              <a:gd name="connsiteX3" fmla="*/ 0 w 2415785"/>
              <a:gd name="connsiteY3" fmla="*/ 2230244 h 2230244"/>
              <a:gd name="connsiteX0" fmla="*/ 1616926 w 2410056"/>
              <a:gd name="connsiteY0" fmla="*/ 0 h 2230244"/>
              <a:gd name="connsiteX1" fmla="*/ 2397512 w 2410056"/>
              <a:gd name="connsiteY1" fmla="*/ 970156 h 2230244"/>
              <a:gd name="connsiteX2" fmla="*/ 1170878 w 2410056"/>
              <a:gd name="connsiteY2" fmla="*/ 970156 h 2230244"/>
              <a:gd name="connsiteX3" fmla="*/ 0 w 2410056"/>
              <a:gd name="connsiteY3" fmla="*/ 2230244 h 2230244"/>
              <a:gd name="connsiteX0" fmla="*/ 1293541 w 2086671"/>
              <a:gd name="connsiteY0" fmla="*/ 0 h 2085278"/>
              <a:gd name="connsiteX1" fmla="*/ 2074127 w 2086671"/>
              <a:gd name="connsiteY1" fmla="*/ 970156 h 2085278"/>
              <a:gd name="connsiteX2" fmla="*/ 847493 w 2086671"/>
              <a:gd name="connsiteY2" fmla="*/ 970156 h 2085278"/>
              <a:gd name="connsiteX3" fmla="*/ 0 w 2086671"/>
              <a:gd name="connsiteY3" fmla="*/ 2085278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671" h="2085278">
                <a:moveTo>
                  <a:pt x="1293541" y="0"/>
                </a:moveTo>
                <a:cubicBezTo>
                  <a:pt x="1892919" y="468351"/>
                  <a:pt x="2148468" y="808463"/>
                  <a:pt x="2074127" y="970156"/>
                </a:cubicBezTo>
                <a:cubicBezTo>
                  <a:pt x="1999786" y="1131849"/>
                  <a:pt x="1193181" y="784302"/>
                  <a:pt x="847493" y="970156"/>
                </a:cubicBezTo>
                <a:cubicBezTo>
                  <a:pt x="501805" y="1156010"/>
                  <a:pt x="0" y="2085278"/>
                  <a:pt x="0" y="2085278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01226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https://canvas.cmu.edu/courses/17808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#1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08621" y="3788339"/>
            <a:ext cx="63018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comes in register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rdi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call to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Where should be put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so we can use it after the call to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84430" y="1285203"/>
            <a:ext cx="1792147" cy="1353343"/>
            <a:chOff x="1784430" y="1285203"/>
            <a:chExt cx="1792147" cy="1353343"/>
          </a:xfrm>
        </p:grpSpPr>
        <p:sp>
          <p:nvSpPr>
            <p:cNvPr id="3" name="Oval 2"/>
            <p:cNvSpPr/>
            <p:nvPr/>
          </p:nvSpPr>
          <p:spPr bwMode="auto">
            <a:xfrm>
              <a:off x="3125165" y="1285203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1784430" y="2138354"/>
              <a:ext cx="451412" cy="50019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8000"/>
              </a:schemeClr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9146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274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25844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1600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251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57821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55535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357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#3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1066800"/>
            <a:ext cx="230148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5791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 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6172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64071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61785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35814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41148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5029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60198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57912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54102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>
            <a:off x="6503987" y="3019044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Rectangle 11"/>
          <p:cNvSpPr>
            <a:spLocks/>
          </p:cNvSpPr>
          <p:nvPr/>
        </p:nvSpPr>
        <p:spPr bwMode="auto">
          <a:xfrm>
            <a:off x="7010400" y="2790444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9" name="Rectangle 13"/>
          <p:cNvSpPr>
            <a:spLocks/>
          </p:cNvSpPr>
          <p:nvPr/>
        </p:nvSpPr>
        <p:spPr bwMode="auto">
          <a:xfrm>
            <a:off x="5181600" y="1505054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2419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1" name="Rectangle 9"/>
          <p:cNvSpPr>
            <a:spLocks/>
          </p:cNvSpPr>
          <p:nvPr/>
        </p:nvSpPr>
        <p:spPr bwMode="auto">
          <a:xfrm>
            <a:off x="5181600" y="2800454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3700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#4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3205499414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#5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1C85D7-2700-4749-A790-875B4BD121BD}"/>
              </a:ext>
            </a:extLst>
          </p:cNvPr>
          <p:cNvSpPr txBox="1"/>
          <p:nvPr/>
        </p:nvSpPr>
        <p:spPr>
          <a:xfrm>
            <a:off x="5181600" y="4826643"/>
            <a:ext cx="3975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saved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callee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saved register</a:t>
            </a:r>
          </a:p>
        </p:txBody>
      </p:sp>
    </p:spTree>
    <p:extLst>
      <p:ext uri="{BB962C8B-B14F-4D97-AF65-F5344CB8AC3E}">
        <p14:creationId xmlns:p14="http://schemas.microsoft.com/office/powerpoint/2010/main" val="1526351269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#6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x+v2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4666" y="4195219"/>
            <a:ext cx="4031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Upon return from </a:t>
            </a:r>
            <a:r>
              <a:rPr lang="en-US" sz="2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incr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x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safe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v2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Compute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x+v2: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90997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#7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169059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826643"/>
            <a:ext cx="397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Return result in 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76281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#8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505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027325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2798725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351028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Initial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5181600" y="6034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18213</a:t>
            </a:r>
          </a:p>
        </p:txBody>
      </p:sp>
      <p:sp>
        <p:nvSpPr>
          <p:cNvPr id="25" name="Rectangle 9"/>
          <p:cNvSpPr>
            <a:spLocks/>
          </p:cNvSpPr>
          <p:nvPr/>
        </p:nvSpPr>
        <p:spPr bwMode="auto">
          <a:xfrm>
            <a:off x="5181600" y="6415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503987" y="5655123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7010400" y="5426523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8" name="Rectangle 13"/>
          <p:cNvSpPr>
            <a:spLocks/>
          </p:cNvSpPr>
          <p:nvPr/>
        </p:nvSpPr>
        <p:spPr bwMode="auto">
          <a:xfrm>
            <a:off x="5181600" y="4347303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9" name="Rectangle 9"/>
          <p:cNvSpPr>
            <a:spLocks/>
          </p:cNvSpPr>
          <p:nvPr/>
        </p:nvSpPr>
        <p:spPr bwMode="auto">
          <a:xfrm>
            <a:off x="5181600" y="5272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30" name="Rectangle 9"/>
          <p:cNvSpPr>
            <a:spLocks/>
          </p:cNvSpPr>
          <p:nvPr/>
        </p:nvSpPr>
        <p:spPr bwMode="auto">
          <a:xfrm>
            <a:off x="5181600" y="5653623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  <p:sp>
        <p:nvSpPr>
          <p:cNvPr id="31" name="Rectangle 12"/>
          <p:cNvSpPr>
            <a:spLocks/>
          </p:cNvSpPr>
          <p:nvPr/>
        </p:nvSpPr>
        <p:spPr bwMode="auto">
          <a:xfrm>
            <a:off x="5943600" y="3974940"/>
            <a:ext cx="2219582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final Stack Structure</a:t>
            </a:r>
          </a:p>
        </p:txBody>
      </p:sp>
    </p:spTree>
    <p:extLst>
      <p:ext uri="{BB962C8B-B14F-4D97-AF65-F5344CB8AC3E}">
        <p14:creationId xmlns:p14="http://schemas.microsoft.com/office/powerpoint/2010/main" val="1422193003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Callee</a:t>
            </a:r>
            <a:r>
              <a:rPr lang="en-US" dirty="0"/>
              <a:t>-Saved Example #2</a:t>
            </a:r>
            <a:endParaRPr lang="en-US" dirty="0">
              <a:latin typeface="Courier New Bold" charset="0"/>
              <a:sym typeface="Courier New Bold" charset="0"/>
            </a:endParaRPr>
          </a:p>
        </p:txBody>
      </p:sp>
      <p:sp>
        <p:nvSpPr>
          <p:cNvPr id="63492" name="Rectangle 4"/>
          <p:cNvSpPr>
            <a:spLocks/>
          </p:cNvSpPr>
          <p:nvPr/>
        </p:nvSpPr>
        <p:spPr bwMode="auto">
          <a:xfrm>
            <a:off x="381000" y="3200400"/>
            <a:ext cx="44196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call_incr2: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$15213,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$3000,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esi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8(%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$16,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rsp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</a:t>
            </a:r>
          </a:p>
        </p:txBody>
      </p:sp>
      <p:sp>
        <p:nvSpPr>
          <p:cNvPr id="63493" name="Rectangle 5"/>
          <p:cNvSpPr>
            <a:spLocks/>
          </p:cNvSpPr>
          <p:nvPr/>
        </p:nvSpPr>
        <p:spPr bwMode="auto">
          <a:xfrm>
            <a:off x="381000" y="1371600"/>
            <a:ext cx="4343400" cy="1600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call_incr2(long x)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v1 = 15213;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long v2 =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incr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(&amp;v1, 3000);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x+v2;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63498" name="Line 10"/>
          <p:cNvSpPr>
            <a:spLocks noChangeShapeType="1"/>
          </p:cNvSpPr>
          <p:nvPr/>
        </p:nvSpPr>
        <p:spPr bwMode="auto">
          <a:xfrm flipH="1">
            <a:off x="6477000" y="5943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3499" name="Rectangle 11"/>
          <p:cNvSpPr>
            <a:spLocks/>
          </p:cNvSpPr>
          <p:nvPr/>
        </p:nvSpPr>
        <p:spPr bwMode="auto">
          <a:xfrm>
            <a:off x="6983413" y="57848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63500" name="Rectangle 12"/>
          <p:cNvSpPr>
            <a:spLocks/>
          </p:cNvSpPr>
          <p:nvPr/>
        </p:nvSpPr>
        <p:spPr bwMode="auto">
          <a:xfrm>
            <a:off x="5943600" y="4267200"/>
            <a:ext cx="2808561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Pre-return Stack Structure</a:t>
            </a:r>
          </a:p>
        </p:txBody>
      </p:sp>
      <p:sp>
        <p:nvSpPr>
          <p:cNvPr id="63501" name="Rectangle 13"/>
          <p:cNvSpPr>
            <a:spLocks/>
          </p:cNvSpPr>
          <p:nvPr/>
        </p:nvSpPr>
        <p:spPr bwMode="auto">
          <a:xfrm>
            <a:off x="5181600" y="4800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181600" y="5715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7" name="Rectangle 7"/>
          <p:cNvSpPr>
            <a:spLocks/>
          </p:cNvSpPr>
          <p:nvPr/>
        </p:nvSpPr>
        <p:spPr bwMode="auto">
          <a:xfrm>
            <a:off x="5181600" y="3048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15213</a:t>
            </a:r>
          </a:p>
        </p:txBody>
      </p:sp>
      <p:sp>
        <p:nvSpPr>
          <p:cNvPr id="18" name="Rectangle 9"/>
          <p:cNvSpPr>
            <a:spLocks/>
          </p:cNvSpPr>
          <p:nvPr/>
        </p:nvSpPr>
        <p:spPr bwMode="auto">
          <a:xfrm>
            <a:off x="5181600" y="3429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Unused</a:t>
            </a:r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6503987" y="366395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11"/>
          <p:cNvSpPr>
            <a:spLocks/>
          </p:cNvSpPr>
          <p:nvPr/>
        </p:nvSpPr>
        <p:spPr bwMode="auto">
          <a:xfrm>
            <a:off x="7010400" y="343535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1" name="Rectangle 12"/>
          <p:cNvSpPr>
            <a:spLocks/>
          </p:cNvSpPr>
          <p:nvPr/>
        </p:nvSpPr>
        <p:spPr bwMode="auto">
          <a:xfrm>
            <a:off x="5943600" y="838200"/>
            <a:ext cx="2677816" cy="38472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Resulting Stack Structure</a:t>
            </a:r>
          </a:p>
        </p:txBody>
      </p:sp>
      <p:sp>
        <p:nvSpPr>
          <p:cNvPr id="22" name="Rectangle 13"/>
          <p:cNvSpPr>
            <a:spLocks/>
          </p:cNvSpPr>
          <p:nvPr/>
        </p:nvSpPr>
        <p:spPr bwMode="auto">
          <a:xfrm>
            <a:off x="5181600" y="13716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23" name="Rectangle 9"/>
          <p:cNvSpPr>
            <a:spLocks/>
          </p:cNvSpPr>
          <p:nvPr/>
        </p:nvSpPr>
        <p:spPr bwMode="auto">
          <a:xfrm>
            <a:off x="5181600" y="2286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>
            <a:off x="6477000" y="32766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Rectangle 11"/>
          <p:cNvSpPr>
            <a:spLocks/>
          </p:cNvSpPr>
          <p:nvPr/>
        </p:nvSpPr>
        <p:spPr bwMode="auto">
          <a:xfrm>
            <a:off x="6983413" y="3048000"/>
            <a:ext cx="90807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%rsp+8</a:t>
            </a:r>
          </a:p>
        </p:txBody>
      </p:sp>
      <p:sp>
        <p:nvSpPr>
          <p:cNvPr id="24" name="Rectangle 9"/>
          <p:cNvSpPr>
            <a:spLocks/>
          </p:cNvSpPr>
          <p:nvPr/>
        </p:nvSpPr>
        <p:spPr bwMode="auto">
          <a:xfrm>
            <a:off x="5181600" y="26670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213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Procedure arguments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7010400" y="2133600"/>
            <a:ext cx="2286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 flipV="1">
            <a:off x="6248400" y="2133600"/>
            <a:ext cx="914400" cy="3200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0402559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Today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Procedures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Mechanisms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Stack Structure</a:t>
            </a:r>
          </a:p>
          <a:p>
            <a:pPr lvl="1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Calling Conventions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control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Passing data</a:t>
            </a:r>
          </a:p>
          <a:p>
            <a:pPr lvl="2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Managing local data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Illustration of Recursion</a:t>
            </a:r>
          </a:p>
        </p:txBody>
      </p:sp>
    </p:spTree>
    <p:extLst>
      <p:ext uri="{BB962C8B-B14F-4D97-AF65-F5344CB8AC3E}">
        <p14:creationId xmlns:p14="http://schemas.microsoft.com/office/powerpoint/2010/main" val="1777357063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if (x == 0)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Terminal Case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68989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87680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Register Save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9906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91809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553200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324600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029200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  <p:sp>
        <p:nvSpPr>
          <p:cNvPr id="13" name="Rectangle 9"/>
          <p:cNvSpPr>
            <a:spLocks/>
          </p:cNvSpPr>
          <p:nvPr/>
        </p:nvSpPr>
        <p:spPr bwMode="auto">
          <a:xfrm>
            <a:off x="5791200" y="5943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Rtn</a:t>
            </a:r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address</a:t>
            </a:r>
          </a:p>
        </p:txBody>
      </p:sp>
      <p:sp>
        <p:nvSpPr>
          <p:cNvPr id="16" name="Rectangle 9"/>
          <p:cNvSpPr>
            <a:spLocks/>
          </p:cNvSpPr>
          <p:nvPr/>
        </p:nvSpPr>
        <p:spPr bwMode="auto">
          <a:xfrm>
            <a:off x="5791200" y="6324600"/>
            <a:ext cx="12954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 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%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Calibri Bold" charset="0"/>
                <a:cs typeface="Courier New"/>
                <a:sym typeface="Calibri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/>
              <a:ea typeface="Calibri Bold" charset="0"/>
              <a:cs typeface="Courier New"/>
              <a:sym typeface="Calibri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987032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&amp;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 Setup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373304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x &gt;&gt;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 argument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545878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x &gt;&gt; 1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Call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call  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05193"/>
              </p:ext>
            </p:extLst>
          </p:nvPr>
        </p:nvGraphicFramePr>
        <p:xfrm>
          <a:off x="228600" y="4724400"/>
          <a:ext cx="5181601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Recursive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call return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12263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+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Result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6400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404821"/>
              </p:ext>
            </p:extLst>
          </p:nvPr>
        </p:nvGraphicFramePr>
        <p:xfrm>
          <a:off x="228600" y="4724400"/>
          <a:ext cx="518160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rbx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x &amp; 1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 err="1">
                          <a:latin typeface="+mn-lt"/>
                          <a:cs typeface="Courier New"/>
                        </a:rPr>
                        <a:t>Callee</a:t>
                      </a:r>
                      <a:r>
                        <a:rPr lang="en-US" b="0" i="0" dirty="0">
                          <a:latin typeface="+mn-lt"/>
                          <a:cs typeface="Courier New"/>
                        </a:rPr>
                        <a:t>-saved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eturn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906176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5" name="Rectangle 11"/>
          <p:cNvSpPr>
            <a:spLocks/>
          </p:cNvSpPr>
          <p:nvPr/>
        </p:nvSpPr>
        <p:spPr bwMode="auto">
          <a:xfrm>
            <a:off x="228600" y="1295400"/>
            <a:ext cx="49530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/* Recursive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popcount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*/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long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(unsigned long x) {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if (x == 0)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return 0;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else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return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(x &amp; 1) 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       +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(x &gt;&gt; 1);</a:t>
            </a: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7783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Recursive Function Completion</a:t>
            </a:r>
          </a:p>
        </p:txBody>
      </p:sp>
      <p:sp>
        <p:nvSpPr>
          <p:cNvPr id="77838" name="Rectangle 14"/>
          <p:cNvSpPr>
            <a:spLocks/>
          </p:cNvSpPr>
          <p:nvPr/>
        </p:nvSpPr>
        <p:spPr bwMode="auto">
          <a:xfrm>
            <a:off x="5484419" y="1295400"/>
            <a:ext cx="3447406" cy="4038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$0,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testq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latin typeface="Courier New" pitchFamily="49" charset="0"/>
                <a:cs typeface="Courier New" pitchFamily="49" charset="0"/>
                <a:sym typeface="Courier New Bold" charset="0"/>
              </a:rPr>
              <a:t>je      .L6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pushq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movq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andl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$1,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ebx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rdi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call  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pcount_r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, %</a:t>
            </a: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rax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popq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  %</a:t>
            </a:r>
            <a:r>
              <a:rPr lang="en-US" sz="18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rbx</a:t>
            </a:r>
            <a:endParaRPr lang="en-US" sz="18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.L6:</a:t>
            </a:r>
          </a:p>
          <a:p>
            <a:pPr algn="l">
              <a:tabLst>
                <a:tab pos="520700" algn="l"/>
                <a:tab pos="5207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520700" algn="l"/>
                <a:tab pos="1079500" algn="l"/>
                <a:tab pos="13716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rep; ret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85376"/>
              </p:ext>
            </p:extLst>
          </p:nvPr>
        </p:nvGraphicFramePr>
        <p:xfrm>
          <a:off x="228600" y="4724400"/>
          <a:ext cx="5181601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latin typeface="+mn-lt"/>
                          <a:cs typeface="Courier New"/>
                        </a:rPr>
                        <a:t>Return</a:t>
                      </a:r>
                      <a:r>
                        <a:rPr lang="en-US" b="0" i="0" baseline="0" dirty="0">
                          <a:latin typeface="+mn-lt"/>
                          <a:cs typeface="Courier New"/>
                        </a:rPr>
                        <a:t> value</a:t>
                      </a:r>
                      <a:endParaRPr lang="en-US" b="0" i="0" dirty="0">
                        <a:latin typeface="+mn-lt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7086600" y="6283986"/>
            <a:ext cx="457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7593013" y="6055386"/>
            <a:ext cx="654025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5791200" y="5521986"/>
            <a:ext cx="1295400" cy="914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817057790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Observations About Recursion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Handled Without Special Consideration</a:t>
            </a:r>
          </a:p>
          <a:p>
            <a:pPr lvl="1"/>
            <a:r>
              <a:rPr lang="en-US" dirty="0"/>
              <a:t>Stack frames mean that each function call has private storage</a:t>
            </a:r>
          </a:p>
          <a:p>
            <a:pPr lvl="2"/>
            <a:r>
              <a:rPr lang="en-US" dirty="0"/>
              <a:t>Saved registers &amp; local variables</a:t>
            </a:r>
          </a:p>
          <a:p>
            <a:pPr lvl="2"/>
            <a:r>
              <a:rPr lang="en-US" dirty="0"/>
              <a:t>Saved return pointer</a:t>
            </a:r>
          </a:p>
          <a:p>
            <a:pPr lvl="1"/>
            <a:r>
              <a:rPr lang="en-US" dirty="0"/>
              <a:t>Register saving conventions prevent one function call from corrupting another’s data</a:t>
            </a:r>
          </a:p>
          <a:p>
            <a:pPr lvl="2"/>
            <a:r>
              <a:rPr lang="en-US" dirty="0"/>
              <a:t>Unless the C code explicitly does so (e.g., buffer overflow in Lecture 9)</a:t>
            </a:r>
          </a:p>
          <a:p>
            <a:pPr lvl="1"/>
            <a:r>
              <a:rPr lang="en-US" dirty="0"/>
              <a:t>Stack discipline follows call / return pattern</a:t>
            </a:r>
          </a:p>
          <a:p>
            <a:pPr lvl="2"/>
            <a:r>
              <a:rPr lang="en-US" dirty="0"/>
              <a:t>If P calls Q, then Q returns before P</a:t>
            </a:r>
          </a:p>
          <a:p>
            <a:pPr lvl="2"/>
            <a:r>
              <a:rPr lang="en-US" dirty="0"/>
              <a:t>Last-In, First-Out</a:t>
            </a:r>
          </a:p>
          <a:p>
            <a:r>
              <a:rPr lang="en-US" dirty="0"/>
              <a:t>Also works for mutual recursion</a:t>
            </a:r>
          </a:p>
          <a:p>
            <a:pPr lvl="1"/>
            <a:r>
              <a:rPr lang="en-US" dirty="0"/>
              <a:t>P calls Q; Q calls P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Procedure Summary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85195" y="1315975"/>
            <a:ext cx="6516547" cy="5232400"/>
          </a:xfrm>
        </p:spPr>
        <p:txBody>
          <a:bodyPr/>
          <a:lstStyle/>
          <a:p>
            <a:r>
              <a:rPr lang="en-US" dirty="0"/>
              <a:t>Important Points</a:t>
            </a:r>
          </a:p>
          <a:p>
            <a:pPr marL="404813" lvl="1" indent="-173038"/>
            <a:r>
              <a:rPr lang="en-US" dirty="0"/>
              <a:t>Stack is the right data structure for procedure call/return</a:t>
            </a:r>
          </a:p>
          <a:p>
            <a:pPr marL="625475" lvl="2" indent="-220663"/>
            <a:r>
              <a:rPr lang="en-US" dirty="0"/>
              <a:t>If P calls Q, then Q returns before P</a:t>
            </a:r>
          </a:p>
          <a:p>
            <a:r>
              <a:rPr lang="en-US" dirty="0"/>
              <a:t>Recursion (&amp; mutual recursion) handled by normal calling conventions</a:t>
            </a:r>
          </a:p>
          <a:p>
            <a:pPr marL="404813" lvl="1" indent="-173038"/>
            <a:r>
              <a:rPr lang="en-US" dirty="0"/>
              <a:t>Can safely store values in local stack frame and in </a:t>
            </a:r>
            <a:br>
              <a:rPr lang="en-US" dirty="0"/>
            </a:br>
            <a:r>
              <a:rPr lang="en-US" dirty="0" err="1"/>
              <a:t>callee</a:t>
            </a:r>
            <a:r>
              <a:rPr lang="en-US" dirty="0"/>
              <a:t>-saved registers</a:t>
            </a:r>
          </a:p>
          <a:p>
            <a:pPr marL="404813" lvl="1" indent="-173038"/>
            <a:r>
              <a:rPr lang="en-US" dirty="0"/>
              <a:t>Put function arguments 7+ at top of stack</a:t>
            </a:r>
          </a:p>
          <a:p>
            <a:pPr marL="404813" lvl="1" indent="-173038"/>
            <a:r>
              <a:rPr lang="en-US" dirty="0"/>
              <a:t>Result return in </a:t>
            </a:r>
            <a:r>
              <a:rPr lang="en-US" dirty="0">
                <a:latin typeface="Courier New Bold"/>
              </a:rPr>
              <a:t>%</a:t>
            </a:r>
            <a:r>
              <a:rPr lang="en-US" dirty="0" err="1">
                <a:latin typeface="Courier New Bold"/>
              </a:rPr>
              <a:t>rax</a:t>
            </a:r>
            <a:endParaRPr lang="en-US" dirty="0">
              <a:latin typeface="Courier New Bold"/>
            </a:endParaRPr>
          </a:p>
          <a:p>
            <a:r>
              <a:rPr lang="en-US" b="0" dirty="0"/>
              <a:t>Pointers are addresses of values</a:t>
            </a:r>
          </a:p>
          <a:p>
            <a:pPr marL="404813" lvl="1" indent="-173038"/>
            <a:r>
              <a:rPr lang="en-US" dirty="0">
                <a:latin typeface="+mn-lt"/>
              </a:rPr>
              <a:t>On stack or global</a:t>
            </a:r>
          </a:p>
        </p:txBody>
      </p:sp>
      <p:sp>
        <p:nvSpPr>
          <p:cNvPr id="81924" name="Rectangle 4"/>
          <p:cNvSpPr>
            <a:spLocks/>
          </p:cNvSpPr>
          <p:nvPr/>
        </p:nvSpPr>
        <p:spPr bwMode="auto">
          <a:xfrm>
            <a:off x="7689450" y="3276600"/>
            <a:ext cx="1270000" cy="3048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Addr</a:t>
            </a:r>
          </a:p>
        </p:txBody>
      </p:sp>
      <p:sp>
        <p:nvSpPr>
          <p:cNvPr id="81925" name="Rectangle 5"/>
          <p:cNvSpPr>
            <a:spLocks/>
          </p:cNvSpPr>
          <p:nvPr/>
        </p:nvSpPr>
        <p:spPr bwMode="auto">
          <a:xfrm>
            <a:off x="768945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Saved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Registers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+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Local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Variables</a:t>
            </a:r>
          </a:p>
        </p:txBody>
      </p:sp>
      <p:sp>
        <p:nvSpPr>
          <p:cNvPr id="81926" name="Rectangle 6"/>
          <p:cNvSpPr>
            <a:spLocks/>
          </p:cNvSpPr>
          <p:nvPr/>
        </p:nvSpPr>
        <p:spPr bwMode="auto">
          <a:xfrm>
            <a:off x="7689450" y="5699125"/>
            <a:ext cx="1270000" cy="7366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</a:t>
            </a:r>
            <a:endParaRPr lang="en-US" sz="240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Build</a:t>
            </a:r>
          </a:p>
        </p:txBody>
      </p:sp>
      <p:sp>
        <p:nvSpPr>
          <p:cNvPr id="81927" name="Rectangle 7"/>
          <p:cNvSpPr>
            <a:spLocks/>
          </p:cNvSpPr>
          <p:nvPr/>
        </p:nvSpPr>
        <p:spPr bwMode="auto">
          <a:xfrm>
            <a:off x="768945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28" name="Rectangle 8"/>
          <p:cNvSpPr>
            <a:spLocks/>
          </p:cNvSpPr>
          <p:nvPr/>
        </p:nvSpPr>
        <p:spPr bwMode="auto">
          <a:xfrm>
            <a:off x="7689450" y="3581400"/>
            <a:ext cx="1270000" cy="304800"/>
          </a:xfrm>
          <a:prstGeom prst="rect">
            <a:avLst/>
          </a:prstGeom>
          <a:solidFill>
            <a:srgbClr val="D9D9D9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Old %</a:t>
            </a:r>
            <a:r>
              <a:rPr lang="en-US" sz="1800" dirty="0" err="1">
                <a:solidFill>
                  <a:srgbClr val="7F7F7F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rbp</a:t>
            </a:r>
            <a:endParaRPr lang="en-US" sz="1800" dirty="0">
              <a:solidFill>
                <a:srgbClr val="7F7F7F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81929" name="Rectangle 9"/>
          <p:cNvSpPr>
            <a:spLocks/>
          </p:cNvSpPr>
          <p:nvPr/>
        </p:nvSpPr>
        <p:spPr bwMode="auto">
          <a:xfrm>
            <a:off x="768945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Arguments</a:t>
            </a:r>
          </a:p>
          <a:p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7+</a:t>
            </a:r>
          </a:p>
        </p:txBody>
      </p:sp>
      <p:sp>
        <p:nvSpPr>
          <p:cNvPr id="81930" name="Rectangle 10"/>
          <p:cNvSpPr>
            <a:spLocks/>
          </p:cNvSpPr>
          <p:nvPr/>
        </p:nvSpPr>
        <p:spPr bwMode="auto">
          <a:xfrm>
            <a:off x="6605188" y="2125663"/>
            <a:ext cx="684212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81931" name="AutoShape 11"/>
          <p:cNvSpPr>
            <a:spLocks/>
          </p:cNvSpPr>
          <p:nvPr/>
        </p:nvSpPr>
        <p:spPr bwMode="auto">
          <a:xfrm>
            <a:off x="7352900" y="1295400"/>
            <a:ext cx="228600" cy="2286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7276700" y="3732213"/>
            <a:ext cx="280988" cy="0"/>
          </a:xfrm>
          <a:prstGeom prst="line">
            <a:avLst/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3" name="Rectangle 13"/>
          <p:cNvSpPr>
            <a:spLocks/>
          </p:cNvSpPr>
          <p:nvPr/>
        </p:nvSpPr>
        <p:spPr bwMode="auto">
          <a:xfrm>
            <a:off x="5716188" y="3552825"/>
            <a:ext cx="15621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+mn-lt"/>
                <a:cs typeface="Courier New Bold" charset="0"/>
                <a:sym typeface="Courier New Bold" charset="0"/>
              </a:rPr>
              <a:t>(Optional)</a:t>
            </a:r>
          </a:p>
        </p:txBody>
      </p:sp>
      <p:sp>
        <p:nvSpPr>
          <p:cNvPr id="81934" name="Line 14"/>
          <p:cNvSpPr>
            <a:spLocks noChangeShapeType="1"/>
          </p:cNvSpPr>
          <p:nvPr/>
        </p:nvSpPr>
        <p:spPr bwMode="auto">
          <a:xfrm>
            <a:off x="7276700" y="6365875"/>
            <a:ext cx="290513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35" name="Rectangle 15"/>
          <p:cNvSpPr>
            <a:spLocks/>
          </p:cNvSpPr>
          <p:nvPr/>
        </p:nvSpPr>
        <p:spPr bwMode="auto">
          <a:xfrm>
            <a:off x="5835250" y="6184900"/>
            <a:ext cx="1485900" cy="3302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18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rsp</a:t>
            </a:r>
            <a:endParaRPr lang="en-US" sz="18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Memory management</a:t>
            </a:r>
          </a:p>
          <a:p>
            <a:pPr lvl="1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Allocate during procedure execution</a:t>
            </a:r>
          </a:p>
          <a:p>
            <a:pPr lvl="1"/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Deallocate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6019800" y="4419600"/>
            <a:ext cx="1447800" cy="381000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229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0251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a9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81000" y="415290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Where are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b0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,…,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b4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 passed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381000" y="336804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r9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stack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381000" y="459486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rcx</a:t>
            </a: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, </a:t>
            </a:r>
            <a:r>
              <a:rPr lang="en-US" kern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r8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381000" y="521589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228600" indent="-228600"/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Which registers do we need to save?</a:t>
            </a:r>
            <a:endParaRPr 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1000" y="565785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r>
              <a:rPr lang="en-US" kern="0" dirty="0">
                <a:latin typeface="+mj-lt"/>
                <a:cs typeface="Courier New" panose="02070309020205020404" pitchFamily="49" charset="0"/>
                <a:sym typeface="Courier New Bold" charset="0"/>
              </a:rPr>
              <a:t>Ill-posed question. Need assembly. </a:t>
            </a:r>
            <a:endParaRPr lang="en-US" kern="0" dirty="0">
              <a:latin typeface="+mj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381000" y="6069330"/>
            <a:ext cx="580263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>
            <a:lvl1pPr marL="254000" indent="-254000" algn="l" rtl="0" fontAlgn="base">
              <a:spcBef>
                <a:spcPts val="6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charset="2"/>
              <a:buChar char="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  <a:sym typeface="Calibri Bold" charset="0"/>
              </a:defRPr>
            </a:lvl1pPr>
            <a:lvl2pPr marL="514350" indent="-234950" algn="l" rtl="0" fontAlgn="base">
              <a:spcBef>
                <a:spcPts val="5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0100" indent="-2032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Wingdings" charset="2"/>
              <a:buChar char="§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430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605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9177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3749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8321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3289300" indent="-228600" algn="l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alibri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marL="0" indent="0">
              <a:buNone/>
              <a:tabLst>
                <a:tab pos="228600" algn="l"/>
              </a:tabLst>
            </a:pPr>
            <a:r>
              <a:rPr lang="en-US" kern="0" dirty="0">
                <a:latin typeface="Calibri" panose="020F0502020204030204" pitchFamily="34" charset="0"/>
                <a:sym typeface="Courier New Bold" charset="0"/>
              </a:rPr>
              <a:t>	</a:t>
            </a:r>
            <a:endParaRPr lang="en-US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5910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Small Exercise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223" y="1224776"/>
            <a:ext cx="2471173" cy="391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9642" y="1149467"/>
            <a:ext cx="5977581" cy="174232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add5(long b0, long b1, long b2, long b3, long b4) {                                                                                     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b0+b1+b2+b3+b4; 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long add10(long a0, long a1, long a2, long a3, long a4, long a5,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long a6, long a7, long a8, long a9) {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return add5(a0, a1, a2, a3, a4)+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add5(a5, a6, a7, a8, a9);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34760" y="5089602"/>
            <a:ext cx="3089849" cy="1235593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add5: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rsi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rdi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rdx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leaq</a:t>
            </a: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(%rcx,%r8), %</a:t>
            </a:r>
            <a:r>
              <a:rPr lang="en-US" sz="12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642" y="3179639"/>
            <a:ext cx="3089849" cy="3103051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add10: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pushq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%r9,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48(%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%r8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40(%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rcx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32(%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rdx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24(%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rsi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movq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rbp</a:t>
            </a: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rdi</a:t>
            </a:r>
            <a:endParaRPr lang="en-US" sz="1200" b="1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    call    add5</a:t>
            </a: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rbx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200" b="1" dirty="0" err="1">
                <a:solidFill>
                  <a:schemeClr val="accent5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rax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rbx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popq</a:t>
            </a:r>
            <a:r>
              <a:rPr 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  %</a:t>
            </a:r>
            <a:r>
              <a:rPr lang="en-US" sz="12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rbp</a:t>
            </a:r>
            <a:endParaRPr lang="en-US" sz="1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l"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2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        ret</a:t>
            </a:r>
          </a:p>
        </p:txBody>
      </p:sp>
    </p:spTree>
    <p:extLst>
      <p:ext uri="{BB962C8B-B14F-4D97-AF65-F5344CB8AC3E}">
        <p14:creationId xmlns:p14="http://schemas.microsoft.com/office/powerpoint/2010/main" val="357449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Mechanisms in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5257800" cy="5435600"/>
          </a:xfrm>
        </p:spPr>
        <p:txBody>
          <a:bodyPr/>
          <a:lstStyle/>
          <a:p>
            <a:r>
              <a:rPr lang="en-US" dirty="0"/>
              <a:t>Passing control</a:t>
            </a:r>
          </a:p>
          <a:p>
            <a:pPr lvl="1"/>
            <a:r>
              <a:rPr lang="en-US" dirty="0"/>
              <a:t>To beginning of procedure code</a:t>
            </a:r>
          </a:p>
          <a:p>
            <a:pPr lvl="1"/>
            <a:r>
              <a:rPr lang="en-US" dirty="0"/>
              <a:t>Back to return point</a:t>
            </a:r>
          </a:p>
          <a:p>
            <a:r>
              <a:rPr lang="en-US" dirty="0"/>
              <a:t>Passing data</a:t>
            </a:r>
          </a:p>
          <a:p>
            <a:pPr lvl="1"/>
            <a:r>
              <a:rPr lang="en-US" dirty="0"/>
              <a:t>Procedure arguments</a:t>
            </a:r>
          </a:p>
          <a:p>
            <a:pPr lvl="1"/>
            <a:r>
              <a:rPr lang="en-US" dirty="0"/>
              <a:t>Return value</a:t>
            </a:r>
          </a:p>
          <a:p>
            <a:r>
              <a:rPr lang="en-US" dirty="0"/>
              <a:t>Memory management</a:t>
            </a:r>
          </a:p>
          <a:p>
            <a:pPr lvl="1"/>
            <a:r>
              <a:rPr lang="en-US" dirty="0"/>
              <a:t>Allocate during procedure execution</a:t>
            </a:r>
          </a:p>
          <a:p>
            <a:pPr lvl="1"/>
            <a:r>
              <a:rPr lang="en-US" dirty="0" err="1"/>
              <a:t>Deallocate</a:t>
            </a:r>
            <a:r>
              <a:rPr lang="en-US" dirty="0"/>
              <a:t> upon return</a:t>
            </a:r>
          </a:p>
          <a:p>
            <a:r>
              <a:rPr lang="en-US" dirty="0"/>
              <a:t>Mechanisms all implemented with machine instructions</a:t>
            </a:r>
          </a:p>
          <a:p>
            <a:r>
              <a:rPr lang="en-US" dirty="0"/>
              <a:t>x86-64 implementation of a procedure uses only those mechanisms required</a:t>
            </a:r>
          </a:p>
        </p:txBody>
      </p:sp>
      <p:sp>
        <p:nvSpPr>
          <p:cNvPr id="8" name="Rectangle 4"/>
          <p:cNvSpPr>
            <a:spLocks/>
          </p:cNvSpPr>
          <p:nvPr/>
        </p:nvSpPr>
        <p:spPr bwMode="auto">
          <a:xfrm>
            <a:off x="5791200" y="990600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/>
        </p:nvSpPr>
        <p:spPr bwMode="auto">
          <a:xfrm>
            <a:off x="5791200" y="3581400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t =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v[t];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8686800" cy="3139321"/>
          </a:xfrm>
          <a:prstGeom prst="rect">
            <a:avLst/>
          </a:prstGeom>
          <a:solidFill>
            <a:srgbClr val="FFC000"/>
          </a:solidFill>
        </p:spPr>
        <p:txBody>
          <a:bodyPr wrap="square" lIns="182880" tIns="182880" rIns="182880" bIns="182880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Machine instructions implement the mechanisms, but the choices are determined by designers.  These choices make up the 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Application Binary Interface (ABI)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3505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6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20473</TotalTime>
  <Pages>0</Pages>
  <Words>7237</Words>
  <Characters>0</Characters>
  <Application>Microsoft Office PowerPoint</Application>
  <PresentationFormat>On-screen Show (4:3)</PresentationFormat>
  <Lines>0</Lines>
  <Paragraphs>1928</Paragraphs>
  <Slides>81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81</vt:i4>
      </vt:variant>
    </vt:vector>
  </HeadingPairs>
  <TitlesOfParts>
    <vt:vector size="101" baseType="lpstr">
      <vt:lpstr>Arial</vt:lpstr>
      <vt:lpstr>Arial Narrow</vt:lpstr>
      <vt:lpstr>Arial Narrow Bold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Gill Sans MT</vt:lpstr>
      <vt:lpstr>Gill Sans MT Condensed</vt:lpstr>
      <vt:lpstr>Times New Roman</vt:lpstr>
      <vt:lpstr>Wingdings</vt:lpstr>
      <vt:lpstr>Wingdings 2</vt:lpstr>
      <vt:lpstr>Title Slide</vt:lpstr>
      <vt:lpstr>Title and Content</vt:lpstr>
      <vt:lpstr>Title Only</vt:lpstr>
      <vt:lpstr>Title and Content: Build</vt:lpstr>
      <vt:lpstr>1_template2007</vt:lpstr>
      <vt:lpstr>PowerPoint Presentation</vt:lpstr>
      <vt:lpstr>Machine-Level Programming III: Procedures  15-213/18-213/14-513/15-513/18-613: Introduction to Computer Systems  7th Lecture, September 22, 2020</vt:lpstr>
      <vt:lpstr>Today</vt:lpstr>
      <vt:lpstr>PowerPoint Presentation</vt:lpstr>
      <vt:lpstr>Mechanisms in Procedures</vt:lpstr>
      <vt:lpstr>Mechanisms in Procedures</vt:lpstr>
      <vt:lpstr>Mechanisms in Procedures</vt:lpstr>
      <vt:lpstr>Mechanisms in Procedures</vt:lpstr>
      <vt:lpstr>Mechanisms in Procedures</vt:lpstr>
      <vt:lpstr>Today</vt:lpstr>
      <vt:lpstr>x86-64 Stack</vt:lpstr>
      <vt:lpstr>x86-64 Stack</vt:lpstr>
      <vt:lpstr>x86-64 Stack</vt:lpstr>
      <vt:lpstr>x86-64 Stack: Push</vt:lpstr>
      <vt:lpstr>x86-64 Stack: Push</vt:lpstr>
      <vt:lpstr>x86-64 Stack: Pop</vt:lpstr>
      <vt:lpstr>x86-64 Stack: Pop</vt:lpstr>
      <vt:lpstr>x86-64 Stack: Pop</vt:lpstr>
      <vt:lpstr>Today</vt:lpstr>
      <vt:lpstr>Code Examples</vt:lpstr>
      <vt:lpstr>Procedure Control Flow</vt:lpstr>
      <vt:lpstr>Control Flow Example #1</vt:lpstr>
      <vt:lpstr>Control Flow Example #2</vt:lpstr>
      <vt:lpstr>Control Flow Example #3</vt:lpstr>
      <vt:lpstr>Control Flow Example #4</vt:lpstr>
      <vt:lpstr>Today</vt:lpstr>
      <vt:lpstr>Procedure Data Flow</vt:lpstr>
      <vt:lpstr>Data Flow Examples</vt:lpstr>
      <vt:lpstr>Today</vt:lpstr>
      <vt:lpstr>Stack-Based Languages</vt:lpstr>
      <vt:lpstr>Call Chain Example</vt:lpstr>
      <vt:lpstr>Stack Frames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x86-64/Linux Stack Frame</vt:lpstr>
      <vt:lpstr>Example: incr</vt:lpstr>
      <vt:lpstr>Example: Calling incr #1</vt:lpstr>
      <vt:lpstr>Example: Calling incr #2</vt:lpstr>
      <vt:lpstr>Example: Calling incr #2</vt:lpstr>
      <vt:lpstr>Example: Calling incr #2</vt:lpstr>
      <vt:lpstr>Example: Calling incr #2</vt:lpstr>
      <vt:lpstr>Example: Calling incr #3a</vt:lpstr>
      <vt:lpstr>Example: Calling incr #3b</vt:lpstr>
      <vt:lpstr>Example: Calling incr #4</vt:lpstr>
      <vt:lpstr>Example: Calling incr #5a</vt:lpstr>
      <vt:lpstr>Example: Calling incr #5b</vt:lpstr>
      <vt:lpstr>Register Saving Conventions</vt:lpstr>
      <vt:lpstr>Register Saving Conventions</vt:lpstr>
      <vt:lpstr>x86-64 Linux Register Usage #1</vt:lpstr>
      <vt:lpstr>x86-64 Linux Register Usage #2</vt:lpstr>
      <vt:lpstr>Quiz Time!</vt:lpstr>
      <vt:lpstr>Callee-Saved Example #1</vt:lpstr>
      <vt:lpstr>Callee-Saved Example #2</vt:lpstr>
      <vt:lpstr>Callee-Saved Example #3</vt:lpstr>
      <vt:lpstr>Callee-Saved Example #4</vt:lpstr>
      <vt:lpstr>Callee-Saved Example #5</vt:lpstr>
      <vt:lpstr>Callee-Saved Example #6</vt:lpstr>
      <vt:lpstr>Callee-Saved Example #7</vt:lpstr>
      <vt:lpstr>Callee-Saved Example #8</vt:lpstr>
      <vt:lpstr>Callee-Saved Example #2</vt:lpstr>
      <vt:lpstr>Today</vt:lpstr>
      <vt:lpstr>Recursive Function</vt:lpstr>
      <vt:lpstr>Recursive Function Terminal Case</vt:lpstr>
      <vt:lpstr>Recursive Function Register Save</vt:lpstr>
      <vt:lpstr>Recursive Function Call Setup</vt:lpstr>
      <vt:lpstr>Recursive Function Call</vt:lpstr>
      <vt:lpstr>Recursive Function Result</vt:lpstr>
      <vt:lpstr>Recursive Function Completion</vt:lpstr>
      <vt:lpstr>Observations About Recursion</vt:lpstr>
      <vt:lpstr>x86-64 Procedure Summary</vt:lpstr>
      <vt:lpstr>Small Exercise</vt:lpstr>
      <vt:lpstr>Small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479</cp:revision>
  <dcterms:created xsi:type="dcterms:W3CDTF">2012-09-18T14:16:22Z</dcterms:created>
  <dcterms:modified xsi:type="dcterms:W3CDTF">2020-09-22T13:30:29Z</dcterms:modified>
</cp:coreProperties>
</file>