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7"/>
  </p:notesMasterIdLst>
  <p:handoutMasterIdLst>
    <p:handoutMasterId r:id="rId58"/>
  </p:handoutMasterIdLst>
  <p:sldIdLst>
    <p:sldId id="309" r:id="rId6"/>
    <p:sldId id="298" r:id="rId7"/>
    <p:sldId id="31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315" r:id="rId16"/>
    <p:sldId id="316" r:id="rId17"/>
    <p:sldId id="265" r:id="rId18"/>
    <p:sldId id="266" r:id="rId19"/>
    <p:sldId id="311" r:id="rId20"/>
    <p:sldId id="267" r:id="rId21"/>
    <p:sldId id="299" r:id="rId22"/>
    <p:sldId id="269" r:id="rId23"/>
    <p:sldId id="270" r:id="rId24"/>
    <p:sldId id="305" r:id="rId25"/>
    <p:sldId id="307" r:id="rId26"/>
    <p:sldId id="306" r:id="rId27"/>
    <p:sldId id="312" r:id="rId28"/>
    <p:sldId id="313" r:id="rId29"/>
    <p:sldId id="271" r:id="rId30"/>
    <p:sldId id="272" r:id="rId31"/>
    <p:sldId id="273" r:id="rId32"/>
    <p:sldId id="274" r:id="rId33"/>
    <p:sldId id="275" r:id="rId34"/>
    <p:sldId id="276" r:id="rId35"/>
    <p:sldId id="278" r:id="rId36"/>
    <p:sldId id="310" r:id="rId37"/>
    <p:sldId id="279" r:id="rId38"/>
    <p:sldId id="280" r:id="rId39"/>
    <p:sldId id="281" r:id="rId40"/>
    <p:sldId id="282" r:id="rId41"/>
    <p:sldId id="283" r:id="rId42"/>
    <p:sldId id="302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2" r:id="rId51"/>
    <p:sldId id="293" r:id="rId52"/>
    <p:sldId id="300" r:id="rId53"/>
    <p:sldId id="301" r:id="rId54"/>
    <p:sldId id="303" r:id="rId55"/>
    <p:sldId id="277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2654" autoAdjust="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00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4EBC490-F9F4-4F2E-82F3-DBF5A494639F}"/>
    <pc:docChg chg="undo custSel addSld delSld modSld sldOrd">
      <pc:chgData name="Phil Gibbons" userId="f619c6e5d38ed7a7" providerId="LiveId" clId="{94EBC490-F9F4-4F2E-82F3-DBF5A494639F}" dt="2020-09-10T15:21:52.925" v="737" actId="1076"/>
      <pc:docMkLst>
        <pc:docMk/>
      </pc:docMkLst>
      <pc:sldChg chg="modSp mod">
        <pc:chgData name="Phil Gibbons" userId="f619c6e5d38ed7a7" providerId="LiveId" clId="{94EBC490-F9F4-4F2E-82F3-DBF5A494639F}" dt="2020-09-10T02:21:03.573" v="126" actId="20577"/>
        <pc:sldMkLst>
          <pc:docMk/>
          <pc:sldMk cId="4164024382" sldId="315"/>
        </pc:sldMkLst>
        <pc:spChg chg="mod">
          <ac:chgData name="Phil Gibbons" userId="f619c6e5d38ed7a7" providerId="LiveId" clId="{94EBC490-F9F4-4F2E-82F3-DBF5A494639F}" dt="2020-09-10T02:21:03.573" v="126" actId="20577"/>
          <ac:spMkLst>
            <pc:docMk/>
            <pc:sldMk cId="4164024382" sldId="315"/>
            <ac:spMk id="3" creationId="{00000000-0000-0000-0000-000000000000}"/>
          </ac:spMkLst>
        </pc:spChg>
        <pc:spChg chg="mod">
          <ac:chgData name="Phil Gibbons" userId="f619c6e5d38ed7a7" providerId="LiveId" clId="{94EBC490-F9F4-4F2E-82F3-DBF5A494639F}" dt="2020-09-10T02:20:37.280" v="107" actId="1076"/>
          <ac:spMkLst>
            <pc:docMk/>
            <pc:sldMk cId="4164024382" sldId="315"/>
            <ac:spMk id="4" creationId="{00000000-0000-0000-0000-000000000000}"/>
          </ac:spMkLst>
        </pc:spChg>
      </pc:sldChg>
      <pc:sldChg chg="new del">
        <pc:chgData name="Phil Gibbons" userId="f619c6e5d38ed7a7" providerId="LiveId" clId="{94EBC490-F9F4-4F2E-82F3-DBF5A494639F}" dt="2020-09-10T15:14:13.754" v="128" actId="680"/>
        <pc:sldMkLst>
          <pc:docMk/>
          <pc:sldMk cId="141645089" sldId="317"/>
        </pc:sldMkLst>
      </pc:sldChg>
      <pc:sldChg chg="modSp new mod ord">
        <pc:chgData name="Phil Gibbons" userId="f619c6e5d38ed7a7" providerId="LiveId" clId="{94EBC490-F9F4-4F2E-82F3-DBF5A494639F}" dt="2020-09-10T15:21:52.925" v="737" actId="1076"/>
        <pc:sldMkLst>
          <pc:docMk/>
          <pc:sldMk cId="3961089805" sldId="317"/>
        </pc:sldMkLst>
        <pc:spChg chg="mod">
          <ac:chgData name="Phil Gibbons" userId="f619c6e5d38ed7a7" providerId="LiveId" clId="{94EBC490-F9F4-4F2E-82F3-DBF5A494639F}" dt="2020-09-10T15:21:52.925" v="737" actId="1076"/>
          <ac:spMkLst>
            <pc:docMk/>
            <pc:sldMk cId="3961089805" sldId="317"/>
            <ac:spMk id="2" creationId="{5C86312E-05CB-4178-AD63-E8B4373873D6}"/>
          </ac:spMkLst>
        </pc:spChg>
        <pc:spChg chg="mod">
          <ac:chgData name="Phil Gibbons" userId="f619c6e5d38ed7a7" providerId="LiveId" clId="{94EBC490-F9F4-4F2E-82F3-DBF5A494639F}" dt="2020-09-10T15:21:35.795" v="736" actId="20577"/>
          <ac:spMkLst>
            <pc:docMk/>
            <pc:sldMk cId="3961089805" sldId="317"/>
            <ac:spMk id="3" creationId="{AB6A9A9C-F1DA-4BF6-88E7-963CC9B6EC4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UrqdUyEpI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552450" lvl="1"/>
            <a:r>
              <a:rPr lang="en-US" dirty="0"/>
              <a:t>Some CPUs don’t implement IEEE 754 in full</a:t>
            </a:r>
            <a:br>
              <a:rPr lang="en-US" dirty="0"/>
            </a:br>
            <a:r>
              <a:rPr lang="en-US" dirty="0"/>
              <a:t>e.g., early GPUs, Cell BE processor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important!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Numerical Form: </a:t>
            </a:r>
            <a:br>
              <a:rPr lang="en-US" dirty="0"/>
            </a:br>
            <a:r>
              <a:rPr lang="en-US" dirty="0"/>
              <a:t>			(–1)</a:t>
            </a:r>
            <a:r>
              <a:rPr lang="en-US" baseline="32000" dirty="0"/>
              <a:t>s</a:t>
            </a:r>
            <a:r>
              <a:rPr lang="en-US" dirty="0"/>
              <a:t>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2</a:t>
            </a:r>
            <a:r>
              <a:rPr lang="en-US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 bit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/>
              <a:t> determines whether number is negative or positive</a:t>
            </a:r>
          </a:p>
          <a:p>
            <a:pPr marL="552450" lvl="1"/>
            <a:r>
              <a:rPr lang="en-US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normally a fractional value in range [1.0,2.0).</a:t>
            </a:r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weights value by power of two</a:t>
            </a:r>
          </a:p>
          <a:p>
            <a:endParaRPr lang="en-US" dirty="0"/>
          </a:p>
          <a:p>
            <a:r>
              <a:rPr lang="en-US" dirty="0"/>
              <a:t>Encoding</a:t>
            </a:r>
          </a:p>
          <a:p>
            <a:pPr marL="552450" lvl="1"/>
            <a:r>
              <a:rPr lang="en-US" dirty="0"/>
              <a:t>MSB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s</a:t>
            </a:r>
            <a:r>
              <a:rPr lang="en-US" dirty="0"/>
              <a:t> is sign bit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endParaRPr lang="en-US" dirty="0"/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(but is not equal to E)</a:t>
            </a:r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frac</a:t>
            </a:r>
            <a:r>
              <a:rPr lang="en-US" dirty="0"/>
              <a:t> 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(but is not equal to M)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15-213/18-213/14-513/15-513/18-613: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4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Sept. 10</a:t>
            </a:r>
            <a:r>
              <a:rPr lang="en-US" sz="2000" b="0" dirty="0">
                <a:latin typeface="+mn-lt"/>
              </a:rPr>
              <a:t>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0466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Monaco" charset="0"/>
                        <a:cs typeface="Courier New" panose="02070309020205020404" pitchFamily="49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2628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3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53814"/>
              </p:ext>
            </p:extLst>
          </p:nvPr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7848600" imgH="952500" progId="Excel.Sheet.8">
                  <p:embed/>
                </p:oleObj>
              </mc:Choice>
              <mc:Fallback>
                <p:oleObj name="Worksheet" r:id="rId3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6717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7015"/>
            <a:ext cx="8382000" cy="5435600"/>
          </a:xfrm>
        </p:spPr>
        <p:txBody>
          <a:bodyPr/>
          <a:lstStyle/>
          <a:p>
            <a:r>
              <a:rPr lang="en-US" dirty="0"/>
              <a:t>Lab 0 due today 11:59 pm ET</a:t>
            </a:r>
          </a:p>
          <a:p>
            <a:pPr lvl="1"/>
            <a:endParaRPr lang="en-US" dirty="0"/>
          </a:p>
          <a:p>
            <a:r>
              <a:rPr lang="en-US" dirty="0"/>
              <a:t>Lab 1 went out on Tuesday, due 9/17</a:t>
            </a:r>
          </a:p>
          <a:p>
            <a:pPr lvl="1"/>
            <a:r>
              <a:rPr lang="en-US" dirty="0"/>
              <a:t>Puzzles can be tricky, so start early</a:t>
            </a:r>
          </a:p>
          <a:p>
            <a:pPr lvl="1"/>
            <a:endParaRPr lang="en-US" dirty="0"/>
          </a:p>
          <a:p>
            <a:r>
              <a:rPr lang="en-US" dirty="0"/>
              <a:t>Written Assignment 1 released yesterday, due 9/16</a:t>
            </a:r>
          </a:p>
          <a:p>
            <a:pPr lvl="1"/>
            <a:r>
              <a:rPr lang="en-US" dirty="0"/>
              <a:t>Available on canvas.  Hand-in via canvas</a:t>
            </a:r>
          </a:p>
          <a:p>
            <a:pPr lvl="1"/>
            <a:endParaRPr lang="en-US" dirty="0"/>
          </a:p>
          <a:p>
            <a:r>
              <a:rPr lang="en-US" dirty="0"/>
              <a:t>Bootcamp 3 is Friday 7-9 pm ET</a:t>
            </a:r>
          </a:p>
          <a:p>
            <a:pPr lvl="1"/>
            <a:r>
              <a:rPr lang="en-US" dirty="0"/>
              <a:t>Debugging &amp; </a:t>
            </a:r>
            <a:r>
              <a:rPr lang="en-US" dirty="0" err="1"/>
              <a:t>gdb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First Recitations are Monday</a:t>
            </a:r>
          </a:p>
          <a:p>
            <a:pPr lvl="1"/>
            <a:r>
              <a:rPr lang="en-US" dirty="0"/>
              <a:t>Students requesting in-person recitations will get assigned to an in-person recitation section</a:t>
            </a:r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58112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7848600" imgH="965200" progId="Excel.Sheet.8">
                  <p:embed/>
                </p:oleObj>
              </mc:Choice>
              <mc:Fallback>
                <p:oleObj name="Worksheet" r:id="rId3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0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1011.101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1 7/16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23/16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1 + 1/4 + 1/8 + 1/16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Pages>0</Pages>
  <Words>3674</Words>
  <Characters>0</Characters>
  <Application>Microsoft Office PowerPoint</Application>
  <PresentationFormat>On-screen Show (4:3)</PresentationFormat>
  <Lines>0</Lines>
  <Paragraphs>679</Paragraphs>
  <Slides>51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76" baseType="lpstr"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Times</vt:lpstr>
      <vt:lpstr>Times New Roman</vt:lpstr>
      <vt:lpstr>Wingdings</vt:lpstr>
      <vt:lpstr>Wingdings 2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15-213/18-213/14-513/15-513/18-613: Introduction to Computer Systems 4th Lecture, Sept. 10, 2020</vt:lpstr>
      <vt:lpstr>Announcements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Today: Floating Point</vt:lpstr>
      <vt:lpstr>IEEE Floating Point</vt:lpstr>
      <vt:lpstr>This is important!</vt:lpstr>
      <vt:lpstr>(Binary) Scientific Notation</vt:lpstr>
      <vt:lpstr>Floating Point Representation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C float Decoding Example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Today: Floating Point</vt:lpstr>
      <vt:lpstr>Tiny Floating Point Example</vt:lpstr>
      <vt:lpstr>Dynamic Range (s=0 only)</vt:lpstr>
      <vt:lpstr>Distribution of Values</vt:lpstr>
      <vt:lpstr>Distribution of Values (close-up view)</vt:lpstr>
      <vt:lpstr>Special Properties of the IEEE Encoding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Interesting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Phil Gibbons</cp:lastModifiedBy>
  <cp:revision>142</cp:revision>
  <cp:lastPrinted>2019-09-05T01:45:40Z</cp:lastPrinted>
  <dcterms:created xsi:type="dcterms:W3CDTF">2012-09-06T15:16:51Z</dcterms:created>
  <dcterms:modified xsi:type="dcterms:W3CDTF">2020-09-10T15:21:55Z</dcterms:modified>
</cp:coreProperties>
</file>