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66" r:id="rId3"/>
  </p:sldMasterIdLst>
  <p:notesMasterIdLst>
    <p:notesMasterId r:id="rId56"/>
  </p:notesMasterIdLst>
  <p:handoutMasterIdLst>
    <p:handoutMasterId r:id="rId57"/>
  </p:handoutMasterIdLst>
  <p:sldIdLst>
    <p:sldId id="332" r:id="rId4"/>
    <p:sldId id="542" r:id="rId5"/>
    <p:sldId id="730" r:id="rId6"/>
    <p:sldId id="736" r:id="rId7"/>
    <p:sldId id="687" r:id="rId8"/>
    <p:sldId id="728" r:id="rId9"/>
    <p:sldId id="724" r:id="rId10"/>
    <p:sldId id="725" r:id="rId11"/>
    <p:sldId id="722" r:id="rId12"/>
    <p:sldId id="723" r:id="rId13"/>
    <p:sldId id="735" r:id="rId14"/>
    <p:sldId id="732" r:id="rId15"/>
    <p:sldId id="733" r:id="rId16"/>
    <p:sldId id="711" r:id="rId17"/>
    <p:sldId id="611" r:id="rId18"/>
    <p:sldId id="612" r:id="rId19"/>
    <p:sldId id="613" r:id="rId20"/>
    <p:sldId id="615" r:id="rId21"/>
    <p:sldId id="616" r:id="rId22"/>
    <p:sldId id="617" r:id="rId23"/>
    <p:sldId id="727" r:id="rId24"/>
    <p:sldId id="620" r:id="rId25"/>
    <p:sldId id="621" r:id="rId26"/>
    <p:sldId id="625" r:id="rId27"/>
    <p:sldId id="626" r:id="rId28"/>
    <p:sldId id="628" r:id="rId29"/>
    <p:sldId id="715" r:id="rId30"/>
    <p:sldId id="716" r:id="rId31"/>
    <p:sldId id="717" r:id="rId32"/>
    <p:sldId id="718" r:id="rId33"/>
    <p:sldId id="719" r:id="rId34"/>
    <p:sldId id="689" r:id="rId35"/>
    <p:sldId id="651" r:id="rId36"/>
    <p:sldId id="650" r:id="rId37"/>
    <p:sldId id="707" r:id="rId38"/>
    <p:sldId id="708" r:id="rId39"/>
    <p:sldId id="734" r:id="rId40"/>
    <p:sldId id="688" r:id="rId41"/>
    <p:sldId id="659" r:id="rId42"/>
    <p:sldId id="703" r:id="rId43"/>
    <p:sldId id="661" r:id="rId44"/>
    <p:sldId id="709" r:id="rId45"/>
    <p:sldId id="704" r:id="rId46"/>
    <p:sldId id="664" r:id="rId47"/>
    <p:sldId id="668" r:id="rId48"/>
    <p:sldId id="666" r:id="rId49"/>
    <p:sldId id="667" r:id="rId50"/>
    <p:sldId id="669" r:id="rId51"/>
    <p:sldId id="705" r:id="rId52"/>
    <p:sldId id="665" r:id="rId53"/>
    <p:sldId id="636" r:id="rId54"/>
    <p:sldId id="713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0F4E3"/>
    <a:srgbClr val="E0E0E0"/>
    <a:srgbClr val="E3E4E6"/>
    <a:srgbClr val="FFFF99"/>
    <a:srgbClr val="FF9999"/>
    <a:srgbClr val="EFBFBF"/>
    <a:srgbClr val="A8E799"/>
    <a:srgbClr val="CDF1C5"/>
    <a:srgbClr val="F1C7C7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1" autoAdjust="0"/>
    <p:restoredTop sz="95822" autoAdjust="0"/>
  </p:normalViewPr>
  <p:slideViewPr>
    <p:cSldViewPr snapToObjects="1">
      <p:cViewPr varScale="1">
        <p:scale>
          <a:sx n="89" d="100"/>
          <a:sy n="89" d="100"/>
        </p:scale>
        <p:origin x="92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B0F531D-6B91-4181-908F-05D57C5A5E77}"/>
    <pc:docChg chg="addSld modSld">
      <pc:chgData name="Phil Gibbons" userId="f619c6e5d38ed7a7" providerId="LiveId" clId="{2B0F531D-6B91-4181-908F-05D57C5A5E77}" dt="2020-09-08T15:26:47.513" v="347" actId="1076"/>
      <pc:docMkLst>
        <pc:docMk/>
      </pc:docMkLst>
      <pc:sldChg chg="modSp mod">
        <pc:chgData name="Phil Gibbons" userId="f619c6e5d38ed7a7" providerId="LiveId" clId="{2B0F531D-6B91-4181-908F-05D57C5A5E77}" dt="2020-09-08T14:35:16.267" v="27" actId="20577"/>
        <pc:sldMkLst>
          <pc:docMk/>
          <pc:sldMk cId="0" sldId="542"/>
        </pc:sldMkLst>
        <pc:spChg chg="mod">
          <ac:chgData name="Phil Gibbons" userId="f619c6e5d38ed7a7" providerId="LiveId" clId="{2B0F531D-6B91-4181-908F-05D57C5A5E77}" dt="2020-09-08T14:35:16.267" v="27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Sp modSp mod">
        <pc:chgData name="Phil Gibbons" userId="f619c6e5d38ed7a7" providerId="LiveId" clId="{2B0F531D-6B91-4181-908F-05D57C5A5E77}" dt="2020-09-08T15:22:40.796" v="339" actId="1076"/>
        <pc:sldMkLst>
          <pc:docMk/>
          <pc:sldMk cId="0" sldId="616"/>
        </pc:sldMkLst>
        <pc:spChg chg="add mod">
          <ac:chgData name="Phil Gibbons" userId="f619c6e5d38ed7a7" providerId="LiveId" clId="{2B0F531D-6B91-4181-908F-05D57C5A5E77}" dt="2020-09-08T15:21:34.621" v="325" actId="20577"/>
          <ac:spMkLst>
            <pc:docMk/>
            <pc:sldMk cId="0" sldId="616"/>
            <ac:spMk id="2" creationId="{F71332F3-BEE9-4EDF-B3B6-7610CA6C2B47}"/>
          </ac:spMkLst>
        </pc:spChg>
        <pc:spChg chg="add mod">
          <ac:chgData name="Phil Gibbons" userId="f619c6e5d38ed7a7" providerId="LiveId" clId="{2B0F531D-6B91-4181-908F-05D57C5A5E77}" dt="2020-09-08T15:22:33.590" v="338" actId="1076"/>
          <ac:spMkLst>
            <pc:docMk/>
            <pc:sldMk cId="0" sldId="616"/>
            <ac:spMk id="3" creationId="{3B2C4411-9CA3-4017-BFFD-063319F093C7}"/>
          </ac:spMkLst>
        </pc:spChg>
        <pc:spChg chg="mod">
          <ac:chgData name="Phil Gibbons" userId="f619c6e5d38ed7a7" providerId="LiveId" clId="{2B0F531D-6B91-4181-908F-05D57C5A5E77}" dt="2020-09-08T15:22:40.796" v="339" actId="1076"/>
          <ac:spMkLst>
            <pc:docMk/>
            <pc:sldMk cId="0" sldId="616"/>
            <ac:spMk id="34826" creationId="{00000000-0000-0000-0000-000000000000}"/>
          </ac:spMkLst>
        </pc:spChg>
        <pc:spChg chg="mod">
          <ac:chgData name="Phil Gibbons" userId="f619c6e5d38ed7a7" providerId="LiveId" clId="{2B0F531D-6B91-4181-908F-05D57C5A5E77}" dt="2020-09-08T15:21:15.892" v="316" actId="1076"/>
          <ac:spMkLst>
            <pc:docMk/>
            <pc:sldMk cId="0" sldId="616"/>
            <ac:spMk id="34828" creationId="{00000000-0000-0000-0000-000000000000}"/>
          </ac:spMkLst>
        </pc:spChg>
      </pc:sldChg>
      <pc:sldChg chg="modSp mod">
        <pc:chgData name="Phil Gibbons" userId="f619c6e5d38ed7a7" providerId="LiveId" clId="{2B0F531D-6B91-4181-908F-05D57C5A5E77}" dt="2020-09-08T15:26:16.616" v="343" actId="1076"/>
        <pc:sldMkLst>
          <pc:docMk/>
          <pc:sldMk cId="0" sldId="621"/>
        </pc:sldMkLst>
        <pc:spChg chg="mod">
          <ac:chgData name="Phil Gibbons" userId="f619c6e5d38ed7a7" providerId="LiveId" clId="{2B0F531D-6B91-4181-908F-05D57C5A5E77}" dt="2020-09-08T15:26:07.915" v="340" actId="1076"/>
          <ac:spMkLst>
            <pc:docMk/>
            <pc:sldMk cId="0" sldId="621"/>
            <ac:spMk id="36878" creationId="{00000000-0000-0000-0000-000000000000}"/>
          </ac:spMkLst>
        </pc:spChg>
        <pc:spChg chg="mod">
          <ac:chgData name="Phil Gibbons" userId="f619c6e5d38ed7a7" providerId="LiveId" clId="{2B0F531D-6B91-4181-908F-05D57C5A5E77}" dt="2020-09-08T15:26:11.635" v="341" actId="1076"/>
          <ac:spMkLst>
            <pc:docMk/>
            <pc:sldMk cId="0" sldId="621"/>
            <ac:spMk id="36879" creationId="{00000000-0000-0000-0000-000000000000}"/>
          </ac:spMkLst>
        </pc:spChg>
        <pc:spChg chg="mod">
          <ac:chgData name="Phil Gibbons" userId="f619c6e5d38ed7a7" providerId="LiveId" clId="{2B0F531D-6B91-4181-908F-05D57C5A5E77}" dt="2020-09-08T15:26:16.616" v="343" actId="1076"/>
          <ac:spMkLst>
            <pc:docMk/>
            <pc:sldMk cId="0" sldId="621"/>
            <ac:spMk id="36880" creationId="{00000000-0000-0000-0000-000000000000}"/>
          </ac:spMkLst>
        </pc:spChg>
      </pc:sldChg>
      <pc:sldChg chg="modSp mod">
        <pc:chgData name="Phil Gibbons" userId="f619c6e5d38ed7a7" providerId="LiveId" clId="{2B0F531D-6B91-4181-908F-05D57C5A5E77}" dt="2020-09-08T15:26:47.513" v="347" actId="1076"/>
        <pc:sldMkLst>
          <pc:docMk/>
          <pc:sldMk cId="0" sldId="625"/>
        </pc:sldMkLst>
        <pc:spChg chg="mod">
          <ac:chgData name="Phil Gibbons" userId="f619c6e5d38ed7a7" providerId="LiveId" clId="{2B0F531D-6B91-4181-908F-05D57C5A5E77}" dt="2020-09-08T15:26:47.513" v="347" actId="1076"/>
          <ac:spMkLst>
            <pc:docMk/>
            <pc:sldMk cId="0" sldId="625"/>
            <ac:spMk id="40974" creationId="{00000000-0000-0000-0000-000000000000}"/>
          </ac:spMkLst>
        </pc:spChg>
        <pc:spChg chg="mod">
          <ac:chgData name="Phil Gibbons" userId="f619c6e5d38ed7a7" providerId="LiveId" clId="{2B0F531D-6B91-4181-908F-05D57C5A5E77}" dt="2020-09-08T15:26:37.231" v="345" actId="1076"/>
          <ac:spMkLst>
            <pc:docMk/>
            <pc:sldMk cId="0" sldId="625"/>
            <ac:spMk id="40975" creationId="{00000000-0000-0000-0000-000000000000}"/>
          </ac:spMkLst>
        </pc:spChg>
        <pc:spChg chg="mod">
          <ac:chgData name="Phil Gibbons" userId="f619c6e5d38ed7a7" providerId="LiveId" clId="{2B0F531D-6B91-4181-908F-05D57C5A5E77}" dt="2020-09-08T15:26:42.067" v="346" actId="1076"/>
          <ac:spMkLst>
            <pc:docMk/>
            <pc:sldMk cId="0" sldId="625"/>
            <ac:spMk id="40976" creationId="{00000000-0000-0000-0000-000000000000}"/>
          </ac:spMkLst>
        </pc:spChg>
      </pc:sldChg>
      <pc:sldChg chg="mod modShow">
        <pc:chgData name="Phil Gibbons" userId="f619c6e5d38ed7a7" providerId="LiveId" clId="{2B0F531D-6B91-4181-908F-05D57C5A5E77}" dt="2020-09-08T14:53:48.132" v="312" actId="729"/>
        <pc:sldMkLst>
          <pc:docMk/>
          <pc:sldMk cId="549316167" sldId="722"/>
        </pc:sldMkLst>
      </pc:sldChg>
      <pc:sldChg chg="mod modShow">
        <pc:chgData name="Phil Gibbons" userId="f619c6e5d38ed7a7" providerId="LiveId" clId="{2B0F531D-6B91-4181-908F-05D57C5A5E77}" dt="2020-09-08T14:53:48.132" v="312" actId="729"/>
        <pc:sldMkLst>
          <pc:docMk/>
          <pc:sldMk cId="143943144" sldId="723"/>
        </pc:sldMkLst>
      </pc:sldChg>
      <pc:sldChg chg="modSp mod">
        <pc:chgData name="Phil Gibbons" userId="f619c6e5d38ed7a7" providerId="LiveId" clId="{2B0F531D-6B91-4181-908F-05D57C5A5E77}" dt="2020-09-08T14:39:21.883" v="175" actId="13926"/>
        <pc:sldMkLst>
          <pc:docMk/>
          <pc:sldMk cId="1931010306" sldId="730"/>
        </pc:sldMkLst>
        <pc:spChg chg="mod">
          <ac:chgData name="Phil Gibbons" userId="f619c6e5d38ed7a7" providerId="LiveId" clId="{2B0F531D-6B91-4181-908F-05D57C5A5E77}" dt="2020-09-08T14:39:21.883" v="175" actId="13926"/>
          <ac:spMkLst>
            <pc:docMk/>
            <pc:sldMk cId="1931010306" sldId="730"/>
            <ac:spMk id="3" creationId="{00000000-0000-0000-0000-000000000000}"/>
          </ac:spMkLst>
        </pc:spChg>
      </pc:sldChg>
      <pc:sldChg chg="modSp new mod">
        <pc:chgData name="Phil Gibbons" userId="f619c6e5d38ed7a7" providerId="LiveId" clId="{2B0F531D-6B91-4181-908F-05D57C5A5E77}" dt="2020-09-08T14:48:17.007" v="311" actId="5793"/>
        <pc:sldMkLst>
          <pc:docMk/>
          <pc:sldMk cId="3432161418" sldId="736"/>
        </pc:sldMkLst>
        <pc:spChg chg="mod">
          <ac:chgData name="Phil Gibbons" userId="f619c6e5d38ed7a7" providerId="LiveId" clId="{2B0F531D-6B91-4181-908F-05D57C5A5E77}" dt="2020-09-08T14:46:30.051" v="185" actId="20577"/>
          <ac:spMkLst>
            <pc:docMk/>
            <pc:sldMk cId="3432161418" sldId="736"/>
            <ac:spMk id="2" creationId="{F4FA4070-252E-4904-99A1-9F59B3F855EA}"/>
          </ac:spMkLst>
        </pc:spChg>
        <pc:spChg chg="mod">
          <ac:chgData name="Phil Gibbons" userId="f619c6e5d38ed7a7" providerId="LiveId" clId="{2B0F531D-6B91-4181-908F-05D57C5A5E77}" dt="2020-09-08T14:48:17.007" v="311" actId="5793"/>
          <ac:spMkLst>
            <pc:docMk/>
            <pc:sldMk cId="3432161418" sldId="736"/>
            <ac:spMk id="3" creationId="{954F5444-F322-4CED-AB2F-3DE962BCCC87}"/>
          </ac:spMkLst>
        </pc:spChg>
      </pc:sldChg>
    </pc:docChg>
  </pc:docChgLst>
  <pc:docChgLst>
    <pc:chgData name="Phil Gibbons" userId="f619c6e5d38ed7a7" providerId="LiveId" clId="{5A21DB4C-F3B7-4CEE-899D-68129657F100}"/>
    <pc:docChg chg="addSld delSld modSld">
      <pc:chgData name="Phil Gibbons" userId="f619c6e5d38ed7a7" providerId="LiveId" clId="{5A21DB4C-F3B7-4CEE-899D-68129657F100}" dt="2019-09-03T14:03:52.326" v="126" actId="2696"/>
      <pc:docMkLst>
        <pc:docMk/>
      </pc:docMkLst>
      <pc:sldChg chg="add">
        <pc:chgData name="Phil Gibbons" userId="f619c6e5d38ed7a7" providerId="LiveId" clId="{5A21DB4C-F3B7-4CEE-899D-68129657F100}" dt="2019-09-03T13:58:42.453" v="0"/>
        <pc:sldMkLst>
          <pc:docMk/>
          <pc:sldMk cId="4042517480" sldId="332"/>
        </pc:sldMkLst>
      </pc:sldChg>
      <pc:sldChg chg="modSp">
        <pc:chgData name="Phil Gibbons" userId="f619c6e5d38ed7a7" providerId="LiveId" clId="{5A21DB4C-F3B7-4CEE-899D-68129657F100}" dt="2019-09-03T13:59:51.922" v="106" actId="6549"/>
        <pc:sldMkLst>
          <pc:docMk/>
          <pc:sldMk cId="0" sldId="542"/>
        </pc:sldMkLst>
        <pc:spChg chg="mod">
          <ac:chgData name="Phil Gibbons" userId="f619c6e5d38ed7a7" providerId="LiveId" clId="{5A21DB4C-F3B7-4CEE-899D-68129657F100}" dt="2019-09-03T13:59:51.922" v="106" actId="6549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5A21DB4C-F3B7-4CEE-899D-68129657F100}" dt="2019-09-03T13:58:45.884" v="1" actId="2696"/>
        <pc:sldMkLst>
          <pc:docMk/>
          <pc:sldMk cId="1836215328" sldId="729"/>
        </pc:sldMkLst>
      </pc:sldChg>
      <pc:sldChg chg="modSp">
        <pc:chgData name="Phil Gibbons" userId="f619c6e5d38ed7a7" providerId="LiveId" clId="{5A21DB4C-F3B7-4CEE-899D-68129657F100}" dt="2019-09-03T14:01:06.329" v="124" actId="20577"/>
        <pc:sldMkLst>
          <pc:docMk/>
          <pc:sldMk cId="1931010306" sldId="730"/>
        </pc:sldMkLst>
        <pc:spChg chg="mod">
          <ac:chgData name="Phil Gibbons" userId="f619c6e5d38ed7a7" providerId="LiveId" clId="{5A21DB4C-F3B7-4CEE-899D-68129657F100}" dt="2019-09-03T14:01:06.329" v="124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del">
        <pc:chgData name="Phil Gibbons" userId="f619c6e5d38ed7a7" providerId="LiveId" clId="{5A21DB4C-F3B7-4CEE-899D-68129657F100}" dt="2019-09-03T14:03:52.326" v="126" actId="2696"/>
        <pc:sldMkLst>
          <pc:docMk/>
          <pc:sldMk cId="1662395514" sldId="731"/>
        </pc:sldMkLst>
      </pc:sldChg>
      <pc:sldChg chg="add">
        <pc:chgData name="Phil Gibbons" userId="f619c6e5d38ed7a7" providerId="LiveId" clId="{5A21DB4C-F3B7-4CEE-899D-68129657F100}" dt="2019-09-03T14:03:49.865" v="125"/>
        <pc:sldMkLst>
          <pc:docMk/>
          <pc:sldMk cId="1233805520" sldId="73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lab.andrew.cmu.edu/courses/15213-f1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hyperlink" Target="https://upload.wikimedia.org/wikipedia/commons/archive/0/03/20080524210756!Green_check.svg" TargetMode="Externa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television, table, screen&#10;&#10;Description automatically generated">
            <a:extLst>
              <a:ext uri="{FF2B5EF4-FFF2-40B4-BE49-F238E27FC236}">
                <a16:creationId xmlns:a16="http://schemas.microsoft.com/office/drawing/2014/main" id="{9074D6C6-8255-4602-87B1-F8391C9B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435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4227CB1-8176-428F-897F-A99321363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34290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Global Thermonuclear War</a:t>
            </a:r>
          </a:p>
        </p:txBody>
      </p:sp>
    </p:spTree>
    <p:extLst>
      <p:ext uri="{BB962C8B-B14F-4D97-AF65-F5344CB8AC3E}">
        <p14:creationId xmlns:p14="http://schemas.microsoft.com/office/powerpoint/2010/main" val="6542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DE092706-DE0D-4D60-ADCD-D6A712872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3466196"/>
            <a:ext cx="4800601" cy="3240405"/>
          </a:xfrm>
          <a:prstGeom prst="rect">
            <a:avLst/>
          </a:prstGeom>
        </p:spPr>
      </p:pic>
      <p:pic>
        <p:nvPicPr>
          <p:cNvPr id="7" name="Picture 6" descr="A close up of a desert field&#10;&#10;Description automatically generated">
            <a:extLst>
              <a:ext uri="{FF2B5EF4-FFF2-40B4-BE49-F238E27FC236}">
                <a16:creationId xmlns:a16="http://schemas.microsoft.com/office/drawing/2014/main" id="{22062ACF-8859-4C24-AEE1-63E482157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800600" cy="324040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026BA-7C0E-44F7-A102-DBB0756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381000"/>
            <a:ext cx="4114800" cy="5953125"/>
          </a:xfrm>
        </p:spPr>
        <p:txBody>
          <a:bodyPr/>
          <a:lstStyle/>
          <a:p>
            <a:r>
              <a:rPr lang="en-US" dirty="0"/>
              <a:t>Misunderstanding integers can lead to</a:t>
            </a:r>
            <a:r>
              <a:rPr lang="en-US" b="0" dirty="0"/>
              <a:t> </a:t>
            </a:r>
            <a:r>
              <a:rPr lang="en-US" dirty="0"/>
              <a:t>the</a:t>
            </a:r>
            <a:r>
              <a:rPr lang="en-US" b="0" dirty="0"/>
              <a:t> </a:t>
            </a:r>
            <a:r>
              <a:rPr lang="en-US" dirty="0"/>
              <a:t>end of the  world as we know it!</a:t>
            </a:r>
          </a:p>
          <a:p>
            <a:r>
              <a:rPr lang="en-US" b="0" dirty="0"/>
              <a:t>Thule (Qaanaaq), Greenland</a:t>
            </a:r>
          </a:p>
          <a:p>
            <a:r>
              <a:rPr lang="en-US" b="0" dirty="0"/>
              <a:t>US DoD “Site J” Ballistic Missile Early Warning System (BMEWS)</a:t>
            </a:r>
          </a:p>
          <a:p>
            <a:r>
              <a:rPr lang="en-US" b="0" dirty="0"/>
              <a:t>10/5/60: world nearly ends</a:t>
            </a:r>
          </a:p>
          <a:p>
            <a:r>
              <a:rPr lang="en-US" b="0" dirty="0"/>
              <a:t>Missile radar echo: 1/8s</a:t>
            </a:r>
          </a:p>
          <a:p>
            <a:r>
              <a:rPr lang="en-US" b="0" dirty="0"/>
              <a:t>BMEWS reports: 75s echo(!)</a:t>
            </a:r>
          </a:p>
          <a:p>
            <a:r>
              <a:rPr lang="en-US" b="0" dirty="0"/>
              <a:t>1000s of objects reported</a:t>
            </a:r>
          </a:p>
          <a:p>
            <a:r>
              <a:rPr lang="en-US" b="0" dirty="0"/>
              <a:t>NORAD alert level 5:</a:t>
            </a:r>
          </a:p>
          <a:p>
            <a:pPr lvl="1"/>
            <a:r>
              <a:rPr lang="en-US" dirty="0"/>
              <a:t>Immediate incoming nuclear attack!!!! 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4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he moon&#10;&#10;Description automatically generated">
            <a:extLst>
              <a:ext uri="{FF2B5EF4-FFF2-40B4-BE49-F238E27FC236}">
                <a16:creationId xmlns:a16="http://schemas.microsoft.com/office/drawing/2014/main" id="{FF057865-B7C6-48DA-9C00-88C0F18F0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0"/>
            <a:ext cx="9144000" cy="60864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34F3DD-4925-44EB-A229-04829A13F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4800"/>
            <a:ext cx="8839199" cy="1609725"/>
          </a:xfrm>
        </p:spPr>
        <p:txBody>
          <a:bodyPr/>
          <a:lstStyle/>
          <a:p>
            <a:r>
              <a:rPr lang="en-US" dirty="0" err="1"/>
              <a:t>Kruschev</a:t>
            </a:r>
            <a:r>
              <a:rPr lang="en-US" dirty="0"/>
              <a:t> was in NYC 10/5/60 (weird time to attack)</a:t>
            </a:r>
          </a:p>
          <a:p>
            <a:pPr lvl="1"/>
            <a:r>
              <a:rPr lang="en-US" dirty="0"/>
              <a:t>someone in Qaanaaq said “why not go check outside?”</a:t>
            </a:r>
          </a:p>
          <a:p>
            <a:r>
              <a:rPr lang="en-US" dirty="0"/>
              <a:t>“Missiles” were actually THE MOON RISING OVER NORWAY</a:t>
            </a:r>
          </a:p>
          <a:p>
            <a:r>
              <a:rPr lang="en-US" dirty="0"/>
              <a:t>Expected max distance: 3000 mi;  Moon distance: .25M miles!</a:t>
            </a:r>
          </a:p>
          <a:p>
            <a:r>
              <a:rPr lang="en-US" dirty="0"/>
              <a:t>.25M miles % </a:t>
            </a:r>
            <a:r>
              <a:rPr lang="en-US" dirty="0" err="1"/>
              <a:t>sizeof</a:t>
            </a:r>
            <a:r>
              <a:rPr lang="en-US" dirty="0"/>
              <a:t>(distance) = 2200mi.</a:t>
            </a:r>
          </a:p>
          <a:p>
            <a:r>
              <a:rPr lang="en-US" dirty="0"/>
              <a:t>Overflow of distance nearly caused nuclear apocalypse!!</a:t>
            </a:r>
          </a:p>
          <a:p>
            <a:endParaRPr lang="en-US" dirty="0"/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1FE97672-CD08-4BD1-918D-D3FA06C3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37044"/>
            <a:ext cx="2186609" cy="31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UAdd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36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4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nsigned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(Mathematical)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true sum ≥ 2</a:t>
            </a:r>
            <a:r>
              <a:rPr lang="en-US" i="1" baseline="30000"/>
              <a:t>w</a:t>
            </a:r>
            <a:endParaRPr lang="en-US"/>
          </a:p>
          <a:p>
            <a:pPr lvl="1" eaLnBrk="1" hangingPunct="1">
              <a:defRPr/>
            </a:pPr>
            <a:r>
              <a:rPr lang="en-US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UAdd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+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Sum: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Carry: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TAdd</a:t>
            </a:r>
            <a:r>
              <a:rPr lang="en-US" sz="2000" b="0" i="1" baseline="-25000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(</a:t>
            </a:r>
            <a:r>
              <a:rPr lang="en-US" sz="2000" b="0" i="1">
                <a:latin typeface="Times" pitchFamily="18" charset="0"/>
              </a:rPr>
              <a:t>u</a:t>
            </a:r>
            <a:r>
              <a:rPr lang="en-US" sz="2000" b="0">
                <a:latin typeface="Times" pitchFamily="18" charset="0"/>
              </a:rPr>
              <a:t> , </a:t>
            </a:r>
            <a:r>
              <a:rPr lang="en-US" sz="2000" b="0" i="1">
                <a:latin typeface="Times" pitchFamily="18" charset="0"/>
              </a:rPr>
              <a:t>v</a:t>
            </a:r>
            <a:r>
              <a:rPr lang="en-US" sz="2000" b="0">
                <a:latin typeface="Times" pitchFamily="18" charset="0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TAdd Overflow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7337"/>
            <a:ext cx="330993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4959240" y="4066687"/>
            <a:ext cx="714137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5147593" y="4752111"/>
            <a:ext cx="52578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–2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</a:p>
        </p:txBody>
      </p:sp>
      <p:sp>
        <p:nvSpPr>
          <p:cNvPr id="34835" name="Line 8"/>
          <p:cNvSpPr>
            <a:spLocks noChangeShapeType="1"/>
          </p:cNvSpPr>
          <p:nvPr/>
        </p:nvSpPr>
        <p:spPr bwMode="auto">
          <a:xfrm>
            <a:off x="5818911" y="22018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9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0"/>
          <p:cNvSpPr>
            <a:spLocks noChangeShapeType="1"/>
          </p:cNvSpPr>
          <p:nvPr/>
        </p:nvSpPr>
        <p:spPr bwMode="auto">
          <a:xfrm>
            <a:off x="5754696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11"/>
          <p:cNvSpPr>
            <a:spLocks noChangeShapeType="1"/>
          </p:cNvSpPr>
          <p:nvPr/>
        </p:nvSpPr>
        <p:spPr bwMode="auto">
          <a:xfrm>
            <a:off x="5754696" y="21891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12"/>
          <p:cNvSpPr>
            <a:spLocks noChangeShapeType="1"/>
          </p:cNvSpPr>
          <p:nvPr/>
        </p:nvSpPr>
        <p:spPr bwMode="auto">
          <a:xfrm>
            <a:off x="7113598" y="28876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13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14"/>
          <p:cNvSpPr>
            <a:spLocks noChangeShapeType="1"/>
          </p:cNvSpPr>
          <p:nvPr/>
        </p:nvSpPr>
        <p:spPr bwMode="auto">
          <a:xfrm>
            <a:off x="7050098" y="28749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15"/>
          <p:cNvSpPr>
            <a:spLocks noChangeShapeType="1"/>
          </p:cNvSpPr>
          <p:nvPr/>
        </p:nvSpPr>
        <p:spPr bwMode="auto">
          <a:xfrm>
            <a:off x="5983296" y="31035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Freeform 16"/>
          <p:cNvSpPr>
            <a:spLocks/>
          </p:cNvSpPr>
          <p:nvPr/>
        </p:nvSpPr>
        <p:spPr bwMode="auto">
          <a:xfrm>
            <a:off x="5970596" y="2570162"/>
            <a:ext cx="992189" cy="1296988"/>
          </a:xfrm>
          <a:custGeom>
            <a:avLst/>
            <a:gdLst>
              <a:gd name="T0" fmla="*/ 0 w 625"/>
              <a:gd name="T1" fmla="*/ 0 h 817"/>
              <a:gd name="T2" fmla="*/ 240 w 625"/>
              <a:gd name="T3" fmla="*/ 0 h 817"/>
              <a:gd name="T4" fmla="*/ 384 w 625"/>
              <a:gd name="T5" fmla="*/ 816 h 817"/>
              <a:gd name="T6" fmla="*/ 624 w 625"/>
              <a:gd name="T7" fmla="*/ 816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0"/>
                </a:moveTo>
                <a:lnTo>
                  <a:pt x="240" y="0"/>
                </a:lnTo>
                <a:lnTo>
                  <a:pt x="384" y="816"/>
                </a:lnTo>
                <a:lnTo>
                  <a:pt x="624" y="816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4" name="Rectangle 17"/>
          <p:cNvSpPr>
            <a:spLocks noChangeArrowheads="1"/>
          </p:cNvSpPr>
          <p:nvPr/>
        </p:nvSpPr>
        <p:spPr bwMode="auto">
          <a:xfrm>
            <a:off x="5373616" y="3373581"/>
            <a:ext cx="29976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18"/>
          <p:cNvSpPr>
            <a:spLocks noChangeArrowheads="1"/>
          </p:cNvSpPr>
          <p:nvPr/>
        </p:nvSpPr>
        <p:spPr bwMode="auto">
          <a:xfrm>
            <a:off x="4959240" y="2695087"/>
            <a:ext cx="94414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 </a:t>
            </a:r>
            <a:r>
              <a:rPr lang="en-US" sz="1800" b="0" baseline="30000" dirty="0">
                <a:latin typeface="Calibri" pitchFamily="34" charset="0"/>
              </a:rPr>
              <a:t>–1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6" name="Rectangle 19"/>
          <p:cNvSpPr>
            <a:spLocks noChangeArrowheads="1"/>
          </p:cNvSpPr>
          <p:nvPr/>
        </p:nvSpPr>
        <p:spPr bwMode="auto">
          <a:xfrm>
            <a:off x="5030573" y="2001981"/>
            <a:ext cx="642804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2</a:t>
            </a:r>
            <a:r>
              <a:rPr lang="en-US" sz="1800" b="0" i="1" baseline="30000" dirty="0">
                <a:latin typeface="Calibri" pitchFamily="34" charset="0"/>
              </a:rPr>
              <a:t>w</a:t>
            </a:r>
            <a:r>
              <a:rPr lang="en-US" sz="1800" b="0" dirty="0">
                <a:latin typeface="Calibri" pitchFamily="34" charset="0"/>
              </a:rPr>
              <a:t>–1</a:t>
            </a:r>
          </a:p>
        </p:txBody>
      </p:sp>
      <p:sp>
        <p:nvSpPr>
          <p:cNvPr id="34847" name="Line 20"/>
          <p:cNvSpPr>
            <a:spLocks noChangeShapeType="1"/>
          </p:cNvSpPr>
          <p:nvPr/>
        </p:nvSpPr>
        <p:spPr bwMode="auto">
          <a:xfrm>
            <a:off x="5818196" y="3573462"/>
            <a:ext cx="0" cy="134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21"/>
          <p:cNvSpPr>
            <a:spLocks noChangeShapeType="1"/>
          </p:cNvSpPr>
          <p:nvPr/>
        </p:nvSpPr>
        <p:spPr bwMode="auto">
          <a:xfrm>
            <a:off x="5754696" y="49323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Line 22"/>
          <p:cNvSpPr>
            <a:spLocks noChangeShapeType="1"/>
          </p:cNvSpPr>
          <p:nvPr/>
        </p:nvSpPr>
        <p:spPr bwMode="auto">
          <a:xfrm>
            <a:off x="5754696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Line 23"/>
          <p:cNvSpPr>
            <a:spLocks noChangeShapeType="1"/>
          </p:cNvSpPr>
          <p:nvPr/>
        </p:nvSpPr>
        <p:spPr bwMode="auto">
          <a:xfrm>
            <a:off x="5754696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Line 24"/>
          <p:cNvSpPr>
            <a:spLocks noChangeShapeType="1"/>
          </p:cNvSpPr>
          <p:nvPr/>
        </p:nvSpPr>
        <p:spPr bwMode="auto">
          <a:xfrm>
            <a:off x="7113598" y="3573462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Line 25"/>
          <p:cNvSpPr>
            <a:spLocks noChangeShapeType="1"/>
          </p:cNvSpPr>
          <p:nvPr/>
        </p:nvSpPr>
        <p:spPr bwMode="auto">
          <a:xfrm>
            <a:off x="7050098" y="42465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Line 26"/>
          <p:cNvSpPr>
            <a:spLocks noChangeShapeType="1"/>
          </p:cNvSpPr>
          <p:nvPr/>
        </p:nvSpPr>
        <p:spPr bwMode="auto">
          <a:xfrm>
            <a:off x="7050098" y="3560762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27"/>
          <p:cNvSpPr>
            <a:spLocks noChangeShapeType="1"/>
          </p:cNvSpPr>
          <p:nvPr/>
        </p:nvSpPr>
        <p:spPr bwMode="auto">
          <a:xfrm>
            <a:off x="5983296" y="4017962"/>
            <a:ext cx="965201" cy="0"/>
          </a:xfrm>
          <a:prstGeom prst="line">
            <a:avLst/>
          </a:prstGeom>
          <a:noFill/>
          <a:ln w="762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Freeform 28"/>
          <p:cNvSpPr>
            <a:spLocks/>
          </p:cNvSpPr>
          <p:nvPr/>
        </p:nvSpPr>
        <p:spPr bwMode="auto">
          <a:xfrm>
            <a:off x="5970596" y="3332162"/>
            <a:ext cx="992189" cy="1296988"/>
          </a:xfrm>
          <a:custGeom>
            <a:avLst/>
            <a:gdLst>
              <a:gd name="T0" fmla="*/ 0 w 625"/>
              <a:gd name="T1" fmla="*/ 816 h 817"/>
              <a:gd name="T2" fmla="*/ 240 w 625"/>
              <a:gd name="T3" fmla="*/ 816 h 817"/>
              <a:gd name="T4" fmla="*/ 384 w 625"/>
              <a:gd name="T5" fmla="*/ 0 h 817"/>
              <a:gd name="T6" fmla="*/ 624 w 625"/>
              <a:gd name="T7" fmla="*/ 0 h 817"/>
              <a:gd name="T8" fmla="*/ 0 60000 65536"/>
              <a:gd name="T9" fmla="*/ 0 60000 65536"/>
              <a:gd name="T10" fmla="*/ 0 60000 65536"/>
              <a:gd name="T11" fmla="*/ 0 60000 65536"/>
              <a:gd name="T12" fmla="*/ 0 w 625"/>
              <a:gd name="T13" fmla="*/ 0 h 817"/>
              <a:gd name="T14" fmla="*/ 625 w 625"/>
              <a:gd name="T15" fmla="*/ 817 h 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5" h="817">
                <a:moveTo>
                  <a:pt x="0" y="816"/>
                </a:moveTo>
                <a:lnTo>
                  <a:pt x="240" y="816"/>
                </a:lnTo>
                <a:lnTo>
                  <a:pt x="384" y="0"/>
                </a:lnTo>
                <a:lnTo>
                  <a:pt x="624" y="0"/>
                </a:lnTo>
              </a:path>
            </a:pathLst>
          </a:custGeom>
          <a:noFill/>
          <a:ln w="25400" cap="rnd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29"/>
          <p:cNvSpPr>
            <a:spLocks noChangeArrowheads="1"/>
          </p:cNvSpPr>
          <p:nvPr/>
        </p:nvSpPr>
        <p:spPr bwMode="auto">
          <a:xfrm>
            <a:off x="5181600" y="1524000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True Sum</a:t>
            </a:r>
          </a:p>
        </p:txBody>
      </p:sp>
      <p:sp>
        <p:nvSpPr>
          <p:cNvPr id="34824" name="Rectangle 30"/>
          <p:cNvSpPr>
            <a:spLocks noChangeArrowheads="1"/>
          </p:cNvSpPr>
          <p:nvPr/>
        </p:nvSpPr>
        <p:spPr bwMode="auto">
          <a:xfrm>
            <a:off x="6781800" y="2286000"/>
            <a:ext cx="169135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TAdd</a:t>
            </a:r>
            <a:r>
              <a:rPr lang="en-US" dirty="0">
                <a:latin typeface="Calibri" pitchFamily="34" charset="0"/>
              </a:rPr>
              <a:t> Result</a:t>
            </a:r>
          </a:p>
        </p:txBody>
      </p:sp>
      <p:sp>
        <p:nvSpPr>
          <p:cNvPr id="34825" name="Rectangle 31"/>
          <p:cNvSpPr>
            <a:spLocks noChangeArrowheads="1"/>
          </p:cNvSpPr>
          <p:nvPr/>
        </p:nvSpPr>
        <p:spPr bwMode="auto">
          <a:xfrm>
            <a:off x="3886200" y="47275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6" name="Rectangle 32"/>
          <p:cNvSpPr>
            <a:spLocks noChangeArrowheads="1"/>
          </p:cNvSpPr>
          <p:nvPr/>
        </p:nvSpPr>
        <p:spPr bwMode="auto">
          <a:xfrm>
            <a:off x="3880259" y="4059606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7" name="Rectangle 33"/>
          <p:cNvSpPr>
            <a:spLocks noChangeArrowheads="1"/>
          </p:cNvSpPr>
          <p:nvPr/>
        </p:nvSpPr>
        <p:spPr bwMode="auto">
          <a:xfrm>
            <a:off x="3886200" y="33559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000…0</a:t>
            </a:r>
          </a:p>
        </p:txBody>
      </p:sp>
      <p:sp>
        <p:nvSpPr>
          <p:cNvPr id="34828" name="Rectangle 34"/>
          <p:cNvSpPr>
            <a:spLocks noChangeArrowheads="1"/>
          </p:cNvSpPr>
          <p:nvPr/>
        </p:nvSpPr>
        <p:spPr bwMode="auto">
          <a:xfrm>
            <a:off x="3880259" y="2542481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100…0</a:t>
            </a:r>
          </a:p>
        </p:txBody>
      </p:sp>
      <p:sp>
        <p:nvSpPr>
          <p:cNvPr id="34829" name="Rectangle 35"/>
          <p:cNvSpPr>
            <a:spLocks noChangeArrowheads="1"/>
          </p:cNvSpPr>
          <p:nvPr/>
        </p:nvSpPr>
        <p:spPr bwMode="auto">
          <a:xfrm>
            <a:off x="3886200" y="1984375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111…1</a:t>
            </a:r>
          </a:p>
        </p:txBody>
      </p:sp>
      <p:sp>
        <p:nvSpPr>
          <p:cNvPr id="34830" name="Rectangle 36"/>
          <p:cNvSpPr>
            <a:spLocks noChangeArrowheads="1"/>
          </p:cNvSpPr>
          <p:nvPr/>
        </p:nvSpPr>
        <p:spPr bwMode="auto">
          <a:xfrm>
            <a:off x="7391400" y="41179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100…0</a:t>
            </a:r>
          </a:p>
        </p:txBody>
      </p:sp>
      <p:sp>
        <p:nvSpPr>
          <p:cNvPr id="34831" name="Rectangle 37"/>
          <p:cNvSpPr>
            <a:spLocks noChangeArrowheads="1"/>
          </p:cNvSpPr>
          <p:nvPr/>
        </p:nvSpPr>
        <p:spPr bwMode="auto">
          <a:xfrm>
            <a:off x="7391400" y="34321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000…0</a:t>
            </a:r>
          </a:p>
        </p:txBody>
      </p:sp>
      <p:sp>
        <p:nvSpPr>
          <p:cNvPr id="34832" name="Rectangle 38"/>
          <p:cNvSpPr>
            <a:spLocks noChangeArrowheads="1"/>
          </p:cNvSpPr>
          <p:nvPr/>
        </p:nvSpPr>
        <p:spPr bwMode="auto">
          <a:xfrm>
            <a:off x="7391400" y="2746375"/>
            <a:ext cx="671658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011…1</a:t>
            </a:r>
          </a:p>
        </p:txBody>
      </p:sp>
      <p:sp>
        <p:nvSpPr>
          <p:cNvPr id="34833" name="Text Box 39"/>
          <p:cNvSpPr txBox="1">
            <a:spLocks noChangeArrowheads="1"/>
          </p:cNvSpPr>
          <p:nvPr/>
        </p:nvSpPr>
        <p:spPr bwMode="auto">
          <a:xfrm>
            <a:off x="5867400" y="2243137"/>
            <a:ext cx="79008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PosOver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834" name="Text Box 40"/>
          <p:cNvSpPr txBox="1">
            <a:spLocks noChangeArrowheads="1"/>
          </p:cNvSpPr>
          <p:nvPr/>
        </p:nvSpPr>
        <p:spPr bwMode="auto">
          <a:xfrm>
            <a:off x="5943600" y="4681537"/>
            <a:ext cx="82573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NegOver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" name="Rectangle 34">
            <a:extLst>
              <a:ext uri="{FF2B5EF4-FFF2-40B4-BE49-F238E27FC236}">
                <a16:creationId xmlns:a16="http://schemas.microsoft.com/office/drawing/2014/main" id="{F71332F3-BEE9-4EDF-B3B6-7610CA6C2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335" y="2722356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0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3B2C4411-9CA3-4017-BFFD-063319F0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335" y="4229787"/>
            <a:ext cx="803104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1</a:t>
            </a:r>
            <a:r>
              <a:rPr lang="en-US" sz="1400" b="0" dirty="0">
                <a:latin typeface="Calibri" pitchFamily="34" charset="0"/>
              </a:rPr>
              <a:t> 011…1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Bits, Bytes, and Integers – Part 2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sz="2000" b="0" dirty="0"/>
            </a:br>
            <a:r>
              <a:rPr lang="en-US" sz="2000" b="0" dirty="0"/>
              <a:t>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 September 8, 2020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4" imgW="6146800" imgH="5067300" progId="Excel.Sheet.8">
                  <p:embed/>
                </p:oleObj>
              </mc:Choice>
              <mc:Fallback>
                <p:oleObj name="Chart" r:id="rId4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Values</a:t>
            </a:r>
          </a:p>
          <a:p>
            <a:pPr lvl="1" eaLnBrk="1" hangingPunct="1">
              <a:defRPr/>
            </a:pPr>
            <a:r>
              <a:rPr lang="en-US"/>
              <a:t>4-bit two’s comp.</a:t>
            </a:r>
          </a:p>
          <a:p>
            <a:pPr lvl="1" eaLnBrk="1" hangingPunct="1">
              <a:defRPr/>
            </a:pPr>
            <a:r>
              <a:rPr lang="en-US"/>
              <a:t>Range from -8 to +7</a:t>
            </a:r>
          </a:p>
          <a:p>
            <a:pPr eaLnBrk="1" hangingPunct="1">
              <a:defRPr/>
            </a:pPr>
            <a:r>
              <a:rPr lang="en-US"/>
              <a:t>Wraps Around</a:t>
            </a:r>
          </a:p>
          <a:p>
            <a:pPr lvl="1" eaLnBrk="1" hangingPunct="1">
              <a:defRPr/>
            </a:pPr>
            <a:r>
              <a:rPr lang="en-US"/>
              <a:t>If sum </a:t>
            </a:r>
            <a:r>
              <a:rPr lang="en-US">
                <a:sym typeface="Symbol" pitchFamily="18" charset="2"/>
              </a:rPr>
              <a:t> </a:t>
            </a:r>
            <a:r>
              <a:rPr lang="en-US"/>
              <a:t>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negative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  <a:p>
            <a:pPr lvl="1" eaLnBrk="1" hangingPunct="1">
              <a:defRPr/>
            </a:pPr>
            <a:r>
              <a:rPr lang="en-US"/>
              <a:t>If sum &lt; –2</a:t>
            </a:r>
            <a:r>
              <a:rPr lang="en-US" i="1" baseline="30000"/>
              <a:t>w</a:t>
            </a:r>
            <a:r>
              <a:rPr lang="en-US" baseline="30000"/>
              <a:t>–1</a:t>
            </a:r>
            <a:endParaRPr lang="en-US"/>
          </a:p>
          <a:p>
            <a:pPr lvl="2" eaLnBrk="1" hangingPunct="1">
              <a:defRPr/>
            </a:pPr>
            <a:r>
              <a:rPr lang="en-US"/>
              <a:t>Becomes positive</a:t>
            </a:r>
          </a:p>
          <a:p>
            <a:pPr lvl="2" eaLnBrk="1" hangingPunct="1">
              <a:defRPr/>
            </a:pPr>
            <a:r>
              <a:rPr lang="en-US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TAdd</a:t>
            </a:r>
            <a:r>
              <a:rPr lang="en-US" baseline="-25000" dirty="0">
                <a:solidFill>
                  <a:schemeClr val="tx2"/>
                </a:solidFill>
                <a:latin typeface="Calibri" pitchFamily="34" charset="0"/>
              </a:rPr>
              <a:t>4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, </a:t>
            </a: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en-US" i="1" dirty="0">
                <a:solidFill>
                  <a:schemeClr val="tx2"/>
                </a:solidFill>
                <a:latin typeface="Calibri" pitchFamily="34" charset="0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PosOver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alibri" pitchFamily="34" charset="0"/>
              </a:rPr>
              <a:t>NegOver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67595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Characterizing TAdd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7"/>
            <a:ext cx="3810000" cy="34718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Functionality</a:t>
            </a:r>
          </a:p>
          <a:p>
            <a:pPr lvl="1" eaLnBrk="1" hangingPunct="1">
              <a:defRPr/>
            </a:pPr>
            <a:r>
              <a:rPr lang="en-US" dirty="0"/>
              <a:t>True sum requires </a:t>
            </a:r>
            <a:r>
              <a:rPr lang="en-US" b="0" i="1" dirty="0"/>
              <a:t>w</a:t>
            </a:r>
            <a:r>
              <a:rPr lang="en-US" b="0" dirty="0"/>
              <a:t>+1</a:t>
            </a:r>
            <a:r>
              <a:rPr lang="en-US" dirty="0"/>
              <a:t> bits</a:t>
            </a:r>
          </a:p>
          <a:p>
            <a:pPr lvl="1" eaLnBrk="1" hangingPunct="1">
              <a:defRPr/>
            </a:pPr>
            <a:r>
              <a:rPr lang="en-US" dirty="0"/>
              <a:t>Drop off MSB</a:t>
            </a:r>
          </a:p>
          <a:p>
            <a:pPr lvl="1" eaLnBrk="1" hangingPunct="1">
              <a:defRPr/>
            </a:pPr>
            <a:r>
              <a:rPr lang="en-US" dirty="0"/>
              <a:t>Treat remaining bits as 2’s comp. integer</a:t>
            </a:r>
          </a:p>
        </p:txBody>
      </p:sp>
      <p:graphicFrame>
        <p:nvGraphicFramePr>
          <p:cNvPr id="11266" name="Object 40"/>
          <p:cNvGraphicFramePr>
            <a:graphicFrameLocks/>
          </p:cNvGraphicFramePr>
          <p:nvPr/>
        </p:nvGraphicFramePr>
        <p:xfrm>
          <a:off x="1866900" y="4953000"/>
          <a:ext cx="5473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6096000" imgH="4064000" progId="Equation.3">
                  <p:embed/>
                </p:oleObj>
              </mc:Choice>
              <mc:Fallback>
                <p:oleObj name="Equation" r:id="rId4" imgW="6096000" imgH="4064000" progId="Equation.3">
                  <p:embed/>
                  <p:pic>
                    <p:nvPicPr>
                      <p:cNvPr id="11266" name="Object 4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396" b="70523"/>
                      <a:stretch>
                        <a:fillRect/>
                      </a:stretch>
                    </p:blipFill>
                    <p:spPr bwMode="auto">
                      <a:xfrm>
                        <a:off x="1866900" y="4953000"/>
                        <a:ext cx="5473700" cy="12017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41"/>
          <p:cNvSpPr txBox="1">
            <a:spLocks noChangeArrowheads="1"/>
          </p:cNvSpPr>
          <p:nvPr/>
        </p:nvSpPr>
        <p:spPr bwMode="auto">
          <a:xfrm>
            <a:off x="6286500" y="4951413"/>
            <a:ext cx="94923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NegOver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sp>
        <p:nvSpPr>
          <p:cNvPr id="11270" name="Text Box 42"/>
          <p:cNvSpPr txBox="1">
            <a:spLocks noChangeArrowheads="1"/>
          </p:cNvSpPr>
          <p:nvPr/>
        </p:nvSpPr>
        <p:spPr bwMode="auto">
          <a:xfrm>
            <a:off x="6362700" y="5713413"/>
            <a:ext cx="9174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(</a:t>
            </a:r>
            <a:r>
              <a:rPr lang="en-US" sz="1400" dirty="0" err="1">
                <a:latin typeface="Calibri" pitchFamily="34" charset="0"/>
              </a:rPr>
              <a:t>PosOver</a:t>
            </a:r>
            <a:r>
              <a:rPr lang="en-US" sz="1400" dirty="0">
                <a:latin typeface="Calibri" pitchFamily="34" charset="0"/>
              </a:rPr>
              <a:t>)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14824" y="1444625"/>
            <a:ext cx="3609976" cy="2670175"/>
            <a:chOff x="-105" y="2016"/>
            <a:chExt cx="2274" cy="1682"/>
          </a:xfrm>
        </p:grpSpPr>
        <p:sp>
          <p:nvSpPr>
            <p:cNvPr id="11272" name="Rectangle 44"/>
            <p:cNvSpPr>
              <a:spLocks noChangeArrowheads="1"/>
            </p:cNvSpPr>
            <p:nvPr/>
          </p:nvSpPr>
          <p:spPr bwMode="auto">
            <a:xfrm>
              <a:off x="720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45"/>
            <p:cNvSpPr>
              <a:spLocks noChangeArrowheads="1"/>
            </p:cNvSpPr>
            <p:nvPr/>
          </p:nvSpPr>
          <p:spPr bwMode="auto">
            <a:xfrm>
              <a:off x="1056" y="3312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u</a:t>
              </a:r>
            </a:p>
          </p:txBody>
        </p:sp>
        <p:sp>
          <p:nvSpPr>
            <p:cNvPr id="11274" name="Rectangle 46"/>
            <p:cNvSpPr>
              <a:spLocks noChangeArrowheads="1"/>
            </p:cNvSpPr>
            <p:nvPr/>
          </p:nvSpPr>
          <p:spPr bwMode="auto">
            <a:xfrm>
              <a:off x="192" y="2670"/>
              <a:ext cx="20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/>
                <a:t>v</a:t>
              </a:r>
            </a:p>
          </p:txBody>
        </p:sp>
        <p:sp>
          <p:nvSpPr>
            <p:cNvPr id="11275" name="Rectangle 47"/>
            <p:cNvSpPr>
              <a:spLocks noChangeArrowheads="1"/>
            </p:cNvSpPr>
            <p:nvPr/>
          </p:nvSpPr>
          <p:spPr bwMode="auto">
            <a:xfrm>
              <a:off x="768" y="3216"/>
              <a:ext cx="696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6" name="Rectangle 48"/>
            <p:cNvSpPr>
              <a:spLocks noChangeArrowheads="1"/>
            </p:cNvSpPr>
            <p:nvPr/>
          </p:nvSpPr>
          <p:spPr bwMode="auto">
            <a:xfrm>
              <a:off x="1200" y="3216"/>
              <a:ext cx="48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7" name="Rectangle 49"/>
            <p:cNvSpPr>
              <a:spLocks noChangeArrowheads="1"/>
            </p:cNvSpPr>
            <p:nvPr/>
          </p:nvSpPr>
          <p:spPr bwMode="auto">
            <a:xfrm>
              <a:off x="240" y="2880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&lt; 0</a:t>
              </a:r>
            </a:p>
          </p:txBody>
        </p:sp>
        <p:sp>
          <p:nvSpPr>
            <p:cNvPr id="11278" name="Rectangle 50"/>
            <p:cNvSpPr>
              <a:spLocks noChangeArrowheads="1"/>
            </p:cNvSpPr>
            <p:nvPr/>
          </p:nvSpPr>
          <p:spPr bwMode="auto">
            <a:xfrm>
              <a:off x="240" y="2496"/>
              <a:ext cx="464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&gt; 0</a:t>
              </a:r>
            </a:p>
          </p:txBody>
        </p:sp>
        <p:sp>
          <p:nvSpPr>
            <p:cNvPr id="11279" name="Rectangle 51"/>
            <p:cNvSpPr>
              <a:spLocks noChangeArrowheads="1"/>
            </p:cNvSpPr>
            <p:nvPr/>
          </p:nvSpPr>
          <p:spPr bwMode="auto">
            <a:xfrm>
              <a:off x="-105" y="3504"/>
              <a:ext cx="969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Negative Overflow</a:t>
              </a:r>
            </a:p>
          </p:txBody>
        </p:sp>
        <p:sp>
          <p:nvSpPr>
            <p:cNvPr id="11280" name="Rectangle 52"/>
            <p:cNvSpPr>
              <a:spLocks noChangeArrowheads="1"/>
            </p:cNvSpPr>
            <p:nvPr/>
          </p:nvSpPr>
          <p:spPr bwMode="auto">
            <a:xfrm>
              <a:off x="1248" y="2016"/>
              <a:ext cx="921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itchFamily="34" charset="0"/>
                </a:rPr>
                <a:t>Positive Overflow</a:t>
              </a:r>
            </a:p>
          </p:txBody>
        </p:sp>
        <p:sp>
          <p:nvSpPr>
            <p:cNvPr id="11281" name="Rectangle 53"/>
            <p:cNvSpPr>
              <a:spLocks noChangeArrowheads="1"/>
            </p:cNvSpPr>
            <p:nvPr/>
          </p:nvSpPr>
          <p:spPr bwMode="auto">
            <a:xfrm>
              <a:off x="1152" y="2448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Rectangle 54"/>
            <p:cNvSpPr>
              <a:spLocks noChangeArrowheads="1"/>
            </p:cNvSpPr>
            <p:nvPr/>
          </p:nvSpPr>
          <p:spPr bwMode="auto">
            <a:xfrm>
              <a:off x="720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5"/>
            <p:cNvSpPr>
              <a:spLocks noChangeArrowheads="1"/>
            </p:cNvSpPr>
            <p:nvPr/>
          </p:nvSpPr>
          <p:spPr bwMode="auto">
            <a:xfrm>
              <a:off x="1152" y="2832"/>
              <a:ext cx="432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56"/>
            <p:cNvSpPr>
              <a:spLocks/>
            </p:cNvSpPr>
            <p:nvPr/>
          </p:nvSpPr>
          <p:spPr bwMode="auto">
            <a:xfrm rot="5400000" flipH="1">
              <a:off x="1176" y="2424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Freeform 57"/>
            <p:cNvSpPr>
              <a:spLocks/>
            </p:cNvSpPr>
            <p:nvPr/>
          </p:nvSpPr>
          <p:spPr bwMode="auto">
            <a:xfrm rot="16200000" flipH="1">
              <a:off x="744" y="2808"/>
              <a:ext cx="384" cy="432"/>
            </a:xfrm>
            <a:custGeom>
              <a:avLst/>
              <a:gdLst>
                <a:gd name="T0" fmla="*/ 0 w 432"/>
                <a:gd name="T1" fmla="*/ 0 h 384"/>
                <a:gd name="T2" fmla="*/ 432 w 432"/>
                <a:gd name="T3" fmla="*/ 384 h 384"/>
                <a:gd name="T4" fmla="*/ 432 w 432"/>
                <a:gd name="T5" fmla="*/ 0 h 384"/>
                <a:gd name="T6" fmla="*/ 0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0"/>
                  </a:moveTo>
                  <a:lnTo>
                    <a:pt x="432" y="384"/>
                  </a:lnTo>
                  <a:lnTo>
                    <a:pt x="4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58"/>
            <p:cNvSpPr>
              <a:spLocks noChangeShapeType="1"/>
            </p:cNvSpPr>
            <p:nvPr/>
          </p:nvSpPr>
          <p:spPr bwMode="auto">
            <a:xfrm flipV="1">
              <a:off x="672" y="3072"/>
              <a:ext cx="144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Line 59"/>
            <p:cNvSpPr>
              <a:spLocks noChangeShapeType="1"/>
            </p:cNvSpPr>
            <p:nvPr/>
          </p:nvSpPr>
          <p:spPr bwMode="auto">
            <a:xfrm flipH="1">
              <a:off x="1440" y="2256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60"/>
            <p:cNvSpPr>
              <a:spLocks noChangeArrowheads="1"/>
            </p:cNvSpPr>
            <p:nvPr/>
          </p:nvSpPr>
          <p:spPr bwMode="auto">
            <a:xfrm>
              <a:off x="144" y="2159"/>
              <a:ext cx="97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US" dirty="0" err="1">
                  <a:solidFill>
                    <a:schemeClr val="tx2"/>
                  </a:solidFill>
                  <a:latin typeface="Calibri" pitchFamily="34" charset="0"/>
                </a:rPr>
                <a:t>TAdd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u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, </a:t>
              </a:r>
              <a:r>
                <a:rPr lang="en-US" i="1" dirty="0">
                  <a:solidFill>
                    <a:schemeClr val="tx2"/>
                  </a:solidFill>
                  <a:latin typeface="Calibri" pitchFamily="34" charset="0"/>
                </a:rPr>
                <a:t>v</a:t>
              </a: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35302" y="4953000"/>
            <a:ext cx="551010" cy="36353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8970" y="5619690"/>
            <a:ext cx="55101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i="1" baseline="30000" dirty="0">
                <a:latin typeface="Times New Roman" pitchFamily="18" charset="0"/>
                <a:cs typeface="Times New Roman" pitchFamily="18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8394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28737"/>
            <a:ext cx="83073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0" i="1" dirty="0" err="1"/>
              <a:t>w</a:t>
            </a:r>
            <a:r>
              <a:rPr lang="en-US" b="0" i="1" dirty="0"/>
              <a:t>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Unsigned: up to 2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2">
              <a:defRPr/>
            </a:pPr>
            <a:r>
              <a:rPr lang="en-US" b="0" dirty="0"/>
              <a:t>Result range: 0 ≤ </a:t>
            </a:r>
            <a:r>
              <a:rPr lang="en-US" b="0" i="1" dirty="0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(2</a:t>
            </a:r>
            <a:r>
              <a:rPr lang="en-US" b="0" i="1" baseline="30000" dirty="0"/>
              <a:t>w</a:t>
            </a:r>
            <a:r>
              <a:rPr lang="en-US" b="0" dirty="0"/>
              <a:t> – 1)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dirty="0"/>
              <a:t> – 2</a:t>
            </a:r>
            <a:r>
              <a:rPr lang="en-US" b="0" i="1" baseline="30000" dirty="0"/>
              <a:t>w</a:t>
            </a:r>
            <a:r>
              <a:rPr lang="en-US" b="0" baseline="30000" dirty="0"/>
              <a:t>+1</a:t>
            </a:r>
            <a:r>
              <a:rPr lang="en-US" b="0" dirty="0"/>
              <a:t> + 1</a:t>
            </a:r>
          </a:p>
          <a:p>
            <a:pPr lvl="1" eaLnBrk="1" hangingPunct="1">
              <a:defRPr/>
            </a:pPr>
            <a:r>
              <a:rPr lang="en-US" dirty="0"/>
              <a:t>Two’s complement min (negative): Up to 2</a:t>
            </a:r>
            <a:r>
              <a:rPr lang="en-US" i="1" dirty="0"/>
              <a:t>w</a:t>
            </a:r>
            <a:r>
              <a:rPr lang="en-US" dirty="0"/>
              <a:t>-1 bits</a:t>
            </a:r>
          </a:p>
          <a:p>
            <a:pPr lvl="2">
              <a:defRPr/>
            </a:pPr>
            <a:r>
              <a:rPr lang="en-US" b="0" dirty="0"/>
              <a:t>Result range</a:t>
            </a:r>
            <a:r>
              <a:rPr lang="en-US" b="0" i="1" dirty="0"/>
              <a:t>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 ≥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)*(2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–1)  =  –2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 </a:t>
            </a:r>
            <a:r>
              <a:rPr lang="en-US" b="0" dirty="0"/>
              <a:t>+ 2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</a:p>
          <a:p>
            <a:pPr lvl="1">
              <a:defRPr/>
            </a:pPr>
            <a:r>
              <a:rPr lang="en-US" dirty="0"/>
              <a:t>Two’s complement max (positive): Up to 2</a:t>
            </a:r>
            <a:r>
              <a:rPr lang="en-US" i="1" dirty="0"/>
              <a:t>w</a:t>
            </a:r>
            <a:r>
              <a:rPr lang="en-US" dirty="0"/>
              <a:t> bits, but only for (</a:t>
            </a:r>
            <a:r>
              <a:rPr lang="en-US" i="1" dirty="0"/>
              <a:t>TMin</a:t>
            </a:r>
            <a:r>
              <a:rPr lang="en-US" i="1" baseline="-25000" dirty="0"/>
              <a:t>w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pPr lvl="2">
              <a:defRPr/>
            </a:pPr>
            <a:r>
              <a:rPr lang="en-US" b="0" dirty="0"/>
              <a:t>Result range: </a:t>
            </a:r>
            <a:r>
              <a:rPr lang="en-US" b="0" i="1" dirty="0" err="1"/>
              <a:t>x</a:t>
            </a:r>
            <a:r>
              <a:rPr lang="en-US" b="0" dirty="0"/>
              <a:t> * </a:t>
            </a:r>
            <a:r>
              <a:rPr lang="en-US" b="0" i="1" dirty="0"/>
              <a:t>y</a:t>
            </a:r>
            <a:r>
              <a:rPr lang="en-US" b="0" dirty="0"/>
              <a:t> ≤ (–2</a:t>
            </a:r>
            <a:r>
              <a:rPr lang="en-US" b="0" i="1" baseline="30000" dirty="0"/>
              <a:t>w</a:t>
            </a:r>
            <a:r>
              <a:rPr lang="en-US" b="0" baseline="30000" dirty="0"/>
              <a:t>–1</a:t>
            </a:r>
            <a:r>
              <a:rPr lang="en-US" b="0" dirty="0"/>
              <a:t>) </a:t>
            </a:r>
            <a:r>
              <a:rPr lang="en-US" b="0" baseline="30000" dirty="0"/>
              <a:t>2</a:t>
            </a:r>
            <a:r>
              <a:rPr lang="en-US" b="0" dirty="0"/>
              <a:t>  =  2</a:t>
            </a:r>
            <a:r>
              <a:rPr lang="en-US" b="0" baseline="30000" dirty="0"/>
              <a:t>2</a:t>
            </a:r>
            <a:r>
              <a:rPr lang="en-US" b="0" i="1" baseline="30000" dirty="0"/>
              <a:t>w</a:t>
            </a:r>
            <a:r>
              <a:rPr lang="en-US" b="0" baseline="30000" dirty="0"/>
              <a:t>–2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Multiplication in C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368935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Ignores high order </a:t>
            </a:r>
            <a:r>
              <a:rPr lang="en-US" b="0" i="1"/>
              <a:t>w</a:t>
            </a:r>
            <a:r>
              <a:rPr lang="en-US"/>
              <a:t> bits</a:t>
            </a:r>
          </a:p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0"/>
              <a:t>UMult</a:t>
            </a:r>
            <a:r>
              <a:rPr lang="en-US" b="0" i="1" baseline="-25000"/>
              <a:t>w</a:t>
            </a:r>
            <a:r>
              <a:rPr lang="en-US" b="0"/>
              <a:t>(</a:t>
            </a:r>
            <a:r>
              <a:rPr lang="en-US" b="0" i="1"/>
              <a:t>u</a:t>
            </a:r>
            <a:r>
              <a:rPr lang="en-US" b="0"/>
              <a:t> , </a:t>
            </a:r>
            <a:r>
              <a:rPr lang="en-US" b="0" i="1"/>
              <a:t>v</a:t>
            </a:r>
            <a:r>
              <a:rPr lang="en-US" b="0"/>
              <a:t>)	=	</a:t>
            </a:r>
            <a:r>
              <a:rPr lang="en-US" b="0" i="1"/>
              <a:t>u</a:t>
            </a:r>
            <a:r>
              <a:rPr lang="en-US" b="0"/>
              <a:t>   · </a:t>
            </a:r>
            <a:r>
              <a:rPr lang="en-US" b="0" i="1"/>
              <a:t>v</a:t>
            </a:r>
            <a:r>
              <a:rPr lang="en-US" b="0"/>
              <a:t>  mod 2</a:t>
            </a:r>
            <a:r>
              <a:rPr lang="en-US" b="0" i="1" baseline="30000"/>
              <a:t>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52400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9812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5562600" y="14478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562600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2743200" y="2286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5181600" y="1905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43840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2857500" y="22860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89560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2743200" y="2743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40218" y="2352645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76200" y="1698976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76201" y="29718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4584700" y="274320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UMult</a:t>
            </a:r>
            <a:r>
              <a:rPr lang="en-US" b="0" i="1" baseline="-25000">
                <a:latin typeface="Times" pitchFamily="18" charset="0"/>
              </a:rPr>
              <a:t>w</a:t>
            </a:r>
            <a:r>
              <a:rPr lang="en-US" b="0">
                <a:latin typeface="Times" pitchFamily="18" charset="0"/>
              </a:rPr>
              <a:t>(</a:t>
            </a:r>
            <a:r>
              <a:rPr lang="en-US" b="0" i="1">
                <a:latin typeface="Times" pitchFamily="18" charset="0"/>
              </a:rPr>
              <a:t>u</a:t>
            </a:r>
            <a:r>
              <a:rPr lang="en-US" b="0">
                <a:latin typeface="Times" pitchFamily="18" charset="0"/>
              </a:rPr>
              <a:t> , </a:t>
            </a:r>
            <a:r>
              <a:rPr lang="en-US" b="0" i="1">
                <a:latin typeface="Times" pitchFamily="18" charset="0"/>
              </a:rPr>
              <a:t>v</a:t>
            </a:r>
            <a:r>
              <a:rPr lang="en-US" b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43840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1100 0001 1101 1101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C1DD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7602937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233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213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80" name="Line 6"/>
          <p:cNvSpPr>
            <a:spLocks noChangeShapeType="1"/>
          </p:cNvSpPr>
          <p:nvPr/>
        </p:nvSpPr>
        <p:spPr bwMode="auto">
          <a:xfrm>
            <a:off x="7679136" y="6036389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1" name="Rectangle 13"/>
          <p:cNvSpPr>
            <a:spLocks/>
          </p:cNvSpPr>
          <p:nvPr/>
        </p:nvSpPr>
        <p:spPr bwMode="auto">
          <a:xfrm>
            <a:off x="7602937" y="6007020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49629</a:t>
            </a:r>
          </a:p>
        </p:txBody>
      </p:sp>
      <p:sp>
        <p:nvSpPr>
          <p:cNvPr id="82" name="Rectangle 13"/>
          <p:cNvSpPr>
            <a:spLocks/>
          </p:cNvSpPr>
          <p:nvPr/>
        </p:nvSpPr>
        <p:spPr bwMode="auto">
          <a:xfrm>
            <a:off x="7602937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221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7679136" y="6376511"/>
            <a:ext cx="1007663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686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Multiplication in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32004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Standard Multiplication Function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high order </a:t>
            </a:r>
            <a:r>
              <a:rPr lang="en-US" b="0" i="1" dirty="0"/>
              <a:t>w</a:t>
            </a:r>
            <a:r>
              <a:rPr lang="en-US" dirty="0"/>
              <a:t> bits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Some of which are different for signed vs. unsigned multiplication</a:t>
            </a:r>
          </a:p>
          <a:p>
            <a:pPr lvl="1" eaLnBrk="1" hangingPunct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are the same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72200" y="1219200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172200" y="1676400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5562600" y="1143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5562600" y="1600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2743200" y="1981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5181600" y="1600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72200" y="2133600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2857500" y="198120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</a:t>
            </a:r>
            <a:r>
              <a:rPr lang="en-US" b="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72200" y="2590800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2743200" y="24384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78201" y="2058250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2*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76200" y="1380472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76201" y="2676861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4648200" y="2438400"/>
            <a:ext cx="1409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TMult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429000" y="2133600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64" name="Rectangle 5"/>
          <p:cNvSpPr>
            <a:spLocks/>
          </p:cNvSpPr>
          <p:nvPr/>
        </p:nvSpPr>
        <p:spPr bwMode="auto">
          <a:xfrm>
            <a:off x="7430830" y="5350589"/>
            <a:ext cx="1220847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-23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-43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5" name="Line 6"/>
          <p:cNvSpPr>
            <a:spLocks noChangeShapeType="1"/>
          </p:cNvSpPr>
          <p:nvPr/>
        </p:nvSpPr>
        <p:spPr bwMode="auto">
          <a:xfrm>
            <a:off x="7507030" y="6036389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7430830" y="6007020"/>
            <a:ext cx="122102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989</a:t>
            </a:r>
          </a:p>
        </p:txBody>
      </p:sp>
      <p:sp>
        <p:nvSpPr>
          <p:cNvPr id="67" name="Rectangle 13"/>
          <p:cNvSpPr>
            <a:spLocks/>
          </p:cNvSpPr>
          <p:nvPr/>
        </p:nvSpPr>
        <p:spPr bwMode="auto">
          <a:xfrm>
            <a:off x="7430830" y="6371431"/>
            <a:ext cx="1220847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-35</a:t>
            </a: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7507030" y="6376511"/>
            <a:ext cx="106547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9" name="Rectangle 5"/>
          <p:cNvSpPr>
            <a:spLocks/>
          </p:cNvSpPr>
          <p:nvPr/>
        </p:nvSpPr>
        <p:spPr bwMode="auto">
          <a:xfrm>
            <a:off x="2895600" y="5350589"/>
            <a:ext cx="3221395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1110 1001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        1101 0101</a:t>
            </a:r>
          </a:p>
          <a:p>
            <a:pPr eaLnBrk="1" hangingPunct="1"/>
            <a:endParaRPr lang="en-US" sz="2000" b="0" dirty="0">
              <a:solidFill>
                <a:srgbClr val="FFFFFF"/>
              </a:solidFill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>
            <a:off x="2925483" y="6036389"/>
            <a:ext cx="309431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2895600" y="6007020"/>
            <a:ext cx="32218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0000 0011 1101 1101</a:t>
            </a:r>
          </a:p>
        </p:txBody>
      </p:sp>
      <p:sp>
        <p:nvSpPr>
          <p:cNvPr id="72" name="Rectangle 13"/>
          <p:cNvSpPr>
            <a:spLocks/>
          </p:cNvSpPr>
          <p:nvPr/>
        </p:nvSpPr>
        <p:spPr bwMode="auto">
          <a:xfrm>
            <a:off x="2895600" y="6371431"/>
            <a:ext cx="3221395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        1101 1101</a:t>
            </a:r>
          </a:p>
        </p:txBody>
      </p:sp>
      <p:sp>
        <p:nvSpPr>
          <p:cNvPr id="73" name="Line 6"/>
          <p:cNvSpPr>
            <a:spLocks noChangeShapeType="1"/>
          </p:cNvSpPr>
          <p:nvPr/>
        </p:nvSpPr>
        <p:spPr bwMode="auto">
          <a:xfrm>
            <a:off x="2925484" y="6376511"/>
            <a:ext cx="309431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4" name="Rectangle 5"/>
          <p:cNvSpPr>
            <a:spLocks/>
          </p:cNvSpPr>
          <p:nvPr/>
        </p:nvSpPr>
        <p:spPr bwMode="auto">
          <a:xfrm>
            <a:off x="6351193" y="5350589"/>
            <a:ext cx="913070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E9</a:t>
            </a:r>
          </a:p>
          <a:p>
            <a:pPr eaLnBrk="1" hangingPunct="1"/>
            <a:r>
              <a:rPr lang="en-US" sz="20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*  D5</a:t>
            </a:r>
          </a:p>
        </p:txBody>
      </p:sp>
      <p:sp>
        <p:nvSpPr>
          <p:cNvPr id="75" name="Line 6"/>
          <p:cNvSpPr>
            <a:spLocks noChangeShapeType="1"/>
          </p:cNvSpPr>
          <p:nvPr/>
        </p:nvSpPr>
        <p:spPr bwMode="auto">
          <a:xfrm>
            <a:off x="6427393" y="6036389"/>
            <a:ext cx="73540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6" name="Rectangle 13"/>
          <p:cNvSpPr>
            <a:spLocks/>
          </p:cNvSpPr>
          <p:nvPr/>
        </p:nvSpPr>
        <p:spPr bwMode="auto">
          <a:xfrm>
            <a:off x="6351193" y="6007020"/>
            <a:ext cx="913196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03DD</a:t>
            </a:r>
          </a:p>
        </p:txBody>
      </p:sp>
      <p:sp>
        <p:nvSpPr>
          <p:cNvPr id="77" name="Rectangle 13"/>
          <p:cNvSpPr>
            <a:spLocks/>
          </p:cNvSpPr>
          <p:nvPr/>
        </p:nvSpPr>
        <p:spPr bwMode="auto">
          <a:xfrm>
            <a:off x="6351193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DD</a:t>
            </a: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6427392" y="6376511"/>
            <a:ext cx="735407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·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True Product: </a:t>
            </a:r>
            <a:r>
              <a:rPr lang="en-US" sz="2000" b="0" i="1" dirty="0" err="1">
                <a:latin typeface="Calibri" pitchFamily="34" charset="0"/>
              </a:rPr>
              <a:t>w</a:t>
            </a:r>
            <a:r>
              <a:rPr lang="en-US" sz="2000" b="0" dirty="0" err="1">
                <a:latin typeface="Calibri" pitchFamily="34" charset="0"/>
              </a:rPr>
              <a:t>+</a:t>
            </a:r>
            <a:r>
              <a:rPr lang="en-US" sz="2000" b="0" i="1" dirty="0" err="1">
                <a:latin typeface="Calibri" pitchFamily="34" charset="0"/>
              </a:rPr>
              <a:t>k</a:t>
            </a:r>
            <a:r>
              <a:rPr lang="en-US" sz="2000" b="0" dirty="0">
                <a:latin typeface="Calibri" pitchFamily="34" charset="0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Discard </a:t>
            </a:r>
            <a:r>
              <a:rPr lang="en-US" sz="2000" b="0" i="1" dirty="0">
                <a:latin typeface="Calibri" pitchFamily="34" charset="0"/>
              </a:rPr>
              <a:t>k </a:t>
            </a:r>
            <a:r>
              <a:rPr lang="en-US" sz="2000" b="0" dirty="0">
                <a:latin typeface="Calibri" pitchFamily="34" charset="0"/>
              </a:rPr>
              <a:t> bits: </a:t>
            </a:r>
            <a:r>
              <a:rPr lang="en-US" sz="2000" b="0" i="1" dirty="0">
                <a:latin typeface="Calibri" pitchFamily="34" charset="0"/>
              </a:rPr>
              <a:t>w</a:t>
            </a:r>
            <a:r>
              <a:rPr lang="en-US" sz="2000" b="0" dirty="0">
                <a:latin typeface="Calibri" pitchFamily="34" charset="0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>
                <a:latin typeface="Times" pitchFamily="18" charset="0"/>
              </a:rPr>
              <a:t>UMult</a:t>
            </a:r>
            <a:r>
              <a:rPr lang="en-US" sz="1600" b="0" i="1" baseline="-25000">
                <a:latin typeface="Times" pitchFamily="18" charset="0"/>
              </a:rPr>
              <a:t>w</a:t>
            </a:r>
            <a:r>
              <a:rPr lang="en-US" sz="1600" b="0">
                <a:latin typeface="Times" pitchFamily="18" charset="0"/>
              </a:rPr>
              <a:t>(</a:t>
            </a:r>
            <a:r>
              <a:rPr lang="en-US" sz="1600" b="0" i="1">
                <a:latin typeface="Times" pitchFamily="18" charset="0"/>
              </a:rPr>
              <a:t>u</a:t>
            </a:r>
            <a:r>
              <a:rPr lang="en-US" sz="1600" b="0">
                <a:latin typeface="Times" pitchFamily="18" charset="0"/>
              </a:rPr>
              <a:t> , 2</a:t>
            </a:r>
            <a:r>
              <a:rPr lang="en-US" sz="1600" b="0" i="1" baseline="30000">
                <a:latin typeface="Times" pitchFamily="18" charset="0"/>
              </a:rPr>
              <a:t>k</a:t>
            </a:r>
            <a:r>
              <a:rPr lang="en-US" sz="1600" b="0">
                <a:latin typeface="Times" pitchFamily="18" charset="0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" r:id="rId4" imgW="7988300" imgH="1651000" progId="Word.Document.8">
                  <p:embed/>
                </p:oleObj>
              </mc:Choice>
              <mc:Fallback>
                <p:oleObj name="Document" r:id="rId4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2000" b="0">
              <a:latin typeface="Calibri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>
                <a:latin typeface="Calibri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Calibri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</a:t>
            </a:r>
            <a:r>
              <a:rPr lang="en-US" sz="1600" b="0" i="1" dirty="0">
                <a:latin typeface="Times" pitchFamily="18" charset="0"/>
              </a:rPr>
              <a:t> </a:t>
            </a: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 </a:t>
            </a:r>
            <a:r>
              <a:rPr lang="en-US" b="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Uses arithmetic shift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wrong direction when </a:t>
            </a:r>
            <a:r>
              <a:rPr lang="en-US" b="1" dirty="0">
                <a:solidFill>
                  <a:schemeClr val="tx2"/>
                </a:solidFill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114675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98339"/>
              </p:ext>
            </p:extLst>
          </p:nvPr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" r:id="rId4" imgW="7859378" imgH="1650554" progId="Word.Document.8">
                  <p:embed/>
                </p:oleObj>
              </mc:Choice>
              <mc:Fallback>
                <p:oleObj name="Document" r:id="rId4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Assignment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Lab 0 available via course web page and </a:t>
            </a:r>
            <a:r>
              <a:rPr lang="en-US" dirty="0">
                <a:hlinkClick r:id="rId2"/>
              </a:rPr>
              <a:t>Autolab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Thurs. Sept. 10, 11:59:59pm ET</a:t>
            </a:r>
          </a:p>
          <a:p>
            <a:pPr lvl="1"/>
            <a:r>
              <a:rPr lang="en-US" dirty="0"/>
              <a:t>No grace days. No late submissions! </a:t>
            </a:r>
          </a:p>
          <a:p>
            <a:r>
              <a:rPr lang="en-US" dirty="0"/>
              <a:t>Lab 1 available after 5 pm via </a:t>
            </a:r>
            <a:r>
              <a:rPr lang="en-US" dirty="0">
                <a:hlinkClick r:id="rId2"/>
              </a:rPr>
              <a:t>Autolab </a:t>
            </a:r>
            <a:endParaRPr lang="en-US" dirty="0"/>
          </a:p>
          <a:p>
            <a:pPr lvl="1"/>
            <a:r>
              <a:rPr lang="en-US" dirty="0"/>
              <a:t>Due Thurs, Sept. 17, 11:59:59pm ET</a:t>
            </a:r>
          </a:p>
          <a:p>
            <a:pPr lvl="1"/>
            <a:r>
              <a:rPr lang="en-US" dirty="0"/>
              <a:t>Read instructions carefully: </a:t>
            </a:r>
            <a:r>
              <a:rPr lang="en-US" dirty="0" err="1"/>
              <a:t>writeup</a:t>
            </a:r>
            <a:r>
              <a:rPr lang="en-US" dirty="0"/>
              <a:t>, </a:t>
            </a:r>
            <a:r>
              <a:rPr lang="en-US" dirty="0" err="1"/>
              <a:t>bits.c</a:t>
            </a:r>
            <a:r>
              <a:rPr lang="en-US" dirty="0"/>
              <a:t>, </a:t>
            </a:r>
            <a:r>
              <a:rPr lang="en-US" dirty="0" err="1"/>
              <a:t>tests.c</a:t>
            </a:r>
            <a:endParaRPr lang="en-US" dirty="0"/>
          </a:p>
          <a:p>
            <a:pPr lvl="2"/>
            <a:r>
              <a:rPr lang="en-US" dirty="0"/>
              <a:t>Quirky software infrastructure</a:t>
            </a:r>
          </a:p>
          <a:p>
            <a:pPr lvl="1"/>
            <a:r>
              <a:rPr lang="en-US" dirty="0"/>
              <a:t>Based on lectures 2, 3, and 4 (CS:APP Chapter 2)</a:t>
            </a:r>
          </a:p>
          <a:p>
            <a:pPr lvl="1"/>
            <a:r>
              <a:rPr lang="en-US" dirty="0"/>
              <a:t>After today you will know everything for the integer problems</a:t>
            </a:r>
          </a:p>
          <a:p>
            <a:pPr lvl="1"/>
            <a:r>
              <a:rPr lang="en-US" dirty="0"/>
              <a:t>Floating point covered Thursday Sept. 10</a:t>
            </a:r>
          </a:p>
          <a:p>
            <a:r>
              <a:rPr lang="en-US" dirty="0"/>
              <a:t>In-Person Recitations</a:t>
            </a:r>
          </a:p>
          <a:p>
            <a:pPr lvl="1"/>
            <a:r>
              <a:rPr lang="en-US" dirty="0"/>
              <a:t>We will email students with their in-person recitation status based on the </a:t>
            </a:r>
            <a:r>
              <a:rPr lang="en-US" dirty="0">
                <a:highlight>
                  <a:srgbClr val="FFFF00"/>
                </a:highlight>
              </a:rPr>
              <a:t>survey on Piazza (fill out before class 9/10 or be uncounted)</a:t>
            </a:r>
          </a:p>
          <a:p>
            <a:pPr lvl="1"/>
            <a:r>
              <a:rPr lang="en-US" dirty="0"/>
              <a:t>First recitations (in-person and remote) are 9/14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457200"/>
            <a:ext cx="8866187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Negation: Complement &amp; Increment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143000"/>
            <a:ext cx="7854950" cy="5224463"/>
          </a:xfrm>
        </p:spPr>
        <p:txBody>
          <a:bodyPr lIns="90487" tIns="44450" rIns="90487" bIns="44450"/>
          <a:lstStyle/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Negate through complement and increase</a:t>
            </a:r>
            <a:br>
              <a:rPr lang="en-US" dirty="0"/>
            </a:b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~x + 1 == -x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Example</a:t>
            </a:r>
          </a:p>
          <a:p>
            <a:pPr lvl="1" eaLnBrk="1" hangingPunct="1">
              <a:tabLst>
                <a:tab pos="3200400" algn="l"/>
                <a:tab pos="4114800" algn="l"/>
              </a:tabLst>
              <a:defRPr/>
            </a:pPr>
            <a:r>
              <a:rPr lang="en-US" dirty="0"/>
              <a:t>Observation: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~x + x == 1111…111 == -1</a:t>
            </a:r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  <a:p>
            <a:pPr eaLnBrk="1" hangingPunct="1">
              <a:tabLst>
                <a:tab pos="3200400" algn="l"/>
                <a:tab pos="4114800" algn="l"/>
              </a:tabLst>
              <a:defRPr/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3537" y="2819401"/>
            <a:ext cx="2971800" cy="1604963"/>
            <a:chOff x="2160" y="1968"/>
            <a:chExt cx="1872" cy="101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91"/>
              <a:chOff x="2448" y="1968"/>
              <a:chExt cx="1536" cy="291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8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9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1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82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3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4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85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49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 x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91"/>
              <a:chOff x="2448" y="2448"/>
              <a:chExt cx="1536" cy="291"/>
            </a:xfrm>
          </p:grpSpPr>
          <p:sp>
            <p:nvSpPr>
              <p:cNvPr id="31768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69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0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1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2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73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4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5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1776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02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~x</a:t>
                </a:r>
              </a:p>
            </p:txBody>
          </p:sp>
        </p:grpSp>
        <p:sp>
          <p:nvSpPr>
            <p:cNvPr id="31756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1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0">
                  <a:latin typeface="Calibri" pitchFamily="34" charset="0"/>
                </a:rPr>
                <a:t>+</a:t>
              </a:r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91"/>
              <a:chOff x="2448" y="1968"/>
              <a:chExt cx="1536" cy="291"/>
            </a:xfrm>
          </p:grpSpPr>
          <p:sp>
            <p:nvSpPr>
              <p:cNvPr id="31759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0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1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2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3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4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5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6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1767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274" cy="29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0">
                    <a:latin typeface="Calibri" pitchFamily="34" charset="0"/>
                  </a:rPr>
                  <a:t>-1</a:t>
                </a:r>
              </a:p>
            </p:txBody>
          </p:sp>
        </p:grpSp>
      </p:grp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186318"/>
              </p:ext>
            </p:extLst>
          </p:nvPr>
        </p:nvGraphicFramePr>
        <p:xfrm>
          <a:off x="1143000" y="5074940"/>
          <a:ext cx="6015038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Document" r:id="rId4" imgW="6184900" imgH="2108200" progId="Word.Document.8">
                  <p:embed/>
                </p:oleObj>
              </mc:Choice>
              <mc:Fallback>
                <p:oleObj name="Document" r:id="rId4" imgW="6184900" imgH="2108200" progId="Word.Document.8">
                  <p:embed/>
                  <p:pic>
                    <p:nvPicPr>
                      <p:cNvPr id="3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4940"/>
                        <a:ext cx="6015038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38200" y="4572000"/>
            <a:ext cx="13869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x = 15213</a:t>
            </a:r>
          </a:p>
        </p:txBody>
      </p:sp>
    </p:spTree>
    <p:extLst>
      <p:ext uri="{BB962C8B-B14F-4D97-AF65-F5344CB8AC3E}">
        <p14:creationId xmlns:p14="http://schemas.microsoft.com/office/powerpoint/2010/main" val="7187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296025" cy="2611438"/>
            <a:chOff x="1143000" y="1257300"/>
            <a:chExt cx="6296025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154"/>
                </p:ext>
              </p:extLst>
            </p:nvPr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Document" r:id="rId4" imgW="6177018" imgH="2105264" progId="Word.Document.8">
                    <p:embed/>
                  </p:oleObj>
                </mc:Choice>
                <mc:Fallback>
                  <p:oleObj name="Document" r:id="rId4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127951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</a:t>
              </a:r>
              <a:r>
                <a:rPr lang="en-US" dirty="0" err="1">
                  <a:latin typeface="Calibri" pitchFamily="34" charset="0"/>
                </a:rPr>
                <a:t>TMin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8330"/>
                </p:ext>
              </p:extLst>
            </p:nvPr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Document" r:id="rId6" imgW="6083300" imgH="1371600" progId="Word.Document.8">
                    <p:embed/>
                  </p:oleObj>
                </mc:Choice>
                <mc:Fallback>
                  <p:oleObj name="Document" r:id="rId6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632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Addition:</a:t>
            </a:r>
          </a:p>
          <a:p>
            <a:pPr lvl="1"/>
            <a:r>
              <a:rPr lang="en-US" dirty="0"/>
              <a:t>Unsigned/signed: Normal addition followed by truncate,</a:t>
            </a:r>
            <a:br>
              <a:rPr lang="en-US" dirty="0"/>
            </a:br>
            <a:r>
              <a:rPr lang="en-US" dirty="0"/>
              <a:t>same operation on bit level</a:t>
            </a:r>
          </a:p>
          <a:p>
            <a:pPr lvl="1"/>
            <a:r>
              <a:rPr lang="en-US" dirty="0"/>
              <a:t>Unsigned: addition mod 2</a:t>
            </a:r>
            <a:r>
              <a:rPr lang="en-US" baseline="30000" dirty="0"/>
              <a:t>w</a:t>
            </a:r>
          </a:p>
          <a:p>
            <a:pPr lvl="2"/>
            <a:r>
              <a:rPr lang="en-US" dirty="0"/>
              <a:t>Mathematical addition + possible subtraction of 2</a:t>
            </a:r>
            <a:r>
              <a:rPr lang="en-US" baseline="30000" dirty="0"/>
              <a:t>w</a:t>
            </a:r>
            <a:endParaRPr lang="en-US" dirty="0"/>
          </a:p>
          <a:p>
            <a:pPr lvl="1"/>
            <a:r>
              <a:rPr lang="en-US" dirty="0"/>
              <a:t>Signed: modified addition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  <a:p>
            <a:pPr lvl="2"/>
            <a:r>
              <a:rPr lang="en-US" dirty="0"/>
              <a:t>Mathematical addition + possible addition or subtraction of 2</a:t>
            </a:r>
            <a:r>
              <a:rPr lang="en-US" baseline="30000" dirty="0"/>
              <a:t>w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Multiplication:</a:t>
            </a:r>
          </a:p>
          <a:p>
            <a:pPr lvl="1"/>
            <a:r>
              <a:rPr lang="en-US" dirty="0"/>
              <a:t>Unsigned/signed: Normal multiplication followed by truncate, same operation on bit level</a:t>
            </a:r>
          </a:p>
          <a:p>
            <a:pPr lvl="1"/>
            <a:r>
              <a:rPr lang="en-US" dirty="0"/>
              <a:t>Unsigned: multiplication mod 2</a:t>
            </a:r>
            <a:r>
              <a:rPr lang="en-US" baseline="30000" dirty="0"/>
              <a:t>w</a:t>
            </a:r>
          </a:p>
          <a:p>
            <a:pPr lvl="1"/>
            <a:r>
              <a:rPr lang="en-US" dirty="0"/>
              <a:t>Signed: modified multiplication mod 2</a:t>
            </a:r>
            <a:r>
              <a:rPr lang="en-US" baseline="30000" dirty="0"/>
              <a:t>w </a:t>
            </a:r>
            <a:r>
              <a:rPr lang="en-US" dirty="0"/>
              <a:t>(result in proper range)</a:t>
            </a:r>
            <a:endParaRPr lang="en-US" baseline="30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Don’t</a:t>
            </a:r>
            <a:r>
              <a:rPr lang="en-US" dirty="0"/>
              <a:t> use without understanding implications</a:t>
            </a:r>
          </a:p>
          <a:p>
            <a:pPr lvl="1" eaLnBrk="1" hangingPunct="1">
              <a:defRPr/>
            </a:pPr>
            <a:r>
              <a:rPr lang="en-US" dirty="0"/>
              <a:t>Easy to make mistakes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Counting Down with Unsigned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Proper way to use unsigned as loop index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</a:rPr>
              <a:t>&lt;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  <a:endParaRPr lang="en-US" dirty="0"/>
          </a:p>
          <a:p>
            <a:pPr>
              <a:defRPr/>
            </a:pPr>
            <a:r>
              <a:rPr lang="en-US" dirty="0"/>
              <a:t>See Robert </a:t>
            </a:r>
            <a:r>
              <a:rPr lang="en-US" dirty="0" err="1"/>
              <a:t>Seacord</a:t>
            </a:r>
            <a:r>
              <a:rPr lang="en-US" dirty="0"/>
              <a:t>, </a:t>
            </a:r>
            <a:r>
              <a:rPr lang="en-US" i="1" dirty="0"/>
              <a:t>Secure Coding in C and C++</a:t>
            </a:r>
          </a:p>
          <a:p>
            <a:pPr lvl="1">
              <a:defRPr/>
            </a:pPr>
            <a:r>
              <a:rPr lang="en-US" dirty="0"/>
              <a:t>C Standard guarantees that unsigned addition will behave like modular arithmetic</a:t>
            </a:r>
          </a:p>
          <a:p>
            <a:pPr lvl="2">
              <a:defRPr/>
            </a:pPr>
            <a:r>
              <a:rPr lang="en-US" dirty="0"/>
              <a:t>0 – 1 </a:t>
            </a: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sym typeface="Wingdings"/>
              </a:rPr>
              <a:t>UMax</a:t>
            </a:r>
            <a:endParaRPr lang="en-US" i="1" dirty="0">
              <a:sym typeface="Wingdings"/>
            </a:endParaRPr>
          </a:p>
          <a:p>
            <a:pPr>
              <a:defRPr/>
            </a:pPr>
            <a:r>
              <a:rPr lang="en-US" dirty="0"/>
              <a:t>Even better</a:t>
            </a:r>
          </a:p>
          <a:p>
            <a:pPr lvl="2">
              <a:buNone/>
              <a:defRPr/>
            </a:pP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size_t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&lt; </a:t>
            </a:r>
            <a:r>
              <a:rPr lang="en-US" sz="1800" b="1" dirty="0" err="1">
                <a:latin typeface="Courier New" pitchFamily="49" charset="0"/>
              </a:rPr>
              <a:t>cnt</a:t>
            </a:r>
            <a:r>
              <a:rPr lang="en-US" sz="1800" b="1" dirty="0">
                <a:latin typeface="Courier New" pitchFamily="49" charset="0"/>
              </a:rPr>
              <a:t>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>
              <a:defRPr/>
            </a:pPr>
            <a:r>
              <a:rPr lang="en-US" sz="1800" dirty="0"/>
              <a:t>Data type </a:t>
            </a:r>
            <a:r>
              <a:rPr lang="en-US" sz="1800" b="1" dirty="0" err="1">
                <a:latin typeface="Courier New"/>
                <a:cs typeface="Courier New"/>
              </a:rPr>
              <a:t>size_t</a:t>
            </a:r>
            <a:r>
              <a:rPr lang="en-US" sz="1800" dirty="0"/>
              <a:t> defined as unsigned value with length = word size</a:t>
            </a:r>
          </a:p>
          <a:p>
            <a:pPr lvl="1">
              <a:defRPr/>
            </a:pPr>
            <a:r>
              <a:rPr lang="en-US" sz="1800" dirty="0"/>
              <a:t>Code will work even if</a:t>
            </a: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= </a:t>
            </a:r>
            <a:r>
              <a:rPr lang="en-US" sz="1800" i="1" dirty="0" err="1"/>
              <a:t>UMax</a:t>
            </a:r>
            <a:endParaRPr lang="en-US" sz="1800" i="1" dirty="0"/>
          </a:p>
          <a:p>
            <a:pPr lvl="1">
              <a:defRPr/>
            </a:pPr>
            <a:r>
              <a:rPr lang="en-US" sz="1800" dirty="0"/>
              <a:t>What if </a:t>
            </a:r>
            <a:r>
              <a:rPr lang="en-US" sz="1800" b="1" dirty="0" err="1">
                <a:latin typeface="Courier New"/>
                <a:cs typeface="Courier New"/>
              </a:rPr>
              <a:t>cnt</a:t>
            </a:r>
            <a:r>
              <a:rPr lang="en-US" sz="1800" dirty="0"/>
              <a:t> is signed and &lt; 0?</a:t>
            </a:r>
          </a:p>
          <a:p>
            <a:pPr lvl="2">
              <a:buNone/>
              <a:defRPr/>
            </a:pPr>
            <a:endParaRPr lang="en-US" sz="18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951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450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Why Should I Use Unsigned? (cont.)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404937"/>
            <a:ext cx="8307388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Performing Modular Arithmetic</a:t>
            </a:r>
          </a:p>
          <a:p>
            <a:pPr lvl="1" eaLnBrk="1" hangingPunct="1">
              <a:defRPr/>
            </a:pPr>
            <a:r>
              <a:rPr lang="en-US" dirty="0" err="1"/>
              <a:t>Multiprecision</a:t>
            </a:r>
            <a:r>
              <a:rPr lang="en-US" dirty="0"/>
              <a:t> arithmetic</a:t>
            </a:r>
          </a:p>
          <a:p>
            <a:pPr eaLnBrk="1" hangingPunct="1">
              <a:defRPr/>
            </a:pPr>
            <a:r>
              <a:rPr lang="en-US" i="1" dirty="0"/>
              <a:t>Do</a:t>
            </a:r>
            <a:r>
              <a:rPr lang="en-US" dirty="0"/>
              <a:t> Use When Using Bits to Represent Sets</a:t>
            </a:r>
          </a:p>
          <a:p>
            <a:pPr lvl="1" eaLnBrk="1" hangingPunct="1">
              <a:defRPr/>
            </a:pPr>
            <a:r>
              <a:rPr lang="en-US" dirty="0"/>
              <a:t>Logical right shift, no sign extension</a:t>
            </a:r>
          </a:p>
          <a:p>
            <a:pPr>
              <a:defRPr/>
            </a:pPr>
            <a:r>
              <a:rPr lang="en-US" i="1" dirty="0"/>
              <a:t>Do</a:t>
            </a:r>
            <a:r>
              <a:rPr lang="en-US" dirty="0"/>
              <a:t> Use In System Programming</a:t>
            </a:r>
          </a:p>
          <a:p>
            <a:pPr lvl="1">
              <a:defRPr/>
            </a:pPr>
            <a:r>
              <a:rPr lang="en-US" dirty="0"/>
              <a:t>Bit masks, device commands,…</a:t>
            </a:r>
          </a:p>
          <a:p>
            <a:pPr lvl="1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6635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  <a:hlinkClick r:id="rId3"/>
              </a:rPr>
              <a:t>https://canvas.cmu.edu/courses/17808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chemeClr val="bg2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/>
              <a:t>Representations in memory, pointers, strings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Byte-Oriented Memory Organization</a:t>
            </a:r>
          </a:p>
        </p:txBody>
      </p:sp>
      <p:sp>
        <p:nvSpPr>
          <p:cNvPr id="44037" name="Rectangle 4"/>
          <p:cNvSpPr>
            <a:spLocks noGrp="1" noChangeArrowheads="1"/>
          </p:cNvSpPr>
          <p:nvPr>
            <p:ph idx="1"/>
          </p:nvPr>
        </p:nvSpPr>
        <p:spPr>
          <a:xfrm>
            <a:off x="228601" y="2809875"/>
            <a:ext cx="8686800" cy="3743325"/>
          </a:xfrm>
        </p:spPr>
        <p:txBody>
          <a:bodyPr/>
          <a:lstStyle/>
          <a:p>
            <a:pPr eaLnBrk="1" hangingPunct="1"/>
            <a:r>
              <a:rPr lang="en-US" dirty="0"/>
              <a:t>Programs refer to data by address</a:t>
            </a:r>
          </a:p>
          <a:p>
            <a:pPr marL="552450" lvl="1" eaLnBrk="1" hangingPunct="1"/>
            <a:r>
              <a:rPr lang="en-US" dirty="0"/>
              <a:t>Conceptually, envision it as a very large array of bytes</a:t>
            </a:r>
          </a:p>
          <a:p>
            <a:pPr marL="952500" lvl="2"/>
            <a:r>
              <a:rPr lang="en-US" dirty="0"/>
              <a:t>In reality, it’s not, but can think of it that way</a:t>
            </a:r>
          </a:p>
          <a:p>
            <a:pPr marL="552450" lvl="1" eaLnBrk="1" hangingPunct="1"/>
            <a:r>
              <a:rPr lang="en-US" dirty="0"/>
              <a:t>An address is like an index into that array</a:t>
            </a:r>
          </a:p>
          <a:p>
            <a:pPr marL="952500" lvl="2"/>
            <a:r>
              <a:rPr lang="en-US" dirty="0"/>
              <a:t>and, a pointer variable stores an address</a:t>
            </a:r>
          </a:p>
          <a:p>
            <a:pPr marL="952500" lvl="2"/>
            <a:endParaRPr lang="en-US" dirty="0"/>
          </a:p>
          <a:p>
            <a:pPr marL="152400"/>
            <a:r>
              <a:rPr lang="en-US" dirty="0"/>
              <a:t>Note: system provides private address spaces to each “process”</a:t>
            </a:r>
          </a:p>
          <a:p>
            <a:pPr marL="438150" lvl="1"/>
            <a:r>
              <a:rPr lang="en-US" dirty="0"/>
              <a:t>Think of a process as a program being executed</a:t>
            </a:r>
          </a:p>
          <a:p>
            <a:pPr marL="438150" lvl="1"/>
            <a:r>
              <a:rPr lang="en-US" dirty="0"/>
              <a:t>So, a program can clobber its own data, but not that of others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1198562"/>
            <a:ext cx="6416675" cy="1239838"/>
            <a:chOff x="0" y="0"/>
            <a:chExt cx="4042" cy="780"/>
          </a:xfrm>
        </p:grpSpPr>
        <p:sp>
          <p:nvSpPr>
            <p:cNvPr id="44039" name="Rectangle 6"/>
            <p:cNvSpPr>
              <a:spLocks/>
            </p:cNvSpPr>
            <p:nvPr/>
          </p:nvSpPr>
          <p:spPr bwMode="auto">
            <a:xfrm>
              <a:off x="1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0" name="Rectangle 7"/>
            <p:cNvSpPr>
              <a:spLocks/>
            </p:cNvSpPr>
            <p:nvPr/>
          </p:nvSpPr>
          <p:spPr bwMode="auto">
            <a:xfrm>
              <a:off x="3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1" name="Rectangle 8"/>
            <p:cNvSpPr>
              <a:spLocks/>
            </p:cNvSpPr>
            <p:nvPr/>
          </p:nvSpPr>
          <p:spPr bwMode="auto">
            <a:xfrm>
              <a:off x="6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2" name="Rectangle 9"/>
            <p:cNvSpPr>
              <a:spLocks/>
            </p:cNvSpPr>
            <p:nvPr/>
          </p:nvSpPr>
          <p:spPr bwMode="auto">
            <a:xfrm>
              <a:off x="8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3" name="Rectangle 10"/>
            <p:cNvSpPr>
              <a:spLocks/>
            </p:cNvSpPr>
            <p:nvPr/>
          </p:nvSpPr>
          <p:spPr bwMode="auto">
            <a:xfrm>
              <a:off x="10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4" name="Rectangle 11"/>
            <p:cNvSpPr>
              <a:spLocks/>
            </p:cNvSpPr>
            <p:nvPr/>
          </p:nvSpPr>
          <p:spPr bwMode="auto">
            <a:xfrm>
              <a:off x="1338" y="520"/>
              <a:ext cx="96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5" name="Rectangle 12"/>
            <p:cNvSpPr>
              <a:spLocks/>
            </p:cNvSpPr>
            <p:nvPr/>
          </p:nvSpPr>
          <p:spPr bwMode="auto">
            <a:xfrm>
              <a:off x="22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6" name="Rectangle 13"/>
            <p:cNvSpPr>
              <a:spLocks/>
            </p:cNvSpPr>
            <p:nvPr/>
          </p:nvSpPr>
          <p:spPr bwMode="auto">
            <a:xfrm>
              <a:off x="253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7" name="Rectangle 14"/>
            <p:cNvSpPr>
              <a:spLocks/>
            </p:cNvSpPr>
            <p:nvPr/>
          </p:nvSpPr>
          <p:spPr bwMode="auto">
            <a:xfrm>
              <a:off x="277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8" name="Rectangle 15"/>
            <p:cNvSpPr>
              <a:spLocks/>
            </p:cNvSpPr>
            <p:nvPr/>
          </p:nvSpPr>
          <p:spPr bwMode="auto">
            <a:xfrm>
              <a:off x="301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49" name="Rectangle 16"/>
            <p:cNvSpPr>
              <a:spLocks/>
            </p:cNvSpPr>
            <p:nvPr/>
          </p:nvSpPr>
          <p:spPr bwMode="auto">
            <a:xfrm>
              <a:off x="325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0" name="Rectangle 17"/>
            <p:cNvSpPr>
              <a:spLocks/>
            </p:cNvSpPr>
            <p:nvPr/>
          </p:nvSpPr>
          <p:spPr bwMode="auto">
            <a:xfrm>
              <a:off x="3498" y="520"/>
              <a:ext cx="248" cy="192"/>
            </a:xfrm>
            <a:prstGeom prst="rect">
              <a:avLst/>
            </a:prstGeom>
            <a:noFill/>
            <a:ln w="19050">
              <a:solidFill>
                <a:srgbClr val="003300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4051" name="Rectangle 18"/>
            <p:cNvSpPr>
              <a:spLocks/>
            </p:cNvSpPr>
            <p:nvPr/>
          </p:nvSpPr>
          <p:spPr bwMode="auto">
            <a:xfrm>
              <a:off x="1332" y="484"/>
              <a:ext cx="968" cy="2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50800" tIns="50800" rIns="45720" bIns="50800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• • •</a:t>
              </a:r>
            </a:p>
          </p:txBody>
        </p:sp>
        <p:sp>
          <p:nvSpPr>
            <p:cNvPr id="44052" name="Rectangle 19"/>
            <p:cNvSpPr>
              <a:spLocks/>
            </p:cNvSpPr>
            <p:nvPr/>
          </p:nvSpPr>
          <p:spPr bwMode="auto">
            <a:xfrm rot="-2580000">
              <a:off x="-2" y="171"/>
              <a:ext cx="589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00•••0</a:t>
              </a:r>
            </a:p>
          </p:txBody>
        </p:sp>
        <p:sp>
          <p:nvSpPr>
            <p:cNvPr id="44053" name="Rectangle 20"/>
            <p:cNvSpPr>
              <a:spLocks/>
            </p:cNvSpPr>
            <p:nvPr/>
          </p:nvSpPr>
          <p:spPr bwMode="auto">
            <a:xfrm rot="-2580000">
              <a:off x="3455" y="171"/>
              <a:ext cx="590" cy="22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50800" tIns="50800" rIns="45720" bIns="5080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</a:pP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FF•••F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4070-252E-4904-99A1-9F59B3F8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Bootcamps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F5444-F322-4CED-AB2F-3DE962BC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Wednesday Sept 9 @ 7-9 pm ET</a:t>
            </a:r>
          </a:p>
          <a:p>
            <a:pPr lvl="1"/>
            <a:r>
              <a:rPr lang="en-US" dirty="0"/>
              <a:t>GCC and Build Automation</a:t>
            </a:r>
          </a:p>
          <a:p>
            <a:pPr lvl="1"/>
            <a:endParaRPr lang="en-US" dirty="0"/>
          </a:p>
          <a:p>
            <a:r>
              <a:rPr lang="en-US" dirty="0"/>
              <a:t>Friday Sept 11 @ 7-9 pm ET</a:t>
            </a:r>
          </a:p>
          <a:p>
            <a:pPr lvl="1"/>
            <a:r>
              <a:rPr lang="en-US" dirty="0"/>
              <a:t>Debugging and GDB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1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Machine Words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Any given computer has a “Word Size”</a:t>
            </a:r>
          </a:p>
          <a:p>
            <a:pPr marL="552450" lvl="1" eaLnBrk="1" hangingPunct="1"/>
            <a:r>
              <a:rPr lang="en-US" dirty="0"/>
              <a:t>Nominal size of integer-valued data</a:t>
            </a:r>
          </a:p>
          <a:p>
            <a:pPr marL="838200" lvl="2" eaLnBrk="1" hangingPunct="1"/>
            <a:r>
              <a:rPr lang="en-US" dirty="0"/>
              <a:t>and of addresses</a:t>
            </a:r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Until recently, most machines used 32 bits (4 bytes) as word size</a:t>
            </a:r>
          </a:p>
          <a:p>
            <a:pPr marL="838200" lvl="2" eaLnBrk="1" hangingPunct="1"/>
            <a:r>
              <a:rPr lang="en-US" dirty="0"/>
              <a:t>Limits addresses to 4GB (2</a:t>
            </a:r>
            <a:r>
              <a:rPr lang="en-US" baseline="30000" dirty="0"/>
              <a:t>32</a:t>
            </a:r>
            <a:r>
              <a:rPr lang="en-US" dirty="0"/>
              <a:t> bytes)</a:t>
            </a:r>
          </a:p>
          <a:p>
            <a:pPr marL="438150" lvl="1"/>
            <a:endParaRPr lang="en-US" dirty="0"/>
          </a:p>
          <a:p>
            <a:pPr marL="438150" lvl="1"/>
            <a:r>
              <a:rPr lang="en-US" dirty="0"/>
              <a:t>Increasingly, machines have 64-bit word size</a:t>
            </a:r>
          </a:p>
          <a:p>
            <a:pPr marL="838200" lvl="2" eaLnBrk="1" hangingPunct="1"/>
            <a:r>
              <a:rPr lang="en-US" dirty="0"/>
              <a:t>Potentially, could have 18 EB (</a:t>
            </a:r>
            <a:r>
              <a:rPr lang="en-US" dirty="0" err="1"/>
              <a:t>exabytes</a:t>
            </a:r>
            <a:r>
              <a:rPr lang="en-US" dirty="0"/>
              <a:t>) of addressable memory</a:t>
            </a:r>
          </a:p>
          <a:p>
            <a:pPr marL="838200" lvl="2" eaLnBrk="1" hangingPunct="1"/>
            <a:r>
              <a:rPr lang="en-US" dirty="0"/>
              <a:t>That’s 18.4 </a:t>
            </a:r>
            <a:r>
              <a:rPr lang="en-US"/>
              <a:t>X 10</a:t>
            </a:r>
            <a:r>
              <a:rPr lang="en-US" baseline="30000"/>
              <a:t>18</a:t>
            </a:r>
            <a:endParaRPr lang="en-US" baseline="30000" dirty="0"/>
          </a:p>
          <a:p>
            <a:pPr marL="552450" lvl="1" eaLnBrk="1" hangingPunct="1"/>
            <a:endParaRPr lang="en-US" dirty="0"/>
          </a:p>
          <a:p>
            <a:pPr marL="552450" lvl="1" eaLnBrk="1" hangingPunct="1"/>
            <a:r>
              <a:rPr lang="en-US" dirty="0"/>
              <a:t>Machines still support multiple data formats</a:t>
            </a:r>
          </a:p>
          <a:p>
            <a:pPr marL="838200" lvl="2" eaLnBrk="1" hangingPunct="1"/>
            <a:r>
              <a:rPr lang="en-US" dirty="0"/>
              <a:t>Fractions or multiples of word size</a:t>
            </a:r>
          </a:p>
          <a:p>
            <a:pPr marL="838200" lvl="2" eaLnBrk="1" hangingPunct="1"/>
            <a:r>
              <a:rPr lang="en-US" dirty="0"/>
              <a:t>Always integral number of bytes</a:t>
            </a:r>
          </a:p>
        </p:txBody>
      </p:sp>
    </p:spTree>
    <p:extLst>
      <p:ext uri="{BB962C8B-B14F-4D97-AF65-F5344CB8AC3E}">
        <p14:creationId xmlns:p14="http://schemas.microsoft.com/office/powerpoint/2010/main" val="3103645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Word-Oriented Memory Organization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4554538" cy="4972050"/>
          </a:xfrm>
        </p:spPr>
        <p:txBody>
          <a:bodyPr/>
          <a:lstStyle/>
          <a:p>
            <a:pPr eaLnBrk="1" hangingPunct="1"/>
            <a:r>
              <a:rPr lang="en-US" dirty="0"/>
              <a:t>Addresses Specify Byte Locations</a:t>
            </a:r>
          </a:p>
          <a:p>
            <a:pPr marL="552450" lvl="1" eaLnBrk="1" hangingPunct="1"/>
            <a:r>
              <a:rPr lang="en-US" dirty="0"/>
              <a:t>Address of first byte in word</a:t>
            </a:r>
          </a:p>
          <a:p>
            <a:pPr marL="552450" lvl="1" eaLnBrk="1" hangingPunct="1"/>
            <a:r>
              <a:rPr lang="en-US" dirty="0"/>
              <a:t>Addresses of successive words differ by 4 (32-bit) or 8 (64-bit)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19700" y="1143000"/>
            <a:ext cx="3467100" cy="5591175"/>
            <a:chOff x="0" y="0"/>
            <a:chExt cx="2184" cy="3522"/>
          </a:xfrm>
        </p:grpSpPr>
        <p:sp>
          <p:nvSpPr>
            <p:cNvPr id="46087" name="Rectangle 6"/>
            <p:cNvSpPr>
              <a:spLocks/>
            </p:cNvSpPr>
            <p:nvPr/>
          </p:nvSpPr>
          <p:spPr bwMode="auto">
            <a:xfrm>
              <a:off x="1253" y="41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8" name="Rectangle 7"/>
            <p:cNvSpPr>
              <a:spLocks/>
            </p:cNvSpPr>
            <p:nvPr/>
          </p:nvSpPr>
          <p:spPr bwMode="auto">
            <a:xfrm>
              <a:off x="1253" y="61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89" name="Rectangle 8"/>
            <p:cNvSpPr>
              <a:spLocks/>
            </p:cNvSpPr>
            <p:nvPr/>
          </p:nvSpPr>
          <p:spPr bwMode="auto">
            <a:xfrm>
              <a:off x="1253" y="80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0" name="Rectangle 9"/>
            <p:cNvSpPr>
              <a:spLocks/>
            </p:cNvSpPr>
            <p:nvPr/>
          </p:nvSpPr>
          <p:spPr bwMode="auto">
            <a:xfrm>
              <a:off x="1253" y="99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1" name="Rectangle 10"/>
            <p:cNvSpPr>
              <a:spLocks/>
            </p:cNvSpPr>
            <p:nvPr/>
          </p:nvSpPr>
          <p:spPr bwMode="auto">
            <a:xfrm>
              <a:off x="1253" y="118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2" name="Rectangle 11"/>
            <p:cNvSpPr>
              <a:spLocks/>
            </p:cNvSpPr>
            <p:nvPr/>
          </p:nvSpPr>
          <p:spPr bwMode="auto">
            <a:xfrm>
              <a:off x="1253" y="137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3" name="Rectangle 12"/>
            <p:cNvSpPr>
              <a:spLocks/>
            </p:cNvSpPr>
            <p:nvPr/>
          </p:nvSpPr>
          <p:spPr bwMode="auto">
            <a:xfrm>
              <a:off x="1253" y="157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4" name="Rectangle 13"/>
            <p:cNvSpPr>
              <a:spLocks/>
            </p:cNvSpPr>
            <p:nvPr/>
          </p:nvSpPr>
          <p:spPr bwMode="auto">
            <a:xfrm>
              <a:off x="1253" y="176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5" name="Rectangle 14"/>
            <p:cNvSpPr>
              <a:spLocks/>
            </p:cNvSpPr>
            <p:nvPr/>
          </p:nvSpPr>
          <p:spPr bwMode="auto">
            <a:xfrm>
              <a:off x="1253" y="195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6" name="Rectangle 15"/>
            <p:cNvSpPr>
              <a:spLocks/>
            </p:cNvSpPr>
            <p:nvPr/>
          </p:nvSpPr>
          <p:spPr bwMode="auto">
            <a:xfrm>
              <a:off x="1253" y="214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7" name="Rectangle 16"/>
            <p:cNvSpPr>
              <a:spLocks/>
            </p:cNvSpPr>
            <p:nvPr/>
          </p:nvSpPr>
          <p:spPr bwMode="auto">
            <a:xfrm>
              <a:off x="1253" y="233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8" name="Rectangle 17"/>
            <p:cNvSpPr>
              <a:spLocks/>
            </p:cNvSpPr>
            <p:nvPr/>
          </p:nvSpPr>
          <p:spPr bwMode="auto">
            <a:xfrm>
              <a:off x="1253" y="2530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099" name="Rectangle 18"/>
            <p:cNvSpPr>
              <a:spLocks/>
            </p:cNvSpPr>
            <p:nvPr/>
          </p:nvSpPr>
          <p:spPr bwMode="auto">
            <a:xfrm>
              <a:off x="1733" y="41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0000</a:t>
              </a:r>
            </a:p>
          </p:txBody>
        </p:sp>
        <p:sp>
          <p:nvSpPr>
            <p:cNvPr id="46100" name="Rectangle 19"/>
            <p:cNvSpPr>
              <a:spLocks/>
            </p:cNvSpPr>
            <p:nvPr/>
          </p:nvSpPr>
          <p:spPr bwMode="auto">
            <a:xfrm>
              <a:off x="1733" y="61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0001</a:t>
              </a:r>
            </a:p>
          </p:txBody>
        </p:sp>
        <p:sp>
          <p:nvSpPr>
            <p:cNvPr id="46101" name="Rectangle 20"/>
            <p:cNvSpPr>
              <a:spLocks/>
            </p:cNvSpPr>
            <p:nvPr/>
          </p:nvSpPr>
          <p:spPr bwMode="auto">
            <a:xfrm>
              <a:off x="1733" y="80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0002</a:t>
              </a:r>
            </a:p>
          </p:txBody>
        </p:sp>
        <p:sp>
          <p:nvSpPr>
            <p:cNvPr id="46102" name="Rectangle 21"/>
            <p:cNvSpPr>
              <a:spLocks/>
            </p:cNvSpPr>
            <p:nvPr/>
          </p:nvSpPr>
          <p:spPr bwMode="auto">
            <a:xfrm>
              <a:off x="1733" y="99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0003</a:t>
              </a:r>
            </a:p>
          </p:txBody>
        </p:sp>
        <p:sp>
          <p:nvSpPr>
            <p:cNvPr id="46103" name="Rectangle 22"/>
            <p:cNvSpPr>
              <a:spLocks/>
            </p:cNvSpPr>
            <p:nvPr/>
          </p:nvSpPr>
          <p:spPr bwMode="auto">
            <a:xfrm>
              <a:off x="1733" y="118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0004</a:t>
              </a:r>
            </a:p>
          </p:txBody>
        </p:sp>
        <p:sp>
          <p:nvSpPr>
            <p:cNvPr id="46104" name="Rectangle 23"/>
            <p:cNvSpPr>
              <a:spLocks/>
            </p:cNvSpPr>
            <p:nvPr/>
          </p:nvSpPr>
          <p:spPr bwMode="auto">
            <a:xfrm>
              <a:off x="1733" y="137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0005</a:t>
              </a:r>
            </a:p>
          </p:txBody>
        </p:sp>
        <p:sp>
          <p:nvSpPr>
            <p:cNvPr id="46105" name="Rectangle 24"/>
            <p:cNvSpPr>
              <a:spLocks/>
            </p:cNvSpPr>
            <p:nvPr/>
          </p:nvSpPr>
          <p:spPr bwMode="auto">
            <a:xfrm>
              <a:off x="1733" y="157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0006</a:t>
              </a:r>
            </a:p>
          </p:txBody>
        </p:sp>
        <p:sp>
          <p:nvSpPr>
            <p:cNvPr id="46106" name="Rectangle 25"/>
            <p:cNvSpPr>
              <a:spLocks/>
            </p:cNvSpPr>
            <p:nvPr/>
          </p:nvSpPr>
          <p:spPr bwMode="auto">
            <a:xfrm>
              <a:off x="1733" y="176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0007</a:t>
              </a:r>
            </a:p>
          </p:txBody>
        </p:sp>
        <p:sp>
          <p:nvSpPr>
            <p:cNvPr id="46107" name="Rectangle 26"/>
            <p:cNvSpPr>
              <a:spLocks/>
            </p:cNvSpPr>
            <p:nvPr/>
          </p:nvSpPr>
          <p:spPr bwMode="auto">
            <a:xfrm>
              <a:off x="1733" y="195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0008</a:t>
              </a:r>
            </a:p>
          </p:txBody>
        </p:sp>
        <p:sp>
          <p:nvSpPr>
            <p:cNvPr id="46108" name="Rectangle 27"/>
            <p:cNvSpPr>
              <a:spLocks/>
            </p:cNvSpPr>
            <p:nvPr/>
          </p:nvSpPr>
          <p:spPr bwMode="auto">
            <a:xfrm>
              <a:off x="1733" y="214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0009</a:t>
              </a:r>
            </a:p>
          </p:txBody>
        </p:sp>
        <p:sp>
          <p:nvSpPr>
            <p:cNvPr id="46109" name="Rectangle 28"/>
            <p:cNvSpPr>
              <a:spLocks/>
            </p:cNvSpPr>
            <p:nvPr/>
          </p:nvSpPr>
          <p:spPr bwMode="auto">
            <a:xfrm>
              <a:off x="1733" y="233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0010</a:t>
              </a:r>
            </a:p>
          </p:txBody>
        </p:sp>
        <p:sp>
          <p:nvSpPr>
            <p:cNvPr id="46110" name="Rectangle 29"/>
            <p:cNvSpPr>
              <a:spLocks/>
            </p:cNvSpPr>
            <p:nvPr/>
          </p:nvSpPr>
          <p:spPr bwMode="auto">
            <a:xfrm>
              <a:off x="1733" y="2530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0011</a:t>
              </a: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57" y="418"/>
              <a:ext cx="384" cy="3072"/>
              <a:chOff x="0" y="0"/>
              <a:chExt cx="384" cy="3072"/>
            </a:xfrm>
          </p:grpSpPr>
          <p:sp>
            <p:nvSpPr>
              <p:cNvPr id="46155" name="Rectangle 31"/>
              <p:cNvSpPr>
                <a:spLocks/>
              </p:cNvSpPr>
              <p:nvPr/>
            </p:nvSpPr>
            <p:spPr bwMode="auto">
              <a:xfrm>
                <a:off x="0" y="1536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6" name="Rectangle 32"/>
              <p:cNvSpPr>
                <a:spLocks/>
              </p:cNvSpPr>
              <p:nvPr/>
            </p:nvSpPr>
            <p:spPr bwMode="auto">
              <a:xfrm>
                <a:off x="0" y="0"/>
                <a:ext cx="384" cy="1536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>
              <a:off x="81" y="418"/>
              <a:ext cx="384" cy="3072"/>
              <a:chOff x="0" y="0"/>
              <a:chExt cx="384" cy="3072"/>
            </a:xfrm>
          </p:grpSpPr>
          <p:sp>
            <p:nvSpPr>
              <p:cNvPr id="46151" name="Rectangle 34"/>
              <p:cNvSpPr>
                <a:spLocks/>
              </p:cNvSpPr>
              <p:nvPr/>
            </p:nvSpPr>
            <p:spPr bwMode="auto">
              <a:xfrm>
                <a:off x="0" y="0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2" name="Rectangle 35"/>
              <p:cNvSpPr>
                <a:spLocks/>
              </p:cNvSpPr>
              <p:nvPr/>
            </p:nvSpPr>
            <p:spPr bwMode="auto">
              <a:xfrm>
                <a:off x="0" y="768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3" name="Rectangle 36"/>
              <p:cNvSpPr>
                <a:spLocks/>
              </p:cNvSpPr>
              <p:nvPr/>
            </p:nvSpPr>
            <p:spPr bwMode="auto">
              <a:xfrm>
                <a:off x="0" y="1536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6154" name="Rectangle 37"/>
              <p:cNvSpPr>
                <a:spLocks/>
              </p:cNvSpPr>
              <p:nvPr/>
            </p:nvSpPr>
            <p:spPr bwMode="auto">
              <a:xfrm>
                <a:off x="0" y="2304"/>
                <a:ext cx="384" cy="76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46113" name="Rectangle 38"/>
            <p:cNvSpPr>
              <a:spLocks/>
            </p:cNvSpPr>
            <p:nvPr/>
          </p:nvSpPr>
          <p:spPr bwMode="auto">
            <a:xfrm>
              <a:off x="0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32-bit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14" name="Rectangle 39"/>
            <p:cNvSpPr>
              <a:spLocks/>
            </p:cNvSpPr>
            <p:nvPr/>
          </p:nvSpPr>
          <p:spPr bwMode="auto">
            <a:xfrm>
              <a:off x="1198" y="82"/>
              <a:ext cx="49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Bytes</a:t>
              </a:r>
            </a:p>
          </p:txBody>
        </p:sp>
        <p:sp>
          <p:nvSpPr>
            <p:cNvPr id="46115" name="Rectangle 40"/>
            <p:cNvSpPr>
              <a:spLocks/>
            </p:cNvSpPr>
            <p:nvPr/>
          </p:nvSpPr>
          <p:spPr bwMode="auto">
            <a:xfrm>
              <a:off x="1718" y="82"/>
              <a:ext cx="46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Addr.</a:t>
              </a:r>
            </a:p>
          </p:txBody>
        </p:sp>
        <p:sp>
          <p:nvSpPr>
            <p:cNvPr id="46116" name="Rectangle 41"/>
            <p:cNvSpPr>
              <a:spLocks/>
            </p:cNvSpPr>
            <p:nvPr/>
          </p:nvSpPr>
          <p:spPr bwMode="auto">
            <a:xfrm>
              <a:off x="1253" y="2722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7" name="Rectangle 42"/>
            <p:cNvSpPr>
              <a:spLocks/>
            </p:cNvSpPr>
            <p:nvPr/>
          </p:nvSpPr>
          <p:spPr bwMode="auto">
            <a:xfrm>
              <a:off x="1733" y="2722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0012</a:t>
              </a:r>
            </a:p>
          </p:txBody>
        </p:sp>
        <p:sp>
          <p:nvSpPr>
            <p:cNvPr id="46118" name="Rectangle 43"/>
            <p:cNvSpPr>
              <a:spLocks/>
            </p:cNvSpPr>
            <p:nvPr/>
          </p:nvSpPr>
          <p:spPr bwMode="auto">
            <a:xfrm>
              <a:off x="1253" y="2914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19" name="Rectangle 44"/>
            <p:cNvSpPr>
              <a:spLocks/>
            </p:cNvSpPr>
            <p:nvPr/>
          </p:nvSpPr>
          <p:spPr bwMode="auto">
            <a:xfrm>
              <a:off x="1733" y="2914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0013</a:t>
              </a:r>
            </a:p>
          </p:txBody>
        </p:sp>
        <p:sp>
          <p:nvSpPr>
            <p:cNvPr id="46120" name="Rectangle 45"/>
            <p:cNvSpPr>
              <a:spLocks/>
            </p:cNvSpPr>
            <p:nvPr/>
          </p:nvSpPr>
          <p:spPr bwMode="auto">
            <a:xfrm>
              <a:off x="1253" y="3106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1" name="Rectangle 46"/>
            <p:cNvSpPr>
              <a:spLocks/>
            </p:cNvSpPr>
            <p:nvPr/>
          </p:nvSpPr>
          <p:spPr bwMode="auto">
            <a:xfrm>
              <a:off x="1733" y="3106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0014</a:t>
              </a:r>
            </a:p>
          </p:txBody>
        </p:sp>
        <p:sp>
          <p:nvSpPr>
            <p:cNvPr id="46122" name="Rectangle 47"/>
            <p:cNvSpPr>
              <a:spLocks/>
            </p:cNvSpPr>
            <p:nvPr/>
          </p:nvSpPr>
          <p:spPr bwMode="auto">
            <a:xfrm>
              <a:off x="1253" y="3298"/>
              <a:ext cx="384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6123" name="Rectangle 48"/>
            <p:cNvSpPr>
              <a:spLocks/>
            </p:cNvSpPr>
            <p:nvPr/>
          </p:nvSpPr>
          <p:spPr bwMode="auto">
            <a:xfrm>
              <a:off x="1733" y="3298"/>
              <a:ext cx="443" cy="22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0015</a:t>
              </a:r>
            </a:p>
          </p:txBody>
        </p:sp>
        <p:sp>
          <p:nvSpPr>
            <p:cNvPr id="46124" name="Rectangle 49"/>
            <p:cNvSpPr>
              <a:spLocks/>
            </p:cNvSpPr>
            <p:nvPr/>
          </p:nvSpPr>
          <p:spPr bwMode="auto">
            <a:xfrm>
              <a:off x="576" y="0"/>
              <a:ext cx="543" cy="4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64-bit</a:t>
              </a:r>
            </a:p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Words</a:t>
              </a:r>
            </a:p>
          </p:txBody>
        </p:sp>
        <p:sp>
          <p:nvSpPr>
            <p:cNvPr id="46125" name="Rectangle 50"/>
            <p:cNvSpPr>
              <a:spLocks/>
            </p:cNvSpPr>
            <p:nvPr/>
          </p:nvSpPr>
          <p:spPr bwMode="auto">
            <a:xfrm>
              <a:off x="657" y="94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6" name="Rectangle 51"/>
            <p:cNvSpPr>
              <a:spLocks/>
            </p:cNvSpPr>
            <p:nvPr/>
          </p:nvSpPr>
          <p:spPr bwMode="auto">
            <a:xfrm>
              <a:off x="657" y="2434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7" name="Rectangle 52"/>
            <p:cNvSpPr>
              <a:spLocks/>
            </p:cNvSpPr>
            <p:nvPr/>
          </p:nvSpPr>
          <p:spPr bwMode="auto">
            <a:xfrm>
              <a:off x="81" y="562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8" name="Rectangle 53"/>
            <p:cNvSpPr>
              <a:spLocks/>
            </p:cNvSpPr>
            <p:nvPr/>
          </p:nvSpPr>
          <p:spPr bwMode="auto">
            <a:xfrm>
              <a:off x="81" y="1330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29" name="Rectangle 54"/>
            <p:cNvSpPr>
              <a:spLocks/>
            </p:cNvSpPr>
            <p:nvPr/>
          </p:nvSpPr>
          <p:spPr bwMode="auto">
            <a:xfrm>
              <a:off x="81" y="2098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sp>
          <p:nvSpPr>
            <p:cNvPr id="46130" name="Rectangle 55"/>
            <p:cNvSpPr>
              <a:spLocks/>
            </p:cNvSpPr>
            <p:nvPr/>
          </p:nvSpPr>
          <p:spPr bwMode="auto">
            <a:xfrm>
              <a:off x="81" y="2866"/>
              <a:ext cx="392" cy="4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Addr </a:t>
              </a:r>
            </a:p>
            <a:p>
              <a:pPr algn="ctr" eaLnBrk="1" hangingPunct="1"/>
              <a:r>
                <a:rPr lang="en-US" sz="14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=</a:t>
              </a:r>
            </a:p>
            <a:p>
              <a:pPr algn="ctr" eaLnBrk="1" hangingPunct="1"/>
              <a:r>
                <a:rPr lang="en-US" sz="1400" b="0">
                  <a:solidFill>
                    <a:srgbClr val="000066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??</a:t>
              </a:r>
            </a:p>
          </p:txBody>
        </p:sp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103" y="826"/>
              <a:ext cx="340" cy="2496"/>
              <a:chOff x="0" y="0"/>
              <a:chExt cx="340" cy="2496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49" name="Rectangle 58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50" name="Rectangle 59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0" y="768"/>
                <a:ext cx="340" cy="192"/>
                <a:chOff x="0" y="0"/>
                <a:chExt cx="340" cy="192"/>
              </a:xfrm>
            </p:grpSpPr>
            <p:sp>
              <p:nvSpPr>
                <p:cNvPr id="46147" name="Rectangle 6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8" name="Rectangle 6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0004</a:t>
                  </a:r>
                </a:p>
              </p:txBody>
            </p:sp>
          </p:grpSp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0" y="1536"/>
                <a:ext cx="340" cy="192"/>
                <a:chOff x="0" y="0"/>
                <a:chExt cx="340" cy="192"/>
              </a:xfrm>
            </p:grpSpPr>
            <p:sp>
              <p:nvSpPr>
                <p:cNvPr id="46145" name="Rectangle 6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6" name="Rectangle 6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0" y="2304"/>
                <a:ext cx="340" cy="192"/>
                <a:chOff x="0" y="0"/>
                <a:chExt cx="340" cy="192"/>
              </a:xfrm>
            </p:grpSpPr>
            <p:sp>
              <p:nvSpPr>
                <p:cNvPr id="46143" name="Rectangle 67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44" name="Rectangle 68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0012</a:t>
                  </a:r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679" y="1210"/>
              <a:ext cx="340" cy="1680"/>
              <a:chOff x="0" y="0"/>
              <a:chExt cx="340" cy="1680"/>
            </a:xfrm>
          </p:grpSpPr>
          <p:grpSp>
            <p:nvGrpSpPr>
              <p:cNvPr id="11" name="Group 70"/>
              <p:cNvGrpSpPr>
                <a:grpSpLocks/>
              </p:cNvGrpSpPr>
              <p:nvPr/>
            </p:nvGrpSpPr>
            <p:grpSpPr bwMode="auto">
              <a:xfrm>
                <a:off x="0" y="0"/>
                <a:ext cx="340" cy="192"/>
                <a:chOff x="0" y="0"/>
                <a:chExt cx="340" cy="192"/>
              </a:xfrm>
            </p:grpSpPr>
            <p:sp>
              <p:nvSpPr>
                <p:cNvPr id="46137" name="Rectangle 71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8" name="Rectangle 72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488"/>
                <a:ext cx="340" cy="192"/>
                <a:chOff x="0" y="0"/>
                <a:chExt cx="340" cy="192"/>
              </a:xfrm>
            </p:grpSpPr>
            <p:sp>
              <p:nvSpPr>
                <p:cNvPr id="46135" name="Rectangle 74"/>
                <p:cNvSpPr>
                  <a:spLocks/>
                </p:cNvSpPr>
                <p:nvPr/>
              </p:nvSpPr>
              <p:spPr bwMode="auto">
                <a:xfrm>
                  <a:off x="26" y="24"/>
                  <a:ext cx="288" cy="144"/>
                </a:xfrm>
                <a:prstGeom prst="rect">
                  <a:avLst/>
                </a:prstGeom>
                <a:solidFill>
                  <a:srgbClr val="FFFF99"/>
                </a:solidFill>
                <a:ln w="1905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613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340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rIns="4572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>
                    <a:lnSpc>
                      <a:spcPct val="90000"/>
                    </a:lnSpc>
                  </a:pPr>
                  <a:r>
                    <a:rPr lang="en-US" sz="1400" b="0">
                      <a:solidFill>
                        <a:srgbClr val="000066"/>
                      </a:solidFill>
                      <a:latin typeface="Courier New" charset="0"/>
                      <a:ea typeface="Courier New" charset="0"/>
                      <a:cs typeface="Courier New" charset="0"/>
                      <a:sym typeface="Courier New" charset="0"/>
                    </a:rPr>
                    <a:t>0008</a:t>
                  </a:r>
                </a:p>
              </p:txBody>
            </p:sp>
          </p:grpSp>
        </p:grpSp>
      </p:grp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3203"/>
              </p:ext>
            </p:extLst>
          </p:nvPr>
        </p:nvGraphicFramePr>
        <p:xfrm>
          <a:off x="1549400" y="1524000"/>
          <a:ext cx="60325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x86-64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7229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4432300" y="2324100"/>
            <a:ext cx="4381500" cy="31496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749300" y="476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749300" y="2222500"/>
            <a:ext cx="2730500" cy="18415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Representing Integers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080000" y="292100"/>
            <a:ext cx="3975100" cy="1295400"/>
          </a:xfrm>
          <a:prstGeom prst="rect">
            <a:avLst/>
          </a:prstGeom>
          <a:solidFill>
            <a:srgbClr val="FFFF99"/>
          </a:solidFill>
          <a:ln w="12700" cap="flat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Decimal:	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15213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Binary: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0011 1011 0110 1101</a:t>
            </a:r>
          </a:p>
          <a:p>
            <a:pPr eaLnBrk="1" hangingPunct="1">
              <a:spcBef>
                <a:spcPts val="1100"/>
              </a:spcBef>
              <a:tabLst>
                <a:tab pos="1130300" algn="l"/>
                <a:tab pos="1866900" algn="l"/>
                <a:tab pos="1130300" algn="l"/>
                <a:tab pos="1866900" algn="l"/>
                <a:tab pos="1130300" algn="l"/>
                <a:tab pos="1866900" algn="l"/>
              </a:tabLst>
              <a:defRPr/>
            </a:pPr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Hex:</a:t>
            </a:r>
            <a:r>
              <a:rPr lang="en-US" sz="1800" b="0" dirty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	  3    B    6    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6600" y="2208213"/>
            <a:ext cx="1476375" cy="1703387"/>
            <a:chOff x="0" y="0"/>
            <a:chExt cx="930" cy="107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98" name="Rectangle 1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9" name="Rectangle 1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96" name="Rectangle 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7" name="Rectangle 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94" name="Rectangle 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5" name="Rectangle 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92" name="Rectangle 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93" name="Rectangle 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87" name="Rectangle 22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641600" y="2208213"/>
            <a:ext cx="617538" cy="1703387"/>
            <a:chOff x="0" y="0"/>
            <a:chExt cx="389" cy="107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84" name="Rectangle 2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5" name="Rectangle 2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82" name="Rectangle 2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3" name="Rectangle 3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80" name="Rectangle 3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81" name="Rectangle 3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78" name="Rectangle 3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79" name="Rectangle 3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73" name="Rectangle 37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1574800" y="2819400"/>
            <a:ext cx="1066800" cy="914400"/>
            <a:chOff x="0" y="0"/>
            <a:chExt cx="672" cy="576"/>
          </a:xfrm>
        </p:grpSpPr>
        <p:sp>
          <p:nvSpPr>
            <p:cNvPr id="53368" name="Line 39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69" name="Line 40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0" name="Line 41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71" name="Line 42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0" name="Rectangle 43"/>
          <p:cNvSpPr>
            <a:spLocks/>
          </p:cNvSpPr>
          <p:nvPr/>
        </p:nvSpPr>
        <p:spPr bwMode="auto">
          <a:xfrm>
            <a:off x="357188" y="17526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</p:txBody>
      </p: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749300" y="4773613"/>
            <a:ext cx="1476375" cy="1703387"/>
            <a:chOff x="0" y="0"/>
            <a:chExt cx="930" cy="1073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66" name="Rectangle 4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7" name="Rectangle 4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64" name="Rectangle 5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5" name="Rectangle 5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62" name="Rectangle 5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3" name="Rectangle 5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60" name="Rectangle 56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61" name="Rectangle 57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55" name="Rectangle 58"/>
            <p:cNvSpPr>
              <a:spLocks/>
            </p:cNvSpPr>
            <p:nvPr/>
          </p:nvSpPr>
          <p:spPr bwMode="auto">
            <a:xfrm>
              <a:off x="0" y="0"/>
              <a:ext cx="930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IA32, x86-64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2654300" y="4773613"/>
            <a:ext cx="617538" cy="1703387"/>
            <a:chOff x="0" y="0"/>
            <a:chExt cx="389" cy="1073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23" name="Group 61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52" name="Rectangle 6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3" name="Rectangle 6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C4</a:t>
                  </a:r>
                </a:p>
              </p:txBody>
            </p:sp>
          </p:grpSp>
          <p:grpSp>
            <p:nvGrpSpPr>
              <p:cNvPr id="24" name="Group 64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50" name="Rectangle 6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51" name="Rectangle 6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93</a:t>
                  </a:r>
                </a:p>
              </p:txBody>
            </p:sp>
          </p:grpSp>
          <p:grpSp>
            <p:nvGrpSpPr>
              <p:cNvPr id="25" name="Group 67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48" name="Rectangle 6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9" name="Rectangle 6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  <p:grpSp>
            <p:nvGrpSpPr>
              <p:cNvPr id="26" name="Group 70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46" name="Rectangle 71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47" name="Rectangle 72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FF</a:t>
                  </a:r>
                </a:p>
              </p:txBody>
            </p:sp>
          </p:grpSp>
        </p:grpSp>
        <p:sp>
          <p:nvSpPr>
            <p:cNvPr id="53341" name="Rectangle 73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1587500" y="5384800"/>
            <a:ext cx="1066800" cy="914400"/>
            <a:chOff x="0" y="0"/>
            <a:chExt cx="672" cy="576"/>
          </a:xfrm>
        </p:grpSpPr>
        <p:sp>
          <p:nvSpPr>
            <p:cNvPr id="53336" name="Line 75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7" name="Line 76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8" name="Line 77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339" name="Line 7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53264" name="Rectangle 79"/>
          <p:cNvSpPr>
            <a:spLocks/>
          </p:cNvSpPr>
          <p:nvPr/>
        </p:nvSpPr>
        <p:spPr bwMode="auto">
          <a:xfrm>
            <a:off x="3810000" y="6030913"/>
            <a:ext cx="3872001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Two’s complement representation</a:t>
            </a:r>
          </a:p>
        </p:txBody>
      </p:sp>
      <p:sp>
        <p:nvSpPr>
          <p:cNvPr id="53265" name="Line 80"/>
          <p:cNvSpPr>
            <a:spLocks noChangeShapeType="1"/>
          </p:cNvSpPr>
          <p:nvPr/>
        </p:nvSpPr>
        <p:spPr bwMode="auto">
          <a:xfrm rot="10800000">
            <a:off x="3352800" y="5638800"/>
            <a:ext cx="914400" cy="38100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266" name="Rectangle 81"/>
          <p:cNvSpPr>
            <a:spLocks/>
          </p:cNvSpPr>
          <p:nvPr/>
        </p:nvSpPr>
        <p:spPr bwMode="auto">
          <a:xfrm>
            <a:off x="355600" y="43180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 B = -15213;</a:t>
            </a:r>
          </a:p>
        </p:txBody>
      </p:sp>
      <p:sp>
        <p:nvSpPr>
          <p:cNvPr id="53267" name="Rectangle 82"/>
          <p:cNvSpPr>
            <a:spLocks/>
          </p:cNvSpPr>
          <p:nvPr/>
        </p:nvSpPr>
        <p:spPr bwMode="auto">
          <a:xfrm>
            <a:off x="4152900" y="1866900"/>
            <a:ext cx="3733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long int C = 15213;</a:t>
            </a:r>
          </a:p>
        </p:txBody>
      </p: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337300" y="4051300"/>
            <a:ext cx="609600" cy="1270000"/>
            <a:chOff x="0" y="0"/>
            <a:chExt cx="384" cy="800"/>
          </a:xfrm>
        </p:grpSpPr>
        <p:grpSp>
          <p:nvGrpSpPr>
            <p:cNvPr id="29" name="Group 84"/>
            <p:cNvGrpSpPr>
              <a:grpSpLocks/>
            </p:cNvGrpSpPr>
            <p:nvPr/>
          </p:nvGrpSpPr>
          <p:grpSpPr bwMode="auto">
            <a:xfrm>
              <a:off x="0" y="0"/>
              <a:ext cx="384" cy="224"/>
              <a:chOff x="0" y="0"/>
              <a:chExt cx="384" cy="224"/>
            </a:xfrm>
          </p:grpSpPr>
          <p:sp>
            <p:nvSpPr>
              <p:cNvPr id="53334" name="Rectangle 85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5" name="Rectangle 86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0" name="Group 87"/>
            <p:cNvGrpSpPr>
              <a:grpSpLocks/>
            </p:cNvGrpSpPr>
            <p:nvPr/>
          </p:nvGrpSpPr>
          <p:grpSpPr bwMode="auto">
            <a:xfrm>
              <a:off x="0" y="192"/>
              <a:ext cx="384" cy="224"/>
              <a:chOff x="0" y="0"/>
              <a:chExt cx="384" cy="224"/>
            </a:xfrm>
          </p:grpSpPr>
          <p:sp>
            <p:nvSpPr>
              <p:cNvPr id="53332" name="Rectangle 88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3" name="Rectangle 89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0" y="384"/>
              <a:ext cx="384" cy="224"/>
              <a:chOff x="0" y="0"/>
              <a:chExt cx="384" cy="224"/>
            </a:xfrm>
          </p:grpSpPr>
          <p:sp>
            <p:nvSpPr>
              <p:cNvPr id="53330" name="Rectangle 91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31" name="Rectangle 92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  <p:grpSp>
          <p:nvGrpSpPr>
            <p:cNvPr id="53312" name="Group 93"/>
            <p:cNvGrpSpPr>
              <a:grpSpLocks/>
            </p:cNvGrpSpPr>
            <p:nvPr/>
          </p:nvGrpSpPr>
          <p:grpSpPr bwMode="auto">
            <a:xfrm>
              <a:off x="0" y="576"/>
              <a:ext cx="384" cy="224"/>
              <a:chOff x="0" y="0"/>
              <a:chExt cx="384" cy="224"/>
            </a:xfrm>
          </p:grpSpPr>
          <p:sp>
            <p:nvSpPr>
              <p:cNvPr id="53328" name="Rectangle 94"/>
              <p:cNvSpPr>
                <a:spLocks/>
              </p:cNvSpPr>
              <p:nvPr/>
            </p:nvSpPr>
            <p:spPr bwMode="auto">
              <a:xfrm>
                <a:off x="0" y="16"/>
                <a:ext cx="384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53329" name="Rectangle 95"/>
              <p:cNvSpPr>
                <a:spLocks/>
              </p:cNvSpPr>
              <p:nvPr/>
            </p:nvSpPr>
            <p:spPr bwMode="auto">
              <a:xfrm>
                <a:off x="56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00</a:t>
                </a:r>
              </a:p>
            </p:txBody>
          </p:sp>
        </p:grpSp>
      </p:grpSp>
      <p:grpSp>
        <p:nvGrpSpPr>
          <p:cNvPr id="53313" name="Group 96"/>
          <p:cNvGrpSpPr>
            <a:grpSpLocks/>
          </p:cNvGrpSpPr>
          <p:nvPr/>
        </p:nvGrpSpPr>
        <p:grpSpPr bwMode="auto">
          <a:xfrm>
            <a:off x="6107113" y="2398713"/>
            <a:ext cx="866775" cy="1703387"/>
            <a:chOff x="0" y="0"/>
            <a:chExt cx="545" cy="1073"/>
          </a:xfrm>
        </p:grpSpPr>
        <p:grpSp>
          <p:nvGrpSpPr>
            <p:cNvPr id="53314" name="Group 97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15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22" name="Rectangle 99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3" name="Rectangle 100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24" name="Group 101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20" name="Rectangle 102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21" name="Rectangle 103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25" name="Group 104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18" name="Rectangle 105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9" name="Rectangle 106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26" name="Group 107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16" name="Rectangle 108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17" name="Rectangle 109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311" name="Rectangle 110"/>
            <p:cNvSpPr>
              <a:spLocks/>
            </p:cNvSpPr>
            <p:nvPr/>
          </p:nvSpPr>
          <p:spPr bwMode="auto">
            <a:xfrm>
              <a:off x="0" y="0"/>
              <a:ext cx="545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x86-64</a:t>
              </a:r>
            </a:p>
          </p:txBody>
        </p:sp>
      </p:grpSp>
      <p:grpSp>
        <p:nvGrpSpPr>
          <p:cNvPr id="53327" name="Group 111"/>
          <p:cNvGrpSpPr>
            <a:grpSpLocks/>
          </p:cNvGrpSpPr>
          <p:nvPr/>
        </p:nvGrpSpPr>
        <p:grpSpPr bwMode="auto">
          <a:xfrm>
            <a:off x="8013700" y="2398713"/>
            <a:ext cx="617538" cy="1703387"/>
            <a:chOff x="0" y="0"/>
            <a:chExt cx="389" cy="1073"/>
          </a:xfrm>
        </p:grpSpPr>
        <p:grpSp>
          <p:nvGrpSpPr>
            <p:cNvPr id="53340" name="Group 112"/>
            <p:cNvGrpSpPr>
              <a:grpSpLocks/>
            </p:cNvGrpSpPr>
            <p:nvPr/>
          </p:nvGrpSpPr>
          <p:grpSpPr bwMode="auto">
            <a:xfrm>
              <a:off x="0" y="273"/>
              <a:ext cx="384" cy="800"/>
              <a:chOff x="0" y="0"/>
              <a:chExt cx="384" cy="800"/>
            </a:xfrm>
          </p:grpSpPr>
          <p:grpSp>
            <p:nvGrpSpPr>
              <p:cNvPr id="53342" name="Group 113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308" name="Rectangle 11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9" name="Rectangle 11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43" name="Group 116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306" name="Rectangle 11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7" name="Rectangle 11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44" name="Group 119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304" name="Rectangle 12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5" name="Rectangle 12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45" name="Group 122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302" name="Rectangle 12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303" name="Rectangle 12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97" name="Rectangle 125"/>
            <p:cNvSpPr>
              <a:spLocks/>
            </p:cNvSpPr>
            <p:nvPr/>
          </p:nvSpPr>
          <p:spPr bwMode="auto">
            <a:xfrm>
              <a:off x="20" y="0"/>
              <a:ext cx="36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Sun</a:t>
              </a:r>
            </a:p>
          </p:txBody>
        </p:sp>
      </p:grpSp>
      <p:grpSp>
        <p:nvGrpSpPr>
          <p:cNvPr id="53354" name="Group 126"/>
          <p:cNvGrpSpPr>
            <a:grpSpLocks/>
          </p:cNvGrpSpPr>
          <p:nvPr/>
        </p:nvGrpSpPr>
        <p:grpSpPr bwMode="auto">
          <a:xfrm>
            <a:off x="6946900" y="3009900"/>
            <a:ext cx="1066800" cy="914400"/>
            <a:chOff x="0" y="0"/>
            <a:chExt cx="672" cy="576"/>
          </a:xfrm>
        </p:grpSpPr>
        <p:sp>
          <p:nvSpPr>
            <p:cNvPr id="53292" name="Line 127"/>
            <p:cNvSpPr>
              <a:spLocks noChangeShapeType="1"/>
            </p:cNvSpPr>
            <p:nvPr/>
          </p:nvSpPr>
          <p:spPr bwMode="auto">
            <a:xfrm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3" name="Line 128"/>
            <p:cNvSpPr>
              <a:spLocks noChangeShapeType="1"/>
            </p:cNvSpPr>
            <p:nvPr/>
          </p:nvSpPr>
          <p:spPr bwMode="auto">
            <a:xfrm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4" name="Line 129"/>
            <p:cNvSpPr>
              <a:spLocks noChangeShapeType="1"/>
            </p:cNvSpPr>
            <p:nvPr/>
          </p:nvSpPr>
          <p:spPr bwMode="auto">
            <a:xfrm rot="10800000" flipH="1">
              <a:off x="0" y="192"/>
              <a:ext cx="672" cy="192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95" name="Line 13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576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53356" name="Group 131"/>
          <p:cNvGrpSpPr>
            <a:grpSpLocks/>
          </p:cNvGrpSpPr>
          <p:nvPr/>
        </p:nvGrpSpPr>
        <p:grpSpPr bwMode="auto">
          <a:xfrm>
            <a:off x="4432300" y="2398713"/>
            <a:ext cx="838200" cy="1703387"/>
            <a:chOff x="0" y="0"/>
            <a:chExt cx="528" cy="1073"/>
          </a:xfrm>
        </p:grpSpPr>
        <p:grpSp>
          <p:nvGrpSpPr>
            <p:cNvPr id="53357" name="Group 132"/>
            <p:cNvGrpSpPr>
              <a:grpSpLocks/>
            </p:cNvGrpSpPr>
            <p:nvPr/>
          </p:nvGrpSpPr>
          <p:grpSpPr bwMode="auto">
            <a:xfrm>
              <a:off x="144" y="273"/>
              <a:ext cx="384" cy="800"/>
              <a:chOff x="0" y="0"/>
              <a:chExt cx="384" cy="800"/>
            </a:xfrm>
          </p:grpSpPr>
          <p:grpSp>
            <p:nvGrpSpPr>
              <p:cNvPr id="53358" name="Group 133"/>
              <p:cNvGrpSpPr>
                <a:grpSpLocks/>
              </p:cNvGrpSpPr>
              <p:nvPr/>
            </p:nvGrpSpPr>
            <p:grpSpPr bwMode="auto">
              <a:xfrm>
                <a:off x="0" y="0"/>
                <a:ext cx="384" cy="224"/>
                <a:chOff x="0" y="0"/>
                <a:chExt cx="384" cy="224"/>
              </a:xfrm>
            </p:grpSpPr>
            <p:sp>
              <p:nvSpPr>
                <p:cNvPr id="53290" name="Rectangle 134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91" name="Rectangle 135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6D</a:t>
                  </a:r>
                </a:p>
              </p:txBody>
            </p:sp>
          </p:grpSp>
          <p:grpSp>
            <p:nvGrpSpPr>
              <p:cNvPr id="53359" name="Group 136"/>
              <p:cNvGrpSpPr>
                <a:grpSpLocks/>
              </p:cNvGrpSpPr>
              <p:nvPr/>
            </p:nvGrpSpPr>
            <p:grpSpPr bwMode="auto">
              <a:xfrm>
                <a:off x="0" y="192"/>
                <a:ext cx="384" cy="224"/>
                <a:chOff x="0" y="0"/>
                <a:chExt cx="384" cy="224"/>
              </a:xfrm>
            </p:grpSpPr>
            <p:sp>
              <p:nvSpPr>
                <p:cNvPr id="53288" name="Rectangle 137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9" name="Rectangle 138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3B</a:t>
                  </a:r>
                </a:p>
              </p:txBody>
            </p:sp>
          </p:grpSp>
          <p:grpSp>
            <p:nvGrpSpPr>
              <p:cNvPr id="53372" name="Group 139"/>
              <p:cNvGrpSpPr>
                <a:grpSpLocks/>
              </p:cNvGrpSpPr>
              <p:nvPr/>
            </p:nvGrpSpPr>
            <p:grpSpPr bwMode="auto">
              <a:xfrm>
                <a:off x="0" y="384"/>
                <a:ext cx="384" cy="224"/>
                <a:chOff x="0" y="0"/>
                <a:chExt cx="384" cy="224"/>
              </a:xfrm>
            </p:grpSpPr>
            <p:sp>
              <p:nvSpPr>
                <p:cNvPr id="53286" name="Rectangle 140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7" name="Rectangle 141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  <p:grpSp>
            <p:nvGrpSpPr>
              <p:cNvPr id="53374" name="Group 142"/>
              <p:cNvGrpSpPr>
                <a:grpSpLocks/>
              </p:cNvGrpSpPr>
              <p:nvPr/>
            </p:nvGrpSpPr>
            <p:grpSpPr bwMode="auto">
              <a:xfrm>
                <a:off x="0" y="576"/>
                <a:ext cx="384" cy="224"/>
                <a:chOff x="0" y="0"/>
                <a:chExt cx="384" cy="224"/>
              </a:xfrm>
            </p:grpSpPr>
            <p:sp>
              <p:nvSpPr>
                <p:cNvPr id="53284" name="Rectangle 143"/>
                <p:cNvSpPr>
                  <a:spLocks/>
                </p:cNvSpPr>
                <p:nvPr/>
              </p:nvSpPr>
              <p:spPr bwMode="auto">
                <a:xfrm>
                  <a:off x="0" y="16"/>
                  <a:ext cx="384" cy="19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3285" name="Rectangle 144"/>
                <p:cNvSpPr>
                  <a:spLocks/>
                </p:cNvSpPr>
                <p:nvPr/>
              </p:nvSpPr>
              <p:spPr bwMode="auto">
                <a:xfrm>
                  <a:off x="56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</a:t>
                  </a:r>
                </a:p>
              </p:txBody>
            </p:sp>
          </p:grpSp>
        </p:grpSp>
        <p:sp>
          <p:nvSpPr>
            <p:cNvPr id="53279" name="Rectangle 145"/>
            <p:cNvSpPr>
              <a:spLocks/>
            </p:cNvSpPr>
            <p:nvPr/>
          </p:nvSpPr>
          <p:spPr bwMode="auto">
            <a:xfrm>
              <a:off x="0" y="0"/>
              <a:ext cx="40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IA32</a:t>
              </a:r>
            </a:p>
          </p:txBody>
        </p:sp>
      </p:grpSp>
      <p:grpSp>
        <p:nvGrpSpPr>
          <p:cNvPr id="53375" name="Group 146"/>
          <p:cNvGrpSpPr>
            <a:grpSpLocks/>
          </p:cNvGrpSpPr>
          <p:nvPr/>
        </p:nvGrpSpPr>
        <p:grpSpPr bwMode="auto">
          <a:xfrm>
            <a:off x="5270500" y="3009900"/>
            <a:ext cx="1066800" cy="915988"/>
            <a:chOff x="0" y="0"/>
            <a:chExt cx="672" cy="577"/>
          </a:xfrm>
        </p:grpSpPr>
        <p:sp>
          <p:nvSpPr>
            <p:cNvPr id="53274" name="Line 147"/>
            <p:cNvSpPr>
              <a:spLocks noChangeShapeType="1"/>
            </p:cNvSpPr>
            <p:nvPr/>
          </p:nvSpPr>
          <p:spPr bwMode="auto">
            <a:xfrm>
              <a:off x="0" y="576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5" name="Line 148"/>
            <p:cNvSpPr>
              <a:spLocks noChangeShapeType="1"/>
            </p:cNvSpPr>
            <p:nvPr/>
          </p:nvSpPr>
          <p:spPr bwMode="auto">
            <a:xfrm>
              <a:off x="0" y="192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6" name="Line 149"/>
            <p:cNvSpPr>
              <a:spLocks noChangeShapeType="1"/>
            </p:cNvSpPr>
            <p:nvPr/>
          </p:nvSpPr>
          <p:spPr bwMode="auto">
            <a:xfrm rot="10800000" flipH="1">
              <a:off x="0" y="384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3277" name="Line 150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67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cxnSp>
        <p:nvCxnSpPr>
          <p:cNvPr id="18436" name="Straight Arrow Connector 18435"/>
          <p:cNvCxnSpPr/>
          <p:nvPr/>
        </p:nvCxnSpPr>
        <p:spPr bwMode="auto">
          <a:xfrm>
            <a:off x="435077" y="2239296"/>
            <a:ext cx="0" cy="1752600"/>
          </a:xfrm>
          <a:prstGeom prst="straightConnector1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437" name="TextBox 18436"/>
          <p:cNvSpPr txBox="1"/>
          <p:nvPr/>
        </p:nvSpPr>
        <p:spPr>
          <a:xfrm>
            <a:off x="26313" y="2199491"/>
            <a:ext cx="430887" cy="18494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Increasing addresses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Examining Data Representations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Code to Print Byte Representation of Data</a:t>
            </a:r>
          </a:p>
          <a:p>
            <a:pPr marL="552450" lvl="1" eaLnBrk="1" hangingPunct="1"/>
            <a:r>
              <a:rPr lang="en-US" dirty="0"/>
              <a:t>Casting pointer to unsigned char * allows treatment as a byte array</a:t>
            </a:r>
          </a:p>
        </p:txBody>
      </p:sp>
      <p:sp>
        <p:nvSpPr>
          <p:cNvPr id="51206" name="Rectangle 5"/>
          <p:cNvSpPr>
            <a:spLocks/>
          </p:cNvSpPr>
          <p:nvPr/>
        </p:nvSpPr>
        <p:spPr bwMode="auto">
          <a:xfrm>
            <a:off x="5092700" y="5307013"/>
            <a:ext cx="2857500" cy="965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tabLst>
                <a:tab pos="785813" algn="l"/>
              </a:tabLst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 directives:</a:t>
            </a: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%p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pointer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Helvetica" charset="0"/>
              <a:cs typeface="Helvetica" charset="0"/>
              <a:sym typeface="Helvetica" charset="0"/>
            </a:endParaRPr>
          </a:p>
          <a:p>
            <a:pPr marL="39688" eaLnBrk="1" hangingPunct="1">
              <a:tabLst>
                <a:tab pos="785813" algn="l"/>
              </a:tabLst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Monaco" charset="0"/>
                <a:cs typeface="Monaco" charset="0"/>
                <a:sym typeface="Monaco" charset="0"/>
              </a:rPr>
              <a:t>%x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:	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ea typeface="Helvetica" charset="0"/>
                <a:cs typeface="Helvetica" charset="0"/>
                <a:sym typeface="Helvetica" charset="0"/>
              </a:rPr>
              <a:t>Print Hexadecimal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1193800" y="2362200"/>
            <a:ext cx="6743700" cy="26416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unsigned char *pointer;</a:t>
            </a:r>
          </a:p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(pointer start,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){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size_t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for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len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++)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  printf(”%p\t0x%.2x\n",start+i,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start[i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printf("\n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");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show_bytes</a:t>
            </a:r>
            <a:r>
              <a:rPr lang="en-US"/>
              <a:t> Execution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952500" y="1447800"/>
            <a:ext cx="7226300" cy="13716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printf("int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15213;\n");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show_bytes((pointer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&amp;a, </a:t>
            </a: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sizeof(int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));</a:t>
            </a:r>
          </a:p>
        </p:txBody>
      </p:sp>
      <p:sp>
        <p:nvSpPr>
          <p:cNvPr id="52230" name="Rectangle 5"/>
          <p:cNvSpPr>
            <a:spLocks/>
          </p:cNvSpPr>
          <p:nvPr/>
        </p:nvSpPr>
        <p:spPr bwMode="auto">
          <a:xfrm>
            <a:off x="2507119" y="3203575"/>
            <a:ext cx="323917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 eaLnBrk="1" hangingPunct="1"/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Result (Linux x86-64):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476500" y="3733800"/>
            <a:ext cx="3340100" cy="2260600"/>
          </a:xfrm>
          <a:prstGeom prst="rect">
            <a:avLst/>
          </a:prstGeom>
          <a:solidFill>
            <a:srgbClr val="E0E0E0"/>
          </a:solidFill>
          <a:ln w="6350" cap="flat">
            <a:solidFill>
              <a:srgbClr val="DBF2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 = 15213;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0x7fffb7f71dbc	6d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0x7fffb7f71dbd	3b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0x7fffb7f71dbe	00</a:t>
            </a:r>
          </a:p>
          <a:p>
            <a:pPr marL="39688" eaLnBrk="1" hangingPunct="1">
              <a:spcBef>
                <a:spcPts val="30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0x7fffb7f71dbf	00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Pointers</a:t>
            </a:r>
          </a:p>
        </p:txBody>
      </p:sp>
      <p:sp>
        <p:nvSpPr>
          <p:cNvPr id="54277" name="Rectangle 4"/>
          <p:cNvSpPr>
            <a:spLocks/>
          </p:cNvSpPr>
          <p:nvPr/>
        </p:nvSpPr>
        <p:spPr bwMode="auto">
          <a:xfrm>
            <a:off x="152400" y="5643306"/>
            <a:ext cx="8839200" cy="67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50800" tIns="50800" bIns="50800">
            <a:prstTxWarp prst="textNoShape">
              <a:avLst/>
            </a:prstTxWarp>
          </a:bodyPr>
          <a:lstStyle/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Different compilers &amp; machines assign different locations to objects</a:t>
            </a:r>
          </a:p>
          <a:p>
            <a:pPr eaLnBrk="1" hangingPunct="1"/>
            <a:endParaRPr lang="en-US" sz="900" b="0" dirty="0"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eaLnBrk="1" hangingPunct="1"/>
            <a:r>
              <a:rPr lang="en-US" sz="2000" b="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Even get different results each time run program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412750" y="1365647"/>
            <a:ext cx="2308700" cy="615553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B = -15213;</a:t>
            </a:r>
          </a:p>
          <a:p>
            <a:pPr eaLnBrk="1" hangingPunct="1">
              <a:defRPr/>
            </a:pPr>
            <a:r>
              <a:rPr lang="en-US" sz="2000" b="0" dirty="0" err="1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*P = &amp;B;</a:t>
            </a:r>
          </a:p>
        </p:txBody>
      </p:sp>
      <p:sp>
        <p:nvSpPr>
          <p:cNvPr id="54279" name="Rectangle 6"/>
          <p:cNvSpPr>
            <a:spLocks/>
          </p:cNvSpPr>
          <p:nvPr/>
        </p:nvSpPr>
        <p:spPr bwMode="auto">
          <a:xfrm>
            <a:off x="5784850" y="2133600"/>
            <a:ext cx="8651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x86-64</a:t>
            </a:r>
          </a:p>
        </p:txBody>
      </p:sp>
      <p:sp>
        <p:nvSpPr>
          <p:cNvPr id="54280" name="Rectangle 7"/>
          <p:cNvSpPr>
            <a:spLocks/>
          </p:cNvSpPr>
          <p:nvPr/>
        </p:nvSpPr>
        <p:spPr bwMode="auto">
          <a:xfrm>
            <a:off x="3581400" y="2133600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sp>
        <p:nvSpPr>
          <p:cNvPr id="54281" name="Rectangle 8"/>
          <p:cNvSpPr>
            <a:spLocks/>
          </p:cNvSpPr>
          <p:nvPr/>
        </p:nvSpPr>
        <p:spPr bwMode="auto">
          <a:xfrm>
            <a:off x="4733925" y="2133600"/>
            <a:ext cx="6365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69537"/>
              </p:ext>
            </p:extLst>
          </p:nvPr>
        </p:nvGraphicFramePr>
        <p:xfrm>
          <a:off x="35909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EF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8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68105"/>
              </p:ext>
            </p:extLst>
          </p:nvPr>
        </p:nvGraphicFramePr>
        <p:xfrm>
          <a:off x="4746625" y="2527300"/>
          <a:ext cx="635000" cy="1524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28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5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020866"/>
              </p:ext>
            </p:extLst>
          </p:nvPr>
        </p:nvGraphicFramePr>
        <p:xfrm>
          <a:off x="5902325" y="2527300"/>
          <a:ext cx="635000" cy="3048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1B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82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FD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7F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/>
          </p:cNvSpPr>
          <p:nvPr/>
        </p:nvSpPr>
        <p:spPr bwMode="auto">
          <a:xfrm>
            <a:off x="4991100" y="1206500"/>
            <a:ext cx="3911600" cy="457200"/>
          </a:xfrm>
          <a:prstGeom prst="rect">
            <a:avLst/>
          </a:prstGeom>
          <a:solidFill>
            <a:srgbClr val="FFFF9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rgbClr val="000000">
                <a:alpha val="75000"/>
              </a:srgbClr>
            </a:outerShdw>
          </a:effectLst>
        </p:spPr>
        <p:txBody>
          <a:bodyPr lIns="25400" tIns="25400" rIns="65086" bIns="25400">
            <a:prstTxWarp prst="textNoShape">
              <a:avLst/>
            </a:prstTxWarp>
          </a:bodyPr>
          <a:lstStyle/>
          <a:p>
            <a:pPr marL="398463" indent="-385763" algn="ctr" eaLnBrk="1" hangingPunct="1">
              <a:lnSpc>
                <a:spcPct val="95000"/>
              </a:lnSpc>
              <a:spcBef>
                <a:spcPts val="1150"/>
              </a:spcBef>
              <a:defRPr/>
            </a:pPr>
            <a:r>
              <a:rPr lang="en-US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/>
                <a:ea typeface="Monaco" charset="0"/>
                <a:cs typeface="Courier New"/>
                <a:sym typeface="Monaco" charset="0"/>
              </a:rPr>
              <a:t>char S[6] = "18213";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Representing Strings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428750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Strings in C</a:t>
            </a:r>
          </a:p>
          <a:p>
            <a:pPr marL="552450" lvl="1" eaLnBrk="1" hangingPunct="1"/>
            <a:r>
              <a:rPr lang="en-US" dirty="0"/>
              <a:t>Represented by array of characters</a:t>
            </a:r>
          </a:p>
          <a:p>
            <a:pPr marL="552450" lvl="1" eaLnBrk="1" hangingPunct="1"/>
            <a:r>
              <a:rPr lang="en-US" dirty="0"/>
              <a:t>Each character encoded in ASCII format</a:t>
            </a:r>
          </a:p>
          <a:p>
            <a:pPr marL="838200" lvl="2" eaLnBrk="1" hangingPunct="1"/>
            <a:r>
              <a:rPr lang="en-US" dirty="0"/>
              <a:t>Standard 7-bit encoding of character set</a:t>
            </a:r>
          </a:p>
          <a:p>
            <a:pPr marL="838200" lvl="2" eaLnBrk="1" hangingPunct="1"/>
            <a:r>
              <a:rPr lang="en-US" dirty="0"/>
              <a:t>Character “0” has code 0x30</a:t>
            </a:r>
          </a:p>
          <a:p>
            <a:pPr marL="1181100" lvl="3" eaLnBrk="1" hangingPunct="1"/>
            <a:r>
              <a:rPr lang="en-US" dirty="0"/>
              <a:t>Digit </a:t>
            </a:r>
            <a:r>
              <a:rPr lang="en-US" i="1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r>
              <a:rPr lang="en-US" dirty="0"/>
              <a:t>  has code 0x30+</a:t>
            </a:r>
            <a:r>
              <a:rPr lang="en-US" i="1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</a:t>
            </a:r>
            <a:endParaRPr lang="en-US" i="1" dirty="0"/>
          </a:p>
          <a:p>
            <a:pPr marL="552450" lvl="1" eaLnBrk="1" hangingPunct="1"/>
            <a:r>
              <a:rPr lang="en-US" dirty="0"/>
              <a:t>String should be null-terminated</a:t>
            </a:r>
          </a:p>
          <a:p>
            <a:pPr marL="838200" lvl="2" eaLnBrk="1" hangingPunct="1"/>
            <a:r>
              <a:rPr lang="en-US" dirty="0"/>
              <a:t>Final character = 0</a:t>
            </a:r>
          </a:p>
          <a:p>
            <a:pPr eaLnBrk="1" hangingPunct="1"/>
            <a:r>
              <a:rPr lang="en-US" dirty="0"/>
              <a:t>Compatibility</a:t>
            </a:r>
          </a:p>
          <a:p>
            <a:pPr marL="552450" lvl="1" eaLnBrk="1" hangingPunct="1"/>
            <a:r>
              <a:rPr lang="en-US" dirty="0"/>
              <a:t>Byte ordering not an issue</a:t>
            </a:r>
          </a:p>
        </p:txBody>
      </p:sp>
      <p:sp>
        <p:nvSpPr>
          <p:cNvPr id="55302" name="Rectangle 5"/>
          <p:cNvSpPr>
            <a:spLocks/>
          </p:cNvSpPr>
          <p:nvPr/>
        </p:nvSpPr>
        <p:spPr bwMode="auto">
          <a:xfrm>
            <a:off x="6254813" y="2246313"/>
            <a:ext cx="631217" cy="37959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IA32</a:t>
            </a:r>
          </a:p>
        </p:txBody>
      </p:sp>
      <p:sp>
        <p:nvSpPr>
          <p:cNvPr id="55303" name="Rectangle 6"/>
          <p:cNvSpPr>
            <a:spLocks/>
          </p:cNvSpPr>
          <p:nvPr/>
        </p:nvSpPr>
        <p:spPr bwMode="auto">
          <a:xfrm>
            <a:off x="7894637" y="2246313"/>
            <a:ext cx="585788" cy="381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>
                <a:solidFill>
                  <a:srgbClr val="000066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Sun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935787" y="2832100"/>
            <a:ext cx="914400" cy="1906588"/>
            <a:chOff x="0" y="0"/>
            <a:chExt cx="576" cy="1201"/>
          </a:xfrm>
        </p:grpSpPr>
        <p:sp>
          <p:nvSpPr>
            <p:cNvPr id="55337" name="Line 8"/>
            <p:cNvSpPr>
              <a:spLocks noChangeShapeType="1"/>
            </p:cNvSpPr>
            <p:nvPr/>
          </p:nvSpPr>
          <p:spPr bwMode="auto">
            <a:xfrm>
              <a:off x="0" y="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8" name="Line 9"/>
            <p:cNvSpPr>
              <a:spLocks noChangeShapeType="1"/>
            </p:cNvSpPr>
            <p:nvPr/>
          </p:nvSpPr>
          <p:spPr bwMode="auto">
            <a:xfrm>
              <a:off x="0" y="24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39" name="Line 10"/>
            <p:cNvSpPr>
              <a:spLocks noChangeShapeType="1"/>
            </p:cNvSpPr>
            <p:nvPr/>
          </p:nvSpPr>
          <p:spPr bwMode="auto">
            <a:xfrm>
              <a:off x="0" y="48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0" name="Line 11"/>
            <p:cNvSpPr>
              <a:spLocks noChangeShapeType="1"/>
            </p:cNvSpPr>
            <p:nvPr/>
          </p:nvSpPr>
          <p:spPr bwMode="auto">
            <a:xfrm>
              <a:off x="0" y="72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1" name="Line 12"/>
            <p:cNvSpPr>
              <a:spLocks noChangeShapeType="1"/>
            </p:cNvSpPr>
            <p:nvPr/>
          </p:nvSpPr>
          <p:spPr bwMode="auto">
            <a:xfrm>
              <a:off x="0" y="96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  <p:sp>
          <p:nvSpPr>
            <p:cNvPr id="55342" name="Line 13"/>
            <p:cNvSpPr>
              <a:spLocks noChangeShapeType="1"/>
            </p:cNvSpPr>
            <p:nvPr/>
          </p:nvSpPr>
          <p:spPr bwMode="auto">
            <a:xfrm>
              <a:off x="0" y="1200"/>
              <a:ext cx="576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>
                <a:solidFill>
                  <a:srgbClr val="000000"/>
                </a:solidFill>
                <a:latin typeface="Courier New"/>
                <a:ea typeface="ヒラギノ角ゴ ProN W3" charset="-128"/>
                <a:cs typeface="Courier New"/>
                <a:sym typeface="Gill Sans" charset="0"/>
              </a:endParaRPr>
            </a:p>
          </p:txBody>
        </p:sp>
      </p:grpSp>
      <p:graphicFrame>
        <p:nvGraphicFramePr>
          <p:cNvPr id="20494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281823"/>
              </p:ext>
            </p:extLst>
          </p:nvPr>
        </p:nvGraphicFramePr>
        <p:xfrm>
          <a:off x="62912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52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9278"/>
              </p:ext>
            </p:extLst>
          </p:nvPr>
        </p:nvGraphicFramePr>
        <p:xfrm>
          <a:off x="7866062" y="2667000"/>
          <a:ext cx="635000" cy="2286000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ourier New"/>
                          <a:ea typeface="Monaco" charset="0"/>
                          <a:cs typeface="Courier New"/>
                          <a:sym typeface="Monaco" charset="0"/>
                        </a:rPr>
                        <a:t>00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92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Integer C Puzzles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276600" y="1447800"/>
            <a:ext cx="5867400" cy="48295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 0	</a:t>
            </a:r>
            <a:r>
              <a:rPr lang="en-US" sz="2000" dirty="0">
                <a:latin typeface="Courier New"/>
                <a:cs typeface="Courier New"/>
                <a:sym typeface="Symbol"/>
              </a:rPr>
              <a:t></a:t>
            </a:r>
            <a:r>
              <a:rPr lang="en-US" sz="2000" dirty="0">
                <a:latin typeface="Courier New"/>
                <a:cs typeface="Courier New"/>
              </a:rPr>
              <a:t>	((x*2) &lt; 0)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7 == 7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(x&lt;&lt;30) &lt;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y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 -y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* 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 0 &amp;&amp; y &gt;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x + y &gt;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&lt;=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&lt;= 0	</a:t>
            </a:r>
            <a:r>
              <a:rPr lang="en-US" sz="2000" dirty="0">
                <a:latin typeface="Symbol" panose="05050102010706020507" pitchFamily="18" charset="2"/>
                <a:cs typeface="Courier New"/>
              </a:rPr>
              <a:t></a:t>
            </a:r>
            <a:r>
              <a:rPr lang="en-US" sz="2000" dirty="0">
                <a:latin typeface="Courier New"/>
                <a:cs typeface="Courier New"/>
              </a:rPr>
              <a:t>	-x &gt;= 0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(x|-x)&gt;&gt;31 == -1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&gt;&gt; 3 ==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&gt;&gt; 3 == x/8</a:t>
            </a:r>
          </a:p>
          <a:p>
            <a:pPr>
              <a:lnSpc>
                <a:spcPct val="100000"/>
              </a:lnSpc>
              <a:spcBef>
                <a:spcPct val="20000"/>
              </a:spcBef>
              <a:tabLst>
                <a:tab pos="2632075" algn="l"/>
                <a:tab pos="3148013" algn="l"/>
                <a:tab pos="5829300" algn="r"/>
              </a:tabLst>
            </a:pPr>
            <a:r>
              <a:rPr lang="en-US" sz="2000" dirty="0">
                <a:latin typeface="Courier New"/>
                <a:cs typeface="Courier New"/>
              </a:rPr>
              <a:t>x &amp; (x-1) != 0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52400" y="4213367"/>
            <a:ext cx="2819400" cy="1782539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x = </a:t>
            </a:r>
            <a:r>
              <a:rPr lang="en-US" sz="2000" dirty="0" err="1">
                <a:latin typeface="Courier New"/>
                <a:cs typeface="Courier New"/>
              </a:rPr>
              <a:t>foo</a:t>
            </a:r>
            <a:r>
              <a:rPr lang="en-US" sz="2000" dirty="0">
                <a:latin typeface="Courier New"/>
                <a:cs typeface="Courier New"/>
              </a:rPr>
              <a:t>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y = bar();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ux</a:t>
            </a:r>
            <a:r>
              <a:rPr lang="en-US" sz="2000" dirty="0">
                <a:latin typeface="Courier New"/>
                <a:cs typeface="Courier New"/>
              </a:rPr>
              <a:t> = x;</a:t>
            </a:r>
          </a:p>
          <a:p>
            <a:pPr>
              <a:lnSpc>
                <a:spcPct val="100000"/>
              </a:lnSpc>
              <a:spcBef>
                <a:spcPct val="50000"/>
              </a:spcBef>
              <a:tabLst>
                <a:tab pos="1371600" algn="l"/>
                <a:tab pos="2286000" algn="l"/>
              </a:tabLst>
            </a:pPr>
            <a:r>
              <a:rPr lang="en-US" sz="2000" dirty="0">
                <a:latin typeface="Courier New"/>
                <a:cs typeface="Courier New"/>
              </a:rPr>
              <a:t>unsigned </a:t>
            </a:r>
            <a:r>
              <a:rPr lang="en-US" sz="2000" dirty="0" err="1">
                <a:latin typeface="Courier New"/>
                <a:cs typeface="Courier New"/>
              </a:rPr>
              <a:t>uy</a:t>
            </a:r>
            <a:r>
              <a:rPr lang="en-US" sz="2000" dirty="0">
                <a:latin typeface="Courier New"/>
                <a:cs typeface="Courier New"/>
              </a:rPr>
              <a:t> = y;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609600" y="3671097"/>
            <a:ext cx="177093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Initialization</a:t>
            </a:r>
          </a:p>
        </p:txBody>
      </p:sp>
      <p:pic>
        <p:nvPicPr>
          <p:cNvPr id="7578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152154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1885144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22444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6036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296726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330864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369446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4058072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41732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478093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Thumbnail for version as of 20:40, 31 January 20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194" y="5144536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503792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upload.wikimedia.org/wikipedia/commons/thumb/b/ba/Red_x.svg/1024px-Red_x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0" y="5867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/>
              <a:t>Representations in memory, pointers, strings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9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387" y="3581400"/>
            <a:ext cx="8305800" cy="53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Two’s Complement Examples (w = 5)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01144"/>
              </p:ext>
            </p:extLst>
          </p:nvPr>
        </p:nvGraphicFramePr>
        <p:xfrm>
          <a:off x="4800600" y="18269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69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825719"/>
              </p:ext>
            </p:extLst>
          </p:nvPr>
        </p:nvGraphicFramePr>
        <p:xfrm>
          <a:off x="990600" y="18269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69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4459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4459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3603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8937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744" y="46437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02192"/>
              </p:ext>
            </p:extLst>
          </p:nvPr>
        </p:nvGraphicFramePr>
        <p:xfrm>
          <a:off x="2105144" y="426273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38344" y="57658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88693"/>
              </p:ext>
            </p:extLst>
          </p:nvPr>
        </p:nvGraphicFramePr>
        <p:xfrm>
          <a:off x="2105144" y="5410200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48444" y="464373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8444" y="5765799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 bwMode="auto">
          <a:xfrm>
            <a:off x="4495800" y="3962400"/>
            <a:ext cx="3962400" cy="11430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Expression containing signed and unsigned </a:t>
            </a:r>
            <a:r>
              <a:rPr lang="en-US" sz="2400" b="1" dirty="0" err="1"/>
              <a:t>int</a:t>
            </a:r>
            <a:r>
              <a:rPr lang="en-US" sz="2400" b="1" dirty="0"/>
              <a:t>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7212901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 and 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Sign Extension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046571" cy="233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3666"/>
            <a:ext cx="4046571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6982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19417</TotalTime>
  <Words>3642</Words>
  <Application>Microsoft Office PowerPoint</Application>
  <PresentationFormat>On-screen Show (4:3)</PresentationFormat>
  <Paragraphs>1171</Paragraphs>
  <Slides>52</Slides>
  <Notes>34</Notes>
  <HiddenSlides>6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74" baseType="lpstr">
      <vt:lpstr>Arial</vt:lpstr>
      <vt:lpstr>Arial Narrow</vt:lpstr>
      <vt:lpstr>Calibri</vt:lpstr>
      <vt:lpstr>Calibri Bold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Helvetica</vt:lpstr>
      <vt:lpstr>Symbol</vt:lpstr>
      <vt:lpstr>Times</vt:lpstr>
      <vt:lpstr>Times New Roman</vt:lpstr>
      <vt:lpstr>Wingdings</vt:lpstr>
      <vt:lpstr>Wingdings 2</vt:lpstr>
      <vt:lpstr>template2007</vt:lpstr>
      <vt:lpstr>Title and Content</vt:lpstr>
      <vt:lpstr>Title Only</vt:lpstr>
      <vt:lpstr>Equation</vt:lpstr>
      <vt:lpstr>Chart</vt:lpstr>
      <vt:lpstr>Document</vt:lpstr>
      <vt:lpstr>PowerPoint Presentation</vt:lpstr>
      <vt:lpstr>Bits, Bytes, and Integers – Part 2  15-213/18-213/14-513/15-513/18-613: Introduction to Computer Systems 3rd Lecture,  September 8, 2020 </vt:lpstr>
      <vt:lpstr>Assignment Announcements</vt:lpstr>
      <vt:lpstr>Bootcamps</vt:lpstr>
      <vt:lpstr>Summary From Last Lecture</vt:lpstr>
      <vt:lpstr>Encoding Integers</vt:lpstr>
      <vt:lpstr>Unsigned &amp; Signed Numeric Values</vt:lpstr>
      <vt:lpstr>Sign Extension and Truncation</vt:lpstr>
      <vt:lpstr>Truncation</vt:lpstr>
      <vt:lpstr>Truncation: Simple Example</vt:lpstr>
      <vt:lpstr>Global Thermonuclear War</vt:lpstr>
      <vt:lpstr>PowerPoint Presentation</vt:lpstr>
      <vt:lpstr>PowerPoint Presentation</vt:lpstr>
      <vt:lpstr>Today: Bits, Bytes, and Integers</vt:lpstr>
      <vt:lpstr>Unsigned Addition</vt:lpstr>
      <vt:lpstr>Visualizing (Mathematical) Integer Addition</vt:lpstr>
      <vt:lpstr>Visualizing Unsigned Addition</vt:lpstr>
      <vt:lpstr>Two’s Complement Addition</vt:lpstr>
      <vt:lpstr>TAdd Overflow</vt:lpstr>
      <vt:lpstr>Visualizing 2’s Complement Addition</vt:lpstr>
      <vt:lpstr>Characterizing TAdd</vt:lpstr>
      <vt:lpstr>Multiplication</vt:lpstr>
      <vt:lpstr>Unsigned Multiplication in C</vt:lpstr>
      <vt:lpstr>Signed Multiplication in C</vt:lpstr>
      <vt:lpstr>Power-of-2 Multiply with Shift</vt:lpstr>
      <vt:lpstr>Unsigned Power-of-2 Divide with Shift</vt:lpstr>
      <vt:lpstr>Signed Power-of-2 Divide with Shift</vt:lpstr>
      <vt:lpstr>Correct Power-of-2 Divide</vt:lpstr>
      <vt:lpstr>Correct Power-of-2 Divide (Cont.)</vt:lpstr>
      <vt:lpstr>Negation: Complement &amp; Increment</vt:lpstr>
      <vt:lpstr>Complement &amp; Increment Examples</vt:lpstr>
      <vt:lpstr>Today: Bits, Bytes, and Integers</vt:lpstr>
      <vt:lpstr>Arithmetic: Basic Rules</vt:lpstr>
      <vt:lpstr>Why Should I Use Unsigned?</vt:lpstr>
      <vt:lpstr>Counting Down with Unsigned</vt:lpstr>
      <vt:lpstr>Why Should I Use Unsigned? (cont.)</vt:lpstr>
      <vt:lpstr>Quiz Time!</vt:lpstr>
      <vt:lpstr>Today: Bits, Bytes, and Integers</vt:lpstr>
      <vt:lpstr>Byte-Oriented Memory Organization</vt:lpstr>
      <vt:lpstr>Machine Words</vt:lpstr>
      <vt:lpstr>Word-Oriented Memory Organization</vt:lpstr>
      <vt:lpstr>Example Data Representations</vt:lpstr>
      <vt:lpstr>Byte Ordering</vt:lpstr>
      <vt:lpstr>Byte Ordering Example</vt:lpstr>
      <vt:lpstr>Representing Integers</vt:lpstr>
      <vt:lpstr>Examining Data Representations</vt:lpstr>
      <vt:lpstr>show_bytes Execution Example</vt:lpstr>
      <vt:lpstr>Representing Pointers</vt:lpstr>
      <vt:lpstr>Representing Strings</vt:lpstr>
      <vt:lpstr>Reading Byte-Reversed Listings</vt:lpstr>
      <vt:lpstr>Integer C Puzzles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Phil Gibbons</cp:lastModifiedBy>
  <cp:revision>194</cp:revision>
  <cp:lastPrinted>2017-09-05T13:34:19Z</cp:lastPrinted>
  <dcterms:created xsi:type="dcterms:W3CDTF">2012-09-04T17:29:26Z</dcterms:created>
  <dcterms:modified xsi:type="dcterms:W3CDTF">2020-09-08T15:26:57Z</dcterms:modified>
</cp:coreProperties>
</file>