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y="6858000" cx="9144000"/>
  <p:notesSz cx="6858000" cy="9144000"/>
  <p:embeddedFontLst>
    <p:embeddedFont>
      <p:font typeface="Arial Narrow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83DDFC8-1518-49B6-85F1-536481A1DB87}">
  <a:tblStyle styleId="{C83DDFC8-1518-49B6-85F1-536481A1DB87}" styleName="Table_0">
    <a:wholeTbl>
      <a:tcTxStyle b="off" i="off">
        <a:font>
          <a:latin typeface="Arial Narrow"/>
          <a:ea typeface="Arial Narrow"/>
          <a:cs typeface="Arial Narrow"/>
        </a:font>
        <a:schemeClr val="dk1"/>
      </a:tcTxStyle>
      <a:tcStyle>
        <a:tcBdr>
          <a:left>
            <a:ln cap="flat" cmpd="sng" w="127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fill>
          <a:solidFill>
            <a:srgbClr val="E6E6E6"/>
          </a:solidFill>
        </a:fill>
      </a:tcStyle>
    </a:band1H>
    <a:band2H>
      <a:tcTxStyle/>
    </a:band2H>
    <a:band1V>
      <a:tcTxStyle/>
      <a:tcStyle>
        <a:fill>
          <a:solidFill>
            <a:srgbClr val="E6E6E6"/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l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 Narrow"/>
          <a:ea typeface="Arial Narrow"/>
          <a:cs typeface="Arial Narrow"/>
        </a:font>
        <a:schemeClr val="lt1"/>
      </a:tcTxStyle>
      <a:tcStyle>
        <a:fill>
          <a:solidFill>
            <a:schemeClr val="accent4"/>
          </a:solidFill>
        </a:fill>
      </a:tcStyle>
    </a:firstRow>
    <a:neCell>
      <a:tcTxStyle/>
    </a:neCell>
    <a:nwCell>
      <a:tcTxStyle/>
    </a:nwCell>
  </a:tblStyle>
  <a:tblStyle styleId="{F10A3B5C-ED60-41B6-8726-62B9A805504F}" styleName="Table_1">
    <a:wholeTbl>
      <a:tcTxStyle b="off" i="off">
        <a:font>
          <a:latin typeface="Arial Narrow"/>
          <a:ea typeface="Arial Narrow"/>
          <a:cs typeface="Arial Narrow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F6EF"/>
          </a:solidFill>
        </a:fill>
      </a:tcStyle>
    </a:wholeTbl>
    <a:band1H>
      <a:tcTxStyle/>
      <a:tcStyle>
        <a:fill>
          <a:solidFill>
            <a:srgbClr val="CAECDD"/>
          </a:solidFill>
        </a:fill>
      </a:tcStyle>
    </a:band1H>
    <a:band2H>
      <a:tcTxStyle/>
    </a:band2H>
    <a:band1V>
      <a:tcTxStyle/>
      <a:tcStyle>
        <a:fill>
          <a:solidFill>
            <a:srgbClr val="CAECDD"/>
          </a:solidFill>
        </a:fill>
      </a:tcStyle>
    </a:band1V>
    <a:band2V>
      <a:tcTxStyle/>
    </a:band2V>
    <a:lastCol>
      <a:tcTxStyle b="on" i="off">
        <a:font>
          <a:latin typeface="Arial Narrow"/>
          <a:ea typeface="Arial Narrow"/>
          <a:cs typeface="Arial Narrow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 Narrow"/>
          <a:ea typeface="Arial Narrow"/>
          <a:cs typeface="Arial Narrow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 Narrow"/>
          <a:ea typeface="Arial Narrow"/>
          <a:cs typeface="Arial Narrow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 Narrow"/>
          <a:ea typeface="Arial Narrow"/>
          <a:cs typeface="Arial Narrow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BCE4FD36-B767-45DD-8C45-B352254ECBF8}" styleName="Table_2">
    <a:wholeTbl>
      <a:tcTxStyle b="off" i="off">
        <a:font>
          <a:latin typeface="Arial Narrow"/>
          <a:ea typeface="Arial Narrow"/>
          <a:cs typeface="Arial Narrow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E7F6"/>
          </a:solidFill>
        </a:fill>
      </a:tcStyle>
    </a:wholeTbl>
    <a:band1H>
      <a:tcTxStyle/>
      <a:tcStyle>
        <a:fill>
          <a:solidFill>
            <a:srgbClr val="CCCCEC"/>
          </a:solidFill>
        </a:fill>
      </a:tcStyle>
    </a:band1H>
    <a:band2H>
      <a:tcTxStyle/>
    </a:band2H>
    <a:band1V>
      <a:tcTxStyle/>
      <a:tcStyle>
        <a:fill>
          <a:solidFill>
            <a:srgbClr val="CCCCEC"/>
          </a:solidFill>
        </a:fill>
      </a:tcStyle>
    </a:band1V>
    <a:band2V>
      <a:tcTxStyle/>
    </a:band2V>
    <a:lastCol>
      <a:tcTxStyle b="on" i="off">
        <a:font>
          <a:latin typeface="Arial Narrow"/>
          <a:ea typeface="Arial Narrow"/>
          <a:cs typeface="Arial Narrow"/>
        </a:font>
        <a:schemeClr val="lt1"/>
      </a:tcTxStyle>
      <a:tcStyle>
        <a:fill>
          <a:solidFill>
            <a:schemeClr val="accent2"/>
          </a:solidFill>
        </a:fill>
      </a:tcStyle>
    </a:lastCol>
    <a:firstCol>
      <a:tcTxStyle b="on" i="off">
        <a:font>
          <a:latin typeface="Arial Narrow"/>
          <a:ea typeface="Arial Narrow"/>
          <a:cs typeface="Arial Narrow"/>
        </a:font>
        <a:schemeClr val="lt1"/>
      </a:tcTxStyle>
      <a:tcStyle>
        <a:fill>
          <a:solidFill>
            <a:schemeClr val="accent2"/>
          </a:solidFill>
        </a:fill>
      </a:tcStyle>
    </a:firstCol>
    <a:lastRow>
      <a:tcTxStyle b="on" i="off">
        <a:font>
          <a:latin typeface="Arial Narrow"/>
          <a:ea typeface="Arial Narrow"/>
          <a:cs typeface="Arial Narrow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2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 Narrow"/>
          <a:ea typeface="Arial Narrow"/>
          <a:cs typeface="Arial Narrow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2"/>
          </a:solidFill>
        </a:fill>
      </a:tcStyle>
    </a:firstRow>
    <a:neCell>
      <a:tcTxStyle/>
    </a:neCell>
    <a:nwCell>
      <a:tcTxStyle/>
    </a:nwCell>
  </a:tblStyle>
  <a:tblStyle styleId="{FE8E4688-9E26-4379-A9FD-296D4F39D1AE}" styleName="Table_3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font" Target="fonts/ArialNarrow-bold.fntdata"/><Relationship Id="rId14" Type="http://schemas.openxmlformats.org/officeDocument/2006/relationships/slide" Target="slides/slide8.xml"/><Relationship Id="rId36" Type="http://schemas.openxmlformats.org/officeDocument/2006/relationships/font" Target="fonts/ArialNarrow-regular.fntdata"/><Relationship Id="rId17" Type="http://schemas.openxmlformats.org/officeDocument/2006/relationships/slide" Target="slides/slide11.xml"/><Relationship Id="rId39" Type="http://schemas.openxmlformats.org/officeDocument/2006/relationships/font" Target="fonts/ArialNarrow-boldItalic.fntdata"/><Relationship Id="rId16" Type="http://schemas.openxmlformats.org/officeDocument/2006/relationships/slide" Target="slides/slide10.xml"/><Relationship Id="rId38" Type="http://schemas.openxmlformats.org/officeDocument/2006/relationships/font" Target="fonts/ArialNarrow-italic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S_IRWXG: </a:t>
            </a:r>
            <a:r>
              <a:rPr lang="en-US"/>
              <a:t>read/write/search/execute permission bit for group owner of file.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S_IXUSR: </a:t>
            </a:r>
            <a:r>
              <a:rPr lang="en-US"/>
              <a:t>Execute (for ordinary files) or search (for directories) permission bit for the owner of the file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S_IXOTH: Execute/search permission bit for other users</a:t>
            </a:r>
            <a:endParaRPr/>
          </a:p>
        </p:txBody>
      </p:sp>
      <p:sp>
        <p:nvSpPr>
          <p:cNvPr id="137" name="Google Shape;137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Bonus question: how many fds are open in the last forked child?</a:t>
            </a:r>
            <a:endParaRPr/>
          </a:p>
        </p:txBody>
      </p:sp>
      <p:sp>
        <p:nvSpPr>
          <p:cNvPr id="201" name="Google Shape;201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70ad2874a9_0_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70ad2874a9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AABCBCD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g70ad2874a9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mention status of regrade requests</a:t>
            </a:r>
            <a:endParaRPr/>
          </a:p>
        </p:txBody>
      </p:sp>
      <p:sp>
        <p:nvSpPr>
          <p:cNvPr id="83" name="Google Shape;83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/>
              <a:t>‹#›</a:t>
            </a:fld>
            <a:endParaRPr/>
          </a:p>
        </p:txBody>
      </p:sp>
      <p:sp>
        <p:nvSpPr>
          <p:cNvPr id="233" name="Google Shape;233;p24:notes"/>
          <p:cNvSpPr/>
          <p:nvPr>
            <p:ph idx="2" type="sldImg"/>
          </p:nvPr>
        </p:nvSpPr>
        <p:spPr>
          <a:xfrm>
            <a:off x="1144588" y="695325"/>
            <a:ext cx="4568825" cy="34274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729FCF"/>
          </a:solidFill>
          <a:ln cap="flat" cmpd="sng" w="25400">
            <a:solidFill>
              <a:srgbClr val="3465A4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4" name="Google Shape;234;p24:notes"/>
          <p:cNvSpPr txBox="1"/>
          <p:nvPr>
            <p:ph idx="1" type="body"/>
          </p:nvPr>
        </p:nvSpPr>
        <p:spPr>
          <a:xfrm>
            <a:off x="685799" y="434340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Make a joke about how despite the speech bubble TLBs can’t talk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4KB = 2^12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last 3 hex digits: page offset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# (VPN) = 0x15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4 things in TLB =&gt; lower 2 bits of VPN form the index =&gt; lower bits of 5 =&gt; that’s just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 look for set index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But you don’t find the matching tag, so look at the page table for VPN 15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valid bit is 1, so we take the PPN, which is 18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offset is constant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answer is 18213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haha hilarious 15213 =&gt; 18213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2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3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3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3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Default behavior is to terminate.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Child</a:t>
            </a:r>
            <a:r>
              <a:rPr lang="en-US"/>
              <a:t> can block / ignore this signal.  Keep this in mind for tshlab.</a:t>
            </a:r>
            <a:endParaRPr/>
          </a:p>
        </p:txBody>
      </p:sp>
      <p:sp>
        <p:nvSpPr>
          <p:cNvPr id="96" name="Google Shape;96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SIGKILL cannot be blocked.  Child is (eventually) terminated.</a:t>
            </a:r>
            <a:endParaRPr/>
          </a:p>
        </p:txBody>
      </p:sp>
      <p:sp>
        <p:nvSpPr>
          <p:cNvPr id="103" name="Google Shape;103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Answer: we don’t know. Perhaps SIGKILL has been delivered, or it might not have been delivered.</a:t>
            </a:r>
            <a:endParaRPr/>
          </a:p>
        </p:txBody>
      </p:sp>
      <p:sp>
        <p:nvSpPr>
          <p:cNvPr id="110" name="Google Shape;110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the handler for a particular signal is invoked, that signal is automatically blocked until the handler returns.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signals can arrive and </a:t>
            </a:r>
            <a:r>
              <a:rPr lang="en-US"/>
              <a:t>interrupt</a:t>
            </a:r>
            <a:r>
              <a:rPr b="0" i="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handler</a:t>
            </a:r>
            <a:endParaRPr/>
          </a:p>
        </p:txBody>
      </p:sp>
      <p:sp>
        <p:nvSpPr>
          <p:cNvPr id="117" name="Google Shape;117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Elaborate a little bit on what “preserve errno” means and tell the students your favorite error number to build rapport</a:t>
            </a:r>
            <a:endParaRPr/>
          </a:p>
        </p:txBody>
      </p:sp>
      <p:sp>
        <p:nvSpPr>
          <p:cNvPr id="124" name="Google Shape;124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685800" y="17080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1200"/>
              <a:buNone/>
              <a:defRPr b="0" sz="20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2200"/>
              <a:buNone/>
              <a:defRPr/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type="title"/>
          </p:nvPr>
        </p:nvSpPr>
        <p:spPr>
          <a:xfrm>
            <a:off x="374650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" type="body"/>
          </p:nvPr>
        </p:nvSpPr>
        <p:spPr>
          <a:xfrm rot="5400000">
            <a:off x="1858962" y="-100013"/>
            <a:ext cx="4972050" cy="789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title"/>
          </p:nvPr>
        </p:nvSpPr>
        <p:spPr>
          <a:xfrm rot="5400000">
            <a:off x="4998244" y="2188369"/>
            <a:ext cx="6105525" cy="218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" type="body"/>
          </p:nvPr>
        </p:nvSpPr>
        <p:spPr>
          <a:xfrm rot="5400000">
            <a:off x="548482" y="76994"/>
            <a:ext cx="6105525" cy="6408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, and 2 Content" type="objAndTwoObj">
  <p:cSld name="OBJECT_AND_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2" type="body"/>
          </p:nvPr>
        </p:nvSpPr>
        <p:spPr>
          <a:xfrm>
            <a:off x="4662488" y="1362075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3" type="body"/>
          </p:nvPr>
        </p:nvSpPr>
        <p:spPr>
          <a:xfrm>
            <a:off x="4662488" y="3924300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Content" type="txAndObj">
  <p:cSld name="TEXT_AND_OBJEC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98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374650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⬛"/>
              <a:defRPr sz="2800"/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⬛"/>
              <a:defRPr sz="2800"/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 sz="2400"/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 sz="2000"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7" name="Google Shape;37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8" name="Google Shape;38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 sz="2400"/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 sz="2000"/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57762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spcBef>
                <a:spcPts val="640"/>
              </a:spcBef>
              <a:spcAft>
                <a:spcPts val="0"/>
              </a:spcAft>
              <a:buSzPts val="1920"/>
              <a:buChar char="⬛"/>
              <a:defRPr sz="3200"/>
            </a:lvl1pPr>
            <a:lvl2pPr indent="-424180" lvl="1" marL="914400" algn="l">
              <a:spcBef>
                <a:spcPts val="560"/>
              </a:spcBef>
              <a:spcAft>
                <a:spcPts val="0"/>
              </a:spcAft>
              <a:buSzPts val="3080"/>
              <a:buChar char="▪"/>
              <a:defRPr sz="2800"/>
            </a:lvl2pPr>
            <a:lvl3pPr indent="-350519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Char char="▪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74650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7897813" y="-26988"/>
            <a:ext cx="1309687" cy="274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8830843" y="6611779"/>
            <a:ext cx="33855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Bryant</a:t>
            </a:r>
            <a:r>
              <a:rPr b="0" i="0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O’Hallaron, Computer Systems: A Programmer’s Perspective, Third Edition</a:t>
            </a:r>
            <a:endParaRPr b="0" i="0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ctrTitle"/>
          </p:nvPr>
        </p:nvSpPr>
        <p:spPr>
          <a:xfrm>
            <a:off x="685800" y="17080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Recitation 12: Tshlab + VM</a:t>
            </a:r>
            <a:endParaRPr/>
          </a:p>
        </p:txBody>
      </p:sp>
      <p:sp>
        <p:nvSpPr>
          <p:cNvPr id="79" name="Google Shape;79;p15"/>
          <p:cNvSpPr txBox="1"/>
          <p:nvPr>
            <p:ph idx="1" type="subTitle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Instructor: TAs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/>
              <a:t>11 November 2019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>
            <p:ph type="title"/>
          </p:nvPr>
        </p:nvSpPr>
        <p:spPr>
          <a:xfrm>
            <a:off x="357018" y="435678"/>
            <a:ext cx="8377549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Permissions for open()</a:t>
            </a:r>
            <a:endParaRPr/>
          </a:p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>
            <a:off x="396875" y="3193577"/>
            <a:ext cx="7896225" cy="3140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These constants can be bitwise-OR’d and passed to the third argument of open()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does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S_IRWXG | S_IXUSR | S_IXOTH</a:t>
            </a:r>
            <a:r>
              <a:rPr lang="en-US"/>
              <a:t> mean?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How to create a file which everyone can read from but only the user can write to it or execute it?</a:t>
            </a:r>
            <a:endParaRPr/>
          </a:p>
        </p:txBody>
      </p:sp>
      <p:graphicFrame>
        <p:nvGraphicFramePr>
          <p:cNvPr id="141" name="Google Shape;141;p24"/>
          <p:cNvGraphicFramePr/>
          <p:nvPr/>
        </p:nvGraphicFramePr>
        <p:xfrm>
          <a:off x="566383" y="138335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{C83DDFC8-1518-49B6-85F1-536481A1DB87}</a:tableStyleId>
              </a:tblPr>
              <a:tblGrid>
                <a:gridCol w="1602250"/>
                <a:gridCol w="1602250"/>
                <a:gridCol w="1602250"/>
                <a:gridCol w="1602250"/>
                <a:gridCol w="16022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 (R)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Write (W)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Executable (X)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(RWX)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User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(USR)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S_IRUSR</a:t>
                      </a:r>
                      <a:endParaRPr b="1"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S_IWUSR</a:t>
                      </a:r>
                      <a:endParaRPr b="1"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S_IXUSR</a:t>
                      </a:r>
                      <a:endParaRPr b="1"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S_IRWXU</a:t>
                      </a:r>
                      <a:endParaRPr b="1"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Group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(GRP)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S_IRGRP</a:t>
                      </a:r>
                      <a:endParaRPr b="1"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S_IWGRP</a:t>
                      </a:r>
                      <a:endParaRPr b="1"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S_IXGRP</a:t>
                      </a:r>
                      <a:endParaRPr b="1"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S_IRWXG</a:t>
                      </a:r>
                      <a:endParaRPr b="1"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Other (OTH)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S_IROTH</a:t>
                      </a:r>
                      <a:endParaRPr b="1"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S_IWOTH</a:t>
                      </a:r>
                      <a:endParaRPr b="1"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S_IXOTH</a:t>
                      </a:r>
                      <a:endParaRPr b="1"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S_IRWXO</a:t>
                      </a:r>
                      <a:endParaRPr b="1"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File descriptors</a:t>
            </a:r>
            <a:endParaRPr/>
          </a:p>
        </p:txBody>
      </p:sp>
      <p:graphicFrame>
        <p:nvGraphicFramePr>
          <p:cNvPr id="147" name="Google Shape;147;p25"/>
          <p:cNvGraphicFramePr/>
          <p:nvPr/>
        </p:nvGraphicFramePr>
        <p:xfrm>
          <a:off x="1802049" y="178515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{F10A3B5C-ED60-41B6-8726-62B9A805504F}</a:tableStyleId>
              </a:tblPr>
              <a:tblGrid>
                <a:gridCol w="1296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fd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48" name="Google Shape;148;p25"/>
          <p:cNvGraphicFramePr/>
          <p:nvPr/>
        </p:nvGraphicFramePr>
        <p:xfrm>
          <a:off x="4643603" y="335692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{BCE4FD36-B767-45DD-8C45-B352254ECBF8}</a:tableStyleId>
              </a:tblPr>
              <a:tblGrid>
                <a:gridCol w="34495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open file table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input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output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error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cxnSp>
        <p:nvCxnSpPr>
          <p:cNvPr id="149" name="Google Shape;149;p25"/>
          <p:cNvCxnSpPr/>
          <p:nvPr/>
        </p:nvCxnSpPr>
        <p:spPr>
          <a:xfrm>
            <a:off x="3234519" y="2374710"/>
            <a:ext cx="1296537" cy="152855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50" name="Google Shape;150;p25"/>
          <p:cNvCxnSpPr/>
          <p:nvPr/>
        </p:nvCxnSpPr>
        <p:spPr>
          <a:xfrm>
            <a:off x="3236791" y="2745478"/>
            <a:ext cx="1296537" cy="152855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51" name="Google Shape;151;p25"/>
          <p:cNvCxnSpPr/>
          <p:nvPr/>
        </p:nvCxnSpPr>
        <p:spPr>
          <a:xfrm>
            <a:off x="3252711" y="3116246"/>
            <a:ext cx="1296537" cy="152855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52" name="Google Shape;152;p25"/>
          <p:cNvSpPr/>
          <p:nvPr/>
        </p:nvSpPr>
        <p:spPr>
          <a:xfrm>
            <a:off x="818866" y="4517409"/>
            <a:ext cx="3357349" cy="1583140"/>
          </a:xfrm>
          <a:prstGeom prst="wedgeRectCallout">
            <a:avLst>
              <a:gd fmla="val 46133" name="adj1"/>
              <a:gd fmla="val -61871" name="adj2"/>
            </a:avLst>
          </a:prstGeom>
          <a:solidFill>
            <a:srgbClr val="D8D8D8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stdin, stdout, stderr are opened automatically and closed by normal termination or exit()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open(“foo.txt”)</a:t>
            </a:r>
            <a:endParaRPr/>
          </a:p>
        </p:txBody>
      </p:sp>
      <p:graphicFrame>
        <p:nvGraphicFramePr>
          <p:cNvPr id="158" name="Google Shape;158;p26"/>
          <p:cNvGraphicFramePr/>
          <p:nvPr/>
        </p:nvGraphicFramePr>
        <p:xfrm>
          <a:off x="1802049" y="178515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{F10A3B5C-ED60-41B6-8726-62B9A805504F}</a:tableStyleId>
              </a:tblPr>
              <a:tblGrid>
                <a:gridCol w="1296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fd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59" name="Google Shape;159;p26"/>
          <p:cNvGraphicFramePr/>
          <p:nvPr/>
        </p:nvGraphicFramePr>
        <p:xfrm>
          <a:off x="4643603" y="335692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{BCE4FD36-B767-45DD-8C45-B352254ECBF8}</a:tableStyleId>
              </a:tblPr>
              <a:tblGrid>
                <a:gridCol w="34495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open file table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input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output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error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foo.txt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cxnSp>
        <p:nvCxnSpPr>
          <p:cNvPr id="160" name="Google Shape;160;p26"/>
          <p:cNvCxnSpPr/>
          <p:nvPr/>
        </p:nvCxnSpPr>
        <p:spPr>
          <a:xfrm>
            <a:off x="3234519" y="2374710"/>
            <a:ext cx="1296537" cy="152855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61" name="Google Shape;161;p26"/>
          <p:cNvCxnSpPr/>
          <p:nvPr/>
        </p:nvCxnSpPr>
        <p:spPr>
          <a:xfrm>
            <a:off x="3236791" y="2745478"/>
            <a:ext cx="1296537" cy="152855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62" name="Google Shape;162;p26"/>
          <p:cNvCxnSpPr/>
          <p:nvPr/>
        </p:nvCxnSpPr>
        <p:spPr>
          <a:xfrm>
            <a:off x="3252711" y="3116246"/>
            <a:ext cx="1296537" cy="152855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63" name="Google Shape;163;p26"/>
          <p:cNvCxnSpPr/>
          <p:nvPr/>
        </p:nvCxnSpPr>
        <p:spPr>
          <a:xfrm>
            <a:off x="3268631" y="3487014"/>
            <a:ext cx="1296537" cy="152855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open(“foo.txt”)</a:t>
            </a:r>
            <a:endParaRPr/>
          </a:p>
        </p:txBody>
      </p:sp>
      <p:graphicFrame>
        <p:nvGraphicFramePr>
          <p:cNvPr id="169" name="Google Shape;169;p27"/>
          <p:cNvGraphicFramePr/>
          <p:nvPr/>
        </p:nvGraphicFramePr>
        <p:xfrm>
          <a:off x="1802049" y="178515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{F10A3B5C-ED60-41B6-8726-62B9A805504F}</a:tableStyleId>
              </a:tblPr>
              <a:tblGrid>
                <a:gridCol w="1296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fd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70" name="Google Shape;170;p27"/>
          <p:cNvGraphicFramePr/>
          <p:nvPr/>
        </p:nvGraphicFramePr>
        <p:xfrm>
          <a:off x="4643603" y="335692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{BCE4FD36-B767-45DD-8C45-B352254ECBF8}</a:tableStyleId>
              </a:tblPr>
              <a:tblGrid>
                <a:gridCol w="34495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open file table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input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output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error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foo.txt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nsolas"/>
                        <a:buNone/>
                      </a:pPr>
                      <a:r>
                        <a:rPr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foo.txt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cxnSp>
        <p:nvCxnSpPr>
          <p:cNvPr id="171" name="Google Shape;171;p27"/>
          <p:cNvCxnSpPr/>
          <p:nvPr/>
        </p:nvCxnSpPr>
        <p:spPr>
          <a:xfrm>
            <a:off x="3234519" y="2374710"/>
            <a:ext cx="1296537" cy="152855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3236791" y="2745478"/>
            <a:ext cx="1296537" cy="152855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73" name="Google Shape;173;p27"/>
          <p:cNvCxnSpPr/>
          <p:nvPr/>
        </p:nvCxnSpPr>
        <p:spPr>
          <a:xfrm>
            <a:off x="3252711" y="3116246"/>
            <a:ext cx="1296537" cy="152855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74" name="Google Shape;174;p27"/>
          <p:cNvCxnSpPr/>
          <p:nvPr/>
        </p:nvCxnSpPr>
        <p:spPr>
          <a:xfrm>
            <a:off x="3268631" y="3487014"/>
            <a:ext cx="1296537" cy="152855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3268631" y="3880521"/>
            <a:ext cx="1296537" cy="152855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76" name="Google Shape;176;p27"/>
          <p:cNvSpPr/>
          <p:nvPr/>
        </p:nvSpPr>
        <p:spPr>
          <a:xfrm>
            <a:off x="266131" y="4644796"/>
            <a:ext cx="3459707" cy="1851538"/>
          </a:xfrm>
          <a:prstGeom prst="wedgeRectCallout">
            <a:avLst>
              <a:gd fmla="val 68710" name="adj1"/>
              <a:gd fmla="val -9736" name="adj2"/>
            </a:avLst>
          </a:prstGeom>
          <a:solidFill>
            <a:srgbClr val="D8D8D8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call to open() creates a new open file descriptor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7" name="Google Shape;177;p27"/>
          <p:cNvGraphicFramePr/>
          <p:nvPr/>
        </p:nvGraphicFramePr>
        <p:xfrm>
          <a:off x="6073253" y="114826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{C83DDFC8-1518-49B6-85F1-536481A1DB87}</a:tableStyleId>
              </a:tblPr>
              <a:tblGrid>
                <a:gridCol w="24042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inode table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foo.txt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cxnSp>
        <p:nvCxnSpPr>
          <p:cNvPr id="178" name="Google Shape;178;p27"/>
          <p:cNvCxnSpPr/>
          <p:nvPr/>
        </p:nvCxnSpPr>
        <p:spPr>
          <a:xfrm rot="10800000">
            <a:off x="8215952" y="1991434"/>
            <a:ext cx="1" cy="3024131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79" name="Google Shape;179;p27"/>
          <p:cNvCxnSpPr/>
          <p:nvPr/>
        </p:nvCxnSpPr>
        <p:spPr>
          <a:xfrm rot="10800000">
            <a:off x="7956645" y="1991434"/>
            <a:ext cx="259307" cy="3417637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dup2(STDOUT_FILENO, 3)</a:t>
            </a:r>
            <a:endParaRPr/>
          </a:p>
        </p:txBody>
      </p:sp>
      <p:graphicFrame>
        <p:nvGraphicFramePr>
          <p:cNvPr id="185" name="Google Shape;185;p28"/>
          <p:cNvGraphicFramePr/>
          <p:nvPr/>
        </p:nvGraphicFramePr>
        <p:xfrm>
          <a:off x="1802049" y="178515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{F10A3B5C-ED60-41B6-8726-62B9A805504F}</a:tableStyleId>
              </a:tblPr>
              <a:tblGrid>
                <a:gridCol w="1296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fd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86" name="Google Shape;186;p28"/>
          <p:cNvGraphicFramePr/>
          <p:nvPr/>
        </p:nvGraphicFramePr>
        <p:xfrm>
          <a:off x="4643603" y="335692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{BCE4FD36-B767-45DD-8C45-B352254ECBF8}</a:tableStyleId>
              </a:tblPr>
              <a:tblGrid>
                <a:gridCol w="34495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open file table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input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output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error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foo.txt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cxnSp>
        <p:nvCxnSpPr>
          <p:cNvPr id="187" name="Google Shape;187;p28"/>
          <p:cNvCxnSpPr/>
          <p:nvPr/>
        </p:nvCxnSpPr>
        <p:spPr>
          <a:xfrm>
            <a:off x="3234519" y="2374710"/>
            <a:ext cx="1296537" cy="152855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88" name="Google Shape;188;p28"/>
          <p:cNvCxnSpPr/>
          <p:nvPr/>
        </p:nvCxnSpPr>
        <p:spPr>
          <a:xfrm>
            <a:off x="3236791" y="2745478"/>
            <a:ext cx="1296537" cy="152855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89" name="Google Shape;189;p28"/>
          <p:cNvCxnSpPr/>
          <p:nvPr/>
        </p:nvCxnSpPr>
        <p:spPr>
          <a:xfrm>
            <a:off x="3252711" y="3116246"/>
            <a:ext cx="1296537" cy="152855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90" name="Google Shape;190;p28"/>
          <p:cNvCxnSpPr/>
          <p:nvPr/>
        </p:nvCxnSpPr>
        <p:spPr>
          <a:xfrm>
            <a:off x="3268631" y="3487014"/>
            <a:ext cx="1262425" cy="764275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91" name="Google Shape;191;p28"/>
          <p:cNvSpPr/>
          <p:nvPr/>
        </p:nvSpPr>
        <p:spPr>
          <a:xfrm>
            <a:off x="1569493" y="5090615"/>
            <a:ext cx="2606722" cy="1009934"/>
          </a:xfrm>
          <a:prstGeom prst="wedgeRectCallout">
            <a:avLst>
              <a:gd fmla="val 65554" name="adj1"/>
              <a:gd fmla="val -51014" name="adj2"/>
            </a:avLst>
          </a:prstGeom>
          <a:solidFill>
            <a:srgbClr val="D8D8D8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Closed silently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9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IO and Fork()</a:t>
            </a:r>
            <a:endParaRPr/>
          </a:p>
        </p:txBody>
      </p:sp>
      <p:sp>
        <p:nvSpPr>
          <p:cNvPr id="197" name="Google Shape;197;p29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200"/>
              <a:buChar char="⬛"/>
            </a:pPr>
            <a:r>
              <a:rPr lang="en-US" sz="2000"/>
              <a:t>File descriptor management can be tricky.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1200"/>
              <a:buChar char="⬛"/>
            </a:pPr>
            <a:r>
              <a:rPr lang="en-US" sz="2000"/>
              <a:t>How many file descriptors are open in the parent process at the indicated point?  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1200"/>
              <a:buChar char="⬛"/>
            </a:pPr>
            <a:r>
              <a:rPr lang="en-US" sz="2000"/>
              <a:t>How many does each child have open at the call to execve?</a:t>
            </a:r>
            <a:endParaRPr/>
          </a:p>
          <a:p>
            <a:pPr indent="-266700" lvl="0" marL="34290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int main(int argc, char** argv)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int i;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for (i = 0; i &lt; 4; i++)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int fd = open(“foo”, O_RDONLY);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pid_t pid = fork();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if (pid == 0)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{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    int ofd = open(“bar”, O_RDONLY);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    execve(...);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urier New"/>
                <a:ea typeface="Courier New"/>
                <a:cs typeface="Courier New"/>
                <a:sym typeface="Courier New"/>
              </a:rPr>
              <a:t>    // How many file descriptors are open in the parent?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Redirecting IO</a:t>
            </a:r>
            <a:endParaRPr/>
          </a:p>
        </p:txBody>
      </p:sp>
      <p:sp>
        <p:nvSpPr>
          <p:cNvPr id="204" name="Google Shape;204;p30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File descriptors can be directed to identify different open files.</a:t>
            </a:r>
            <a:endParaRPr/>
          </a:p>
          <a:p>
            <a:pPr indent="0" lvl="0" marL="0" rtl="0" algn="l">
              <a:spcBef>
                <a:spcPts val="310"/>
              </a:spcBef>
              <a:spcAft>
                <a:spcPts val="0"/>
              </a:spcAft>
              <a:buSzPts val="930"/>
              <a:buNone/>
            </a:pP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int main(int argc, char** argv) {</a:t>
            </a:r>
            <a:endParaRPr/>
          </a:p>
          <a:p>
            <a:pPr indent="0" lvl="0" marL="0" rtl="0" algn="l">
              <a:spcBef>
                <a:spcPts val="310"/>
              </a:spcBef>
              <a:spcAft>
                <a:spcPts val="0"/>
              </a:spcAft>
              <a:buSzPts val="930"/>
              <a:buNone/>
            </a:pP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    int i;</a:t>
            </a:r>
            <a:endParaRPr/>
          </a:p>
          <a:p>
            <a:pPr indent="0" lvl="0" marL="0" rtl="0" algn="l">
              <a:spcBef>
                <a:spcPts val="310"/>
              </a:spcBef>
              <a:spcAft>
                <a:spcPts val="0"/>
              </a:spcAft>
              <a:buSzPts val="930"/>
              <a:buNone/>
            </a:pP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    for (i = 0; i &lt; 4; i++)</a:t>
            </a:r>
            <a:endParaRPr/>
          </a:p>
          <a:p>
            <a:pPr indent="0" lvl="0" marL="0" rtl="0" algn="l">
              <a:spcBef>
                <a:spcPts val="310"/>
              </a:spcBef>
              <a:spcAft>
                <a:spcPts val="0"/>
              </a:spcAft>
              <a:buSzPts val="930"/>
              <a:buNone/>
            </a:pP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endParaRPr/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SzPts val="930"/>
              <a:buNone/>
            </a:pP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        int fd = open(“foo”, </a:t>
            </a:r>
            <a:r>
              <a:rPr lang="en-US" sz="1600">
                <a:latin typeface="Courier New"/>
                <a:ea typeface="Courier New"/>
                <a:cs typeface="Courier New"/>
                <a:sym typeface="Courier New"/>
              </a:rPr>
              <a:t>O_RDONLY</a:t>
            </a: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rtl="0" algn="l">
              <a:spcBef>
                <a:spcPts val="310"/>
              </a:spcBef>
              <a:spcAft>
                <a:spcPts val="0"/>
              </a:spcAft>
              <a:buSzPts val="930"/>
              <a:buNone/>
            </a:pP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        pid_t pid = fork();</a:t>
            </a:r>
            <a:endParaRPr/>
          </a:p>
          <a:p>
            <a:pPr indent="0" lvl="0" marL="0" rtl="0" algn="l">
              <a:spcBef>
                <a:spcPts val="310"/>
              </a:spcBef>
              <a:spcAft>
                <a:spcPts val="0"/>
              </a:spcAft>
              <a:buSzPts val="930"/>
              <a:buNone/>
            </a:pP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        if (pid == 0)</a:t>
            </a:r>
            <a:endParaRPr/>
          </a:p>
          <a:p>
            <a:pPr indent="0" lvl="0" marL="0" rtl="0" algn="l">
              <a:spcBef>
                <a:spcPts val="310"/>
              </a:spcBef>
              <a:spcAft>
                <a:spcPts val="0"/>
              </a:spcAft>
              <a:buSzPts val="930"/>
              <a:buNone/>
            </a:pP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        {</a:t>
            </a:r>
            <a:endParaRPr/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SzPts val="930"/>
              <a:buNone/>
            </a:pP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            int ofd = open(“bar”, </a:t>
            </a:r>
            <a:r>
              <a:rPr lang="en-US" sz="1600">
                <a:latin typeface="Courier New"/>
                <a:ea typeface="Courier New"/>
                <a:cs typeface="Courier New"/>
                <a:sym typeface="Courier New"/>
              </a:rPr>
              <a:t>O_WRONLY</a:t>
            </a: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rtl="0" algn="l">
              <a:spcBef>
                <a:spcPts val="310"/>
              </a:spcBef>
              <a:spcAft>
                <a:spcPts val="0"/>
              </a:spcAft>
              <a:buSzPts val="930"/>
              <a:buNone/>
            </a:pP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            dup2(fd, STDIN_FILENO);</a:t>
            </a:r>
            <a:endParaRPr/>
          </a:p>
          <a:p>
            <a:pPr indent="0" lvl="0" marL="0" rtl="0" algn="l">
              <a:spcBef>
                <a:spcPts val="310"/>
              </a:spcBef>
              <a:spcAft>
                <a:spcPts val="0"/>
              </a:spcAft>
              <a:buSzPts val="930"/>
              <a:buNone/>
            </a:pP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            dup2(ofd, STDOUT_FILENO);</a:t>
            </a:r>
            <a:endParaRPr/>
          </a:p>
          <a:p>
            <a:pPr indent="0" lvl="0" marL="0" rtl="0" algn="l">
              <a:spcBef>
                <a:spcPts val="310"/>
              </a:spcBef>
              <a:spcAft>
                <a:spcPts val="0"/>
              </a:spcAft>
              <a:buSzPts val="930"/>
              <a:buNone/>
            </a:pP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            execve(...);</a:t>
            </a:r>
            <a:endParaRPr/>
          </a:p>
          <a:p>
            <a:pPr indent="0" lvl="0" marL="0" rtl="0" algn="l">
              <a:spcBef>
                <a:spcPts val="310"/>
              </a:spcBef>
              <a:spcAft>
                <a:spcPts val="0"/>
              </a:spcAft>
              <a:buSzPts val="930"/>
              <a:buNone/>
            </a:pP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/>
          </a:p>
          <a:p>
            <a:pPr indent="0" lvl="0" marL="0" rtl="0" algn="l">
              <a:spcBef>
                <a:spcPts val="310"/>
              </a:spcBef>
              <a:spcAft>
                <a:spcPts val="0"/>
              </a:spcAft>
              <a:buSzPts val="930"/>
              <a:buNone/>
            </a:pP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rtl="0" algn="l">
              <a:spcBef>
                <a:spcPts val="310"/>
              </a:spcBef>
              <a:spcAft>
                <a:spcPts val="0"/>
              </a:spcAft>
              <a:buSzPts val="930"/>
              <a:buNone/>
            </a:pP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    // How many file descriptors are open in the parent?</a:t>
            </a:r>
            <a:endParaRPr/>
          </a:p>
          <a:p>
            <a:pPr indent="0" lvl="0" marL="0" rtl="0" algn="l">
              <a:spcBef>
                <a:spcPts val="310"/>
              </a:spcBef>
              <a:spcAft>
                <a:spcPts val="0"/>
              </a:spcAft>
              <a:buSzPts val="930"/>
              <a:buNone/>
            </a:pPr>
            <a:r>
              <a:rPr lang="en-US" sz="155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5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1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Redirecting IO</a:t>
            </a:r>
            <a:endParaRPr/>
          </a:p>
        </p:txBody>
      </p:sp>
      <p:sp>
        <p:nvSpPr>
          <p:cNvPr id="210" name="Google Shape;210;p3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At the two points (A and B) in main, how many file descriptors are open?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int main(int argc, char** argv)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int i, fd;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fd = open(“foo”, O_WRONLY);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dup2(fd, STDOUT_FILENO);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// Point 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close(fd);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// Point B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2"/>
          <p:cNvSpPr txBox="1"/>
          <p:nvPr>
            <p:ph type="title"/>
          </p:nvPr>
        </p:nvSpPr>
        <p:spPr>
          <a:xfrm>
            <a:off x="357018" y="435678"/>
            <a:ext cx="7592100" cy="762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Sample Exam Question</a:t>
            </a:r>
            <a:endParaRPr/>
          </a:p>
        </p:txBody>
      </p:sp>
      <p:sp>
        <p:nvSpPr>
          <p:cNvPr id="217" name="Google Shape;217;p32"/>
          <p:cNvSpPr txBox="1"/>
          <p:nvPr>
            <p:ph idx="1" type="body"/>
          </p:nvPr>
        </p:nvSpPr>
        <p:spPr>
          <a:xfrm>
            <a:off x="396875" y="1045425"/>
            <a:ext cx="6284700" cy="528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What is the possible output given contents of foo.txt are “ABCDEFG”?</a:t>
            </a:r>
            <a:endParaRPr b="0" sz="1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int main(int argc, char *argv[]) { </a:t>
            </a:r>
            <a:endParaRPr b="0" sz="14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int fd1 = open("foo.txt", O_RDONLY); </a:t>
            </a:r>
            <a:endParaRPr b="0" sz="1400"/>
          </a:p>
          <a:p>
            <a:pPr indent="45720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int fd2 = open("foo.txt", O_RDONLY); </a:t>
            </a:r>
            <a:endParaRPr b="0" sz="1400"/>
          </a:p>
          <a:p>
            <a:pPr indent="45720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read_and_print_one(fd1); </a:t>
            </a:r>
            <a:endParaRPr b="0" sz="1400"/>
          </a:p>
          <a:p>
            <a:pPr indent="45720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read_and_print_one(fd2); </a:t>
            </a:r>
            <a:endParaRPr b="0" sz="14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if(!fork()) { </a:t>
            </a:r>
            <a:endParaRPr b="0" sz="14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read_and_print_one(fd2); </a:t>
            </a:r>
            <a:endParaRPr b="0" sz="14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read_and_print_one(fd2); </a:t>
            </a:r>
            <a:endParaRPr b="0" sz="14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close(fd2); </a:t>
            </a:r>
            <a:endParaRPr b="0" sz="14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fd2 = dup(fd1); </a:t>
            </a:r>
            <a:endParaRPr b="0" sz="14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read_and_print_one(fd2); </a:t>
            </a:r>
            <a:endParaRPr b="0" sz="14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} else { </a:t>
            </a:r>
            <a:endParaRPr b="0" sz="14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wait(NULL); </a:t>
            </a:r>
            <a:endParaRPr b="0" sz="14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read_and_print_one(fd1); </a:t>
            </a:r>
            <a:endParaRPr b="0" sz="14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read_and_print_one(fd2); </a:t>
            </a:r>
            <a:endParaRPr b="0" sz="14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printf("\n"); </a:t>
            </a:r>
            <a:endParaRPr b="0" sz="14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} </a:t>
            </a:r>
            <a:endParaRPr b="0" sz="14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close(fd1); </a:t>
            </a:r>
            <a:endParaRPr b="0" sz="14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close(fd2); </a:t>
            </a:r>
            <a:endParaRPr b="0" sz="14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return 0; </a:t>
            </a:r>
            <a:endParaRPr b="0" sz="1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lang="en-US" sz="1400"/>
              <a:t>}</a:t>
            </a:r>
            <a:endParaRPr b="0" sz="1400"/>
          </a:p>
        </p:txBody>
      </p:sp>
      <p:sp>
        <p:nvSpPr>
          <p:cNvPr id="218" name="Google Shape;218;p32"/>
          <p:cNvSpPr txBox="1"/>
          <p:nvPr/>
        </p:nvSpPr>
        <p:spPr>
          <a:xfrm>
            <a:off x="4947700" y="1310450"/>
            <a:ext cx="2738700" cy="18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void read_and_print_one(int fd) {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 c;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read(fd, &amp;c, 1);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printf("%c", c);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fflush(stdout);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Memory Access</a:t>
            </a:r>
            <a:endParaRPr/>
          </a:p>
        </p:txBody>
      </p:sp>
      <p:sp>
        <p:nvSpPr>
          <p:cNvPr id="224" name="Google Shape;224;p33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The processor tries to write to a memory address.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List different steps that are required to complete this operation.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Outline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Labs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Signals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IO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Virtual Memory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4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Memory Access</a:t>
            </a:r>
            <a:endParaRPr/>
          </a:p>
        </p:txBody>
      </p:sp>
      <p:sp>
        <p:nvSpPr>
          <p:cNvPr id="230" name="Google Shape;230;p34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The processor tries to write to a memory address.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List different steps that are required to complete this operation. (non exhaustive list)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Virtual to physical address conversion (TLB lookup)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TLB miss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Page fault, page loaded from disk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TLB updated, check permissions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L1 Cache miss (and L2 … and)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Request sent to memory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Memory sends data to processor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Cache updated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5"/>
          <p:cNvSpPr txBox="1"/>
          <p:nvPr>
            <p:ph type="title"/>
          </p:nvPr>
        </p:nvSpPr>
        <p:spPr>
          <a:xfrm>
            <a:off x="357018" y="601234"/>
            <a:ext cx="7592093" cy="43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00"/>
                </a:solidFill>
              </a:rPr>
              <a:t>Address Translation with TLB</a:t>
            </a:r>
            <a:endParaRPr/>
          </a:p>
        </p:txBody>
      </p:sp>
      <p:sp>
        <p:nvSpPr>
          <p:cNvPr id="237" name="Google Shape;237;p35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B80047"/>
              </a:buClr>
              <a:buSzPts val="1430"/>
              <a:buChar char="⬛"/>
            </a:pPr>
            <a:r>
              <a:rPr lang="en-US" sz="2200">
                <a:solidFill>
                  <a:srgbClr val="000000"/>
                </a:solidFill>
              </a:rPr>
              <a:t>Translate 0x15213, given the contents of the TLB and the first 32 entries of the page table below.</a:t>
            </a:r>
            <a:endParaRPr/>
          </a:p>
          <a:p>
            <a:pPr indent="-342900" lvl="0" marL="342900" rtl="0" algn="l">
              <a:spcBef>
                <a:spcPts val="653"/>
              </a:spcBef>
              <a:spcAft>
                <a:spcPts val="0"/>
              </a:spcAft>
              <a:buClr>
                <a:srgbClr val="B80047"/>
              </a:buClr>
              <a:buSzPts val="1430"/>
              <a:buChar char="⬛"/>
            </a:pPr>
            <a:r>
              <a:rPr lang="en-US" sz="2200">
                <a:solidFill>
                  <a:srgbClr val="000000"/>
                </a:solidFill>
              </a:rPr>
              <a:t>1MB Virtual Memory</a:t>
            </a:r>
            <a:br>
              <a:rPr lang="en-US" sz="2200">
                <a:solidFill>
                  <a:srgbClr val="000000"/>
                </a:solidFill>
              </a:rPr>
            </a:br>
            <a:r>
              <a:rPr lang="en-US" sz="2200">
                <a:solidFill>
                  <a:srgbClr val="000000"/>
                </a:solidFill>
              </a:rPr>
              <a:t>256KB Physical Memory </a:t>
            </a:r>
            <a:br>
              <a:rPr lang="en-US" sz="2200">
                <a:solidFill>
                  <a:srgbClr val="000000"/>
                </a:solidFill>
              </a:rPr>
            </a:br>
            <a:r>
              <a:rPr lang="en-US" sz="2200">
                <a:solidFill>
                  <a:srgbClr val="000000"/>
                </a:solidFill>
              </a:rPr>
              <a:t>4KB page size</a:t>
            </a:r>
            <a:endParaRPr/>
          </a:p>
        </p:txBody>
      </p:sp>
      <p:graphicFrame>
        <p:nvGraphicFramePr>
          <p:cNvPr id="238" name="Google Shape;238;p35"/>
          <p:cNvGraphicFramePr/>
          <p:nvPr/>
        </p:nvGraphicFramePr>
        <p:xfrm>
          <a:off x="1837712" y="34568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{FE8E4688-9E26-4379-A9FD-296D4F39D1AE}</a:tableStyleId>
              </a:tblPr>
              <a:tblGrid>
                <a:gridCol w="632400"/>
                <a:gridCol w="482475"/>
                <a:gridCol w="522975"/>
                <a:gridCol w="583400"/>
              </a:tblGrid>
              <a:tr h="306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b="1" i="0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Index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b="1" i="0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Tag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b="1" i="0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PPN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b="1" i="0"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Valid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331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05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331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3F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15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331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0F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331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0F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1E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331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1F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01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331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1F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331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03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2B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331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1D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23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</a:tr>
            </a:tbl>
          </a:graphicData>
        </a:graphic>
      </p:graphicFrame>
      <p:graphicFrame>
        <p:nvGraphicFramePr>
          <p:cNvPr id="239" name="Google Shape;239;p35"/>
          <p:cNvGraphicFramePr/>
          <p:nvPr/>
        </p:nvGraphicFramePr>
        <p:xfrm>
          <a:off x="5062661" y="223185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{FE8E4688-9E26-4379-A9FD-296D4F39D1AE}</a:tableStyleId>
              </a:tblPr>
              <a:tblGrid>
                <a:gridCol w="486700"/>
                <a:gridCol w="533525"/>
                <a:gridCol w="533525"/>
                <a:gridCol w="578900"/>
                <a:gridCol w="499625"/>
                <a:gridCol w="590325"/>
              </a:tblGrid>
              <a:tr h="233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VPN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PPN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Valid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VPN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PPN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Valid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259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00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17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26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259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01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17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259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02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14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0E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259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03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0B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259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04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26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14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259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05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15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18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259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06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0F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16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31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259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07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17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259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08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1C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18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23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259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09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25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19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04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259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0A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31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1A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0C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259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0B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16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1B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2B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259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0C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01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1C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1E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259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0D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15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1D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3E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259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0E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0C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1E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27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</a:tr>
              <a:tr h="259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0F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2B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1F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15</a:t>
                      </a:r>
                      <a:endParaRPr/>
                    </a:p>
                  </a:txBody>
                  <a:tcPr marT="41475" marB="41475" marR="82975" marL="829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T="41475" marB="41475" marR="82975" marL="82975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6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 you get stuck on tshlab</a:t>
            </a:r>
            <a:endParaRPr/>
          </a:p>
        </p:txBody>
      </p:sp>
      <p:sp>
        <p:nvSpPr>
          <p:cNvPr id="245" name="Google Shape;245;p36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Read the writeup!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Do manual unit testing before </a:t>
            </a:r>
            <a:r>
              <a:rPr b="0" lang="en-US">
                <a:latin typeface="Courier New"/>
                <a:ea typeface="Courier New"/>
                <a:cs typeface="Courier New"/>
                <a:sym typeface="Courier New"/>
              </a:rPr>
              <a:t>runtrace</a:t>
            </a:r>
            <a:r>
              <a:rPr lang="en-US"/>
              <a:t> and </a:t>
            </a:r>
            <a:r>
              <a:rPr b="0" lang="en-US">
                <a:latin typeface="Courier New"/>
                <a:ea typeface="Courier New"/>
                <a:cs typeface="Courier New"/>
                <a:sym typeface="Courier New"/>
              </a:rPr>
              <a:t>sdriver</a:t>
            </a:r>
            <a:r>
              <a:rPr lang="en-US"/>
              <a:t>!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Post private questions on piazza!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Read the man pages on the syscalls.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Especially the error conditions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What errors should terminate the shell?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What errors should be reported?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man wait</a:t>
            </a:r>
            <a:endParaRPr/>
          </a:p>
        </p:txBody>
      </p:sp>
      <p:sp>
        <p:nvSpPr>
          <p:cNvPr id="251" name="Google Shape;251;p37"/>
          <p:cNvSpPr txBox="1"/>
          <p:nvPr/>
        </p:nvSpPr>
        <p:spPr>
          <a:xfrm>
            <a:off x="341193" y="1201005"/>
            <a:ext cx="818865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Taken from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http://man7.org/linux/man-pages/man2/wait.2.html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37"/>
          <p:cNvSpPr txBox="1"/>
          <p:nvPr/>
        </p:nvSpPr>
        <p:spPr>
          <a:xfrm>
            <a:off x="341193" y="1570337"/>
            <a:ext cx="8366079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WAIT(2)                   Linux Programmer's Manual                  WAIT(2)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NAME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wait, waitpid, waitid - wait for process to change state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SYNOPSIS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#include &lt;sys/types.h&gt;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#include &lt;sys/wait.h&gt;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pid_t wait(int *</a:t>
            </a:r>
            <a:r>
              <a:rPr b="1" i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wstatus</a:t>
            </a:r>
            <a:r>
              <a:rPr b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pid_t waitpid(pid_t </a:t>
            </a:r>
            <a:r>
              <a:rPr b="1" i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pid</a:t>
            </a:r>
            <a:r>
              <a:rPr b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 int *</a:t>
            </a:r>
            <a:r>
              <a:rPr b="1" i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wstatus</a:t>
            </a:r>
            <a:r>
              <a:rPr b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 int </a:t>
            </a:r>
            <a:r>
              <a:rPr b="1" i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options</a:t>
            </a:r>
            <a:r>
              <a:rPr b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int waitid(idtype_t </a:t>
            </a:r>
            <a:r>
              <a:rPr b="1" i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idtype</a:t>
            </a:r>
            <a:r>
              <a:rPr b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 id_t </a:t>
            </a:r>
            <a:r>
              <a:rPr b="1" i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id</a:t>
            </a:r>
            <a:r>
              <a:rPr b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 siginfo_t *</a:t>
            </a:r>
            <a:r>
              <a:rPr b="1" i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infop</a:t>
            </a:r>
            <a:r>
              <a:rPr b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 int </a:t>
            </a:r>
            <a:r>
              <a:rPr b="1" i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options</a:t>
            </a:r>
            <a:r>
              <a:rPr b="1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/* This is the glibc and POSIX interface; see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  NOTES for information on the raw system call. */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8"/>
          <p:cNvSpPr txBox="1"/>
          <p:nvPr>
            <p:ph type="title"/>
          </p:nvPr>
        </p:nvSpPr>
        <p:spPr>
          <a:xfrm>
            <a:off x="357018" y="435678"/>
            <a:ext cx="8391197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man pages (probably) cover all you need</a:t>
            </a:r>
            <a:endParaRPr/>
          </a:p>
        </p:txBody>
      </p:sp>
      <p:sp>
        <p:nvSpPr>
          <p:cNvPr id="258" name="Google Shape;258;p3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arguments does the function take?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read SYNOPSIS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does the function do?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read DESCRIPTION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does the function return?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read RETURN VALUE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errors can the function fail with?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read ERRORS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Is there anything I should watch out for?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read NOTES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Different categories for man page entries with the same name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Looking up man pages online is not an academic integrity violation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9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Function arguments</a:t>
            </a:r>
            <a:endParaRPr/>
          </a:p>
        </p:txBody>
      </p:sp>
      <p:sp>
        <p:nvSpPr>
          <p:cNvPr id="264" name="Google Shape;264;p39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Should I do dup2(old, new) or dup2(new, old)?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Read the man page: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$ man dup2</a:t>
            </a:r>
            <a:endParaRPr/>
          </a:p>
          <a:p>
            <a:pPr indent="-289560" lvl="0" marL="34290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SYNOPSIS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b="0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#include &lt;unistd.h&gt;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int dup(int </a:t>
            </a:r>
            <a:r>
              <a:rPr i="1" lang="en-US" sz="1400">
                <a:latin typeface="Consolas"/>
                <a:ea typeface="Consolas"/>
                <a:cs typeface="Consolas"/>
                <a:sym typeface="Consolas"/>
              </a:rPr>
              <a:t>oldfd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);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int dup2(int </a:t>
            </a:r>
            <a:r>
              <a:rPr i="1" lang="en-US" sz="1400">
                <a:latin typeface="Consolas"/>
                <a:ea typeface="Consolas"/>
                <a:cs typeface="Consolas"/>
                <a:sym typeface="Consolas"/>
              </a:rPr>
              <a:t>oldfd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, int </a:t>
            </a:r>
            <a:r>
              <a:rPr i="1" lang="en-US" sz="1400">
                <a:latin typeface="Consolas"/>
                <a:ea typeface="Consolas"/>
                <a:cs typeface="Consolas"/>
                <a:sym typeface="Consolas"/>
              </a:rPr>
              <a:t>newfd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0" sz="14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Function behavior</a:t>
            </a:r>
            <a:endParaRPr/>
          </a:p>
        </p:txBody>
      </p:sp>
      <p:sp>
        <p:nvSpPr>
          <p:cNvPr id="270" name="Google Shape;270;p40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How should I write my format string when I need to print a long double in octals with precision 5 and zero-padded?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Read the man page: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$ man printf</a:t>
            </a:r>
            <a:endParaRPr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89560" lvl="0" marL="34290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DESCRIPTION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Flag characters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The character % is followed by zero or more of the following flags: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b="0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#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The value should be converted...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The value should be zero padded...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-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The converted value is to be left adjusted...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' '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(a space) A blank should be left before...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A sign (+ or -) should always ...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1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Function return</a:t>
            </a:r>
            <a:endParaRPr/>
          </a:p>
        </p:txBody>
      </p:sp>
      <p:sp>
        <p:nvSpPr>
          <p:cNvPr id="276" name="Google Shape;276;p4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does waitpid() return with and without WNOHANG?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Read the man page: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$ man waitpid</a:t>
            </a:r>
            <a:endParaRPr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89560" lvl="0" marL="34290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RETURN VALUE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b="0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waitpid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(): on success, returns the process ID of the child whose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state has changed; if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WNOHANG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was specified and one or more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child(ren) specified by </a:t>
            </a:r>
            <a:r>
              <a:rPr b="0" i="1" lang="en-US" sz="1400">
                <a:latin typeface="Consolas"/>
                <a:ea typeface="Consolas"/>
                <a:cs typeface="Consolas"/>
                <a:sym typeface="Consolas"/>
              </a:rPr>
              <a:t>pid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exist, but have not yet changed state,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then 0 is returned.  On error, -1 is returned.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b="0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Each of these calls sets errno to an appropriate value in the case of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an error.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Potential errors</a:t>
            </a:r>
            <a:endParaRPr/>
          </a:p>
        </p:txBody>
      </p:sp>
      <p:sp>
        <p:nvSpPr>
          <p:cNvPr id="282" name="Google Shape;282;p4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How should I check waitpid for errors?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Read the man page: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$ man waitpid</a:t>
            </a:r>
            <a:endParaRPr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89560" lvl="0" marL="34290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ERRORS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b="0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ECHILD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(for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waitpid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() or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waitid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()) The process specified by </a:t>
            </a:r>
            <a:r>
              <a:rPr b="0" i="1" lang="en-US" sz="1400">
                <a:latin typeface="Consolas"/>
                <a:ea typeface="Consolas"/>
                <a:cs typeface="Consolas"/>
                <a:sym typeface="Consolas"/>
              </a:rPr>
              <a:t>pid</a:t>
            </a:r>
            <a:endParaRPr b="0" i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       (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waitpid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()) or </a:t>
            </a:r>
            <a:r>
              <a:rPr b="0" i="1" lang="en-US" sz="1400">
                <a:latin typeface="Consolas"/>
                <a:ea typeface="Consolas"/>
                <a:cs typeface="Consolas"/>
                <a:sym typeface="Consolas"/>
              </a:rPr>
              <a:t>idtype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and </a:t>
            </a:r>
            <a:r>
              <a:rPr b="0" i="1" lang="en-US" sz="1400">
                <a:latin typeface="Consolas"/>
                <a:ea typeface="Consolas"/>
                <a:cs typeface="Consolas"/>
                <a:sym typeface="Consolas"/>
              </a:rPr>
              <a:t>id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waitid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()) does not exist or is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       not a child of the calling process.  (This can happen for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       one's own child if the action for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SIGCHLD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is set to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SIG_IGN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.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       See also the Linux Notes section about threads.)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b="0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EINTR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WNOHANG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was not set and an unblocked signal or a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SIGCHLD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was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       caught; see signal(7).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b="0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EINVAL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The </a:t>
            </a:r>
            <a:r>
              <a:rPr b="0" i="1" lang="en-US" sz="1400">
                <a:latin typeface="Consolas"/>
                <a:ea typeface="Consolas"/>
                <a:cs typeface="Consolas"/>
                <a:sym typeface="Consolas"/>
              </a:rPr>
              <a:t>options</a:t>
            </a:r>
            <a:r>
              <a:rPr b="0" lang="en-US" sz="1400">
                <a:latin typeface="Consolas"/>
                <a:ea typeface="Consolas"/>
                <a:cs typeface="Consolas"/>
                <a:sym typeface="Consolas"/>
              </a:rPr>
              <a:t> argument was invalid.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Get advice from the developers</a:t>
            </a:r>
            <a:endParaRPr/>
          </a:p>
        </p:txBody>
      </p:sp>
      <p:sp>
        <p:nvSpPr>
          <p:cNvPr id="288" name="Google Shape;288;p43"/>
          <p:cNvSpPr txBox="1"/>
          <p:nvPr>
            <p:ph idx="1" type="body"/>
          </p:nvPr>
        </p:nvSpPr>
        <p:spPr>
          <a:xfrm>
            <a:off x="396875" y="1362075"/>
            <a:ext cx="88449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I sprintf from a string into itself, is this okay?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Read the man page: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$ man sprintf</a:t>
            </a:r>
            <a:endParaRPr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289560" lvl="0" marL="342900" rtl="0" algn="l"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NOTES</a:t>
            </a:r>
            <a:endParaRPr sz="1200"/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b="0" sz="12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       Some programs imprudently rely on code such as the following</a:t>
            </a:r>
            <a:endParaRPr sz="1200"/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b="0" sz="12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           sprintf(buf, "%s some further text", buf);</a:t>
            </a:r>
            <a:endParaRPr sz="1200"/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b="0" sz="12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       to append text to </a:t>
            </a:r>
            <a:r>
              <a:rPr b="0" i="1" lang="en-US" sz="1200">
                <a:latin typeface="Consolas"/>
                <a:ea typeface="Consolas"/>
                <a:cs typeface="Consolas"/>
                <a:sym typeface="Consolas"/>
              </a:rPr>
              <a:t>buf</a:t>
            </a: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.  However, the standards explicitly note that</a:t>
            </a:r>
            <a:endParaRPr sz="1200"/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       the results are undefined if source and destination buffers overlap</a:t>
            </a:r>
            <a:endParaRPr sz="1200"/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       when calling </a:t>
            </a:r>
            <a:r>
              <a:rPr lang="en-US" sz="1200">
                <a:latin typeface="Consolas"/>
                <a:ea typeface="Consolas"/>
                <a:cs typeface="Consolas"/>
                <a:sym typeface="Consolas"/>
              </a:rPr>
              <a:t>sprintf</a:t>
            </a: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(), </a:t>
            </a:r>
            <a:r>
              <a:rPr lang="en-US" sz="1200">
                <a:latin typeface="Consolas"/>
                <a:ea typeface="Consolas"/>
                <a:cs typeface="Consolas"/>
                <a:sym typeface="Consolas"/>
              </a:rPr>
              <a:t>snprintf</a:t>
            </a: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(), </a:t>
            </a:r>
            <a:r>
              <a:rPr lang="en-US" sz="1200">
                <a:latin typeface="Consolas"/>
                <a:ea typeface="Consolas"/>
                <a:cs typeface="Consolas"/>
                <a:sym typeface="Consolas"/>
              </a:rPr>
              <a:t>vsprintf</a:t>
            </a: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(), and </a:t>
            </a:r>
            <a:r>
              <a:rPr lang="en-US" sz="1200">
                <a:latin typeface="Consolas"/>
                <a:ea typeface="Consolas"/>
                <a:cs typeface="Consolas"/>
                <a:sym typeface="Consolas"/>
              </a:rPr>
              <a:t>vsnprintf</a:t>
            </a: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().</a:t>
            </a:r>
            <a:endParaRPr sz="1200"/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       Depending on the version of gcc(1) used, and the compiler options</a:t>
            </a:r>
            <a:endParaRPr sz="1200"/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       employed, calls such as the above will </a:t>
            </a:r>
            <a:r>
              <a:rPr lang="en-US" sz="1200">
                <a:latin typeface="Consolas"/>
                <a:ea typeface="Consolas"/>
                <a:cs typeface="Consolas"/>
                <a:sym typeface="Consolas"/>
              </a:rPr>
              <a:t>not</a:t>
            </a: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 produce the expected</a:t>
            </a:r>
            <a:endParaRPr sz="1200"/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       results.</a:t>
            </a:r>
            <a:endParaRPr sz="1200"/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b="0" sz="12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       The glibc implementation of the functions </a:t>
            </a:r>
            <a:r>
              <a:rPr lang="en-US" sz="1200">
                <a:latin typeface="Consolas"/>
                <a:ea typeface="Consolas"/>
                <a:cs typeface="Consolas"/>
                <a:sym typeface="Consolas"/>
              </a:rPr>
              <a:t>snprintf</a:t>
            </a: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() and </a:t>
            </a:r>
            <a:r>
              <a:rPr lang="en-US" sz="1200">
                <a:latin typeface="Consolas"/>
                <a:ea typeface="Consolas"/>
                <a:cs typeface="Consolas"/>
                <a:sym typeface="Consolas"/>
              </a:rPr>
              <a:t>vsnprintf</a:t>
            </a: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()</a:t>
            </a:r>
            <a:endParaRPr sz="1200"/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       conforms to the C99 standard, that is, behaves as described above,</a:t>
            </a:r>
            <a:endParaRPr sz="1200"/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       since glibc version 2.1.  Until glibc 2.0.6, they would return -1</a:t>
            </a:r>
            <a:endParaRPr sz="1200"/>
          </a:p>
          <a:p>
            <a:pPr indent="0" lvl="0" marL="0" rtl="0" algn="l">
              <a:lnSpc>
                <a:spcPct val="85714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rPr b="0" lang="en-US" sz="1200">
                <a:latin typeface="Consolas"/>
                <a:ea typeface="Consolas"/>
                <a:cs typeface="Consolas"/>
                <a:sym typeface="Consolas"/>
              </a:rPr>
              <a:t>       when the output was truncated.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Tshlab and Proxylab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Tshlab due Thursday!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2 late days available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Proxylab is released after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Checkpoint due November 26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en-US"/>
              <a:t>Final due December 5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Signals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Parent process sends SIGINT to a child process.</a:t>
            </a:r>
            <a:br>
              <a:rPr lang="en-US"/>
            </a:br>
            <a:r>
              <a:rPr lang="en-US"/>
              <a:t>What is the behavior of the child?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is the default?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else could the child do?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More Signals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Parent process sends SIGKILL to a child process.</a:t>
            </a:r>
            <a:br>
              <a:rPr lang="en-US"/>
            </a:br>
            <a:r>
              <a:rPr lang="en-US"/>
              <a:t>What is the behavior of the child?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is the default?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else could the child do?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Sending Signals</a:t>
            </a:r>
            <a:endParaRPr/>
          </a:p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Parent sends SIGKILL to a child process.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pid_t pid = ...; // child pid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kill(pid, SIGKILL);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// At this point, what could have</a:t>
            </a:r>
            <a:br>
              <a:rPr lang="en-US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// happened to the child process?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Blocking Signals</a:t>
            </a:r>
            <a:endParaRPr/>
          </a:p>
        </p:txBody>
      </p:sp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The shell is currently running its handler for SIGCHLD.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signals can it receive?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What signals can it not receive (i.e., blocked)?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Errno</a:t>
            </a:r>
            <a:endParaRPr/>
          </a:p>
        </p:txBody>
      </p:sp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In shell lab, your signal handlers must preserve errno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20040" lvl="0" marL="342900" rtl="0" algn="l">
              <a:spcBef>
                <a:spcPts val="480"/>
              </a:spcBef>
              <a:spcAft>
                <a:spcPts val="0"/>
              </a:spcAft>
              <a:buSzPts val="1080"/>
              <a:buChar char="⬛"/>
            </a:pPr>
            <a:r>
              <a:rPr lang="en-US"/>
              <a:t>Only contains useful value if just returned error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0" lang="en-US"/>
              <a:t>Consider successfully opening a file “temp.txt”. What is the value of errno?</a:t>
            </a:r>
            <a:endParaRPr b="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IO functions</a:t>
            </a:r>
            <a:endParaRPr/>
          </a:p>
        </p:txBody>
      </p:sp>
      <p:sp>
        <p:nvSpPr>
          <p:cNvPr id="134" name="Google Shape;134;p23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Needed for tshlab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1200"/>
              <a:buChar char="⬛"/>
            </a:pPr>
            <a:r>
              <a:rPr b="0" lang="en-US" sz="2000">
                <a:latin typeface="Courier New"/>
                <a:ea typeface="Courier New"/>
                <a:cs typeface="Courier New"/>
                <a:sym typeface="Courier New"/>
              </a:rPr>
              <a:t>int open(const char *pathname, int flags, </a:t>
            </a:r>
            <a:endParaRPr b="0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0" lang="en-US" sz="2000">
                <a:latin typeface="Courier New"/>
                <a:ea typeface="Courier New"/>
                <a:cs typeface="Courier New"/>
                <a:sym typeface="Courier New"/>
              </a:rPr>
              <a:t>mode_t mode);</a:t>
            </a:r>
            <a:endParaRPr/>
          </a:p>
          <a:p>
            <a:pPr indent="-288290" lvl="1" marL="742950" rtl="0" algn="l">
              <a:spcBef>
                <a:spcPts val="320"/>
              </a:spcBef>
              <a:spcAft>
                <a:spcPts val="0"/>
              </a:spcAft>
              <a:buSzPts val="1800"/>
              <a:buChar char="▪"/>
            </a:pPr>
            <a:r>
              <a:rPr lang="en-US" sz="1800"/>
              <a:t>Can pass bitwise-or of flags:</a:t>
            </a:r>
            <a:endParaRPr sz="1800"/>
          </a:p>
          <a:p>
            <a:pPr indent="-251460" lvl="2" marL="1143000" rtl="0" algn="l">
              <a:spcBef>
                <a:spcPts val="320"/>
              </a:spcBef>
              <a:spcAft>
                <a:spcPts val="0"/>
              </a:spcAft>
              <a:buSzPts val="1800"/>
              <a:buChar char="▪"/>
            </a:pPr>
            <a:r>
              <a:rPr lang="en-US" sz="1800"/>
              <a:t>File Creation: O_CREAT, O_TRUNC, etc.</a:t>
            </a:r>
            <a:endParaRPr sz="1800"/>
          </a:p>
          <a:p>
            <a:pPr indent="-251460" lvl="2" marL="1143000" rtl="0" algn="l">
              <a:spcBef>
                <a:spcPts val="320"/>
              </a:spcBef>
              <a:spcAft>
                <a:spcPts val="0"/>
              </a:spcAft>
              <a:buSzPts val="1800"/>
              <a:buChar char="▪"/>
            </a:pPr>
            <a:r>
              <a:rPr lang="en-US" sz="1800"/>
              <a:t>File Status</a:t>
            </a:r>
            <a:endParaRPr sz="1800"/>
          </a:p>
          <a:p>
            <a:pPr indent="-251460" lvl="2" marL="1143000" rtl="0" algn="l">
              <a:spcBef>
                <a:spcPts val="320"/>
              </a:spcBef>
              <a:spcAft>
                <a:spcPts val="0"/>
              </a:spcAft>
              <a:buSzPts val="1800"/>
              <a:buChar char="▪"/>
            </a:pPr>
            <a:r>
              <a:rPr lang="en-US" sz="1800"/>
              <a:t>Access Modes (must include at least one): O_RDONLY, O_WRONLY, O_RDWR</a:t>
            </a:r>
            <a:endParaRPr sz="1800"/>
          </a:p>
          <a:p>
            <a:pPr indent="-288290" lvl="1" marL="742950" rtl="0" algn="l">
              <a:spcBef>
                <a:spcPts val="320"/>
              </a:spcBef>
              <a:spcAft>
                <a:spcPts val="0"/>
              </a:spcAft>
              <a:buSzPts val="1800"/>
              <a:buChar char="▪"/>
            </a:pPr>
            <a:r>
              <a:rPr lang="en-US" sz="1800"/>
              <a:t>Mode: specifies what permission is associated with file when creating one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1200"/>
              <a:buChar char="⬛"/>
            </a:pPr>
            <a:r>
              <a:rPr b="0" lang="en-US" sz="2000">
                <a:latin typeface="Courier New"/>
                <a:ea typeface="Courier New"/>
                <a:cs typeface="Courier New"/>
                <a:sym typeface="Courier New"/>
              </a:rPr>
              <a:t>int close(int fd);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1200"/>
              <a:buChar char="⬛"/>
            </a:pPr>
            <a:r>
              <a:rPr b="0" lang="en-US" sz="2000">
                <a:latin typeface="Courier New"/>
                <a:ea typeface="Courier New"/>
                <a:cs typeface="Courier New"/>
                <a:sym typeface="Courier New"/>
              </a:rPr>
              <a:t>int dup2(int oldfd, int newfd);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5213-f16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