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2" r:id="rId4"/>
    <p:sldMasterId id="214748367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Lst>
  <p:sldSz cy="5143500" cx="9144000"/>
  <p:notesSz cx="6858000" cy="9144000"/>
  <p:embeddedFontLst>
    <p:embeddedFont>
      <p:font typeface="Century Gothic"/>
      <p:regular r:id="rId53"/>
      <p:bold r:id="rId54"/>
      <p:italic r:id="rId55"/>
      <p:boldItalic r:id="rId5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12B33557-7E90-4BA1-B8BA-8D79323FB7F1}">
  <a:tblStyle styleId="{12B33557-7E90-4BA1-B8BA-8D79323FB7F1}"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font" Target="fonts/CenturyGothic-regular.fntdata"/><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font" Target="fonts/CenturyGothic-italic.fntdata"/><Relationship Id="rId10" Type="http://schemas.openxmlformats.org/officeDocument/2006/relationships/slide" Target="slides/slide4.xml"/><Relationship Id="rId54" Type="http://schemas.openxmlformats.org/officeDocument/2006/relationships/font" Target="fonts/CenturyGothic-bold.fntdata"/><Relationship Id="rId13" Type="http://schemas.openxmlformats.org/officeDocument/2006/relationships/slide" Target="slides/slide7.xml"/><Relationship Id="rId12" Type="http://schemas.openxmlformats.org/officeDocument/2006/relationships/slide" Target="slides/slide6.xml"/><Relationship Id="rId56" Type="http://schemas.openxmlformats.org/officeDocument/2006/relationships/font" Target="fonts/CenturyGothic-bold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p12: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C</a:t>
            </a:r>
            <a:endParaRPr/>
          </a:p>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a:p>
            <a:pPr indent="0" lvl="0" marL="0" rtl="0" algn="l">
              <a:spcBef>
                <a:spcPts val="0"/>
              </a:spcBef>
              <a:spcAft>
                <a:spcPts val="0"/>
              </a:spcAft>
              <a:buNone/>
            </a:pPr>
            <a:r>
              <a:rPr b="0" lang="en-US" sz="2000" strike="noStrike">
                <a:solidFill>
                  <a:srgbClr val="000000"/>
                </a:solidFill>
                <a:latin typeface="Arial"/>
                <a:ea typeface="Arial"/>
                <a:cs typeface="Arial"/>
                <a:sym typeface="Arial"/>
              </a:rPr>
              <a:t>Show address stream, assuming array starts at 0x100</a:t>
            </a:r>
            <a:endParaRPr/>
          </a:p>
        </p:txBody>
      </p:sp>
      <p:sp>
        <p:nvSpPr>
          <p:cNvPr id="175" name="Google Shape;175;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p13: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D</a:t>
            </a:r>
            <a:endParaRPr/>
          </a:p>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a:p>
            <a:pPr indent="0" lvl="0" marL="0" rtl="0" algn="l">
              <a:spcBef>
                <a:spcPts val="0"/>
              </a:spcBef>
              <a:spcAft>
                <a:spcPts val="0"/>
              </a:spcAft>
              <a:buNone/>
            </a:pPr>
            <a:r>
              <a:rPr b="0" lang="en-US" sz="2000" strike="noStrike">
                <a:solidFill>
                  <a:srgbClr val="000000"/>
                </a:solidFill>
                <a:latin typeface="Arial"/>
                <a:ea typeface="Arial"/>
                <a:cs typeface="Arial"/>
                <a:sym typeface="Arial"/>
              </a:rPr>
              <a:t>16 byte blocks, 4 bytes per int</a:t>
            </a:r>
            <a:endParaRPr/>
          </a:p>
        </p:txBody>
      </p:sp>
      <p:sp>
        <p:nvSpPr>
          <p:cNvPr id="185" name="Google Shape;18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Google Shape;206;p14: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D</a:t>
            </a:r>
            <a:endParaRPr/>
          </a:p>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a:p>
            <a:pPr indent="0" lvl="0" marL="0" rtl="0" algn="l">
              <a:spcBef>
                <a:spcPts val="0"/>
              </a:spcBef>
              <a:spcAft>
                <a:spcPts val="0"/>
              </a:spcAft>
              <a:buNone/>
            </a:pPr>
            <a:r>
              <a:rPr b="0" lang="en-US" sz="2000" strike="noStrike">
                <a:solidFill>
                  <a:srgbClr val="000000"/>
                </a:solidFill>
                <a:latin typeface="Arial"/>
                <a:ea typeface="Arial"/>
                <a:cs typeface="Arial"/>
                <a:sym typeface="Arial"/>
              </a:rPr>
              <a:t>16 byte blocks, 4 bytes per int</a:t>
            </a:r>
            <a:endParaRPr/>
          </a:p>
        </p:txBody>
      </p:sp>
      <p:sp>
        <p:nvSpPr>
          <p:cNvPr id="207" name="Google Shape;207;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p17: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B</a:t>
            </a:r>
            <a:endParaRPr/>
          </a:p>
        </p:txBody>
      </p:sp>
      <p:sp>
        <p:nvSpPr>
          <p:cNvPr id="260" name="Google Shape;26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p18: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B</a:t>
            </a:r>
            <a:endParaRPr/>
          </a:p>
        </p:txBody>
      </p:sp>
      <p:sp>
        <p:nvSpPr>
          <p:cNvPr id="306" name="Google Shape;30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1" name="Shape 351"/>
        <p:cNvGrpSpPr/>
        <p:nvPr/>
      </p:nvGrpSpPr>
      <p:grpSpPr>
        <a:xfrm>
          <a:off x="0" y="0"/>
          <a:ext cx="0" cy="0"/>
          <a:chOff x="0" y="0"/>
          <a:chExt cx="0" cy="0"/>
        </a:xfrm>
      </p:grpSpPr>
      <p:sp>
        <p:nvSpPr>
          <p:cNvPr id="352" name="Google Shape;352;p19: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D (set 3)</a:t>
            </a:r>
            <a:endParaRPr/>
          </a:p>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a:p>
            <a:pPr indent="0" lvl="0" marL="0" rtl="0" algn="l">
              <a:spcBef>
                <a:spcPts val="0"/>
              </a:spcBef>
              <a:spcAft>
                <a:spcPts val="0"/>
              </a:spcAft>
              <a:buNone/>
            </a:pPr>
            <a:r>
              <a:rPr b="0" lang="en-US" sz="2000" strike="noStrike">
                <a:solidFill>
                  <a:srgbClr val="000000"/>
                </a:solidFill>
                <a:latin typeface="Arial"/>
                <a:ea typeface="Arial"/>
                <a:cs typeface="Arial"/>
                <a:sym typeface="Arial"/>
              </a:rPr>
              <a:t>0xFA1C = 11111010000 11 100</a:t>
            </a:r>
            <a:endParaRPr/>
          </a:p>
        </p:txBody>
      </p:sp>
      <p:sp>
        <p:nvSpPr>
          <p:cNvPr id="353" name="Google Shape;35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7" name="Shape 397"/>
        <p:cNvGrpSpPr/>
        <p:nvPr/>
      </p:nvGrpSpPr>
      <p:grpSpPr>
        <a:xfrm>
          <a:off x="0" y="0"/>
          <a:ext cx="0" cy="0"/>
          <a:chOff x="0" y="0"/>
          <a:chExt cx="0" cy="0"/>
        </a:xfrm>
      </p:grpSpPr>
      <p:sp>
        <p:nvSpPr>
          <p:cNvPr id="398" name="Google Shape;398;p20: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D (set 3)</a:t>
            </a:r>
            <a:endParaRPr/>
          </a:p>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a:p>
            <a:pPr indent="0" lvl="0" marL="0" rtl="0" algn="l">
              <a:spcBef>
                <a:spcPts val="0"/>
              </a:spcBef>
              <a:spcAft>
                <a:spcPts val="0"/>
              </a:spcAft>
              <a:buNone/>
            </a:pPr>
            <a:r>
              <a:rPr b="0" lang="en-US" sz="2000" strike="noStrike">
                <a:solidFill>
                  <a:srgbClr val="000000"/>
                </a:solidFill>
                <a:latin typeface="Arial"/>
                <a:ea typeface="Arial"/>
                <a:cs typeface="Arial"/>
                <a:sym typeface="Arial"/>
              </a:rPr>
              <a:t>0xFA1C = 11111010000 11 100</a:t>
            </a:r>
            <a:endParaRPr/>
          </a:p>
        </p:txBody>
      </p:sp>
      <p:sp>
        <p:nvSpPr>
          <p:cNvPr id="399" name="Google Shape;399;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3" name="Shape 443"/>
        <p:cNvGrpSpPr/>
        <p:nvPr/>
      </p:nvGrpSpPr>
      <p:grpSpPr>
        <a:xfrm>
          <a:off x="0" y="0"/>
          <a:ext cx="0" cy="0"/>
          <a:chOff x="0" y="0"/>
          <a:chExt cx="0" cy="0"/>
        </a:xfrm>
      </p:grpSpPr>
      <p:sp>
        <p:nvSpPr>
          <p:cNvPr id="444" name="Google Shape;444;p21: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D</a:t>
            </a:r>
            <a:endParaRPr/>
          </a:p>
        </p:txBody>
      </p:sp>
      <p:sp>
        <p:nvSpPr>
          <p:cNvPr id="445" name="Google Shape;445;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6" name="Shape 486"/>
        <p:cNvGrpSpPr/>
        <p:nvPr/>
      </p:nvGrpSpPr>
      <p:grpSpPr>
        <a:xfrm>
          <a:off x="0" y="0"/>
          <a:ext cx="0" cy="0"/>
          <a:chOff x="0" y="0"/>
          <a:chExt cx="0" cy="0"/>
        </a:xfrm>
      </p:grpSpPr>
      <p:sp>
        <p:nvSpPr>
          <p:cNvPr id="487" name="Google Shape;487;p22: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D</a:t>
            </a:r>
            <a:endParaRPr/>
          </a:p>
        </p:txBody>
      </p:sp>
      <p:sp>
        <p:nvSpPr>
          <p:cNvPr id="488" name="Google Shape;48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0" name="Shape 530"/>
        <p:cNvGrpSpPr/>
        <p:nvPr/>
      </p:nvGrpSpPr>
      <p:grpSpPr>
        <a:xfrm>
          <a:off x="0" y="0"/>
          <a:ext cx="0" cy="0"/>
          <a:chOff x="0" y="0"/>
          <a:chExt cx="0" cy="0"/>
        </a:xfrm>
      </p:grpSpPr>
      <p:sp>
        <p:nvSpPr>
          <p:cNvPr id="531" name="Google Shape;531;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8" name="Shape 538"/>
        <p:cNvGrpSpPr/>
        <p:nvPr/>
      </p:nvGrpSpPr>
      <p:grpSpPr>
        <a:xfrm>
          <a:off x="0" y="0"/>
          <a:ext cx="0" cy="0"/>
          <a:chOff x="0" y="0"/>
          <a:chExt cx="0" cy="0"/>
        </a:xfrm>
      </p:grpSpPr>
      <p:sp>
        <p:nvSpPr>
          <p:cNvPr id="539" name="Google Shape;539;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7" name="Shape 547"/>
        <p:cNvGrpSpPr/>
        <p:nvPr/>
      </p:nvGrpSpPr>
      <p:grpSpPr>
        <a:xfrm>
          <a:off x="0" y="0"/>
          <a:ext cx="0" cy="0"/>
          <a:chOff x="0" y="0"/>
          <a:chExt cx="0" cy="0"/>
        </a:xfrm>
      </p:grpSpPr>
      <p:sp>
        <p:nvSpPr>
          <p:cNvPr id="548" name="Google Shape;548;p25: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p:txBody>
      </p:sp>
      <p:sp>
        <p:nvSpPr>
          <p:cNvPr id="549" name="Google Shape;549;p25: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lang="en-US" sz="1200" strike="noStrike">
                <a:solidFill>
                  <a:srgbClr val="000000"/>
                </a:solidFill>
                <a:latin typeface="Arial"/>
                <a:ea typeface="Arial"/>
                <a:cs typeface="Arial"/>
                <a:sym typeface="Arial"/>
              </a:rPr>
              <a:t>‹#›</a:t>
            </a:fld>
            <a:endParaRPr b="0" sz="1400" strike="noStrike">
              <a:solidFill>
                <a:srgbClr val="000000"/>
              </a:solidFill>
              <a:latin typeface="Times New Roman"/>
              <a:ea typeface="Times New Roman"/>
              <a:cs typeface="Times New Roman"/>
              <a:sym typeface="Times New Roman"/>
            </a:endParaRPr>
          </a:p>
        </p:txBody>
      </p:sp>
      <p:sp>
        <p:nvSpPr>
          <p:cNvPr id="550" name="Google Shape;550;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6" name="Shape 556"/>
        <p:cNvGrpSpPr/>
        <p:nvPr/>
      </p:nvGrpSpPr>
      <p:grpSpPr>
        <a:xfrm>
          <a:off x="0" y="0"/>
          <a:ext cx="0" cy="0"/>
          <a:chOff x="0" y="0"/>
          <a:chExt cx="0" cy="0"/>
        </a:xfrm>
      </p:grpSpPr>
      <p:sp>
        <p:nvSpPr>
          <p:cNvPr id="557" name="Google Shape;557;p26: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p:txBody>
      </p:sp>
      <p:sp>
        <p:nvSpPr>
          <p:cNvPr id="558" name="Google Shape;558;p26: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lang="en-US" sz="1200" strike="noStrike">
                <a:solidFill>
                  <a:srgbClr val="000000"/>
                </a:solidFill>
                <a:latin typeface="Arial"/>
                <a:ea typeface="Arial"/>
                <a:cs typeface="Arial"/>
                <a:sym typeface="Arial"/>
              </a:rPr>
              <a:t>‹#›</a:t>
            </a:fld>
            <a:endParaRPr b="0" sz="1400" strike="noStrike">
              <a:solidFill>
                <a:srgbClr val="000000"/>
              </a:solidFill>
              <a:latin typeface="Times New Roman"/>
              <a:ea typeface="Times New Roman"/>
              <a:cs typeface="Times New Roman"/>
              <a:sym typeface="Times New Roman"/>
            </a:endParaRPr>
          </a:p>
        </p:txBody>
      </p:sp>
      <p:sp>
        <p:nvSpPr>
          <p:cNvPr id="559" name="Google Shape;559;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6" name="Shape 566"/>
        <p:cNvGrpSpPr/>
        <p:nvPr/>
      </p:nvGrpSpPr>
      <p:grpSpPr>
        <a:xfrm>
          <a:off x="0" y="0"/>
          <a:ext cx="0" cy="0"/>
          <a:chOff x="0" y="0"/>
          <a:chExt cx="0" cy="0"/>
        </a:xfrm>
      </p:grpSpPr>
      <p:sp>
        <p:nvSpPr>
          <p:cNvPr id="567" name="Google Shape;567;p27: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p:txBody>
      </p:sp>
      <p:sp>
        <p:nvSpPr>
          <p:cNvPr id="568" name="Google Shape;568;p27: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lang="en-US" sz="1200" strike="noStrike">
                <a:solidFill>
                  <a:srgbClr val="000000"/>
                </a:solidFill>
                <a:latin typeface="Arial"/>
                <a:ea typeface="Arial"/>
                <a:cs typeface="Arial"/>
                <a:sym typeface="Arial"/>
              </a:rPr>
              <a:t>‹#›</a:t>
            </a:fld>
            <a:endParaRPr b="0" sz="1400" strike="noStrike">
              <a:solidFill>
                <a:srgbClr val="000000"/>
              </a:solidFill>
              <a:latin typeface="Times New Roman"/>
              <a:ea typeface="Times New Roman"/>
              <a:cs typeface="Times New Roman"/>
              <a:sym typeface="Times New Roman"/>
            </a:endParaRPr>
          </a:p>
        </p:txBody>
      </p:sp>
      <p:sp>
        <p:nvSpPr>
          <p:cNvPr id="569" name="Google Shape;569;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5" name="Shape 575"/>
        <p:cNvGrpSpPr/>
        <p:nvPr/>
      </p:nvGrpSpPr>
      <p:grpSpPr>
        <a:xfrm>
          <a:off x="0" y="0"/>
          <a:ext cx="0" cy="0"/>
          <a:chOff x="0" y="0"/>
          <a:chExt cx="0" cy="0"/>
        </a:xfrm>
      </p:grpSpPr>
      <p:sp>
        <p:nvSpPr>
          <p:cNvPr id="576" name="Google Shape;576;p28: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p:txBody>
      </p:sp>
      <p:sp>
        <p:nvSpPr>
          <p:cNvPr id="577" name="Google Shape;577;p28: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lang="en-US" sz="1200" strike="noStrike">
                <a:solidFill>
                  <a:srgbClr val="000000"/>
                </a:solidFill>
                <a:latin typeface="Arial"/>
                <a:ea typeface="Arial"/>
                <a:cs typeface="Arial"/>
                <a:sym typeface="Arial"/>
              </a:rPr>
              <a:t>‹#›</a:t>
            </a:fld>
            <a:endParaRPr b="0" sz="1400" strike="noStrike">
              <a:solidFill>
                <a:srgbClr val="000000"/>
              </a:solidFill>
              <a:latin typeface="Times New Roman"/>
              <a:ea typeface="Times New Roman"/>
              <a:cs typeface="Times New Roman"/>
              <a:sym typeface="Times New Roman"/>
            </a:endParaRPr>
          </a:p>
        </p:txBody>
      </p:sp>
      <p:sp>
        <p:nvSpPr>
          <p:cNvPr id="578" name="Google Shape;578;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6" name="Shape 586"/>
        <p:cNvGrpSpPr/>
        <p:nvPr/>
      </p:nvGrpSpPr>
      <p:grpSpPr>
        <a:xfrm>
          <a:off x="0" y="0"/>
          <a:ext cx="0" cy="0"/>
          <a:chOff x="0" y="0"/>
          <a:chExt cx="0" cy="0"/>
        </a:xfrm>
      </p:grpSpPr>
      <p:sp>
        <p:nvSpPr>
          <p:cNvPr id="587" name="Google Shape;587;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8" name="Google Shape;588;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2" name="Shape 592"/>
        <p:cNvGrpSpPr/>
        <p:nvPr/>
      </p:nvGrpSpPr>
      <p:grpSpPr>
        <a:xfrm>
          <a:off x="0" y="0"/>
          <a:ext cx="0" cy="0"/>
          <a:chOff x="0" y="0"/>
          <a:chExt cx="0" cy="0"/>
        </a:xfrm>
      </p:grpSpPr>
      <p:sp>
        <p:nvSpPr>
          <p:cNvPr id="593" name="Google Shape;593;g620df8b279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94" name="Google Shape;594;g620df8b27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Just need to describe that assuming the adjacent elements in the row map to the same area in the cache, traversing in row major order might evict our currently loaded cache elements. So sometimes it’s better to traverse in the order of blocks</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0" name="Shape 600"/>
        <p:cNvGrpSpPr/>
        <p:nvPr/>
      </p:nvGrpSpPr>
      <p:grpSpPr>
        <a:xfrm>
          <a:off x="0" y="0"/>
          <a:ext cx="0" cy="0"/>
          <a:chOff x="0" y="0"/>
          <a:chExt cx="0" cy="0"/>
        </a:xfrm>
      </p:grpSpPr>
      <p:sp>
        <p:nvSpPr>
          <p:cNvPr id="601" name="Google Shape;601;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6" name="Shape 606"/>
        <p:cNvGrpSpPr/>
        <p:nvPr/>
      </p:nvGrpSpPr>
      <p:grpSpPr>
        <a:xfrm>
          <a:off x="0" y="0"/>
          <a:ext cx="0" cy="0"/>
          <a:chOff x="0" y="0"/>
          <a:chExt cx="0" cy="0"/>
        </a:xfrm>
      </p:grpSpPr>
      <p:sp>
        <p:nvSpPr>
          <p:cNvPr id="607" name="Google Shape;607;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2" name="Shape 612"/>
        <p:cNvGrpSpPr/>
        <p:nvPr/>
      </p:nvGrpSpPr>
      <p:grpSpPr>
        <a:xfrm>
          <a:off x="0" y="0"/>
          <a:ext cx="0" cy="0"/>
          <a:chOff x="0" y="0"/>
          <a:chExt cx="0" cy="0"/>
        </a:xfrm>
      </p:grpSpPr>
      <p:sp>
        <p:nvSpPr>
          <p:cNvPr id="613" name="Google Shape;613;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8" name="Shape 628"/>
        <p:cNvGrpSpPr/>
        <p:nvPr/>
      </p:nvGrpSpPr>
      <p:grpSpPr>
        <a:xfrm>
          <a:off x="0" y="0"/>
          <a:ext cx="0" cy="0"/>
          <a:chOff x="0" y="0"/>
          <a:chExt cx="0" cy="0"/>
        </a:xfrm>
      </p:grpSpPr>
      <p:sp>
        <p:nvSpPr>
          <p:cNvPr id="629" name="Google Shape;629;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8" name="Shape 658"/>
        <p:cNvGrpSpPr/>
        <p:nvPr/>
      </p:nvGrpSpPr>
      <p:grpSpPr>
        <a:xfrm>
          <a:off x="0" y="0"/>
          <a:ext cx="0" cy="0"/>
          <a:chOff x="0" y="0"/>
          <a:chExt cx="0" cy="0"/>
        </a:xfrm>
      </p:grpSpPr>
      <p:sp>
        <p:nvSpPr>
          <p:cNvPr id="659" name="Google Shape;659;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1" name="Shape 701"/>
        <p:cNvGrpSpPr/>
        <p:nvPr/>
      </p:nvGrpSpPr>
      <p:grpSpPr>
        <a:xfrm>
          <a:off x="0" y="0"/>
          <a:ext cx="0" cy="0"/>
          <a:chOff x="0" y="0"/>
          <a:chExt cx="0" cy="0"/>
        </a:xfrm>
      </p:grpSpPr>
      <p:sp>
        <p:nvSpPr>
          <p:cNvPr id="702" name="Google Shape;702;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3" name="Google Shape;703;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7" name="Shape 707"/>
        <p:cNvGrpSpPr/>
        <p:nvPr/>
      </p:nvGrpSpPr>
      <p:grpSpPr>
        <a:xfrm>
          <a:off x="0" y="0"/>
          <a:ext cx="0" cy="0"/>
          <a:chOff x="0" y="0"/>
          <a:chExt cx="0" cy="0"/>
        </a:xfrm>
      </p:grpSpPr>
      <p:sp>
        <p:nvSpPr>
          <p:cNvPr id="708" name="Google Shape;708;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3" name="Shape 713"/>
        <p:cNvGrpSpPr/>
        <p:nvPr/>
      </p:nvGrpSpPr>
      <p:grpSpPr>
        <a:xfrm>
          <a:off x="0" y="0"/>
          <a:ext cx="0" cy="0"/>
          <a:chOff x="0" y="0"/>
          <a:chExt cx="0" cy="0"/>
        </a:xfrm>
      </p:grpSpPr>
      <p:sp>
        <p:nvSpPr>
          <p:cNvPr id="714" name="Google Shape;71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9" name="Shape 719"/>
        <p:cNvGrpSpPr/>
        <p:nvPr/>
      </p:nvGrpSpPr>
      <p:grpSpPr>
        <a:xfrm>
          <a:off x="0" y="0"/>
          <a:ext cx="0" cy="0"/>
          <a:chOff x="0" y="0"/>
          <a:chExt cx="0" cy="0"/>
        </a:xfrm>
      </p:grpSpPr>
      <p:sp>
        <p:nvSpPr>
          <p:cNvPr id="720" name="Google Shape;72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1" name="Google Shape;721;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5" name="Shape 725"/>
        <p:cNvGrpSpPr/>
        <p:nvPr/>
      </p:nvGrpSpPr>
      <p:grpSpPr>
        <a:xfrm>
          <a:off x="0" y="0"/>
          <a:ext cx="0" cy="0"/>
          <a:chOff x="0" y="0"/>
          <a:chExt cx="0" cy="0"/>
        </a:xfrm>
      </p:grpSpPr>
      <p:sp>
        <p:nvSpPr>
          <p:cNvPr id="726" name="Google Shape;726;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1" name="Shape 731"/>
        <p:cNvGrpSpPr/>
        <p:nvPr/>
      </p:nvGrpSpPr>
      <p:grpSpPr>
        <a:xfrm>
          <a:off x="0" y="0"/>
          <a:ext cx="0" cy="0"/>
          <a:chOff x="0" y="0"/>
          <a:chExt cx="0" cy="0"/>
        </a:xfrm>
      </p:grpSpPr>
      <p:sp>
        <p:nvSpPr>
          <p:cNvPr id="732" name="Google Shape;732;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7" name="Shape 737"/>
        <p:cNvGrpSpPr/>
        <p:nvPr/>
      </p:nvGrpSpPr>
      <p:grpSpPr>
        <a:xfrm>
          <a:off x="0" y="0"/>
          <a:ext cx="0" cy="0"/>
          <a:chOff x="0" y="0"/>
          <a:chExt cx="0" cy="0"/>
        </a:xfrm>
      </p:grpSpPr>
      <p:sp>
        <p:nvSpPr>
          <p:cNvPr id="738" name="Google Shape;738;p39: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p:txBody>
      </p:sp>
      <p:sp>
        <p:nvSpPr>
          <p:cNvPr id="739" name="Google Shape;739;p39: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lang="en-US" sz="1200" strike="noStrike">
                <a:solidFill>
                  <a:srgbClr val="000000"/>
                </a:solidFill>
                <a:latin typeface="Arial"/>
                <a:ea typeface="Arial"/>
                <a:cs typeface="Arial"/>
                <a:sym typeface="Arial"/>
              </a:rPr>
              <a:t>‹#›</a:t>
            </a:fld>
            <a:endParaRPr b="0" sz="1400" strike="noStrike">
              <a:solidFill>
                <a:srgbClr val="000000"/>
              </a:solidFill>
              <a:latin typeface="Times New Roman"/>
              <a:ea typeface="Times New Roman"/>
              <a:cs typeface="Times New Roman"/>
              <a:sym typeface="Times New Roman"/>
            </a:endParaRPr>
          </a:p>
        </p:txBody>
      </p:sp>
      <p:sp>
        <p:nvSpPr>
          <p:cNvPr id="740" name="Google Shape;740;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6" name="Shape 746"/>
        <p:cNvGrpSpPr/>
        <p:nvPr/>
      </p:nvGrpSpPr>
      <p:grpSpPr>
        <a:xfrm>
          <a:off x="0" y="0"/>
          <a:ext cx="0" cy="0"/>
          <a:chOff x="0" y="0"/>
          <a:chExt cx="0" cy="0"/>
        </a:xfrm>
      </p:grpSpPr>
      <p:sp>
        <p:nvSpPr>
          <p:cNvPr id="747" name="Google Shape;747;p40: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p:txBody>
      </p:sp>
      <p:sp>
        <p:nvSpPr>
          <p:cNvPr id="748" name="Google Shape;748;p40:notes"/>
          <p:cNvSpPr txBox="1"/>
          <p:nvPr/>
        </p:nvSpPr>
        <p:spPr>
          <a:xfrm>
            <a:off x="3884760" y="8685360"/>
            <a:ext cx="2971440" cy="45828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lang="en-US" sz="1200" strike="noStrike">
                <a:solidFill>
                  <a:srgbClr val="000000"/>
                </a:solidFill>
                <a:latin typeface="Arial"/>
                <a:ea typeface="Arial"/>
                <a:cs typeface="Arial"/>
                <a:sym typeface="Arial"/>
              </a:rPr>
              <a:t>‹#›</a:t>
            </a:fld>
            <a:endParaRPr b="0" sz="1400" strike="noStrike">
              <a:solidFill>
                <a:srgbClr val="000000"/>
              </a:solidFill>
              <a:latin typeface="Times New Roman"/>
              <a:ea typeface="Times New Roman"/>
              <a:cs typeface="Times New Roman"/>
              <a:sym typeface="Times New Roman"/>
            </a:endParaRPr>
          </a:p>
        </p:txBody>
      </p:sp>
      <p:sp>
        <p:nvSpPr>
          <p:cNvPr id="749" name="Google Shape;749;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6" name="Shape 756"/>
        <p:cNvGrpSpPr/>
        <p:nvPr/>
      </p:nvGrpSpPr>
      <p:grpSpPr>
        <a:xfrm>
          <a:off x="0" y="0"/>
          <a:ext cx="0" cy="0"/>
          <a:chOff x="0" y="0"/>
          <a:chExt cx="0" cy="0"/>
        </a:xfrm>
      </p:grpSpPr>
      <p:sp>
        <p:nvSpPr>
          <p:cNvPr id="757" name="Google Shape;757;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8" name="Google Shape;758;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2" name="Shape 762"/>
        <p:cNvGrpSpPr/>
        <p:nvPr/>
      </p:nvGrpSpPr>
      <p:grpSpPr>
        <a:xfrm>
          <a:off x="0" y="0"/>
          <a:ext cx="0" cy="0"/>
          <a:chOff x="0" y="0"/>
          <a:chExt cx="0" cy="0"/>
        </a:xfrm>
      </p:grpSpPr>
      <p:sp>
        <p:nvSpPr>
          <p:cNvPr id="763" name="Google Shape;763;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64" name="Google Shape;764;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8" name="Shape 768"/>
        <p:cNvGrpSpPr/>
        <p:nvPr/>
      </p:nvGrpSpPr>
      <p:grpSpPr>
        <a:xfrm>
          <a:off x="0" y="0"/>
          <a:ext cx="0" cy="0"/>
          <a:chOff x="0" y="0"/>
          <a:chExt cx="0" cy="0"/>
        </a:xfrm>
      </p:grpSpPr>
      <p:sp>
        <p:nvSpPr>
          <p:cNvPr id="769" name="Google Shape;769;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4" name="Shape 774"/>
        <p:cNvGrpSpPr/>
        <p:nvPr/>
      </p:nvGrpSpPr>
      <p:grpSpPr>
        <a:xfrm>
          <a:off x="0" y="0"/>
          <a:ext cx="0" cy="0"/>
          <a:chOff x="0" y="0"/>
          <a:chExt cx="0" cy="0"/>
        </a:xfrm>
      </p:grpSpPr>
      <p:sp>
        <p:nvSpPr>
          <p:cNvPr id="775" name="Google Shape;775;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0" name="Shape 780"/>
        <p:cNvGrpSpPr/>
        <p:nvPr/>
      </p:nvGrpSpPr>
      <p:grpSpPr>
        <a:xfrm>
          <a:off x="0" y="0"/>
          <a:ext cx="0" cy="0"/>
          <a:chOff x="0" y="0"/>
          <a:chExt cx="0" cy="0"/>
        </a:xfrm>
      </p:grpSpPr>
      <p:sp>
        <p:nvSpPr>
          <p:cNvPr id="781" name="Google Shape;781;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p9: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ISOMORPHIC!</a:t>
            </a:r>
            <a:endParaRPr b="0" sz="2000" strike="noStrike">
              <a:solidFill>
                <a:srgbClr val="000000"/>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a:solidFill>
                  <a:schemeClr val="dk1"/>
                </a:solidFill>
              </a:rPr>
              <a:t>					</a:t>
            </a:r>
            <a:endParaRPr>
              <a:solidFill>
                <a:schemeClr val="dk1"/>
              </a:solidFill>
            </a:endParaRPr>
          </a:p>
          <a:p>
            <a:pPr indent="0" lvl="0" marL="0" rtl="0" algn="l">
              <a:lnSpc>
                <a:spcPct val="115000"/>
              </a:lnSpc>
              <a:spcBef>
                <a:spcPts val="1200"/>
              </a:spcBef>
              <a:spcAft>
                <a:spcPts val="0"/>
              </a:spcAft>
              <a:buSzPts val="1100"/>
              <a:buNone/>
            </a:pPr>
            <a:r>
              <a:rPr b="1" lang="en-US" sz="2600">
                <a:solidFill>
                  <a:schemeClr val="dk1"/>
                </a:solidFill>
                <a:latin typeface="Calibri"/>
                <a:ea typeface="Calibri"/>
                <a:cs typeface="Calibri"/>
                <a:sym typeface="Calibri"/>
              </a:rPr>
              <a:t>Temporal locality: </a:t>
            </a:r>
            <a:r>
              <a:rPr lang="en-US" sz="2100">
                <a:solidFill>
                  <a:schemeClr val="dk1"/>
                </a:solidFill>
                <a:latin typeface="Calibri"/>
                <a:ea typeface="Calibri"/>
                <a:cs typeface="Calibri"/>
                <a:sym typeface="Calibri"/>
              </a:rPr>
              <a:t>Recently referenced items are likely to be referenced again in the near future </a:t>
            </a:r>
            <a:r>
              <a:rPr lang="en-US">
                <a:solidFill>
                  <a:schemeClr val="dk1"/>
                </a:solidFill>
              </a:rPr>
              <a:t>		</a:t>
            </a:r>
            <a:r>
              <a:rPr b="1" lang="en-US" sz="2600">
                <a:solidFill>
                  <a:schemeClr val="dk1"/>
                </a:solidFill>
                <a:latin typeface="Calibri"/>
                <a:ea typeface="Calibri"/>
                <a:cs typeface="Calibri"/>
                <a:sym typeface="Calibri"/>
              </a:rPr>
              <a:t>Spatial locality: </a:t>
            </a:r>
            <a:r>
              <a:rPr lang="en-US" sz="2100">
                <a:solidFill>
                  <a:schemeClr val="dk1"/>
                </a:solidFill>
                <a:latin typeface="Calibri"/>
                <a:ea typeface="Calibri"/>
                <a:cs typeface="Calibri"/>
                <a:sym typeface="Calibri"/>
              </a:rPr>
              <a:t>Items with nearby addresses tend to be referenced close together in time </a:t>
            </a:r>
            <a:endParaRPr sz="2100">
              <a:solidFill>
                <a:schemeClr val="dk1"/>
              </a:solidFill>
              <a:latin typeface="Calibri"/>
              <a:ea typeface="Calibri"/>
              <a:cs typeface="Calibri"/>
              <a:sym typeface="Calibri"/>
            </a:endParaRPr>
          </a:p>
          <a:p>
            <a:pPr indent="0" lvl="0" marL="0" rtl="0" algn="l">
              <a:lnSpc>
                <a:spcPct val="115000"/>
              </a:lnSpc>
              <a:spcBef>
                <a:spcPts val="1200"/>
              </a:spcBef>
              <a:spcAft>
                <a:spcPts val="0"/>
              </a:spcAft>
              <a:buSzPts val="1100"/>
              <a:buNone/>
            </a:pPr>
            <a:r>
              <a:rPr lang="en-US">
                <a:solidFill>
                  <a:schemeClr val="dk1"/>
                </a:solidFill>
              </a:rPr>
              <a:t>					</a:t>
            </a:r>
            <a:endParaRPr>
              <a:solidFill>
                <a:schemeClr val="dk1"/>
              </a:solidFill>
            </a:endParaRPr>
          </a:p>
          <a:p>
            <a:pPr indent="0" lvl="0" marL="0" rtl="0" algn="l">
              <a:lnSpc>
                <a:spcPct val="115000"/>
              </a:lnSpc>
              <a:spcBef>
                <a:spcPts val="1200"/>
              </a:spcBef>
              <a:spcAft>
                <a:spcPts val="0"/>
              </a:spcAft>
              <a:buSzPts val="1100"/>
              <a:buNone/>
            </a:pPr>
            <a:r>
              <a:rPr lang="en-US">
                <a:solidFill>
                  <a:schemeClr val="dk1"/>
                </a:solidFill>
              </a:rPr>
              <a:t>				</a:t>
            </a:r>
            <a:endParaRPr>
              <a:solidFill>
                <a:schemeClr val="dk1"/>
              </a:solidFill>
            </a:endParaRPr>
          </a:p>
          <a:p>
            <a:pPr indent="0" lvl="0" marL="0" rtl="0" algn="l">
              <a:lnSpc>
                <a:spcPct val="115000"/>
              </a:lnSpc>
              <a:spcBef>
                <a:spcPts val="1200"/>
              </a:spcBef>
              <a:spcAft>
                <a:spcPts val="0"/>
              </a:spcAft>
              <a:buSzPts val="1100"/>
              <a:buNone/>
            </a:pPr>
            <a:r>
              <a:rPr lang="en-US">
                <a:solidFill>
                  <a:schemeClr val="dk1"/>
                </a:solidFill>
              </a:rPr>
              <a:t>			</a:t>
            </a:r>
            <a:endParaRPr>
              <a:solidFill>
                <a:schemeClr val="dk1"/>
              </a:solidFill>
            </a:endParaRPr>
          </a:p>
          <a:p>
            <a:pPr indent="0" lvl="0" marL="0" rtl="0" algn="l">
              <a:lnSpc>
                <a:spcPct val="115000"/>
              </a:lnSpc>
              <a:spcBef>
                <a:spcPts val="1200"/>
              </a:spcBef>
              <a:spcAft>
                <a:spcPts val="0"/>
              </a:spcAft>
              <a:buSzPts val="1100"/>
              <a:buNone/>
            </a:pPr>
            <a:r>
              <a:rPr lang="en-US">
                <a:solidFill>
                  <a:schemeClr val="dk1"/>
                </a:solidFill>
              </a:rPr>
              <a:t>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t/>
            </a:r>
            <a:endParaRPr sz="2100">
              <a:solidFill>
                <a:schemeClr val="dk1"/>
              </a:solidFill>
              <a:latin typeface="Calibri"/>
              <a:ea typeface="Calibri"/>
              <a:cs typeface="Calibri"/>
              <a:sym typeface="Calibri"/>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			</a:t>
            </a:r>
            <a:endParaRPr>
              <a:solidFill>
                <a:schemeClr val="dk1"/>
              </a:solidFill>
            </a:endParaRPr>
          </a:p>
          <a:p>
            <a:pPr indent="0" lvl="0" marL="0" rtl="0" algn="l">
              <a:spcBef>
                <a:spcPts val="0"/>
              </a:spcBef>
              <a:spcAft>
                <a:spcPts val="0"/>
              </a:spcAft>
              <a:buClr>
                <a:schemeClr val="dk1"/>
              </a:buClr>
              <a:buSzPts val="1100"/>
              <a:buFont typeface="Arial"/>
              <a:buNone/>
            </a:pPr>
            <a:r>
              <a:rPr lang="en-US">
                <a:solidFill>
                  <a:schemeClr val="dk1"/>
                </a:solidFill>
              </a:rPr>
              <a:t>		</a:t>
            </a:r>
            <a:endParaRPr>
              <a:solidFill>
                <a:schemeClr val="dk1"/>
              </a:solidFill>
            </a:endParaRPr>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C</a:t>
            </a:r>
            <a:endParaRPr/>
          </a:p>
        </p:txBody>
      </p:sp>
      <p:sp>
        <p:nvSpPr>
          <p:cNvPr id="147" name="Google Shape;14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p10: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ISOMORPHIC!</a:t>
            </a:r>
            <a:endParaRPr/>
          </a:p>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C</a:t>
            </a:r>
            <a:endParaRPr/>
          </a:p>
        </p:txBody>
      </p:sp>
      <p:sp>
        <p:nvSpPr>
          <p:cNvPr id="156" name="Google Shape;15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11:notes"/>
          <p:cNvSpPr txBox="1"/>
          <p:nvPr>
            <p:ph idx="1" type="body"/>
          </p:nvPr>
        </p:nvSpPr>
        <p:spPr>
          <a:xfrm>
            <a:off x="685800" y="4400640"/>
            <a:ext cx="5486040" cy="360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solidFill>
                  <a:srgbClr val="000000"/>
                </a:solidFill>
                <a:latin typeface="Arial"/>
                <a:ea typeface="Arial"/>
                <a:cs typeface="Arial"/>
                <a:sym typeface="Arial"/>
              </a:rPr>
              <a:t>Answer: C</a:t>
            </a:r>
            <a:endParaRPr/>
          </a:p>
          <a:p>
            <a:pPr indent="0" lvl="0" marL="0" rtl="0" algn="l">
              <a:spcBef>
                <a:spcPts val="0"/>
              </a:spcBef>
              <a:spcAft>
                <a:spcPts val="0"/>
              </a:spcAft>
              <a:buNone/>
            </a:pPr>
            <a:r>
              <a:t/>
            </a:r>
            <a:endParaRPr b="0" sz="2000" strike="noStrike">
              <a:solidFill>
                <a:srgbClr val="000000"/>
              </a:solidFill>
              <a:latin typeface="Arial"/>
              <a:ea typeface="Arial"/>
              <a:cs typeface="Arial"/>
              <a:sym typeface="Arial"/>
            </a:endParaRPr>
          </a:p>
          <a:p>
            <a:pPr indent="0" lvl="0" marL="0" rtl="0" algn="l">
              <a:spcBef>
                <a:spcPts val="0"/>
              </a:spcBef>
              <a:spcAft>
                <a:spcPts val="0"/>
              </a:spcAft>
              <a:buNone/>
            </a:pPr>
            <a:r>
              <a:rPr b="0" lang="en-US" sz="2000" strike="noStrike">
                <a:solidFill>
                  <a:srgbClr val="000000"/>
                </a:solidFill>
                <a:latin typeface="Arial"/>
                <a:ea typeface="Arial"/>
                <a:cs typeface="Arial"/>
                <a:sym typeface="Arial"/>
              </a:rPr>
              <a:t>Show address stream, assuming array starts at 0x100</a:t>
            </a:r>
            <a:endParaRPr/>
          </a:p>
        </p:txBody>
      </p:sp>
      <p:sp>
        <p:nvSpPr>
          <p:cNvPr id="166" name="Google Shape;16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11" name="Shape 11"/>
        <p:cNvGrpSpPr/>
        <p:nvPr/>
      </p:nvGrpSpPr>
      <p:grpSpPr>
        <a:xfrm>
          <a:off x="0" y="0"/>
          <a:ext cx="0" cy="0"/>
          <a:chOff x="0" y="0"/>
          <a:chExt cx="0" cy="0"/>
        </a:xfrm>
      </p:grpSpPr>
      <p:sp>
        <p:nvSpPr>
          <p:cNvPr id="12" name="Google Shape;12;p2"/>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628560" y="1369080"/>
            <a:ext cx="7886520" cy="326304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41" name="Shape 41"/>
        <p:cNvGrpSpPr/>
        <p:nvPr/>
      </p:nvGrpSpPr>
      <p:grpSpPr>
        <a:xfrm>
          <a:off x="0" y="0"/>
          <a:ext cx="0" cy="0"/>
          <a:chOff x="0" y="0"/>
          <a:chExt cx="0" cy="0"/>
        </a:xfrm>
      </p:grpSpPr>
      <p:sp>
        <p:nvSpPr>
          <p:cNvPr id="42" name="Google Shape;42;p11"/>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11"/>
          <p:cNvSpPr txBox="1"/>
          <p:nvPr>
            <p:ph idx="1" type="body"/>
          </p:nvPr>
        </p:nvSpPr>
        <p:spPr>
          <a:xfrm>
            <a:off x="628560" y="13690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1"/>
          <p:cNvSpPr txBox="1"/>
          <p:nvPr>
            <p:ph idx="2" type="body"/>
          </p:nvPr>
        </p:nvSpPr>
        <p:spPr>
          <a:xfrm>
            <a:off x="628560" y="30736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45" name="Shape 45"/>
        <p:cNvGrpSpPr/>
        <p:nvPr/>
      </p:nvGrpSpPr>
      <p:grpSpPr>
        <a:xfrm>
          <a:off x="0" y="0"/>
          <a:ext cx="0" cy="0"/>
          <a:chOff x="0" y="0"/>
          <a:chExt cx="0" cy="0"/>
        </a:xfrm>
      </p:grpSpPr>
      <p:sp>
        <p:nvSpPr>
          <p:cNvPr id="46" name="Google Shape;46;p12"/>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2"/>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12"/>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2"/>
          <p:cNvSpPr txBox="1"/>
          <p:nvPr>
            <p:ph idx="3" type="body"/>
          </p:nvPr>
        </p:nvSpPr>
        <p:spPr>
          <a:xfrm>
            <a:off x="466992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2"/>
          <p:cNvSpPr txBox="1"/>
          <p:nvPr>
            <p:ph idx="4" type="body"/>
          </p:nvPr>
        </p:nvSpPr>
        <p:spPr>
          <a:xfrm>
            <a:off x="62856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51" name="Shape 51"/>
        <p:cNvGrpSpPr/>
        <p:nvPr/>
      </p:nvGrpSpPr>
      <p:grpSpPr>
        <a:xfrm>
          <a:off x="0" y="0"/>
          <a:ext cx="0" cy="0"/>
          <a:chOff x="0" y="0"/>
          <a:chExt cx="0" cy="0"/>
        </a:xfrm>
      </p:grpSpPr>
      <p:sp>
        <p:nvSpPr>
          <p:cNvPr id="52" name="Google Shape;52;p13"/>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13"/>
          <p:cNvSpPr txBox="1"/>
          <p:nvPr>
            <p:ph idx="1"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13"/>
          <p:cNvSpPr txBox="1"/>
          <p:nvPr>
            <p:ph idx="2"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55" name="Google Shape;55;p13"/>
          <p:cNvPicPr preferRelativeResize="0"/>
          <p:nvPr/>
        </p:nvPicPr>
        <p:blipFill rotWithShape="1">
          <a:blip r:embed="rId2">
            <a:alphaModFix/>
          </a:blip>
          <a:srcRect b="0" l="0" r="0" t="0"/>
          <a:stretch/>
        </p:blipFill>
        <p:spPr>
          <a:xfrm>
            <a:off x="2526480" y="1369080"/>
            <a:ext cx="4089960" cy="3263040"/>
          </a:xfrm>
          <a:prstGeom prst="rect">
            <a:avLst/>
          </a:prstGeom>
          <a:noFill/>
          <a:ln>
            <a:noFill/>
          </a:ln>
        </p:spPr>
      </p:pic>
      <p:pic>
        <p:nvPicPr>
          <p:cNvPr id="56" name="Google Shape;56;p13"/>
          <p:cNvPicPr preferRelativeResize="0"/>
          <p:nvPr/>
        </p:nvPicPr>
        <p:blipFill rotWithShape="1">
          <a:blip r:embed="rId2">
            <a:alphaModFix/>
          </a:blip>
          <a:srcRect b="0" l="0" r="0" t="0"/>
          <a:stretch/>
        </p:blipFill>
        <p:spPr>
          <a:xfrm>
            <a:off x="2526480" y="1369080"/>
            <a:ext cx="4089960" cy="326304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63" name="Shape 6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64" name="Shape 64"/>
        <p:cNvGrpSpPr/>
        <p:nvPr/>
      </p:nvGrpSpPr>
      <p:grpSpPr>
        <a:xfrm>
          <a:off x="0" y="0"/>
          <a:ext cx="0" cy="0"/>
          <a:chOff x="0" y="0"/>
          <a:chExt cx="0" cy="0"/>
        </a:xfrm>
      </p:grpSpPr>
      <p:sp>
        <p:nvSpPr>
          <p:cNvPr id="65" name="Google Shape;65;p16"/>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6"/>
          <p:cNvSpPr txBox="1"/>
          <p:nvPr>
            <p:ph idx="1" type="subTitle"/>
          </p:nvPr>
        </p:nvSpPr>
        <p:spPr>
          <a:xfrm>
            <a:off x="628560" y="1369080"/>
            <a:ext cx="7886520" cy="326304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67" name="Shape 67"/>
        <p:cNvGrpSpPr/>
        <p:nvPr/>
      </p:nvGrpSpPr>
      <p:grpSpPr>
        <a:xfrm>
          <a:off x="0" y="0"/>
          <a:ext cx="0" cy="0"/>
          <a:chOff x="0" y="0"/>
          <a:chExt cx="0" cy="0"/>
        </a:xfrm>
      </p:grpSpPr>
      <p:sp>
        <p:nvSpPr>
          <p:cNvPr id="68" name="Google Shape;68;p17"/>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7"/>
          <p:cNvSpPr txBox="1"/>
          <p:nvPr>
            <p:ph idx="1"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70" name="Shape 70"/>
        <p:cNvGrpSpPr/>
        <p:nvPr/>
      </p:nvGrpSpPr>
      <p:grpSpPr>
        <a:xfrm>
          <a:off x="0" y="0"/>
          <a:ext cx="0" cy="0"/>
          <a:chOff x="0" y="0"/>
          <a:chExt cx="0" cy="0"/>
        </a:xfrm>
      </p:grpSpPr>
      <p:sp>
        <p:nvSpPr>
          <p:cNvPr id="71" name="Google Shape;71;p18"/>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18"/>
          <p:cNvSpPr txBox="1"/>
          <p:nvPr>
            <p:ph idx="1" type="body"/>
          </p:nvPr>
        </p:nvSpPr>
        <p:spPr>
          <a:xfrm>
            <a:off x="62856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18"/>
          <p:cNvSpPr txBox="1"/>
          <p:nvPr>
            <p:ph idx="2" type="body"/>
          </p:nvPr>
        </p:nvSpPr>
        <p:spPr>
          <a:xfrm>
            <a:off x="466992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4" name="Shape 74"/>
        <p:cNvGrpSpPr/>
        <p:nvPr/>
      </p:nvGrpSpPr>
      <p:grpSpPr>
        <a:xfrm>
          <a:off x="0" y="0"/>
          <a:ext cx="0" cy="0"/>
          <a:chOff x="0" y="0"/>
          <a:chExt cx="0" cy="0"/>
        </a:xfrm>
      </p:grpSpPr>
      <p:sp>
        <p:nvSpPr>
          <p:cNvPr id="75" name="Google Shape;75;p19"/>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76" name="Shape 76"/>
        <p:cNvGrpSpPr/>
        <p:nvPr/>
      </p:nvGrpSpPr>
      <p:grpSpPr>
        <a:xfrm>
          <a:off x="0" y="0"/>
          <a:ext cx="0" cy="0"/>
          <a:chOff x="0" y="0"/>
          <a:chExt cx="0" cy="0"/>
        </a:xfrm>
      </p:grpSpPr>
      <p:sp>
        <p:nvSpPr>
          <p:cNvPr id="77" name="Google Shape;77;p20"/>
          <p:cNvSpPr txBox="1"/>
          <p:nvPr>
            <p:ph idx="1" type="subTitle"/>
          </p:nvPr>
        </p:nvSpPr>
        <p:spPr>
          <a:xfrm>
            <a:off x="628560" y="273960"/>
            <a:ext cx="7886520" cy="460872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78" name="Shape 78"/>
        <p:cNvGrpSpPr/>
        <p:nvPr/>
      </p:nvGrpSpPr>
      <p:grpSpPr>
        <a:xfrm>
          <a:off x="0" y="0"/>
          <a:ext cx="0" cy="0"/>
          <a:chOff x="0" y="0"/>
          <a:chExt cx="0" cy="0"/>
        </a:xfrm>
      </p:grpSpPr>
      <p:sp>
        <p:nvSpPr>
          <p:cNvPr id="79" name="Google Shape;79;p21"/>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1"/>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1"/>
          <p:cNvSpPr txBox="1"/>
          <p:nvPr>
            <p:ph idx="2" type="body"/>
          </p:nvPr>
        </p:nvSpPr>
        <p:spPr>
          <a:xfrm>
            <a:off x="62856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21"/>
          <p:cNvSpPr txBox="1"/>
          <p:nvPr>
            <p:ph idx="3" type="body"/>
          </p:nvPr>
        </p:nvSpPr>
        <p:spPr>
          <a:xfrm>
            <a:off x="466992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14" name="Shape 14"/>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83" name="Shape 83"/>
        <p:cNvGrpSpPr/>
        <p:nvPr/>
      </p:nvGrpSpPr>
      <p:grpSpPr>
        <a:xfrm>
          <a:off x="0" y="0"/>
          <a:ext cx="0" cy="0"/>
          <a:chOff x="0" y="0"/>
          <a:chExt cx="0" cy="0"/>
        </a:xfrm>
      </p:grpSpPr>
      <p:sp>
        <p:nvSpPr>
          <p:cNvPr id="84" name="Google Shape;84;p22"/>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2"/>
          <p:cNvSpPr txBox="1"/>
          <p:nvPr>
            <p:ph idx="1" type="body"/>
          </p:nvPr>
        </p:nvSpPr>
        <p:spPr>
          <a:xfrm>
            <a:off x="62856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2"/>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2"/>
          <p:cNvSpPr txBox="1"/>
          <p:nvPr>
            <p:ph idx="3" type="body"/>
          </p:nvPr>
        </p:nvSpPr>
        <p:spPr>
          <a:xfrm>
            <a:off x="466992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88" name="Shape 88"/>
        <p:cNvGrpSpPr/>
        <p:nvPr/>
      </p:nvGrpSpPr>
      <p:grpSpPr>
        <a:xfrm>
          <a:off x="0" y="0"/>
          <a:ext cx="0" cy="0"/>
          <a:chOff x="0" y="0"/>
          <a:chExt cx="0" cy="0"/>
        </a:xfrm>
      </p:grpSpPr>
      <p:sp>
        <p:nvSpPr>
          <p:cNvPr id="89" name="Google Shape;89;p23"/>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23"/>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23"/>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23"/>
          <p:cNvSpPr txBox="1"/>
          <p:nvPr>
            <p:ph idx="3" type="body"/>
          </p:nvPr>
        </p:nvSpPr>
        <p:spPr>
          <a:xfrm>
            <a:off x="628560" y="30736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93" name="Shape 93"/>
        <p:cNvGrpSpPr/>
        <p:nvPr/>
      </p:nvGrpSpPr>
      <p:grpSpPr>
        <a:xfrm>
          <a:off x="0" y="0"/>
          <a:ext cx="0" cy="0"/>
          <a:chOff x="0" y="0"/>
          <a:chExt cx="0" cy="0"/>
        </a:xfrm>
      </p:grpSpPr>
      <p:sp>
        <p:nvSpPr>
          <p:cNvPr id="94" name="Google Shape;94;p24"/>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24"/>
          <p:cNvSpPr txBox="1"/>
          <p:nvPr>
            <p:ph idx="1" type="body"/>
          </p:nvPr>
        </p:nvSpPr>
        <p:spPr>
          <a:xfrm>
            <a:off x="628560" y="13690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24"/>
          <p:cNvSpPr txBox="1"/>
          <p:nvPr>
            <p:ph idx="2" type="body"/>
          </p:nvPr>
        </p:nvSpPr>
        <p:spPr>
          <a:xfrm>
            <a:off x="628560" y="30736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97" name="Shape 97"/>
        <p:cNvGrpSpPr/>
        <p:nvPr/>
      </p:nvGrpSpPr>
      <p:grpSpPr>
        <a:xfrm>
          <a:off x="0" y="0"/>
          <a:ext cx="0" cy="0"/>
          <a:chOff x="0" y="0"/>
          <a:chExt cx="0" cy="0"/>
        </a:xfrm>
      </p:grpSpPr>
      <p:sp>
        <p:nvSpPr>
          <p:cNvPr id="98" name="Google Shape;98;p25"/>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5"/>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0" name="Google Shape;100;p25"/>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1" name="Google Shape;101;p25"/>
          <p:cNvSpPr txBox="1"/>
          <p:nvPr>
            <p:ph idx="3" type="body"/>
          </p:nvPr>
        </p:nvSpPr>
        <p:spPr>
          <a:xfrm>
            <a:off x="466992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2" name="Google Shape;102;p25"/>
          <p:cNvSpPr txBox="1"/>
          <p:nvPr>
            <p:ph idx="4" type="body"/>
          </p:nvPr>
        </p:nvSpPr>
        <p:spPr>
          <a:xfrm>
            <a:off x="62856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103" name="Shape 103"/>
        <p:cNvGrpSpPr/>
        <p:nvPr/>
      </p:nvGrpSpPr>
      <p:grpSpPr>
        <a:xfrm>
          <a:off x="0" y="0"/>
          <a:ext cx="0" cy="0"/>
          <a:chOff x="0" y="0"/>
          <a:chExt cx="0" cy="0"/>
        </a:xfrm>
      </p:grpSpPr>
      <p:sp>
        <p:nvSpPr>
          <p:cNvPr id="104" name="Google Shape;104;p26"/>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26"/>
          <p:cNvSpPr txBox="1"/>
          <p:nvPr>
            <p:ph idx="1"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6" name="Google Shape;106;p26"/>
          <p:cNvSpPr txBox="1"/>
          <p:nvPr>
            <p:ph idx="2"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107" name="Google Shape;107;p26"/>
          <p:cNvPicPr preferRelativeResize="0"/>
          <p:nvPr/>
        </p:nvPicPr>
        <p:blipFill rotWithShape="1">
          <a:blip r:embed="rId2">
            <a:alphaModFix/>
          </a:blip>
          <a:srcRect b="0" l="0" r="0" t="0"/>
          <a:stretch/>
        </p:blipFill>
        <p:spPr>
          <a:xfrm>
            <a:off x="2526480" y="1369080"/>
            <a:ext cx="4089960" cy="3263040"/>
          </a:xfrm>
          <a:prstGeom prst="rect">
            <a:avLst/>
          </a:prstGeom>
          <a:noFill/>
          <a:ln>
            <a:noFill/>
          </a:ln>
        </p:spPr>
      </p:pic>
      <p:pic>
        <p:nvPicPr>
          <p:cNvPr id="108" name="Google Shape;108;p26"/>
          <p:cNvPicPr preferRelativeResize="0"/>
          <p:nvPr/>
        </p:nvPicPr>
        <p:blipFill rotWithShape="1">
          <a:blip r:embed="rId2">
            <a:alphaModFix/>
          </a:blip>
          <a:srcRect b="0" l="0" r="0" t="0"/>
          <a:stretch/>
        </p:blipFill>
        <p:spPr>
          <a:xfrm>
            <a:off x="2526480" y="1369080"/>
            <a:ext cx="4089960" cy="326304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15" name="Shape 15"/>
        <p:cNvGrpSpPr/>
        <p:nvPr/>
      </p:nvGrpSpPr>
      <p:grpSpPr>
        <a:xfrm>
          <a:off x="0" y="0"/>
          <a:ext cx="0" cy="0"/>
          <a:chOff x="0" y="0"/>
          <a:chExt cx="0" cy="0"/>
        </a:xfrm>
      </p:grpSpPr>
      <p:sp>
        <p:nvSpPr>
          <p:cNvPr id="16" name="Google Shape;16;p4"/>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4"/>
          <p:cNvSpPr txBox="1"/>
          <p:nvPr>
            <p:ph idx="1" type="body"/>
          </p:nvPr>
        </p:nvSpPr>
        <p:spPr>
          <a:xfrm>
            <a:off x="628560" y="1369080"/>
            <a:ext cx="788652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18" name="Shape 18"/>
        <p:cNvGrpSpPr/>
        <p:nvPr/>
      </p:nvGrpSpPr>
      <p:grpSpPr>
        <a:xfrm>
          <a:off x="0" y="0"/>
          <a:ext cx="0" cy="0"/>
          <a:chOff x="0" y="0"/>
          <a:chExt cx="0" cy="0"/>
        </a:xfrm>
      </p:grpSpPr>
      <p:sp>
        <p:nvSpPr>
          <p:cNvPr id="19" name="Google Shape;19;p5"/>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5"/>
          <p:cNvSpPr txBox="1"/>
          <p:nvPr>
            <p:ph idx="1" type="body"/>
          </p:nvPr>
        </p:nvSpPr>
        <p:spPr>
          <a:xfrm>
            <a:off x="62856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5"/>
          <p:cNvSpPr txBox="1"/>
          <p:nvPr>
            <p:ph idx="2" type="body"/>
          </p:nvPr>
        </p:nvSpPr>
        <p:spPr>
          <a:xfrm>
            <a:off x="466992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2" name="Shape 22"/>
        <p:cNvGrpSpPr/>
        <p:nvPr/>
      </p:nvGrpSpPr>
      <p:grpSpPr>
        <a:xfrm>
          <a:off x="0" y="0"/>
          <a:ext cx="0" cy="0"/>
          <a:chOff x="0" y="0"/>
          <a:chExt cx="0" cy="0"/>
        </a:xfrm>
      </p:grpSpPr>
      <p:sp>
        <p:nvSpPr>
          <p:cNvPr id="23" name="Google Shape;23;p6"/>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24" name="Shape 24"/>
        <p:cNvGrpSpPr/>
        <p:nvPr/>
      </p:nvGrpSpPr>
      <p:grpSpPr>
        <a:xfrm>
          <a:off x="0" y="0"/>
          <a:ext cx="0" cy="0"/>
          <a:chOff x="0" y="0"/>
          <a:chExt cx="0" cy="0"/>
        </a:xfrm>
      </p:grpSpPr>
      <p:sp>
        <p:nvSpPr>
          <p:cNvPr id="25" name="Google Shape;25;p7"/>
          <p:cNvSpPr txBox="1"/>
          <p:nvPr>
            <p:ph idx="1" type="subTitle"/>
          </p:nvPr>
        </p:nvSpPr>
        <p:spPr>
          <a:xfrm>
            <a:off x="628560" y="273960"/>
            <a:ext cx="7886520" cy="460872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26" name="Shape 26"/>
        <p:cNvGrpSpPr/>
        <p:nvPr/>
      </p:nvGrpSpPr>
      <p:grpSpPr>
        <a:xfrm>
          <a:off x="0" y="0"/>
          <a:ext cx="0" cy="0"/>
          <a:chOff x="0" y="0"/>
          <a:chExt cx="0" cy="0"/>
        </a:xfrm>
      </p:grpSpPr>
      <p:sp>
        <p:nvSpPr>
          <p:cNvPr id="27" name="Google Shape;27;p8"/>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8"/>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8"/>
          <p:cNvSpPr txBox="1"/>
          <p:nvPr>
            <p:ph idx="2" type="body"/>
          </p:nvPr>
        </p:nvSpPr>
        <p:spPr>
          <a:xfrm>
            <a:off x="62856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8"/>
          <p:cNvSpPr txBox="1"/>
          <p:nvPr>
            <p:ph idx="3" type="body"/>
          </p:nvPr>
        </p:nvSpPr>
        <p:spPr>
          <a:xfrm>
            <a:off x="466992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31" name="Shape 31"/>
        <p:cNvGrpSpPr/>
        <p:nvPr/>
      </p:nvGrpSpPr>
      <p:grpSpPr>
        <a:xfrm>
          <a:off x="0" y="0"/>
          <a:ext cx="0" cy="0"/>
          <a:chOff x="0" y="0"/>
          <a:chExt cx="0" cy="0"/>
        </a:xfrm>
      </p:grpSpPr>
      <p:sp>
        <p:nvSpPr>
          <p:cNvPr id="32" name="Google Shape;32;p9"/>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9"/>
          <p:cNvSpPr txBox="1"/>
          <p:nvPr>
            <p:ph idx="1" type="body"/>
          </p:nvPr>
        </p:nvSpPr>
        <p:spPr>
          <a:xfrm>
            <a:off x="628560" y="1369080"/>
            <a:ext cx="3848400" cy="32630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9"/>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9"/>
          <p:cNvSpPr txBox="1"/>
          <p:nvPr>
            <p:ph idx="3" type="body"/>
          </p:nvPr>
        </p:nvSpPr>
        <p:spPr>
          <a:xfrm>
            <a:off x="4669920" y="30736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36" name="Shape 36"/>
        <p:cNvGrpSpPr/>
        <p:nvPr/>
      </p:nvGrpSpPr>
      <p:grpSpPr>
        <a:xfrm>
          <a:off x="0" y="0"/>
          <a:ext cx="0" cy="0"/>
          <a:chOff x="0" y="0"/>
          <a:chExt cx="0" cy="0"/>
        </a:xfrm>
      </p:grpSpPr>
      <p:sp>
        <p:nvSpPr>
          <p:cNvPr id="37" name="Google Shape;37;p10"/>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0"/>
          <p:cNvSpPr txBox="1"/>
          <p:nvPr>
            <p:ph idx="1" type="body"/>
          </p:nvPr>
        </p:nvSpPr>
        <p:spPr>
          <a:xfrm>
            <a:off x="62856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10"/>
          <p:cNvSpPr txBox="1"/>
          <p:nvPr>
            <p:ph idx="2" type="body"/>
          </p:nvPr>
        </p:nvSpPr>
        <p:spPr>
          <a:xfrm>
            <a:off x="4669920" y="1369080"/>
            <a:ext cx="384840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0"/>
          <p:cNvSpPr txBox="1"/>
          <p:nvPr>
            <p:ph idx="3" type="body"/>
          </p:nvPr>
        </p:nvSpPr>
        <p:spPr>
          <a:xfrm>
            <a:off x="628560" y="3073680"/>
            <a:ext cx="7886520" cy="1556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image" Target="../media/image1.png"/><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1.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85800" y="1131120"/>
            <a:ext cx="6857640" cy="9954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0" type="dt"/>
          </p:nvPr>
        </p:nvSpPr>
        <p:spPr>
          <a:xfrm>
            <a:off x="628560" y="4767120"/>
            <a:ext cx="2057040" cy="273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p1"/>
          <p:cNvSpPr txBox="1"/>
          <p:nvPr>
            <p:ph idx="11" type="ftr"/>
          </p:nvPr>
        </p:nvSpPr>
        <p:spPr>
          <a:xfrm>
            <a:off x="3029040" y="4767120"/>
            <a:ext cx="3085920" cy="273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2" type="sldNum"/>
          </p:nvPr>
        </p:nvSpPr>
        <p:spPr>
          <a:xfrm>
            <a:off x="6458040" y="4767120"/>
            <a:ext cx="2057040" cy="273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900" u="none" cap="none" strike="noStrike">
                <a:solidFill>
                  <a:srgbClr val="8B8B8B"/>
                </a:solidFill>
                <a:latin typeface="Arial"/>
                <a:ea typeface="Arial"/>
                <a:cs typeface="Arial"/>
                <a:sym typeface="Arial"/>
              </a:defRPr>
            </a:lvl1pPr>
            <a:lvl2pPr indent="0" lvl="1" marL="0" marR="0" rtl="0" algn="r">
              <a:lnSpc>
                <a:spcPct val="100000"/>
              </a:lnSpc>
              <a:spcBef>
                <a:spcPts val="0"/>
              </a:spcBef>
              <a:buNone/>
              <a:defRPr b="0" i="0" sz="900" u="none" cap="none" strike="noStrike">
                <a:solidFill>
                  <a:srgbClr val="8B8B8B"/>
                </a:solidFill>
                <a:latin typeface="Arial"/>
                <a:ea typeface="Arial"/>
                <a:cs typeface="Arial"/>
                <a:sym typeface="Arial"/>
              </a:defRPr>
            </a:lvl2pPr>
            <a:lvl3pPr indent="0" lvl="2" marL="0" marR="0" rtl="0" algn="r">
              <a:lnSpc>
                <a:spcPct val="100000"/>
              </a:lnSpc>
              <a:spcBef>
                <a:spcPts val="0"/>
              </a:spcBef>
              <a:buNone/>
              <a:defRPr b="0" i="0" sz="900" u="none" cap="none" strike="noStrike">
                <a:solidFill>
                  <a:srgbClr val="8B8B8B"/>
                </a:solidFill>
                <a:latin typeface="Arial"/>
                <a:ea typeface="Arial"/>
                <a:cs typeface="Arial"/>
                <a:sym typeface="Arial"/>
              </a:defRPr>
            </a:lvl3pPr>
            <a:lvl4pPr indent="0" lvl="3" marL="0" marR="0" rtl="0" algn="r">
              <a:lnSpc>
                <a:spcPct val="100000"/>
              </a:lnSpc>
              <a:spcBef>
                <a:spcPts val="0"/>
              </a:spcBef>
              <a:buNone/>
              <a:defRPr b="0" i="0" sz="900" u="none" cap="none" strike="noStrike">
                <a:solidFill>
                  <a:srgbClr val="8B8B8B"/>
                </a:solidFill>
                <a:latin typeface="Arial"/>
                <a:ea typeface="Arial"/>
                <a:cs typeface="Arial"/>
                <a:sym typeface="Arial"/>
              </a:defRPr>
            </a:lvl4pPr>
            <a:lvl5pPr indent="0" lvl="4" marL="0" marR="0" rtl="0" algn="r">
              <a:lnSpc>
                <a:spcPct val="100000"/>
              </a:lnSpc>
              <a:spcBef>
                <a:spcPts val="0"/>
              </a:spcBef>
              <a:buNone/>
              <a:defRPr b="0" i="0" sz="900" u="none" cap="none" strike="noStrike">
                <a:solidFill>
                  <a:srgbClr val="8B8B8B"/>
                </a:solidFill>
                <a:latin typeface="Arial"/>
                <a:ea typeface="Arial"/>
                <a:cs typeface="Arial"/>
                <a:sym typeface="Arial"/>
              </a:defRPr>
            </a:lvl5pPr>
            <a:lvl6pPr indent="0" lvl="5" marL="0" marR="0" rtl="0" algn="r">
              <a:lnSpc>
                <a:spcPct val="100000"/>
              </a:lnSpc>
              <a:spcBef>
                <a:spcPts val="0"/>
              </a:spcBef>
              <a:buNone/>
              <a:defRPr b="0" i="0" sz="900" u="none" cap="none" strike="noStrike">
                <a:solidFill>
                  <a:srgbClr val="8B8B8B"/>
                </a:solidFill>
                <a:latin typeface="Arial"/>
                <a:ea typeface="Arial"/>
                <a:cs typeface="Arial"/>
                <a:sym typeface="Arial"/>
              </a:defRPr>
            </a:lvl6pPr>
            <a:lvl7pPr indent="0" lvl="6" marL="0" marR="0" rtl="0" algn="r">
              <a:lnSpc>
                <a:spcPct val="100000"/>
              </a:lnSpc>
              <a:spcBef>
                <a:spcPts val="0"/>
              </a:spcBef>
              <a:buNone/>
              <a:defRPr b="0" i="0" sz="900" u="none" cap="none" strike="noStrike">
                <a:solidFill>
                  <a:srgbClr val="8B8B8B"/>
                </a:solidFill>
                <a:latin typeface="Arial"/>
                <a:ea typeface="Arial"/>
                <a:cs typeface="Arial"/>
                <a:sym typeface="Arial"/>
              </a:defRPr>
            </a:lvl7pPr>
            <a:lvl8pPr indent="0" lvl="7" marL="0" marR="0" rtl="0" algn="r">
              <a:lnSpc>
                <a:spcPct val="100000"/>
              </a:lnSpc>
              <a:spcBef>
                <a:spcPts val="0"/>
              </a:spcBef>
              <a:buNone/>
              <a:defRPr b="0" i="0" sz="900" u="none" cap="none" strike="noStrike">
                <a:solidFill>
                  <a:srgbClr val="8B8B8B"/>
                </a:solidFill>
                <a:latin typeface="Arial"/>
                <a:ea typeface="Arial"/>
                <a:cs typeface="Arial"/>
                <a:sym typeface="Arial"/>
              </a:defRPr>
            </a:lvl8pPr>
            <a:lvl9pPr indent="0" lvl="8" marL="0" marR="0" rtl="0" algn="r">
              <a:lnSpc>
                <a:spcPct val="100000"/>
              </a:lnSpc>
              <a:spcBef>
                <a:spcPts val="0"/>
              </a:spcBef>
              <a:buNone/>
              <a:defRPr b="0" i="0" sz="900" u="none" cap="none" strike="noStrike">
                <a:solidFill>
                  <a:srgbClr val="8B8B8B"/>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Times New Roman"/>
              <a:ea typeface="Times New Roman"/>
              <a:cs typeface="Times New Roman"/>
              <a:sym typeface="Times New Roman"/>
            </a:endParaRPr>
          </a:p>
        </p:txBody>
      </p:sp>
      <p:sp>
        <p:nvSpPr>
          <p:cNvPr id="10" name="Google Shape;10;p1"/>
          <p:cNvSpPr txBox="1"/>
          <p:nvPr>
            <p:ph idx="1" type="body"/>
          </p:nvPr>
        </p:nvSpPr>
        <p:spPr>
          <a:xfrm>
            <a:off x="457200" y="1203480"/>
            <a:ext cx="8229240" cy="2982960"/>
          </a:xfrm>
          <a:prstGeom prst="rect">
            <a:avLst/>
          </a:prstGeom>
          <a:noFill/>
          <a:ln>
            <a:noFill/>
          </a:ln>
        </p:spPr>
        <p:txBody>
          <a:bodyPr anchorCtr="0" anchor="t" bIns="0" lIns="0" spcFirstLastPara="1" rIns="0" wrap="square" tIns="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7" name="Shape 57"/>
        <p:cNvGrpSpPr/>
        <p:nvPr/>
      </p:nvGrpSpPr>
      <p:grpSpPr>
        <a:xfrm>
          <a:off x="0" y="0"/>
          <a:ext cx="0" cy="0"/>
          <a:chOff x="0" y="0"/>
          <a:chExt cx="0" cy="0"/>
        </a:xfrm>
      </p:grpSpPr>
      <p:sp>
        <p:nvSpPr>
          <p:cNvPr id="58" name="Google Shape;58;p14"/>
          <p:cNvSpPr txBox="1"/>
          <p:nvPr>
            <p:ph type="title"/>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9" name="Google Shape;59;p14"/>
          <p:cNvSpPr txBox="1"/>
          <p:nvPr>
            <p:ph idx="1" type="body"/>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60" name="Google Shape;60;p14"/>
          <p:cNvSpPr txBox="1"/>
          <p:nvPr>
            <p:ph idx="10" type="dt"/>
          </p:nvPr>
        </p:nvSpPr>
        <p:spPr>
          <a:xfrm>
            <a:off x="628560" y="4767120"/>
            <a:ext cx="2057040" cy="273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1" name="Google Shape;61;p14"/>
          <p:cNvSpPr txBox="1"/>
          <p:nvPr>
            <p:ph idx="11" type="ftr"/>
          </p:nvPr>
        </p:nvSpPr>
        <p:spPr>
          <a:xfrm>
            <a:off x="3029040" y="4767120"/>
            <a:ext cx="3085920" cy="273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2" name="Google Shape;62;p14"/>
          <p:cNvSpPr txBox="1"/>
          <p:nvPr>
            <p:ph idx="12" type="sldNum"/>
          </p:nvPr>
        </p:nvSpPr>
        <p:spPr>
          <a:xfrm>
            <a:off x="6458040" y="4767120"/>
            <a:ext cx="2057040" cy="273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900" u="none" cap="none" strike="noStrike">
                <a:solidFill>
                  <a:srgbClr val="8B8B8B"/>
                </a:solidFill>
                <a:latin typeface="Arial"/>
                <a:ea typeface="Arial"/>
                <a:cs typeface="Arial"/>
                <a:sym typeface="Arial"/>
              </a:defRPr>
            </a:lvl1pPr>
            <a:lvl2pPr indent="0" lvl="1" marL="0" marR="0" rtl="0" algn="r">
              <a:lnSpc>
                <a:spcPct val="100000"/>
              </a:lnSpc>
              <a:spcBef>
                <a:spcPts val="0"/>
              </a:spcBef>
              <a:buNone/>
              <a:defRPr b="0" i="0" sz="900" u="none" cap="none" strike="noStrike">
                <a:solidFill>
                  <a:srgbClr val="8B8B8B"/>
                </a:solidFill>
                <a:latin typeface="Arial"/>
                <a:ea typeface="Arial"/>
                <a:cs typeface="Arial"/>
                <a:sym typeface="Arial"/>
              </a:defRPr>
            </a:lvl2pPr>
            <a:lvl3pPr indent="0" lvl="2" marL="0" marR="0" rtl="0" algn="r">
              <a:lnSpc>
                <a:spcPct val="100000"/>
              </a:lnSpc>
              <a:spcBef>
                <a:spcPts val="0"/>
              </a:spcBef>
              <a:buNone/>
              <a:defRPr b="0" i="0" sz="900" u="none" cap="none" strike="noStrike">
                <a:solidFill>
                  <a:srgbClr val="8B8B8B"/>
                </a:solidFill>
                <a:latin typeface="Arial"/>
                <a:ea typeface="Arial"/>
                <a:cs typeface="Arial"/>
                <a:sym typeface="Arial"/>
              </a:defRPr>
            </a:lvl3pPr>
            <a:lvl4pPr indent="0" lvl="3" marL="0" marR="0" rtl="0" algn="r">
              <a:lnSpc>
                <a:spcPct val="100000"/>
              </a:lnSpc>
              <a:spcBef>
                <a:spcPts val="0"/>
              </a:spcBef>
              <a:buNone/>
              <a:defRPr b="0" i="0" sz="900" u="none" cap="none" strike="noStrike">
                <a:solidFill>
                  <a:srgbClr val="8B8B8B"/>
                </a:solidFill>
                <a:latin typeface="Arial"/>
                <a:ea typeface="Arial"/>
                <a:cs typeface="Arial"/>
                <a:sym typeface="Arial"/>
              </a:defRPr>
            </a:lvl4pPr>
            <a:lvl5pPr indent="0" lvl="4" marL="0" marR="0" rtl="0" algn="r">
              <a:lnSpc>
                <a:spcPct val="100000"/>
              </a:lnSpc>
              <a:spcBef>
                <a:spcPts val="0"/>
              </a:spcBef>
              <a:buNone/>
              <a:defRPr b="0" i="0" sz="900" u="none" cap="none" strike="noStrike">
                <a:solidFill>
                  <a:srgbClr val="8B8B8B"/>
                </a:solidFill>
                <a:latin typeface="Arial"/>
                <a:ea typeface="Arial"/>
                <a:cs typeface="Arial"/>
                <a:sym typeface="Arial"/>
              </a:defRPr>
            </a:lvl5pPr>
            <a:lvl6pPr indent="0" lvl="5" marL="0" marR="0" rtl="0" algn="r">
              <a:lnSpc>
                <a:spcPct val="100000"/>
              </a:lnSpc>
              <a:spcBef>
                <a:spcPts val="0"/>
              </a:spcBef>
              <a:buNone/>
              <a:defRPr b="0" i="0" sz="900" u="none" cap="none" strike="noStrike">
                <a:solidFill>
                  <a:srgbClr val="8B8B8B"/>
                </a:solidFill>
                <a:latin typeface="Arial"/>
                <a:ea typeface="Arial"/>
                <a:cs typeface="Arial"/>
                <a:sym typeface="Arial"/>
              </a:defRPr>
            </a:lvl6pPr>
            <a:lvl7pPr indent="0" lvl="6" marL="0" marR="0" rtl="0" algn="r">
              <a:lnSpc>
                <a:spcPct val="100000"/>
              </a:lnSpc>
              <a:spcBef>
                <a:spcPts val="0"/>
              </a:spcBef>
              <a:buNone/>
              <a:defRPr b="0" i="0" sz="900" u="none" cap="none" strike="noStrike">
                <a:solidFill>
                  <a:srgbClr val="8B8B8B"/>
                </a:solidFill>
                <a:latin typeface="Arial"/>
                <a:ea typeface="Arial"/>
                <a:cs typeface="Arial"/>
                <a:sym typeface="Arial"/>
              </a:defRPr>
            </a:lvl7pPr>
            <a:lvl8pPr indent="0" lvl="7" marL="0" marR="0" rtl="0" algn="r">
              <a:lnSpc>
                <a:spcPct val="100000"/>
              </a:lnSpc>
              <a:spcBef>
                <a:spcPts val="0"/>
              </a:spcBef>
              <a:buNone/>
              <a:defRPr b="0" i="0" sz="900" u="none" cap="none" strike="noStrike">
                <a:solidFill>
                  <a:srgbClr val="8B8B8B"/>
                </a:solidFill>
                <a:latin typeface="Arial"/>
                <a:ea typeface="Arial"/>
                <a:cs typeface="Arial"/>
                <a:sym typeface="Arial"/>
              </a:defRPr>
            </a:lvl8pPr>
            <a:lvl9pPr indent="0" lvl="8" marL="0" marR="0" rtl="0" algn="r">
              <a:lnSpc>
                <a:spcPct val="100000"/>
              </a:lnSpc>
              <a:spcBef>
                <a:spcPts val="0"/>
              </a:spcBef>
              <a:buNone/>
              <a:defRPr b="0" i="0" sz="900" u="none" cap="none" strike="noStrike">
                <a:solidFill>
                  <a:srgbClr val="8B8B8B"/>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 Id="rId3" Type="http://schemas.openxmlformats.org/officeDocument/2006/relationships/image" Target="../media/image3.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0.xml"/><Relationship Id="rId3" Type="http://schemas.openxmlformats.org/officeDocument/2006/relationships/hyperlink" Target="http://www.cs.cmu.edu/~213"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7"/>
          <p:cNvSpPr txBox="1"/>
          <p:nvPr/>
        </p:nvSpPr>
        <p:spPr>
          <a:xfrm>
            <a:off x="685800" y="1131120"/>
            <a:ext cx="6857640" cy="9954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None/>
            </a:pPr>
            <a:r>
              <a:rPr b="0" i="0" lang="en-US" sz="3000" u="none" cap="none" strike="noStrike">
                <a:solidFill>
                  <a:srgbClr val="000000"/>
                </a:solidFill>
                <a:latin typeface="Arial"/>
                <a:ea typeface="Arial"/>
                <a:cs typeface="Arial"/>
                <a:sym typeface="Arial"/>
              </a:rPr>
              <a:t>15-213 Recitation</a:t>
            </a:r>
            <a:br>
              <a:rPr b="0" i="0" lang="en-US" sz="3000" u="none" cap="none" strike="noStrike">
                <a:solidFill>
                  <a:srgbClr val="000000"/>
                </a:solidFill>
                <a:latin typeface="Arial"/>
                <a:ea typeface="Arial"/>
                <a:cs typeface="Arial"/>
                <a:sym typeface="Arial"/>
              </a:rPr>
            </a:br>
            <a:r>
              <a:rPr b="0" i="0" lang="en-US" sz="3000" u="none" cap="none" strike="noStrike">
                <a:solidFill>
                  <a:srgbClr val="000000"/>
                </a:solidFill>
                <a:latin typeface="Arial"/>
                <a:ea typeface="Arial"/>
                <a:cs typeface="Arial"/>
                <a:sym typeface="Arial"/>
              </a:rPr>
              <a:t>Caches and Blocking</a:t>
            </a:r>
            <a:endParaRPr b="0" i="0" sz="1350" u="none" cap="none" strike="noStrike">
              <a:solidFill>
                <a:srgbClr val="000000"/>
              </a:solidFill>
              <a:latin typeface="Arial"/>
              <a:ea typeface="Arial"/>
              <a:cs typeface="Arial"/>
              <a:sym typeface="Arial"/>
            </a:endParaRPr>
          </a:p>
        </p:txBody>
      </p:sp>
      <p:sp>
        <p:nvSpPr>
          <p:cNvPr id="114" name="Google Shape;114;p27"/>
          <p:cNvSpPr txBox="1"/>
          <p:nvPr/>
        </p:nvSpPr>
        <p:spPr>
          <a:xfrm>
            <a:off x="685800" y="3144960"/>
            <a:ext cx="7314840" cy="79776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en-US" sz="2400"/>
              <a:t>7</a:t>
            </a:r>
            <a:r>
              <a:rPr b="0" i="0" lang="en-US" sz="2400" u="none" cap="none" strike="noStrike">
                <a:solidFill>
                  <a:srgbClr val="000000"/>
                </a:solidFill>
                <a:latin typeface="Arial"/>
                <a:ea typeface="Arial"/>
                <a:cs typeface="Arial"/>
                <a:sym typeface="Arial"/>
              </a:rPr>
              <a:t> October 201</a:t>
            </a:r>
            <a:r>
              <a:rPr lang="en-US" sz="2400"/>
              <a:t>9</a:t>
            </a:r>
            <a:endParaRPr b="0" i="0" sz="32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36"/>
          <p:cNvSpPr/>
          <p:nvPr/>
        </p:nvSpPr>
        <p:spPr>
          <a:xfrm>
            <a:off x="1557720" y="2001240"/>
            <a:ext cx="5928600" cy="912600"/>
          </a:xfrm>
          <a:prstGeom prst="rect">
            <a:avLst/>
          </a:prstGeom>
          <a:noFill/>
          <a:ln cap="rnd" cmpd="sng" w="9525">
            <a:solidFill>
              <a:srgbClr val="7F7F7F"/>
            </a:solidFill>
            <a:prstDash val="dashDot"/>
            <a:round/>
            <a:headEnd len="sm" w="sm" type="none"/>
            <a:tailEnd len="sm" w="sm" type="none"/>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8000"/>
                </a:solidFill>
                <a:latin typeface="Courier New"/>
                <a:ea typeface="Courier New"/>
                <a:cs typeface="Courier New"/>
                <a:sym typeface="Courier New"/>
              </a:rPr>
              <a:t>void </a:t>
            </a:r>
            <a:r>
              <a:rPr b="0" lang="en-US" sz="1350" strike="noStrike">
                <a:solidFill>
                  <a:srgbClr val="000000"/>
                </a:solidFill>
                <a:latin typeface="Courier New"/>
                <a:ea typeface="Courier New"/>
                <a:cs typeface="Courier New"/>
                <a:sym typeface="Courier New"/>
              </a:rPr>
              <a:t>coo(</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*arr, </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size)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90"/>
                </a:solidFill>
                <a:latin typeface="Courier New"/>
                <a:ea typeface="Courier New"/>
                <a:cs typeface="Courier New"/>
                <a:sym typeface="Courier New"/>
              </a:rPr>
              <a:t>  for </a:t>
            </a:r>
            <a:r>
              <a:rPr b="0" lang="en-US" sz="1350" strike="noStrike">
                <a:solidFill>
                  <a:srgbClr val="000000"/>
                </a:solidFill>
                <a:latin typeface="Courier New"/>
                <a:ea typeface="Courier New"/>
                <a:cs typeface="Courier New"/>
                <a:sym typeface="Courier New"/>
              </a:rPr>
              <a:t>(</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i = size-</a:t>
            </a:r>
            <a:r>
              <a:rPr b="0" lang="en-US" sz="1350" strike="noStrike">
                <a:solidFill>
                  <a:srgbClr val="FF0000"/>
                </a:solidFill>
                <a:latin typeface="Courier New"/>
                <a:ea typeface="Courier New"/>
                <a:cs typeface="Courier New"/>
                <a:sym typeface="Courier New"/>
              </a:rPr>
              <a:t>2</a:t>
            </a:r>
            <a:r>
              <a:rPr b="0" lang="en-US" sz="1350" strike="noStrike">
                <a:solidFill>
                  <a:srgbClr val="000000"/>
                </a:solidFill>
                <a:latin typeface="Courier New"/>
                <a:ea typeface="Courier New"/>
                <a:cs typeface="Courier New"/>
                <a:sym typeface="Courier New"/>
              </a:rPr>
              <a:t>; i &gt;= </a:t>
            </a:r>
            <a:r>
              <a:rPr b="0" lang="en-US" sz="1350" strike="noStrike">
                <a:solidFill>
                  <a:srgbClr val="FF0000"/>
                </a:solidFill>
                <a:latin typeface="Courier New"/>
                <a:ea typeface="Courier New"/>
                <a:cs typeface="Courier New"/>
                <a:sym typeface="Courier New"/>
              </a:rPr>
              <a:t>0</a:t>
            </a:r>
            <a:r>
              <a:rPr b="0" lang="en-US" sz="1350" strike="noStrike">
                <a:solidFill>
                  <a:srgbClr val="000000"/>
                </a:solidFill>
                <a:latin typeface="Courier New"/>
                <a:ea typeface="Courier New"/>
                <a:cs typeface="Courier New"/>
                <a:sym typeface="Courier New"/>
              </a:rPr>
              <a:t>; --i)</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00"/>
                </a:solidFill>
                <a:latin typeface="Courier New"/>
                <a:ea typeface="Courier New"/>
                <a:cs typeface="Courier New"/>
                <a:sym typeface="Courier New"/>
              </a:rPr>
              <a:t>    arr[i] = arr[i+</a:t>
            </a:r>
            <a:r>
              <a:rPr b="0" lang="en-US" sz="1350" strike="noStrike">
                <a:solidFill>
                  <a:srgbClr val="FF0000"/>
                </a:solidFill>
                <a:latin typeface="Courier New"/>
                <a:ea typeface="Courier New"/>
                <a:cs typeface="Courier New"/>
                <a:sym typeface="Courier New"/>
              </a:rPr>
              <a:t>1</a:t>
            </a:r>
            <a:r>
              <a:rPr b="0" lang="en-US" sz="1350" strike="noStrike">
                <a:solidFill>
                  <a:srgbClr val="000000"/>
                </a:solidFill>
                <a:latin typeface="Courier New"/>
                <a:ea typeface="Courier New"/>
                <a:cs typeface="Courier New"/>
                <a:sym typeface="Courier New"/>
              </a:rPr>
              <a:t>];</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00"/>
                </a:solidFill>
                <a:latin typeface="Courier New"/>
                <a:ea typeface="Courier New"/>
                <a:cs typeface="Courier New"/>
                <a:sym typeface="Courier New"/>
              </a:rPr>
              <a:t>}</a:t>
            </a:r>
            <a:endParaRPr b="0" sz="1800" strike="noStrike">
              <a:solidFill>
                <a:srgbClr val="000000"/>
              </a:solidFill>
              <a:latin typeface="Arial"/>
              <a:ea typeface="Arial"/>
              <a:cs typeface="Arial"/>
              <a:sym typeface="Arial"/>
            </a:endParaRPr>
          </a:p>
        </p:txBody>
      </p:sp>
      <p:sp>
        <p:nvSpPr>
          <p:cNvPr id="178" name="Google Shape;178;p36"/>
          <p:cNvSpPr txBox="1"/>
          <p:nvPr/>
        </p:nvSpPr>
        <p:spPr>
          <a:xfrm>
            <a:off x="1486080" y="1143000"/>
            <a:ext cx="6057000" cy="8568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The following function exhibits which type of locality? Consider </a:t>
            </a:r>
            <a:r>
              <a:rPr b="0" i="1" lang="en-US" sz="2100" strike="noStrike">
                <a:solidFill>
                  <a:srgbClr val="000000"/>
                </a:solidFill>
                <a:latin typeface="Arial"/>
                <a:ea typeface="Arial"/>
                <a:cs typeface="Arial"/>
                <a:sym typeface="Arial"/>
              </a:rPr>
              <a:t>only</a:t>
            </a:r>
            <a:r>
              <a:rPr b="0" lang="en-US" sz="2100" strike="noStrike">
                <a:solidFill>
                  <a:srgbClr val="000000"/>
                </a:solidFill>
                <a:latin typeface="Arial"/>
                <a:ea typeface="Arial"/>
                <a:cs typeface="Arial"/>
                <a:sym typeface="Arial"/>
              </a:rPr>
              <a:t> array accesses.</a:t>
            </a:r>
            <a:endParaRPr/>
          </a:p>
        </p:txBody>
      </p:sp>
      <p:sp>
        <p:nvSpPr>
          <p:cNvPr id="179" name="Google Shape;179;p36"/>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What Type of Locality?</a:t>
            </a:r>
            <a:endParaRPr b="0" sz="1350" strike="noStrike">
              <a:solidFill>
                <a:srgbClr val="000000"/>
              </a:solidFill>
              <a:latin typeface="Arial"/>
              <a:ea typeface="Arial"/>
              <a:cs typeface="Arial"/>
              <a:sym typeface="Arial"/>
            </a:endParaRPr>
          </a:p>
        </p:txBody>
      </p:sp>
      <p:sp>
        <p:nvSpPr>
          <p:cNvPr id="180" name="Google Shape;180;p36"/>
          <p:cNvSpPr txBox="1"/>
          <p:nvPr/>
        </p:nvSpPr>
        <p:spPr>
          <a:xfrm>
            <a:off x="1143360" y="4767480"/>
            <a:ext cx="1543680" cy="27324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lang="en-US" sz="900" strike="noStrike">
                <a:solidFill>
                  <a:srgbClr val="8B8B8B"/>
                </a:solidFill>
                <a:latin typeface="Arial"/>
                <a:ea typeface="Arial"/>
                <a:cs typeface="Arial"/>
                <a:sym typeface="Arial"/>
              </a:rPr>
              <a:t>‹#›</a:t>
            </a:fld>
            <a:endParaRPr b="0" sz="1400" strike="noStrike">
              <a:solidFill>
                <a:srgbClr val="000000"/>
              </a:solidFill>
              <a:latin typeface="Times New Roman"/>
              <a:ea typeface="Times New Roman"/>
              <a:cs typeface="Times New Roman"/>
              <a:sym typeface="Times New Roman"/>
            </a:endParaRPr>
          </a:p>
        </p:txBody>
      </p:sp>
      <p:graphicFrame>
        <p:nvGraphicFramePr>
          <p:cNvPr id="181" name="Google Shape;181;p36"/>
          <p:cNvGraphicFramePr/>
          <p:nvPr/>
        </p:nvGraphicFramePr>
        <p:xfrm>
          <a:off x="5429160" y="3029040"/>
          <a:ext cx="3000000" cy="3000000"/>
        </p:xfrm>
        <a:graphic>
          <a:graphicData uri="http://schemas.openxmlformats.org/drawingml/2006/table">
            <a:tbl>
              <a:tblPr>
                <a:noFill/>
                <a:tableStyleId>{12B33557-7E90-4BA1-B8BA-8D79323FB7F1}</a:tableStyleId>
              </a:tblPr>
              <a:tblGrid>
                <a:gridCol w="430925"/>
                <a:gridCol w="2026075"/>
              </a:tblGrid>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Spatial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Temporal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Both A and B</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Neither A nor B</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
        <p:nvSpPr>
          <p:cNvPr id="182" name="Google Shape;182;p36"/>
          <p:cNvSpPr/>
          <p:nvPr/>
        </p:nvSpPr>
        <p:spPr>
          <a:xfrm>
            <a:off x="5467260" y="387976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7"/>
          <p:cNvSpPr txBox="1"/>
          <p:nvPr/>
        </p:nvSpPr>
        <p:spPr>
          <a:xfrm>
            <a:off x="1486080" y="1219200"/>
            <a:ext cx="6057000" cy="12000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000"/>
              <a:buFont typeface="Arial"/>
              <a:buChar char="•"/>
            </a:pPr>
            <a:r>
              <a:rPr b="0" lang="en-US" sz="2000" strike="noStrike">
                <a:solidFill>
                  <a:srgbClr val="000000"/>
                </a:solidFill>
                <a:latin typeface="Arial"/>
                <a:ea typeface="Arial"/>
                <a:cs typeface="Arial"/>
                <a:sym typeface="Arial"/>
              </a:rPr>
              <a:t>Given the following address partition, how many </a:t>
            </a:r>
            <a:r>
              <a:rPr b="0" lang="en-US" sz="2000" strike="noStrike">
                <a:solidFill>
                  <a:srgbClr val="000000"/>
                </a:solidFill>
                <a:latin typeface="Courier New"/>
                <a:ea typeface="Courier New"/>
                <a:cs typeface="Courier New"/>
                <a:sym typeface="Courier New"/>
              </a:rPr>
              <a:t>int</a:t>
            </a:r>
            <a:r>
              <a:rPr b="0" lang="en-US" sz="2000" strike="noStrike">
                <a:solidFill>
                  <a:srgbClr val="000000"/>
                </a:solidFill>
                <a:latin typeface="Arial"/>
                <a:ea typeface="Arial"/>
                <a:cs typeface="Arial"/>
                <a:sym typeface="Arial"/>
              </a:rPr>
              <a:t> values will fit in a single data block?</a:t>
            </a:r>
            <a:endParaRPr b="0" sz="2100" strike="noStrike">
              <a:solidFill>
                <a:srgbClr val="000000"/>
              </a:solidFill>
              <a:latin typeface="Arial"/>
              <a:ea typeface="Arial"/>
              <a:cs typeface="Arial"/>
              <a:sym typeface="Arial"/>
            </a:endParaRPr>
          </a:p>
        </p:txBody>
      </p:sp>
      <p:sp>
        <p:nvSpPr>
          <p:cNvPr id="188" name="Google Shape;188;p37"/>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Calculating Cache Parameters</a:t>
            </a:r>
            <a:endParaRPr b="0" sz="1350" strike="noStrike">
              <a:solidFill>
                <a:srgbClr val="000000"/>
              </a:solidFill>
              <a:latin typeface="Arial"/>
              <a:ea typeface="Arial"/>
              <a:cs typeface="Arial"/>
              <a:sym typeface="Arial"/>
            </a:endParaRPr>
          </a:p>
        </p:txBody>
      </p:sp>
      <p:sp>
        <p:nvSpPr>
          <p:cNvPr id="189" name="Google Shape;189;p37"/>
          <p:cNvSpPr/>
          <p:nvPr/>
        </p:nvSpPr>
        <p:spPr>
          <a:xfrm>
            <a:off x="2301120" y="248688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18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190" name="Google Shape;190;p37"/>
          <p:cNvSpPr/>
          <p:nvPr/>
        </p:nvSpPr>
        <p:spPr>
          <a:xfrm>
            <a:off x="3133800" y="248688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10</a:t>
            </a:r>
            <a:r>
              <a:rPr b="0" lang="en-US" sz="1500" strike="noStrike">
                <a:solidFill>
                  <a:srgbClr val="000000"/>
                </a:solidFill>
                <a:latin typeface="Century Gothic"/>
                <a:ea typeface="Century Gothic"/>
                <a:cs typeface="Century Gothic"/>
                <a:sym typeface="Century Gothic"/>
              </a:rPr>
              <a:t> bits</a:t>
            </a:r>
            <a:endParaRPr b="0" sz="1800" strike="noStrike">
              <a:solidFill>
                <a:srgbClr val="000000"/>
              </a:solidFill>
              <a:latin typeface="Arial"/>
              <a:ea typeface="Arial"/>
              <a:cs typeface="Arial"/>
              <a:sym typeface="Arial"/>
            </a:endParaRPr>
          </a:p>
        </p:txBody>
      </p:sp>
      <p:sp>
        <p:nvSpPr>
          <p:cNvPr id="191" name="Google Shape;191;p37"/>
          <p:cNvSpPr/>
          <p:nvPr/>
        </p:nvSpPr>
        <p:spPr>
          <a:xfrm>
            <a:off x="3927600" y="277128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37"/>
          <p:cNvSpPr/>
          <p:nvPr/>
        </p:nvSpPr>
        <p:spPr>
          <a:xfrm>
            <a:off x="3070440" y="277128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37"/>
          <p:cNvSpPr/>
          <p:nvPr/>
        </p:nvSpPr>
        <p:spPr>
          <a:xfrm>
            <a:off x="2213280" y="277128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37"/>
          <p:cNvSpPr/>
          <p:nvPr/>
        </p:nvSpPr>
        <p:spPr>
          <a:xfrm>
            <a:off x="4077720" y="2486880"/>
            <a:ext cx="59580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4</a:t>
            </a:r>
            <a:r>
              <a:rPr b="0" lang="en-US" sz="1500" strike="noStrike">
                <a:solidFill>
                  <a:srgbClr val="000000"/>
                </a:solidFill>
                <a:latin typeface="Century Gothic"/>
                <a:ea typeface="Century Gothic"/>
                <a:cs typeface="Century Gothic"/>
                <a:sym typeface="Century Gothic"/>
              </a:rPr>
              <a:t> bits</a:t>
            </a:r>
            <a:endParaRPr b="0" sz="1800" strike="noStrike">
              <a:solidFill>
                <a:srgbClr val="000000"/>
              </a:solidFill>
              <a:latin typeface="Arial"/>
              <a:ea typeface="Arial"/>
              <a:cs typeface="Arial"/>
              <a:sym typeface="Arial"/>
            </a:endParaRPr>
          </a:p>
        </p:txBody>
      </p:sp>
      <p:sp>
        <p:nvSpPr>
          <p:cNvPr id="195" name="Google Shape;195;p37"/>
          <p:cNvSpPr/>
          <p:nvPr/>
        </p:nvSpPr>
        <p:spPr>
          <a:xfrm>
            <a:off x="4677480" y="288756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0</a:t>
            </a:r>
            <a:endParaRPr b="0" sz="1800" strike="noStrike">
              <a:solidFill>
                <a:srgbClr val="000000"/>
              </a:solidFill>
              <a:latin typeface="Arial"/>
              <a:ea typeface="Arial"/>
              <a:cs typeface="Arial"/>
              <a:sym typeface="Arial"/>
            </a:endParaRPr>
          </a:p>
        </p:txBody>
      </p:sp>
      <p:sp>
        <p:nvSpPr>
          <p:cNvPr id="196" name="Google Shape;196;p37"/>
          <p:cNvSpPr/>
          <p:nvPr/>
        </p:nvSpPr>
        <p:spPr>
          <a:xfrm>
            <a:off x="2046897" y="2887550"/>
            <a:ext cx="4392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31</a:t>
            </a:r>
            <a:endParaRPr b="0" sz="1800" strike="noStrike">
              <a:solidFill>
                <a:srgbClr val="000000"/>
              </a:solidFill>
              <a:latin typeface="Arial"/>
              <a:ea typeface="Arial"/>
              <a:cs typeface="Arial"/>
              <a:sym typeface="Arial"/>
            </a:endParaRPr>
          </a:p>
        </p:txBody>
      </p:sp>
      <p:sp>
        <p:nvSpPr>
          <p:cNvPr id="197" name="Google Shape;197;p37"/>
          <p:cNvSpPr/>
          <p:nvPr/>
        </p:nvSpPr>
        <p:spPr>
          <a:xfrm>
            <a:off x="2457000" y="3357000"/>
            <a:ext cx="595800" cy="2733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198" name="Google Shape;198;p37"/>
          <p:cNvSpPr/>
          <p:nvPr/>
        </p:nvSpPr>
        <p:spPr>
          <a:xfrm>
            <a:off x="3069360" y="3357000"/>
            <a:ext cx="857880" cy="5238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Set index</a:t>
            </a:r>
            <a:endParaRPr b="0" sz="1800" strike="noStrike">
              <a:solidFill>
                <a:srgbClr val="000000"/>
              </a:solidFill>
              <a:latin typeface="Arial"/>
              <a:ea typeface="Arial"/>
              <a:cs typeface="Arial"/>
              <a:sym typeface="Arial"/>
            </a:endParaRPr>
          </a:p>
        </p:txBody>
      </p:sp>
      <p:sp>
        <p:nvSpPr>
          <p:cNvPr id="199" name="Google Shape;199;p37"/>
          <p:cNvSpPr/>
          <p:nvPr/>
        </p:nvSpPr>
        <p:spPr>
          <a:xfrm>
            <a:off x="3913920" y="3357000"/>
            <a:ext cx="112788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Block offset</a:t>
            </a:r>
            <a:endParaRPr b="0" sz="1800" strike="noStrike">
              <a:solidFill>
                <a:srgbClr val="000000"/>
              </a:solidFill>
              <a:latin typeface="Arial"/>
              <a:ea typeface="Arial"/>
              <a:cs typeface="Arial"/>
              <a:sym typeface="Arial"/>
            </a:endParaRPr>
          </a:p>
        </p:txBody>
      </p:sp>
      <p:sp>
        <p:nvSpPr>
          <p:cNvPr id="200" name="Google Shape;200;p37"/>
          <p:cNvSpPr/>
          <p:nvPr/>
        </p:nvSpPr>
        <p:spPr>
          <a:xfrm rot="5400000">
            <a:off x="2499120" y="280692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37"/>
          <p:cNvSpPr/>
          <p:nvPr/>
        </p:nvSpPr>
        <p:spPr>
          <a:xfrm rot="5400000">
            <a:off x="3356280" y="280692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37"/>
          <p:cNvSpPr/>
          <p:nvPr/>
        </p:nvSpPr>
        <p:spPr>
          <a:xfrm rot="5400000">
            <a:off x="4270680" y="280692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7"/>
          <p:cNvSpPr/>
          <p:nvPr/>
        </p:nvSpPr>
        <p:spPr>
          <a:xfrm>
            <a:off x="1143352" y="2698588"/>
            <a:ext cx="1316700" cy="3189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Address:</a:t>
            </a:r>
            <a:endParaRPr b="0" sz="1800" strike="noStrike">
              <a:solidFill>
                <a:srgbClr val="000000"/>
              </a:solidFill>
              <a:latin typeface="Arial"/>
              <a:ea typeface="Arial"/>
              <a:cs typeface="Arial"/>
              <a:sym typeface="Arial"/>
            </a:endParaRPr>
          </a:p>
        </p:txBody>
      </p:sp>
      <p:graphicFrame>
        <p:nvGraphicFramePr>
          <p:cNvPr id="204" name="Google Shape;204;p37"/>
          <p:cNvGraphicFramePr/>
          <p:nvPr/>
        </p:nvGraphicFramePr>
        <p:xfrm>
          <a:off x="5200560" y="2297520"/>
          <a:ext cx="3000000" cy="3000000"/>
        </p:xfrm>
        <a:graphic>
          <a:graphicData uri="http://schemas.openxmlformats.org/drawingml/2006/table">
            <a:tbl>
              <a:tblPr>
                <a:noFill/>
                <a:tableStyleId>{12B33557-7E90-4BA1-B8BA-8D79323FB7F1}</a:tableStyleId>
              </a:tblPr>
              <a:tblGrid>
                <a:gridCol w="430925"/>
                <a:gridCol w="2026075"/>
              </a:tblGrid>
              <a:tr h="388450">
                <a:tc>
                  <a:txBody>
                    <a:bodyPr/>
                    <a:lstStyle/>
                    <a:p>
                      <a:pPr indent="0" lvl="0" marL="0" marR="0" rtl="0" algn="l">
                        <a:spcBef>
                          <a:spcPts val="0"/>
                        </a:spcBef>
                        <a:spcAft>
                          <a:spcPts val="0"/>
                        </a:spcAft>
                        <a:buNone/>
                      </a:pPr>
                      <a:r>
                        <a:t/>
                      </a:r>
                      <a:endParaRPr sz="1800"/>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 of int in block</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1</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2</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4</a:t>
                      </a:r>
                      <a:endParaRPr b="0" sz="1800" strike="noStrike">
                        <a:solidFill>
                          <a:srgbClr val="000000"/>
                        </a:solidFill>
                        <a:latin typeface="Arial"/>
                        <a:ea typeface="Arial"/>
                        <a:cs typeface="Arial"/>
                        <a:sym typeface="Arial"/>
                      </a:endParaRPr>
                    </a:p>
                  </a:txBody>
                  <a:tcPr marT="45725" marB="45725" marR="68400" marL="68400"/>
                </a:tc>
              </a:tr>
              <a:tr h="62065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Unknown: We need more info</a:t>
                      </a:r>
                      <a:endParaRPr b="0" sz="1800" strike="noStrike">
                        <a:solidFill>
                          <a:srgbClr val="000000"/>
                        </a:solidFill>
                        <a:latin typeface="Arial"/>
                        <a:ea typeface="Arial"/>
                        <a:cs typeface="Arial"/>
                        <a:sym typeface="Arial"/>
                      </a:endParaRPr>
                    </a:p>
                  </a:txBody>
                  <a:tcPr marT="45725" marB="45725" marR="68400" marL="6840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38"/>
          <p:cNvSpPr txBox="1"/>
          <p:nvPr/>
        </p:nvSpPr>
        <p:spPr>
          <a:xfrm>
            <a:off x="1486080" y="1143000"/>
            <a:ext cx="6057000" cy="12000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000"/>
              <a:buFont typeface="Arial"/>
              <a:buChar char="•"/>
            </a:pPr>
            <a:r>
              <a:rPr b="0" lang="en-US" sz="2000" strike="noStrike">
                <a:solidFill>
                  <a:srgbClr val="000000"/>
                </a:solidFill>
                <a:latin typeface="Arial"/>
                <a:ea typeface="Arial"/>
                <a:cs typeface="Arial"/>
                <a:sym typeface="Arial"/>
              </a:rPr>
              <a:t>Given the following address partition, how many </a:t>
            </a:r>
            <a:r>
              <a:rPr b="0" lang="en-US" sz="2000" strike="noStrike">
                <a:solidFill>
                  <a:srgbClr val="000000"/>
                </a:solidFill>
                <a:latin typeface="Courier New"/>
                <a:ea typeface="Courier New"/>
                <a:cs typeface="Courier New"/>
                <a:sym typeface="Courier New"/>
              </a:rPr>
              <a:t>int</a:t>
            </a:r>
            <a:r>
              <a:rPr b="0" lang="en-US" sz="2000" strike="noStrike">
                <a:solidFill>
                  <a:srgbClr val="000000"/>
                </a:solidFill>
                <a:latin typeface="Arial"/>
                <a:ea typeface="Arial"/>
                <a:cs typeface="Arial"/>
                <a:sym typeface="Arial"/>
              </a:rPr>
              <a:t> values will fit in a single data block?</a:t>
            </a:r>
            <a:endParaRPr b="0" sz="2100" strike="noStrike">
              <a:solidFill>
                <a:srgbClr val="000000"/>
              </a:solidFill>
              <a:latin typeface="Arial"/>
              <a:ea typeface="Arial"/>
              <a:cs typeface="Arial"/>
              <a:sym typeface="Arial"/>
            </a:endParaRPr>
          </a:p>
        </p:txBody>
      </p:sp>
      <p:sp>
        <p:nvSpPr>
          <p:cNvPr id="210" name="Google Shape;210;p38"/>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Calculating Cache Parameters</a:t>
            </a:r>
            <a:endParaRPr b="0" sz="1350" strike="noStrike">
              <a:solidFill>
                <a:srgbClr val="000000"/>
              </a:solidFill>
              <a:latin typeface="Arial"/>
              <a:ea typeface="Arial"/>
              <a:cs typeface="Arial"/>
              <a:sym typeface="Arial"/>
            </a:endParaRPr>
          </a:p>
        </p:txBody>
      </p:sp>
      <p:sp>
        <p:nvSpPr>
          <p:cNvPr id="211" name="Google Shape;211;p38"/>
          <p:cNvSpPr/>
          <p:nvPr/>
        </p:nvSpPr>
        <p:spPr>
          <a:xfrm>
            <a:off x="2301120" y="248688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18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212" name="Google Shape;212;p38"/>
          <p:cNvSpPr/>
          <p:nvPr/>
        </p:nvSpPr>
        <p:spPr>
          <a:xfrm>
            <a:off x="3133800" y="248688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10</a:t>
            </a:r>
            <a:r>
              <a:rPr b="0" lang="en-US" sz="1500" strike="noStrike">
                <a:solidFill>
                  <a:srgbClr val="000000"/>
                </a:solidFill>
                <a:latin typeface="Century Gothic"/>
                <a:ea typeface="Century Gothic"/>
                <a:cs typeface="Century Gothic"/>
                <a:sym typeface="Century Gothic"/>
              </a:rPr>
              <a:t> bits</a:t>
            </a:r>
            <a:endParaRPr b="0" sz="1800" strike="noStrike">
              <a:solidFill>
                <a:srgbClr val="000000"/>
              </a:solidFill>
              <a:latin typeface="Arial"/>
              <a:ea typeface="Arial"/>
              <a:cs typeface="Arial"/>
              <a:sym typeface="Arial"/>
            </a:endParaRPr>
          </a:p>
        </p:txBody>
      </p:sp>
      <p:sp>
        <p:nvSpPr>
          <p:cNvPr id="213" name="Google Shape;213;p38"/>
          <p:cNvSpPr/>
          <p:nvPr/>
        </p:nvSpPr>
        <p:spPr>
          <a:xfrm>
            <a:off x="3927600" y="277128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38"/>
          <p:cNvSpPr/>
          <p:nvPr/>
        </p:nvSpPr>
        <p:spPr>
          <a:xfrm>
            <a:off x="3070440" y="277128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38"/>
          <p:cNvSpPr/>
          <p:nvPr/>
        </p:nvSpPr>
        <p:spPr>
          <a:xfrm>
            <a:off x="2213280" y="277128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38"/>
          <p:cNvSpPr/>
          <p:nvPr/>
        </p:nvSpPr>
        <p:spPr>
          <a:xfrm>
            <a:off x="4077720" y="2486880"/>
            <a:ext cx="59580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4</a:t>
            </a:r>
            <a:r>
              <a:rPr b="0" lang="en-US" sz="1500" strike="noStrike">
                <a:solidFill>
                  <a:srgbClr val="000000"/>
                </a:solidFill>
                <a:latin typeface="Century Gothic"/>
                <a:ea typeface="Century Gothic"/>
                <a:cs typeface="Century Gothic"/>
                <a:sym typeface="Century Gothic"/>
              </a:rPr>
              <a:t> bits</a:t>
            </a:r>
            <a:endParaRPr b="0" sz="1800" strike="noStrike">
              <a:solidFill>
                <a:srgbClr val="000000"/>
              </a:solidFill>
              <a:latin typeface="Arial"/>
              <a:ea typeface="Arial"/>
              <a:cs typeface="Arial"/>
              <a:sym typeface="Arial"/>
            </a:endParaRPr>
          </a:p>
        </p:txBody>
      </p:sp>
      <p:sp>
        <p:nvSpPr>
          <p:cNvPr id="217" name="Google Shape;217;p38"/>
          <p:cNvSpPr/>
          <p:nvPr/>
        </p:nvSpPr>
        <p:spPr>
          <a:xfrm>
            <a:off x="4677480" y="288756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0</a:t>
            </a:r>
            <a:endParaRPr b="0" sz="1800" strike="noStrike">
              <a:solidFill>
                <a:srgbClr val="000000"/>
              </a:solidFill>
              <a:latin typeface="Arial"/>
              <a:ea typeface="Arial"/>
              <a:cs typeface="Arial"/>
              <a:sym typeface="Arial"/>
            </a:endParaRPr>
          </a:p>
        </p:txBody>
      </p:sp>
      <p:sp>
        <p:nvSpPr>
          <p:cNvPr id="218" name="Google Shape;218;p38"/>
          <p:cNvSpPr/>
          <p:nvPr/>
        </p:nvSpPr>
        <p:spPr>
          <a:xfrm>
            <a:off x="2073148" y="2887550"/>
            <a:ext cx="4131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31</a:t>
            </a:r>
            <a:endParaRPr b="0" sz="1800" strike="noStrike">
              <a:solidFill>
                <a:srgbClr val="000000"/>
              </a:solidFill>
              <a:latin typeface="Arial"/>
              <a:ea typeface="Arial"/>
              <a:cs typeface="Arial"/>
              <a:sym typeface="Arial"/>
            </a:endParaRPr>
          </a:p>
        </p:txBody>
      </p:sp>
      <p:sp>
        <p:nvSpPr>
          <p:cNvPr id="219" name="Google Shape;219;p38"/>
          <p:cNvSpPr/>
          <p:nvPr/>
        </p:nvSpPr>
        <p:spPr>
          <a:xfrm>
            <a:off x="2334308" y="3357025"/>
            <a:ext cx="799500" cy="2955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220" name="Google Shape;220;p38"/>
          <p:cNvSpPr/>
          <p:nvPr/>
        </p:nvSpPr>
        <p:spPr>
          <a:xfrm>
            <a:off x="3069360" y="3357000"/>
            <a:ext cx="857880" cy="5238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Set index</a:t>
            </a:r>
            <a:endParaRPr b="0" sz="1800" strike="noStrike">
              <a:solidFill>
                <a:srgbClr val="000000"/>
              </a:solidFill>
              <a:latin typeface="Arial"/>
              <a:ea typeface="Arial"/>
              <a:cs typeface="Arial"/>
              <a:sym typeface="Arial"/>
            </a:endParaRPr>
          </a:p>
        </p:txBody>
      </p:sp>
      <p:sp>
        <p:nvSpPr>
          <p:cNvPr id="221" name="Google Shape;221;p38"/>
          <p:cNvSpPr/>
          <p:nvPr/>
        </p:nvSpPr>
        <p:spPr>
          <a:xfrm>
            <a:off x="3913920" y="3357000"/>
            <a:ext cx="112788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Block offset</a:t>
            </a:r>
            <a:endParaRPr b="0" sz="1800" strike="noStrike">
              <a:solidFill>
                <a:srgbClr val="000000"/>
              </a:solidFill>
              <a:latin typeface="Arial"/>
              <a:ea typeface="Arial"/>
              <a:cs typeface="Arial"/>
              <a:sym typeface="Arial"/>
            </a:endParaRPr>
          </a:p>
        </p:txBody>
      </p:sp>
      <p:sp>
        <p:nvSpPr>
          <p:cNvPr id="222" name="Google Shape;222;p38"/>
          <p:cNvSpPr/>
          <p:nvPr/>
        </p:nvSpPr>
        <p:spPr>
          <a:xfrm rot="5400000">
            <a:off x="2499120" y="280692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8"/>
          <p:cNvSpPr/>
          <p:nvPr/>
        </p:nvSpPr>
        <p:spPr>
          <a:xfrm rot="5400000">
            <a:off x="3356280" y="280692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38"/>
          <p:cNvSpPr/>
          <p:nvPr/>
        </p:nvSpPr>
        <p:spPr>
          <a:xfrm rot="5400000">
            <a:off x="4270680" y="280692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38"/>
          <p:cNvSpPr/>
          <p:nvPr/>
        </p:nvSpPr>
        <p:spPr>
          <a:xfrm>
            <a:off x="957850" y="2693875"/>
            <a:ext cx="1256100" cy="3189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Address:</a:t>
            </a:r>
            <a:endParaRPr b="0" sz="1800" strike="noStrike">
              <a:solidFill>
                <a:srgbClr val="000000"/>
              </a:solidFill>
              <a:latin typeface="Arial"/>
              <a:ea typeface="Arial"/>
              <a:cs typeface="Arial"/>
              <a:sym typeface="Arial"/>
            </a:endParaRPr>
          </a:p>
        </p:txBody>
      </p:sp>
      <p:graphicFrame>
        <p:nvGraphicFramePr>
          <p:cNvPr id="226" name="Google Shape;226;p38"/>
          <p:cNvGraphicFramePr/>
          <p:nvPr/>
        </p:nvGraphicFramePr>
        <p:xfrm>
          <a:off x="5200560" y="2297520"/>
          <a:ext cx="3000000" cy="3000000"/>
        </p:xfrm>
        <a:graphic>
          <a:graphicData uri="http://schemas.openxmlformats.org/drawingml/2006/table">
            <a:tbl>
              <a:tblPr>
                <a:noFill/>
                <a:tableStyleId>{12B33557-7E90-4BA1-B8BA-8D79323FB7F1}</a:tableStyleId>
              </a:tblPr>
              <a:tblGrid>
                <a:gridCol w="430925"/>
                <a:gridCol w="2026075"/>
              </a:tblGrid>
              <a:tr h="388450">
                <a:tc>
                  <a:txBody>
                    <a:bodyPr/>
                    <a:lstStyle/>
                    <a:p>
                      <a:pPr indent="0" lvl="0" marL="0" marR="0" rtl="0" algn="l">
                        <a:spcBef>
                          <a:spcPts val="0"/>
                        </a:spcBef>
                        <a:spcAft>
                          <a:spcPts val="0"/>
                        </a:spcAft>
                        <a:buNone/>
                      </a:pPr>
                      <a:r>
                        <a:t/>
                      </a:r>
                      <a:endParaRPr sz="1800"/>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 of int in block</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1</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2</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4</a:t>
                      </a:r>
                      <a:endParaRPr b="0" sz="1800" strike="noStrike">
                        <a:solidFill>
                          <a:srgbClr val="000000"/>
                        </a:solidFill>
                        <a:latin typeface="Arial"/>
                        <a:ea typeface="Arial"/>
                        <a:cs typeface="Arial"/>
                        <a:sym typeface="Arial"/>
                      </a:endParaRPr>
                    </a:p>
                  </a:txBody>
                  <a:tcPr marT="45725" marB="45725" marR="68400" marL="68400"/>
                </a:tc>
              </a:tr>
              <a:tr h="62065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Unknown: We need more info</a:t>
                      </a:r>
                      <a:endParaRPr b="0" sz="1800" strike="noStrike">
                        <a:solidFill>
                          <a:srgbClr val="000000"/>
                        </a:solidFill>
                        <a:latin typeface="Arial"/>
                        <a:ea typeface="Arial"/>
                        <a:cs typeface="Arial"/>
                        <a:sym typeface="Arial"/>
                      </a:endParaRPr>
                    </a:p>
                  </a:txBody>
                  <a:tcPr marT="45725" marB="45725" marR="68400" marL="68400"/>
                </a:tc>
              </a:tr>
            </a:tbl>
          </a:graphicData>
        </a:graphic>
      </p:graphicFrame>
      <p:sp>
        <p:nvSpPr>
          <p:cNvPr id="227" name="Google Shape;227;p38"/>
          <p:cNvSpPr/>
          <p:nvPr/>
        </p:nvSpPr>
        <p:spPr>
          <a:xfrm>
            <a:off x="5238660" y="393700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1" name="Shape 231"/>
        <p:cNvGrpSpPr/>
        <p:nvPr/>
      </p:nvGrpSpPr>
      <p:grpSpPr>
        <a:xfrm>
          <a:off x="0" y="0"/>
          <a:ext cx="0" cy="0"/>
          <a:chOff x="0" y="0"/>
          <a:chExt cx="0" cy="0"/>
        </a:xfrm>
      </p:grpSpPr>
      <p:sp>
        <p:nvSpPr>
          <p:cNvPr id="232" name="Google Shape;232;p39"/>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Interlude: terminology</a:t>
            </a:r>
            <a:endParaRPr b="0" sz="1350" strike="noStrike">
              <a:solidFill>
                <a:srgbClr val="000000"/>
              </a:solidFill>
              <a:latin typeface="Arial"/>
              <a:ea typeface="Arial"/>
              <a:cs typeface="Arial"/>
              <a:sym typeface="Arial"/>
            </a:endParaRPr>
          </a:p>
        </p:txBody>
      </p:sp>
      <p:sp>
        <p:nvSpPr>
          <p:cNvPr id="233" name="Google Shape;233;p39"/>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A </a:t>
            </a:r>
            <a:r>
              <a:rPr b="1" lang="en-US" sz="2100" strike="noStrike">
                <a:solidFill>
                  <a:srgbClr val="000000"/>
                </a:solidFill>
                <a:latin typeface="Arial"/>
                <a:ea typeface="Arial"/>
                <a:cs typeface="Arial"/>
                <a:sym typeface="Arial"/>
              </a:rPr>
              <a:t>direct-mapped</a:t>
            </a:r>
            <a:r>
              <a:rPr b="0" lang="en-US" sz="2100" strike="noStrike">
                <a:solidFill>
                  <a:srgbClr val="000000"/>
                </a:solidFill>
                <a:latin typeface="Arial"/>
                <a:ea typeface="Arial"/>
                <a:cs typeface="Arial"/>
                <a:sym typeface="Arial"/>
              </a:rPr>
              <a:t> cache only contains one line per set. This means E = 2</a:t>
            </a:r>
            <a:r>
              <a:rPr b="0" baseline="30000" lang="en-US" sz="2100" strike="noStrike">
                <a:solidFill>
                  <a:srgbClr val="000000"/>
                </a:solidFill>
                <a:latin typeface="Arial"/>
                <a:ea typeface="Arial"/>
                <a:cs typeface="Arial"/>
                <a:sym typeface="Arial"/>
              </a:rPr>
              <a:t>e</a:t>
            </a:r>
            <a:r>
              <a:rPr b="0" lang="en-US" sz="2100" strike="noStrike">
                <a:solidFill>
                  <a:srgbClr val="000000"/>
                </a:solidFill>
                <a:latin typeface="Arial"/>
                <a:ea typeface="Arial"/>
                <a:cs typeface="Arial"/>
                <a:sym typeface="Arial"/>
              </a:rPr>
              <a:t> = 1.</a:t>
            </a:r>
            <a:endParaRPr/>
          </a:p>
        </p:txBody>
      </p:sp>
      <p:graphicFrame>
        <p:nvGraphicFramePr>
          <p:cNvPr id="234" name="Google Shape;234;p39"/>
          <p:cNvGraphicFramePr/>
          <p:nvPr/>
        </p:nvGraphicFramePr>
        <p:xfrm>
          <a:off x="1147320" y="2253600"/>
          <a:ext cx="3000000" cy="3000000"/>
        </p:xfrm>
        <a:graphic>
          <a:graphicData uri="http://schemas.openxmlformats.org/drawingml/2006/table">
            <a:tbl>
              <a:tblPr>
                <a:noFill/>
                <a:tableStyleId>{12B33557-7E90-4BA1-B8BA-8D79323FB7F1}</a:tableStyleId>
              </a:tblPr>
              <a:tblGrid>
                <a:gridCol w="1197725"/>
                <a:gridCol w="569875"/>
                <a:gridCol w="569875"/>
                <a:gridCol w="569875"/>
                <a:gridCol w="569875"/>
                <a:gridCol w="569875"/>
                <a:gridCol w="569875"/>
                <a:gridCol w="569875"/>
                <a:gridCol w="571325"/>
              </a:tblGrid>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Memory</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r>
                        <a:rPr b="0" lang="en-US" sz="1350" strike="noStrike">
                          <a:solidFill>
                            <a:srgbClr val="00B050"/>
                          </a:solidFill>
                          <a:latin typeface="Arial"/>
                          <a:ea typeface="Arial"/>
                          <a:cs typeface="Arial"/>
                          <a:sym typeface="Arial"/>
                        </a:rPr>
                        <a:t>0</a:t>
                      </a:r>
                      <a:r>
                        <a:rPr b="0" lang="en-US" sz="1350" strike="noStrike">
                          <a:solidFill>
                            <a:srgbClr val="0070C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r>
                        <a:rPr b="0" lang="en-US" sz="1350" strike="noStrike">
                          <a:solidFill>
                            <a:srgbClr val="00B050"/>
                          </a:solidFill>
                          <a:latin typeface="Arial"/>
                          <a:ea typeface="Arial"/>
                          <a:cs typeface="Arial"/>
                          <a:sym typeface="Arial"/>
                        </a:rPr>
                        <a:t>0</a:t>
                      </a:r>
                      <a:r>
                        <a:rPr b="0" lang="en-US" sz="1350" strike="noStrike">
                          <a:solidFill>
                            <a:srgbClr val="0070C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r>
                        <a:rPr b="0" lang="en-US" sz="1350" strike="noStrike">
                          <a:solidFill>
                            <a:srgbClr val="00B050"/>
                          </a:solidFill>
                          <a:latin typeface="Arial"/>
                          <a:ea typeface="Arial"/>
                          <a:cs typeface="Arial"/>
                          <a:sym typeface="Arial"/>
                        </a:rPr>
                        <a:t>1</a:t>
                      </a:r>
                      <a:r>
                        <a:rPr b="0" lang="en-US" sz="1350" strike="noStrike">
                          <a:solidFill>
                            <a:srgbClr val="0070C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r>
                        <a:rPr b="0" lang="en-US" sz="1350" strike="noStrike">
                          <a:solidFill>
                            <a:srgbClr val="00B050"/>
                          </a:solidFill>
                          <a:latin typeface="Arial"/>
                          <a:ea typeface="Arial"/>
                          <a:cs typeface="Arial"/>
                          <a:sym typeface="Arial"/>
                        </a:rPr>
                        <a:t>1</a:t>
                      </a:r>
                      <a:r>
                        <a:rPr b="0" lang="en-US" sz="1350" strike="noStrike">
                          <a:solidFill>
                            <a:srgbClr val="0070C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r>
                        <a:rPr b="0" lang="en-US" sz="1350" strike="noStrike">
                          <a:solidFill>
                            <a:srgbClr val="00B050"/>
                          </a:solidFill>
                          <a:latin typeface="Arial"/>
                          <a:ea typeface="Arial"/>
                          <a:cs typeface="Arial"/>
                          <a:sym typeface="Arial"/>
                        </a:rPr>
                        <a:t>0</a:t>
                      </a:r>
                      <a:r>
                        <a:rPr b="0" lang="en-US" sz="1350" strike="noStrike">
                          <a:solidFill>
                            <a:srgbClr val="0070C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r>
                        <a:rPr b="0" lang="en-US" sz="1350" strike="noStrike">
                          <a:solidFill>
                            <a:srgbClr val="00B050"/>
                          </a:solidFill>
                          <a:latin typeface="Arial"/>
                          <a:ea typeface="Arial"/>
                          <a:cs typeface="Arial"/>
                          <a:sym typeface="Arial"/>
                        </a:rPr>
                        <a:t>0</a:t>
                      </a:r>
                      <a:r>
                        <a:rPr b="0" lang="en-US" sz="1350" strike="noStrike">
                          <a:solidFill>
                            <a:srgbClr val="0070C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r>
                        <a:rPr b="0" lang="en-US" sz="1350" strike="noStrike">
                          <a:solidFill>
                            <a:srgbClr val="00B050"/>
                          </a:solidFill>
                          <a:latin typeface="Arial"/>
                          <a:ea typeface="Arial"/>
                          <a:cs typeface="Arial"/>
                          <a:sym typeface="Arial"/>
                        </a:rPr>
                        <a:t>1</a:t>
                      </a:r>
                      <a:r>
                        <a:rPr b="0" lang="en-US" sz="1350" strike="noStrike">
                          <a:solidFill>
                            <a:srgbClr val="0070C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r>
                        <a:rPr b="0" lang="en-US" sz="1350" strike="noStrike">
                          <a:solidFill>
                            <a:srgbClr val="00B050"/>
                          </a:solidFill>
                          <a:latin typeface="Arial"/>
                          <a:ea typeface="Arial"/>
                          <a:cs typeface="Arial"/>
                          <a:sym typeface="Arial"/>
                        </a:rPr>
                        <a:t>1</a:t>
                      </a:r>
                      <a:r>
                        <a:rPr b="0" lang="en-US" sz="1350" strike="noStrike">
                          <a:solidFill>
                            <a:srgbClr val="0070C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graphicFrame>
        <p:nvGraphicFramePr>
          <p:cNvPr id="235" name="Google Shape;235;p39"/>
          <p:cNvGraphicFramePr/>
          <p:nvPr/>
        </p:nvGraphicFramePr>
        <p:xfrm>
          <a:off x="2102760" y="3547440"/>
          <a:ext cx="3000000" cy="3000000"/>
        </p:xfrm>
        <a:graphic>
          <a:graphicData uri="http://schemas.openxmlformats.org/drawingml/2006/table">
            <a:tbl>
              <a:tblPr>
                <a:noFill/>
                <a:tableStyleId>{12B33557-7E90-4BA1-B8BA-8D79323FB7F1}</a:tableStyleId>
              </a:tblPr>
              <a:tblGrid>
                <a:gridCol w="1527125"/>
                <a:gridCol w="484200"/>
                <a:gridCol w="484200"/>
                <a:gridCol w="484200"/>
                <a:gridCol w="484925"/>
              </a:tblGrid>
              <a:tr h="37080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Cache (bytes)</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2E75B6"/>
                          </a:solidFill>
                          <a:latin typeface="Arial"/>
                          <a:ea typeface="Arial"/>
                          <a:cs typeface="Arial"/>
                          <a:sym typeface="Arial"/>
                        </a:rPr>
                        <a:t>B0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2E75B6"/>
                          </a:solidFill>
                          <a:latin typeface="Arial"/>
                          <a:ea typeface="Arial"/>
                          <a:cs typeface="Arial"/>
                          <a:sym typeface="Arial"/>
                        </a:rPr>
                        <a:t>B1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2E75B6"/>
                          </a:solidFill>
                          <a:latin typeface="Arial"/>
                          <a:ea typeface="Arial"/>
                          <a:cs typeface="Arial"/>
                          <a:sym typeface="Arial"/>
                        </a:rPr>
                        <a:t>B0</a:t>
                      </a:r>
                      <a:endParaRPr b="0" sz="1800"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2E75B6"/>
                          </a:solidFill>
                          <a:latin typeface="Arial"/>
                          <a:ea typeface="Arial"/>
                          <a:cs typeface="Arial"/>
                          <a:sym typeface="Arial"/>
                        </a:rPr>
                        <a:t>B1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7080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Cache (lines)</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gridSpan="2">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L0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gridSpan="2">
                  <a:txBody>
                    <a:bodyPr/>
                    <a:lstStyle/>
                    <a:p>
                      <a:pPr indent="0" lvl="0" marL="0" marR="0" rtl="0" algn="l">
                        <a:spcBef>
                          <a:spcPts val="0"/>
                        </a:spcBef>
                        <a:spcAft>
                          <a:spcPts val="0"/>
                        </a:spcAft>
                        <a:buNone/>
                      </a:pPr>
                      <a:r>
                        <a:rPr b="0" i="0" lang="en-US" sz="1350" u="none" cap="none" strike="noStrike">
                          <a:solidFill>
                            <a:srgbClr val="000000"/>
                          </a:solidFill>
                          <a:latin typeface="Arial"/>
                          <a:ea typeface="Arial"/>
                          <a:cs typeface="Arial"/>
                          <a:sym typeface="Arial"/>
                        </a:rPr>
                        <a:t>L0</a:t>
                      </a:r>
                      <a:endParaRPr sz="1800"/>
                    </a:p>
                  </a:txBody>
                  <a:tcPr marT="45725" marB="45725" marR="91450" marL="91450">
                    <a:lnL cap="flat" cmpd="sng" w="28075">
                      <a:solidFill>
                        <a:srgbClr val="000000"/>
                      </a:solidFill>
                      <a:prstDash val="solid"/>
                      <a:round/>
                      <a:headEnd len="sm" w="sm" type="none"/>
                      <a:tailEnd len="sm" w="sm" type="none"/>
                    </a:lnL>
                    <a:lnT cap="flat" cmpd="sng" w="12225">
                      <a:solidFill>
                        <a:srgbClr val="000000"/>
                      </a:solidFill>
                      <a:prstDash val="solid"/>
                      <a:round/>
                      <a:headEnd len="sm" w="sm" type="none"/>
                      <a:tailEnd len="sm" w="sm" type="none"/>
                    </a:lnT>
                  </a:tcPr>
                </a:tc>
                <a:tc hMerge="1"/>
              </a:tr>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Cache (sets)</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gridSpan="2">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S0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gridSpan="2">
                  <a:txBody>
                    <a:bodyPr/>
                    <a:lstStyle/>
                    <a:p>
                      <a:pPr indent="0" lvl="0" marL="0" marR="0" rtl="0" algn="l">
                        <a:spcBef>
                          <a:spcPts val="0"/>
                        </a:spcBef>
                        <a:spcAft>
                          <a:spcPts val="0"/>
                        </a:spcAft>
                        <a:buNone/>
                      </a:pPr>
                      <a:r>
                        <a:rPr b="0" i="0" lang="en-US" sz="1350" u="none" cap="none" strike="noStrike">
                          <a:solidFill>
                            <a:srgbClr val="000000"/>
                          </a:solidFill>
                          <a:latin typeface="Arial"/>
                          <a:ea typeface="Arial"/>
                          <a:cs typeface="Arial"/>
                          <a:sym typeface="Arial"/>
                        </a:rPr>
                        <a:t>S1</a:t>
                      </a:r>
                      <a:endParaRPr sz="1800"/>
                    </a:p>
                  </a:txBody>
                  <a:tcPr marT="45725" marB="45725" marR="91450" marL="91450">
                    <a:lnL cap="flat" cmpd="sng" w="28075">
                      <a:solidFill>
                        <a:srgbClr val="000000"/>
                      </a:solidFill>
                      <a:prstDash val="solid"/>
                      <a:round/>
                      <a:headEnd len="sm" w="sm" type="none"/>
                      <a:tailEnd len="sm" w="sm" type="none"/>
                    </a:lnL>
                  </a:tcPr>
                </a:tc>
                <a:tc hMerge="1"/>
              </a:tr>
            </a:tbl>
          </a:graphicData>
        </a:graphic>
      </p:graphicFrame>
      <p:sp>
        <p:nvSpPr>
          <p:cNvPr id="236" name="Google Shape;236;p39"/>
          <p:cNvSpPr/>
          <p:nvPr/>
        </p:nvSpPr>
        <p:spPr>
          <a:xfrm rot="10800000">
            <a:off x="2770560" y="2715840"/>
            <a:ext cx="1036800" cy="709200"/>
          </a:xfrm>
          <a:custGeom>
            <a:rect b="b" l="l" r="r" t="t"/>
            <a:pathLst>
              <a:path extrusionOk="0" h="21600" w="21600">
                <a:moveTo>
                  <a:pt x="0" y="0"/>
                </a:moveTo>
                <a:lnTo>
                  <a:pt x="21600" y="21600"/>
                </a:lnTo>
              </a:path>
            </a:pathLst>
          </a:custGeom>
          <a:noFill/>
          <a:ln cap="flat" cmpd="sng" w="9525">
            <a:solidFill>
              <a:schemeClr val="dk1"/>
            </a:solidFill>
            <a:prstDash val="solid"/>
            <a:round/>
            <a:headEnd len="sm" w="sm" type="none"/>
            <a:tailEnd len="med" w="med" type="triangle"/>
          </a:ln>
        </p:spPr>
      </p:sp>
      <p:sp>
        <p:nvSpPr>
          <p:cNvPr id="237" name="Google Shape;237;p39"/>
          <p:cNvSpPr/>
          <p:nvPr/>
        </p:nvSpPr>
        <p:spPr>
          <a:xfrm rot="10800000">
            <a:off x="3288960" y="2715840"/>
            <a:ext cx="1036800" cy="709200"/>
          </a:xfrm>
          <a:custGeom>
            <a:rect b="b" l="l" r="r" t="t"/>
            <a:pathLst>
              <a:path extrusionOk="0" h="21600" w="21600">
                <a:moveTo>
                  <a:pt x="0" y="0"/>
                </a:moveTo>
                <a:lnTo>
                  <a:pt x="21600" y="21600"/>
                </a:lnTo>
              </a:path>
            </a:pathLst>
          </a:custGeom>
          <a:noFill/>
          <a:ln cap="flat" cmpd="sng" w="9525">
            <a:solidFill>
              <a:schemeClr val="dk1"/>
            </a:solidFill>
            <a:prstDash val="solid"/>
            <a:round/>
            <a:headEnd len="sm" w="sm" type="none"/>
            <a:tailEnd len="med" w="med" type="triangle"/>
          </a:ln>
        </p:spPr>
      </p:sp>
      <p:sp>
        <p:nvSpPr>
          <p:cNvPr id="238" name="Google Shape;238;p39"/>
          <p:cNvSpPr/>
          <p:nvPr/>
        </p:nvSpPr>
        <p:spPr>
          <a:xfrm rot="10800000">
            <a:off x="3807720" y="2715840"/>
            <a:ext cx="1036800" cy="709200"/>
          </a:xfrm>
          <a:custGeom>
            <a:rect b="b" l="l" r="r" t="t"/>
            <a:pathLst>
              <a:path extrusionOk="0" h="21600" w="21600">
                <a:moveTo>
                  <a:pt x="0" y="0"/>
                </a:moveTo>
                <a:lnTo>
                  <a:pt x="21600" y="21600"/>
                </a:lnTo>
              </a:path>
            </a:pathLst>
          </a:custGeom>
          <a:noFill/>
          <a:ln cap="flat" cmpd="sng" w="9525">
            <a:solidFill>
              <a:schemeClr val="dk1"/>
            </a:solidFill>
            <a:prstDash val="solid"/>
            <a:round/>
            <a:headEnd len="sm" w="sm" type="none"/>
            <a:tailEnd len="med" w="med" type="triangle"/>
          </a:ln>
        </p:spPr>
      </p:sp>
      <p:sp>
        <p:nvSpPr>
          <p:cNvPr id="239" name="Google Shape;239;p39"/>
          <p:cNvSpPr/>
          <p:nvPr/>
        </p:nvSpPr>
        <p:spPr>
          <a:xfrm rot="10800000">
            <a:off x="4326480" y="2715840"/>
            <a:ext cx="1036800" cy="709200"/>
          </a:xfrm>
          <a:custGeom>
            <a:rect b="b" l="l" r="r" t="t"/>
            <a:pathLst>
              <a:path extrusionOk="0" h="21600" w="21600">
                <a:moveTo>
                  <a:pt x="0" y="0"/>
                </a:moveTo>
                <a:lnTo>
                  <a:pt x="21600" y="21600"/>
                </a:lnTo>
              </a:path>
            </a:pathLst>
          </a:custGeom>
          <a:noFill/>
          <a:ln cap="flat" cmpd="sng" w="9525">
            <a:solidFill>
              <a:schemeClr val="dk1"/>
            </a:solidFill>
            <a:prstDash val="solid"/>
            <a:round/>
            <a:headEnd len="sm" w="sm" type="none"/>
            <a:tailEnd len="med" w="med" type="triangle"/>
          </a:ln>
        </p:spPr>
      </p:sp>
      <p:sp>
        <p:nvSpPr>
          <p:cNvPr id="240" name="Google Shape;240;p39"/>
          <p:cNvSpPr/>
          <p:nvPr/>
        </p:nvSpPr>
        <p:spPr>
          <a:xfrm flipH="1" rot="10800000">
            <a:off x="3827880" y="2715840"/>
            <a:ext cx="1036800" cy="709200"/>
          </a:xfrm>
          <a:custGeom>
            <a:rect b="b" l="l" r="r" t="t"/>
            <a:pathLst>
              <a:path extrusionOk="0" h="21600" w="21600">
                <a:moveTo>
                  <a:pt x="0" y="0"/>
                </a:moveTo>
                <a:lnTo>
                  <a:pt x="21600" y="21600"/>
                </a:lnTo>
              </a:path>
            </a:pathLst>
          </a:custGeom>
          <a:noFill/>
          <a:ln cap="flat" cmpd="sng" w="9525">
            <a:solidFill>
              <a:schemeClr val="dk1"/>
            </a:solidFill>
            <a:prstDash val="solid"/>
            <a:round/>
            <a:headEnd len="sm" w="sm" type="none"/>
            <a:tailEnd len="med" w="med" type="triangle"/>
          </a:ln>
        </p:spPr>
      </p:sp>
      <p:sp>
        <p:nvSpPr>
          <p:cNvPr id="241" name="Google Shape;241;p39"/>
          <p:cNvSpPr/>
          <p:nvPr/>
        </p:nvSpPr>
        <p:spPr>
          <a:xfrm flipH="1" rot="10800000">
            <a:off x="4346280" y="2715840"/>
            <a:ext cx="1067040" cy="709200"/>
          </a:xfrm>
          <a:custGeom>
            <a:rect b="b" l="l" r="r" t="t"/>
            <a:pathLst>
              <a:path extrusionOk="0" h="21600" w="21600">
                <a:moveTo>
                  <a:pt x="0" y="0"/>
                </a:moveTo>
                <a:lnTo>
                  <a:pt x="21600" y="21600"/>
                </a:lnTo>
              </a:path>
            </a:pathLst>
          </a:custGeom>
          <a:noFill/>
          <a:ln cap="flat" cmpd="sng" w="9525">
            <a:solidFill>
              <a:schemeClr val="dk1"/>
            </a:solidFill>
            <a:prstDash val="solid"/>
            <a:round/>
            <a:headEnd len="sm" w="sm" type="none"/>
            <a:tailEnd len="med" w="med" type="triangle"/>
          </a:ln>
        </p:spPr>
      </p:sp>
      <p:sp>
        <p:nvSpPr>
          <p:cNvPr id="242" name="Google Shape;242;p39"/>
          <p:cNvSpPr/>
          <p:nvPr/>
        </p:nvSpPr>
        <p:spPr>
          <a:xfrm flipH="1" rot="10800000">
            <a:off x="4864320" y="2715840"/>
            <a:ext cx="1036800" cy="709200"/>
          </a:xfrm>
          <a:custGeom>
            <a:rect b="b" l="l" r="r" t="t"/>
            <a:pathLst>
              <a:path extrusionOk="0" h="21600" w="21600">
                <a:moveTo>
                  <a:pt x="0" y="0"/>
                </a:moveTo>
                <a:lnTo>
                  <a:pt x="21600" y="21600"/>
                </a:lnTo>
              </a:path>
            </a:pathLst>
          </a:custGeom>
          <a:noFill/>
          <a:ln cap="flat" cmpd="sng" w="9525">
            <a:solidFill>
              <a:schemeClr val="dk1"/>
            </a:solidFill>
            <a:prstDash val="solid"/>
            <a:round/>
            <a:headEnd len="sm" w="sm" type="none"/>
            <a:tailEnd len="med" w="med" type="triangle"/>
          </a:ln>
        </p:spPr>
      </p:sp>
      <p:sp>
        <p:nvSpPr>
          <p:cNvPr id="243" name="Google Shape;243;p39"/>
          <p:cNvSpPr/>
          <p:nvPr/>
        </p:nvSpPr>
        <p:spPr>
          <a:xfrm flipH="1" rot="10800000">
            <a:off x="5383080" y="2715840"/>
            <a:ext cx="1067040" cy="709200"/>
          </a:xfrm>
          <a:custGeom>
            <a:rect b="b" l="l" r="r" t="t"/>
            <a:pathLst>
              <a:path extrusionOk="0" h="21600" w="21600">
                <a:moveTo>
                  <a:pt x="0" y="0"/>
                </a:moveTo>
                <a:lnTo>
                  <a:pt x="21600" y="21600"/>
                </a:lnTo>
              </a:path>
            </a:pathLst>
          </a:custGeom>
          <a:noFill/>
          <a:ln cap="flat" cmpd="sng" w="9525">
            <a:solidFill>
              <a:schemeClr val="dk1"/>
            </a:solidFill>
            <a:prstDash val="solid"/>
            <a:round/>
            <a:headEnd len="sm" w="sm" type="none"/>
            <a:tailEnd len="med" w="med" type="triangle"/>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36"/>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37"/>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38"/>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39"/>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40"/>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241"/>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Google Shape;248;p40"/>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Interlude: terminology</a:t>
            </a:r>
            <a:endParaRPr b="0" sz="1350" strike="noStrike">
              <a:solidFill>
                <a:srgbClr val="000000"/>
              </a:solidFill>
              <a:latin typeface="Arial"/>
              <a:ea typeface="Arial"/>
              <a:cs typeface="Arial"/>
              <a:sym typeface="Arial"/>
            </a:endParaRPr>
          </a:p>
        </p:txBody>
      </p:sp>
      <p:sp>
        <p:nvSpPr>
          <p:cNvPr id="249" name="Google Shape;249;p40"/>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A </a:t>
            </a:r>
            <a:r>
              <a:rPr b="1" lang="en-US" sz="2100" strike="noStrike">
                <a:solidFill>
                  <a:srgbClr val="000000"/>
                </a:solidFill>
                <a:latin typeface="Arial"/>
                <a:ea typeface="Arial"/>
                <a:cs typeface="Arial"/>
                <a:sym typeface="Arial"/>
              </a:rPr>
              <a:t>fully associative</a:t>
            </a:r>
            <a:r>
              <a:rPr b="0" lang="en-US" sz="2100" strike="noStrike">
                <a:solidFill>
                  <a:srgbClr val="000000"/>
                </a:solidFill>
                <a:latin typeface="Arial"/>
                <a:ea typeface="Arial"/>
                <a:cs typeface="Arial"/>
                <a:sym typeface="Arial"/>
              </a:rPr>
              <a:t> cache has 1 set, and many lines for that one set. This means S = 2</a:t>
            </a:r>
            <a:r>
              <a:rPr b="0" baseline="30000" lang="en-US" sz="2100" strike="noStrike">
                <a:solidFill>
                  <a:srgbClr val="000000"/>
                </a:solidFill>
                <a:latin typeface="Arial"/>
                <a:ea typeface="Arial"/>
                <a:cs typeface="Arial"/>
                <a:sym typeface="Arial"/>
              </a:rPr>
              <a:t>s</a:t>
            </a:r>
            <a:r>
              <a:rPr b="0" lang="en-US" sz="2100" strike="noStrike">
                <a:solidFill>
                  <a:srgbClr val="000000"/>
                </a:solidFill>
                <a:latin typeface="Arial"/>
                <a:ea typeface="Arial"/>
                <a:cs typeface="Arial"/>
                <a:sym typeface="Arial"/>
              </a:rPr>
              <a:t> = 1.</a:t>
            </a:r>
            <a:endParaRPr/>
          </a:p>
          <a:p>
            <a:pPr indent="0" lvl="0" marL="0" marR="0" rtl="0" algn="l">
              <a:lnSpc>
                <a:spcPct val="90000"/>
              </a:lnSpc>
              <a:spcBef>
                <a:spcPts val="0"/>
              </a:spcBef>
              <a:spcAft>
                <a:spcPts val="0"/>
              </a:spcAft>
              <a:buNone/>
            </a:pPr>
            <a:r>
              <a:t/>
            </a:r>
            <a:endParaRPr b="0" sz="2100" strike="noStrike">
              <a:solidFill>
                <a:srgbClr val="000000"/>
              </a:solidFill>
              <a:latin typeface="Arial"/>
              <a:ea typeface="Arial"/>
              <a:cs typeface="Arial"/>
              <a:sym typeface="Arial"/>
            </a:endParaRPr>
          </a:p>
        </p:txBody>
      </p:sp>
      <p:graphicFrame>
        <p:nvGraphicFramePr>
          <p:cNvPr id="250" name="Google Shape;250;p40"/>
          <p:cNvGraphicFramePr/>
          <p:nvPr/>
        </p:nvGraphicFramePr>
        <p:xfrm>
          <a:off x="2102760" y="3520080"/>
          <a:ext cx="3000000" cy="3000000"/>
        </p:xfrm>
        <a:graphic>
          <a:graphicData uri="http://schemas.openxmlformats.org/drawingml/2006/table">
            <a:tbl>
              <a:tblPr>
                <a:noFill/>
                <a:tableStyleId>{12B33557-7E90-4BA1-B8BA-8D79323FB7F1}</a:tableStyleId>
              </a:tblPr>
              <a:tblGrid>
                <a:gridCol w="1527125"/>
                <a:gridCol w="484200"/>
                <a:gridCol w="484200"/>
                <a:gridCol w="484200"/>
                <a:gridCol w="484925"/>
              </a:tblGrid>
              <a:tr h="37080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Cache (bytes)</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70C0"/>
                          </a:solidFill>
                          <a:latin typeface="Arial"/>
                          <a:ea typeface="Arial"/>
                          <a:cs typeface="Arial"/>
                          <a:sym typeface="Arial"/>
                        </a:rPr>
                        <a:t>B0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70C0"/>
                          </a:solidFill>
                          <a:latin typeface="Arial"/>
                          <a:ea typeface="Arial"/>
                          <a:cs typeface="Arial"/>
                          <a:sym typeface="Arial"/>
                        </a:rPr>
                        <a:t>B1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70C0"/>
                          </a:solidFill>
                          <a:latin typeface="Arial"/>
                          <a:ea typeface="Arial"/>
                          <a:cs typeface="Arial"/>
                          <a:sym typeface="Arial"/>
                        </a:rPr>
                        <a:t>B0</a:t>
                      </a:r>
                      <a:endParaRPr b="0" sz="1800"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70C0"/>
                          </a:solidFill>
                          <a:latin typeface="Arial"/>
                          <a:ea typeface="Arial"/>
                          <a:cs typeface="Arial"/>
                          <a:sym typeface="Arial"/>
                        </a:rPr>
                        <a:t>B1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r h="37080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Cache (lines)</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gridSpan="2">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L0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gridSpan="2">
                  <a:txBody>
                    <a:bodyPr/>
                    <a:lstStyle/>
                    <a:p>
                      <a:pPr indent="0" lvl="0" marL="0" marR="0" rtl="0" algn="l">
                        <a:spcBef>
                          <a:spcPts val="0"/>
                        </a:spcBef>
                        <a:spcAft>
                          <a:spcPts val="0"/>
                        </a:spcAft>
                        <a:buNone/>
                      </a:pPr>
                      <a:r>
                        <a:rPr b="0" i="0" lang="en-US" sz="1350" u="none" cap="none" strike="noStrike">
                          <a:solidFill>
                            <a:srgbClr val="000000"/>
                          </a:solidFill>
                          <a:latin typeface="Arial"/>
                          <a:ea typeface="Arial"/>
                          <a:cs typeface="Arial"/>
                          <a:sym typeface="Arial"/>
                        </a:rPr>
                        <a:t>L1</a:t>
                      </a:r>
                      <a:endParaRPr sz="1800"/>
                    </a:p>
                  </a:txBody>
                  <a:tcPr marT="45725" marB="45725" marR="91450" marL="91450">
                    <a:lnL cap="flat" cmpd="sng" w="28075">
                      <a:solidFill>
                        <a:srgbClr val="000000"/>
                      </a:solidFill>
                      <a:prstDash val="solid"/>
                      <a:round/>
                      <a:headEnd len="sm" w="sm" type="none"/>
                      <a:tailEnd len="sm" w="sm" type="none"/>
                    </a:lnL>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r>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Cache (sets)</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gridSpan="4">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S0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hMerge="1"/>
                <a:tc hMerge="1"/>
                <a:tc hMerge="1"/>
              </a:tr>
            </a:tbl>
          </a:graphicData>
        </a:graphic>
      </p:graphicFrame>
      <p:graphicFrame>
        <p:nvGraphicFramePr>
          <p:cNvPr id="251" name="Google Shape;251;p40"/>
          <p:cNvGraphicFramePr/>
          <p:nvPr/>
        </p:nvGraphicFramePr>
        <p:xfrm>
          <a:off x="1147320" y="2253600"/>
          <a:ext cx="3000000" cy="3000000"/>
        </p:xfrm>
        <a:graphic>
          <a:graphicData uri="http://schemas.openxmlformats.org/drawingml/2006/table">
            <a:tbl>
              <a:tblPr>
                <a:noFill/>
                <a:tableStyleId>{12B33557-7E90-4BA1-B8BA-8D79323FB7F1}</a:tableStyleId>
              </a:tblPr>
              <a:tblGrid>
                <a:gridCol w="1197725"/>
                <a:gridCol w="569875"/>
                <a:gridCol w="569875"/>
                <a:gridCol w="569875"/>
                <a:gridCol w="569875"/>
                <a:gridCol w="569875"/>
                <a:gridCol w="569875"/>
                <a:gridCol w="569875"/>
                <a:gridCol w="571325"/>
              </a:tblGrid>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Memory</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00</a:t>
                      </a:r>
                      <a:r>
                        <a:rPr b="0" lang="en-US" sz="1350" strike="noStrike">
                          <a:solidFill>
                            <a:srgbClr val="0070C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00</a:t>
                      </a:r>
                      <a:r>
                        <a:rPr b="0" lang="en-US" sz="1350" strike="noStrike">
                          <a:solidFill>
                            <a:srgbClr val="0070C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01</a:t>
                      </a:r>
                      <a:r>
                        <a:rPr b="0" lang="en-US" sz="1350" strike="noStrike">
                          <a:solidFill>
                            <a:srgbClr val="0070C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01</a:t>
                      </a:r>
                      <a:r>
                        <a:rPr b="0" lang="en-US" sz="1350" strike="noStrike">
                          <a:solidFill>
                            <a:srgbClr val="0070C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10</a:t>
                      </a:r>
                      <a:r>
                        <a:rPr b="0" lang="en-US" sz="1350" strike="noStrike">
                          <a:solidFill>
                            <a:srgbClr val="0070C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10</a:t>
                      </a:r>
                      <a:r>
                        <a:rPr b="0" lang="en-US" sz="1350" strike="noStrike">
                          <a:solidFill>
                            <a:srgbClr val="0070C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11</a:t>
                      </a:r>
                      <a:r>
                        <a:rPr b="0" lang="en-US" sz="1350" strike="noStrike">
                          <a:solidFill>
                            <a:srgbClr val="0070C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11</a:t>
                      </a:r>
                      <a:r>
                        <a:rPr b="0" lang="en-US" sz="1350" strike="noStrike">
                          <a:solidFill>
                            <a:srgbClr val="0070C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sp>
        <p:nvSpPr>
          <p:cNvPr id="252" name="Google Shape;252;p40"/>
          <p:cNvSpPr/>
          <p:nvPr/>
        </p:nvSpPr>
        <p:spPr>
          <a:xfrm rot="5400000">
            <a:off x="3978360" y="3009240"/>
            <a:ext cx="204480" cy="654840"/>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40"/>
          <p:cNvSpPr/>
          <p:nvPr/>
        </p:nvSpPr>
        <p:spPr>
          <a:xfrm rot="5400000">
            <a:off x="5015520" y="3016080"/>
            <a:ext cx="204480" cy="654840"/>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40"/>
          <p:cNvSpPr/>
          <p:nvPr/>
        </p:nvSpPr>
        <p:spPr>
          <a:xfrm flipH="1" rot="5400000">
            <a:off x="2777040" y="2449800"/>
            <a:ext cx="204480" cy="654840"/>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40"/>
          <p:cNvSpPr/>
          <p:nvPr/>
        </p:nvSpPr>
        <p:spPr>
          <a:xfrm flipH="1" rot="5400000">
            <a:off x="3978000" y="2449800"/>
            <a:ext cx="204480" cy="654840"/>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40"/>
          <p:cNvSpPr/>
          <p:nvPr/>
        </p:nvSpPr>
        <p:spPr>
          <a:xfrm flipH="1" rot="5400000">
            <a:off x="5015520" y="2449800"/>
            <a:ext cx="204480" cy="654840"/>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40"/>
          <p:cNvSpPr/>
          <p:nvPr/>
        </p:nvSpPr>
        <p:spPr>
          <a:xfrm flipH="1" rot="5400000">
            <a:off x="6216480" y="2449800"/>
            <a:ext cx="204480" cy="654840"/>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4"/>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5"/>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5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6"/>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5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2"/>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54"/>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1"/>
                                          </p:stCondLst>
                                        </p:cTn>
                                        <p:tgtEl>
                                          <p:spTgt spid="25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4"/>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5"/>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5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56"/>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25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Google Shape;262;p41"/>
          <p:cNvSpPr txBox="1"/>
          <p:nvPr/>
        </p:nvSpPr>
        <p:spPr>
          <a:xfrm>
            <a:off x="1486080" y="914400"/>
            <a:ext cx="6057000" cy="6282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1800"/>
              <a:buFont typeface="Arial"/>
              <a:buChar char="•"/>
            </a:pPr>
            <a:r>
              <a:rPr b="0" lang="en-US" sz="1800" strike="noStrike">
                <a:solidFill>
                  <a:srgbClr val="000000"/>
                </a:solidFill>
                <a:latin typeface="Arial"/>
                <a:ea typeface="Arial"/>
                <a:cs typeface="Arial"/>
                <a:sym typeface="Arial"/>
              </a:rPr>
              <a:t>Assuming a 32-bit address (i.e. m=32), how many bits are used for tag (t), set index (s), and block offset (b).</a:t>
            </a:r>
            <a:endParaRPr b="0" sz="2100" strike="noStrike">
              <a:solidFill>
                <a:srgbClr val="000000"/>
              </a:solidFill>
              <a:latin typeface="Arial"/>
              <a:ea typeface="Arial"/>
              <a:cs typeface="Arial"/>
              <a:sym typeface="Arial"/>
            </a:endParaRPr>
          </a:p>
        </p:txBody>
      </p:sp>
      <p:sp>
        <p:nvSpPr>
          <p:cNvPr id="263" name="Google Shape;263;p41"/>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Direct-Mapped Cache Example</a:t>
            </a:r>
            <a:endParaRPr b="0" sz="1350" strike="noStrike">
              <a:solidFill>
                <a:srgbClr val="000000"/>
              </a:solidFill>
              <a:latin typeface="Arial"/>
              <a:ea typeface="Arial"/>
              <a:cs typeface="Arial"/>
              <a:sym typeface="Arial"/>
            </a:endParaRPr>
          </a:p>
        </p:txBody>
      </p:sp>
      <p:sp>
        <p:nvSpPr>
          <p:cNvPr id="264" name="Google Shape;264;p41"/>
          <p:cNvSpPr txBox="1"/>
          <p:nvPr/>
        </p:nvSpPr>
        <p:spPr>
          <a:xfrm>
            <a:off x="2397126" y="4361100"/>
            <a:ext cx="414300" cy="1734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sz="1400" strike="noStrike">
              <a:solidFill>
                <a:srgbClr val="000000"/>
              </a:solidFill>
              <a:latin typeface="Times New Roman"/>
              <a:ea typeface="Times New Roman"/>
              <a:cs typeface="Times New Roman"/>
              <a:sym typeface="Times New Roman"/>
            </a:endParaRPr>
          </a:p>
        </p:txBody>
      </p:sp>
      <p:sp>
        <p:nvSpPr>
          <p:cNvPr id="265" name="Google Shape;265;p41"/>
          <p:cNvSpPr/>
          <p:nvPr/>
        </p:nvSpPr>
        <p:spPr>
          <a:xfrm>
            <a:off x="1863720" y="209304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41"/>
          <p:cNvSpPr/>
          <p:nvPr/>
        </p:nvSpPr>
        <p:spPr>
          <a:xfrm>
            <a:off x="1863720" y="250380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41"/>
          <p:cNvSpPr/>
          <p:nvPr/>
        </p:nvSpPr>
        <p:spPr>
          <a:xfrm>
            <a:off x="1892552" y="2150275"/>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268" name="Google Shape;268;p41"/>
          <p:cNvSpPr/>
          <p:nvPr/>
        </p:nvSpPr>
        <p:spPr>
          <a:xfrm>
            <a:off x="1892652" y="256105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269" name="Google Shape;269;p41"/>
          <p:cNvSpPr/>
          <p:nvPr/>
        </p:nvSpPr>
        <p:spPr>
          <a:xfrm>
            <a:off x="2549520" y="215028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270" name="Google Shape;270;p41"/>
          <p:cNvSpPr/>
          <p:nvPr/>
        </p:nvSpPr>
        <p:spPr>
          <a:xfrm>
            <a:off x="2549520" y="256104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271" name="Google Shape;271;p41"/>
          <p:cNvSpPr/>
          <p:nvPr/>
        </p:nvSpPr>
        <p:spPr>
          <a:xfrm>
            <a:off x="1261800" y="211500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0:</a:t>
            </a:r>
            <a:endParaRPr b="0" sz="1800" strike="noStrike">
              <a:solidFill>
                <a:srgbClr val="000000"/>
              </a:solidFill>
              <a:latin typeface="Arial"/>
              <a:ea typeface="Arial"/>
              <a:cs typeface="Arial"/>
              <a:sym typeface="Arial"/>
            </a:endParaRPr>
          </a:p>
        </p:txBody>
      </p:sp>
      <p:sp>
        <p:nvSpPr>
          <p:cNvPr id="272" name="Google Shape;272;p41"/>
          <p:cNvSpPr/>
          <p:nvPr/>
        </p:nvSpPr>
        <p:spPr>
          <a:xfrm>
            <a:off x="1261800" y="25390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1:</a:t>
            </a:r>
            <a:endParaRPr b="0" sz="1800" strike="noStrike">
              <a:solidFill>
                <a:srgbClr val="000000"/>
              </a:solidFill>
              <a:latin typeface="Arial"/>
              <a:ea typeface="Arial"/>
              <a:cs typeface="Arial"/>
              <a:sym typeface="Arial"/>
            </a:endParaRPr>
          </a:p>
        </p:txBody>
      </p:sp>
      <p:sp>
        <p:nvSpPr>
          <p:cNvPr id="273" name="Google Shape;273;p41"/>
          <p:cNvSpPr/>
          <p:nvPr/>
        </p:nvSpPr>
        <p:spPr>
          <a:xfrm>
            <a:off x="5121360" y="2093040"/>
            <a:ext cx="113760" cy="353160"/>
          </a:xfrm>
          <a:prstGeom prst="rightBrace">
            <a:avLst>
              <a:gd fmla="val 25781"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41"/>
          <p:cNvSpPr/>
          <p:nvPr/>
        </p:nvSpPr>
        <p:spPr>
          <a:xfrm>
            <a:off x="5258880" y="2115000"/>
            <a:ext cx="159552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E = 1</a:t>
            </a:r>
            <a:r>
              <a:rPr b="0" lang="en-US" sz="1350" strike="noStrike">
                <a:solidFill>
                  <a:srgbClr val="000000"/>
                </a:solidFill>
                <a:latin typeface="Century Gothic"/>
                <a:ea typeface="Century Gothic"/>
                <a:cs typeface="Century Gothic"/>
                <a:sym typeface="Century Gothic"/>
              </a:rPr>
              <a:t>  lines per set</a:t>
            </a:r>
            <a:endParaRPr b="0" sz="1800" strike="noStrike">
              <a:solidFill>
                <a:srgbClr val="000000"/>
              </a:solidFill>
              <a:latin typeface="Arial"/>
              <a:ea typeface="Arial"/>
              <a:cs typeface="Arial"/>
              <a:sym typeface="Arial"/>
            </a:endParaRPr>
          </a:p>
        </p:txBody>
      </p:sp>
      <p:sp>
        <p:nvSpPr>
          <p:cNvPr id="275" name="Google Shape;275;p41"/>
          <p:cNvSpPr/>
          <p:nvPr/>
        </p:nvSpPr>
        <p:spPr>
          <a:xfrm>
            <a:off x="3349800" y="215028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276" name="Google Shape;276;p41"/>
          <p:cNvSpPr/>
          <p:nvPr/>
        </p:nvSpPr>
        <p:spPr>
          <a:xfrm>
            <a:off x="3349800" y="255024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277" name="Google Shape;277;p41"/>
          <p:cNvSpPr/>
          <p:nvPr/>
        </p:nvSpPr>
        <p:spPr>
          <a:xfrm rot="-5400000">
            <a:off x="4016880" y="1214640"/>
            <a:ext cx="113760" cy="148536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41"/>
          <p:cNvSpPr/>
          <p:nvPr/>
        </p:nvSpPr>
        <p:spPr>
          <a:xfrm>
            <a:off x="3585948" y="1489325"/>
            <a:ext cx="13065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200" strike="noStrike">
                <a:solidFill>
                  <a:srgbClr val="000000"/>
                </a:solidFill>
                <a:latin typeface="Century Gothic"/>
                <a:ea typeface="Century Gothic"/>
                <a:cs typeface="Century Gothic"/>
                <a:sym typeface="Century Gothic"/>
              </a:rPr>
              <a:t>8  </a:t>
            </a:r>
            <a:r>
              <a:rPr b="0" lang="en-US" sz="1200" strike="noStrike">
                <a:solidFill>
                  <a:srgbClr val="000000"/>
                </a:solidFill>
                <a:latin typeface="Century Gothic"/>
                <a:ea typeface="Century Gothic"/>
                <a:cs typeface="Century Gothic"/>
                <a:sym typeface="Century Gothic"/>
              </a:rPr>
              <a:t>bytes</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200" strike="noStrike">
                <a:solidFill>
                  <a:srgbClr val="000000"/>
                </a:solidFill>
                <a:latin typeface="Century Gothic"/>
                <a:ea typeface="Century Gothic"/>
                <a:cs typeface="Century Gothic"/>
                <a:sym typeface="Century Gothic"/>
              </a:rPr>
              <a:t>per data block</a:t>
            </a:r>
            <a:endParaRPr b="0" sz="1800" strike="noStrike">
              <a:solidFill>
                <a:srgbClr val="000000"/>
              </a:solidFill>
              <a:latin typeface="Arial"/>
              <a:ea typeface="Arial"/>
              <a:cs typeface="Arial"/>
              <a:sym typeface="Arial"/>
            </a:endParaRPr>
          </a:p>
        </p:txBody>
      </p:sp>
      <p:sp>
        <p:nvSpPr>
          <p:cNvPr id="279" name="Google Shape;279;p41"/>
          <p:cNvSpPr/>
          <p:nvPr/>
        </p:nvSpPr>
        <p:spPr>
          <a:xfrm>
            <a:off x="1863720" y="290376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41"/>
          <p:cNvSpPr/>
          <p:nvPr/>
        </p:nvSpPr>
        <p:spPr>
          <a:xfrm>
            <a:off x="1863720" y="331452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41"/>
          <p:cNvSpPr/>
          <p:nvPr/>
        </p:nvSpPr>
        <p:spPr>
          <a:xfrm>
            <a:off x="1892651" y="296100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282" name="Google Shape;282;p41"/>
          <p:cNvSpPr/>
          <p:nvPr/>
        </p:nvSpPr>
        <p:spPr>
          <a:xfrm>
            <a:off x="1892552" y="337175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283" name="Google Shape;283;p41"/>
          <p:cNvSpPr/>
          <p:nvPr/>
        </p:nvSpPr>
        <p:spPr>
          <a:xfrm>
            <a:off x="2549520" y="296100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284" name="Google Shape;284;p41"/>
          <p:cNvSpPr/>
          <p:nvPr/>
        </p:nvSpPr>
        <p:spPr>
          <a:xfrm>
            <a:off x="2549520" y="337176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285" name="Google Shape;285;p41"/>
          <p:cNvSpPr/>
          <p:nvPr/>
        </p:nvSpPr>
        <p:spPr>
          <a:xfrm>
            <a:off x="1261800" y="29260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2:</a:t>
            </a:r>
            <a:endParaRPr b="0" sz="1800" strike="noStrike">
              <a:solidFill>
                <a:srgbClr val="000000"/>
              </a:solidFill>
              <a:latin typeface="Arial"/>
              <a:ea typeface="Arial"/>
              <a:cs typeface="Arial"/>
              <a:sym typeface="Arial"/>
            </a:endParaRPr>
          </a:p>
        </p:txBody>
      </p:sp>
      <p:sp>
        <p:nvSpPr>
          <p:cNvPr id="286" name="Google Shape;286;p41"/>
          <p:cNvSpPr/>
          <p:nvPr/>
        </p:nvSpPr>
        <p:spPr>
          <a:xfrm>
            <a:off x="1261800" y="334980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3:</a:t>
            </a:r>
            <a:endParaRPr b="0" sz="1800" strike="noStrike">
              <a:solidFill>
                <a:srgbClr val="000000"/>
              </a:solidFill>
              <a:latin typeface="Arial"/>
              <a:ea typeface="Arial"/>
              <a:cs typeface="Arial"/>
              <a:sym typeface="Arial"/>
            </a:endParaRPr>
          </a:p>
        </p:txBody>
      </p:sp>
      <p:sp>
        <p:nvSpPr>
          <p:cNvPr id="287" name="Google Shape;287;p41"/>
          <p:cNvSpPr/>
          <p:nvPr/>
        </p:nvSpPr>
        <p:spPr>
          <a:xfrm>
            <a:off x="3349800" y="296100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288" name="Google Shape;288;p41"/>
          <p:cNvSpPr/>
          <p:nvPr/>
        </p:nvSpPr>
        <p:spPr>
          <a:xfrm>
            <a:off x="3349800" y="336096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graphicFrame>
        <p:nvGraphicFramePr>
          <p:cNvPr id="289" name="Google Shape;289;p41"/>
          <p:cNvGraphicFramePr/>
          <p:nvPr/>
        </p:nvGraphicFramePr>
        <p:xfrm>
          <a:off x="5870340" y="2515580"/>
          <a:ext cx="3000000" cy="3000000"/>
        </p:xfrm>
        <a:graphic>
          <a:graphicData uri="http://schemas.openxmlformats.org/drawingml/2006/table">
            <a:tbl>
              <a:tblPr>
                <a:noFill/>
                <a:tableStyleId>{12B33557-7E90-4BA1-B8BA-8D79323FB7F1}</a:tableStyleId>
              </a:tblPr>
              <a:tblGrid>
                <a:gridCol w="614150"/>
                <a:gridCol w="614150"/>
                <a:gridCol w="614150"/>
                <a:gridCol w="614525"/>
              </a:tblGrid>
              <a:tr h="344875">
                <a:tc>
                  <a:txBody>
                    <a:bodyPr/>
                    <a:lstStyle/>
                    <a:p>
                      <a:pPr indent="0" lvl="0" marL="0" marR="0" rtl="0" algn="l">
                        <a:spcBef>
                          <a:spcPts val="0"/>
                        </a:spcBef>
                        <a:spcAft>
                          <a:spcPts val="0"/>
                        </a:spcAft>
                        <a:buNone/>
                      </a:pPr>
                      <a:r>
                        <a:t/>
                      </a:r>
                      <a:endParaRPr sz="1800"/>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t</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s</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b</a:t>
                      </a:r>
                      <a:endParaRPr/>
                    </a:p>
                  </a:txBody>
                  <a:tcPr marT="45725" marB="45725" marR="68400" marL="68400"/>
                </a:tc>
              </a:tr>
              <a:tr h="344875">
                <a:tc>
                  <a:txBody>
                    <a:bodyPr/>
                    <a:lstStyle/>
                    <a:p>
                      <a:pPr indent="0" lvl="0" marL="0" marR="0" rtl="0" algn="l">
                        <a:lnSpc>
                          <a:spcPct val="100000"/>
                        </a:lnSpc>
                        <a:spcBef>
                          <a:spcPts val="0"/>
                        </a:spcBef>
                        <a:spcAft>
                          <a:spcPts val="0"/>
                        </a:spcAft>
                        <a:buNone/>
                      </a:pPr>
                      <a:r>
                        <a:rPr b="1" lang="en-US" sz="1800" strike="noStrike">
                          <a:solidFill>
                            <a:srgbClr val="660066"/>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1</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2</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3</a:t>
                      </a:r>
                      <a:endParaRPr/>
                    </a:p>
                  </a:txBody>
                  <a:tcPr marT="45725" marB="45725" marR="68400" marL="68400"/>
                </a:tc>
              </a:tr>
              <a:tr h="344875">
                <a:tc>
                  <a:txBody>
                    <a:bodyPr/>
                    <a:lstStyle/>
                    <a:p>
                      <a:pPr indent="0" lvl="0" marL="0" marR="0" rtl="0" algn="l">
                        <a:lnSpc>
                          <a:spcPct val="100000"/>
                        </a:lnSpc>
                        <a:spcBef>
                          <a:spcPts val="0"/>
                        </a:spcBef>
                        <a:spcAft>
                          <a:spcPts val="0"/>
                        </a:spcAft>
                        <a:buNone/>
                      </a:pPr>
                      <a:r>
                        <a:rPr b="1" lang="en-US" sz="1800" strike="noStrike">
                          <a:solidFill>
                            <a:srgbClr val="660066"/>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27</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2</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3</a:t>
                      </a:r>
                      <a:endParaRPr/>
                    </a:p>
                  </a:txBody>
                  <a:tcPr marT="45725" marB="45725" marR="68400" marL="68400"/>
                </a:tc>
              </a:tr>
              <a:tr h="344875">
                <a:tc>
                  <a:txBody>
                    <a:bodyPr/>
                    <a:lstStyle/>
                    <a:p>
                      <a:pPr indent="0" lvl="0" marL="0" marR="0" rtl="0" algn="l">
                        <a:lnSpc>
                          <a:spcPct val="100000"/>
                        </a:lnSpc>
                        <a:spcBef>
                          <a:spcPts val="0"/>
                        </a:spcBef>
                        <a:spcAft>
                          <a:spcPts val="0"/>
                        </a:spcAft>
                        <a:buNone/>
                      </a:pPr>
                      <a:r>
                        <a:rPr b="1" lang="en-US" sz="1800" strike="noStrike">
                          <a:solidFill>
                            <a:srgbClr val="660066"/>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25</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4</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3</a:t>
                      </a:r>
                      <a:endParaRPr/>
                    </a:p>
                  </a:txBody>
                  <a:tcPr marT="45725" marB="45725" marR="68400" marL="68400"/>
                </a:tc>
              </a:tr>
              <a:tr h="344875">
                <a:tc>
                  <a:txBody>
                    <a:bodyPr/>
                    <a:lstStyle/>
                    <a:p>
                      <a:pPr indent="0" lvl="0" marL="0" marR="0" rtl="0" algn="l">
                        <a:lnSpc>
                          <a:spcPct val="100000"/>
                        </a:lnSpc>
                        <a:spcBef>
                          <a:spcPts val="0"/>
                        </a:spcBef>
                        <a:spcAft>
                          <a:spcPts val="0"/>
                        </a:spcAft>
                        <a:buNone/>
                      </a:pPr>
                      <a:r>
                        <a:rPr b="1" lang="en-US" sz="1800" strike="noStrike">
                          <a:solidFill>
                            <a:srgbClr val="660066"/>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1</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4</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8</a:t>
                      </a:r>
                      <a:endParaRPr/>
                    </a:p>
                  </a:txBody>
                  <a:tcPr marT="45725" marB="45725" marR="68400" marL="68400"/>
                </a:tc>
              </a:tr>
              <a:tr h="345950">
                <a:tc>
                  <a:txBody>
                    <a:bodyPr/>
                    <a:lstStyle/>
                    <a:p>
                      <a:pPr indent="0" lvl="0" marL="0" marR="0" rtl="0" algn="l">
                        <a:lnSpc>
                          <a:spcPct val="100000"/>
                        </a:lnSpc>
                        <a:spcBef>
                          <a:spcPts val="0"/>
                        </a:spcBef>
                        <a:spcAft>
                          <a:spcPts val="0"/>
                        </a:spcAft>
                        <a:buNone/>
                      </a:pPr>
                      <a:r>
                        <a:rPr b="1" lang="en-US" sz="1800" strike="noStrike">
                          <a:solidFill>
                            <a:srgbClr val="660066"/>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20</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4</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8</a:t>
                      </a:r>
                      <a:endParaRPr/>
                    </a:p>
                  </a:txBody>
                  <a:tcPr marT="45725" marB="45725" marR="68400" marL="68400"/>
                </a:tc>
              </a:tr>
            </a:tbl>
          </a:graphicData>
        </a:graphic>
      </p:graphicFrame>
      <p:sp>
        <p:nvSpPr>
          <p:cNvPr id="290" name="Google Shape;290;p41"/>
          <p:cNvSpPr/>
          <p:nvPr/>
        </p:nvSpPr>
        <p:spPr>
          <a:xfrm>
            <a:off x="1934640" y="3886200"/>
            <a:ext cx="5425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t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291" name="Google Shape;291;p41"/>
          <p:cNvSpPr/>
          <p:nvPr/>
        </p:nvSpPr>
        <p:spPr>
          <a:xfrm>
            <a:off x="2751480" y="3886200"/>
            <a:ext cx="5839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s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292" name="Google Shape;292;p41"/>
          <p:cNvSpPr/>
          <p:nvPr/>
        </p:nvSpPr>
        <p:spPr>
          <a:xfrm>
            <a:off x="355536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41"/>
          <p:cNvSpPr/>
          <p:nvPr/>
        </p:nvSpPr>
        <p:spPr>
          <a:xfrm>
            <a:off x="269820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41"/>
          <p:cNvSpPr/>
          <p:nvPr/>
        </p:nvSpPr>
        <p:spPr>
          <a:xfrm>
            <a:off x="184104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41"/>
          <p:cNvSpPr/>
          <p:nvPr/>
        </p:nvSpPr>
        <p:spPr>
          <a:xfrm>
            <a:off x="371736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b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296" name="Google Shape;296;p41"/>
          <p:cNvSpPr/>
          <p:nvPr/>
        </p:nvSpPr>
        <p:spPr>
          <a:xfrm>
            <a:off x="4304880" y="428688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0</a:t>
            </a:r>
            <a:endParaRPr b="0" sz="1800" strike="noStrike">
              <a:solidFill>
                <a:srgbClr val="000000"/>
              </a:solidFill>
              <a:latin typeface="Arial"/>
              <a:ea typeface="Arial"/>
              <a:cs typeface="Arial"/>
              <a:sym typeface="Arial"/>
            </a:endParaRPr>
          </a:p>
        </p:txBody>
      </p:sp>
      <p:sp>
        <p:nvSpPr>
          <p:cNvPr id="297" name="Google Shape;297;p41"/>
          <p:cNvSpPr/>
          <p:nvPr/>
        </p:nvSpPr>
        <p:spPr>
          <a:xfrm>
            <a:off x="1774453" y="4286875"/>
            <a:ext cx="414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31</a:t>
            </a:r>
            <a:endParaRPr b="0" sz="1800" strike="noStrike">
              <a:solidFill>
                <a:srgbClr val="000000"/>
              </a:solidFill>
              <a:latin typeface="Arial"/>
              <a:ea typeface="Arial"/>
              <a:cs typeface="Arial"/>
              <a:sym typeface="Arial"/>
            </a:endParaRPr>
          </a:p>
        </p:txBody>
      </p:sp>
      <p:sp>
        <p:nvSpPr>
          <p:cNvPr id="298" name="Google Shape;298;p41"/>
          <p:cNvSpPr/>
          <p:nvPr/>
        </p:nvSpPr>
        <p:spPr>
          <a:xfrm>
            <a:off x="2044074" y="4713849"/>
            <a:ext cx="542400" cy="2283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299" name="Google Shape;299;p41"/>
          <p:cNvSpPr/>
          <p:nvPr/>
        </p:nvSpPr>
        <p:spPr>
          <a:xfrm>
            <a:off x="2599560" y="4713840"/>
            <a:ext cx="10126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Set index</a:t>
            </a:r>
            <a:endParaRPr b="0" sz="1800" strike="noStrike">
              <a:solidFill>
                <a:srgbClr val="000000"/>
              </a:solidFill>
              <a:latin typeface="Arial"/>
              <a:ea typeface="Arial"/>
              <a:cs typeface="Arial"/>
              <a:sym typeface="Arial"/>
            </a:endParaRPr>
          </a:p>
        </p:txBody>
      </p:sp>
      <p:sp>
        <p:nvSpPr>
          <p:cNvPr id="300" name="Google Shape;300;p41"/>
          <p:cNvSpPr/>
          <p:nvPr/>
        </p:nvSpPr>
        <p:spPr>
          <a:xfrm rot="5400000">
            <a:off x="212688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41"/>
          <p:cNvSpPr/>
          <p:nvPr/>
        </p:nvSpPr>
        <p:spPr>
          <a:xfrm rot="5400000">
            <a:off x="29840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41"/>
          <p:cNvSpPr/>
          <p:nvPr/>
        </p:nvSpPr>
        <p:spPr>
          <a:xfrm rot="5400000">
            <a:off x="38984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41"/>
          <p:cNvSpPr/>
          <p:nvPr/>
        </p:nvSpPr>
        <p:spPr>
          <a:xfrm>
            <a:off x="3574800" y="4713840"/>
            <a:ext cx="10180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Block offset</a:t>
            </a:r>
            <a:endParaRPr b="0" sz="1800"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42"/>
          <p:cNvSpPr txBox="1"/>
          <p:nvPr/>
        </p:nvSpPr>
        <p:spPr>
          <a:xfrm>
            <a:off x="1486080" y="914400"/>
            <a:ext cx="6057000" cy="6282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1800"/>
              <a:buFont typeface="Arial"/>
              <a:buChar char="•"/>
            </a:pPr>
            <a:r>
              <a:rPr b="0" lang="en-US" sz="1800" strike="noStrike">
                <a:solidFill>
                  <a:srgbClr val="000000"/>
                </a:solidFill>
                <a:latin typeface="Arial"/>
                <a:ea typeface="Arial"/>
                <a:cs typeface="Arial"/>
                <a:sym typeface="Arial"/>
              </a:rPr>
              <a:t>Assuming a 32-bit address (i.e. m=32), how many bits are used for tag (t), set index (s), and block offset (b).</a:t>
            </a:r>
            <a:endParaRPr b="0" sz="2100" strike="noStrike">
              <a:solidFill>
                <a:srgbClr val="000000"/>
              </a:solidFill>
              <a:latin typeface="Arial"/>
              <a:ea typeface="Arial"/>
              <a:cs typeface="Arial"/>
              <a:sym typeface="Arial"/>
            </a:endParaRPr>
          </a:p>
        </p:txBody>
      </p:sp>
      <p:sp>
        <p:nvSpPr>
          <p:cNvPr id="309" name="Google Shape;309;p42"/>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Direct-Mapped Cache Example</a:t>
            </a:r>
            <a:endParaRPr b="0" sz="1350" strike="noStrike">
              <a:solidFill>
                <a:srgbClr val="000000"/>
              </a:solidFill>
              <a:latin typeface="Arial"/>
              <a:ea typeface="Arial"/>
              <a:cs typeface="Arial"/>
              <a:sym typeface="Arial"/>
            </a:endParaRPr>
          </a:p>
        </p:txBody>
      </p:sp>
      <p:sp>
        <p:nvSpPr>
          <p:cNvPr id="310" name="Google Shape;310;p42"/>
          <p:cNvSpPr txBox="1"/>
          <p:nvPr/>
        </p:nvSpPr>
        <p:spPr>
          <a:xfrm>
            <a:off x="1143360" y="4767480"/>
            <a:ext cx="1543680" cy="27324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r>
              <a:t/>
            </a:r>
            <a:endParaRPr b="0" sz="1400" strike="noStrike">
              <a:solidFill>
                <a:srgbClr val="000000"/>
              </a:solidFill>
              <a:latin typeface="Times New Roman"/>
              <a:ea typeface="Times New Roman"/>
              <a:cs typeface="Times New Roman"/>
              <a:sym typeface="Times New Roman"/>
            </a:endParaRPr>
          </a:p>
        </p:txBody>
      </p:sp>
      <p:sp>
        <p:nvSpPr>
          <p:cNvPr id="311" name="Google Shape;311;p42"/>
          <p:cNvSpPr/>
          <p:nvPr/>
        </p:nvSpPr>
        <p:spPr>
          <a:xfrm>
            <a:off x="1863720" y="209304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42"/>
          <p:cNvSpPr/>
          <p:nvPr/>
        </p:nvSpPr>
        <p:spPr>
          <a:xfrm>
            <a:off x="1863720" y="250380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42"/>
          <p:cNvSpPr/>
          <p:nvPr/>
        </p:nvSpPr>
        <p:spPr>
          <a:xfrm>
            <a:off x="1892551" y="2150275"/>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314" name="Google Shape;314;p42"/>
          <p:cNvSpPr/>
          <p:nvPr/>
        </p:nvSpPr>
        <p:spPr>
          <a:xfrm>
            <a:off x="1892651" y="256105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315" name="Google Shape;315;p42"/>
          <p:cNvSpPr/>
          <p:nvPr/>
        </p:nvSpPr>
        <p:spPr>
          <a:xfrm>
            <a:off x="2549520" y="215028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316" name="Google Shape;316;p42"/>
          <p:cNvSpPr/>
          <p:nvPr/>
        </p:nvSpPr>
        <p:spPr>
          <a:xfrm>
            <a:off x="2549520" y="256104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317" name="Google Shape;317;p42"/>
          <p:cNvSpPr/>
          <p:nvPr/>
        </p:nvSpPr>
        <p:spPr>
          <a:xfrm>
            <a:off x="1261800" y="211500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0:</a:t>
            </a:r>
            <a:endParaRPr b="0" sz="1800" strike="noStrike">
              <a:solidFill>
                <a:srgbClr val="000000"/>
              </a:solidFill>
              <a:latin typeface="Arial"/>
              <a:ea typeface="Arial"/>
              <a:cs typeface="Arial"/>
              <a:sym typeface="Arial"/>
            </a:endParaRPr>
          </a:p>
        </p:txBody>
      </p:sp>
      <p:sp>
        <p:nvSpPr>
          <p:cNvPr id="318" name="Google Shape;318;p42"/>
          <p:cNvSpPr/>
          <p:nvPr/>
        </p:nvSpPr>
        <p:spPr>
          <a:xfrm>
            <a:off x="1261800" y="25390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1:</a:t>
            </a:r>
            <a:endParaRPr b="0" sz="1800" strike="noStrike">
              <a:solidFill>
                <a:srgbClr val="000000"/>
              </a:solidFill>
              <a:latin typeface="Arial"/>
              <a:ea typeface="Arial"/>
              <a:cs typeface="Arial"/>
              <a:sym typeface="Arial"/>
            </a:endParaRPr>
          </a:p>
        </p:txBody>
      </p:sp>
      <p:sp>
        <p:nvSpPr>
          <p:cNvPr id="319" name="Google Shape;319;p42"/>
          <p:cNvSpPr/>
          <p:nvPr/>
        </p:nvSpPr>
        <p:spPr>
          <a:xfrm>
            <a:off x="5121360" y="2093040"/>
            <a:ext cx="113760" cy="353160"/>
          </a:xfrm>
          <a:prstGeom prst="rightBrace">
            <a:avLst>
              <a:gd fmla="val 25781"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42"/>
          <p:cNvSpPr/>
          <p:nvPr/>
        </p:nvSpPr>
        <p:spPr>
          <a:xfrm>
            <a:off x="5258880" y="2115000"/>
            <a:ext cx="159552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E = 1</a:t>
            </a:r>
            <a:r>
              <a:rPr b="0" lang="en-US" sz="1350" strike="noStrike">
                <a:solidFill>
                  <a:srgbClr val="000000"/>
                </a:solidFill>
                <a:latin typeface="Century Gothic"/>
                <a:ea typeface="Century Gothic"/>
                <a:cs typeface="Century Gothic"/>
                <a:sym typeface="Century Gothic"/>
              </a:rPr>
              <a:t>  lines per set</a:t>
            </a:r>
            <a:endParaRPr b="0" sz="1800" strike="noStrike">
              <a:solidFill>
                <a:srgbClr val="000000"/>
              </a:solidFill>
              <a:latin typeface="Arial"/>
              <a:ea typeface="Arial"/>
              <a:cs typeface="Arial"/>
              <a:sym typeface="Arial"/>
            </a:endParaRPr>
          </a:p>
        </p:txBody>
      </p:sp>
      <p:sp>
        <p:nvSpPr>
          <p:cNvPr id="321" name="Google Shape;321;p42"/>
          <p:cNvSpPr/>
          <p:nvPr/>
        </p:nvSpPr>
        <p:spPr>
          <a:xfrm>
            <a:off x="3349800" y="215028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322" name="Google Shape;322;p42"/>
          <p:cNvSpPr/>
          <p:nvPr/>
        </p:nvSpPr>
        <p:spPr>
          <a:xfrm>
            <a:off x="3349800" y="255024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323" name="Google Shape;323;p42"/>
          <p:cNvSpPr/>
          <p:nvPr/>
        </p:nvSpPr>
        <p:spPr>
          <a:xfrm rot="-5400000">
            <a:off x="4016880" y="1214640"/>
            <a:ext cx="113760" cy="148536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42"/>
          <p:cNvSpPr/>
          <p:nvPr/>
        </p:nvSpPr>
        <p:spPr>
          <a:xfrm>
            <a:off x="3585949" y="1489325"/>
            <a:ext cx="13065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200" strike="noStrike">
                <a:solidFill>
                  <a:srgbClr val="000000"/>
                </a:solidFill>
                <a:latin typeface="Century Gothic"/>
                <a:ea typeface="Century Gothic"/>
                <a:cs typeface="Century Gothic"/>
                <a:sym typeface="Century Gothic"/>
              </a:rPr>
              <a:t>8  </a:t>
            </a:r>
            <a:r>
              <a:rPr b="0" lang="en-US" sz="1200" strike="noStrike">
                <a:solidFill>
                  <a:srgbClr val="000000"/>
                </a:solidFill>
                <a:latin typeface="Century Gothic"/>
                <a:ea typeface="Century Gothic"/>
                <a:cs typeface="Century Gothic"/>
                <a:sym typeface="Century Gothic"/>
              </a:rPr>
              <a:t>bytes</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200" strike="noStrike">
                <a:solidFill>
                  <a:srgbClr val="000000"/>
                </a:solidFill>
                <a:latin typeface="Century Gothic"/>
                <a:ea typeface="Century Gothic"/>
                <a:cs typeface="Century Gothic"/>
                <a:sym typeface="Century Gothic"/>
              </a:rPr>
              <a:t>per data block</a:t>
            </a:r>
            <a:endParaRPr b="0" sz="1800" strike="noStrike">
              <a:solidFill>
                <a:srgbClr val="000000"/>
              </a:solidFill>
              <a:latin typeface="Arial"/>
              <a:ea typeface="Arial"/>
              <a:cs typeface="Arial"/>
              <a:sym typeface="Arial"/>
            </a:endParaRPr>
          </a:p>
        </p:txBody>
      </p:sp>
      <p:sp>
        <p:nvSpPr>
          <p:cNvPr id="325" name="Google Shape;325;p42"/>
          <p:cNvSpPr/>
          <p:nvPr/>
        </p:nvSpPr>
        <p:spPr>
          <a:xfrm>
            <a:off x="1863720" y="290376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42"/>
          <p:cNvSpPr/>
          <p:nvPr/>
        </p:nvSpPr>
        <p:spPr>
          <a:xfrm>
            <a:off x="1863720" y="331452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42"/>
          <p:cNvSpPr/>
          <p:nvPr/>
        </p:nvSpPr>
        <p:spPr>
          <a:xfrm>
            <a:off x="1892651" y="296100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328" name="Google Shape;328;p42"/>
          <p:cNvSpPr/>
          <p:nvPr/>
        </p:nvSpPr>
        <p:spPr>
          <a:xfrm>
            <a:off x="1892552" y="3371750"/>
            <a:ext cx="5424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329" name="Google Shape;329;p42"/>
          <p:cNvSpPr/>
          <p:nvPr/>
        </p:nvSpPr>
        <p:spPr>
          <a:xfrm>
            <a:off x="2549520" y="296100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330" name="Google Shape;330;p42"/>
          <p:cNvSpPr/>
          <p:nvPr/>
        </p:nvSpPr>
        <p:spPr>
          <a:xfrm>
            <a:off x="2549520" y="337176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331" name="Google Shape;331;p42"/>
          <p:cNvSpPr/>
          <p:nvPr/>
        </p:nvSpPr>
        <p:spPr>
          <a:xfrm>
            <a:off x="1261800" y="29260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2:</a:t>
            </a:r>
            <a:endParaRPr b="0" sz="1800" strike="noStrike">
              <a:solidFill>
                <a:srgbClr val="000000"/>
              </a:solidFill>
              <a:latin typeface="Arial"/>
              <a:ea typeface="Arial"/>
              <a:cs typeface="Arial"/>
              <a:sym typeface="Arial"/>
            </a:endParaRPr>
          </a:p>
        </p:txBody>
      </p:sp>
      <p:sp>
        <p:nvSpPr>
          <p:cNvPr id="332" name="Google Shape;332;p42"/>
          <p:cNvSpPr/>
          <p:nvPr/>
        </p:nvSpPr>
        <p:spPr>
          <a:xfrm>
            <a:off x="1261800" y="334980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3:</a:t>
            </a:r>
            <a:endParaRPr b="0" sz="1800" strike="noStrike">
              <a:solidFill>
                <a:srgbClr val="000000"/>
              </a:solidFill>
              <a:latin typeface="Arial"/>
              <a:ea typeface="Arial"/>
              <a:cs typeface="Arial"/>
              <a:sym typeface="Arial"/>
            </a:endParaRPr>
          </a:p>
        </p:txBody>
      </p:sp>
      <p:sp>
        <p:nvSpPr>
          <p:cNvPr id="333" name="Google Shape;333;p42"/>
          <p:cNvSpPr/>
          <p:nvPr/>
        </p:nvSpPr>
        <p:spPr>
          <a:xfrm>
            <a:off x="3349800" y="296100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334" name="Google Shape;334;p42"/>
          <p:cNvSpPr/>
          <p:nvPr/>
        </p:nvSpPr>
        <p:spPr>
          <a:xfrm>
            <a:off x="3349800" y="336096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graphicFrame>
        <p:nvGraphicFramePr>
          <p:cNvPr id="335" name="Google Shape;335;p42"/>
          <p:cNvGraphicFramePr/>
          <p:nvPr/>
        </p:nvGraphicFramePr>
        <p:xfrm>
          <a:off x="5870340" y="2515580"/>
          <a:ext cx="3000000" cy="3000000"/>
        </p:xfrm>
        <a:graphic>
          <a:graphicData uri="http://schemas.openxmlformats.org/drawingml/2006/table">
            <a:tbl>
              <a:tblPr>
                <a:noFill/>
                <a:tableStyleId>{12B33557-7E90-4BA1-B8BA-8D79323FB7F1}</a:tableStyleId>
              </a:tblPr>
              <a:tblGrid>
                <a:gridCol w="614150"/>
                <a:gridCol w="614150"/>
                <a:gridCol w="614150"/>
                <a:gridCol w="614525"/>
              </a:tblGrid>
              <a:tr h="344875">
                <a:tc>
                  <a:txBody>
                    <a:bodyPr/>
                    <a:lstStyle/>
                    <a:p>
                      <a:pPr indent="0" lvl="0" marL="0" marR="0" rtl="0" algn="l">
                        <a:spcBef>
                          <a:spcPts val="0"/>
                        </a:spcBef>
                        <a:spcAft>
                          <a:spcPts val="0"/>
                        </a:spcAft>
                        <a:buNone/>
                      </a:pPr>
                      <a:r>
                        <a:t/>
                      </a:r>
                      <a:endParaRPr sz="1800"/>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t</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s</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b</a:t>
                      </a:r>
                      <a:endParaRPr/>
                    </a:p>
                  </a:txBody>
                  <a:tcPr marT="45725" marB="45725" marR="68400" marL="68400"/>
                </a:tc>
              </a:tr>
              <a:tr h="344875">
                <a:tc>
                  <a:txBody>
                    <a:bodyPr/>
                    <a:lstStyle/>
                    <a:p>
                      <a:pPr indent="0" lvl="0" marL="0" marR="0" rtl="0" algn="l">
                        <a:lnSpc>
                          <a:spcPct val="100000"/>
                        </a:lnSpc>
                        <a:spcBef>
                          <a:spcPts val="0"/>
                        </a:spcBef>
                        <a:spcAft>
                          <a:spcPts val="0"/>
                        </a:spcAft>
                        <a:buNone/>
                      </a:pPr>
                      <a:r>
                        <a:rPr b="1" lang="en-US" sz="1800" strike="noStrike">
                          <a:solidFill>
                            <a:srgbClr val="660066"/>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1</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2</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3</a:t>
                      </a:r>
                      <a:endParaRPr/>
                    </a:p>
                  </a:txBody>
                  <a:tcPr marT="45725" marB="45725" marR="68400" marL="68400"/>
                </a:tc>
              </a:tr>
              <a:tr h="344875">
                <a:tc>
                  <a:txBody>
                    <a:bodyPr/>
                    <a:lstStyle/>
                    <a:p>
                      <a:pPr indent="0" lvl="0" marL="0" marR="0" rtl="0" algn="l">
                        <a:lnSpc>
                          <a:spcPct val="100000"/>
                        </a:lnSpc>
                        <a:spcBef>
                          <a:spcPts val="0"/>
                        </a:spcBef>
                        <a:spcAft>
                          <a:spcPts val="0"/>
                        </a:spcAft>
                        <a:buNone/>
                      </a:pPr>
                      <a:r>
                        <a:rPr b="1" lang="en-US" sz="1800" strike="noStrike">
                          <a:solidFill>
                            <a:srgbClr val="660066"/>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27</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2</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3</a:t>
                      </a:r>
                      <a:endParaRPr/>
                    </a:p>
                  </a:txBody>
                  <a:tcPr marT="45725" marB="45725" marR="68400" marL="68400"/>
                </a:tc>
              </a:tr>
              <a:tr h="344875">
                <a:tc>
                  <a:txBody>
                    <a:bodyPr/>
                    <a:lstStyle/>
                    <a:p>
                      <a:pPr indent="0" lvl="0" marL="0" marR="0" rtl="0" algn="l">
                        <a:lnSpc>
                          <a:spcPct val="100000"/>
                        </a:lnSpc>
                        <a:spcBef>
                          <a:spcPts val="0"/>
                        </a:spcBef>
                        <a:spcAft>
                          <a:spcPts val="0"/>
                        </a:spcAft>
                        <a:buNone/>
                      </a:pPr>
                      <a:r>
                        <a:rPr b="1" lang="en-US" sz="1800" strike="noStrike">
                          <a:solidFill>
                            <a:srgbClr val="660066"/>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25</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4</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3</a:t>
                      </a:r>
                      <a:endParaRPr/>
                    </a:p>
                  </a:txBody>
                  <a:tcPr marT="45725" marB="45725" marR="68400" marL="68400"/>
                </a:tc>
              </a:tr>
              <a:tr h="344875">
                <a:tc>
                  <a:txBody>
                    <a:bodyPr/>
                    <a:lstStyle/>
                    <a:p>
                      <a:pPr indent="0" lvl="0" marL="0" marR="0" rtl="0" algn="l">
                        <a:lnSpc>
                          <a:spcPct val="100000"/>
                        </a:lnSpc>
                        <a:spcBef>
                          <a:spcPts val="0"/>
                        </a:spcBef>
                        <a:spcAft>
                          <a:spcPts val="0"/>
                        </a:spcAft>
                        <a:buNone/>
                      </a:pPr>
                      <a:r>
                        <a:rPr b="1" lang="en-US" sz="1800" strike="noStrike">
                          <a:solidFill>
                            <a:srgbClr val="660066"/>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1</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4</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8</a:t>
                      </a:r>
                      <a:endParaRPr/>
                    </a:p>
                  </a:txBody>
                  <a:tcPr marT="45725" marB="45725" marR="68400" marL="68400"/>
                </a:tc>
              </a:tr>
              <a:tr h="345950">
                <a:tc>
                  <a:txBody>
                    <a:bodyPr/>
                    <a:lstStyle/>
                    <a:p>
                      <a:pPr indent="0" lvl="0" marL="0" marR="0" rtl="0" algn="l">
                        <a:lnSpc>
                          <a:spcPct val="100000"/>
                        </a:lnSpc>
                        <a:spcBef>
                          <a:spcPts val="0"/>
                        </a:spcBef>
                        <a:spcAft>
                          <a:spcPts val="0"/>
                        </a:spcAft>
                        <a:buNone/>
                      </a:pPr>
                      <a:r>
                        <a:rPr b="1" lang="en-US" sz="1800" strike="noStrike">
                          <a:solidFill>
                            <a:srgbClr val="660066"/>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20</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4</a:t>
                      </a:r>
                      <a:endParaRPr/>
                    </a:p>
                  </a:txBody>
                  <a:tcPr marT="45725" marB="45725" marR="68400" marL="68400"/>
                </a:tc>
                <a:tc>
                  <a:txBody>
                    <a:bodyPr/>
                    <a:lstStyle/>
                    <a:p>
                      <a:pPr indent="0" lvl="0" marL="0" marR="0" rtl="0" algn="ctr">
                        <a:lnSpc>
                          <a:spcPct val="100000"/>
                        </a:lnSpc>
                        <a:spcBef>
                          <a:spcPts val="0"/>
                        </a:spcBef>
                        <a:spcAft>
                          <a:spcPts val="0"/>
                        </a:spcAft>
                        <a:buNone/>
                      </a:pPr>
                      <a:r>
                        <a:rPr b="0" lang="en-US" sz="1800" strike="noStrike">
                          <a:solidFill>
                            <a:srgbClr val="000000"/>
                          </a:solidFill>
                          <a:latin typeface="Arial"/>
                          <a:ea typeface="Arial"/>
                          <a:cs typeface="Arial"/>
                          <a:sym typeface="Arial"/>
                        </a:rPr>
                        <a:t>8</a:t>
                      </a:r>
                      <a:endParaRPr/>
                    </a:p>
                  </a:txBody>
                  <a:tcPr marT="45725" marB="45725" marR="68400" marL="68400"/>
                </a:tc>
              </a:tr>
            </a:tbl>
          </a:graphicData>
        </a:graphic>
      </p:graphicFrame>
      <p:sp>
        <p:nvSpPr>
          <p:cNvPr id="336" name="Google Shape;336;p42"/>
          <p:cNvSpPr/>
          <p:nvPr/>
        </p:nvSpPr>
        <p:spPr>
          <a:xfrm>
            <a:off x="1934640" y="3886200"/>
            <a:ext cx="5425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t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337" name="Google Shape;337;p42"/>
          <p:cNvSpPr/>
          <p:nvPr/>
        </p:nvSpPr>
        <p:spPr>
          <a:xfrm>
            <a:off x="2751480" y="3886200"/>
            <a:ext cx="5839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s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338" name="Google Shape;338;p42"/>
          <p:cNvSpPr/>
          <p:nvPr/>
        </p:nvSpPr>
        <p:spPr>
          <a:xfrm>
            <a:off x="355536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42"/>
          <p:cNvSpPr/>
          <p:nvPr/>
        </p:nvSpPr>
        <p:spPr>
          <a:xfrm>
            <a:off x="269820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42"/>
          <p:cNvSpPr/>
          <p:nvPr/>
        </p:nvSpPr>
        <p:spPr>
          <a:xfrm>
            <a:off x="184104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42"/>
          <p:cNvSpPr/>
          <p:nvPr/>
        </p:nvSpPr>
        <p:spPr>
          <a:xfrm>
            <a:off x="371736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b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342" name="Google Shape;342;p42"/>
          <p:cNvSpPr/>
          <p:nvPr/>
        </p:nvSpPr>
        <p:spPr>
          <a:xfrm>
            <a:off x="4304880" y="428688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0</a:t>
            </a:r>
            <a:endParaRPr b="0" sz="1800" strike="noStrike">
              <a:solidFill>
                <a:srgbClr val="000000"/>
              </a:solidFill>
              <a:latin typeface="Arial"/>
              <a:ea typeface="Arial"/>
              <a:cs typeface="Arial"/>
              <a:sym typeface="Arial"/>
            </a:endParaRPr>
          </a:p>
        </p:txBody>
      </p:sp>
      <p:sp>
        <p:nvSpPr>
          <p:cNvPr id="343" name="Google Shape;343;p42"/>
          <p:cNvSpPr/>
          <p:nvPr/>
        </p:nvSpPr>
        <p:spPr>
          <a:xfrm>
            <a:off x="1699551" y="4286875"/>
            <a:ext cx="414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31</a:t>
            </a:r>
            <a:endParaRPr b="0" sz="1800" strike="noStrike">
              <a:solidFill>
                <a:srgbClr val="000000"/>
              </a:solidFill>
              <a:latin typeface="Arial"/>
              <a:ea typeface="Arial"/>
              <a:cs typeface="Arial"/>
              <a:sym typeface="Arial"/>
            </a:endParaRPr>
          </a:p>
        </p:txBody>
      </p:sp>
      <p:sp>
        <p:nvSpPr>
          <p:cNvPr id="344" name="Google Shape;344;p42"/>
          <p:cNvSpPr/>
          <p:nvPr/>
        </p:nvSpPr>
        <p:spPr>
          <a:xfrm>
            <a:off x="2044075" y="4713850"/>
            <a:ext cx="5424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345" name="Google Shape;345;p42"/>
          <p:cNvSpPr/>
          <p:nvPr/>
        </p:nvSpPr>
        <p:spPr>
          <a:xfrm>
            <a:off x="2599560" y="4713840"/>
            <a:ext cx="10126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Set index</a:t>
            </a:r>
            <a:endParaRPr b="0" sz="1800" strike="noStrike">
              <a:solidFill>
                <a:srgbClr val="000000"/>
              </a:solidFill>
              <a:latin typeface="Arial"/>
              <a:ea typeface="Arial"/>
              <a:cs typeface="Arial"/>
              <a:sym typeface="Arial"/>
            </a:endParaRPr>
          </a:p>
        </p:txBody>
      </p:sp>
      <p:sp>
        <p:nvSpPr>
          <p:cNvPr id="346" name="Google Shape;346;p42"/>
          <p:cNvSpPr/>
          <p:nvPr/>
        </p:nvSpPr>
        <p:spPr>
          <a:xfrm rot="5400000">
            <a:off x="212688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42"/>
          <p:cNvSpPr/>
          <p:nvPr/>
        </p:nvSpPr>
        <p:spPr>
          <a:xfrm rot="5400000">
            <a:off x="29840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42"/>
          <p:cNvSpPr/>
          <p:nvPr/>
        </p:nvSpPr>
        <p:spPr>
          <a:xfrm rot="5400000">
            <a:off x="38984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42"/>
          <p:cNvSpPr/>
          <p:nvPr/>
        </p:nvSpPr>
        <p:spPr>
          <a:xfrm>
            <a:off x="3574800" y="4713840"/>
            <a:ext cx="10180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Block offset</a:t>
            </a:r>
            <a:endParaRPr b="0" sz="1800" strike="noStrike">
              <a:solidFill>
                <a:srgbClr val="000000"/>
              </a:solidFill>
              <a:latin typeface="Arial"/>
              <a:ea typeface="Arial"/>
              <a:cs typeface="Arial"/>
              <a:sym typeface="Arial"/>
            </a:endParaRPr>
          </a:p>
        </p:txBody>
      </p:sp>
      <p:sp>
        <p:nvSpPr>
          <p:cNvPr id="350" name="Google Shape;350;p42"/>
          <p:cNvSpPr/>
          <p:nvPr/>
        </p:nvSpPr>
        <p:spPr>
          <a:xfrm>
            <a:off x="5885460" y="324684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4" name="Shape 354"/>
        <p:cNvGrpSpPr/>
        <p:nvPr/>
      </p:nvGrpSpPr>
      <p:grpSpPr>
        <a:xfrm>
          <a:off x="0" y="0"/>
          <a:ext cx="0" cy="0"/>
          <a:chOff x="0" y="0"/>
          <a:chExt cx="0" cy="0"/>
        </a:xfrm>
      </p:grpSpPr>
      <p:sp>
        <p:nvSpPr>
          <p:cNvPr id="355" name="Google Shape;355;p43"/>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Which Set Is it?</a:t>
            </a:r>
            <a:endParaRPr b="0" sz="1350" strike="noStrike">
              <a:solidFill>
                <a:srgbClr val="000000"/>
              </a:solidFill>
              <a:latin typeface="Arial"/>
              <a:ea typeface="Arial"/>
              <a:cs typeface="Arial"/>
              <a:sym typeface="Arial"/>
            </a:endParaRPr>
          </a:p>
        </p:txBody>
      </p:sp>
      <p:sp>
        <p:nvSpPr>
          <p:cNvPr id="356" name="Google Shape;356;p43"/>
          <p:cNvSpPr txBox="1"/>
          <p:nvPr/>
        </p:nvSpPr>
        <p:spPr>
          <a:xfrm>
            <a:off x="1486080" y="914400"/>
            <a:ext cx="6057000" cy="3996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1800"/>
              <a:buFont typeface="Arial"/>
              <a:buChar char="•"/>
            </a:pPr>
            <a:r>
              <a:rPr b="0" lang="en-US" sz="1800" strike="noStrike">
                <a:solidFill>
                  <a:srgbClr val="000000"/>
                </a:solidFill>
                <a:latin typeface="Arial"/>
                <a:ea typeface="Arial"/>
                <a:cs typeface="Arial"/>
                <a:sym typeface="Arial"/>
              </a:rPr>
              <a:t>Which set </a:t>
            </a:r>
            <a:r>
              <a:rPr lang="en-US" sz="1800">
                <a:solidFill>
                  <a:srgbClr val="000000"/>
                </a:solidFill>
                <a:latin typeface="Arial"/>
                <a:ea typeface="Arial"/>
                <a:cs typeface="Arial"/>
                <a:sym typeface="Arial"/>
              </a:rPr>
              <a:t>is</a:t>
            </a:r>
            <a:r>
              <a:rPr b="0" lang="en-US" sz="1800" strike="noStrike">
                <a:solidFill>
                  <a:srgbClr val="000000"/>
                </a:solidFill>
                <a:latin typeface="Arial"/>
                <a:ea typeface="Arial"/>
                <a:cs typeface="Arial"/>
                <a:sym typeface="Arial"/>
              </a:rPr>
              <a:t> the address </a:t>
            </a:r>
            <a:r>
              <a:rPr b="1" lang="en-US" sz="1800" strike="noStrike">
                <a:solidFill>
                  <a:srgbClr val="660066"/>
                </a:solidFill>
                <a:latin typeface="Arial"/>
                <a:ea typeface="Arial"/>
                <a:cs typeface="Arial"/>
                <a:sym typeface="Arial"/>
              </a:rPr>
              <a:t>0xFA1C</a:t>
            </a:r>
            <a:r>
              <a:rPr b="0" lang="en-US" sz="1800" strike="noStrike">
                <a:solidFill>
                  <a:srgbClr val="000000"/>
                </a:solidFill>
                <a:latin typeface="Arial"/>
                <a:ea typeface="Arial"/>
                <a:cs typeface="Arial"/>
                <a:sym typeface="Arial"/>
              </a:rPr>
              <a:t> located in?</a:t>
            </a:r>
            <a:endParaRPr b="0" sz="2100" strike="noStrike">
              <a:solidFill>
                <a:srgbClr val="000000"/>
              </a:solidFill>
              <a:latin typeface="Arial"/>
              <a:ea typeface="Arial"/>
              <a:cs typeface="Arial"/>
              <a:sym typeface="Arial"/>
            </a:endParaRPr>
          </a:p>
        </p:txBody>
      </p:sp>
      <p:sp>
        <p:nvSpPr>
          <p:cNvPr id="357" name="Google Shape;357;p43"/>
          <p:cNvSpPr txBox="1"/>
          <p:nvPr/>
        </p:nvSpPr>
        <p:spPr>
          <a:xfrm>
            <a:off x="1143360" y="4767480"/>
            <a:ext cx="1543680" cy="27324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sz="1400" strike="noStrike">
              <a:solidFill>
                <a:srgbClr val="000000"/>
              </a:solidFill>
              <a:latin typeface="Times New Roman"/>
              <a:ea typeface="Times New Roman"/>
              <a:cs typeface="Times New Roman"/>
              <a:sym typeface="Times New Roman"/>
            </a:endParaRPr>
          </a:p>
        </p:txBody>
      </p:sp>
      <p:sp>
        <p:nvSpPr>
          <p:cNvPr id="358" name="Google Shape;358;p43"/>
          <p:cNvSpPr/>
          <p:nvPr/>
        </p:nvSpPr>
        <p:spPr>
          <a:xfrm>
            <a:off x="1863720" y="185220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43"/>
          <p:cNvSpPr/>
          <p:nvPr/>
        </p:nvSpPr>
        <p:spPr>
          <a:xfrm>
            <a:off x="1863720" y="226296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43"/>
          <p:cNvSpPr/>
          <p:nvPr/>
        </p:nvSpPr>
        <p:spPr>
          <a:xfrm>
            <a:off x="1915025" y="1909450"/>
            <a:ext cx="5961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361" name="Google Shape;361;p43"/>
          <p:cNvSpPr/>
          <p:nvPr/>
        </p:nvSpPr>
        <p:spPr>
          <a:xfrm>
            <a:off x="1915152" y="2320200"/>
            <a:ext cx="5961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362" name="Google Shape;362;p43"/>
          <p:cNvSpPr/>
          <p:nvPr/>
        </p:nvSpPr>
        <p:spPr>
          <a:xfrm>
            <a:off x="2549520" y="190944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363" name="Google Shape;363;p43"/>
          <p:cNvSpPr/>
          <p:nvPr/>
        </p:nvSpPr>
        <p:spPr>
          <a:xfrm>
            <a:off x="2549520" y="232020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364" name="Google Shape;364;p43"/>
          <p:cNvSpPr/>
          <p:nvPr/>
        </p:nvSpPr>
        <p:spPr>
          <a:xfrm>
            <a:off x="1261800" y="18741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0:</a:t>
            </a:r>
            <a:endParaRPr b="0" sz="1800" strike="noStrike">
              <a:solidFill>
                <a:srgbClr val="000000"/>
              </a:solidFill>
              <a:latin typeface="Arial"/>
              <a:ea typeface="Arial"/>
              <a:cs typeface="Arial"/>
              <a:sym typeface="Arial"/>
            </a:endParaRPr>
          </a:p>
        </p:txBody>
      </p:sp>
      <p:sp>
        <p:nvSpPr>
          <p:cNvPr id="365" name="Google Shape;365;p43"/>
          <p:cNvSpPr/>
          <p:nvPr/>
        </p:nvSpPr>
        <p:spPr>
          <a:xfrm>
            <a:off x="1261800" y="2297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1:</a:t>
            </a:r>
            <a:endParaRPr b="0" sz="1800" strike="noStrike">
              <a:solidFill>
                <a:srgbClr val="000000"/>
              </a:solidFill>
              <a:latin typeface="Arial"/>
              <a:ea typeface="Arial"/>
              <a:cs typeface="Arial"/>
              <a:sym typeface="Arial"/>
            </a:endParaRPr>
          </a:p>
        </p:txBody>
      </p:sp>
      <p:sp>
        <p:nvSpPr>
          <p:cNvPr id="366" name="Google Shape;366;p43"/>
          <p:cNvSpPr/>
          <p:nvPr/>
        </p:nvSpPr>
        <p:spPr>
          <a:xfrm>
            <a:off x="5121360" y="1852200"/>
            <a:ext cx="113760" cy="353160"/>
          </a:xfrm>
          <a:prstGeom prst="rightBrace">
            <a:avLst>
              <a:gd fmla="val 25781"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43"/>
          <p:cNvSpPr/>
          <p:nvPr/>
        </p:nvSpPr>
        <p:spPr>
          <a:xfrm>
            <a:off x="5258880" y="1874160"/>
            <a:ext cx="159552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E = 1</a:t>
            </a:r>
            <a:r>
              <a:rPr b="0" lang="en-US" sz="1350" strike="noStrike">
                <a:solidFill>
                  <a:srgbClr val="000000"/>
                </a:solidFill>
                <a:latin typeface="Century Gothic"/>
                <a:ea typeface="Century Gothic"/>
                <a:cs typeface="Century Gothic"/>
                <a:sym typeface="Century Gothic"/>
              </a:rPr>
              <a:t>  lines per set</a:t>
            </a:r>
            <a:endParaRPr b="0" sz="1800" strike="noStrike">
              <a:solidFill>
                <a:srgbClr val="000000"/>
              </a:solidFill>
              <a:latin typeface="Arial"/>
              <a:ea typeface="Arial"/>
              <a:cs typeface="Arial"/>
              <a:sym typeface="Arial"/>
            </a:endParaRPr>
          </a:p>
        </p:txBody>
      </p:sp>
      <p:sp>
        <p:nvSpPr>
          <p:cNvPr id="368" name="Google Shape;368;p43"/>
          <p:cNvSpPr/>
          <p:nvPr/>
        </p:nvSpPr>
        <p:spPr>
          <a:xfrm>
            <a:off x="3349800" y="190944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369" name="Google Shape;369;p43"/>
          <p:cNvSpPr/>
          <p:nvPr/>
        </p:nvSpPr>
        <p:spPr>
          <a:xfrm>
            <a:off x="3349800" y="230940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370" name="Google Shape;370;p43"/>
          <p:cNvSpPr/>
          <p:nvPr/>
        </p:nvSpPr>
        <p:spPr>
          <a:xfrm rot="-5400000">
            <a:off x="4016880" y="973440"/>
            <a:ext cx="113760" cy="148536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43"/>
          <p:cNvSpPr/>
          <p:nvPr/>
        </p:nvSpPr>
        <p:spPr>
          <a:xfrm>
            <a:off x="3585948" y="1248475"/>
            <a:ext cx="13065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200" strike="noStrike">
                <a:solidFill>
                  <a:srgbClr val="000000"/>
                </a:solidFill>
                <a:latin typeface="Century Gothic"/>
                <a:ea typeface="Century Gothic"/>
                <a:cs typeface="Century Gothic"/>
                <a:sym typeface="Century Gothic"/>
              </a:rPr>
              <a:t>8  </a:t>
            </a:r>
            <a:r>
              <a:rPr b="0" lang="en-US" sz="1200" strike="noStrike">
                <a:solidFill>
                  <a:srgbClr val="000000"/>
                </a:solidFill>
                <a:latin typeface="Century Gothic"/>
                <a:ea typeface="Century Gothic"/>
                <a:cs typeface="Century Gothic"/>
                <a:sym typeface="Century Gothic"/>
              </a:rPr>
              <a:t>bytes</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200" strike="noStrike">
                <a:solidFill>
                  <a:srgbClr val="000000"/>
                </a:solidFill>
                <a:latin typeface="Century Gothic"/>
                <a:ea typeface="Century Gothic"/>
                <a:cs typeface="Century Gothic"/>
                <a:sym typeface="Century Gothic"/>
              </a:rPr>
              <a:t>per data block</a:t>
            </a:r>
            <a:endParaRPr b="0" sz="1800" strike="noStrike">
              <a:solidFill>
                <a:srgbClr val="000000"/>
              </a:solidFill>
              <a:latin typeface="Arial"/>
              <a:ea typeface="Arial"/>
              <a:cs typeface="Arial"/>
              <a:sym typeface="Arial"/>
            </a:endParaRPr>
          </a:p>
        </p:txBody>
      </p:sp>
      <p:sp>
        <p:nvSpPr>
          <p:cNvPr id="372" name="Google Shape;372;p43"/>
          <p:cNvSpPr/>
          <p:nvPr/>
        </p:nvSpPr>
        <p:spPr>
          <a:xfrm>
            <a:off x="1863720" y="266292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43"/>
          <p:cNvSpPr/>
          <p:nvPr/>
        </p:nvSpPr>
        <p:spPr>
          <a:xfrm>
            <a:off x="1863720" y="307368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43"/>
          <p:cNvSpPr/>
          <p:nvPr/>
        </p:nvSpPr>
        <p:spPr>
          <a:xfrm>
            <a:off x="1964052" y="2720150"/>
            <a:ext cx="547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375" name="Google Shape;375;p43"/>
          <p:cNvSpPr/>
          <p:nvPr/>
        </p:nvSpPr>
        <p:spPr>
          <a:xfrm>
            <a:off x="1964052" y="3130925"/>
            <a:ext cx="547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376" name="Google Shape;376;p43"/>
          <p:cNvSpPr/>
          <p:nvPr/>
        </p:nvSpPr>
        <p:spPr>
          <a:xfrm>
            <a:off x="2549520" y="272016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377" name="Google Shape;377;p43"/>
          <p:cNvSpPr/>
          <p:nvPr/>
        </p:nvSpPr>
        <p:spPr>
          <a:xfrm>
            <a:off x="2549520" y="313092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378" name="Google Shape;378;p43"/>
          <p:cNvSpPr/>
          <p:nvPr/>
        </p:nvSpPr>
        <p:spPr>
          <a:xfrm>
            <a:off x="1261800" y="2684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2:</a:t>
            </a:r>
            <a:endParaRPr b="0" sz="1800" strike="noStrike">
              <a:solidFill>
                <a:srgbClr val="000000"/>
              </a:solidFill>
              <a:latin typeface="Arial"/>
              <a:ea typeface="Arial"/>
              <a:cs typeface="Arial"/>
              <a:sym typeface="Arial"/>
            </a:endParaRPr>
          </a:p>
        </p:txBody>
      </p:sp>
      <p:sp>
        <p:nvSpPr>
          <p:cNvPr id="379" name="Google Shape;379;p43"/>
          <p:cNvSpPr/>
          <p:nvPr/>
        </p:nvSpPr>
        <p:spPr>
          <a:xfrm>
            <a:off x="1261800" y="31089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3:</a:t>
            </a:r>
            <a:endParaRPr b="0" sz="1800" strike="noStrike">
              <a:solidFill>
                <a:srgbClr val="000000"/>
              </a:solidFill>
              <a:latin typeface="Arial"/>
              <a:ea typeface="Arial"/>
              <a:cs typeface="Arial"/>
              <a:sym typeface="Arial"/>
            </a:endParaRPr>
          </a:p>
        </p:txBody>
      </p:sp>
      <p:sp>
        <p:nvSpPr>
          <p:cNvPr id="380" name="Google Shape;380;p43"/>
          <p:cNvSpPr/>
          <p:nvPr/>
        </p:nvSpPr>
        <p:spPr>
          <a:xfrm>
            <a:off x="3349800" y="272016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381" name="Google Shape;381;p43"/>
          <p:cNvSpPr/>
          <p:nvPr/>
        </p:nvSpPr>
        <p:spPr>
          <a:xfrm>
            <a:off x="3349800" y="312012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382" name="Google Shape;382;p43"/>
          <p:cNvSpPr/>
          <p:nvPr/>
        </p:nvSpPr>
        <p:spPr>
          <a:xfrm>
            <a:off x="1928880" y="388620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27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383" name="Google Shape;383;p43"/>
          <p:cNvSpPr/>
          <p:nvPr/>
        </p:nvSpPr>
        <p:spPr>
          <a:xfrm>
            <a:off x="276120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2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384" name="Google Shape;384;p43"/>
          <p:cNvSpPr/>
          <p:nvPr/>
        </p:nvSpPr>
        <p:spPr>
          <a:xfrm>
            <a:off x="355536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43"/>
          <p:cNvSpPr/>
          <p:nvPr/>
        </p:nvSpPr>
        <p:spPr>
          <a:xfrm>
            <a:off x="269820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43"/>
          <p:cNvSpPr/>
          <p:nvPr/>
        </p:nvSpPr>
        <p:spPr>
          <a:xfrm>
            <a:off x="184104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43"/>
          <p:cNvSpPr/>
          <p:nvPr/>
        </p:nvSpPr>
        <p:spPr>
          <a:xfrm>
            <a:off x="370512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3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388" name="Google Shape;388;p43"/>
          <p:cNvSpPr/>
          <p:nvPr/>
        </p:nvSpPr>
        <p:spPr>
          <a:xfrm>
            <a:off x="4304880" y="428688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0</a:t>
            </a:r>
            <a:endParaRPr b="0" sz="1800" strike="noStrike">
              <a:solidFill>
                <a:srgbClr val="000000"/>
              </a:solidFill>
              <a:latin typeface="Arial"/>
              <a:ea typeface="Arial"/>
              <a:cs typeface="Arial"/>
              <a:sym typeface="Arial"/>
            </a:endParaRPr>
          </a:p>
        </p:txBody>
      </p:sp>
      <p:sp>
        <p:nvSpPr>
          <p:cNvPr id="389" name="Google Shape;389;p43"/>
          <p:cNvSpPr/>
          <p:nvPr/>
        </p:nvSpPr>
        <p:spPr>
          <a:xfrm>
            <a:off x="1699551" y="4286875"/>
            <a:ext cx="414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31</a:t>
            </a:r>
            <a:endParaRPr b="0" sz="1800" strike="noStrike">
              <a:solidFill>
                <a:srgbClr val="000000"/>
              </a:solidFill>
              <a:latin typeface="Arial"/>
              <a:ea typeface="Arial"/>
              <a:cs typeface="Arial"/>
              <a:sym typeface="Arial"/>
            </a:endParaRPr>
          </a:p>
        </p:txBody>
      </p:sp>
      <p:sp>
        <p:nvSpPr>
          <p:cNvPr id="390" name="Google Shape;390;p43"/>
          <p:cNvSpPr/>
          <p:nvPr/>
        </p:nvSpPr>
        <p:spPr>
          <a:xfrm>
            <a:off x="1928877" y="4713850"/>
            <a:ext cx="5295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391" name="Google Shape;391;p43"/>
          <p:cNvSpPr/>
          <p:nvPr/>
        </p:nvSpPr>
        <p:spPr>
          <a:xfrm>
            <a:off x="2599560" y="4713840"/>
            <a:ext cx="10126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Set index</a:t>
            </a:r>
            <a:endParaRPr b="0" sz="1800" strike="noStrike">
              <a:solidFill>
                <a:srgbClr val="000000"/>
              </a:solidFill>
              <a:latin typeface="Arial"/>
              <a:ea typeface="Arial"/>
              <a:cs typeface="Arial"/>
              <a:sym typeface="Arial"/>
            </a:endParaRPr>
          </a:p>
        </p:txBody>
      </p:sp>
      <p:sp>
        <p:nvSpPr>
          <p:cNvPr id="392" name="Google Shape;392;p43"/>
          <p:cNvSpPr/>
          <p:nvPr/>
        </p:nvSpPr>
        <p:spPr>
          <a:xfrm rot="5400000">
            <a:off x="212688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43"/>
          <p:cNvSpPr/>
          <p:nvPr/>
        </p:nvSpPr>
        <p:spPr>
          <a:xfrm rot="5400000">
            <a:off x="29840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43"/>
          <p:cNvSpPr/>
          <p:nvPr/>
        </p:nvSpPr>
        <p:spPr>
          <a:xfrm rot="5400000">
            <a:off x="38984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43"/>
          <p:cNvSpPr/>
          <p:nvPr/>
        </p:nvSpPr>
        <p:spPr>
          <a:xfrm>
            <a:off x="3574800" y="4713840"/>
            <a:ext cx="10180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Block offset</a:t>
            </a:r>
            <a:endParaRPr b="0" sz="1800" strike="noStrike">
              <a:solidFill>
                <a:srgbClr val="000000"/>
              </a:solidFill>
              <a:latin typeface="Arial"/>
              <a:ea typeface="Arial"/>
              <a:cs typeface="Arial"/>
              <a:sym typeface="Arial"/>
            </a:endParaRPr>
          </a:p>
        </p:txBody>
      </p:sp>
      <p:graphicFrame>
        <p:nvGraphicFramePr>
          <p:cNvPr id="396" name="Google Shape;396;p43"/>
          <p:cNvGraphicFramePr/>
          <p:nvPr/>
        </p:nvGraphicFramePr>
        <p:xfrm>
          <a:off x="5200560" y="2297520"/>
          <a:ext cx="3000000" cy="3000000"/>
        </p:xfrm>
        <a:graphic>
          <a:graphicData uri="http://schemas.openxmlformats.org/drawingml/2006/table">
            <a:tbl>
              <a:tblPr>
                <a:noFill/>
                <a:tableStyleId>{12B33557-7E90-4BA1-B8BA-8D79323FB7F1}</a:tableStyleId>
              </a:tblPr>
              <a:tblGrid>
                <a:gridCol w="430925"/>
                <a:gridCol w="2026075"/>
              </a:tblGrid>
              <a:tr h="388450">
                <a:tc>
                  <a:txBody>
                    <a:bodyPr/>
                    <a:lstStyle/>
                    <a:p>
                      <a:pPr indent="0" lvl="0" marL="0" marR="0" rtl="0" algn="l">
                        <a:spcBef>
                          <a:spcPts val="0"/>
                        </a:spcBef>
                        <a:spcAft>
                          <a:spcPts val="0"/>
                        </a:spcAft>
                        <a:buNone/>
                      </a:pPr>
                      <a:r>
                        <a:t/>
                      </a:r>
                      <a:endParaRPr sz="1800"/>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Set # for 0xFA1C</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1</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2</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3</a:t>
                      </a:r>
                      <a:endParaRPr b="0" sz="1800" strike="noStrike">
                        <a:solidFill>
                          <a:srgbClr val="000000"/>
                        </a:solidFill>
                        <a:latin typeface="Arial"/>
                        <a:ea typeface="Arial"/>
                        <a:cs typeface="Arial"/>
                        <a:sym typeface="Arial"/>
                      </a:endParaRPr>
                    </a:p>
                  </a:txBody>
                  <a:tcPr marT="45725" marB="45725" marR="68400" marL="68400"/>
                </a:tc>
              </a:tr>
              <a:tr h="62065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More than one of the above</a:t>
                      </a:r>
                      <a:endParaRPr b="0" sz="1800" strike="noStrike">
                        <a:solidFill>
                          <a:srgbClr val="000000"/>
                        </a:solidFill>
                        <a:latin typeface="Arial"/>
                        <a:ea typeface="Arial"/>
                        <a:cs typeface="Arial"/>
                        <a:sym typeface="Arial"/>
                      </a:endParaRPr>
                    </a:p>
                  </a:txBody>
                  <a:tcPr marT="45725" marB="45725" marR="68400" marL="6840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0" name="Shape 400"/>
        <p:cNvGrpSpPr/>
        <p:nvPr/>
      </p:nvGrpSpPr>
      <p:grpSpPr>
        <a:xfrm>
          <a:off x="0" y="0"/>
          <a:ext cx="0" cy="0"/>
          <a:chOff x="0" y="0"/>
          <a:chExt cx="0" cy="0"/>
        </a:xfrm>
      </p:grpSpPr>
      <p:sp>
        <p:nvSpPr>
          <p:cNvPr id="401" name="Google Shape;401;p44"/>
          <p:cNvSpPr txBox="1"/>
          <p:nvPr/>
        </p:nvSpPr>
        <p:spPr>
          <a:xfrm>
            <a:off x="628560" y="2866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Which Set Is it?</a:t>
            </a:r>
            <a:endParaRPr b="0" sz="1350" strike="noStrike">
              <a:solidFill>
                <a:srgbClr val="000000"/>
              </a:solidFill>
              <a:latin typeface="Arial"/>
              <a:ea typeface="Arial"/>
              <a:cs typeface="Arial"/>
              <a:sym typeface="Arial"/>
            </a:endParaRPr>
          </a:p>
        </p:txBody>
      </p:sp>
      <p:sp>
        <p:nvSpPr>
          <p:cNvPr id="402" name="Google Shape;402;p44"/>
          <p:cNvSpPr txBox="1"/>
          <p:nvPr/>
        </p:nvSpPr>
        <p:spPr>
          <a:xfrm>
            <a:off x="1486080" y="914400"/>
            <a:ext cx="6057000" cy="3996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1800"/>
              <a:buFont typeface="Arial"/>
              <a:buChar char="•"/>
            </a:pPr>
            <a:r>
              <a:rPr b="0" lang="en-US" sz="1800" strike="noStrike">
                <a:solidFill>
                  <a:srgbClr val="000000"/>
                </a:solidFill>
                <a:latin typeface="Arial"/>
                <a:ea typeface="Arial"/>
                <a:cs typeface="Arial"/>
                <a:sym typeface="Arial"/>
              </a:rPr>
              <a:t>Which set is the address </a:t>
            </a:r>
            <a:r>
              <a:rPr b="1" lang="en-US" sz="1800" strike="noStrike">
                <a:solidFill>
                  <a:srgbClr val="660066"/>
                </a:solidFill>
                <a:latin typeface="Arial"/>
                <a:ea typeface="Arial"/>
                <a:cs typeface="Arial"/>
                <a:sym typeface="Arial"/>
              </a:rPr>
              <a:t>0xFA1C</a:t>
            </a:r>
            <a:r>
              <a:rPr b="0" lang="en-US" sz="1800" strike="noStrike">
                <a:solidFill>
                  <a:srgbClr val="000000"/>
                </a:solidFill>
                <a:latin typeface="Arial"/>
                <a:ea typeface="Arial"/>
                <a:cs typeface="Arial"/>
                <a:sym typeface="Arial"/>
              </a:rPr>
              <a:t> located in?</a:t>
            </a:r>
            <a:endParaRPr b="0" sz="2100" strike="noStrike">
              <a:solidFill>
                <a:srgbClr val="000000"/>
              </a:solidFill>
              <a:latin typeface="Arial"/>
              <a:ea typeface="Arial"/>
              <a:cs typeface="Arial"/>
              <a:sym typeface="Arial"/>
            </a:endParaRPr>
          </a:p>
        </p:txBody>
      </p:sp>
      <p:sp>
        <p:nvSpPr>
          <p:cNvPr id="403" name="Google Shape;403;p44"/>
          <p:cNvSpPr/>
          <p:nvPr/>
        </p:nvSpPr>
        <p:spPr>
          <a:xfrm>
            <a:off x="1863720" y="185220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44"/>
          <p:cNvSpPr/>
          <p:nvPr/>
        </p:nvSpPr>
        <p:spPr>
          <a:xfrm>
            <a:off x="1863720" y="226296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44"/>
          <p:cNvSpPr/>
          <p:nvPr/>
        </p:nvSpPr>
        <p:spPr>
          <a:xfrm>
            <a:off x="1928875" y="1909450"/>
            <a:ext cx="6261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406" name="Google Shape;406;p44"/>
          <p:cNvSpPr/>
          <p:nvPr/>
        </p:nvSpPr>
        <p:spPr>
          <a:xfrm>
            <a:off x="1928875" y="2320200"/>
            <a:ext cx="6855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407" name="Google Shape;407;p44"/>
          <p:cNvSpPr/>
          <p:nvPr/>
        </p:nvSpPr>
        <p:spPr>
          <a:xfrm>
            <a:off x="2549520" y="190944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08" name="Google Shape;408;p44"/>
          <p:cNvSpPr/>
          <p:nvPr/>
        </p:nvSpPr>
        <p:spPr>
          <a:xfrm>
            <a:off x="2549520" y="232020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09" name="Google Shape;409;p44"/>
          <p:cNvSpPr/>
          <p:nvPr/>
        </p:nvSpPr>
        <p:spPr>
          <a:xfrm>
            <a:off x="1261800" y="18741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0:</a:t>
            </a:r>
            <a:endParaRPr b="0" sz="1800" strike="noStrike">
              <a:solidFill>
                <a:srgbClr val="000000"/>
              </a:solidFill>
              <a:latin typeface="Arial"/>
              <a:ea typeface="Arial"/>
              <a:cs typeface="Arial"/>
              <a:sym typeface="Arial"/>
            </a:endParaRPr>
          </a:p>
        </p:txBody>
      </p:sp>
      <p:sp>
        <p:nvSpPr>
          <p:cNvPr id="410" name="Google Shape;410;p44"/>
          <p:cNvSpPr/>
          <p:nvPr/>
        </p:nvSpPr>
        <p:spPr>
          <a:xfrm>
            <a:off x="1261800" y="2297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1:</a:t>
            </a:r>
            <a:endParaRPr b="0" sz="1800" strike="noStrike">
              <a:solidFill>
                <a:srgbClr val="000000"/>
              </a:solidFill>
              <a:latin typeface="Arial"/>
              <a:ea typeface="Arial"/>
              <a:cs typeface="Arial"/>
              <a:sym typeface="Arial"/>
            </a:endParaRPr>
          </a:p>
        </p:txBody>
      </p:sp>
      <p:sp>
        <p:nvSpPr>
          <p:cNvPr id="411" name="Google Shape;411;p44"/>
          <p:cNvSpPr/>
          <p:nvPr/>
        </p:nvSpPr>
        <p:spPr>
          <a:xfrm>
            <a:off x="5121360" y="1852200"/>
            <a:ext cx="113760" cy="353160"/>
          </a:xfrm>
          <a:prstGeom prst="rightBrace">
            <a:avLst>
              <a:gd fmla="val 25781"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44"/>
          <p:cNvSpPr/>
          <p:nvPr/>
        </p:nvSpPr>
        <p:spPr>
          <a:xfrm>
            <a:off x="5258880" y="1874160"/>
            <a:ext cx="159552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E = 1</a:t>
            </a:r>
            <a:r>
              <a:rPr b="0" lang="en-US" sz="1350" strike="noStrike">
                <a:solidFill>
                  <a:srgbClr val="000000"/>
                </a:solidFill>
                <a:latin typeface="Century Gothic"/>
                <a:ea typeface="Century Gothic"/>
                <a:cs typeface="Century Gothic"/>
                <a:sym typeface="Century Gothic"/>
              </a:rPr>
              <a:t>  lines per set</a:t>
            </a:r>
            <a:endParaRPr b="0" sz="1800" strike="noStrike">
              <a:solidFill>
                <a:srgbClr val="000000"/>
              </a:solidFill>
              <a:latin typeface="Arial"/>
              <a:ea typeface="Arial"/>
              <a:cs typeface="Arial"/>
              <a:sym typeface="Arial"/>
            </a:endParaRPr>
          </a:p>
        </p:txBody>
      </p:sp>
      <p:sp>
        <p:nvSpPr>
          <p:cNvPr id="413" name="Google Shape;413;p44"/>
          <p:cNvSpPr/>
          <p:nvPr/>
        </p:nvSpPr>
        <p:spPr>
          <a:xfrm>
            <a:off x="3349800" y="190944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414" name="Google Shape;414;p44"/>
          <p:cNvSpPr/>
          <p:nvPr/>
        </p:nvSpPr>
        <p:spPr>
          <a:xfrm>
            <a:off x="3349800" y="230940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415" name="Google Shape;415;p44"/>
          <p:cNvSpPr/>
          <p:nvPr/>
        </p:nvSpPr>
        <p:spPr>
          <a:xfrm rot="-5400000">
            <a:off x="4016880" y="973440"/>
            <a:ext cx="113760" cy="148536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44"/>
          <p:cNvSpPr/>
          <p:nvPr/>
        </p:nvSpPr>
        <p:spPr>
          <a:xfrm>
            <a:off x="3585948" y="1248475"/>
            <a:ext cx="13065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200" strike="noStrike">
                <a:solidFill>
                  <a:srgbClr val="000000"/>
                </a:solidFill>
                <a:latin typeface="Century Gothic"/>
                <a:ea typeface="Century Gothic"/>
                <a:cs typeface="Century Gothic"/>
                <a:sym typeface="Century Gothic"/>
              </a:rPr>
              <a:t>8  </a:t>
            </a:r>
            <a:r>
              <a:rPr b="0" lang="en-US" sz="1200" strike="noStrike">
                <a:solidFill>
                  <a:srgbClr val="000000"/>
                </a:solidFill>
                <a:latin typeface="Century Gothic"/>
                <a:ea typeface="Century Gothic"/>
                <a:cs typeface="Century Gothic"/>
                <a:sym typeface="Century Gothic"/>
              </a:rPr>
              <a:t>bytes</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200" strike="noStrike">
                <a:solidFill>
                  <a:srgbClr val="000000"/>
                </a:solidFill>
                <a:latin typeface="Century Gothic"/>
                <a:ea typeface="Century Gothic"/>
                <a:cs typeface="Century Gothic"/>
                <a:sym typeface="Century Gothic"/>
              </a:rPr>
              <a:t>per data block</a:t>
            </a:r>
            <a:endParaRPr b="0" sz="1800" strike="noStrike">
              <a:solidFill>
                <a:srgbClr val="000000"/>
              </a:solidFill>
              <a:latin typeface="Arial"/>
              <a:ea typeface="Arial"/>
              <a:cs typeface="Arial"/>
              <a:sym typeface="Arial"/>
            </a:endParaRPr>
          </a:p>
        </p:txBody>
      </p:sp>
      <p:sp>
        <p:nvSpPr>
          <p:cNvPr id="417" name="Google Shape;417;p44"/>
          <p:cNvSpPr/>
          <p:nvPr/>
        </p:nvSpPr>
        <p:spPr>
          <a:xfrm>
            <a:off x="1863720" y="266292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44"/>
          <p:cNvSpPr/>
          <p:nvPr/>
        </p:nvSpPr>
        <p:spPr>
          <a:xfrm>
            <a:off x="1863720" y="307368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44"/>
          <p:cNvSpPr/>
          <p:nvPr/>
        </p:nvSpPr>
        <p:spPr>
          <a:xfrm>
            <a:off x="1978200" y="2720150"/>
            <a:ext cx="5961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420" name="Google Shape;420;p44"/>
          <p:cNvSpPr/>
          <p:nvPr/>
        </p:nvSpPr>
        <p:spPr>
          <a:xfrm>
            <a:off x="1978200" y="3130925"/>
            <a:ext cx="5961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421" name="Google Shape;421;p44"/>
          <p:cNvSpPr/>
          <p:nvPr/>
        </p:nvSpPr>
        <p:spPr>
          <a:xfrm>
            <a:off x="2549520" y="272016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22" name="Google Shape;422;p44"/>
          <p:cNvSpPr/>
          <p:nvPr/>
        </p:nvSpPr>
        <p:spPr>
          <a:xfrm>
            <a:off x="2549520" y="313092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23" name="Google Shape;423;p44"/>
          <p:cNvSpPr/>
          <p:nvPr/>
        </p:nvSpPr>
        <p:spPr>
          <a:xfrm>
            <a:off x="1261800" y="2684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2:</a:t>
            </a:r>
            <a:endParaRPr b="0" sz="1800" strike="noStrike">
              <a:solidFill>
                <a:srgbClr val="000000"/>
              </a:solidFill>
              <a:latin typeface="Arial"/>
              <a:ea typeface="Arial"/>
              <a:cs typeface="Arial"/>
              <a:sym typeface="Arial"/>
            </a:endParaRPr>
          </a:p>
        </p:txBody>
      </p:sp>
      <p:sp>
        <p:nvSpPr>
          <p:cNvPr id="424" name="Google Shape;424;p44"/>
          <p:cNvSpPr/>
          <p:nvPr/>
        </p:nvSpPr>
        <p:spPr>
          <a:xfrm>
            <a:off x="1261800" y="31089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3:</a:t>
            </a:r>
            <a:endParaRPr b="0" sz="1800" strike="noStrike">
              <a:solidFill>
                <a:srgbClr val="000000"/>
              </a:solidFill>
              <a:latin typeface="Arial"/>
              <a:ea typeface="Arial"/>
              <a:cs typeface="Arial"/>
              <a:sym typeface="Arial"/>
            </a:endParaRPr>
          </a:p>
        </p:txBody>
      </p:sp>
      <p:sp>
        <p:nvSpPr>
          <p:cNvPr id="425" name="Google Shape;425;p44"/>
          <p:cNvSpPr/>
          <p:nvPr/>
        </p:nvSpPr>
        <p:spPr>
          <a:xfrm>
            <a:off x="3349800" y="272016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426" name="Google Shape;426;p44"/>
          <p:cNvSpPr/>
          <p:nvPr/>
        </p:nvSpPr>
        <p:spPr>
          <a:xfrm>
            <a:off x="3349800" y="312012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427" name="Google Shape;427;p44"/>
          <p:cNvSpPr/>
          <p:nvPr/>
        </p:nvSpPr>
        <p:spPr>
          <a:xfrm>
            <a:off x="1928880" y="388620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27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428" name="Google Shape;428;p44"/>
          <p:cNvSpPr/>
          <p:nvPr/>
        </p:nvSpPr>
        <p:spPr>
          <a:xfrm>
            <a:off x="276120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2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429" name="Google Shape;429;p44"/>
          <p:cNvSpPr/>
          <p:nvPr/>
        </p:nvSpPr>
        <p:spPr>
          <a:xfrm>
            <a:off x="355536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44"/>
          <p:cNvSpPr/>
          <p:nvPr/>
        </p:nvSpPr>
        <p:spPr>
          <a:xfrm>
            <a:off x="269820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44"/>
          <p:cNvSpPr/>
          <p:nvPr/>
        </p:nvSpPr>
        <p:spPr>
          <a:xfrm>
            <a:off x="184104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44"/>
          <p:cNvSpPr/>
          <p:nvPr/>
        </p:nvSpPr>
        <p:spPr>
          <a:xfrm>
            <a:off x="370512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3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433" name="Google Shape;433;p44"/>
          <p:cNvSpPr/>
          <p:nvPr/>
        </p:nvSpPr>
        <p:spPr>
          <a:xfrm>
            <a:off x="4304880" y="428688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0</a:t>
            </a:r>
            <a:endParaRPr b="0" sz="1800" strike="noStrike">
              <a:solidFill>
                <a:srgbClr val="000000"/>
              </a:solidFill>
              <a:latin typeface="Arial"/>
              <a:ea typeface="Arial"/>
              <a:cs typeface="Arial"/>
              <a:sym typeface="Arial"/>
            </a:endParaRPr>
          </a:p>
        </p:txBody>
      </p:sp>
      <p:sp>
        <p:nvSpPr>
          <p:cNvPr id="434" name="Google Shape;434;p44"/>
          <p:cNvSpPr/>
          <p:nvPr/>
        </p:nvSpPr>
        <p:spPr>
          <a:xfrm>
            <a:off x="1699551" y="4286875"/>
            <a:ext cx="414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31</a:t>
            </a:r>
            <a:endParaRPr b="0" sz="1800" strike="noStrike">
              <a:solidFill>
                <a:srgbClr val="000000"/>
              </a:solidFill>
              <a:latin typeface="Arial"/>
              <a:ea typeface="Arial"/>
              <a:cs typeface="Arial"/>
              <a:sym typeface="Arial"/>
            </a:endParaRPr>
          </a:p>
        </p:txBody>
      </p:sp>
      <p:sp>
        <p:nvSpPr>
          <p:cNvPr id="435" name="Google Shape;435;p44"/>
          <p:cNvSpPr/>
          <p:nvPr/>
        </p:nvSpPr>
        <p:spPr>
          <a:xfrm>
            <a:off x="1978202" y="4713850"/>
            <a:ext cx="4803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36" name="Google Shape;436;p44"/>
          <p:cNvSpPr/>
          <p:nvPr/>
        </p:nvSpPr>
        <p:spPr>
          <a:xfrm>
            <a:off x="2599560" y="4713840"/>
            <a:ext cx="10126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Set index</a:t>
            </a:r>
            <a:endParaRPr b="0" sz="1800" strike="noStrike">
              <a:solidFill>
                <a:srgbClr val="000000"/>
              </a:solidFill>
              <a:latin typeface="Arial"/>
              <a:ea typeface="Arial"/>
              <a:cs typeface="Arial"/>
              <a:sym typeface="Arial"/>
            </a:endParaRPr>
          </a:p>
        </p:txBody>
      </p:sp>
      <p:sp>
        <p:nvSpPr>
          <p:cNvPr id="437" name="Google Shape;437;p44"/>
          <p:cNvSpPr/>
          <p:nvPr/>
        </p:nvSpPr>
        <p:spPr>
          <a:xfrm rot="5400000">
            <a:off x="212688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44"/>
          <p:cNvSpPr/>
          <p:nvPr/>
        </p:nvSpPr>
        <p:spPr>
          <a:xfrm rot="5400000">
            <a:off x="29840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44"/>
          <p:cNvSpPr/>
          <p:nvPr/>
        </p:nvSpPr>
        <p:spPr>
          <a:xfrm rot="5400000">
            <a:off x="38984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44"/>
          <p:cNvSpPr/>
          <p:nvPr/>
        </p:nvSpPr>
        <p:spPr>
          <a:xfrm>
            <a:off x="3574800" y="4713840"/>
            <a:ext cx="10180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Block offset</a:t>
            </a:r>
            <a:endParaRPr b="0" sz="1800" strike="noStrike">
              <a:solidFill>
                <a:srgbClr val="000000"/>
              </a:solidFill>
              <a:latin typeface="Arial"/>
              <a:ea typeface="Arial"/>
              <a:cs typeface="Arial"/>
              <a:sym typeface="Arial"/>
            </a:endParaRPr>
          </a:p>
        </p:txBody>
      </p:sp>
      <p:graphicFrame>
        <p:nvGraphicFramePr>
          <p:cNvPr id="441" name="Google Shape;441;p44"/>
          <p:cNvGraphicFramePr/>
          <p:nvPr/>
        </p:nvGraphicFramePr>
        <p:xfrm>
          <a:off x="5200560" y="2297520"/>
          <a:ext cx="3000000" cy="3000000"/>
        </p:xfrm>
        <a:graphic>
          <a:graphicData uri="http://schemas.openxmlformats.org/drawingml/2006/table">
            <a:tbl>
              <a:tblPr>
                <a:noFill/>
                <a:tableStyleId>{12B33557-7E90-4BA1-B8BA-8D79323FB7F1}</a:tableStyleId>
              </a:tblPr>
              <a:tblGrid>
                <a:gridCol w="430925"/>
                <a:gridCol w="2026075"/>
              </a:tblGrid>
              <a:tr h="388450">
                <a:tc>
                  <a:txBody>
                    <a:bodyPr/>
                    <a:lstStyle/>
                    <a:p>
                      <a:pPr indent="0" lvl="0" marL="0" marR="0" rtl="0" algn="l">
                        <a:spcBef>
                          <a:spcPts val="0"/>
                        </a:spcBef>
                        <a:spcAft>
                          <a:spcPts val="0"/>
                        </a:spcAft>
                        <a:buNone/>
                      </a:pPr>
                      <a:r>
                        <a:t/>
                      </a:r>
                      <a:endParaRPr sz="1800"/>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Set # for 0xFA1C</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1</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2</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3</a:t>
                      </a:r>
                      <a:endParaRPr b="0" sz="1800" strike="noStrike">
                        <a:solidFill>
                          <a:srgbClr val="000000"/>
                        </a:solidFill>
                        <a:latin typeface="Arial"/>
                        <a:ea typeface="Arial"/>
                        <a:cs typeface="Arial"/>
                        <a:sym typeface="Arial"/>
                      </a:endParaRPr>
                    </a:p>
                  </a:txBody>
                  <a:tcPr marT="45725" marB="45725" marR="68400" marL="68400"/>
                </a:tc>
              </a:tr>
              <a:tr h="62065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More than one of the above</a:t>
                      </a:r>
                      <a:endParaRPr b="0" sz="1800" strike="noStrike">
                        <a:solidFill>
                          <a:srgbClr val="000000"/>
                        </a:solidFill>
                        <a:latin typeface="Arial"/>
                        <a:ea typeface="Arial"/>
                        <a:cs typeface="Arial"/>
                        <a:sym typeface="Arial"/>
                      </a:endParaRPr>
                    </a:p>
                  </a:txBody>
                  <a:tcPr marT="45725" marB="45725" marR="68400" marL="68400"/>
                </a:tc>
              </a:tr>
            </a:tbl>
          </a:graphicData>
        </a:graphic>
      </p:graphicFrame>
      <p:sp>
        <p:nvSpPr>
          <p:cNvPr id="442" name="Google Shape;442;p44"/>
          <p:cNvSpPr/>
          <p:nvPr/>
        </p:nvSpPr>
        <p:spPr>
          <a:xfrm>
            <a:off x="5238660" y="393700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6" name="Shape 446"/>
        <p:cNvGrpSpPr/>
        <p:nvPr/>
      </p:nvGrpSpPr>
      <p:grpSpPr>
        <a:xfrm>
          <a:off x="0" y="0"/>
          <a:ext cx="0" cy="0"/>
          <a:chOff x="0" y="0"/>
          <a:chExt cx="0" cy="0"/>
        </a:xfrm>
      </p:grpSpPr>
      <p:sp>
        <p:nvSpPr>
          <p:cNvPr id="447" name="Google Shape;447;p45"/>
          <p:cNvSpPr txBox="1"/>
          <p:nvPr/>
        </p:nvSpPr>
        <p:spPr>
          <a:xfrm>
            <a:off x="1472400" y="990000"/>
            <a:ext cx="6057000" cy="3996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1800"/>
              <a:buFont typeface="Arial"/>
              <a:buChar char="•"/>
            </a:pPr>
            <a:r>
              <a:rPr b="0" lang="en-US" sz="1800" strike="noStrike">
                <a:solidFill>
                  <a:srgbClr val="000000"/>
                </a:solidFill>
                <a:latin typeface="Arial"/>
                <a:ea typeface="Arial"/>
                <a:cs typeface="Arial"/>
                <a:sym typeface="Arial"/>
              </a:rPr>
              <a:t>What range of addresses will be in the same block as address </a:t>
            </a:r>
            <a:r>
              <a:rPr b="1" lang="en-US" sz="1800" strike="noStrike">
                <a:solidFill>
                  <a:srgbClr val="660066"/>
                </a:solidFill>
                <a:latin typeface="Arial"/>
                <a:ea typeface="Arial"/>
                <a:cs typeface="Arial"/>
                <a:sym typeface="Arial"/>
              </a:rPr>
              <a:t>0xFA1C</a:t>
            </a:r>
            <a:r>
              <a:rPr b="0" lang="en-US" sz="1800" strike="noStrike">
                <a:solidFill>
                  <a:srgbClr val="000000"/>
                </a:solidFill>
                <a:latin typeface="Arial"/>
                <a:ea typeface="Arial"/>
                <a:cs typeface="Arial"/>
                <a:sym typeface="Arial"/>
              </a:rPr>
              <a:t>?</a:t>
            </a:r>
            <a:endParaRPr b="0" sz="2100" strike="noStrike">
              <a:solidFill>
                <a:srgbClr val="000000"/>
              </a:solidFill>
              <a:latin typeface="Arial"/>
              <a:ea typeface="Arial"/>
              <a:cs typeface="Arial"/>
              <a:sym typeface="Arial"/>
            </a:endParaRPr>
          </a:p>
        </p:txBody>
      </p:sp>
      <p:sp>
        <p:nvSpPr>
          <p:cNvPr id="448" name="Google Shape;448;p45"/>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Cache Block Range</a:t>
            </a:r>
            <a:endParaRPr b="0" sz="1350" strike="noStrike">
              <a:solidFill>
                <a:srgbClr val="000000"/>
              </a:solidFill>
              <a:latin typeface="Arial"/>
              <a:ea typeface="Arial"/>
              <a:cs typeface="Arial"/>
              <a:sym typeface="Arial"/>
            </a:endParaRPr>
          </a:p>
        </p:txBody>
      </p:sp>
      <p:sp>
        <p:nvSpPr>
          <p:cNvPr id="449" name="Google Shape;449;p45"/>
          <p:cNvSpPr/>
          <p:nvPr/>
        </p:nvSpPr>
        <p:spPr>
          <a:xfrm>
            <a:off x="1863720" y="185220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45"/>
          <p:cNvSpPr/>
          <p:nvPr/>
        </p:nvSpPr>
        <p:spPr>
          <a:xfrm>
            <a:off x="1863720" y="226296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45"/>
          <p:cNvSpPr/>
          <p:nvPr/>
        </p:nvSpPr>
        <p:spPr>
          <a:xfrm>
            <a:off x="2007087" y="1901011"/>
            <a:ext cx="546300" cy="2505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a:t>
            </a:r>
            <a:r>
              <a:rPr lang="en-US" sz="1350">
                <a:latin typeface="Century Gothic"/>
                <a:ea typeface="Century Gothic"/>
                <a:cs typeface="Century Gothic"/>
                <a:sym typeface="Century Gothic"/>
              </a:rPr>
              <a:t>i</a:t>
            </a:r>
            <a:r>
              <a:rPr b="0" lang="en-US" sz="1350" strike="noStrike">
                <a:solidFill>
                  <a:srgbClr val="000000"/>
                </a:solidFill>
                <a:latin typeface="Century Gothic"/>
                <a:ea typeface="Century Gothic"/>
                <a:cs typeface="Century Gothic"/>
                <a:sym typeface="Century Gothic"/>
              </a:rPr>
              <a:t>d</a:t>
            </a:r>
            <a:endParaRPr b="0" sz="1800" strike="noStrike">
              <a:solidFill>
                <a:srgbClr val="000000"/>
              </a:solidFill>
              <a:latin typeface="Arial"/>
              <a:ea typeface="Arial"/>
              <a:cs typeface="Arial"/>
              <a:sym typeface="Arial"/>
            </a:endParaRPr>
          </a:p>
        </p:txBody>
      </p:sp>
      <p:sp>
        <p:nvSpPr>
          <p:cNvPr id="452" name="Google Shape;452;p45"/>
          <p:cNvSpPr/>
          <p:nvPr/>
        </p:nvSpPr>
        <p:spPr>
          <a:xfrm>
            <a:off x="1978200" y="2320200"/>
            <a:ext cx="5463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453" name="Google Shape;453;p45"/>
          <p:cNvSpPr/>
          <p:nvPr/>
        </p:nvSpPr>
        <p:spPr>
          <a:xfrm>
            <a:off x="2549520" y="190944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54" name="Google Shape;454;p45"/>
          <p:cNvSpPr/>
          <p:nvPr/>
        </p:nvSpPr>
        <p:spPr>
          <a:xfrm>
            <a:off x="2549520" y="232020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55" name="Google Shape;455;p45"/>
          <p:cNvSpPr/>
          <p:nvPr/>
        </p:nvSpPr>
        <p:spPr>
          <a:xfrm>
            <a:off x="1261800" y="18741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0:</a:t>
            </a:r>
            <a:endParaRPr b="0" sz="1800" strike="noStrike">
              <a:solidFill>
                <a:srgbClr val="000000"/>
              </a:solidFill>
              <a:latin typeface="Arial"/>
              <a:ea typeface="Arial"/>
              <a:cs typeface="Arial"/>
              <a:sym typeface="Arial"/>
            </a:endParaRPr>
          </a:p>
        </p:txBody>
      </p:sp>
      <p:sp>
        <p:nvSpPr>
          <p:cNvPr id="456" name="Google Shape;456;p45"/>
          <p:cNvSpPr/>
          <p:nvPr/>
        </p:nvSpPr>
        <p:spPr>
          <a:xfrm>
            <a:off x="1261800" y="2297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1:</a:t>
            </a:r>
            <a:endParaRPr b="0" sz="1800" strike="noStrike">
              <a:solidFill>
                <a:srgbClr val="000000"/>
              </a:solidFill>
              <a:latin typeface="Arial"/>
              <a:ea typeface="Arial"/>
              <a:cs typeface="Arial"/>
              <a:sym typeface="Arial"/>
            </a:endParaRPr>
          </a:p>
        </p:txBody>
      </p:sp>
      <p:sp>
        <p:nvSpPr>
          <p:cNvPr id="457" name="Google Shape;457;p45"/>
          <p:cNvSpPr/>
          <p:nvPr/>
        </p:nvSpPr>
        <p:spPr>
          <a:xfrm>
            <a:off x="3349800" y="190944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458" name="Google Shape;458;p45"/>
          <p:cNvSpPr/>
          <p:nvPr/>
        </p:nvSpPr>
        <p:spPr>
          <a:xfrm>
            <a:off x="3349800" y="230940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459" name="Google Shape;459;p45"/>
          <p:cNvSpPr/>
          <p:nvPr/>
        </p:nvSpPr>
        <p:spPr>
          <a:xfrm rot="-5400000">
            <a:off x="4016880" y="973440"/>
            <a:ext cx="113760" cy="148536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45"/>
          <p:cNvSpPr/>
          <p:nvPr/>
        </p:nvSpPr>
        <p:spPr>
          <a:xfrm>
            <a:off x="3585947" y="1248475"/>
            <a:ext cx="14775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200" strike="noStrike">
                <a:solidFill>
                  <a:srgbClr val="000000"/>
                </a:solidFill>
                <a:latin typeface="Century Gothic"/>
                <a:ea typeface="Century Gothic"/>
                <a:cs typeface="Century Gothic"/>
                <a:sym typeface="Century Gothic"/>
              </a:rPr>
              <a:t>8  </a:t>
            </a:r>
            <a:r>
              <a:rPr b="0" lang="en-US" sz="1200" strike="noStrike">
                <a:solidFill>
                  <a:srgbClr val="000000"/>
                </a:solidFill>
                <a:latin typeface="Century Gothic"/>
                <a:ea typeface="Century Gothic"/>
                <a:cs typeface="Century Gothic"/>
                <a:sym typeface="Century Gothic"/>
              </a:rPr>
              <a:t>bytes</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200" strike="noStrike">
                <a:solidFill>
                  <a:srgbClr val="000000"/>
                </a:solidFill>
                <a:latin typeface="Century Gothic"/>
                <a:ea typeface="Century Gothic"/>
                <a:cs typeface="Century Gothic"/>
                <a:sym typeface="Century Gothic"/>
              </a:rPr>
              <a:t>per data block</a:t>
            </a:r>
            <a:endParaRPr b="0" sz="1800" strike="noStrike">
              <a:solidFill>
                <a:srgbClr val="000000"/>
              </a:solidFill>
              <a:latin typeface="Arial"/>
              <a:ea typeface="Arial"/>
              <a:cs typeface="Arial"/>
              <a:sym typeface="Arial"/>
            </a:endParaRPr>
          </a:p>
        </p:txBody>
      </p:sp>
      <p:sp>
        <p:nvSpPr>
          <p:cNvPr id="461" name="Google Shape;461;p45"/>
          <p:cNvSpPr/>
          <p:nvPr/>
        </p:nvSpPr>
        <p:spPr>
          <a:xfrm>
            <a:off x="1863720" y="266292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45"/>
          <p:cNvSpPr/>
          <p:nvPr/>
        </p:nvSpPr>
        <p:spPr>
          <a:xfrm>
            <a:off x="1863720" y="307368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45"/>
          <p:cNvSpPr/>
          <p:nvPr/>
        </p:nvSpPr>
        <p:spPr>
          <a:xfrm>
            <a:off x="1978200" y="2720150"/>
            <a:ext cx="5463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464" name="Google Shape;464;p45"/>
          <p:cNvSpPr/>
          <p:nvPr/>
        </p:nvSpPr>
        <p:spPr>
          <a:xfrm>
            <a:off x="1978200" y="3130925"/>
            <a:ext cx="5463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465" name="Google Shape;465;p45"/>
          <p:cNvSpPr/>
          <p:nvPr/>
        </p:nvSpPr>
        <p:spPr>
          <a:xfrm>
            <a:off x="2549520" y="272016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66" name="Google Shape;466;p45"/>
          <p:cNvSpPr/>
          <p:nvPr/>
        </p:nvSpPr>
        <p:spPr>
          <a:xfrm>
            <a:off x="2549520" y="313092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67" name="Google Shape;467;p45"/>
          <p:cNvSpPr/>
          <p:nvPr/>
        </p:nvSpPr>
        <p:spPr>
          <a:xfrm>
            <a:off x="1261800" y="2684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2:</a:t>
            </a:r>
            <a:endParaRPr b="0" sz="1800" strike="noStrike">
              <a:solidFill>
                <a:srgbClr val="000000"/>
              </a:solidFill>
              <a:latin typeface="Arial"/>
              <a:ea typeface="Arial"/>
              <a:cs typeface="Arial"/>
              <a:sym typeface="Arial"/>
            </a:endParaRPr>
          </a:p>
        </p:txBody>
      </p:sp>
      <p:sp>
        <p:nvSpPr>
          <p:cNvPr id="468" name="Google Shape;468;p45"/>
          <p:cNvSpPr/>
          <p:nvPr/>
        </p:nvSpPr>
        <p:spPr>
          <a:xfrm>
            <a:off x="1261800" y="31089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3:</a:t>
            </a:r>
            <a:endParaRPr b="0" sz="1800" strike="noStrike">
              <a:solidFill>
                <a:srgbClr val="000000"/>
              </a:solidFill>
              <a:latin typeface="Arial"/>
              <a:ea typeface="Arial"/>
              <a:cs typeface="Arial"/>
              <a:sym typeface="Arial"/>
            </a:endParaRPr>
          </a:p>
        </p:txBody>
      </p:sp>
      <p:sp>
        <p:nvSpPr>
          <p:cNvPr id="469" name="Google Shape;469;p45"/>
          <p:cNvSpPr/>
          <p:nvPr/>
        </p:nvSpPr>
        <p:spPr>
          <a:xfrm>
            <a:off x="3349800" y="272016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470" name="Google Shape;470;p45"/>
          <p:cNvSpPr/>
          <p:nvPr/>
        </p:nvSpPr>
        <p:spPr>
          <a:xfrm>
            <a:off x="3349800" y="312012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471" name="Google Shape;471;p45"/>
          <p:cNvSpPr/>
          <p:nvPr/>
        </p:nvSpPr>
        <p:spPr>
          <a:xfrm>
            <a:off x="1928880" y="388620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27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472" name="Google Shape;472;p45"/>
          <p:cNvSpPr/>
          <p:nvPr/>
        </p:nvSpPr>
        <p:spPr>
          <a:xfrm>
            <a:off x="276120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2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473" name="Google Shape;473;p45"/>
          <p:cNvSpPr/>
          <p:nvPr/>
        </p:nvSpPr>
        <p:spPr>
          <a:xfrm>
            <a:off x="355536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45"/>
          <p:cNvSpPr/>
          <p:nvPr/>
        </p:nvSpPr>
        <p:spPr>
          <a:xfrm>
            <a:off x="269820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45"/>
          <p:cNvSpPr/>
          <p:nvPr/>
        </p:nvSpPr>
        <p:spPr>
          <a:xfrm>
            <a:off x="184104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45"/>
          <p:cNvSpPr/>
          <p:nvPr/>
        </p:nvSpPr>
        <p:spPr>
          <a:xfrm>
            <a:off x="370512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3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477" name="Google Shape;477;p45"/>
          <p:cNvSpPr/>
          <p:nvPr/>
        </p:nvSpPr>
        <p:spPr>
          <a:xfrm>
            <a:off x="4304880" y="428688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0</a:t>
            </a:r>
            <a:endParaRPr b="0" sz="1800" strike="noStrike">
              <a:solidFill>
                <a:srgbClr val="000000"/>
              </a:solidFill>
              <a:latin typeface="Arial"/>
              <a:ea typeface="Arial"/>
              <a:cs typeface="Arial"/>
              <a:sym typeface="Arial"/>
            </a:endParaRPr>
          </a:p>
        </p:txBody>
      </p:sp>
      <p:sp>
        <p:nvSpPr>
          <p:cNvPr id="478" name="Google Shape;478;p45"/>
          <p:cNvSpPr/>
          <p:nvPr/>
        </p:nvSpPr>
        <p:spPr>
          <a:xfrm>
            <a:off x="1567627" y="4286875"/>
            <a:ext cx="546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31</a:t>
            </a:r>
            <a:endParaRPr b="0" sz="1800" strike="noStrike">
              <a:solidFill>
                <a:srgbClr val="000000"/>
              </a:solidFill>
              <a:latin typeface="Arial"/>
              <a:ea typeface="Arial"/>
              <a:cs typeface="Arial"/>
              <a:sym typeface="Arial"/>
            </a:endParaRPr>
          </a:p>
        </p:txBody>
      </p:sp>
      <p:sp>
        <p:nvSpPr>
          <p:cNvPr id="479" name="Google Shape;479;p45"/>
          <p:cNvSpPr/>
          <p:nvPr/>
        </p:nvSpPr>
        <p:spPr>
          <a:xfrm>
            <a:off x="1978202" y="4713850"/>
            <a:ext cx="4803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80" name="Google Shape;480;p45"/>
          <p:cNvSpPr/>
          <p:nvPr/>
        </p:nvSpPr>
        <p:spPr>
          <a:xfrm>
            <a:off x="2599560" y="4713840"/>
            <a:ext cx="10126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Set index</a:t>
            </a:r>
            <a:endParaRPr b="0" sz="1800" strike="noStrike">
              <a:solidFill>
                <a:srgbClr val="000000"/>
              </a:solidFill>
              <a:latin typeface="Arial"/>
              <a:ea typeface="Arial"/>
              <a:cs typeface="Arial"/>
              <a:sym typeface="Arial"/>
            </a:endParaRPr>
          </a:p>
        </p:txBody>
      </p:sp>
      <p:sp>
        <p:nvSpPr>
          <p:cNvPr id="481" name="Google Shape;481;p45"/>
          <p:cNvSpPr/>
          <p:nvPr/>
        </p:nvSpPr>
        <p:spPr>
          <a:xfrm rot="5400000">
            <a:off x="212688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45"/>
          <p:cNvSpPr/>
          <p:nvPr/>
        </p:nvSpPr>
        <p:spPr>
          <a:xfrm rot="5400000">
            <a:off x="29840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45"/>
          <p:cNvSpPr/>
          <p:nvPr/>
        </p:nvSpPr>
        <p:spPr>
          <a:xfrm rot="5400000">
            <a:off x="38984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45"/>
          <p:cNvSpPr/>
          <p:nvPr/>
        </p:nvSpPr>
        <p:spPr>
          <a:xfrm>
            <a:off x="3574800" y="4713840"/>
            <a:ext cx="10180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Block offset</a:t>
            </a:r>
            <a:endParaRPr b="0" sz="1800" strike="noStrike">
              <a:solidFill>
                <a:srgbClr val="000000"/>
              </a:solidFill>
              <a:latin typeface="Arial"/>
              <a:ea typeface="Arial"/>
              <a:cs typeface="Arial"/>
              <a:sym typeface="Arial"/>
            </a:endParaRPr>
          </a:p>
        </p:txBody>
      </p:sp>
      <p:graphicFrame>
        <p:nvGraphicFramePr>
          <p:cNvPr id="485" name="Google Shape;485;p45"/>
          <p:cNvGraphicFramePr/>
          <p:nvPr/>
        </p:nvGraphicFramePr>
        <p:xfrm>
          <a:off x="5315040" y="2057400"/>
          <a:ext cx="3000000" cy="3000000"/>
        </p:xfrm>
        <a:graphic>
          <a:graphicData uri="http://schemas.openxmlformats.org/drawingml/2006/table">
            <a:tbl>
              <a:tblPr>
                <a:noFill/>
                <a:tableStyleId>{12B33557-7E90-4BA1-B8BA-8D79323FB7F1}</a:tableStyleId>
              </a:tblPr>
              <a:tblGrid>
                <a:gridCol w="430925"/>
                <a:gridCol w="2026075"/>
              </a:tblGrid>
              <a:tr h="388450">
                <a:tc>
                  <a:txBody>
                    <a:bodyPr/>
                    <a:lstStyle/>
                    <a:p>
                      <a:pPr indent="0" lvl="0" marL="0" marR="0" rtl="0" algn="l">
                        <a:spcBef>
                          <a:spcPts val="0"/>
                        </a:spcBef>
                        <a:spcAft>
                          <a:spcPts val="0"/>
                        </a:spcAft>
                        <a:buNone/>
                      </a:pPr>
                      <a:r>
                        <a:t/>
                      </a:r>
                      <a:endParaRPr sz="1800"/>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Addr. Range</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0xFA1C</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0xFA1C – 0xFA23</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0xFA1C – 0xFA1F</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0xFA18 – 0xFA1F</a:t>
                      </a:r>
                      <a:endParaRPr b="0" sz="1800" strike="noStrike">
                        <a:solidFill>
                          <a:srgbClr val="000000"/>
                        </a:solidFill>
                        <a:latin typeface="Arial"/>
                        <a:ea typeface="Arial"/>
                        <a:cs typeface="Arial"/>
                        <a:sym typeface="Arial"/>
                      </a:endParaRPr>
                    </a:p>
                  </a:txBody>
                  <a:tcPr marT="45725" marB="45725" marR="68400" marL="68400"/>
                </a:tc>
              </a:tr>
              <a:tr h="897125">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It depends on the access size (byte, word, etc)</a:t>
                      </a:r>
                      <a:endParaRPr b="0" sz="1800" strike="noStrike">
                        <a:solidFill>
                          <a:srgbClr val="000000"/>
                        </a:solidFill>
                        <a:latin typeface="Arial"/>
                        <a:ea typeface="Arial"/>
                        <a:cs typeface="Arial"/>
                        <a:sym typeface="Arial"/>
                      </a:endParaRPr>
                    </a:p>
                  </a:txBody>
                  <a:tcPr marT="45725" marB="45725" marR="68400" marL="6840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8"/>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i="0" lang="en-US" sz="3300" u="none" cap="none" strike="noStrike">
                <a:solidFill>
                  <a:srgbClr val="000000"/>
                </a:solidFill>
                <a:latin typeface="Arial"/>
                <a:ea typeface="Arial"/>
                <a:cs typeface="Arial"/>
                <a:sym typeface="Arial"/>
              </a:rPr>
              <a:t>Agenda</a:t>
            </a:r>
            <a:endParaRPr b="0" i="0" sz="1350" u="none" cap="none" strike="noStrike">
              <a:solidFill>
                <a:srgbClr val="000000"/>
              </a:solidFill>
              <a:latin typeface="Arial"/>
              <a:ea typeface="Arial"/>
              <a:cs typeface="Arial"/>
              <a:sym typeface="Arial"/>
            </a:endParaRPr>
          </a:p>
        </p:txBody>
      </p:sp>
      <p:sp>
        <p:nvSpPr>
          <p:cNvPr id="120" name="Google Shape;120;p28"/>
          <p:cNvSpPr txBox="1"/>
          <p:nvPr/>
        </p:nvSpPr>
        <p:spPr>
          <a:xfrm>
            <a:off x="628560" y="1369080"/>
            <a:ext cx="7886400" cy="32631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Reminders</a:t>
            </a:r>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Revisiting Cache Lab</a:t>
            </a:r>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Caching Review</a:t>
            </a:r>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Blocking to reduce cache misses</a:t>
            </a:r>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Cache alignment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9" name="Shape 489"/>
        <p:cNvGrpSpPr/>
        <p:nvPr/>
      </p:nvGrpSpPr>
      <p:grpSpPr>
        <a:xfrm>
          <a:off x="0" y="0"/>
          <a:ext cx="0" cy="0"/>
          <a:chOff x="0" y="0"/>
          <a:chExt cx="0" cy="0"/>
        </a:xfrm>
      </p:grpSpPr>
      <p:sp>
        <p:nvSpPr>
          <p:cNvPr id="490" name="Google Shape;490;p46"/>
          <p:cNvSpPr txBox="1"/>
          <p:nvPr/>
        </p:nvSpPr>
        <p:spPr>
          <a:xfrm>
            <a:off x="1472400" y="990000"/>
            <a:ext cx="6057000" cy="3996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1800"/>
              <a:buFont typeface="Arial"/>
              <a:buChar char="•"/>
            </a:pPr>
            <a:r>
              <a:rPr b="0" lang="en-US" sz="1800" strike="noStrike">
                <a:solidFill>
                  <a:srgbClr val="000000"/>
                </a:solidFill>
                <a:latin typeface="Arial"/>
                <a:ea typeface="Arial"/>
                <a:cs typeface="Arial"/>
                <a:sym typeface="Arial"/>
              </a:rPr>
              <a:t>What range of addresses will be in the same block as address </a:t>
            </a:r>
            <a:r>
              <a:rPr b="1" lang="en-US" sz="1800" strike="noStrike">
                <a:solidFill>
                  <a:srgbClr val="660066"/>
                </a:solidFill>
                <a:latin typeface="Arial"/>
                <a:ea typeface="Arial"/>
                <a:cs typeface="Arial"/>
                <a:sym typeface="Arial"/>
              </a:rPr>
              <a:t>0xFA1C</a:t>
            </a:r>
            <a:r>
              <a:rPr b="0" lang="en-US" sz="1800" strike="noStrike">
                <a:solidFill>
                  <a:srgbClr val="000000"/>
                </a:solidFill>
                <a:latin typeface="Arial"/>
                <a:ea typeface="Arial"/>
                <a:cs typeface="Arial"/>
                <a:sym typeface="Arial"/>
              </a:rPr>
              <a:t>?</a:t>
            </a:r>
            <a:endParaRPr b="0" sz="2100" strike="noStrike">
              <a:solidFill>
                <a:srgbClr val="000000"/>
              </a:solidFill>
              <a:latin typeface="Arial"/>
              <a:ea typeface="Arial"/>
              <a:cs typeface="Arial"/>
              <a:sym typeface="Arial"/>
            </a:endParaRPr>
          </a:p>
        </p:txBody>
      </p:sp>
      <p:sp>
        <p:nvSpPr>
          <p:cNvPr id="491" name="Google Shape;491;p46"/>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Cache Block Range</a:t>
            </a:r>
            <a:endParaRPr b="0" sz="1350" strike="noStrike">
              <a:solidFill>
                <a:srgbClr val="000000"/>
              </a:solidFill>
              <a:latin typeface="Arial"/>
              <a:ea typeface="Arial"/>
              <a:cs typeface="Arial"/>
              <a:sym typeface="Arial"/>
            </a:endParaRPr>
          </a:p>
        </p:txBody>
      </p:sp>
      <p:sp>
        <p:nvSpPr>
          <p:cNvPr id="492" name="Google Shape;492;p46"/>
          <p:cNvSpPr/>
          <p:nvPr/>
        </p:nvSpPr>
        <p:spPr>
          <a:xfrm>
            <a:off x="1863720" y="185220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46"/>
          <p:cNvSpPr/>
          <p:nvPr/>
        </p:nvSpPr>
        <p:spPr>
          <a:xfrm>
            <a:off x="1863720" y="226296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46"/>
          <p:cNvSpPr/>
          <p:nvPr/>
        </p:nvSpPr>
        <p:spPr>
          <a:xfrm>
            <a:off x="1978200" y="1909450"/>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495" name="Google Shape;495;p46"/>
          <p:cNvSpPr/>
          <p:nvPr/>
        </p:nvSpPr>
        <p:spPr>
          <a:xfrm>
            <a:off x="1978200" y="2320200"/>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496" name="Google Shape;496;p46"/>
          <p:cNvSpPr/>
          <p:nvPr/>
        </p:nvSpPr>
        <p:spPr>
          <a:xfrm>
            <a:off x="2549520" y="190944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97" name="Google Shape;497;p46"/>
          <p:cNvSpPr/>
          <p:nvPr/>
        </p:nvSpPr>
        <p:spPr>
          <a:xfrm>
            <a:off x="2549520" y="232020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498" name="Google Shape;498;p46"/>
          <p:cNvSpPr/>
          <p:nvPr/>
        </p:nvSpPr>
        <p:spPr>
          <a:xfrm>
            <a:off x="1261800" y="18741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0:</a:t>
            </a:r>
            <a:endParaRPr b="0" sz="1800" strike="noStrike">
              <a:solidFill>
                <a:srgbClr val="000000"/>
              </a:solidFill>
              <a:latin typeface="Arial"/>
              <a:ea typeface="Arial"/>
              <a:cs typeface="Arial"/>
              <a:sym typeface="Arial"/>
            </a:endParaRPr>
          </a:p>
        </p:txBody>
      </p:sp>
      <p:sp>
        <p:nvSpPr>
          <p:cNvPr id="499" name="Google Shape;499;p46"/>
          <p:cNvSpPr/>
          <p:nvPr/>
        </p:nvSpPr>
        <p:spPr>
          <a:xfrm>
            <a:off x="1261800" y="2297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1:</a:t>
            </a:r>
            <a:endParaRPr b="0" sz="1800" strike="noStrike">
              <a:solidFill>
                <a:srgbClr val="000000"/>
              </a:solidFill>
              <a:latin typeface="Arial"/>
              <a:ea typeface="Arial"/>
              <a:cs typeface="Arial"/>
              <a:sym typeface="Arial"/>
            </a:endParaRPr>
          </a:p>
        </p:txBody>
      </p:sp>
      <p:sp>
        <p:nvSpPr>
          <p:cNvPr id="500" name="Google Shape;500;p46"/>
          <p:cNvSpPr/>
          <p:nvPr/>
        </p:nvSpPr>
        <p:spPr>
          <a:xfrm>
            <a:off x="3349800" y="190944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501" name="Google Shape;501;p46"/>
          <p:cNvSpPr/>
          <p:nvPr/>
        </p:nvSpPr>
        <p:spPr>
          <a:xfrm>
            <a:off x="3349800" y="230940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502" name="Google Shape;502;p46"/>
          <p:cNvSpPr/>
          <p:nvPr/>
        </p:nvSpPr>
        <p:spPr>
          <a:xfrm rot="-5400000">
            <a:off x="4016880" y="973440"/>
            <a:ext cx="113760" cy="1485360"/>
          </a:xfrm>
          <a:prstGeom prst="rightBrace">
            <a:avLst>
              <a:gd fmla="val 108333" name="adj1"/>
              <a:gd fmla="val 52319"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46"/>
          <p:cNvSpPr/>
          <p:nvPr/>
        </p:nvSpPr>
        <p:spPr>
          <a:xfrm>
            <a:off x="3574798" y="1256013"/>
            <a:ext cx="1415400" cy="4557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i="1" lang="en-US" sz="1200" strike="noStrike">
                <a:solidFill>
                  <a:srgbClr val="000000"/>
                </a:solidFill>
                <a:latin typeface="Century Gothic"/>
                <a:ea typeface="Century Gothic"/>
                <a:cs typeface="Century Gothic"/>
                <a:sym typeface="Century Gothic"/>
              </a:rPr>
              <a:t>8  </a:t>
            </a:r>
            <a:r>
              <a:rPr b="0" lang="en-US" sz="1200" strike="noStrike">
                <a:solidFill>
                  <a:srgbClr val="000000"/>
                </a:solidFill>
                <a:latin typeface="Century Gothic"/>
                <a:ea typeface="Century Gothic"/>
                <a:cs typeface="Century Gothic"/>
                <a:sym typeface="Century Gothic"/>
              </a:rPr>
              <a:t>bytes</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200" strike="noStrike">
                <a:solidFill>
                  <a:srgbClr val="000000"/>
                </a:solidFill>
                <a:latin typeface="Century Gothic"/>
                <a:ea typeface="Century Gothic"/>
                <a:cs typeface="Century Gothic"/>
                <a:sym typeface="Century Gothic"/>
              </a:rPr>
              <a:t>per data block</a:t>
            </a:r>
            <a:endParaRPr b="0" sz="1800" strike="noStrike">
              <a:solidFill>
                <a:srgbClr val="000000"/>
              </a:solidFill>
              <a:latin typeface="Arial"/>
              <a:ea typeface="Arial"/>
              <a:cs typeface="Arial"/>
              <a:sym typeface="Arial"/>
            </a:endParaRPr>
          </a:p>
        </p:txBody>
      </p:sp>
      <p:sp>
        <p:nvSpPr>
          <p:cNvPr id="504" name="Google Shape;504;p46"/>
          <p:cNvSpPr/>
          <p:nvPr/>
        </p:nvSpPr>
        <p:spPr>
          <a:xfrm>
            <a:off x="1863720" y="266292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46"/>
          <p:cNvSpPr/>
          <p:nvPr/>
        </p:nvSpPr>
        <p:spPr>
          <a:xfrm>
            <a:off x="1863720" y="3073680"/>
            <a:ext cx="3199680" cy="342360"/>
          </a:xfrm>
          <a:prstGeom prst="rect">
            <a:avLst/>
          </a:prstGeom>
          <a:solidFill>
            <a:srgbClr val="C0C0C0"/>
          </a:solid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46"/>
          <p:cNvSpPr/>
          <p:nvPr/>
        </p:nvSpPr>
        <p:spPr>
          <a:xfrm>
            <a:off x="1978200" y="2720150"/>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507" name="Google Shape;507;p46"/>
          <p:cNvSpPr/>
          <p:nvPr/>
        </p:nvSpPr>
        <p:spPr>
          <a:xfrm>
            <a:off x="1978200" y="3130925"/>
            <a:ext cx="571200" cy="22830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1655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Valid</a:t>
            </a:r>
            <a:endParaRPr b="0" sz="1800" strike="noStrike">
              <a:solidFill>
                <a:srgbClr val="000000"/>
              </a:solidFill>
              <a:latin typeface="Arial"/>
              <a:ea typeface="Arial"/>
              <a:cs typeface="Arial"/>
              <a:sym typeface="Arial"/>
            </a:endParaRPr>
          </a:p>
        </p:txBody>
      </p:sp>
      <p:sp>
        <p:nvSpPr>
          <p:cNvPr id="508" name="Google Shape;508;p46"/>
          <p:cNvSpPr/>
          <p:nvPr/>
        </p:nvSpPr>
        <p:spPr>
          <a:xfrm>
            <a:off x="2549520" y="272016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509" name="Google Shape;509;p46"/>
          <p:cNvSpPr/>
          <p:nvPr/>
        </p:nvSpPr>
        <p:spPr>
          <a:xfrm>
            <a:off x="2549520" y="3130920"/>
            <a:ext cx="68544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510" name="Google Shape;510;p46"/>
          <p:cNvSpPr/>
          <p:nvPr/>
        </p:nvSpPr>
        <p:spPr>
          <a:xfrm>
            <a:off x="1261800" y="268488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2:</a:t>
            </a:r>
            <a:endParaRPr b="0" sz="1800" strike="noStrike">
              <a:solidFill>
                <a:srgbClr val="000000"/>
              </a:solidFill>
              <a:latin typeface="Arial"/>
              <a:ea typeface="Arial"/>
              <a:cs typeface="Arial"/>
              <a:sym typeface="Arial"/>
            </a:endParaRPr>
          </a:p>
        </p:txBody>
      </p:sp>
      <p:sp>
        <p:nvSpPr>
          <p:cNvPr id="511" name="Google Shape;511;p46"/>
          <p:cNvSpPr/>
          <p:nvPr/>
        </p:nvSpPr>
        <p:spPr>
          <a:xfrm>
            <a:off x="1261800" y="3108960"/>
            <a:ext cx="626040" cy="29628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Set 3:</a:t>
            </a:r>
            <a:endParaRPr b="0" sz="1800" strike="noStrike">
              <a:solidFill>
                <a:srgbClr val="000000"/>
              </a:solidFill>
              <a:latin typeface="Arial"/>
              <a:ea typeface="Arial"/>
              <a:cs typeface="Arial"/>
              <a:sym typeface="Arial"/>
            </a:endParaRPr>
          </a:p>
        </p:txBody>
      </p:sp>
      <p:sp>
        <p:nvSpPr>
          <p:cNvPr id="512" name="Google Shape;512;p46"/>
          <p:cNvSpPr/>
          <p:nvPr/>
        </p:nvSpPr>
        <p:spPr>
          <a:xfrm>
            <a:off x="3349800" y="272016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513" name="Google Shape;513;p46"/>
          <p:cNvSpPr/>
          <p:nvPr/>
        </p:nvSpPr>
        <p:spPr>
          <a:xfrm>
            <a:off x="3349800" y="3120120"/>
            <a:ext cx="1542600" cy="228240"/>
          </a:xfrm>
          <a:prstGeom prst="rect">
            <a:avLst/>
          </a:prstGeom>
          <a:solidFill>
            <a:schemeClr val="lt1"/>
          </a:solidFill>
          <a:ln cap="flat" cmpd="sng" w="12600">
            <a:solidFill>
              <a:schemeClr val="dk1"/>
            </a:solidFill>
            <a:prstDash val="solid"/>
            <a:miter lim="8000"/>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0000"/>
                </a:solidFill>
                <a:latin typeface="Century Gothic"/>
                <a:ea typeface="Century Gothic"/>
                <a:cs typeface="Century Gothic"/>
                <a:sym typeface="Century Gothic"/>
              </a:rPr>
              <a:t>Cache block</a:t>
            </a:r>
            <a:endParaRPr b="0" sz="1800" strike="noStrike">
              <a:solidFill>
                <a:srgbClr val="000000"/>
              </a:solidFill>
              <a:latin typeface="Arial"/>
              <a:ea typeface="Arial"/>
              <a:cs typeface="Arial"/>
              <a:sym typeface="Arial"/>
            </a:endParaRPr>
          </a:p>
        </p:txBody>
      </p:sp>
      <p:sp>
        <p:nvSpPr>
          <p:cNvPr id="514" name="Google Shape;514;p46"/>
          <p:cNvSpPr/>
          <p:nvPr/>
        </p:nvSpPr>
        <p:spPr>
          <a:xfrm>
            <a:off x="1928880" y="3886200"/>
            <a:ext cx="70272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27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515" name="Google Shape;515;p46"/>
          <p:cNvSpPr/>
          <p:nvPr/>
        </p:nvSpPr>
        <p:spPr>
          <a:xfrm>
            <a:off x="276120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2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516" name="Google Shape;516;p46"/>
          <p:cNvSpPr/>
          <p:nvPr/>
        </p:nvSpPr>
        <p:spPr>
          <a:xfrm>
            <a:off x="355536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46"/>
          <p:cNvSpPr/>
          <p:nvPr/>
        </p:nvSpPr>
        <p:spPr>
          <a:xfrm>
            <a:off x="269820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46"/>
          <p:cNvSpPr/>
          <p:nvPr/>
        </p:nvSpPr>
        <p:spPr>
          <a:xfrm>
            <a:off x="1841040" y="4170600"/>
            <a:ext cx="856800" cy="173520"/>
          </a:xfrm>
          <a:prstGeom prst="rect">
            <a:avLst/>
          </a:prstGeom>
          <a:noFill/>
          <a:ln cap="flat" cmpd="sng" w="12600">
            <a:solidFill>
              <a:schemeClr val="dk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46"/>
          <p:cNvSpPr/>
          <p:nvPr/>
        </p:nvSpPr>
        <p:spPr>
          <a:xfrm>
            <a:off x="3705120" y="3886200"/>
            <a:ext cx="596160" cy="29556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500" strike="noStrike">
                <a:solidFill>
                  <a:srgbClr val="000000"/>
                </a:solidFill>
                <a:latin typeface="Century Gothic"/>
                <a:ea typeface="Century Gothic"/>
                <a:cs typeface="Century Gothic"/>
                <a:sym typeface="Century Gothic"/>
              </a:rPr>
              <a:t>3 </a:t>
            </a:r>
            <a:r>
              <a:rPr b="0" lang="en-US" sz="1500" strike="noStrike">
                <a:solidFill>
                  <a:srgbClr val="000000"/>
                </a:solidFill>
                <a:latin typeface="Century Gothic"/>
                <a:ea typeface="Century Gothic"/>
                <a:cs typeface="Century Gothic"/>
                <a:sym typeface="Century Gothic"/>
              </a:rPr>
              <a:t>bits</a:t>
            </a:r>
            <a:endParaRPr b="0" sz="1800" strike="noStrike">
              <a:solidFill>
                <a:srgbClr val="000000"/>
              </a:solidFill>
              <a:latin typeface="Arial"/>
              <a:ea typeface="Arial"/>
              <a:cs typeface="Arial"/>
              <a:sym typeface="Arial"/>
            </a:endParaRPr>
          </a:p>
        </p:txBody>
      </p:sp>
      <p:sp>
        <p:nvSpPr>
          <p:cNvPr id="520" name="Google Shape;520;p46"/>
          <p:cNvSpPr/>
          <p:nvPr/>
        </p:nvSpPr>
        <p:spPr>
          <a:xfrm>
            <a:off x="4304880" y="4286880"/>
            <a:ext cx="260280" cy="25056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0</a:t>
            </a:r>
            <a:endParaRPr b="0" sz="1800" strike="noStrike">
              <a:solidFill>
                <a:srgbClr val="000000"/>
              </a:solidFill>
              <a:latin typeface="Arial"/>
              <a:ea typeface="Arial"/>
              <a:cs typeface="Arial"/>
              <a:sym typeface="Arial"/>
            </a:endParaRPr>
          </a:p>
        </p:txBody>
      </p:sp>
      <p:sp>
        <p:nvSpPr>
          <p:cNvPr id="521" name="Google Shape;521;p46"/>
          <p:cNvSpPr/>
          <p:nvPr/>
        </p:nvSpPr>
        <p:spPr>
          <a:xfrm>
            <a:off x="1699551" y="4286875"/>
            <a:ext cx="414300" cy="250500"/>
          </a:xfrm>
          <a:prstGeom prst="rect">
            <a:avLst/>
          </a:prstGeom>
          <a:no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None/>
            </a:pPr>
            <a:r>
              <a:rPr b="0" lang="en-US" sz="1050" strike="noStrike">
                <a:solidFill>
                  <a:srgbClr val="000000"/>
                </a:solidFill>
                <a:latin typeface="Courier New"/>
                <a:ea typeface="Courier New"/>
                <a:cs typeface="Courier New"/>
                <a:sym typeface="Courier New"/>
              </a:rPr>
              <a:t>31</a:t>
            </a:r>
            <a:endParaRPr b="0" sz="1800" strike="noStrike">
              <a:solidFill>
                <a:srgbClr val="000000"/>
              </a:solidFill>
              <a:latin typeface="Arial"/>
              <a:ea typeface="Arial"/>
              <a:cs typeface="Arial"/>
              <a:sym typeface="Arial"/>
            </a:endParaRPr>
          </a:p>
        </p:txBody>
      </p:sp>
      <p:sp>
        <p:nvSpPr>
          <p:cNvPr id="522" name="Google Shape;522;p46"/>
          <p:cNvSpPr/>
          <p:nvPr/>
        </p:nvSpPr>
        <p:spPr>
          <a:xfrm>
            <a:off x="1928877" y="4713850"/>
            <a:ext cx="529500" cy="27300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Tag</a:t>
            </a:r>
            <a:endParaRPr b="0" sz="1800" strike="noStrike">
              <a:solidFill>
                <a:srgbClr val="000000"/>
              </a:solidFill>
              <a:latin typeface="Arial"/>
              <a:ea typeface="Arial"/>
              <a:cs typeface="Arial"/>
              <a:sym typeface="Arial"/>
            </a:endParaRPr>
          </a:p>
        </p:txBody>
      </p:sp>
      <p:sp>
        <p:nvSpPr>
          <p:cNvPr id="523" name="Google Shape;523;p46"/>
          <p:cNvSpPr/>
          <p:nvPr/>
        </p:nvSpPr>
        <p:spPr>
          <a:xfrm>
            <a:off x="2599560" y="4713840"/>
            <a:ext cx="10126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Set index</a:t>
            </a:r>
            <a:endParaRPr b="0" sz="1800" strike="noStrike">
              <a:solidFill>
                <a:srgbClr val="000000"/>
              </a:solidFill>
              <a:latin typeface="Arial"/>
              <a:ea typeface="Arial"/>
              <a:cs typeface="Arial"/>
              <a:sym typeface="Arial"/>
            </a:endParaRPr>
          </a:p>
        </p:txBody>
      </p:sp>
      <p:sp>
        <p:nvSpPr>
          <p:cNvPr id="524" name="Google Shape;524;p46"/>
          <p:cNvSpPr/>
          <p:nvPr/>
        </p:nvSpPr>
        <p:spPr>
          <a:xfrm rot="5400000">
            <a:off x="212688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46"/>
          <p:cNvSpPr/>
          <p:nvPr/>
        </p:nvSpPr>
        <p:spPr>
          <a:xfrm rot="5400000">
            <a:off x="29840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46"/>
          <p:cNvSpPr/>
          <p:nvPr/>
        </p:nvSpPr>
        <p:spPr>
          <a:xfrm rot="5400000">
            <a:off x="3898440" y="4206240"/>
            <a:ext cx="228240" cy="799560"/>
          </a:xfrm>
          <a:prstGeom prst="rightBrace">
            <a:avLst>
              <a:gd fmla="val 29167" name="adj1"/>
              <a:gd fmla="val 50000" name="adj2"/>
            </a:avLst>
          </a:prstGeom>
          <a:noFill/>
          <a:ln cap="flat" cmpd="sng" w="126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46"/>
          <p:cNvSpPr/>
          <p:nvPr/>
        </p:nvSpPr>
        <p:spPr>
          <a:xfrm>
            <a:off x="3574800" y="4713840"/>
            <a:ext cx="1018080" cy="272880"/>
          </a:xfrm>
          <a:prstGeom prst="rect">
            <a:avLst/>
          </a:prstGeom>
          <a:noFill/>
          <a:ln>
            <a:noFill/>
          </a:ln>
        </p:spPr>
        <p:txBody>
          <a:bodyPr anchorCtr="0" anchor="t" bIns="33475" lIns="68025" spcFirstLastPara="1" rIns="68025" wrap="square" tIns="33475">
            <a:noAutofit/>
          </a:bodyPr>
          <a:lstStyle/>
          <a:p>
            <a:pPr indent="0" lvl="0" marL="0" marR="0" rtl="0" algn="l">
              <a:lnSpc>
                <a:spcPct val="100000"/>
              </a:lnSpc>
              <a:spcBef>
                <a:spcPts val="0"/>
              </a:spcBef>
              <a:spcAft>
                <a:spcPts val="0"/>
              </a:spcAft>
              <a:buNone/>
            </a:pPr>
            <a:r>
              <a:rPr b="0" i="1" lang="en-US" sz="1350" strike="noStrike">
                <a:solidFill>
                  <a:srgbClr val="000000"/>
                </a:solidFill>
                <a:latin typeface="Century Gothic"/>
                <a:ea typeface="Century Gothic"/>
                <a:cs typeface="Century Gothic"/>
                <a:sym typeface="Century Gothic"/>
              </a:rPr>
              <a:t>Block offset</a:t>
            </a:r>
            <a:endParaRPr b="0" sz="1800" strike="noStrike">
              <a:solidFill>
                <a:srgbClr val="000000"/>
              </a:solidFill>
              <a:latin typeface="Arial"/>
              <a:ea typeface="Arial"/>
              <a:cs typeface="Arial"/>
              <a:sym typeface="Arial"/>
            </a:endParaRPr>
          </a:p>
        </p:txBody>
      </p:sp>
      <p:graphicFrame>
        <p:nvGraphicFramePr>
          <p:cNvPr id="528" name="Google Shape;528;p46"/>
          <p:cNvGraphicFramePr/>
          <p:nvPr/>
        </p:nvGraphicFramePr>
        <p:xfrm>
          <a:off x="5315040" y="2057400"/>
          <a:ext cx="3000000" cy="3000000"/>
        </p:xfrm>
        <a:graphic>
          <a:graphicData uri="http://schemas.openxmlformats.org/drawingml/2006/table">
            <a:tbl>
              <a:tblPr>
                <a:noFill/>
                <a:tableStyleId>{12B33557-7E90-4BA1-B8BA-8D79323FB7F1}</a:tableStyleId>
              </a:tblPr>
              <a:tblGrid>
                <a:gridCol w="430925"/>
                <a:gridCol w="2026075"/>
              </a:tblGrid>
              <a:tr h="388450">
                <a:tc>
                  <a:txBody>
                    <a:bodyPr/>
                    <a:lstStyle/>
                    <a:p>
                      <a:pPr indent="0" lvl="0" marL="0" marR="0" rtl="0" algn="l">
                        <a:spcBef>
                          <a:spcPts val="0"/>
                        </a:spcBef>
                        <a:spcAft>
                          <a:spcPts val="0"/>
                        </a:spcAft>
                        <a:buNone/>
                      </a:pPr>
                      <a:r>
                        <a:t/>
                      </a:r>
                      <a:endParaRPr sz="1800"/>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Addr. Range</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0xFA1C</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0xFA1C – 0xFA23</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0xFA1C – 0xFA1F</a:t>
                      </a:r>
                      <a:endParaRPr b="0" sz="1800"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0xFA18 – 0xFA1F</a:t>
                      </a:r>
                      <a:endParaRPr b="0" sz="1800" strike="noStrike">
                        <a:solidFill>
                          <a:srgbClr val="000000"/>
                        </a:solidFill>
                        <a:latin typeface="Arial"/>
                        <a:ea typeface="Arial"/>
                        <a:cs typeface="Arial"/>
                        <a:sym typeface="Arial"/>
                      </a:endParaRPr>
                    </a:p>
                  </a:txBody>
                  <a:tcPr marT="45725" marB="45725" marR="68400" marL="68400"/>
                </a:tc>
              </a:tr>
              <a:tr h="897125">
                <a:tc>
                  <a:txBody>
                    <a:bodyPr/>
                    <a:lstStyle/>
                    <a:p>
                      <a:pPr indent="0" lvl="0" marL="0" marR="0" rtl="0" algn="l">
                        <a:lnSpc>
                          <a:spcPct val="100000"/>
                        </a:lnSpc>
                        <a:spcBef>
                          <a:spcPts val="0"/>
                        </a:spcBef>
                        <a:spcAft>
                          <a:spcPts val="0"/>
                        </a:spcAft>
                        <a:buNone/>
                      </a:pPr>
                      <a:r>
                        <a:rPr b="1" lang="en-US" sz="2100" strike="noStrike">
                          <a:solidFill>
                            <a:srgbClr val="660066"/>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strike="noStrike">
                          <a:solidFill>
                            <a:srgbClr val="000000"/>
                          </a:solidFill>
                          <a:latin typeface="Century Gothic"/>
                          <a:ea typeface="Century Gothic"/>
                          <a:cs typeface="Century Gothic"/>
                          <a:sym typeface="Century Gothic"/>
                        </a:rPr>
                        <a:t>It depends on the access size (byte, word, etc)</a:t>
                      </a:r>
                      <a:endParaRPr b="0" sz="1800" strike="noStrike">
                        <a:solidFill>
                          <a:srgbClr val="000000"/>
                        </a:solidFill>
                        <a:latin typeface="Arial"/>
                        <a:ea typeface="Arial"/>
                        <a:cs typeface="Arial"/>
                        <a:sym typeface="Arial"/>
                      </a:endParaRPr>
                    </a:p>
                  </a:txBody>
                  <a:tcPr marT="45725" marB="45725" marR="68400" marL="68400"/>
                </a:tc>
              </a:tr>
            </a:tbl>
          </a:graphicData>
        </a:graphic>
      </p:graphicFrame>
      <p:sp>
        <p:nvSpPr>
          <p:cNvPr id="529" name="Google Shape;529;p46"/>
          <p:cNvSpPr/>
          <p:nvPr/>
        </p:nvSpPr>
        <p:spPr>
          <a:xfrm>
            <a:off x="5353140" y="370840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3" name="Shape 533"/>
        <p:cNvGrpSpPr/>
        <p:nvPr/>
      </p:nvGrpSpPr>
      <p:grpSpPr>
        <a:xfrm>
          <a:off x="0" y="0"/>
          <a:ext cx="0" cy="0"/>
          <a:chOff x="0" y="0"/>
          <a:chExt cx="0" cy="0"/>
        </a:xfrm>
      </p:grpSpPr>
      <p:sp>
        <p:nvSpPr>
          <p:cNvPr id="534" name="Google Shape;534;p47"/>
          <p:cNvSpPr txBox="1"/>
          <p:nvPr/>
        </p:nvSpPr>
        <p:spPr>
          <a:xfrm>
            <a:off x="1614240" y="2361240"/>
            <a:ext cx="3783260" cy="2270520"/>
          </a:xfrm>
          <a:prstGeom prst="rect">
            <a:avLst/>
          </a:prstGeom>
          <a:noFill/>
          <a:ln>
            <a:noFill/>
          </a:ln>
        </p:spPr>
        <p:txBody>
          <a:bodyPr anchorCtr="0" anchor="t" bIns="45700" lIns="91425" spcFirstLastPara="1" rIns="91425" wrap="square" tIns="45700">
            <a:noAutofit/>
          </a:bodyPr>
          <a:lstStyle/>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int foo(int* a, int N)</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    int </a:t>
            </a:r>
            <a:r>
              <a:rPr lang="en-US" sz="1639">
                <a:solidFill>
                  <a:srgbClr val="000000"/>
                </a:solidFill>
                <a:latin typeface="Courier New"/>
                <a:ea typeface="Courier New"/>
                <a:cs typeface="Courier New"/>
                <a:sym typeface="Courier New"/>
              </a:rPr>
              <a:t>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int</a:t>
            </a:r>
            <a:r>
              <a:rPr b="0" lang="en-US" sz="1639" strike="noStrike">
                <a:solidFill>
                  <a:srgbClr val="000000"/>
                </a:solidFill>
                <a:latin typeface="Courier New"/>
                <a:ea typeface="Courier New"/>
                <a:cs typeface="Courier New"/>
                <a:sym typeface="Courier New"/>
              </a:rPr>
              <a:t> sum = 0;</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    for(i = 0; i &lt; N; 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        sum += a[i];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    return sum;</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a:t>
            </a:r>
            <a:endParaRPr b="0" sz="2100" strike="noStrike">
              <a:solidFill>
                <a:srgbClr val="000000"/>
              </a:solidFill>
              <a:latin typeface="Arial"/>
              <a:ea typeface="Arial"/>
              <a:cs typeface="Arial"/>
              <a:sym typeface="Arial"/>
            </a:endParaRPr>
          </a:p>
        </p:txBody>
      </p:sp>
      <p:sp>
        <p:nvSpPr>
          <p:cNvPr id="535" name="Google Shape;535;p47"/>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Cache Misses</a:t>
            </a:r>
            <a:endParaRPr b="0" sz="1350" strike="noStrike">
              <a:solidFill>
                <a:srgbClr val="000000"/>
              </a:solidFill>
              <a:latin typeface="Arial"/>
              <a:ea typeface="Arial"/>
              <a:cs typeface="Arial"/>
              <a:sym typeface="Arial"/>
            </a:endParaRPr>
          </a:p>
        </p:txBody>
      </p:sp>
      <p:graphicFrame>
        <p:nvGraphicFramePr>
          <p:cNvPr id="536" name="Google Shape;536;p47"/>
          <p:cNvGraphicFramePr/>
          <p:nvPr/>
        </p:nvGraphicFramePr>
        <p:xfrm>
          <a:off x="5998680" y="2249640"/>
          <a:ext cx="3000000" cy="3000000"/>
        </p:xfrm>
        <a:graphic>
          <a:graphicData uri="http://schemas.openxmlformats.org/drawingml/2006/table">
            <a:tbl>
              <a:tblPr>
                <a:noFill/>
                <a:tableStyleId>{12B33557-7E90-4BA1-B8BA-8D79323FB7F1}</a:tableStyleId>
              </a:tblPr>
              <a:tblGrid>
                <a:gridCol w="372250"/>
                <a:gridCol w="1499400"/>
              </a:tblGrid>
              <a:tr h="580675">
                <a:tc>
                  <a:txBody>
                    <a:bodyPr/>
                    <a:lstStyle/>
                    <a:p>
                      <a:pPr indent="0" lvl="0" marL="0" marR="0" rtl="0" algn="l">
                        <a:spcBef>
                          <a:spcPts val="0"/>
                        </a:spcBef>
                        <a:spcAft>
                          <a:spcPts val="0"/>
                        </a:spcAft>
                        <a:buNone/>
                      </a:pPr>
                      <a:r>
                        <a:t/>
                      </a:r>
                      <a:endParaRPr sz="1800"/>
                    </a:p>
                  </a:txBody>
                  <a:tcPr marT="45725" marB="45725" marR="82800" marL="82800"/>
                </a:tc>
                <a:tc>
                  <a:txBody>
                    <a:bodyPr/>
                    <a:lstStyle/>
                    <a:p>
                      <a:pPr indent="0" lvl="0" marL="0" marR="0" rtl="0" algn="l">
                        <a:lnSpc>
                          <a:spcPct val="100000"/>
                        </a:lnSpc>
                        <a:spcBef>
                          <a:spcPts val="0"/>
                        </a:spcBef>
                        <a:spcAft>
                          <a:spcPts val="0"/>
                        </a:spcAft>
                        <a:buNone/>
                      </a:pPr>
                      <a:r>
                        <a:rPr b="0" lang="en-US" sz="1600" strike="noStrike">
                          <a:solidFill>
                            <a:srgbClr val="000000"/>
                          </a:solidFill>
                          <a:latin typeface="Arial"/>
                          <a:ea typeface="Arial"/>
                          <a:cs typeface="Arial"/>
                          <a:sym typeface="Arial"/>
                        </a:rPr>
                        <a:t>Accessed Bytes</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4</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16</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64</a:t>
                      </a:r>
                      <a:endParaRPr b="0" sz="1800" strike="noStrike">
                        <a:solidFill>
                          <a:srgbClr val="000000"/>
                        </a:solidFill>
                        <a:latin typeface="Arial"/>
                        <a:ea typeface="Arial"/>
                        <a:cs typeface="Arial"/>
                        <a:sym typeface="Arial"/>
                      </a:endParaRPr>
                    </a:p>
                  </a:txBody>
                  <a:tcPr marT="45725" marB="45725" marR="82800" marL="82800"/>
                </a:tc>
              </a:tr>
              <a:tr h="38520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256</a:t>
                      </a:r>
                      <a:endParaRPr b="0" sz="1800" strike="noStrike">
                        <a:solidFill>
                          <a:srgbClr val="000000"/>
                        </a:solidFill>
                        <a:latin typeface="Arial"/>
                        <a:ea typeface="Arial"/>
                        <a:cs typeface="Arial"/>
                        <a:sym typeface="Arial"/>
                      </a:endParaRPr>
                    </a:p>
                  </a:txBody>
                  <a:tcPr marT="45725" marB="45725" marR="82800" marL="82800"/>
                </a:tc>
              </a:tr>
            </a:tbl>
          </a:graphicData>
        </a:graphic>
      </p:graphicFrame>
      <p:sp>
        <p:nvSpPr>
          <p:cNvPr id="537" name="Google Shape;537;p47"/>
          <p:cNvSpPr/>
          <p:nvPr/>
        </p:nvSpPr>
        <p:spPr>
          <a:xfrm>
            <a:off x="1646280" y="1196640"/>
            <a:ext cx="5012280" cy="33372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0" lang="en-US" sz="1600" strike="noStrike">
                <a:solidFill>
                  <a:srgbClr val="000000"/>
                </a:solidFill>
                <a:latin typeface="Arial"/>
                <a:ea typeface="Arial"/>
                <a:cs typeface="Arial"/>
                <a:sym typeface="Arial"/>
              </a:rPr>
              <a:t>If N = 16, how many bytes does the loop access of a?</a:t>
            </a:r>
            <a:endParaRPr b="0" sz="1800" strike="noStrik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1" name="Shape 541"/>
        <p:cNvGrpSpPr/>
        <p:nvPr/>
      </p:nvGrpSpPr>
      <p:grpSpPr>
        <a:xfrm>
          <a:off x="0" y="0"/>
          <a:ext cx="0" cy="0"/>
          <a:chOff x="0" y="0"/>
          <a:chExt cx="0" cy="0"/>
        </a:xfrm>
      </p:grpSpPr>
      <p:sp>
        <p:nvSpPr>
          <p:cNvPr id="542" name="Google Shape;542;p48"/>
          <p:cNvSpPr txBox="1"/>
          <p:nvPr/>
        </p:nvSpPr>
        <p:spPr>
          <a:xfrm>
            <a:off x="1614240" y="2361240"/>
            <a:ext cx="3783260" cy="2270520"/>
          </a:xfrm>
          <a:prstGeom prst="rect">
            <a:avLst/>
          </a:prstGeom>
          <a:noFill/>
          <a:ln>
            <a:noFill/>
          </a:ln>
        </p:spPr>
        <p:txBody>
          <a:bodyPr anchorCtr="0" anchor="t" bIns="45700" lIns="91425" spcFirstLastPara="1" rIns="91425" wrap="square" tIns="45700">
            <a:noAutofit/>
          </a:bodyPr>
          <a:lstStyle/>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int foo(int* a, int N)</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    int </a:t>
            </a:r>
            <a:r>
              <a:rPr lang="en-US" sz="1639">
                <a:solidFill>
                  <a:srgbClr val="000000"/>
                </a:solidFill>
                <a:latin typeface="Courier New"/>
                <a:ea typeface="Courier New"/>
                <a:cs typeface="Courier New"/>
                <a:sym typeface="Courier New"/>
              </a:rPr>
              <a:t>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int</a:t>
            </a:r>
            <a:r>
              <a:rPr b="0" lang="en-US" sz="1639" strike="noStrike">
                <a:solidFill>
                  <a:srgbClr val="000000"/>
                </a:solidFill>
                <a:latin typeface="Courier New"/>
                <a:ea typeface="Courier New"/>
                <a:cs typeface="Courier New"/>
                <a:sym typeface="Courier New"/>
              </a:rPr>
              <a:t> sum = 0;</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    for(i = 0; i &lt; N; 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        sum += a[i];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    return sum;</a:t>
            </a:r>
            <a:endParaRPr b="0" sz="2100" strike="noStrike">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b="0" lang="en-US" sz="1639" strike="noStrike">
                <a:solidFill>
                  <a:srgbClr val="000000"/>
                </a:solidFill>
                <a:latin typeface="Courier New"/>
                <a:ea typeface="Courier New"/>
                <a:cs typeface="Courier New"/>
                <a:sym typeface="Courier New"/>
              </a:rPr>
              <a:t>}</a:t>
            </a:r>
            <a:endParaRPr b="0" sz="2100" strike="noStrike">
              <a:solidFill>
                <a:srgbClr val="000000"/>
              </a:solidFill>
              <a:latin typeface="Arial"/>
              <a:ea typeface="Arial"/>
              <a:cs typeface="Arial"/>
              <a:sym typeface="Arial"/>
            </a:endParaRPr>
          </a:p>
        </p:txBody>
      </p:sp>
      <p:sp>
        <p:nvSpPr>
          <p:cNvPr id="543" name="Google Shape;543;p48"/>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Cache Misses</a:t>
            </a:r>
            <a:endParaRPr b="0" sz="1350" strike="noStrike">
              <a:solidFill>
                <a:srgbClr val="000000"/>
              </a:solidFill>
              <a:latin typeface="Arial"/>
              <a:ea typeface="Arial"/>
              <a:cs typeface="Arial"/>
              <a:sym typeface="Arial"/>
            </a:endParaRPr>
          </a:p>
        </p:txBody>
      </p:sp>
      <p:graphicFrame>
        <p:nvGraphicFramePr>
          <p:cNvPr id="544" name="Google Shape;544;p48"/>
          <p:cNvGraphicFramePr/>
          <p:nvPr/>
        </p:nvGraphicFramePr>
        <p:xfrm>
          <a:off x="5998680" y="2249640"/>
          <a:ext cx="3000000" cy="3000000"/>
        </p:xfrm>
        <a:graphic>
          <a:graphicData uri="http://schemas.openxmlformats.org/drawingml/2006/table">
            <a:tbl>
              <a:tblPr>
                <a:noFill/>
                <a:tableStyleId>{12B33557-7E90-4BA1-B8BA-8D79323FB7F1}</a:tableStyleId>
              </a:tblPr>
              <a:tblGrid>
                <a:gridCol w="372250"/>
                <a:gridCol w="1499400"/>
              </a:tblGrid>
              <a:tr h="580675">
                <a:tc>
                  <a:txBody>
                    <a:bodyPr/>
                    <a:lstStyle/>
                    <a:p>
                      <a:pPr indent="0" lvl="0" marL="0" marR="0" rtl="0" algn="l">
                        <a:spcBef>
                          <a:spcPts val="0"/>
                        </a:spcBef>
                        <a:spcAft>
                          <a:spcPts val="0"/>
                        </a:spcAft>
                        <a:buNone/>
                      </a:pPr>
                      <a:r>
                        <a:t/>
                      </a:r>
                      <a:endParaRPr sz="1800"/>
                    </a:p>
                  </a:txBody>
                  <a:tcPr marT="45725" marB="45725" marR="82800" marL="82800"/>
                </a:tc>
                <a:tc>
                  <a:txBody>
                    <a:bodyPr/>
                    <a:lstStyle/>
                    <a:p>
                      <a:pPr indent="0" lvl="0" marL="0" marR="0" rtl="0" algn="l">
                        <a:lnSpc>
                          <a:spcPct val="100000"/>
                        </a:lnSpc>
                        <a:spcBef>
                          <a:spcPts val="0"/>
                        </a:spcBef>
                        <a:spcAft>
                          <a:spcPts val="0"/>
                        </a:spcAft>
                        <a:buNone/>
                      </a:pPr>
                      <a:r>
                        <a:rPr b="0" lang="en-US" sz="1600" strike="noStrike">
                          <a:solidFill>
                            <a:srgbClr val="000000"/>
                          </a:solidFill>
                          <a:latin typeface="Arial"/>
                          <a:ea typeface="Arial"/>
                          <a:cs typeface="Arial"/>
                          <a:sym typeface="Arial"/>
                        </a:rPr>
                        <a:t>Accessed Bytes</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4</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16</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64</a:t>
                      </a:r>
                      <a:endParaRPr b="0" sz="1800" strike="noStrike">
                        <a:solidFill>
                          <a:srgbClr val="000000"/>
                        </a:solidFill>
                        <a:latin typeface="Arial"/>
                        <a:ea typeface="Arial"/>
                        <a:cs typeface="Arial"/>
                        <a:sym typeface="Arial"/>
                      </a:endParaRPr>
                    </a:p>
                  </a:txBody>
                  <a:tcPr marT="45725" marB="45725" marR="82800" marL="82800"/>
                </a:tc>
              </a:tr>
              <a:tr h="38520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256</a:t>
                      </a:r>
                      <a:endParaRPr b="0" sz="1800" strike="noStrike">
                        <a:solidFill>
                          <a:srgbClr val="000000"/>
                        </a:solidFill>
                        <a:latin typeface="Arial"/>
                        <a:ea typeface="Arial"/>
                        <a:cs typeface="Arial"/>
                        <a:sym typeface="Arial"/>
                      </a:endParaRPr>
                    </a:p>
                  </a:txBody>
                  <a:tcPr marT="45725" marB="45725" marR="82800" marL="82800"/>
                </a:tc>
              </a:tr>
            </a:tbl>
          </a:graphicData>
        </a:graphic>
      </p:graphicFrame>
      <p:sp>
        <p:nvSpPr>
          <p:cNvPr id="545" name="Google Shape;545;p48"/>
          <p:cNvSpPr/>
          <p:nvPr/>
        </p:nvSpPr>
        <p:spPr>
          <a:xfrm>
            <a:off x="1646280" y="1196640"/>
            <a:ext cx="5012280" cy="33372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0" lang="en-US" sz="1600" strike="noStrike">
                <a:solidFill>
                  <a:srgbClr val="000000"/>
                </a:solidFill>
                <a:latin typeface="Arial"/>
                <a:ea typeface="Arial"/>
                <a:cs typeface="Arial"/>
                <a:sym typeface="Arial"/>
              </a:rPr>
              <a:t>If N = 16, how many bytes does the loop access of a?</a:t>
            </a:r>
            <a:endParaRPr b="0" sz="1800" strike="noStrike">
              <a:solidFill>
                <a:srgbClr val="000000"/>
              </a:solidFill>
              <a:latin typeface="Arial"/>
              <a:ea typeface="Arial"/>
              <a:cs typeface="Arial"/>
              <a:sym typeface="Arial"/>
            </a:endParaRPr>
          </a:p>
        </p:txBody>
      </p:sp>
      <p:sp>
        <p:nvSpPr>
          <p:cNvPr id="546" name="Google Shape;546;p48"/>
          <p:cNvSpPr/>
          <p:nvPr/>
        </p:nvSpPr>
        <p:spPr>
          <a:xfrm>
            <a:off x="5979700" y="359512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1" name="Shape 551"/>
        <p:cNvGrpSpPr/>
        <p:nvPr/>
      </p:nvGrpSpPr>
      <p:grpSpPr>
        <a:xfrm>
          <a:off x="0" y="0"/>
          <a:ext cx="0" cy="0"/>
          <a:chOff x="0" y="0"/>
          <a:chExt cx="0" cy="0"/>
        </a:xfrm>
      </p:grpSpPr>
      <p:sp>
        <p:nvSpPr>
          <p:cNvPr id="552" name="Google Shape;552;p49"/>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Cache Misses</a:t>
            </a:r>
            <a:endParaRPr b="0" sz="1350" strike="noStrike">
              <a:solidFill>
                <a:srgbClr val="000000"/>
              </a:solidFill>
              <a:latin typeface="Arial"/>
              <a:ea typeface="Arial"/>
              <a:cs typeface="Arial"/>
              <a:sym typeface="Arial"/>
            </a:endParaRPr>
          </a:p>
        </p:txBody>
      </p:sp>
      <p:graphicFrame>
        <p:nvGraphicFramePr>
          <p:cNvPr id="553" name="Google Shape;553;p49"/>
          <p:cNvGraphicFramePr/>
          <p:nvPr/>
        </p:nvGraphicFramePr>
        <p:xfrm>
          <a:off x="5998680" y="2249640"/>
          <a:ext cx="3000000" cy="3000000"/>
        </p:xfrm>
        <a:graphic>
          <a:graphicData uri="http://schemas.openxmlformats.org/drawingml/2006/table">
            <a:tbl>
              <a:tblPr>
                <a:noFill/>
                <a:tableStyleId>{12B33557-7E90-4BA1-B8BA-8D79323FB7F1}</a:tableStyleId>
              </a:tblPr>
              <a:tblGrid>
                <a:gridCol w="372250"/>
                <a:gridCol w="1499400"/>
              </a:tblGrid>
              <a:tr h="384850">
                <a:tc>
                  <a:txBody>
                    <a:bodyPr/>
                    <a:lstStyle/>
                    <a:p>
                      <a:pPr indent="0" lvl="0" marL="0" marR="0" rtl="0" algn="l">
                        <a:spcBef>
                          <a:spcPts val="0"/>
                        </a:spcBef>
                        <a:spcAft>
                          <a:spcPts val="0"/>
                        </a:spcAft>
                        <a:buNone/>
                      </a:pPr>
                      <a:r>
                        <a:t/>
                      </a:r>
                      <a:endParaRPr sz="1800"/>
                    </a:p>
                  </a:txBody>
                  <a:tcPr marT="45725" marB="45725" marR="82800" marL="82800"/>
                </a:tc>
                <a:tc>
                  <a:txBody>
                    <a:bodyPr/>
                    <a:lstStyle/>
                    <a:p>
                      <a:pPr indent="0" lvl="0" marL="0" marR="0" rtl="0" algn="ctr">
                        <a:lnSpc>
                          <a:spcPct val="100000"/>
                        </a:lnSpc>
                        <a:spcBef>
                          <a:spcPts val="0"/>
                        </a:spcBef>
                        <a:spcAft>
                          <a:spcPts val="0"/>
                        </a:spcAft>
                        <a:buNone/>
                      </a:pPr>
                      <a:r>
                        <a:rPr b="0" lang="en-US" sz="1600" strike="noStrike">
                          <a:solidFill>
                            <a:srgbClr val="000000"/>
                          </a:solidFill>
                          <a:latin typeface="Arial"/>
                          <a:ea typeface="Arial"/>
                          <a:cs typeface="Arial"/>
                          <a:sym typeface="Arial"/>
                        </a:rPr>
                        <a:t>Miss Rate</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0 %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25 %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33 %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50 %</a:t>
                      </a:r>
                      <a:endParaRPr b="0" i="0" sz="1800" u="none" cap="none"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66 %</a:t>
                      </a:r>
                      <a:endParaRPr b="0" i="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554" name="Google Shape;554;p49"/>
          <p:cNvSpPr/>
          <p:nvPr/>
        </p:nvSpPr>
        <p:spPr>
          <a:xfrm>
            <a:off x="628560" y="2002909"/>
            <a:ext cx="4572000" cy="313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void muchAccessSoCacheWow(int *bigArr){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48 KB array of ints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int length = (48*1024)/sizeof(int);</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int access = 0;</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traverse array with stride 8</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pass 1</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for(int i = 0; i &lt; length; i+=8){</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access = bigArr[i];</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t/>
            </a: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pass 2</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for(int i = 0; i &lt; length; i+=8){</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access = bigArr[i];</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a:t>
            </a:r>
            <a:endParaRPr/>
          </a:p>
        </p:txBody>
      </p:sp>
      <p:sp>
        <p:nvSpPr>
          <p:cNvPr id="555" name="Google Shape;555;p49"/>
          <p:cNvSpPr/>
          <p:nvPr/>
        </p:nvSpPr>
        <p:spPr>
          <a:xfrm>
            <a:off x="628560" y="1000775"/>
            <a:ext cx="7886520" cy="83099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600">
                <a:solidFill>
                  <a:schemeClr val="dk1"/>
                </a:solidFill>
                <a:latin typeface="Arial"/>
                <a:ea typeface="Arial"/>
                <a:cs typeface="Arial"/>
                <a:sym typeface="Arial"/>
              </a:rPr>
              <a:t>Consider a 32 KB cache in a 32 bit address space. The cache is 8-way associative and has 64 bytes per block. A LRU (Least Recently Used) replacement policy is used.</a:t>
            </a:r>
            <a:br>
              <a:rPr lang="en-US" sz="1600">
                <a:solidFill>
                  <a:schemeClr val="dk1"/>
                </a:solidFill>
                <a:latin typeface="Arial"/>
                <a:ea typeface="Arial"/>
                <a:cs typeface="Arial"/>
                <a:sym typeface="Arial"/>
              </a:rPr>
            </a:br>
            <a:r>
              <a:rPr lang="en-US" sz="1600">
                <a:solidFill>
                  <a:schemeClr val="dk1"/>
                </a:solidFill>
                <a:latin typeface="Arial"/>
                <a:ea typeface="Arial"/>
                <a:cs typeface="Arial"/>
                <a:sym typeface="Arial"/>
              </a:rPr>
              <a:t>What is the miss rate on </a:t>
            </a:r>
            <a:r>
              <a:rPr b="1" lang="en-US" sz="1600">
                <a:solidFill>
                  <a:schemeClr val="dk1"/>
                </a:solidFill>
                <a:latin typeface="Arial"/>
                <a:ea typeface="Arial"/>
                <a:cs typeface="Arial"/>
                <a:sym typeface="Arial"/>
              </a:rPr>
              <a:t>‘pass 1’</a:t>
            </a:r>
            <a:r>
              <a:rPr lang="en-US" sz="1600">
                <a:solidFill>
                  <a:schemeClr val="dk1"/>
                </a:solidFill>
                <a:latin typeface="Arial"/>
                <a:ea typeface="Arial"/>
                <a:cs typeface="Arial"/>
                <a:sym typeface="Arial"/>
              </a:rPr>
              <a: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0" name="Shape 560"/>
        <p:cNvGrpSpPr/>
        <p:nvPr/>
      </p:nvGrpSpPr>
      <p:grpSpPr>
        <a:xfrm>
          <a:off x="0" y="0"/>
          <a:ext cx="0" cy="0"/>
          <a:chOff x="0" y="0"/>
          <a:chExt cx="0" cy="0"/>
        </a:xfrm>
      </p:grpSpPr>
      <p:sp>
        <p:nvSpPr>
          <p:cNvPr id="561" name="Google Shape;561;p50"/>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Cache Misses</a:t>
            </a:r>
            <a:endParaRPr b="0" sz="1350" strike="noStrike">
              <a:solidFill>
                <a:srgbClr val="000000"/>
              </a:solidFill>
              <a:latin typeface="Arial"/>
              <a:ea typeface="Arial"/>
              <a:cs typeface="Arial"/>
              <a:sym typeface="Arial"/>
            </a:endParaRPr>
          </a:p>
        </p:txBody>
      </p:sp>
      <p:graphicFrame>
        <p:nvGraphicFramePr>
          <p:cNvPr id="562" name="Google Shape;562;p50"/>
          <p:cNvGraphicFramePr/>
          <p:nvPr/>
        </p:nvGraphicFramePr>
        <p:xfrm>
          <a:off x="5998680" y="2249640"/>
          <a:ext cx="3000000" cy="3000000"/>
        </p:xfrm>
        <a:graphic>
          <a:graphicData uri="http://schemas.openxmlformats.org/drawingml/2006/table">
            <a:tbl>
              <a:tblPr>
                <a:noFill/>
                <a:tableStyleId>{12B33557-7E90-4BA1-B8BA-8D79323FB7F1}</a:tableStyleId>
              </a:tblPr>
              <a:tblGrid>
                <a:gridCol w="372250"/>
                <a:gridCol w="1499400"/>
              </a:tblGrid>
              <a:tr h="384850">
                <a:tc>
                  <a:txBody>
                    <a:bodyPr/>
                    <a:lstStyle/>
                    <a:p>
                      <a:pPr indent="0" lvl="0" marL="0" marR="0" rtl="0" algn="l">
                        <a:spcBef>
                          <a:spcPts val="0"/>
                        </a:spcBef>
                        <a:spcAft>
                          <a:spcPts val="0"/>
                        </a:spcAft>
                        <a:buNone/>
                      </a:pPr>
                      <a:r>
                        <a:t/>
                      </a:r>
                      <a:endParaRPr sz="1800"/>
                    </a:p>
                  </a:txBody>
                  <a:tcPr marT="45725" marB="45725" marR="82800" marL="82800"/>
                </a:tc>
                <a:tc>
                  <a:txBody>
                    <a:bodyPr/>
                    <a:lstStyle/>
                    <a:p>
                      <a:pPr indent="0" lvl="0" marL="0" marR="0" rtl="0" algn="ctr">
                        <a:lnSpc>
                          <a:spcPct val="100000"/>
                        </a:lnSpc>
                        <a:spcBef>
                          <a:spcPts val="0"/>
                        </a:spcBef>
                        <a:spcAft>
                          <a:spcPts val="0"/>
                        </a:spcAft>
                        <a:buNone/>
                      </a:pPr>
                      <a:r>
                        <a:rPr b="0" lang="en-US" sz="1600" strike="noStrike">
                          <a:solidFill>
                            <a:srgbClr val="000000"/>
                          </a:solidFill>
                          <a:latin typeface="Arial"/>
                          <a:ea typeface="Arial"/>
                          <a:cs typeface="Arial"/>
                          <a:sym typeface="Arial"/>
                        </a:rPr>
                        <a:t>Miss Rate</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0 %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25 %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33 %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50 %</a:t>
                      </a:r>
                      <a:endParaRPr b="0" i="0" sz="1800" u="none" cap="none"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66 %</a:t>
                      </a:r>
                      <a:endParaRPr b="0" i="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563" name="Google Shape;563;p50"/>
          <p:cNvSpPr/>
          <p:nvPr/>
        </p:nvSpPr>
        <p:spPr>
          <a:xfrm>
            <a:off x="5998680" y="378108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50"/>
          <p:cNvSpPr/>
          <p:nvPr/>
        </p:nvSpPr>
        <p:spPr>
          <a:xfrm>
            <a:off x="628560" y="2004184"/>
            <a:ext cx="4572000" cy="313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void muchAccessSoCacheWow(int *bigArr){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48 KB array of ints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int length = (48*1024)/sizeof(int);</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int access = 0;</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traverse array with stride 8</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pass 1</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for(int i = 0; i &lt; length; i+=8){</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access = bigArr[i];</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t/>
            </a: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pass 2</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for(int i = 0; i &lt; length; i+=8){</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access = bigArr[i];</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a:t>
            </a:r>
            <a:endParaRPr/>
          </a:p>
        </p:txBody>
      </p:sp>
      <p:sp>
        <p:nvSpPr>
          <p:cNvPr id="565" name="Google Shape;565;p50"/>
          <p:cNvSpPr/>
          <p:nvPr/>
        </p:nvSpPr>
        <p:spPr>
          <a:xfrm>
            <a:off x="628560" y="1000775"/>
            <a:ext cx="7886520" cy="83099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600">
                <a:solidFill>
                  <a:schemeClr val="dk1"/>
                </a:solidFill>
                <a:latin typeface="Arial"/>
                <a:ea typeface="Arial"/>
                <a:cs typeface="Arial"/>
                <a:sym typeface="Arial"/>
              </a:rPr>
              <a:t>Consider a 32 KB cache in a 32 bit address space. The cache is 8-way associative and has 64 bytes per block. A LRU (Least Recently Used) replacement policy is used.</a:t>
            </a:r>
            <a:br>
              <a:rPr lang="en-US" sz="1600">
                <a:solidFill>
                  <a:schemeClr val="dk1"/>
                </a:solidFill>
                <a:latin typeface="Arial"/>
                <a:ea typeface="Arial"/>
                <a:cs typeface="Arial"/>
                <a:sym typeface="Arial"/>
              </a:rPr>
            </a:br>
            <a:r>
              <a:rPr lang="en-US" sz="1600">
                <a:solidFill>
                  <a:schemeClr val="dk1"/>
                </a:solidFill>
                <a:latin typeface="Arial"/>
                <a:ea typeface="Arial"/>
                <a:cs typeface="Arial"/>
                <a:sym typeface="Arial"/>
              </a:rPr>
              <a:t>What is the miss rate on </a:t>
            </a:r>
            <a:r>
              <a:rPr b="1" lang="en-US" sz="1600">
                <a:solidFill>
                  <a:schemeClr val="dk1"/>
                </a:solidFill>
                <a:latin typeface="Arial"/>
                <a:ea typeface="Arial"/>
                <a:cs typeface="Arial"/>
                <a:sym typeface="Arial"/>
              </a:rPr>
              <a:t>‘pass 1’</a:t>
            </a:r>
            <a:r>
              <a:rPr lang="en-US" sz="1600">
                <a:solidFill>
                  <a:schemeClr val="dk1"/>
                </a:solidFill>
                <a:latin typeface="Arial"/>
                <a:ea typeface="Arial"/>
                <a:cs typeface="Arial"/>
                <a:sym typeface="Arial"/>
              </a:rPr>
              <a: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0" name="Shape 570"/>
        <p:cNvGrpSpPr/>
        <p:nvPr/>
      </p:nvGrpSpPr>
      <p:grpSpPr>
        <a:xfrm>
          <a:off x="0" y="0"/>
          <a:ext cx="0" cy="0"/>
          <a:chOff x="0" y="0"/>
          <a:chExt cx="0" cy="0"/>
        </a:xfrm>
      </p:grpSpPr>
      <p:sp>
        <p:nvSpPr>
          <p:cNvPr id="571" name="Google Shape;571;p51"/>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Cache Misses</a:t>
            </a:r>
            <a:endParaRPr b="0" sz="1350" strike="noStrike">
              <a:solidFill>
                <a:srgbClr val="000000"/>
              </a:solidFill>
              <a:latin typeface="Arial"/>
              <a:ea typeface="Arial"/>
              <a:cs typeface="Arial"/>
              <a:sym typeface="Arial"/>
            </a:endParaRPr>
          </a:p>
        </p:txBody>
      </p:sp>
      <p:graphicFrame>
        <p:nvGraphicFramePr>
          <p:cNvPr id="572" name="Google Shape;572;p51"/>
          <p:cNvGraphicFramePr/>
          <p:nvPr/>
        </p:nvGraphicFramePr>
        <p:xfrm>
          <a:off x="5998680" y="2249640"/>
          <a:ext cx="3000000" cy="3000000"/>
        </p:xfrm>
        <a:graphic>
          <a:graphicData uri="http://schemas.openxmlformats.org/drawingml/2006/table">
            <a:tbl>
              <a:tblPr>
                <a:noFill/>
                <a:tableStyleId>{12B33557-7E90-4BA1-B8BA-8D79323FB7F1}</a:tableStyleId>
              </a:tblPr>
              <a:tblGrid>
                <a:gridCol w="372250"/>
                <a:gridCol w="1499400"/>
              </a:tblGrid>
              <a:tr h="384850">
                <a:tc>
                  <a:txBody>
                    <a:bodyPr/>
                    <a:lstStyle/>
                    <a:p>
                      <a:pPr indent="0" lvl="0" marL="0" marR="0" rtl="0" algn="l">
                        <a:spcBef>
                          <a:spcPts val="0"/>
                        </a:spcBef>
                        <a:spcAft>
                          <a:spcPts val="0"/>
                        </a:spcAft>
                        <a:buNone/>
                      </a:pPr>
                      <a:r>
                        <a:t/>
                      </a:r>
                      <a:endParaRPr sz="1800"/>
                    </a:p>
                  </a:txBody>
                  <a:tcPr marT="45725" marB="45725" marR="82800" marL="82800"/>
                </a:tc>
                <a:tc>
                  <a:txBody>
                    <a:bodyPr/>
                    <a:lstStyle/>
                    <a:p>
                      <a:pPr indent="0" lvl="0" marL="0" marR="0" rtl="0" algn="ctr">
                        <a:lnSpc>
                          <a:spcPct val="100000"/>
                        </a:lnSpc>
                        <a:spcBef>
                          <a:spcPts val="0"/>
                        </a:spcBef>
                        <a:spcAft>
                          <a:spcPts val="0"/>
                        </a:spcAft>
                        <a:buNone/>
                      </a:pPr>
                      <a:r>
                        <a:rPr b="0" lang="en-US" sz="1600" strike="noStrike">
                          <a:solidFill>
                            <a:srgbClr val="000000"/>
                          </a:solidFill>
                          <a:latin typeface="Arial"/>
                          <a:ea typeface="Arial"/>
                          <a:cs typeface="Arial"/>
                          <a:sym typeface="Arial"/>
                        </a:rPr>
                        <a:t>Miss Rate</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0 %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25 %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33 %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50 %</a:t>
                      </a:r>
                      <a:endParaRPr b="0" i="0" sz="1800" u="none" cap="none"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66 %</a:t>
                      </a:r>
                      <a:endParaRPr b="0" i="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573" name="Google Shape;573;p51"/>
          <p:cNvSpPr/>
          <p:nvPr/>
        </p:nvSpPr>
        <p:spPr>
          <a:xfrm>
            <a:off x="628560" y="2004184"/>
            <a:ext cx="4572000" cy="313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void muchAccessSoCacheWow(int *bigArr){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48 KB array of ints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int length = (48*1024)/sizeof(int);</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int access = 0;</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traverse array with stride 8</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pass 1</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for(int i = 0; i &lt; length; i+=8){</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access = bigArr[i];</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t/>
            </a: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pass 2</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for(int i = 0; i &lt; length; i+=8){</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access = bigArr[i];</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a:t>
            </a:r>
            <a:endParaRPr/>
          </a:p>
        </p:txBody>
      </p:sp>
      <p:sp>
        <p:nvSpPr>
          <p:cNvPr id="574" name="Google Shape;574;p51"/>
          <p:cNvSpPr/>
          <p:nvPr/>
        </p:nvSpPr>
        <p:spPr>
          <a:xfrm>
            <a:off x="628560" y="1000775"/>
            <a:ext cx="7886520" cy="83099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600">
                <a:solidFill>
                  <a:schemeClr val="dk1"/>
                </a:solidFill>
                <a:latin typeface="Arial"/>
                <a:ea typeface="Arial"/>
                <a:cs typeface="Arial"/>
                <a:sym typeface="Arial"/>
              </a:rPr>
              <a:t>Consider a 32 KB cache in a 32 bit address space. The cache is 8-way associative and has 64 bytes per block. A LRU (Least Recently Used) replacement policy is used.</a:t>
            </a:r>
            <a:br>
              <a:rPr lang="en-US" sz="1600">
                <a:solidFill>
                  <a:schemeClr val="dk1"/>
                </a:solidFill>
                <a:latin typeface="Arial"/>
                <a:ea typeface="Arial"/>
                <a:cs typeface="Arial"/>
                <a:sym typeface="Arial"/>
              </a:rPr>
            </a:br>
            <a:r>
              <a:rPr lang="en-US" sz="1600">
                <a:solidFill>
                  <a:schemeClr val="dk1"/>
                </a:solidFill>
                <a:latin typeface="Arial"/>
                <a:ea typeface="Arial"/>
                <a:cs typeface="Arial"/>
                <a:sym typeface="Arial"/>
              </a:rPr>
              <a:t>What is the miss rate on </a:t>
            </a:r>
            <a:r>
              <a:rPr b="1" lang="en-US" sz="1600">
                <a:solidFill>
                  <a:schemeClr val="dk1"/>
                </a:solidFill>
                <a:latin typeface="Arial"/>
                <a:ea typeface="Arial"/>
                <a:cs typeface="Arial"/>
                <a:sym typeface="Arial"/>
              </a:rPr>
              <a:t>‘pass 2’</a:t>
            </a:r>
            <a:r>
              <a:rPr lang="en-US" sz="1600">
                <a:solidFill>
                  <a:schemeClr val="dk1"/>
                </a:solidFill>
                <a:latin typeface="Arial"/>
                <a:ea typeface="Arial"/>
                <a:cs typeface="Arial"/>
                <a:sym typeface="Arial"/>
              </a:rPr>
              <a: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9" name="Shape 579"/>
        <p:cNvGrpSpPr/>
        <p:nvPr/>
      </p:nvGrpSpPr>
      <p:grpSpPr>
        <a:xfrm>
          <a:off x="0" y="0"/>
          <a:ext cx="0" cy="0"/>
          <a:chOff x="0" y="0"/>
          <a:chExt cx="0" cy="0"/>
        </a:xfrm>
      </p:grpSpPr>
      <p:sp>
        <p:nvSpPr>
          <p:cNvPr id="580" name="Google Shape;580;p52"/>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Cache Misses</a:t>
            </a:r>
            <a:endParaRPr b="0" sz="1350" strike="noStrike">
              <a:solidFill>
                <a:srgbClr val="000000"/>
              </a:solidFill>
              <a:latin typeface="Arial"/>
              <a:ea typeface="Arial"/>
              <a:cs typeface="Arial"/>
              <a:sym typeface="Arial"/>
            </a:endParaRPr>
          </a:p>
        </p:txBody>
      </p:sp>
      <p:graphicFrame>
        <p:nvGraphicFramePr>
          <p:cNvPr id="581" name="Google Shape;581;p52"/>
          <p:cNvGraphicFramePr/>
          <p:nvPr/>
        </p:nvGraphicFramePr>
        <p:xfrm>
          <a:off x="5998680" y="2249640"/>
          <a:ext cx="3000000" cy="3000000"/>
        </p:xfrm>
        <a:graphic>
          <a:graphicData uri="http://schemas.openxmlformats.org/drawingml/2006/table">
            <a:tbl>
              <a:tblPr>
                <a:noFill/>
                <a:tableStyleId>{12B33557-7E90-4BA1-B8BA-8D79323FB7F1}</a:tableStyleId>
              </a:tblPr>
              <a:tblGrid>
                <a:gridCol w="372250"/>
                <a:gridCol w="1499400"/>
              </a:tblGrid>
              <a:tr h="384850">
                <a:tc>
                  <a:txBody>
                    <a:bodyPr/>
                    <a:lstStyle/>
                    <a:p>
                      <a:pPr indent="0" lvl="0" marL="0" marR="0" rtl="0" algn="l">
                        <a:spcBef>
                          <a:spcPts val="0"/>
                        </a:spcBef>
                        <a:spcAft>
                          <a:spcPts val="0"/>
                        </a:spcAft>
                        <a:buNone/>
                      </a:pPr>
                      <a:r>
                        <a:t/>
                      </a:r>
                      <a:endParaRPr sz="1800"/>
                    </a:p>
                  </a:txBody>
                  <a:tcPr marT="45725" marB="45725" marR="82800" marL="82800"/>
                </a:tc>
                <a:tc>
                  <a:txBody>
                    <a:bodyPr/>
                    <a:lstStyle/>
                    <a:p>
                      <a:pPr indent="0" lvl="0" marL="0" marR="0" rtl="0" algn="ctr">
                        <a:lnSpc>
                          <a:spcPct val="100000"/>
                        </a:lnSpc>
                        <a:spcBef>
                          <a:spcPts val="0"/>
                        </a:spcBef>
                        <a:spcAft>
                          <a:spcPts val="0"/>
                        </a:spcAft>
                        <a:buNone/>
                      </a:pPr>
                      <a:r>
                        <a:rPr b="0" lang="en-US" sz="1600" strike="noStrike">
                          <a:solidFill>
                            <a:srgbClr val="000000"/>
                          </a:solidFill>
                          <a:latin typeface="Arial"/>
                          <a:ea typeface="Arial"/>
                          <a:cs typeface="Arial"/>
                          <a:sym typeface="Arial"/>
                        </a:rPr>
                        <a:t>Miss Rate</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0 %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25 %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33 %</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50 %</a:t>
                      </a:r>
                      <a:endParaRPr b="0" i="0" sz="1800" u="none" cap="none"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Clr>
                          <a:srgbClr val="000000"/>
                        </a:buClr>
                        <a:buSzPts val="1500"/>
                        <a:buFont typeface="Arial"/>
                        <a:buNone/>
                      </a:pPr>
                      <a:r>
                        <a:rPr b="0" i="0" lang="en-US" sz="1500" u="none" cap="none" strike="noStrike">
                          <a:solidFill>
                            <a:srgbClr val="000000"/>
                          </a:solidFill>
                          <a:latin typeface="Arial"/>
                          <a:ea typeface="Arial"/>
                          <a:cs typeface="Arial"/>
                          <a:sym typeface="Arial"/>
                        </a:rPr>
                        <a:t>66 %</a:t>
                      </a:r>
                      <a:endParaRPr b="0" i="0" sz="1800" u="none" cap="none" strike="noStrike">
                        <a:solidFill>
                          <a:srgbClr val="000000"/>
                        </a:solidFill>
                        <a:latin typeface="Arial"/>
                        <a:ea typeface="Arial"/>
                        <a:cs typeface="Arial"/>
                        <a:sym typeface="Arial"/>
                      </a:endParaRPr>
                    </a:p>
                  </a:txBody>
                  <a:tcPr marT="45725" marB="45725" marR="82800" marL="82800"/>
                </a:tc>
              </a:tr>
            </a:tbl>
          </a:graphicData>
        </a:graphic>
      </p:graphicFrame>
      <p:sp>
        <p:nvSpPr>
          <p:cNvPr id="582" name="Google Shape;582;p52"/>
          <p:cNvSpPr/>
          <p:nvPr/>
        </p:nvSpPr>
        <p:spPr>
          <a:xfrm>
            <a:off x="5998680" y="378108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52"/>
          <p:cNvSpPr/>
          <p:nvPr/>
        </p:nvSpPr>
        <p:spPr>
          <a:xfrm>
            <a:off x="628560" y="2004184"/>
            <a:ext cx="4572000" cy="313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void muchAccessSoCacheWow(int *bigArr){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48 KB array of ints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int length = (48*1024)/sizeof(int);</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int access = 0;</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traverse array with stride 8</a:t>
            </a:r>
            <a:br>
              <a:rPr lang="en-US" sz="1100">
                <a:solidFill>
                  <a:schemeClr val="dk1"/>
                </a:solidFill>
                <a:latin typeface="Courier New"/>
                <a:ea typeface="Courier New"/>
                <a:cs typeface="Courier New"/>
                <a:sym typeface="Courier New"/>
              </a:rPr>
            </a:b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pass 1</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for(int i = 0; i &lt; length; i+=8){</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access = bigArr[i];</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t/>
            </a:r>
            <a:endParaRPr sz="11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 pass 2</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for(int i = 0; i &lt; length; i+=8){</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access = bigArr[i];</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rPr lang="en-US" sz="1100">
                <a:solidFill>
                  <a:schemeClr val="dk1"/>
                </a:solidFill>
                <a:latin typeface="Courier New"/>
                <a:ea typeface="Courier New"/>
                <a:cs typeface="Courier New"/>
                <a:sym typeface="Courier New"/>
              </a:rPr>
              <a:t>}</a:t>
            </a:r>
            <a:endParaRPr/>
          </a:p>
        </p:txBody>
      </p:sp>
      <p:sp>
        <p:nvSpPr>
          <p:cNvPr id="584" name="Google Shape;584;p52"/>
          <p:cNvSpPr/>
          <p:nvPr/>
        </p:nvSpPr>
        <p:spPr>
          <a:xfrm>
            <a:off x="628560" y="1000775"/>
            <a:ext cx="7886520" cy="83099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600">
                <a:solidFill>
                  <a:schemeClr val="dk1"/>
                </a:solidFill>
                <a:latin typeface="Arial"/>
                <a:ea typeface="Arial"/>
                <a:cs typeface="Arial"/>
                <a:sym typeface="Arial"/>
              </a:rPr>
              <a:t>Consider a 32 KB cache in a 32 bit address space. The cache is 8-way associative and has 64 bytes per block. A LRU (Least Recently Used) replacement policy is used.</a:t>
            </a:r>
            <a:br>
              <a:rPr lang="en-US" sz="1600">
                <a:solidFill>
                  <a:schemeClr val="dk1"/>
                </a:solidFill>
                <a:latin typeface="Arial"/>
                <a:ea typeface="Arial"/>
                <a:cs typeface="Arial"/>
                <a:sym typeface="Arial"/>
              </a:rPr>
            </a:br>
            <a:r>
              <a:rPr lang="en-US" sz="1600">
                <a:solidFill>
                  <a:schemeClr val="dk1"/>
                </a:solidFill>
                <a:latin typeface="Arial"/>
                <a:ea typeface="Arial"/>
                <a:cs typeface="Arial"/>
                <a:sym typeface="Arial"/>
              </a:rPr>
              <a:t>What is the miss rate on </a:t>
            </a:r>
            <a:r>
              <a:rPr b="1" lang="en-US" sz="1600">
                <a:solidFill>
                  <a:schemeClr val="dk1"/>
                </a:solidFill>
                <a:latin typeface="Arial"/>
                <a:ea typeface="Arial"/>
                <a:cs typeface="Arial"/>
                <a:sym typeface="Arial"/>
              </a:rPr>
              <a:t>‘pass 2’</a:t>
            </a:r>
            <a:r>
              <a:rPr lang="en-US" sz="1600">
                <a:solidFill>
                  <a:schemeClr val="dk1"/>
                </a:solidFill>
                <a:latin typeface="Arial"/>
                <a:ea typeface="Arial"/>
                <a:cs typeface="Arial"/>
                <a:sym typeface="Arial"/>
              </a:rPr>
              <a:t>? </a:t>
            </a:r>
            <a:endParaRPr/>
          </a:p>
        </p:txBody>
      </p:sp>
      <p:sp>
        <p:nvSpPr>
          <p:cNvPr id="585" name="Google Shape;585;p52"/>
          <p:cNvSpPr txBox="1"/>
          <p:nvPr/>
        </p:nvSpPr>
        <p:spPr>
          <a:xfrm>
            <a:off x="5080300" y="4663662"/>
            <a:ext cx="3708400"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Detailed explanation in Appendix!</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9" name="Shape 589"/>
        <p:cNvGrpSpPr/>
        <p:nvPr/>
      </p:nvGrpSpPr>
      <p:grpSpPr>
        <a:xfrm>
          <a:off x="0" y="0"/>
          <a:ext cx="0" cy="0"/>
          <a:chOff x="0" y="0"/>
          <a:chExt cx="0" cy="0"/>
        </a:xfrm>
      </p:grpSpPr>
      <p:sp>
        <p:nvSpPr>
          <p:cNvPr id="590" name="Google Shape;590;p53"/>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lang="en-US" sz="3600" strike="noStrike">
                <a:solidFill>
                  <a:srgbClr val="000000"/>
                </a:solidFill>
              </a:rPr>
              <a:t>Cache-Friendly Code</a:t>
            </a:r>
            <a:endParaRPr sz="1350" strike="noStrike">
              <a:solidFill>
                <a:srgbClr val="000000"/>
              </a:solidFill>
            </a:endParaRPr>
          </a:p>
        </p:txBody>
      </p:sp>
      <p:sp>
        <p:nvSpPr>
          <p:cNvPr id="591" name="Google Shape;591;p53"/>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Keep memory accesses bunched together</a:t>
            </a:r>
            <a:endParaRPr/>
          </a:p>
          <a:p>
            <a:pPr indent="-171000" lvl="1" marL="51444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In both time and space (address)</a:t>
            </a:r>
            <a:endParaRPr b="0" i="0" sz="15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The working set at any time should be smaller than the cache</a:t>
            </a:r>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Avoid access patterns that cause conflict misses</a:t>
            </a:r>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Align accesses to use fewer cache sets (often means dividing data structures into pieces whose sizes are powers of 2)</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5" name="Shape 595"/>
        <p:cNvGrpSpPr/>
        <p:nvPr/>
      </p:nvGrpSpPr>
      <p:grpSpPr>
        <a:xfrm>
          <a:off x="0" y="0"/>
          <a:ext cx="0" cy="0"/>
          <a:chOff x="0" y="0"/>
          <a:chExt cx="0" cy="0"/>
        </a:xfrm>
      </p:grpSpPr>
      <p:sp>
        <p:nvSpPr>
          <p:cNvPr id="596" name="Google Shape;596;p54"/>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lang="en-US" sz="3300"/>
              <a:t>Blocking</a:t>
            </a:r>
            <a:endParaRPr b="0" sz="1350" strike="noStrike">
              <a:solidFill>
                <a:srgbClr val="000000"/>
              </a:solidFill>
              <a:latin typeface="Arial"/>
              <a:ea typeface="Arial"/>
              <a:cs typeface="Arial"/>
              <a:sym typeface="Arial"/>
            </a:endParaRPr>
          </a:p>
        </p:txBody>
      </p:sp>
      <p:sp>
        <p:nvSpPr>
          <p:cNvPr id="597" name="Google Shape;597;p54"/>
          <p:cNvSpPr txBox="1"/>
          <p:nvPr/>
        </p:nvSpPr>
        <p:spPr>
          <a:xfrm>
            <a:off x="628560" y="1267855"/>
            <a:ext cx="7886400" cy="3263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en-US" sz="2100"/>
              <a:t>Blocking: technique to rearrange data access to exploit locality</a:t>
            </a:r>
            <a:endParaRPr sz="2100"/>
          </a:p>
          <a:p>
            <a:pPr indent="0" lvl="0" marL="0" marR="0" rtl="0" algn="l">
              <a:lnSpc>
                <a:spcPct val="100000"/>
              </a:lnSpc>
              <a:spcBef>
                <a:spcPts val="0"/>
              </a:spcBef>
              <a:spcAft>
                <a:spcPts val="0"/>
              </a:spcAft>
              <a:buNone/>
            </a:pPr>
            <a:r>
              <a:t/>
            </a:r>
            <a:endParaRPr sz="2100"/>
          </a:p>
          <a:p>
            <a:pPr indent="0" lvl="0" marL="0" marR="0" rtl="0" algn="l">
              <a:lnSpc>
                <a:spcPct val="100000"/>
              </a:lnSpc>
              <a:spcBef>
                <a:spcPts val="0"/>
              </a:spcBef>
              <a:spcAft>
                <a:spcPts val="0"/>
              </a:spcAft>
              <a:buNone/>
            </a:pPr>
            <a:r>
              <a:rPr lang="en-US" sz="1800"/>
              <a:t>Assuming the red box contains elements currently cached, which traversal method is better?</a:t>
            </a:r>
            <a:endParaRPr sz="1800"/>
          </a:p>
        </p:txBody>
      </p:sp>
      <p:pic>
        <p:nvPicPr>
          <p:cNvPr id="598" name="Google Shape;598;p54"/>
          <p:cNvPicPr preferRelativeResize="0"/>
          <p:nvPr/>
        </p:nvPicPr>
        <p:blipFill>
          <a:blip r:embed="rId3">
            <a:alphaModFix/>
          </a:blip>
          <a:stretch>
            <a:fillRect/>
          </a:stretch>
        </p:blipFill>
        <p:spPr>
          <a:xfrm>
            <a:off x="4903716" y="2693050"/>
            <a:ext cx="2510669" cy="2353425"/>
          </a:xfrm>
          <a:prstGeom prst="rect">
            <a:avLst/>
          </a:prstGeom>
          <a:noFill/>
          <a:ln>
            <a:noFill/>
          </a:ln>
        </p:spPr>
      </p:pic>
      <p:pic>
        <p:nvPicPr>
          <p:cNvPr id="599" name="Google Shape;599;p54"/>
          <p:cNvPicPr preferRelativeResize="0"/>
          <p:nvPr/>
        </p:nvPicPr>
        <p:blipFill>
          <a:blip r:embed="rId4">
            <a:alphaModFix/>
          </a:blip>
          <a:stretch>
            <a:fillRect/>
          </a:stretch>
        </p:blipFill>
        <p:spPr>
          <a:xfrm>
            <a:off x="1206224" y="2693050"/>
            <a:ext cx="2530100" cy="2353426"/>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3" name="Shape 603"/>
        <p:cNvGrpSpPr/>
        <p:nvPr/>
      </p:nvGrpSpPr>
      <p:grpSpPr>
        <a:xfrm>
          <a:off x="0" y="0"/>
          <a:ext cx="0" cy="0"/>
          <a:chOff x="0" y="0"/>
          <a:chExt cx="0" cy="0"/>
        </a:xfrm>
      </p:grpSpPr>
      <p:sp>
        <p:nvSpPr>
          <p:cNvPr id="604" name="Google Shape;604;p55"/>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Cache Alignment</a:t>
            </a:r>
            <a:endParaRPr b="0" sz="1350" strike="noStrike">
              <a:solidFill>
                <a:srgbClr val="000000"/>
              </a:solidFill>
              <a:latin typeface="Arial"/>
              <a:ea typeface="Arial"/>
              <a:cs typeface="Arial"/>
              <a:sym typeface="Arial"/>
            </a:endParaRPr>
          </a:p>
        </p:txBody>
      </p:sp>
      <p:sp>
        <p:nvSpPr>
          <p:cNvPr id="605" name="Google Shape;605;p55"/>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0" lvl="0" marL="360" marR="0" rtl="0" algn="l">
              <a:lnSpc>
                <a:spcPct val="90000"/>
              </a:lnSpc>
              <a:spcBef>
                <a:spcPts val="0"/>
              </a:spcBef>
              <a:spcAft>
                <a:spcPts val="0"/>
              </a:spcAft>
              <a:buNone/>
            </a:pPr>
            <a:r>
              <a:rPr b="0" lang="en-US" sz="2100" strike="noStrike">
                <a:solidFill>
                  <a:srgbClr val="000000"/>
                </a:solidFill>
                <a:latin typeface="Arial"/>
                <a:ea typeface="Arial"/>
                <a:cs typeface="Arial"/>
                <a:sym typeface="Arial"/>
              </a:rPr>
              <a:t>Suppose you have arrays: </a:t>
            </a:r>
            <a:br>
              <a:rPr b="0" lang="en-US" sz="2100" strike="noStrike">
                <a:solidFill>
                  <a:srgbClr val="000000"/>
                </a:solidFill>
                <a:latin typeface="Arial"/>
                <a:ea typeface="Arial"/>
                <a:cs typeface="Arial"/>
                <a:sym typeface="Arial"/>
              </a:rPr>
            </a:br>
            <a:r>
              <a:rPr b="0" lang="en-US" sz="2100" strike="noStrike">
                <a:solidFill>
                  <a:srgbClr val="000000"/>
                </a:solidFill>
                <a:latin typeface="Arial"/>
                <a:ea typeface="Arial"/>
                <a:cs typeface="Arial"/>
                <a:sym typeface="Arial"/>
              </a:rPr>
              <a:t>	</a:t>
            </a:r>
            <a:r>
              <a:rPr b="0" lang="en-US" sz="2100" strike="noStrike">
                <a:solidFill>
                  <a:srgbClr val="000000"/>
                </a:solidFill>
                <a:latin typeface="Courier New"/>
                <a:ea typeface="Courier New"/>
                <a:cs typeface="Courier New"/>
                <a:sym typeface="Courier New"/>
              </a:rPr>
              <a:t>int[8] A, B, temp;</a:t>
            </a:r>
            <a:br>
              <a:rPr b="0" lang="en-US" sz="2100" strike="noStrike">
                <a:solidFill>
                  <a:srgbClr val="000000"/>
                </a:solidFill>
                <a:latin typeface="Courier New"/>
                <a:ea typeface="Courier New"/>
                <a:cs typeface="Courier New"/>
                <a:sym typeface="Courier New"/>
              </a:rPr>
            </a:br>
            <a:r>
              <a:rPr b="0" lang="en-US" sz="2100" strike="noStrike">
                <a:solidFill>
                  <a:srgbClr val="000000"/>
                </a:solidFill>
                <a:latin typeface="Courier New"/>
                <a:ea typeface="Courier New"/>
                <a:cs typeface="Courier New"/>
                <a:sym typeface="Courier New"/>
              </a:rPr>
              <a:t> </a:t>
            </a:r>
            <a:endParaRPr b="0" sz="2100"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Courier New"/>
                <a:ea typeface="Courier New"/>
                <a:cs typeface="Courier New"/>
                <a:sym typeface="Courier New"/>
              </a:rPr>
              <a:t>A[0]</a:t>
            </a:r>
            <a:r>
              <a:rPr b="0" lang="en-US" sz="2100" strike="noStrike">
                <a:solidFill>
                  <a:srgbClr val="000000"/>
                </a:solidFill>
                <a:latin typeface="Arial"/>
                <a:ea typeface="Arial"/>
                <a:cs typeface="Arial"/>
                <a:sym typeface="Arial"/>
              </a:rPr>
              <a:t>, </a:t>
            </a:r>
            <a:r>
              <a:rPr b="0" lang="en-US" sz="2100" strike="noStrike">
                <a:solidFill>
                  <a:srgbClr val="000000"/>
                </a:solidFill>
                <a:latin typeface="Courier New"/>
                <a:ea typeface="Courier New"/>
                <a:cs typeface="Courier New"/>
                <a:sym typeface="Courier New"/>
              </a:rPr>
              <a:t>B[0]</a:t>
            </a:r>
            <a:r>
              <a:rPr b="0" lang="en-US" sz="2100" strike="noStrike">
                <a:solidFill>
                  <a:srgbClr val="000000"/>
                </a:solidFill>
                <a:latin typeface="Arial"/>
                <a:ea typeface="Arial"/>
                <a:cs typeface="Arial"/>
                <a:sym typeface="Arial"/>
              </a:rPr>
              <a:t> and </a:t>
            </a:r>
            <a:r>
              <a:rPr b="0" lang="en-US" sz="2100" strike="noStrike">
                <a:solidFill>
                  <a:srgbClr val="000000"/>
                </a:solidFill>
                <a:latin typeface="Courier New"/>
                <a:ea typeface="Courier New"/>
                <a:cs typeface="Courier New"/>
                <a:sym typeface="Courier New"/>
              </a:rPr>
              <a:t>temp[0]</a:t>
            </a:r>
            <a:r>
              <a:rPr b="0" lang="en-US" sz="2100" strike="noStrike">
                <a:solidFill>
                  <a:srgbClr val="000000"/>
                </a:solidFill>
                <a:latin typeface="Arial"/>
                <a:ea typeface="Arial"/>
                <a:cs typeface="Arial"/>
                <a:sym typeface="Arial"/>
              </a:rPr>
              <a:t> all correspond to byte 0 of set 0 on the cache. We say that all three arrays are cache-aligned.</a:t>
            </a:r>
            <a:endParaRPr/>
          </a:p>
          <a:p>
            <a:pPr indent="0" lvl="0" marL="0" marR="0" rtl="0" algn="l">
              <a:lnSpc>
                <a:spcPct val="90000"/>
              </a:lnSpc>
              <a:spcBef>
                <a:spcPts val="0"/>
              </a:spcBef>
              <a:spcAft>
                <a:spcPts val="0"/>
              </a:spcAft>
              <a:buNone/>
            </a:pPr>
            <a:r>
              <a:t/>
            </a:r>
            <a:endParaRPr b="0" sz="2100"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For example, suppose we use a direct-mapped cache. If we request first </a:t>
            </a:r>
            <a:r>
              <a:rPr b="0" i="0" lang="en-US" sz="1800" u="none" cap="none" strike="noStrike">
                <a:solidFill>
                  <a:srgbClr val="000000"/>
                </a:solidFill>
                <a:latin typeface="Courier New"/>
                <a:ea typeface="Courier New"/>
                <a:cs typeface="Courier New"/>
                <a:sym typeface="Courier New"/>
              </a:rPr>
              <a:t>A[0]</a:t>
            </a:r>
            <a:r>
              <a:rPr b="0" i="0" lang="en-US" sz="1800" u="none" cap="none" strike="noStrike">
                <a:solidFill>
                  <a:srgbClr val="000000"/>
                </a:solidFill>
                <a:latin typeface="Arial"/>
                <a:ea typeface="Arial"/>
                <a:cs typeface="Arial"/>
                <a:sym typeface="Arial"/>
              </a:rPr>
              <a:t> then </a:t>
            </a:r>
            <a:r>
              <a:rPr b="0" i="0" lang="en-US" sz="1800" u="none" cap="none" strike="noStrike">
                <a:solidFill>
                  <a:srgbClr val="000000"/>
                </a:solidFill>
                <a:latin typeface="Courier New"/>
                <a:ea typeface="Courier New"/>
                <a:cs typeface="Courier New"/>
                <a:sym typeface="Courier New"/>
              </a:rPr>
              <a:t>B[0]</a:t>
            </a:r>
            <a:r>
              <a:rPr b="0" i="0" lang="en-US" sz="1800" u="none" cap="none" strike="noStrike">
                <a:solidFill>
                  <a:srgbClr val="000000"/>
                </a:solidFill>
                <a:latin typeface="Arial"/>
                <a:ea typeface="Arial"/>
                <a:cs typeface="Arial"/>
                <a:sym typeface="Arial"/>
              </a:rPr>
              <a:t>, the cache will evict the line containing </a:t>
            </a:r>
            <a:r>
              <a:rPr b="0" i="0" lang="en-US" sz="1800" u="none" cap="none" strike="noStrike">
                <a:solidFill>
                  <a:srgbClr val="000000"/>
                </a:solidFill>
                <a:latin typeface="Courier New"/>
                <a:ea typeface="Courier New"/>
                <a:cs typeface="Courier New"/>
                <a:sym typeface="Courier New"/>
              </a:rPr>
              <a:t>A[0]</a:t>
            </a:r>
            <a:r>
              <a:rPr b="0" i="0" lang="en-US" sz="1800" u="none" cap="none" strike="noStrike">
                <a:solidFill>
                  <a:srgbClr val="000000"/>
                </a:solidFill>
                <a:latin typeface="Arial"/>
                <a:ea typeface="Arial"/>
                <a:cs typeface="Arial"/>
                <a:sym typeface="Arial"/>
              </a:rPr>
              <a:t>.</a:t>
            </a:r>
            <a:endParaRPr b="0" i="0" sz="15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9"/>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i="0" lang="en-US" sz="3300" u="none" cap="none" strike="noStrike">
                <a:solidFill>
                  <a:srgbClr val="000000"/>
                </a:solidFill>
                <a:latin typeface="Arial"/>
                <a:ea typeface="Arial"/>
                <a:cs typeface="Arial"/>
                <a:sym typeface="Arial"/>
              </a:rPr>
              <a:t>Reminders</a:t>
            </a:r>
            <a:endParaRPr b="0" i="0" sz="1350" u="none" cap="none" strike="noStrike">
              <a:solidFill>
                <a:srgbClr val="000000"/>
              </a:solidFill>
              <a:latin typeface="Arial"/>
              <a:ea typeface="Arial"/>
              <a:cs typeface="Arial"/>
              <a:sym typeface="Arial"/>
            </a:endParaRPr>
          </a:p>
        </p:txBody>
      </p:sp>
      <p:sp>
        <p:nvSpPr>
          <p:cNvPr id="126" name="Google Shape;126;p29"/>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Due Dates</a:t>
            </a:r>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Drop Date (Today 10/</a:t>
            </a:r>
            <a:r>
              <a:rPr lang="en-US" sz="1800"/>
              <a:t>7</a:t>
            </a:r>
            <a:r>
              <a:rPr b="0" i="0" lang="en-US" sz="1800" u="none" cap="none" strike="noStrike">
                <a:solidFill>
                  <a:srgbClr val="000000"/>
                </a:solidFill>
                <a:latin typeface="Arial"/>
                <a:ea typeface="Arial"/>
                <a:cs typeface="Arial"/>
                <a:sym typeface="Arial"/>
              </a:rPr>
              <a:t>)</a:t>
            </a:r>
            <a:endParaRPr b="0" i="0" sz="1800" u="none" cap="none" strike="noStrike">
              <a:solidFill>
                <a:srgbClr val="000000"/>
              </a:solidFill>
              <a:latin typeface="Arial"/>
              <a:ea typeface="Arial"/>
              <a:cs typeface="Arial"/>
              <a:sym typeface="Arial"/>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Cache Lab (Thursday 10/1</a:t>
            </a:r>
            <a:r>
              <a:rPr lang="en-US" sz="1800"/>
              <a:t>0</a:t>
            </a:r>
            <a:r>
              <a:rPr b="0" i="0" lang="en-US" sz="1800" u="none" cap="none" strike="noStrike">
                <a:solidFill>
                  <a:srgbClr val="000000"/>
                </a:solidFill>
                <a:latin typeface="Arial"/>
                <a:ea typeface="Arial"/>
                <a:cs typeface="Arial"/>
                <a:sym typeface="Arial"/>
              </a:rPr>
              <a:t>)</a:t>
            </a:r>
            <a:endParaRPr b="0" i="0" sz="1800" u="none" cap="none" strike="noStrike">
              <a:solidFill>
                <a:srgbClr val="000000"/>
              </a:solidFill>
              <a:latin typeface="Arial"/>
              <a:ea typeface="Arial"/>
              <a:cs typeface="Arial"/>
              <a:sym typeface="Arial"/>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Midterm Exam (Monday 10/1</a:t>
            </a:r>
            <a:r>
              <a:rPr lang="en-US" sz="1800"/>
              <a:t>4</a:t>
            </a:r>
            <a:r>
              <a:rPr b="0" i="0" lang="en-US" sz="1800" u="none" cap="none" strike="noStrike">
                <a:solidFill>
                  <a:srgbClr val="000000"/>
                </a:solidFill>
                <a:latin typeface="Arial"/>
                <a:ea typeface="Arial"/>
                <a:cs typeface="Arial"/>
                <a:sym typeface="Arial"/>
              </a:rPr>
              <a:t> – </a:t>
            </a:r>
            <a:r>
              <a:rPr lang="en-US" sz="1800"/>
              <a:t>Thursday</a:t>
            </a:r>
            <a:r>
              <a:rPr b="0" i="0" lang="en-US" sz="1800" u="none" cap="none" strike="noStrike">
                <a:solidFill>
                  <a:srgbClr val="000000"/>
                </a:solidFill>
                <a:latin typeface="Arial"/>
                <a:ea typeface="Arial"/>
                <a:cs typeface="Arial"/>
                <a:sym typeface="Arial"/>
              </a:rPr>
              <a:t> 10/1</a:t>
            </a:r>
            <a:r>
              <a:rPr lang="en-US" sz="1800"/>
              <a:t>7</a:t>
            </a:r>
            <a:r>
              <a:rPr b="0" i="0" lang="en-US" sz="1800" u="none" cap="none" strike="noStrike">
                <a:solidFill>
                  <a:srgbClr val="000000"/>
                </a:solidFill>
                <a:latin typeface="Arial"/>
                <a:ea typeface="Arial"/>
                <a:cs typeface="Arial"/>
                <a:sym typeface="Arial"/>
              </a:rPr>
              <a:t>)</a:t>
            </a:r>
            <a:endParaRPr b="0" i="0" sz="2100" u="none" cap="none" strike="noStrike">
              <a:solidFill>
                <a:srgbClr val="000000"/>
              </a:solidFill>
              <a:latin typeface="Arial"/>
              <a:ea typeface="Arial"/>
              <a:cs typeface="Arial"/>
              <a:sym typeface="Arial"/>
            </a:endParaRPr>
          </a:p>
          <a:p>
            <a:pPr indent="-37650" lvl="0" marL="17136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Practice Problems</a:t>
            </a:r>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Exam Server</a:t>
            </a:r>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Website (32-bit, but still useful)</a:t>
            </a:r>
            <a:endParaRPr b="0" i="0" sz="1800" u="none" cap="none" strike="noStrike">
              <a:solidFill>
                <a:srgbClr val="000000"/>
              </a:solidFill>
              <a:latin typeface="Arial"/>
              <a:ea typeface="Arial"/>
              <a:cs typeface="Arial"/>
              <a:sym typeface="Arial"/>
            </a:endParaRPr>
          </a:p>
          <a:p>
            <a:pPr indent="-37650" lvl="0" marL="17136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Midterm Review Session</a:t>
            </a:r>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Sunday 10/</a:t>
            </a:r>
            <a:r>
              <a:rPr lang="en-US" sz="1800"/>
              <a:t>13</a:t>
            </a:r>
            <a:endParaRPr b="0" i="0" sz="18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None/>
            </a:pPr>
            <a:r>
              <a:t/>
            </a:r>
            <a:endParaRPr b="0" i="0" sz="2100" u="none" cap="none" strike="noStrike">
              <a:solidFill>
                <a:srgbClr val="000000"/>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9" name="Shape 609"/>
        <p:cNvGrpSpPr/>
        <p:nvPr/>
      </p:nvGrpSpPr>
      <p:grpSpPr>
        <a:xfrm>
          <a:off x="0" y="0"/>
          <a:ext cx="0" cy="0"/>
          <a:chOff x="0" y="0"/>
          <a:chExt cx="0" cy="0"/>
        </a:xfrm>
      </p:grpSpPr>
      <p:sp>
        <p:nvSpPr>
          <p:cNvPr id="610" name="Google Shape;610;p56"/>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If You Get Stuck</a:t>
            </a:r>
            <a:endParaRPr b="0" sz="1350" strike="noStrike">
              <a:solidFill>
                <a:srgbClr val="000000"/>
              </a:solidFill>
              <a:latin typeface="Arial"/>
              <a:ea typeface="Arial"/>
              <a:cs typeface="Arial"/>
              <a:sym typeface="Arial"/>
            </a:endParaRPr>
          </a:p>
        </p:txBody>
      </p:sp>
      <p:sp>
        <p:nvSpPr>
          <p:cNvPr id="611" name="Google Shape;611;p56"/>
          <p:cNvSpPr txBox="1"/>
          <p:nvPr/>
        </p:nvSpPr>
        <p:spPr>
          <a:xfrm>
            <a:off x="232750" y="1080650"/>
            <a:ext cx="8814300" cy="3879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None/>
            </a:pPr>
            <a:r>
              <a:rPr b="1" i="1" lang="en-US" sz="2400" strike="noStrike">
                <a:solidFill>
                  <a:srgbClr val="000000"/>
                </a:solidFill>
                <a:latin typeface="Times New Roman"/>
                <a:ea typeface="Times New Roman"/>
                <a:cs typeface="Times New Roman"/>
                <a:sym typeface="Times New Roman"/>
              </a:rPr>
              <a:t>Please read the writeup</a:t>
            </a:r>
            <a:endParaRPr b="0" sz="2100"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None/>
            </a:pPr>
            <a:r>
              <a:rPr b="1" i="1" lang="en-US" sz="2800" strike="noStrike">
                <a:solidFill>
                  <a:srgbClr val="000000"/>
                </a:solidFill>
                <a:latin typeface="Times New Roman"/>
                <a:ea typeface="Times New Roman"/>
                <a:cs typeface="Times New Roman"/>
                <a:sym typeface="Times New Roman"/>
              </a:rPr>
              <a:t>Read it again after doing ~25% of the lab</a:t>
            </a:r>
            <a:endParaRPr b="0" sz="2100" strike="noStrike">
              <a:solidFill>
                <a:srgbClr val="000000"/>
              </a:solidFill>
              <a:latin typeface="Arial"/>
              <a:ea typeface="Arial"/>
              <a:cs typeface="Arial"/>
              <a:sym typeface="Arial"/>
            </a:endParaRPr>
          </a:p>
          <a:p>
            <a:pPr indent="-99060" lvl="0" marL="0" marR="0" rtl="0" algn="l">
              <a:lnSpc>
                <a:spcPct val="100000"/>
              </a:lnSpc>
              <a:spcBef>
                <a:spcPts val="0"/>
              </a:spcBef>
              <a:spcAft>
                <a:spcPts val="0"/>
              </a:spcAft>
              <a:buClr>
                <a:srgbClr val="B80047"/>
              </a:buClr>
              <a:buSzPts val="1560"/>
              <a:buFont typeface="Noto Sans Symbols"/>
              <a:buChar char="■"/>
            </a:pPr>
            <a:r>
              <a:rPr b="0" lang="en-US" sz="2400" strike="noStrike">
                <a:solidFill>
                  <a:srgbClr val="000000"/>
                </a:solidFill>
                <a:latin typeface="Times New Roman"/>
                <a:ea typeface="Times New Roman"/>
                <a:cs typeface="Times New Roman"/>
                <a:sym typeface="Times New Roman"/>
              </a:rPr>
              <a:t>CS:APP Chapter 6</a:t>
            </a:r>
            <a:endParaRPr b="0" sz="2100" strike="noStrike">
              <a:solidFill>
                <a:srgbClr val="000000"/>
              </a:solidFill>
              <a:latin typeface="Arial"/>
              <a:ea typeface="Arial"/>
              <a:cs typeface="Arial"/>
              <a:sym typeface="Arial"/>
            </a:endParaRPr>
          </a:p>
          <a:p>
            <a:pPr indent="-99060" lvl="0" marL="0" marR="0" rtl="0" algn="l">
              <a:lnSpc>
                <a:spcPct val="100000"/>
              </a:lnSpc>
              <a:spcBef>
                <a:spcPts val="0"/>
              </a:spcBef>
              <a:spcAft>
                <a:spcPts val="0"/>
              </a:spcAft>
              <a:buClr>
                <a:srgbClr val="B80047"/>
              </a:buClr>
              <a:buSzPts val="1560"/>
              <a:buFont typeface="Noto Sans Symbols"/>
              <a:buChar char="■"/>
            </a:pPr>
            <a:r>
              <a:rPr b="0" lang="en-US" sz="2400" strike="noStrike">
                <a:solidFill>
                  <a:srgbClr val="000000"/>
                </a:solidFill>
                <a:latin typeface="Times New Roman"/>
                <a:ea typeface="Times New Roman"/>
                <a:cs typeface="Times New Roman"/>
                <a:sym typeface="Times New Roman"/>
              </a:rPr>
              <a:t>View lecture notes and course FAQ at </a:t>
            </a:r>
            <a:r>
              <a:rPr b="0" lang="en-US" sz="2400" u="sng" strike="noStrike">
                <a:solidFill>
                  <a:srgbClr val="0563C1"/>
                </a:solidFill>
                <a:latin typeface="Times New Roman"/>
                <a:ea typeface="Times New Roman"/>
                <a:cs typeface="Times New Roman"/>
                <a:sym typeface="Times New Roman"/>
                <a:hlinkClick r:id="rId3"/>
              </a:rPr>
              <a:t>http://www.cs.cmu.edu/~213</a:t>
            </a:r>
            <a:endParaRPr b="0" sz="2100" strike="noStrike">
              <a:solidFill>
                <a:srgbClr val="000000"/>
              </a:solidFill>
              <a:latin typeface="Arial"/>
              <a:ea typeface="Arial"/>
              <a:cs typeface="Arial"/>
              <a:sym typeface="Arial"/>
            </a:endParaRPr>
          </a:p>
          <a:p>
            <a:pPr indent="-99060" lvl="0" marL="0" marR="0" rtl="0" algn="l">
              <a:lnSpc>
                <a:spcPct val="100000"/>
              </a:lnSpc>
              <a:spcBef>
                <a:spcPts val="0"/>
              </a:spcBef>
              <a:spcAft>
                <a:spcPts val="0"/>
              </a:spcAft>
              <a:buClr>
                <a:srgbClr val="B80047"/>
              </a:buClr>
              <a:buSzPts val="1560"/>
              <a:buFont typeface="Noto Sans Symbols"/>
              <a:buChar char="■"/>
            </a:pPr>
            <a:r>
              <a:rPr b="0" lang="en-US" sz="2400" strike="noStrike">
                <a:solidFill>
                  <a:srgbClr val="000000"/>
                </a:solidFill>
                <a:latin typeface="Times New Roman"/>
                <a:ea typeface="Times New Roman"/>
                <a:cs typeface="Times New Roman"/>
                <a:sym typeface="Times New Roman"/>
              </a:rPr>
              <a:t>Office hours Sunday through </a:t>
            </a:r>
            <a:r>
              <a:rPr lang="en-US" sz="2400">
                <a:latin typeface="Times New Roman"/>
                <a:ea typeface="Times New Roman"/>
                <a:cs typeface="Times New Roman"/>
                <a:sym typeface="Times New Roman"/>
              </a:rPr>
              <a:t>Friday</a:t>
            </a:r>
            <a:r>
              <a:rPr b="0" lang="en-US" sz="2400" strike="noStrike">
                <a:solidFill>
                  <a:srgbClr val="000000"/>
                </a:solidFill>
                <a:latin typeface="Times New Roman"/>
                <a:ea typeface="Times New Roman"/>
                <a:cs typeface="Times New Roman"/>
                <a:sym typeface="Times New Roman"/>
              </a:rPr>
              <a:t> 5:</a:t>
            </a:r>
            <a:r>
              <a:rPr lang="en-US" sz="2400">
                <a:latin typeface="Times New Roman"/>
                <a:ea typeface="Times New Roman"/>
                <a:cs typeface="Times New Roman"/>
                <a:sym typeface="Times New Roman"/>
              </a:rPr>
              <a:t>3</a:t>
            </a:r>
            <a:r>
              <a:rPr b="0" lang="en-US" sz="2400" strike="noStrike">
                <a:solidFill>
                  <a:srgbClr val="000000"/>
                </a:solidFill>
                <a:latin typeface="Times New Roman"/>
                <a:ea typeface="Times New Roman"/>
                <a:cs typeface="Times New Roman"/>
                <a:sym typeface="Times New Roman"/>
              </a:rPr>
              <a:t>0-9:</a:t>
            </a:r>
            <a:r>
              <a:rPr lang="en-US" sz="2400">
                <a:latin typeface="Times New Roman"/>
                <a:ea typeface="Times New Roman"/>
                <a:cs typeface="Times New Roman"/>
                <a:sym typeface="Times New Roman"/>
              </a:rPr>
              <a:t>3</a:t>
            </a:r>
            <a:r>
              <a:rPr b="0" lang="en-US" sz="2400" strike="noStrike">
                <a:solidFill>
                  <a:srgbClr val="000000"/>
                </a:solidFill>
                <a:latin typeface="Times New Roman"/>
                <a:ea typeface="Times New Roman"/>
                <a:cs typeface="Times New Roman"/>
                <a:sym typeface="Times New Roman"/>
              </a:rPr>
              <a:t>0pm in </a:t>
            </a:r>
            <a:r>
              <a:rPr lang="en-US" sz="2400">
                <a:latin typeface="Times New Roman"/>
                <a:ea typeface="Times New Roman"/>
                <a:cs typeface="Times New Roman"/>
                <a:sym typeface="Times New Roman"/>
              </a:rPr>
              <a:t>GHC</a:t>
            </a:r>
            <a:r>
              <a:rPr b="0" lang="en-US" sz="2400" strike="noStrike">
                <a:solidFill>
                  <a:srgbClr val="000000"/>
                </a:solidFill>
                <a:latin typeface="Times New Roman"/>
                <a:ea typeface="Times New Roman"/>
                <a:cs typeface="Times New Roman"/>
                <a:sym typeface="Times New Roman"/>
              </a:rPr>
              <a:t> 5207</a:t>
            </a:r>
            <a:endParaRPr b="0" sz="2100" strike="noStrike">
              <a:solidFill>
                <a:srgbClr val="000000"/>
              </a:solidFill>
              <a:latin typeface="Arial"/>
              <a:ea typeface="Arial"/>
              <a:cs typeface="Arial"/>
              <a:sym typeface="Arial"/>
            </a:endParaRPr>
          </a:p>
          <a:p>
            <a:pPr indent="-99060" lvl="0" marL="0" marR="0" rtl="0" algn="l">
              <a:lnSpc>
                <a:spcPct val="100000"/>
              </a:lnSpc>
              <a:spcBef>
                <a:spcPts val="0"/>
              </a:spcBef>
              <a:spcAft>
                <a:spcPts val="0"/>
              </a:spcAft>
              <a:buClr>
                <a:srgbClr val="B80047"/>
              </a:buClr>
              <a:buSzPts val="1560"/>
              <a:buFont typeface="Noto Sans Symbols"/>
              <a:buChar char="■"/>
            </a:pPr>
            <a:r>
              <a:rPr b="0" lang="en-US" sz="2400" strike="noStrike">
                <a:solidFill>
                  <a:srgbClr val="000000"/>
                </a:solidFill>
                <a:latin typeface="Times New Roman"/>
                <a:ea typeface="Times New Roman"/>
                <a:cs typeface="Times New Roman"/>
                <a:sym typeface="Times New Roman"/>
              </a:rPr>
              <a:t>Post a </a:t>
            </a:r>
            <a:r>
              <a:rPr b="1" lang="en-US" sz="2400" strike="noStrike">
                <a:solidFill>
                  <a:srgbClr val="000000"/>
                </a:solidFill>
                <a:latin typeface="Times New Roman"/>
                <a:ea typeface="Times New Roman"/>
                <a:cs typeface="Times New Roman"/>
                <a:sym typeface="Times New Roman"/>
              </a:rPr>
              <a:t>private</a:t>
            </a:r>
            <a:r>
              <a:rPr b="0" lang="en-US" sz="2400" strike="noStrike">
                <a:solidFill>
                  <a:srgbClr val="000000"/>
                </a:solidFill>
                <a:latin typeface="Times New Roman"/>
                <a:ea typeface="Times New Roman"/>
                <a:cs typeface="Times New Roman"/>
                <a:sym typeface="Times New Roman"/>
              </a:rPr>
              <a:t> question on Piazza</a:t>
            </a:r>
            <a:endParaRPr b="0" sz="2100" strike="noStrike">
              <a:solidFill>
                <a:srgbClr val="000000"/>
              </a:solidFill>
              <a:latin typeface="Arial"/>
              <a:ea typeface="Arial"/>
              <a:cs typeface="Arial"/>
              <a:sym typeface="Arial"/>
            </a:endParaRPr>
          </a:p>
          <a:p>
            <a:pPr indent="-99060" lvl="0" marL="0" marR="0" rtl="0" algn="l">
              <a:lnSpc>
                <a:spcPct val="100000"/>
              </a:lnSpc>
              <a:spcBef>
                <a:spcPts val="0"/>
              </a:spcBef>
              <a:spcAft>
                <a:spcPts val="0"/>
              </a:spcAft>
              <a:buClr>
                <a:srgbClr val="B80047"/>
              </a:buClr>
              <a:buSzPts val="1560"/>
              <a:buFont typeface="Noto Sans Symbols"/>
              <a:buChar char="■"/>
            </a:pPr>
            <a:r>
              <a:rPr b="0" lang="en-US" sz="2400" strike="noStrike">
                <a:solidFill>
                  <a:srgbClr val="000000"/>
                </a:solidFill>
                <a:latin typeface="Courier New"/>
                <a:ea typeface="Courier New"/>
                <a:cs typeface="Courier New"/>
                <a:sym typeface="Courier New"/>
              </a:rPr>
              <a:t>man malloc</a:t>
            </a:r>
            <a:r>
              <a:rPr b="0" lang="en-US" sz="2400" strike="noStrike">
                <a:solidFill>
                  <a:srgbClr val="000000"/>
                </a:solidFill>
                <a:latin typeface="Times New Roman"/>
                <a:ea typeface="Times New Roman"/>
                <a:cs typeface="Times New Roman"/>
                <a:sym typeface="Times New Roman"/>
              </a:rPr>
              <a:t>, </a:t>
            </a:r>
            <a:r>
              <a:rPr b="0" lang="en-US" sz="2400" strike="noStrike">
                <a:solidFill>
                  <a:srgbClr val="000000"/>
                </a:solidFill>
                <a:latin typeface="Courier New"/>
                <a:ea typeface="Courier New"/>
                <a:cs typeface="Courier New"/>
                <a:sym typeface="Courier New"/>
              </a:rPr>
              <a:t>man gdb</a:t>
            </a:r>
            <a:r>
              <a:rPr b="0" lang="en-US" sz="2400" strike="noStrike">
                <a:solidFill>
                  <a:srgbClr val="000000"/>
                </a:solidFill>
                <a:latin typeface="Times New Roman"/>
                <a:ea typeface="Times New Roman"/>
                <a:cs typeface="Times New Roman"/>
                <a:sym typeface="Times New Roman"/>
              </a:rPr>
              <a:t>,  gdb's </a:t>
            </a:r>
            <a:r>
              <a:rPr b="0" lang="en-US" sz="2400" strike="noStrike">
                <a:solidFill>
                  <a:srgbClr val="000000"/>
                </a:solidFill>
                <a:latin typeface="Courier New"/>
                <a:ea typeface="Courier New"/>
                <a:cs typeface="Courier New"/>
                <a:sym typeface="Courier New"/>
              </a:rPr>
              <a:t>help</a:t>
            </a:r>
            <a:r>
              <a:rPr b="0" lang="en-US" sz="2400" strike="noStrike">
                <a:solidFill>
                  <a:srgbClr val="000000"/>
                </a:solidFill>
                <a:latin typeface="Times New Roman"/>
                <a:ea typeface="Times New Roman"/>
                <a:cs typeface="Times New Roman"/>
                <a:sym typeface="Times New Roman"/>
              </a:rPr>
              <a:t> command</a:t>
            </a:r>
            <a:endParaRPr b="0" sz="2100" strike="noStrike">
              <a:solidFill>
                <a:srgbClr val="000000"/>
              </a:solidFill>
              <a:latin typeface="Arial"/>
              <a:ea typeface="Arial"/>
              <a:cs typeface="Arial"/>
              <a:sym typeface="Arial"/>
            </a:endParaRPr>
          </a:p>
          <a:p>
            <a:pPr indent="-99060" lvl="0" marL="0" marR="0" rtl="0" algn="l">
              <a:lnSpc>
                <a:spcPct val="100000"/>
              </a:lnSpc>
              <a:spcBef>
                <a:spcPts val="0"/>
              </a:spcBef>
              <a:spcAft>
                <a:spcPts val="0"/>
              </a:spcAft>
              <a:buClr>
                <a:srgbClr val="B80047"/>
              </a:buClr>
              <a:buSzPts val="1560"/>
              <a:buFont typeface="Noto Sans Symbols"/>
              <a:buChar char="■"/>
            </a:pPr>
            <a:r>
              <a:rPr b="0" lang="en-US" sz="2400" strike="noStrike">
                <a:solidFill>
                  <a:srgbClr val="0000FF"/>
                </a:solidFill>
                <a:latin typeface="Times New Roman"/>
                <a:ea typeface="Times New Roman"/>
                <a:cs typeface="Times New Roman"/>
                <a:sym typeface="Times New Roman"/>
              </a:rPr>
              <a:t>http://csapp.cs.cmu.edu/public/waside/waside-blocking.pdf</a:t>
            </a:r>
            <a:endParaRPr b="0" sz="2100" strike="noStrike">
              <a:solidFill>
                <a:srgbClr val="000000"/>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5" name="Shape 615"/>
        <p:cNvGrpSpPr/>
        <p:nvPr/>
      </p:nvGrpSpPr>
      <p:grpSpPr>
        <a:xfrm>
          <a:off x="0" y="0"/>
          <a:ext cx="0" cy="0"/>
          <a:chOff x="0" y="0"/>
          <a:chExt cx="0" cy="0"/>
        </a:xfrm>
      </p:grpSpPr>
      <p:sp>
        <p:nvSpPr>
          <p:cNvPr id="616" name="Google Shape;616;p57"/>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Very Hard Cache Problem</a:t>
            </a:r>
            <a:endParaRPr b="0" sz="1350" strike="noStrike">
              <a:solidFill>
                <a:srgbClr val="000000"/>
              </a:solidFill>
              <a:latin typeface="Arial"/>
              <a:ea typeface="Arial"/>
              <a:cs typeface="Arial"/>
              <a:sym typeface="Arial"/>
            </a:endParaRPr>
          </a:p>
        </p:txBody>
      </p:sp>
      <p:sp>
        <p:nvSpPr>
          <p:cNvPr id="617" name="Google Shape;617;p57"/>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We will use a direct-mapped cache with 2 sets, which each can hold up to 4 </a:t>
            </a:r>
            <a:r>
              <a:rPr b="0" lang="en-US" sz="2100" strike="noStrike">
                <a:solidFill>
                  <a:srgbClr val="000000"/>
                </a:solidFill>
                <a:latin typeface="Courier New"/>
                <a:ea typeface="Courier New"/>
                <a:cs typeface="Courier New"/>
                <a:sym typeface="Courier New"/>
              </a:rPr>
              <a:t>int</a:t>
            </a:r>
            <a:r>
              <a:rPr b="0" lang="en-US" sz="2100" strike="noStrike">
                <a:solidFill>
                  <a:srgbClr val="000000"/>
                </a:solidFill>
                <a:latin typeface="Arial"/>
                <a:ea typeface="Arial"/>
                <a:cs typeface="Arial"/>
                <a:sym typeface="Arial"/>
              </a:rPr>
              <a:t>’s.</a:t>
            </a:r>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How can we copy A into B, shifted over by 1 position?</a:t>
            </a:r>
            <a:endParaRPr/>
          </a:p>
          <a:p>
            <a:pPr indent="-171000" lvl="1" marL="51444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The most efficient way? (Use </a:t>
            </a:r>
            <a:r>
              <a:rPr b="0" i="0" lang="en-US" sz="1800" u="none" cap="none" strike="noStrike">
                <a:solidFill>
                  <a:srgbClr val="000000"/>
                </a:solidFill>
                <a:latin typeface="Courier New"/>
                <a:ea typeface="Courier New"/>
                <a:cs typeface="Courier New"/>
                <a:sym typeface="Courier New"/>
              </a:rPr>
              <a:t>temp</a:t>
            </a:r>
            <a:r>
              <a:rPr b="0" i="0" lang="en-US" sz="1800" u="none" cap="none" strike="noStrike">
                <a:solidFill>
                  <a:srgbClr val="000000"/>
                </a:solidFill>
                <a:latin typeface="Arial"/>
                <a:ea typeface="Arial"/>
                <a:cs typeface="Arial"/>
                <a:sym typeface="Arial"/>
              </a:rPr>
              <a:t>!)</a:t>
            </a:r>
            <a:endParaRPr b="0" i="0" sz="1500" u="none" cap="none" strike="noStrike">
              <a:solidFill>
                <a:srgbClr val="000000"/>
              </a:solidFill>
              <a:latin typeface="Arial"/>
              <a:ea typeface="Arial"/>
              <a:cs typeface="Arial"/>
              <a:sym typeface="Arial"/>
            </a:endParaRPr>
          </a:p>
        </p:txBody>
      </p:sp>
      <p:graphicFrame>
        <p:nvGraphicFramePr>
          <p:cNvPr id="618" name="Google Shape;618;p57"/>
          <p:cNvGraphicFramePr/>
          <p:nvPr/>
        </p:nvGraphicFramePr>
        <p:xfrm>
          <a:off x="1188360" y="2881440"/>
          <a:ext cx="3000000" cy="3000000"/>
        </p:xfrm>
        <a:graphic>
          <a:graphicData uri="http://schemas.openxmlformats.org/drawingml/2006/table">
            <a:tbl>
              <a:tblPr>
                <a:noFill/>
                <a:tableStyleId>{12B33557-7E90-4BA1-B8BA-8D79323FB7F1}</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2</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3</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4</a:t>
                      </a:r>
                      <a:endParaRPr b="0" sz="1800"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5</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6</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7</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graphicFrame>
        <p:nvGraphicFramePr>
          <p:cNvPr id="619" name="Google Shape;619;p57"/>
          <p:cNvGraphicFramePr/>
          <p:nvPr/>
        </p:nvGraphicFramePr>
        <p:xfrm>
          <a:off x="1201680" y="3932280"/>
          <a:ext cx="3000000" cy="3000000"/>
        </p:xfrm>
        <a:graphic>
          <a:graphicData uri="http://schemas.openxmlformats.org/drawingml/2006/table">
            <a:tbl>
              <a:tblPr>
                <a:noFill/>
                <a:tableStyleId>{12B33557-7E90-4BA1-B8BA-8D79323FB7F1}</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2</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3</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4</a:t>
                      </a:r>
                      <a:endParaRPr b="0" sz="1800"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5</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6</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7</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sp>
        <p:nvSpPr>
          <p:cNvPr id="620" name="Google Shape;620;p57"/>
          <p:cNvSpPr/>
          <p:nvPr/>
        </p:nvSpPr>
        <p:spPr>
          <a:xfrm>
            <a:off x="2176920" y="334368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21" name="Google Shape;621;p57"/>
          <p:cNvSpPr/>
          <p:nvPr/>
        </p:nvSpPr>
        <p:spPr>
          <a:xfrm flipH="1">
            <a:off x="2088000" y="3330000"/>
            <a:ext cx="4005360" cy="496800"/>
          </a:xfrm>
          <a:custGeom>
            <a:rect b="b" l="l" r="r" t="t"/>
            <a:pathLst>
              <a:path extrusionOk="0" h="21600" w="21600">
                <a:moveTo>
                  <a:pt x="0" y="0"/>
                </a:moveTo>
                <a:lnTo>
                  <a:pt x="21600" y="21600"/>
                </a:lnTo>
              </a:path>
            </a:pathLst>
          </a:custGeom>
          <a:noFill/>
          <a:ln cap="flat" cmpd="sng" w="9525">
            <a:solidFill>
              <a:srgbClr val="00B050"/>
            </a:solidFill>
            <a:prstDash val="solid"/>
            <a:round/>
            <a:headEnd len="sm" w="sm" type="none"/>
            <a:tailEnd len="med" w="med" type="triangle"/>
          </a:ln>
        </p:spPr>
      </p:sp>
      <p:sp>
        <p:nvSpPr>
          <p:cNvPr id="622" name="Google Shape;622;p57"/>
          <p:cNvSpPr/>
          <p:nvPr/>
        </p:nvSpPr>
        <p:spPr>
          <a:xfrm>
            <a:off x="2729520" y="334368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23" name="Google Shape;623;p57"/>
          <p:cNvSpPr/>
          <p:nvPr/>
        </p:nvSpPr>
        <p:spPr>
          <a:xfrm>
            <a:off x="3299400" y="333000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24" name="Google Shape;624;p57"/>
          <p:cNvSpPr/>
          <p:nvPr/>
        </p:nvSpPr>
        <p:spPr>
          <a:xfrm>
            <a:off x="3852000" y="333000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25" name="Google Shape;625;p57"/>
          <p:cNvSpPr/>
          <p:nvPr/>
        </p:nvSpPr>
        <p:spPr>
          <a:xfrm>
            <a:off x="4431960" y="334368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26" name="Google Shape;626;p57"/>
          <p:cNvSpPr/>
          <p:nvPr/>
        </p:nvSpPr>
        <p:spPr>
          <a:xfrm>
            <a:off x="5001840" y="333000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27" name="Google Shape;627;p57"/>
          <p:cNvSpPr/>
          <p:nvPr/>
        </p:nvSpPr>
        <p:spPr>
          <a:xfrm>
            <a:off x="5554800" y="333000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1" name="Shape 631"/>
        <p:cNvGrpSpPr/>
        <p:nvPr/>
      </p:nvGrpSpPr>
      <p:grpSpPr>
        <a:xfrm>
          <a:off x="0" y="0"/>
          <a:ext cx="0" cy="0"/>
          <a:chOff x="0" y="0"/>
          <a:chExt cx="0" cy="0"/>
        </a:xfrm>
      </p:grpSpPr>
      <p:sp>
        <p:nvSpPr>
          <p:cNvPr id="632" name="Google Shape;632;p58"/>
          <p:cNvSpPr/>
          <p:nvPr/>
        </p:nvSpPr>
        <p:spPr>
          <a:xfrm>
            <a:off x="237600" y="4039560"/>
            <a:ext cx="2197080" cy="33372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0" lang="en-US" sz="1600" strike="noStrike">
                <a:solidFill>
                  <a:srgbClr val="000000"/>
                </a:solidFill>
                <a:latin typeface="Arial"/>
                <a:ea typeface="Arial"/>
                <a:cs typeface="Arial"/>
                <a:sym typeface="Arial"/>
              </a:rPr>
              <a:t>Number of misses:</a:t>
            </a:r>
            <a:endParaRPr b="0" sz="1800" strike="noStrike">
              <a:solidFill>
                <a:srgbClr val="000000"/>
              </a:solidFill>
              <a:latin typeface="Arial"/>
              <a:ea typeface="Arial"/>
              <a:cs typeface="Arial"/>
              <a:sym typeface="Arial"/>
            </a:endParaRPr>
          </a:p>
        </p:txBody>
      </p:sp>
      <p:cxnSp>
        <p:nvCxnSpPr>
          <p:cNvPr id="633" name="Google Shape;633;p58"/>
          <p:cNvCxnSpPr/>
          <p:nvPr/>
        </p:nvCxnSpPr>
        <p:spPr>
          <a:xfrm>
            <a:off x="261216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634" name="Google Shape;634;p58"/>
          <p:cNvCxnSpPr/>
          <p:nvPr/>
        </p:nvCxnSpPr>
        <p:spPr>
          <a:xfrm>
            <a:off x="2733120" y="4039560"/>
            <a:ext cx="360" cy="338400"/>
          </a:xfrm>
          <a:prstGeom prst="straightConnector1">
            <a:avLst/>
          </a:prstGeom>
          <a:noFill/>
          <a:ln cap="flat" cmpd="sng" w="9525">
            <a:solidFill>
              <a:srgbClr val="FF0000"/>
            </a:solidFill>
            <a:prstDash val="solid"/>
            <a:round/>
            <a:headEnd len="sm" w="sm" type="none"/>
            <a:tailEnd len="sm" w="sm" type="none"/>
          </a:ln>
        </p:spPr>
      </p:cxnSp>
      <p:graphicFrame>
        <p:nvGraphicFramePr>
          <p:cNvPr id="635" name="Google Shape;635;p58"/>
          <p:cNvGraphicFramePr/>
          <p:nvPr/>
        </p:nvGraphicFramePr>
        <p:xfrm>
          <a:off x="1965960" y="1912320"/>
          <a:ext cx="3000000" cy="3000000"/>
        </p:xfrm>
        <a:graphic>
          <a:graphicData uri="http://schemas.openxmlformats.org/drawingml/2006/table">
            <a:tbl>
              <a:tblPr>
                <a:noFill/>
                <a:tableStyleId>{12B33557-7E90-4BA1-B8BA-8D79323FB7F1}</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2</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3</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4</a:t>
                      </a:r>
                      <a:endParaRPr b="0" sz="1800"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5</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6</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7</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graphicFrame>
        <p:nvGraphicFramePr>
          <p:cNvPr id="636" name="Google Shape;636;p58"/>
          <p:cNvGraphicFramePr/>
          <p:nvPr/>
        </p:nvGraphicFramePr>
        <p:xfrm>
          <a:off x="1979640" y="2963160"/>
          <a:ext cx="3000000" cy="3000000"/>
        </p:xfrm>
        <a:graphic>
          <a:graphicData uri="http://schemas.openxmlformats.org/drawingml/2006/table">
            <a:tbl>
              <a:tblPr>
                <a:noFill/>
                <a:tableStyleId>{12B33557-7E90-4BA1-B8BA-8D79323FB7F1}</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2</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3</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4</a:t>
                      </a:r>
                      <a:endParaRPr b="0" sz="1800"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5</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6</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7</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graphicFrame>
        <p:nvGraphicFramePr>
          <p:cNvPr id="637" name="Google Shape;637;p58"/>
          <p:cNvGraphicFramePr/>
          <p:nvPr/>
        </p:nvGraphicFramePr>
        <p:xfrm>
          <a:off x="1963800" y="929520"/>
          <a:ext cx="3000000" cy="3000000"/>
        </p:xfrm>
        <a:graphic>
          <a:graphicData uri="http://schemas.openxmlformats.org/drawingml/2006/table">
            <a:tbl>
              <a:tblPr>
                <a:noFill/>
                <a:tableStyleId>{12B33557-7E90-4BA1-B8BA-8D79323FB7F1}</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temp</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2</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3</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4</a:t>
                      </a:r>
                      <a:endParaRPr b="0" sz="1800"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5</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6</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7</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sp>
        <p:nvSpPr>
          <p:cNvPr id="638" name="Google Shape;638;p58"/>
          <p:cNvSpPr/>
          <p:nvPr/>
        </p:nvSpPr>
        <p:spPr>
          <a:xfrm>
            <a:off x="4577400" y="239364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39" name="Google Shape;639;p58"/>
          <p:cNvSpPr/>
          <p:nvPr/>
        </p:nvSpPr>
        <p:spPr>
          <a:xfrm>
            <a:off x="5157720" y="240732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sp>
        <p:nvSpPr>
          <p:cNvPr id="640" name="Google Shape;640;p58"/>
          <p:cNvSpPr/>
          <p:nvPr/>
        </p:nvSpPr>
        <p:spPr>
          <a:xfrm rot="10800000">
            <a:off x="4036680" y="1426320"/>
            <a:ext cx="2241360" cy="39528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sp>
        <p:nvSpPr>
          <p:cNvPr id="641" name="Google Shape;641;p58"/>
          <p:cNvSpPr/>
          <p:nvPr/>
        </p:nvSpPr>
        <p:spPr>
          <a:xfrm rot="10800000">
            <a:off x="3485880" y="1426320"/>
            <a:ext cx="2241360" cy="39528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cxnSp>
        <p:nvCxnSpPr>
          <p:cNvPr id="642" name="Google Shape;642;p58"/>
          <p:cNvCxnSpPr/>
          <p:nvPr/>
        </p:nvCxnSpPr>
        <p:spPr>
          <a:xfrm>
            <a:off x="2844720" y="4039560"/>
            <a:ext cx="360" cy="338400"/>
          </a:xfrm>
          <a:prstGeom prst="straightConnector1">
            <a:avLst/>
          </a:prstGeom>
          <a:noFill/>
          <a:ln cap="flat" cmpd="sng" w="9525">
            <a:solidFill>
              <a:srgbClr val="FF0000"/>
            </a:solidFill>
            <a:prstDash val="solid"/>
            <a:round/>
            <a:headEnd len="sm" w="sm" type="none"/>
            <a:tailEnd len="sm" w="sm" type="none"/>
          </a:ln>
        </p:spPr>
      </p:cxnSp>
      <p:sp>
        <p:nvSpPr>
          <p:cNvPr id="643" name="Google Shape;643;p58"/>
          <p:cNvSpPr/>
          <p:nvPr/>
        </p:nvSpPr>
        <p:spPr>
          <a:xfrm>
            <a:off x="4106880" y="1398960"/>
            <a:ext cx="2712240" cy="149112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sp>
        <p:nvSpPr>
          <p:cNvPr id="644" name="Google Shape;644;p58"/>
          <p:cNvSpPr/>
          <p:nvPr/>
        </p:nvSpPr>
        <p:spPr>
          <a:xfrm>
            <a:off x="3555720" y="1398960"/>
            <a:ext cx="2710440" cy="149112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cxnSp>
        <p:nvCxnSpPr>
          <p:cNvPr id="645" name="Google Shape;645;p58"/>
          <p:cNvCxnSpPr/>
          <p:nvPr/>
        </p:nvCxnSpPr>
        <p:spPr>
          <a:xfrm>
            <a:off x="296748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646" name="Google Shape;646;p58"/>
          <p:cNvCxnSpPr/>
          <p:nvPr/>
        </p:nvCxnSpPr>
        <p:spPr>
          <a:xfrm>
            <a:off x="5733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647" name="Google Shape;647;p58"/>
          <p:cNvCxnSpPr/>
          <p:nvPr/>
        </p:nvCxnSpPr>
        <p:spPr>
          <a:xfrm>
            <a:off x="6336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648" name="Google Shape;648;p58"/>
          <p:cNvCxnSpPr/>
          <p:nvPr/>
        </p:nvCxnSpPr>
        <p:spPr>
          <a:xfrm>
            <a:off x="5157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649" name="Google Shape;649;p58"/>
          <p:cNvCxnSpPr/>
          <p:nvPr/>
        </p:nvCxnSpPr>
        <p:spPr>
          <a:xfrm>
            <a:off x="572724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650" name="Google Shape;650;p58"/>
          <p:cNvCxnSpPr/>
          <p:nvPr/>
        </p:nvCxnSpPr>
        <p:spPr>
          <a:xfrm>
            <a:off x="633636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651" name="Google Shape;651;p58"/>
          <p:cNvCxnSpPr/>
          <p:nvPr/>
        </p:nvCxnSpPr>
        <p:spPr>
          <a:xfrm>
            <a:off x="694908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652" name="Google Shape;652;p58"/>
          <p:cNvCxnSpPr/>
          <p:nvPr/>
        </p:nvCxnSpPr>
        <p:spPr>
          <a:xfrm>
            <a:off x="457632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653" name="Google Shape;653;p58"/>
          <p:cNvCxnSpPr/>
          <p:nvPr/>
        </p:nvCxnSpPr>
        <p:spPr>
          <a:xfrm>
            <a:off x="516168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654" name="Google Shape;654;p58"/>
          <p:cNvCxnSpPr/>
          <p:nvPr/>
        </p:nvCxnSpPr>
        <p:spPr>
          <a:xfrm>
            <a:off x="2733120" y="83232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655" name="Google Shape;655;p58"/>
          <p:cNvCxnSpPr/>
          <p:nvPr/>
        </p:nvCxnSpPr>
        <p:spPr>
          <a:xfrm>
            <a:off x="5012280" y="236592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656" name="Google Shape;656;p58"/>
          <p:cNvCxnSpPr/>
          <p:nvPr/>
        </p:nvCxnSpPr>
        <p:spPr>
          <a:xfrm>
            <a:off x="5029920" y="342540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657" name="Google Shape;657;p58"/>
          <p:cNvCxnSpPr/>
          <p:nvPr/>
        </p:nvCxnSpPr>
        <p:spPr>
          <a:xfrm>
            <a:off x="2733120" y="2365920"/>
            <a:ext cx="2043360" cy="360"/>
          </a:xfrm>
          <a:prstGeom prst="straightConnector1">
            <a:avLst/>
          </a:prstGeom>
          <a:noFill/>
          <a:ln cap="flat" cmpd="sng" w="9525">
            <a:solidFill>
              <a:srgbClr val="FF0000"/>
            </a:solidFill>
            <a:prstDash val="solid"/>
            <a:round/>
            <a:headEnd len="sm" w="sm" type="none"/>
            <a:tailEnd len="sm" w="sm"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640"/>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641"/>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655"/>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65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639"/>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6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643"/>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644"/>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654"/>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6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4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5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1" name="Shape 661"/>
        <p:cNvGrpSpPr/>
        <p:nvPr/>
      </p:nvGrpSpPr>
      <p:grpSpPr>
        <a:xfrm>
          <a:off x="0" y="0"/>
          <a:ext cx="0" cy="0"/>
          <a:chOff x="0" y="0"/>
          <a:chExt cx="0" cy="0"/>
        </a:xfrm>
      </p:grpSpPr>
      <p:sp>
        <p:nvSpPr>
          <p:cNvPr id="662" name="Google Shape;662;p59"/>
          <p:cNvSpPr/>
          <p:nvPr/>
        </p:nvSpPr>
        <p:spPr>
          <a:xfrm>
            <a:off x="237600" y="4039560"/>
            <a:ext cx="2197080" cy="33372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0" lang="en-US" sz="1600" strike="noStrike">
                <a:solidFill>
                  <a:srgbClr val="000000"/>
                </a:solidFill>
                <a:latin typeface="Arial"/>
                <a:ea typeface="Arial"/>
                <a:cs typeface="Arial"/>
                <a:sym typeface="Arial"/>
              </a:rPr>
              <a:t>Number of misses:</a:t>
            </a:r>
            <a:endParaRPr b="0" sz="1800" strike="noStrike">
              <a:solidFill>
                <a:srgbClr val="000000"/>
              </a:solidFill>
              <a:latin typeface="Arial"/>
              <a:ea typeface="Arial"/>
              <a:cs typeface="Arial"/>
              <a:sym typeface="Arial"/>
            </a:endParaRPr>
          </a:p>
        </p:txBody>
      </p:sp>
      <p:cxnSp>
        <p:nvCxnSpPr>
          <p:cNvPr id="663" name="Google Shape;663;p59"/>
          <p:cNvCxnSpPr/>
          <p:nvPr/>
        </p:nvCxnSpPr>
        <p:spPr>
          <a:xfrm>
            <a:off x="261216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664" name="Google Shape;664;p59"/>
          <p:cNvCxnSpPr/>
          <p:nvPr/>
        </p:nvCxnSpPr>
        <p:spPr>
          <a:xfrm>
            <a:off x="2733120" y="4039560"/>
            <a:ext cx="360" cy="338400"/>
          </a:xfrm>
          <a:prstGeom prst="straightConnector1">
            <a:avLst/>
          </a:prstGeom>
          <a:noFill/>
          <a:ln cap="flat" cmpd="sng" w="9525">
            <a:solidFill>
              <a:srgbClr val="FF0000"/>
            </a:solidFill>
            <a:prstDash val="solid"/>
            <a:round/>
            <a:headEnd len="sm" w="sm" type="none"/>
            <a:tailEnd len="sm" w="sm" type="none"/>
          </a:ln>
        </p:spPr>
      </p:cxnSp>
      <p:graphicFrame>
        <p:nvGraphicFramePr>
          <p:cNvPr id="665" name="Google Shape;665;p59"/>
          <p:cNvGraphicFramePr/>
          <p:nvPr/>
        </p:nvGraphicFramePr>
        <p:xfrm>
          <a:off x="1965960" y="1912320"/>
          <a:ext cx="3000000" cy="3000000"/>
        </p:xfrm>
        <a:graphic>
          <a:graphicData uri="http://schemas.openxmlformats.org/drawingml/2006/table">
            <a:tbl>
              <a:tblPr>
                <a:noFill/>
                <a:tableStyleId>{12B33557-7E90-4BA1-B8BA-8D79323FB7F1}</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2</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3</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4</a:t>
                      </a:r>
                      <a:endParaRPr b="0" sz="1800"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5</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6</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7</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graphicFrame>
        <p:nvGraphicFramePr>
          <p:cNvPr id="666" name="Google Shape;666;p59"/>
          <p:cNvGraphicFramePr/>
          <p:nvPr/>
        </p:nvGraphicFramePr>
        <p:xfrm>
          <a:off x="1979640" y="2963160"/>
          <a:ext cx="3000000" cy="3000000"/>
        </p:xfrm>
        <a:graphic>
          <a:graphicData uri="http://schemas.openxmlformats.org/drawingml/2006/table">
            <a:tbl>
              <a:tblPr>
                <a:noFill/>
                <a:tableStyleId>{12B33557-7E90-4BA1-B8BA-8D79323FB7F1}</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2</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3</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4</a:t>
                      </a:r>
                      <a:endParaRPr b="0" sz="1800"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5</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6</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7</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graphicFrame>
        <p:nvGraphicFramePr>
          <p:cNvPr id="667" name="Google Shape;667;p59"/>
          <p:cNvGraphicFramePr/>
          <p:nvPr/>
        </p:nvGraphicFramePr>
        <p:xfrm>
          <a:off x="1963800" y="929520"/>
          <a:ext cx="3000000" cy="3000000"/>
        </p:xfrm>
        <a:graphic>
          <a:graphicData uri="http://schemas.openxmlformats.org/drawingml/2006/table">
            <a:tbl>
              <a:tblPr>
                <a:noFill/>
                <a:tableStyleId>{12B33557-7E90-4BA1-B8BA-8D79323FB7F1}</a:tableStyleId>
              </a:tblPr>
              <a:tblGrid>
                <a:gridCol w="640075"/>
                <a:gridCol w="569875"/>
                <a:gridCol w="569875"/>
                <a:gridCol w="569875"/>
                <a:gridCol w="569875"/>
                <a:gridCol w="569875"/>
                <a:gridCol w="569875"/>
                <a:gridCol w="569875"/>
                <a:gridCol w="570950"/>
              </a:tblGrid>
              <a:tr h="370450">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temp</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1</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2</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3</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2807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4</a:t>
                      </a:r>
                      <a:endParaRPr b="0" sz="1800" strike="noStrike">
                        <a:solidFill>
                          <a:srgbClr val="000000"/>
                        </a:solidFill>
                        <a:latin typeface="Arial"/>
                        <a:ea typeface="Arial"/>
                        <a:cs typeface="Arial"/>
                        <a:sym typeface="Arial"/>
                      </a:endParaRPr>
                    </a:p>
                  </a:txBody>
                  <a:tcPr marT="45725" marB="45725" marR="91450" marL="91450">
                    <a:lnL cap="flat" cmpd="sng" w="2807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5</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6</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b="0" lang="en-US" sz="1350" strike="noStrike">
                          <a:solidFill>
                            <a:srgbClr val="000000"/>
                          </a:solidFill>
                          <a:latin typeface="Arial"/>
                          <a:ea typeface="Arial"/>
                          <a:cs typeface="Arial"/>
                          <a:sym typeface="Arial"/>
                        </a:rPr>
                        <a:t>7</a:t>
                      </a:r>
                      <a:endParaRPr b="0" sz="1800" strike="noStrike">
                        <a:solidFill>
                          <a:srgbClr val="000000"/>
                        </a:solidFill>
                        <a:latin typeface="Arial"/>
                        <a:ea typeface="Arial"/>
                        <a:cs typeface="Arial"/>
                        <a:sym typeface="Arial"/>
                      </a:endParaRPr>
                    </a:p>
                  </a:txBody>
                  <a:tcPr marT="45725" marB="45725" marR="91450" marL="91450">
                    <a:lnL cap="flat" cmpd="sng" w="12225">
                      <a:solidFill>
                        <a:srgbClr val="000000"/>
                      </a:solidFill>
                      <a:prstDash val="solid"/>
                      <a:round/>
                      <a:headEnd len="sm" w="sm" type="none"/>
                      <a:tailEnd len="sm" w="sm" type="none"/>
                    </a:lnL>
                    <a:lnR cap="flat" cmpd="sng" w="12225">
                      <a:solidFill>
                        <a:srgbClr val="000000"/>
                      </a:solidFill>
                      <a:prstDash val="solid"/>
                      <a:round/>
                      <a:headEnd len="sm" w="sm" type="none"/>
                      <a:tailEnd len="sm" w="sm" type="none"/>
                    </a:lnR>
                    <a:lnT cap="flat" cmpd="sng" w="12225">
                      <a:solidFill>
                        <a:srgbClr val="000000"/>
                      </a:solidFill>
                      <a:prstDash val="solid"/>
                      <a:round/>
                      <a:headEnd len="sm" w="sm" type="none"/>
                      <a:tailEnd len="sm" w="sm" type="none"/>
                    </a:lnT>
                    <a:lnB cap="flat" cmpd="sng" w="12225">
                      <a:solidFill>
                        <a:srgbClr val="000000"/>
                      </a:solidFill>
                      <a:prstDash val="solid"/>
                      <a:round/>
                      <a:headEnd len="sm" w="sm" type="none"/>
                      <a:tailEnd len="sm" w="sm" type="none"/>
                    </a:lnB>
                  </a:tcPr>
                </a:tc>
              </a:tr>
            </a:tbl>
          </a:graphicData>
        </a:graphic>
      </p:graphicFrame>
      <p:cxnSp>
        <p:nvCxnSpPr>
          <p:cNvPr id="668" name="Google Shape;668;p59"/>
          <p:cNvCxnSpPr/>
          <p:nvPr/>
        </p:nvCxnSpPr>
        <p:spPr>
          <a:xfrm>
            <a:off x="284472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669" name="Google Shape;669;p59"/>
          <p:cNvCxnSpPr/>
          <p:nvPr/>
        </p:nvCxnSpPr>
        <p:spPr>
          <a:xfrm>
            <a:off x="2967480" y="4039560"/>
            <a:ext cx="360" cy="338400"/>
          </a:xfrm>
          <a:prstGeom prst="straightConnector1">
            <a:avLst/>
          </a:prstGeom>
          <a:noFill/>
          <a:ln cap="flat" cmpd="sng" w="9525">
            <a:solidFill>
              <a:srgbClr val="FF0000"/>
            </a:solidFill>
            <a:prstDash val="solid"/>
            <a:round/>
            <a:headEnd len="sm" w="sm" type="none"/>
            <a:tailEnd len="sm" w="sm" type="none"/>
          </a:ln>
        </p:spPr>
      </p:cxnSp>
      <p:sp>
        <p:nvSpPr>
          <p:cNvPr id="670" name="Google Shape;670;p59"/>
          <p:cNvSpPr/>
          <p:nvPr/>
        </p:nvSpPr>
        <p:spPr>
          <a:xfrm flipH="1" rot="10800000">
            <a:off x="4016880" y="1426320"/>
            <a:ext cx="2241360" cy="39528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sp>
        <p:nvSpPr>
          <p:cNvPr id="671" name="Google Shape;671;p59"/>
          <p:cNvSpPr/>
          <p:nvPr/>
        </p:nvSpPr>
        <p:spPr>
          <a:xfrm flipH="1" rot="10800000">
            <a:off x="3441960" y="1426320"/>
            <a:ext cx="2241360" cy="39528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cxnSp>
        <p:nvCxnSpPr>
          <p:cNvPr id="672" name="Google Shape;672;p59"/>
          <p:cNvCxnSpPr/>
          <p:nvPr/>
        </p:nvCxnSpPr>
        <p:spPr>
          <a:xfrm>
            <a:off x="2434680" y="4039560"/>
            <a:ext cx="717840" cy="338400"/>
          </a:xfrm>
          <a:prstGeom prst="straightConnector1">
            <a:avLst/>
          </a:prstGeom>
          <a:noFill/>
          <a:ln cap="flat" cmpd="sng" w="9525">
            <a:solidFill>
              <a:srgbClr val="FF0000"/>
            </a:solidFill>
            <a:prstDash val="solid"/>
            <a:round/>
            <a:headEnd len="sm" w="sm" type="none"/>
            <a:tailEnd len="sm" w="sm" type="none"/>
          </a:ln>
        </p:spPr>
      </p:cxnSp>
      <p:sp>
        <p:nvSpPr>
          <p:cNvPr id="673" name="Google Shape;673;p59"/>
          <p:cNvSpPr/>
          <p:nvPr/>
        </p:nvSpPr>
        <p:spPr>
          <a:xfrm>
            <a:off x="2902680" y="2393640"/>
            <a:ext cx="538560" cy="523800"/>
          </a:xfrm>
          <a:custGeom>
            <a:rect b="b" l="l" r="r" t="t"/>
            <a:pathLst>
              <a:path extrusionOk="0" h="21600" w="21600">
                <a:moveTo>
                  <a:pt x="0" y="0"/>
                </a:moveTo>
                <a:lnTo>
                  <a:pt x="21600" y="21600"/>
                </a:lnTo>
              </a:path>
            </a:pathLst>
          </a:custGeom>
          <a:noFill/>
          <a:ln cap="flat" cmpd="sng" w="9525">
            <a:solidFill>
              <a:srgbClr val="FF0000"/>
            </a:solidFill>
            <a:prstDash val="solid"/>
            <a:round/>
            <a:headEnd len="sm" w="sm" type="none"/>
            <a:tailEnd len="med" w="med" type="triangle"/>
          </a:ln>
        </p:spPr>
      </p:sp>
      <p:cxnSp>
        <p:nvCxnSpPr>
          <p:cNvPr id="674" name="Google Shape;674;p59"/>
          <p:cNvCxnSpPr/>
          <p:nvPr/>
        </p:nvCxnSpPr>
        <p:spPr>
          <a:xfrm>
            <a:off x="328356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675" name="Google Shape;675;p59"/>
          <p:cNvCxnSpPr/>
          <p:nvPr/>
        </p:nvCxnSpPr>
        <p:spPr>
          <a:xfrm>
            <a:off x="5733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676" name="Google Shape;676;p59"/>
          <p:cNvCxnSpPr/>
          <p:nvPr/>
        </p:nvCxnSpPr>
        <p:spPr>
          <a:xfrm>
            <a:off x="6336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677" name="Google Shape;677;p59"/>
          <p:cNvCxnSpPr/>
          <p:nvPr/>
        </p:nvCxnSpPr>
        <p:spPr>
          <a:xfrm>
            <a:off x="515736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678" name="Google Shape;678;p59"/>
          <p:cNvCxnSpPr/>
          <p:nvPr/>
        </p:nvCxnSpPr>
        <p:spPr>
          <a:xfrm>
            <a:off x="572724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679" name="Google Shape;679;p59"/>
          <p:cNvCxnSpPr/>
          <p:nvPr/>
        </p:nvCxnSpPr>
        <p:spPr>
          <a:xfrm>
            <a:off x="633636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680" name="Google Shape;680;p59"/>
          <p:cNvCxnSpPr/>
          <p:nvPr/>
        </p:nvCxnSpPr>
        <p:spPr>
          <a:xfrm>
            <a:off x="694908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681" name="Google Shape;681;p59"/>
          <p:cNvCxnSpPr/>
          <p:nvPr/>
        </p:nvCxnSpPr>
        <p:spPr>
          <a:xfrm>
            <a:off x="457632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682" name="Google Shape;682;p59"/>
          <p:cNvCxnSpPr/>
          <p:nvPr/>
        </p:nvCxnSpPr>
        <p:spPr>
          <a:xfrm>
            <a:off x="516168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683" name="Google Shape;683;p59"/>
          <p:cNvCxnSpPr/>
          <p:nvPr/>
        </p:nvCxnSpPr>
        <p:spPr>
          <a:xfrm>
            <a:off x="3441600" y="1957320"/>
            <a:ext cx="0" cy="191160"/>
          </a:xfrm>
          <a:prstGeom prst="straightConnector1">
            <a:avLst/>
          </a:prstGeom>
          <a:noFill/>
          <a:ln cap="flat" cmpd="sng" w="9525">
            <a:solidFill>
              <a:srgbClr val="FF0000"/>
            </a:solidFill>
            <a:prstDash val="solid"/>
            <a:round/>
            <a:headEnd len="sm" w="sm" type="none"/>
            <a:tailEnd len="sm" w="sm" type="none"/>
          </a:ln>
        </p:spPr>
      </p:cxnSp>
      <p:cxnSp>
        <p:nvCxnSpPr>
          <p:cNvPr id="684" name="Google Shape;684;p59"/>
          <p:cNvCxnSpPr/>
          <p:nvPr/>
        </p:nvCxnSpPr>
        <p:spPr>
          <a:xfrm>
            <a:off x="4044600" y="1957320"/>
            <a:ext cx="0" cy="191160"/>
          </a:xfrm>
          <a:prstGeom prst="straightConnector1">
            <a:avLst/>
          </a:prstGeom>
          <a:noFill/>
          <a:ln cap="flat" cmpd="sng" w="9525">
            <a:solidFill>
              <a:srgbClr val="FF0000"/>
            </a:solidFill>
            <a:prstDash val="solid"/>
            <a:round/>
            <a:headEnd len="sm" w="sm" type="none"/>
            <a:tailEnd len="sm" w="sm" type="none"/>
          </a:ln>
        </p:spPr>
      </p:cxnSp>
      <p:cxnSp>
        <p:nvCxnSpPr>
          <p:cNvPr id="685" name="Google Shape;685;p59"/>
          <p:cNvCxnSpPr/>
          <p:nvPr/>
        </p:nvCxnSpPr>
        <p:spPr>
          <a:xfrm>
            <a:off x="287712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686" name="Google Shape;686;p59"/>
          <p:cNvCxnSpPr/>
          <p:nvPr/>
        </p:nvCxnSpPr>
        <p:spPr>
          <a:xfrm>
            <a:off x="3441600" y="3031920"/>
            <a:ext cx="0" cy="191160"/>
          </a:xfrm>
          <a:prstGeom prst="straightConnector1">
            <a:avLst/>
          </a:prstGeom>
          <a:noFill/>
          <a:ln cap="flat" cmpd="sng" w="9525">
            <a:solidFill>
              <a:srgbClr val="FF0000"/>
            </a:solidFill>
            <a:prstDash val="solid"/>
            <a:round/>
            <a:headEnd len="sm" w="sm" type="none"/>
            <a:tailEnd len="sm" w="sm" type="none"/>
          </a:ln>
        </p:spPr>
      </p:cxnSp>
      <p:sp>
        <p:nvSpPr>
          <p:cNvPr id="687" name="Google Shape;687;p59"/>
          <p:cNvSpPr/>
          <p:nvPr/>
        </p:nvSpPr>
        <p:spPr>
          <a:xfrm flipH="1">
            <a:off x="4498200" y="1426320"/>
            <a:ext cx="1759680" cy="149112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sp>
        <p:nvSpPr>
          <p:cNvPr id="688" name="Google Shape;688;p59"/>
          <p:cNvSpPr/>
          <p:nvPr/>
        </p:nvSpPr>
        <p:spPr>
          <a:xfrm flipH="1">
            <a:off x="4016160" y="1426320"/>
            <a:ext cx="1666440" cy="1491120"/>
          </a:xfrm>
          <a:custGeom>
            <a:rect b="b" l="l" r="r" t="t"/>
            <a:pathLst>
              <a:path extrusionOk="0" h="21600" w="21600">
                <a:moveTo>
                  <a:pt x="0" y="0"/>
                </a:moveTo>
                <a:lnTo>
                  <a:pt x="21600" y="21600"/>
                </a:lnTo>
              </a:path>
            </a:pathLst>
          </a:custGeom>
          <a:noFill/>
          <a:ln cap="flat" cmpd="sng" w="9525">
            <a:solidFill>
              <a:srgbClr val="0070C0"/>
            </a:solidFill>
            <a:prstDash val="solid"/>
            <a:round/>
            <a:headEnd len="sm" w="sm" type="none"/>
            <a:tailEnd len="med" w="med" type="triangle"/>
          </a:ln>
        </p:spPr>
      </p:sp>
      <p:cxnSp>
        <p:nvCxnSpPr>
          <p:cNvPr id="689" name="Google Shape;689;p59"/>
          <p:cNvCxnSpPr/>
          <p:nvPr/>
        </p:nvCxnSpPr>
        <p:spPr>
          <a:xfrm>
            <a:off x="405252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690" name="Google Shape;690;p59"/>
          <p:cNvCxnSpPr/>
          <p:nvPr/>
        </p:nvCxnSpPr>
        <p:spPr>
          <a:xfrm>
            <a:off x="4621320" y="3031920"/>
            <a:ext cx="0" cy="191160"/>
          </a:xfrm>
          <a:prstGeom prst="straightConnector1">
            <a:avLst/>
          </a:prstGeom>
          <a:noFill/>
          <a:ln cap="flat" cmpd="sng" w="9525">
            <a:solidFill>
              <a:srgbClr val="FF0000"/>
            </a:solidFill>
            <a:prstDash val="solid"/>
            <a:round/>
            <a:headEnd len="sm" w="sm" type="none"/>
            <a:tailEnd len="sm" w="sm" type="none"/>
          </a:ln>
        </p:spPr>
      </p:cxnSp>
      <p:sp>
        <p:nvSpPr>
          <p:cNvPr id="691" name="Google Shape;691;p59"/>
          <p:cNvSpPr/>
          <p:nvPr/>
        </p:nvSpPr>
        <p:spPr>
          <a:xfrm flipH="1">
            <a:off x="2844720" y="2352600"/>
            <a:ext cx="4005360" cy="496800"/>
          </a:xfrm>
          <a:custGeom>
            <a:rect b="b" l="l" r="r" t="t"/>
            <a:pathLst>
              <a:path extrusionOk="0" h="21600" w="21600">
                <a:moveTo>
                  <a:pt x="0" y="0"/>
                </a:moveTo>
                <a:lnTo>
                  <a:pt x="21600" y="21600"/>
                </a:lnTo>
              </a:path>
            </a:pathLst>
          </a:custGeom>
          <a:noFill/>
          <a:ln cap="flat" cmpd="sng" w="9525">
            <a:solidFill>
              <a:srgbClr val="00B050"/>
            </a:solidFill>
            <a:prstDash val="solid"/>
            <a:round/>
            <a:headEnd len="sm" w="sm" type="none"/>
            <a:tailEnd len="med" w="med" type="triangle"/>
          </a:ln>
        </p:spPr>
      </p:sp>
      <p:cxnSp>
        <p:nvCxnSpPr>
          <p:cNvPr id="692" name="Google Shape;692;p59"/>
          <p:cNvCxnSpPr/>
          <p:nvPr/>
        </p:nvCxnSpPr>
        <p:spPr>
          <a:xfrm>
            <a:off x="6949080" y="1965240"/>
            <a:ext cx="0" cy="190800"/>
          </a:xfrm>
          <a:prstGeom prst="straightConnector1">
            <a:avLst/>
          </a:prstGeom>
          <a:noFill/>
          <a:ln cap="flat" cmpd="sng" w="9525">
            <a:solidFill>
              <a:srgbClr val="FF0000"/>
            </a:solidFill>
            <a:prstDash val="solid"/>
            <a:round/>
            <a:headEnd len="sm" w="sm" type="none"/>
            <a:tailEnd len="sm" w="sm" type="none"/>
          </a:ln>
        </p:spPr>
      </p:cxnSp>
      <p:cxnSp>
        <p:nvCxnSpPr>
          <p:cNvPr id="693" name="Google Shape;693;p59"/>
          <p:cNvCxnSpPr/>
          <p:nvPr/>
        </p:nvCxnSpPr>
        <p:spPr>
          <a:xfrm>
            <a:off x="2901240" y="3031920"/>
            <a:ext cx="0" cy="191160"/>
          </a:xfrm>
          <a:prstGeom prst="straightConnector1">
            <a:avLst/>
          </a:prstGeom>
          <a:noFill/>
          <a:ln cap="flat" cmpd="sng" w="9525">
            <a:solidFill>
              <a:srgbClr val="FF0000"/>
            </a:solidFill>
            <a:prstDash val="solid"/>
            <a:round/>
            <a:headEnd len="sm" w="sm" type="none"/>
            <a:tailEnd len="sm" w="sm" type="none"/>
          </a:ln>
        </p:spPr>
      </p:cxnSp>
      <p:cxnSp>
        <p:nvCxnSpPr>
          <p:cNvPr id="694" name="Google Shape;694;p59"/>
          <p:cNvCxnSpPr/>
          <p:nvPr/>
        </p:nvCxnSpPr>
        <p:spPr>
          <a:xfrm>
            <a:off x="5029920" y="342540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695" name="Google Shape;695;p59"/>
          <p:cNvCxnSpPr/>
          <p:nvPr/>
        </p:nvCxnSpPr>
        <p:spPr>
          <a:xfrm>
            <a:off x="2733120" y="236592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696" name="Google Shape;696;p59"/>
          <p:cNvCxnSpPr/>
          <p:nvPr/>
        </p:nvCxnSpPr>
        <p:spPr>
          <a:xfrm>
            <a:off x="3414240" y="4039560"/>
            <a:ext cx="360" cy="338400"/>
          </a:xfrm>
          <a:prstGeom prst="straightConnector1">
            <a:avLst/>
          </a:prstGeom>
          <a:noFill/>
          <a:ln cap="flat" cmpd="sng" w="9525">
            <a:solidFill>
              <a:srgbClr val="FF0000"/>
            </a:solidFill>
            <a:prstDash val="solid"/>
            <a:round/>
            <a:headEnd len="sm" w="sm" type="none"/>
            <a:tailEnd len="sm" w="sm" type="none"/>
          </a:ln>
        </p:spPr>
      </p:cxnSp>
      <p:cxnSp>
        <p:nvCxnSpPr>
          <p:cNvPr id="697" name="Google Shape;697;p59"/>
          <p:cNvCxnSpPr/>
          <p:nvPr/>
        </p:nvCxnSpPr>
        <p:spPr>
          <a:xfrm>
            <a:off x="5051160" y="83232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698" name="Google Shape;698;p59"/>
          <p:cNvCxnSpPr/>
          <p:nvPr/>
        </p:nvCxnSpPr>
        <p:spPr>
          <a:xfrm>
            <a:off x="2733120" y="3425400"/>
            <a:ext cx="2043360" cy="360"/>
          </a:xfrm>
          <a:prstGeom prst="straightConnector1">
            <a:avLst/>
          </a:prstGeom>
          <a:noFill/>
          <a:ln cap="flat" cmpd="sng" w="9525">
            <a:solidFill>
              <a:srgbClr val="FF0000"/>
            </a:solidFill>
            <a:prstDash val="solid"/>
            <a:round/>
            <a:headEnd len="sm" w="sm" type="none"/>
            <a:tailEnd len="sm" w="sm" type="none"/>
          </a:ln>
        </p:spPr>
      </p:cxnSp>
      <p:cxnSp>
        <p:nvCxnSpPr>
          <p:cNvPr id="699" name="Google Shape;699;p59"/>
          <p:cNvCxnSpPr/>
          <p:nvPr/>
        </p:nvCxnSpPr>
        <p:spPr>
          <a:xfrm>
            <a:off x="5051160" y="1794600"/>
            <a:ext cx="2043360" cy="360"/>
          </a:xfrm>
          <a:prstGeom prst="straightConnector1">
            <a:avLst/>
          </a:prstGeom>
          <a:noFill/>
          <a:ln cap="flat" cmpd="sng" w="9525">
            <a:solidFill>
              <a:srgbClr val="FF0000"/>
            </a:solidFill>
            <a:prstDash val="solid"/>
            <a:round/>
            <a:headEnd len="sm" w="sm" type="none"/>
            <a:tailEnd len="sm" w="sm" type="none"/>
          </a:ln>
        </p:spPr>
      </p:cxnSp>
      <p:sp>
        <p:nvSpPr>
          <p:cNvPr id="700" name="Google Shape;700;p59"/>
          <p:cNvSpPr/>
          <p:nvPr/>
        </p:nvSpPr>
        <p:spPr>
          <a:xfrm>
            <a:off x="3931560" y="4080600"/>
            <a:ext cx="4284000" cy="820440"/>
          </a:xfrm>
          <a:prstGeom prst="rect">
            <a:avLst/>
          </a:prstGeom>
          <a:noFill/>
          <a:ln>
            <a:noFill/>
          </a:ln>
        </p:spPr>
        <p:txBody>
          <a:bodyPr anchorCtr="0" anchor="t" bIns="45000" lIns="90000" spcFirstLastPara="1" rIns="90000" wrap="square" tIns="45000">
            <a:noAutofit/>
          </a:bodyPr>
          <a:lstStyle/>
          <a:p>
            <a:pPr indent="-285480" lvl="0" marL="285840" marR="0" rtl="0" algn="l">
              <a:lnSpc>
                <a:spcPct val="100000"/>
              </a:lnSpc>
              <a:spcBef>
                <a:spcPts val="0"/>
              </a:spcBef>
              <a:spcAft>
                <a:spcPts val="0"/>
              </a:spcAft>
              <a:buClr>
                <a:srgbClr val="000000"/>
              </a:buClr>
              <a:buSzPts val="1600"/>
              <a:buFont typeface="Noto Sans Symbols"/>
              <a:buChar char="🡨"/>
            </a:pPr>
            <a:r>
              <a:rPr b="0" lang="en-US" sz="1600" strike="noStrike">
                <a:solidFill>
                  <a:srgbClr val="000000"/>
                </a:solidFill>
                <a:latin typeface="Arial"/>
                <a:ea typeface="Arial"/>
                <a:cs typeface="Arial"/>
                <a:sym typeface="Arial"/>
              </a:rPr>
              <a:t>Could’ve been 16 misses otherwise!</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600" strike="noStrike">
                <a:solidFill>
                  <a:srgbClr val="000000"/>
                </a:solidFill>
                <a:latin typeface="Arial"/>
                <a:ea typeface="Arial"/>
                <a:cs typeface="Arial"/>
                <a:sym typeface="Arial"/>
              </a:rPr>
              <a:t>We would save even more if the block size were larger, or if </a:t>
            </a:r>
            <a:r>
              <a:rPr b="0" lang="en-US" sz="1600" strike="noStrike">
                <a:solidFill>
                  <a:srgbClr val="000000"/>
                </a:solidFill>
                <a:latin typeface="Courier New"/>
                <a:ea typeface="Courier New"/>
                <a:cs typeface="Courier New"/>
                <a:sym typeface="Courier New"/>
              </a:rPr>
              <a:t>temp</a:t>
            </a:r>
            <a:r>
              <a:rPr b="0" lang="en-US" sz="1600" strike="noStrike">
                <a:solidFill>
                  <a:srgbClr val="000000"/>
                </a:solidFill>
                <a:latin typeface="Arial"/>
                <a:ea typeface="Arial"/>
                <a:cs typeface="Arial"/>
                <a:sym typeface="Arial"/>
              </a:rPr>
              <a:t> were already cached</a:t>
            </a:r>
            <a:endParaRPr b="0" sz="1800"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694"/>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6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7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8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8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670"/>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671"/>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695"/>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6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8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673"/>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68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687"/>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688"/>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1"/>
                                          </p:stCondLst>
                                        </p:cTn>
                                        <p:tgtEl>
                                          <p:spTgt spid="697"/>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6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4" name="Shape 704"/>
        <p:cNvGrpSpPr/>
        <p:nvPr/>
      </p:nvGrpSpPr>
      <p:grpSpPr>
        <a:xfrm>
          <a:off x="0" y="0"/>
          <a:ext cx="0" cy="0"/>
          <a:chOff x="0" y="0"/>
          <a:chExt cx="0" cy="0"/>
        </a:xfrm>
      </p:grpSpPr>
      <p:sp>
        <p:nvSpPr>
          <p:cNvPr id="705" name="Google Shape;705;p60"/>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Appendix: C Programming Style</a:t>
            </a:r>
            <a:endParaRPr b="0" sz="1350" strike="noStrike">
              <a:solidFill>
                <a:srgbClr val="000000"/>
              </a:solidFill>
              <a:latin typeface="Arial"/>
              <a:ea typeface="Arial"/>
              <a:cs typeface="Arial"/>
              <a:sym typeface="Arial"/>
            </a:endParaRPr>
          </a:p>
        </p:txBody>
      </p:sp>
      <p:sp>
        <p:nvSpPr>
          <p:cNvPr id="706" name="Google Shape;706;p60"/>
          <p:cNvSpPr txBox="1"/>
          <p:nvPr/>
        </p:nvSpPr>
        <p:spPr>
          <a:xfrm>
            <a:off x="628560" y="1369080"/>
            <a:ext cx="814968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100000"/>
              </a:lnSpc>
              <a:spcBef>
                <a:spcPts val="0"/>
              </a:spcBef>
              <a:spcAft>
                <a:spcPts val="0"/>
              </a:spcAft>
              <a:buClr>
                <a:srgbClr val="B80047"/>
              </a:buClr>
              <a:buSzPts val="1300"/>
              <a:buFont typeface="Arial"/>
              <a:buChar char="•"/>
            </a:pPr>
            <a:r>
              <a:rPr b="0" lang="en-US" sz="2000" strike="noStrike">
                <a:solidFill>
                  <a:srgbClr val="000000"/>
                </a:solidFill>
                <a:latin typeface="Arial"/>
                <a:ea typeface="Arial"/>
                <a:cs typeface="Arial"/>
                <a:sym typeface="Arial"/>
              </a:rPr>
              <a:t>Properly document your code</a:t>
            </a:r>
            <a:endParaRPr b="0" sz="2100"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B80047"/>
              </a:buClr>
              <a:buSzPts val="1040"/>
              <a:buFont typeface="Arial"/>
              <a:buChar char="•"/>
            </a:pPr>
            <a:r>
              <a:rPr b="0" i="0" lang="en-US" sz="1600" u="none" cap="none" strike="noStrike">
                <a:solidFill>
                  <a:srgbClr val="000000"/>
                </a:solidFill>
                <a:latin typeface="Arial"/>
                <a:ea typeface="Arial"/>
                <a:cs typeface="Arial"/>
                <a:sym typeface="Arial"/>
              </a:rPr>
              <a:t>Function + File header comments, overall operation of large blocks, any tricky bits</a:t>
            </a:r>
            <a:endParaRPr b="0" i="0" sz="1500" u="none" cap="none" strike="noStrike">
              <a:solidFill>
                <a:srgbClr val="000000"/>
              </a:solidFill>
              <a:latin typeface="Arial"/>
              <a:ea typeface="Arial"/>
              <a:cs typeface="Arial"/>
              <a:sym typeface="Arial"/>
            </a:endParaRPr>
          </a:p>
          <a:p>
            <a:pPr indent="-171000" lvl="0" marL="171360" marR="0" rtl="0" algn="l">
              <a:lnSpc>
                <a:spcPct val="100000"/>
              </a:lnSpc>
              <a:spcBef>
                <a:spcPts val="0"/>
              </a:spcBef>
              <a:spcAft>
                <a:spcPts val="0"/>
              </a:spcAft>
              <a:buClr>
                <a:srgbClr val="B80047"/>
              </a:buClr>
              <a:buSzPts val="1300"/>
              <a:buFont typeface="Arial"/>
              <a:buChar char="•"/>
            </a:pPr>
            <a:r>
              <a:rPr b="0" lang="en-US" sz="2000" strike="noStrike">
                <a:solidFill>
                  <a:srgbClr val="000000"/>
                </a:solidFill>
                <a:latin typeface="Arial"/>
                <a:ea typeface="Arial"/>
                <a:cs typeface="Arial"/>
                <a:sym typeface="Arial"/>
              </a:rPr>
              <a:t>Write robust code – check error and failure conditions</a:t>
            </a:r>
            <a:endParaRPr b="0" sz="2100" strike="noStrike">
              <a:solidFill>
                <a:srgbClr val="000000"/>
              </a:solidFill>
              <a:latin typeface="Arial"/>
              <a:ea typeface="Arial"/>
              <a:cs typeface="Arial"/>
              <a:sym typeface="Arial"/>
            </a:endParaRPr>
          </a:p>
          <a:p>
            <a:pPr indent="-171000" lvl="0" marL="171360" marR="0" rtl="0" algn="l">
              <a:lnSpc>
                <a:spcPct val="100000"/>
              </a:lnSpc>
              <a:spcBef>
                <a:spcPts val="0"/>
              </a:spcBef>
              <a:spcAft>
                <a:spcPts val="0"/>
              </a:spcAft>
              <a:buClr>
                <a:srgbClr val="B80047"/>
              </a:buClr>
              <a:buSzPts val="1300"/>
              <a:buFont typeface="Arial"/>
              <a:buChar char="•"/>
            </a:pPr>
            <a:r>
              <a:rPr b="0" lang="en-US" sz="2000" strike="noStrike">
                <a:solidFill>
                  <a:srgbClr val="000000"/>
                </a:solidFill>
                <a:latin typeface="Arial"/>
                <a:ea typeface="Arial"/>
                <a:cs typeface="Arial"/>
                <a:sym typeface="Arial"/>
              </a:rPr>
              <a:t>Write modular code</a:t>
            </a:r>
            <a:endParaRPr b="0" sz="2100"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B80047"/>
              </a:buClr>
              <a:buSzPts val="1040"/>
              <a:buFont typeface="Arial"/>
              <a:buChar char="•"/>
            </a:pPr>
            <a:r>
              <a:rPr b="0" i="0" lang="en-US" sz="1600" u="none" cap="none" strike="noStrike">
                <a:solidFill>
                  <a:srgbClr val="000000"/>
                </a:solidFill>
                <a:latin typeface="Arial"/>
                <a:ea typeface="Arial"/>
                <a:cs typeface="Arial"/>
                <a:sym typeface="Arial"/>
              </a:rPr>
              <a:t>Use interfaces for data structures, e.g. create/insert/remove/free functions for a linked list</a:t>
            </a:r>
            <a:endParaRPr b="0" i="0" sz="1500" u="none" cap="none"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B80047"/>
              </a:buClr>
              <a:buSzPts val="1040"/>
              <a:buFont typeface="Arial"/>
              <a:buChar char="•"/>
            </a:pPr>
            <a:r>
              <a:rPr b="0" i="0" lang="en-US" sz="1600" u="none" cap="none" strike="noStrike">
                <a:solidFill>
                  <a:srgbClr val="000000"/>
                </a:solidFill>
                <a:latin typeface="Arial"/>
                <a:ea typeface="Arial"/>
                <a:cs typeface="Arial"/>
                <a:sym typeface="Arial"/>
              </a:rPr>
              <a:t>No magic numbers – use </a:t>
            </a:r>
            <a:r>
              <a:rPr b="0" i="0" lang="en-US" sz="1600" u="none" cap="none" strike="noStrike">
                <a:solidFill>
                  <a:srgbClr val="000000"/>
                </a:solidFill>
                <a:latin typeface="Courier New"/>
                <a:ea typeface="Courier New"/>
                <a:cs typeface="Courier New"/>
                <a:sym typeface="Courier New"/>
              </a:rPr>
              <a:t>#define </a:t>
            </a:r>
            <a:r>
              <a:rPr b="0" i="0" lang="en-US" sz="1600" u="none" cap="none" strike="noStrike">
                <a:solidFill>
                  <a:srgbClr val="000000"/>
                </a:solidFill>
                <a:latin typeface="Arial"/>
                <a:ea typeface="Arial"/>
                <a:cs typeface="Arial"/>
                <a:sym typeface="Arial"/>
              </a:rPr>
              <a:t>or </a:t>
            </a:r>
            <a:r>
              <a:rPr b="0" i="0" lang="en-US" sz="1600" u="none" cap="none" strike="noStrike">
                <a:solidFill>
                  <a:srgbClr val="000000"/>
                </a:solidFill>
                <a:latin typeface="Courier New"/>
                <a:ea typeface="Courier New"/>
                <a:cs typeface="Courier New"/>
                <a:sym typeface="Courier New"/>
              </a:rPr>
              <a:t>static const</a:t>
            </a:r>
            <a:endParaRPr b="0" i="0" sz="1500" u="none" cap="none" strike="noStrike">
              <a:solidFill>
                <a:srgbClr val="000000"/>
              </a:solidFill>
              <a:latin typeface="Courier New"/>
              <a:ea typeface="Courier New"/>
              <a:cs typeface="Courier New"/>
              <a:sym typeface="Courier New"/>
            </a:endParaRPr>
          </a:p>
          <a:p>
            <a:pPr indent="-171000" lvl="0" marL="171360" marR="0" rtl="0" algn="l">
              <a:lnSpc>
                <a:spcPct val="100000"/>
              </a:lnSpc>
              <a:spcBef>
                <a:spcPts val="0"/>
              </a:spcBef>
              <a:spcAft>
                <a:spcPts val="0"/>
              </a:spcAft>
              <a:buClr>
                <a:srgbClr val="B80047"/>
              </a:buClr>
              <a:buSzPts val="1300"/>
              <a:buFont typeface="Arial"/>
              <a:buChar char="•"/>
            </a:pPr>
            <a:r>
              <a:rPr b="0" lang="en-US" sz="2000" strike="noStrike">
                <a:solidFill>
                  <a:srgbClr val="000000"/>
                </a:solidFill>
                <a:latin typeface="Arial"/>
                <a:ea typeface="Arial"/>
                <a:cs typeface="Arial"/>
                <a:sym typeface="Arial"/>
              </a:rPr>
              <a:t>Formatting</a:t>
            </a:r>
            <a:endParaRPr b="0" sz="2100"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B80047"/>
              </a:buClr>
              <a:buSzPts val="1040"/>
              <a:buFont typeface="Arial"/>
              <a:buChar char="•"/>
            </a:pPr>
            <a:r>
              <a:rPr b="0" i="0" lang="en-US" sz="1600" u="none" cap="none" strike="noStrike">
                <a:solidFill>
                  <a:srgbClr val="000000"/>
                </a:solidFill>
                <a:latin typeface="Arial"/>
                <a:ea typeface="Arial"/>
                <a:cs typeface="Arial"/>
                <a:sym typeface="Arial"/>
              </a:rPr>
              <a:t>80 characters per line (use Autolab’s highlight feature to double-check)</a:t>
            </a:r>
            <a:endParaRPr b="0" i="0" sz="1500" u="none" cap="none" strike="noStrike">
              <a:solidFill>
                <a:srgbClr val="000000"/>
              </a:solidFill>
              <a:latin typeface="Arial"/>
              <a:ea typeface="Arial"/>
              <a:cs typeface="Arial"/>
              <a:sym typeface="Arial"/>
            </a:endParaRPr>
          </a:p>
          <a:p>
            <a:pPr indent="-171000" lvl="1" marL="514440" marR="0" rtl="0" algn="l">
              <a:lnSpc>
                <a:spcPct val="100000"/>
              </a:lnSpc>
              <a:spcBef>
                <a:spcPts val="0"/>
              </a:spcBef>
              <a:spcAft>
                <a:spcPts val="0"/>
              </a:spcAft>
              <a:buClr>
                <a:srgbClr val="B80047"/>
              </a:buClr>
              <a:buSzPts val="1040"/>
              <a:buFont typeface="Arial"/>
              <a:buChar char="•"/>
            </a:pPr>
            <a:r>
              <a:rPr b="0" i="0" lang="en-US" sz="1600" u="none" cap="none" strike="noStrike">
                <a:solidFill>
                  <a:srgbClr val="000000"/>
                </a:solidFill>
                <a:latin typeface="Arial"/>
                <a:ea typeface="Arial"/>
                <a:cs typeface="Arial"/>
                <a:sym typeface="Arial"/>
              </a:rPr>
              <a:t>Consistent braces and whitespace</a:t>
            </a:r>
            <a:endParaRPr b="0" i="0" sz="1500" u="none" cap="none" strike="noStrike">
              <a:solidFill>
                <a:srgbClr val="000000"/>
              </a:solidFill>
              <a:latin typeface="Arial"/>
              <a:ea typeface="Arial"/>
              <a:cs typeface="Arial"/>
              <a:sym typeface="Arial"/>
            </a:endParaRPr>
          </a:p>
          <a:p>
            <a:pPr indent="-171000" lvl="0" marL="171359" marR="0" rtl="0" algn="l">
              <a:lnSpc>
                <a:spcPct val="100000"/>
              </a:lnSpc>
              <a:spcBef>
                <a:spcPts val="0"/>
              </a:spcBef>
              <a:spcAft>
                <a:spcPts val="0"/>
              </a:spcAft>
              <a:buClr>
                <a:srgbClr val="B80047"/>
              </a:buClr>
              <a:buSzPts val="1300"/>
              <a:buFont typeface="Arial"/>
              <a:buChar char="•"/>
            </a:pPr>
            <a:r>
              <a:rPr b="0" lang="en-US" sz="2000" strike="noStrike">
                <a:solidFill>
                  <a:srgbClr val="000000"/>
                </a:solidFill>
                <a:latin typeface="Arial"/>
                <a:ea typeface="Arial"/>
                <a:cs typeface="Arial"/>
                <a:sym typeface="Arial"/>
              </a:rPr>
              <a:t>No memory or file descriptor leaks</a:t>
            </a:r>
            <a:endParaRPr b="0" sz="2100" strike="noStrike">
              <a:solidFill>
                <a:srgbClr val="000000"/>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0" name="Shape 710"/>
        <p:cNvGrpSpPr/>
        <p:nvPr/>
      </p:nvGrpSpPr>
      <p:grpSpPr>
        <a:xfrm>
          <a:off x="0" y="0"/>
          <a:ext cx="0" cy="0"/>
          <a:chOff x="0" y="0"/>
          <a:chExt cx="0" cy="0"/>
        </a:xfrm>
      </p:grpSpPr>
      <p:sp>
        <p:nvSpPr>
          <p:cNvPr id="711" name="Google Shape;711;p61"/>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Appendix: Git Usage</a:t>
            </a:r>
            <a:endParaRPr b="0" sz="1350" strike="noStrike">
              <a:solidFill>
                <a:srgbClr val="000000"/>
              </a:solidFill>
              <a:latin typeface="Arial"/>
              <a:ea typeface="Arial"/>
              <a:cs typeface="Arial"/>
              <a:sym typeface="Arial"/>
            </a:endParaRPr>
          </a:p>
        </p:txBody>
      </p:sp>
      <p:sp>
        <p:nvSpPr>
          <p:cNvPr id="712" name="Google Shape;712;p61"/>
          <p:cNvSpPr txBox="1"/>
          <p:nvPr/>
        </p:nvSpPr>
        <p:spPr>
          <a:xfrm>
            <a:off x="628560" y="1369080"/>
            <a:ext cx="814968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100000"/>
              </a:lnSpc>
              <a:spcBef>
                <a:spcPts val="0"/>
              </a:spcBef>
              <a:spcAft>
                <a:spcPts val="0"/>
              </a:spcAft>
              <a:buClr>
                <a:srgbClr val="B80047"/>
              </a:buClr>
              <a:buSzPts val="1365"/>
              <a:buFont typeface="Arial"/>
              <a:buChar char="•"/>
            </a:pPr>
            <a:r>
              <a:rPr b="0" lang="en-US" sz="2100" strike="noStrike">
                <a:solidFill>
                  <a:srgbClr val="000000"/>
                </a:solidFill>
                <a:latin typeface="Arial"/>
                <a:ea typeface="Arial"/>
                <a:cs typeface="Arial"/>
                <a:sym typeface="Arial"/>
              </a:rPr>
              <a:t>Commit early and often!</a:t>
            </a:r>
            <a:endParaRPr/>
          </a:p>
          <a:p>
            <a:pPr indent="-170999" lvl="1" marL="628560" marR="0" rtl="0" algn="l">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At minimum at every major milestone</a:t>
            </a:r>
            <a:endParaRPr/>
          </a:p>
          <a:p>
            <a:pPr indent="-170999" lvl="1" marL="628560" marR="0" rtl="0" algn="l">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Commits don’t cost anything!</a:t>
            </a:r>
            <a:endParaRPr/>
          </a:p>
          <a:p>
            <a:pPr indent="-96705" lvl="1" marL="628560" marR="0" rtl="0" algn="l">
              <a:spcBef>
                <a:spcPts val="0"/>
              </a:spcBef>
              <a:spcAft>
                <a:spcPts val="0"/>
              </a:spcAft>
              <a:buClr>
                <a:srgbClr val="B80047"/>
              </a:buClr>
              <a:buSzPts val="1170"/>
              <a:buFont typeface="Arial"/>
              <a:buNone/>
            </a:pPr>
            <a:r>
              <a:t/>
            </a:r>
            <a:endParaRPr b="0" i="0" sz="1800" u="none" cap="none" strike="noStrike">
              <a:solidFill>
                <a:srgbClr val="000000"/>
              </a:solidFill>
              <a:latin typeface="Arial"/>
              <a:ea typeface="Arial"/>
              <a:cs typeface="Arial"/>
              <a:sym typeface="Arial"/>
            </a:endParaRPr>
          </a:p>
          <a:p>
            <a:pPr indent="-171000" lvl="0" marL="171360" marR="0" rtl="0" algn="l">
              <a:spcBef>
                <a:spcPts val="0"/>
              </a:spcBef>
              <a:spcAft>
                <a:spcPts val="0"/>
              </a:spcAft>
              <a:buClr>
                <a:srgbClr val="B80047"/>
              </a:buClr>
              <a:buSzPts val="1365"/>
              <a:buFont typeface="Arial"/>
              <a:buChar char="•"/>
            </a:pPr>
            <a:r>
              <a:rPr b="0" lang="en-US" sz="2100" strike="noStrike">
                <a:solidFill>
                  <a:srgbClr val="000000"/>
                </a:solidFill>
                <a:latin typeface="Arial"/>
                <a:ea typeface="Arial"/>
                <a:cs typeface="Arial"/>
                <a:sym typeface="Arial"/>
              </a:rPr>
              <a:t>Popular stylistic conventions</a:t>
            </a:r>
            <a:endParaRPr/>
          </a:p>
          <a:p>
            <a:pPr indent="-170999" lvl="1" marL="628560" marR="0" rtl="0" algn="l">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Branches: short, descriptive names</a:t>
            </a:r>
            <a:endParaRPr/>
          </a:p>
          <a:p>
            <a:pPr indent="-170999" lvl="1" marL="628560" marR="0" rtl="0" algn="l">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Commits: A single, logical change. Split large changes into multiple commits.</a:t>
            </a:r>
            <a:endParaRPr/>
          </a:p>
          <a:p>
            <a:pPr indent="-170999" lvl="1" marL="628560" marR="0" rtl="0" algn="l">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Messages:</a:t>
            </a:r>
            <a:endParaRPr/>
          </a:p>
          <a:p>
            <a:pPr indent="-171000" lvl="2" marL="1085760" marR="0" rtl="0" algn="l">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Summary: Descriptive, yet succinct</a:t>
            </a:r>
            <a:endParaRPr/>
          </a:p>
          <a:p>
            <a:pPr indent="-171000" lvl="2" marL="1085760" marR="0" rtl="0" algn="l">
              <a:spcBef>
                <a:spcPts val="0"/>
              </a:spcBef>
              <a:spcAft>
                <a:spcPts val="0"/>
              </a:spcAft>
              <a:buClr>
                <a:srgbClr val="B80047"/>
              </a:buClr>
              <a:buSzPts val="1170"/>
              <a:buFont typeface="Arial"/>
              <a:buChar char="•"/>
            </a:pPr>
            <a:r>
              <a:rPr b="0" i="0" lang="en-US" sz="1800" u="none" cap="none" strike="noStrike">
                <a:solidFill>
                  <a:srgbClr val="000000"/>
                </a:solidFill>
                <a:latin typeface="Arial"/>
                <a:ea typeface="Arial"/>
                <a:cs typeface="Arial"/>
                <a:sym typeface="Arial"/>
              </a:rPr>
              <a:t>Body: More detailed description on </a:t>
            </a:r>
            <a:r>
              <a:rPr b="1" i="0" lang="en-US" sz="1800" u="none" cap="none" strike="noStrike">
                <a:solidFill>
                  <a:srgbClr val="000000"/>
                </a:solidFill>
                <a:latin typeface="Arial"/>
                <a:ea typeface="Arial"/>
                <a:cs typeface="Arial"/>
                <a:sym typeface="Arial"/>
              </a:rPr>
              <a:t>what</a:t>
            </a:r>
            <a:r>
              <a:rPr b="0" i="0" lang="en-US" sz="1800" u="none" cap="none" strike="noStrike">
                <a:solidFill>
                  <a:srgbClr val="000000"/>
                </a:solidFill>
                <a:latin typeface="Arial"/>
                <a:ea typeface="Arial"/>
                <a:cs typeface="Arial"/>
                <a:sym typeface="Arial"/>
              </a:rPr>
              <a:t> you changed, </a:t>
            </a:r>
            <a:r>
              <a:rPr b="1" i="0" lang="en-US" sz="1800" u="none" cap="none" strike="noStrike">
                <a:solidFill>
                  <a:srgbClr val="000000"/>
                </a:solidFill>
                <a:latin typeface="Arial"/>
                <a:ea typeface="Arial"/>
                <a:cs typeface="Arial"/>
                <a:sym typeface="Arial"/>
              </a:rPr>
              <a:t>why</a:t>
            </a:r>
            <a:r>
              <a:rPr b="0" i="0" lang="en-US" sz="1800" u="none" cap="none" strike="noStrike">
                <a:solidFill>
                  <a:srgbClr val="000000"/>
                </a:solidFill>
                <a:latin typeface="Arial"/>
                <a:ea typeface="Arial"/>
                <a:cs typeface="Arial"/>
                <a:sym typeface="Arial"/>
              </a:rPr>
              <a:t> you changed it, and what </a:t>
            </a:r>
            <a:r>
              <a:rPr b="1" i="0" lang="en-US" sz="1800" u="none" cap="none" strike="noStrike">
                <a:solidFill>
                  <a:srgbClr val="000000"/>
                </a:solidFill>
                <a:latin typeface="Arial"/>
                <a:ea typeface="Arial"/>
                <a:cs typeface="Arial"/>
                <a:sym typeface="Arial"/>
              </a:rPr>
              <a:t>side effects</a:t>
            </a:r>
            <a:r>
              <a:rPr b="0" i="0" lang="en-US" sz="1800" u="none" cap="none" strike="noStrike">
                <a:solidFill>
                  <a:srgbClr val="000000"/>
                </a:solidFill>
                <a:latin typeface="Arial"/>
                <a:ea typeface="Arial"/>
                <a:cs typeface="Arial"/>
                <a:sym typeface="Arial"/>
              </a:rPr>
              <a:t> it may have</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6" name="Shape 716"/>
        <p:cNvGrpSpPr/>
        <p:nvPr/>
      </p:nvGrpSpPr>
      <p:grpSpPr>
        <a:xfrm>
          <a:off x="0" y="0"/>
          <a:ext cx="0" cy="0"/>
          <a:chOff x="0" y="0"/>
          <a:chExt cx="0" cy="0"/>
        </a:xfrm>
      </p:grpSpPr>
      <p:sp>
        <p:nvSpPr>
          <p:cNvPr id="717" name="Google Shape;717;p62"/>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lang="en-US" sz="3300"/>
              <a:t>Appendix: </a:t>
            </a:r>
            <a:r>
              <a:rPr b="0" i="0" lang="en-US" sz="3300" u="none" cap="none" strike="noStrike">
                <a:solidFill>
                  <a:srgbClr val="000000"/>
                </a:solidFill>
                <a:latin typeface="Arial"/>
                <a:ea typeface="Arial"/>
                <a:cs typeface="Arial"/>
                <a:sym typeface="Arial"/>
              </a:rPr>
              <a:t>Parsing Input with fscanf</a:t>
            </a:r>
            <a:endParaRPr b="0" i="0" sz="1350" u="none" cap="none" strike="noStrike">
              <a:solidFill>
                <a:srgbClr val="000000"/>
              </a:solidFill>
              <a:latin typeface="Arial"/>
              <a:ea typeface="Arial"/>
              <a:cs typeface="Arial"/>
              <a:sym typeface="Arial"/>
            </a:endParaRPr>
          </a:p>
        </p:txBody>
      </p:sp>
      <p:sp>
        <p:nvSpPr>
          <p:cNvPr id="718" name="Google Shape;718;p62"/>
          <p:cNvSpPr txBox="1"/>
          <p:nvPr/>
        </p:nvSpPr>
        <p:spPr>
          <a:xfrm>
            <a:off x="628560" y="1267919"/>
            <a:ext cx="7886520" cy="3744951"/>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Calibri"/>
                <a:ea typeface="Calibri"/>
                <a:cs typeface="Calibri"/>
                <a:sym typeface="Calibri"/>
              </a:rPr>
              <a:t>fscanf(FILE *stream, const char *format, …)</a:t>
            </a:r>
            <a:endParaRPr/>
          </a:p>
          <a:p>
            <a:pPr indent="-170999" lvl="1" marL="6285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a:t>
            </a:r>
            <a:r>
              <a:rPr b="0" i="0" lang="en-US" sz="2100" u="none" cap="none" strike="noStrike">
                <a:solidFill>
                  <a:srgbClr val="000000"/>
                </a:solidFill>
                <a:latin typeface="Calibri"/>
                <a:ea typeface="Calibri"/>
                <a:cs typeface="Calibri"/>
                <a:sym typeface="Calibri"/>
              </a:rPr>
              <a:t>scanf</a:t>
            </a:r>
            <a:r>
              <a:rPr b="0" i="0" lang="en-US" sz="2100" u="none" cap="none" strike="noStrike">
                <a:solidFill>
                  <a:srgbClr val="000000"/>
                </a:solidFill>
                <a:latin typeface="Arial"/>
                <a:ea typeface="Arial"/>
                <a:cs typeface="Arial"/>
                <a:sym typeface="Arial"/>
              </a:rPr>
              <a:t>” but for files</a:t>
            </a:r>
            <a:endParaRPr/>
          </a:p>
          <a:p>
            <a:pPr indent="-37650" lvl="0" marL="17136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Arguments</a:t>
            </a:r>
            <a:endParaRPr/>
          </a:p>
          <a:p>
            <a:pPr indent="0" lvl="1" marL="457560" marR="0" rtl="0" algn="l">
              <a:lnSpc>
                <a:spcPct val="90000"/>
              </a:lnSpc>
              <a:spcBef>
                <a:spcPts val="0"/>
              </a:spcBef>
              <a:spcAft>
                <a:spcPts val="0"/>
              </a:spcAft>
              <a:buNone/>
            </a:pPr>
            <a:r>
              <a:rPr b="0" i="0" lang="en-US" sz="1800" u="none" cap="none" strike="noStrike">
                <a:solidFill>
                  <a:srgbClr val="000000"/>
                </a:solidFill>
                <a:latin typeface="Arial"/>
                <a:ea typeface="Arial"/>
                <a:cs typeface="Arial"/>
                <a:sym typeface="Arial"/>
              </a:rPr>
              <a:t>1. A stream pointer, e.g. from </a:t>
            </a:r>
            <a:r>
              <a:rPr b="0" i="0" lang="en-US" sz="1800" u="none" cap="none" strike="noStrike">
                <a:solidFill>
                  <a:srgbClr val="000000"/>
                </a:solidFill>
                <a:latin typeface="Calibri"/>
                <a:ea typeface="Calibri"/>
                <a:cs typeface="Calibri"/>
                <a:sym typeface="Calibri"/>
              </a:rPr>
              <a:t>fopen()</a:t>
            </a:r>
            <a:endParaRPr/>
          </a:p>
          <a:p>
            <a:pPr indent="0" lvl="1" marL="457560" marR="0" rtl="0" algn="l">
              <a:lnSpc>
                <a:spcPct val="90000"/>
              </a:lnSpc>
              <a:spcBef>
                <a:spcPts val="0"/>
              </a:spcBef>
              <a:spcAft>
                <a:spcPts val="0"/>
              </a:spcAft>
              <a:buNone/>
            </a:pPr>
            <a:r>
              <a:rPr b="0" i="0" lang="en-US" sz="1800" u="none" cap="none" strike="noStrike">
                <a:solidFill>
                  <a:srgbClr val="000000"/>
                </a:solidFill>
                <a:latin typeface="Arial"/>
                <a:ea typeface="Arial"/>
                <a:cs typeface="Arial"/>
                <a:sym typeface="Arial"/>
              </a:rPr>
              <a:t>2. Format string for parsing, e.g “</a:t>
            </a:r>
            <a:r>
              <a:rPr b="0" i="0" lang="en-US" sz="1800" u="none" cap="none" strike="noStrike">
                <a:solidFill>
                  <a:srgbClr val="000000"/>
                </a:solidFill>
                <a:latin typeface="Calibri"/>
                <a:ea typeface="Calibri"/>
                <a:cs typeface="Calibri"/>
                <a:sym typeface="Calibri"/>
              </a:rPr>
              <a:t>%c %d,%d</a:t>
            </a:r>
            <a:r>
              <a:rPr b="0" i="0" lang="en-US" sz="1800" u="none" cap="none" strike="noStrike">
                <a:solidFill>
                  <a:srgbClr val="000000"/>
                </a:solidFill>
                <a:latin typeface="Arial"/>
                <a:ea typeface="Arial"/>
                <a:cs typeface="Arial"/>
                <a:sym typeface="Arial"/>
              </a:rPr>
              <a:t>”</a:t>
            </a:r>
            <a:endParaRPr/>
          </a:p>
          <a:p>
            <a:pPr indent="0" lvl="1" marL="457560" marR="0" rtl="0" algn="l">
              <a:lnSpc>
                <a:spcPct val="90000"/>
              </a:lnSpc>
              <a:spcBef>
                <a:spcPts val="0"/>
              </a:spcBef>
              <a:spcAft>
                <a:spcPts val="0"/>
              </a:spcAft>
              <a:buNone/>
            </a:pPr>
            <a:r>
              <a:rPr b="0" i="0" lang="en-US" sz="1800" u="none" cap="none" strike="noStrike">
                <a:solidFill>
                  <a:srgbClr val="000000"/>
                </a:solidFill>
                <a:latin typeface="Arial"/>
                <a:ea typeface="Arial"/>
                <a:cs typeface="Arial"/>
                <a:sym typeface="Arial"/>
              </a:rPr>
              <a:t>3+. </a:t>
            </a:r>
            <a:r>
              <a:rPr b="1" i="0" lang="en-US" sz="1800" u="none" cap="none" strike="noStrike">
                <a:solidFill>
                  <a:srgbClr val="000000"/>
                </a:solidFill>
                <a:latin typeface="Arial"/>
                <a:ea typeface="Arial"/>
                <a:cs typeface="Arial"/>
                <a:sym typeface="Arial"/>
              </a:rPr>
              <a:t>Pointers </a:t>
            </a:r>
            <a:r>
              <a:rPr b="0" i="0" lang="en-US" sz="1800" u="none" cap="none" strike="noStrike">
                <a:solidFill>
                  <a:srgbClr val="000000"/>
                </a:solidFill>
                <a:latin typeface="Arial"/>
                <a:ea typeface="Arial"/>
                <a:cs typeface="Arial"/>
                <a:sym typeface="Arial"/>
              </a:rPr>
              <a:t>to variables for parsed data	</a:t>
            </a:r>
            <a:endParaRPr/>
          </a:p>
          <a:p>
            <a:pPr indent="-171000" lvl="2" marL="1085760" marR="0" rtl="0" algn="l">
              <a:lnSpc>
                <a:spcPct val="90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Can be pointers to stack variables</a:t>
            </a:r>
            <a:endParaRPr b="0" i="0" sz="1600" u="none" cap="none" strike="noStrike">
              <a:solidFill>
                <a:srgbClr val="000000"/>
              </a:solidFill>
              <a:latin typeface="Arial"/>
              <a:ea typeface="Arial"/>
              <a:cs typeface="Arial"/>
              <a:sym typeface="Arial"/>
            </a:endParaRPr>
          </a:p>
          <a:p>
            <a:pPr indent="-37649" lvl="1" marL="62856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Return Value</a:t>
            </a:r>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Success: # of parsed vars</a:t>
            </a:r>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Failure: EOF</a:t>
            </a:r>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Calibri"/>
                <a:ea typeface="Calibri"/>
                <a:cs typeface="Calibri"/>
                <a:sym typeface="Calibri"/>
              </a:rPr>
              <a:t>man fscanf</a:t>
            </a:r>
            <a:endParaRPr b="0" i="0" sz="2100" u="none" cap="none" strike="noStrike">
              <a:solidFill>
                <a:srgbClr val="000000"/>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2" name="Shape 722"/>
        <p:cNvGrpSpPr/>
        <p:nvPr/>
      </p:nvGrpSpPr>
      <p:grpSpPr>
        <a:xfrm>
          <a:off x="0" y="0"/>
          <a:ext cx="0" cy="0"/>
          <a:chOff x="0" y="0"/>
          <a:chExt cx="0" cy="0"/>
        </a:xfrm>
      </p:grpSpPr>
      <p:sp>
        <p:nvSpPr>
          <p:cNvPr id="723" name="Google Shape;723;p63"/>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lang="en-US" sz="3300"/>
              <a:t>Appendix: </a:t>
            </a:r>
            <a:r>
              <a:rPr b="0" i="0" lang="en-US" sz="3300" u="none" cap="none" strike="noStrike">
                <a:solidFill>
                  <a:srgbClr val="000000"/>
                </a:solidFill>
                <a:latin typeface="Arial"/>
                <a:ea typeface="Arial"/>
                <a:cs typeface="Arial"/>
                <a:sym typeface="Arial"/>
              </a:rPr>
              <a:t>fscanf() Example</a:t>
            </a:r>
            <a:endParaRPr b="0" i="0" sz="1350" u="none" cap="none" strike="noStrike">
              <a:solidFill>
                <a:srgbClr val="000000"/>
              </a:solidFill>
              <a:latin typeface="Arial"/>
              <a:ea typeface="Arial"/>
              <a:cs typeface="Arial"/>
              <a:sym typeface="Arial"/>
            </a:endParaRPr>
          </a:p>
        </p:txBody>
      </p:sp>
      <p:sp>
        <p:nvSpPr>
          <p:cNvPr id="724" name="Google Shape;724;p63"/>
          <p:cNvSpPr txBox="1"/>
          <p:nvPr/>
        </p:nvSpPr>
        <p:spPr>
          <a:xfrm>
            <a:off x="628560" y="1012371"/>
            <a:ext cx="7886400" cy="3857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Courier New"/>
                <a:ea typeface="Courier New"/>
                <a:cs typeface="Courier New"/>
                <a:sym typeface="Courier New"/>
              </a:rPr>
              <a:t>FILE *pFile;</a:t>
            </a:r>
            <a:endParaRPr/>
          </a:p>
          <a:p>
            <a:pPr indent="0" lvl="0" marL="0" marR="0" rtl="0" algn="l">
              <a:spcBef>
                <a:spcPts val="0"/>
              </a:spcBef>
              <a:spcAft>
                <a:spcPts val="0"/>
              </a:spcAft>
              <a:buNone/>
            </a:pPr>
            <a:r>
              <a:rPr b="0" i="0" lang="en-US" sz="1400" u="none" cap="none" strike="noStrike">
                <a:solidFill>
                  <a:srgbClr val="000000"/>
                </a:solidFill>
                <a:latin typeface="Courier New"/>
                <a:ea typeface="Courier New"/>
                <a:cs typeface="Courier New"/>
                <a:sym typeface="Courier New"/>
              </a:rPr>
              <a:t>pFile = fopen(“trace.txt”, "r"); </a:t>
            </a:r>
            <a:r>
              <a:rPr b="0" i="0" lang="en-US" sz="1400" u="none" cap="none" strike="noStrike">
                <a:solidFill>
                  <a:srgbClr val="C00000"/>
                </a:solidFill>
                <a:latin typeface="Courier New"/>
                <a:ea typeface="Courier New"/>
                <a:cs typeface="Courier New"/>
                <a:sym typeface="Courier New"/>
              </a:rPr>
              <a:t>// Open file for reading</a:t>
            </a:r>
            <a:endParaRPr sz="1400">
              <a:solidFill>
                <a:srgbClr val="000000"/>
              </a:solidFill>
              <a:latin typeface="Courier New"/>
              <a:ea typeface="Courier New"/>
              <a:cs typeface="Courier New"/>
              <a:sym typeface="Courier New"/>
            </a:endParaRPr>
          </a:p>
          <a:p>
            <a:pPr indent="0" lvl="0" marL="0" marR="0" rtl="0" algn="l">
              <a:lnSpc>
                <a:spcPct val="100000"/>
              </a:lnSpc>
              <a:spcBef>
                <a:spcPts val="0"/>
              </a:spcBef>
              <a:spcAft>
                <a:spcPts val="0"/>
              </a:spcAft>
              <a:buNone/>
            </a:pPr>
            <a:r>
              <a:t/>
            </a:r>
            <a:endParaRPr sz="1400">
              <a:solidFill>
                <a:srgbClr val="000000"/>
              </a:solidFill>
              <a:latin typeface="Courier New"/>
              <a:ea typeface="Courier New"/>
              <a:cs typeface="Courier New"/>
              <a:sym typeface="Courier New"/>
            </a:endParaRPr>
          </a:p>
          <a:p>
            <a:pPr indent="0" lvl="0" marL="0" marR="0" rtl="0" algn="l">
              <a:lnSpc>
                <a:spcPct val="100000"/>
              </a:lnSpc>
              <a:spcBef>
                <a:spcPts val="0"/>
              </a:spcBef>
              <a:spcAft>
                <a:spcPts val="0"/>
              </a:spcAft>
              <a:buNone/>
            </a:pPr>
            <a:r>
              <a:rPr lang="en-US" sz="1400">
                <a:solidFill>
                  <a:srgbClr val="C00000"/>
                </a:solidFill>
                <a:latin typeface="Courier New"/>
                <a:ea typeface="Courier New"/>
                <a:cs typeface="Courier New"/>
                <a:sym typeface="Courier New"/>
              </a:rPr>
              <a:t>// TODO: Error check sys call</a:t>
            </a:r>
            <a:endParaRPr/>
          </a:p>
          <a:p>
            <a:pPr indent="0" lvl="0" marL="0" marR="0" rtl="0" algn="l">
              <a:lnSpc>
                <a:spcPct val="100000"/>
              </a:lnSpc>
              <a:spcBef>
                <a:spcPts val="0"/>
              </a:spcBef>
              <a:spcAft>
                <a:spcPts val="0"/>
              </a:spcAft>
              <a:buNone/>
            </a:pPr>
            <a:r>
              <a:t/>
            </a:r>
            <a:endParaRPr sz="1400">
              <a:solidFill>
                <a:srgbClr val="000000"/>
              </a:solidFill>
              <a:latin typeface="Courier New"/>
              <a:ea typeface="Courier New"/>
              <a:cs typeface="Courier New"/>
              <a:sym typeface="Courier New"/>
            </a:endParaRPr>
          </a:p>
          <a:p>
            <a:pPr indent="0" lvl="0" marL="0" marR="0" rtl="0" algn="l">
              <a:lnSpc>
                <a:spcPct val="100000"/>
              </a:lnSpc>
              <a:spcBef>
                <a:spcPts val="0"/>
              </a:spcBef>
              <a:spcAft>
                <a:spcPts val="0"/>
              </a:spcAft>
              <a:buNone/>
            </a:pPr>
            <a:r>
              <a:rPr lang="en-US" sz="1400">
                <a:solidFill>
                  <a:srgbClr val="000000"/>
                </a:solidFill>
                <a:latin typeface="Courier New"/>
                <a:ea typeface="Courier New"/>
                <a:cs typeface="Courier New"/>
                <a:sym typeface="Courier New"/>
              </a:rPr>
              <a:t>char access_type;</a:t>
            </a:r>
            <a:endParaRPr/>
          </a:p>
          <a:p>
            <a:pPr indent="0" lvl="0" marL="0" marR="0" rtl="0" algn="l">
              <a:lnSpc>
                <a:spcPct val="100000"/>
              </a:lnSpc>
              <a:spcBef>
                <a:spcPts val="0"/>
              </a:spcBef>
              <a:spcAft>
                <a:spcPts val="0"/>
              </a:spcAft>
              <a:buNone/>
            </a:pPr>
            <a:r>
              <a:rPr lang="en-US" sz="1400">
                <a:solidFill>
                  <a:srgbClr val="000000"/>
                </a:solidFill>
                <a:latin typeface="Courier New"/>
                <a:ea typeface="Courier New"/>
                <a:cs typeface="Courier New"/>
                <a:sym typeface="Courier New"/>
              </a:rPr>
              <a:t>unsigned long address;</a:t>
            </a:r>
            <a:endParaRPr/>
          </a:p>
          <a:p>
            <a:pPr indent="0" lvl="0" marL="0" marR="0" rtl="0" algn="l">
              <a:lnSpc>
                <a:spcPct val="100000"/>
              </a:lnSpc>
              <a:spcBef>
                <a:spcPts val="0"/>
              </a:spcBef>
              <a:spcAft>
                <a:spcPts val="0"/>
              </a:spcAft>
              <a:buNone/>
            </a:pPr>
            <a:r>
              <a:rPr lang="en-US" sz="1400">
                <a:solidFill>
                  <a:srgbClr val="000000"/>
                </a:solidFill>
                <a:latin typeface="Courier New"/>
                <a:ea typeface="Courier New"/>
                <a:cs typeface="Courier New"/>
                <a:sym typeface="Courier New"/>
              </a:rPr>
              <a:t>int size;</a:t>
            </a:r>
            <a:endParaRPr/>
          </a:p>
          <a:p>
            <a:pPr indent="0" lvl="0" marL="0" marR="0" rtl="0" algn="l">
              <a:lnSpc>
                <a:spcPct val="100000"/>
              </a:lnSpc>
              <a:spcBef>
                <a:spcPts val="0"/>
              </a:spcBef>
              <a:spcAft>
                <a:spcPts val="0"/>
              </a:spcAft>
              <a:buNone/>
            </a:pPr>
            <a:r>
              <a:t/>
            </a:r>
            <a:endParaRPr sz="1400">
              <a:solidFill>
                <a:srgbClr val="000000"/>
              </a:solidFill>
              <a:latin typeface="Courier New"/>
              <a:ea typeface="Courier New"/>
              <a:cs typeface="Courier New"/>
              <a:sym typeface="Courier New"/>
            </a:endParaRPr>
          </a:p>
          <a:p>
            <a:pPr indent="0" lvl="0" marL="0" marR="0" rtl="0" algn="l">
              <a:lnSpc>
                <a:spcPct val="100000"/>
              </a:lnSpc>
              <a:spcBef>
                <a:spcPts val="0"/>
              </a:spcBef>
              <a:spcAft>
                <a:spcPts val="0"/>
              </a:spcAft>
              <a:buNone/>
            </a:pPr>
            <a:r>
              <a:rPr lang="en-US" sz="1400">
                <a:solidFill>
                  <a:srgbClr val="C00000"/>
                </a:solidFill>
                <a:latin typeface="Courier New"/>
                <a:ea typeface="Courier New"/>
                <a:cs typeface="Courier New"/>
                <a:sym typeface="Courier New"/>
              </a:rPr>
              <a:t>// Line format is " S 2f,1" or " L 7d0,3"</a:t>
            </a:r>
            <a:endParaRPr/>
          </a:p>
          <a:p>
            <a:pPr indent="0" lvl="0" marL="0" marR="0" rtl="0" algn="l">
              <a:lnSpc>
                <a:spcPct val="100000"/>
              </a:lnSpc>
              <a:spcBef>
                <a:spcPts val="0"/>
              </a:spcBef>
              <a:spcAft>
                <a:spcPts val="0"/>
              </a:spcAft>
              <a:buNone/>
            </a:pPr>
            <a:r>
              <a:rPr lang="en-US" sz="1400">
                <a:solidFill>
                  <a:srgbClr val="C00000"/>
                </a:solidFill>
                <a:latin typeface="Courier New"/>
                <a:ea typeface="Courier New"/>
                <a:cs typeface="Courier New"/>
                <a:sym typeface="Courier New"/>
              </a:rPr>
              <a:t>//      - 1 character, 1 hex value, 1 decimal value</a:t>
            </a:r>
            <a:endParaRPr/>
          </a:p>
          <a:p>
            <a:pPr indent="0" lvl="0" marL="0" marR="0" rtl="0" algn="l">
              <a:lnSpc>
                <a:spcPct val="100000"/>
              </a:lnSpc>
              <a:spcBef>
                <a:spcPts val="0"/>
              </a:spcBef>
              <a:spcAft>
                <a:spcPts val="0"/>
              </a:spcAft>
              <a:buNone/>
            </a:pPr>
            <a:r>
              <a:rPr lang="en-US" sz="1400">
                <a:solidFill>
                  <a:srgbClr val="000000"/>
                </a:solidFill>
                <a:latin typeface="Courier New"/>
                <a:ea typeface="Courier New"/>
                <a:cs typeface="Courier New"/>
                <a:sym typeface="Courier New"/>
              </a:rPr>
              <a:t>while (fscanf(pFile, " %c %lx, %d", &amp;access_type, &amp;address, &amp;size) &gt; 0) {</a:t>
            </a:r>
            <a:endParaRPr/>
          </a:p>
          <a:p>
            <a:pPr indent="0" lvl="0" marL="0" marR="0" rtl="0" algn="l">
              <a:lnSpc>
                <a:spcPct val="100000"/>
              </a:lnSpc>
              <a:spcBef>
                <a:spcPts val="0"/>
              </a:spcBef>
              <a:spcAft>
                <a:spcPts val="0"/>
              </a:spcAft>
              <a:buNone/>
            </a:pPr>
            <a:r>
              <a:rPr lang="en-US" sz="1400">
                <a:solidFill>
                  <a:srgbClr val="C00000"/>
                </a:solidFill>
                <a:latin typeface="Courier New"/>
                <a:ea typeface="Courier New"/>
                <a:cs typeface="Courier New"/>
                <a:sym typeface="Courier New"/>
              </a:rPr>
              <a:t>    // TODO: Do stuff</a:t>
            </a:r>
            <a:endParaRPr/>
          </a:p>
          <a:p>
            <a:pPr indent="0" lvl="0" marL="0" marR="0" rtl="0" algn="l">
              <a:lnSpc>
                <a:spcPct val="100000"/>
              </a:lnSpc>
              <a:spcBef>
                <a:spcPts val="0"/>
              </a:spcBef>
              <a:spcAft>
                <a:spcPts val="0"/>
              </a:spcAft>
              <a:buNone/>
            </a:pPr>
            <a:r>
              <a:rPr lang="en-US" sz="1400">
                <a:solidFill>
                  <a:srgbClr val="000000"/>
                </a:solidFill>
                <a:latin typeface="Courier New"/>
                <a:ea typeface="Courier New"/>
                <a:cs typeface="Courier New"/>
                <a:sym typeface="Courier New"/>
              </a:rPr>
              <a:t>}</a:t>
            </a:r>
            <a:endParaRPr/>
          </a:p>
          <a:p>
            <a:pPr indent="0" lvl="0" marL="0" marR="0" rtl="0" algn="l">
              <a:lnSpc>
                <a:spcPct val="100000"/>
              </a:lnSpc>
              <a:spcBef>
                <a:spcPts val="0"/>
              </a:spcBef>
              <a:spcAft>
                <a:spcPts val="0"/>
              </a:spcAft>
              <a:buNone/>
            </a:pPr>
            <a:r>
              <a:t/>
            </a:r>
            <a:endParaRPr sz="1400">
              <a:solidFill>
                <a:srgbClr val="000000"/>
              </a:solidFill>
              <a:latin typeface="Courier New"/>
              <a:ea typeface="Courier New"/>
              <a:cs typeface="Courier New"/>
              <a:sym typeface="Courier New"/>
            </a:endParaRPr>
          </a:p>
          <a:p>
            <a:pPr indent="0" lvl="0" marL="0" marR="0" rtl="0" algn="l">
              <a:spcBef>
                <a:spcPts val="0"/>
              </a:spcBef>
              <a:spcAft>
                <a:spcPts val="0"/>
              </a:spcAft>
              <a:buNone/>
            </a:pPr>
            <a:r>
              <a:rPr lang="en-US" sz="1400">
                <a:solidFill>
                  <a:srgbClr val="000000"/>
                </a:solidFill>
                <a:latin typeface="Courier New"/>
                <a:ea typeface="Courier New"/>
                <a:cs typeface="Courier New"/>
                <a:sym typeface="Courier New"/>
              </a:rPr>
              <a:t>fclose(pFile); </a:t>
            </a:r>
            <a:r>
              <a:rPr lang="en-US" sz="1400">
                <a:solidFill>
                  <a:srgbClr val="C00000"/>
                </a:solidFill>
                <a:latin typeface="Courier New"/>
                <a:ea typeface="Courier New"/>
                <a:cs typeface="Courier New"/>
                <a:sym typeface="Courier New"/>
              </a:rPr>
              <a:t>// Clean up Resources</a:t>
            </a:r>
            <a:endParaRPr/>
          </a:p>
          <a:p>
            <a:pPr indent="0" lvl="0" marL="0" marR="0" rtl="0" algn="l">
              <a:lnSpc>
                <a:spcPct val="100000"/>
              </a:lnSpc>
              <a:spcBef>
                <a:spcPts val="0"/>
              </a:spcBef>
              <a:spcAft>
                <a:spcPts val="0"/>
              </a:spcAft>
              <a:buNone/>
            </a:pPr>
            <a:r>
              <a:t/>
            </a:r>
            <a:endParaRPr sz="1400">
              <a:solidFill>
                <a:srgbClr val="000000"/>
              </a:solidFill>
              <a:latin typeface="Courier New"/>
              <a:ea typeface="Courier New"/>
              <a:cs typeface="Courier New"/>
              <a:sym typeface="Courier New"/>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8" name="Shape 728"/>
        <p:cNvGrpSpPr/>
        <p:nvPr/>
      </p:nvGrpSpPr>
      <p:grpSpPr>
        <a:xfrm>
          <a:off x="0" y="0"/>
          <a:ext cx="0" cy="0"/>
          <a:chOff x="0" y="0"/>
          <a:chExt cx="0" cy="0"/>
        </a:xfrm>
      </p:grpSpPr>
      <p:sp>
        <p:nvSpPr>
          <p:cNvPr id="729" name="Google Shape;729;p64"/>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Appendix: Blocking Example</a:t>
            </a:r>
            <a:endParaRPr b="0" sz="1350" strike="noStrike">
              <a:solidFill>
                <a:srgbClr val="000000"/>
              </a:solidFill>
              <a:latin typeface="Arial"/>
              <a:ea typeface="Arial"/>
              <a:cs typeface="Arial"/>
              <a:sym typeface="Arial"/>
            </a:endParaRPr>
          </a:p>
        </p:txBody>
      </p:sp>
      <p:sp>
        <p:nvSpPr>
          <p:cNvPr id="730" name="Google Shape;730;p64"/>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We have a 2D array </a:t>
            </a:r>
            <a:r>
              <a:rPr b="0" lang="en-US" sz="2100" strike="noStrike">
                <a:solidFill>
                  <a:srgbClr val="000000"/>
                </a:solidFill>
                <a:latin typeface="Courier New"/>
                <a:ea typeface="Courier New"/>
                <a:cs typeface="Courier New"/>
                <a:sym typeface="Courier New"/>
              </a:rPr>
              <a:t>int[4][4] A;</a:t>
            </a:r>
            <a:endParaRPr b="0" sz="2100"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Cache is fully associative and can hold two lines</a:t>
            </a:r>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Each line can hold two </a:t>
            </a:r>
            <a:r>
              <a:rPr b="0" lang="en-US" sz="2100" strike="noStrike">
                <a:solidFill>
                  <a:srgbClr val="000000"/>
                </a:solidFill>
                <a:latin typeface="Courier New"/>
                <a:ea typeface="Courier New"/>
                <a:cs typeface="Courier New"/>
                <a:sym typeface="Courier New"/>
              </a:rPr>
              <a:t>int</a:t>
            </a:r>
            <a:r>
              <a:rPr b="0" lang="en-US" sz="2100" strike="noStrike">
                <a:solidFill>
                  <a:srgbClr val="000000"/>
                </a:solidFill>
                <a:latin typeface="Arial"/>
                <a:ea typeface="Arial"/>
                <a:cs typeface="Arial"/>
                <a:sym typeface="Arial"/>
              </a:rPr>
              <a:t> values</a:t>
            </a:r>
            <a:endParaRPr/>
          </a:p>
          <a:p>
            <a:pPr indent="0" lvl="0" marL="0" marR="0" rtl="0" algn="l">
              <a:lnSpc>
                <a:spcPct val="90000"/>
              </a:lnSpc>
              <a:spcBef>
                <a:spcPts val="0"/>
              </a:spcBef>
              <a:spcAft>
                <a:spcPts val="0"/>
              </a:spcAft>
              <a:buNone/>
            </a:pPr>
            <a:r>
              <a:t/>
            </a:r>
            <a:endParaRPr sz="2100"/>
          </a:p>
          <a:p>
            <a:pPr indent="0" lvl="0" marL="0" marR="0" rtl="0" algn="l">
              <a:lnSpc>
                <a:spcPct val="90000"/>
              </a:lnSpc>
              <a:spcBef>
                <a:spcPts val="0"/>
              </a:spcBef>
              <a:spcAft>
                <a:spcPts val="0"/>
              </a:spcAft>
              <a:buNone/>
            </a:pPr>
            <a:r>
              <a:rPr lang="en-US" sz="2100"/>
              <a:t>Consider the following:</a:t>
            </a:r>
            <a:endParaRPr sz="2100"/>
          </a:p>
          <a:p>
            <a:pPr indent="0" lvl="0" marL="0" marR="0" rtl="0" algn="l">
              <a:lnSpc>
                <a:spcPct val="90000"/>
              </a:lnSpc>
              <a:spcBef>
                <a:spcPts val="0"/>
              </a:spcBef>
              <a:spcAft>
                <a:spcPts val="0"/>
              </a:spcAft>
              <a:buNone/>
            </a:pPr>
            <a:r>
              <a:t/>
            </a:r>
            <a:endParaRPr b="0" sz="2100"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What is the best miss rate for traversing</a:t>
            </a:r>
            <a:r>
              <a:rPr b="0" lang="en-US" sz="2100" strike="noStrike">
                <a:solidFill>
                  <a:srgbClr val="000000"/>
                </a:solidFill>
                <a:latin typeface="Courier New"/>
                <a:ea typeface="Courier New"/>
                <a:cs typeface="Courier New"/>
                <a:sym typeface="Courier New"/>
              </a:rPr>
              <a:t> A </a:t>
            </a:r>
            <a:r>
              <a:rPr b="0" lang="en-US" sz="2100" strike="noStrike">
                <a:solidFill>
                  <a:srgbClr val="000000"/>
                </a:solidFill>
                <a:latin typeface="Arial"/>
                <a:ea typeface="Arial"/>
                <a:cs typeface="Arial"/>
                <a:sym typeface="Arial"/>
              </a:rPr>
              <a:t>once?</a:t>
            </a:r>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What order does of traversal did you use?</a:t>
            </a:r>
            <a:endParaRPr/>
          </a:p>
          <a:p>
            <a:pPr indent="0" lvl="0" marL="0" marR="0" rtl="0" algn="l">
              <a:lnSpc>
                <a:spcPct val="90000"/>
              </a:lnSpc>
              <a:spcBef>
                <a:spcPts val="0"/>
              </a:spcBef>
              <a:spcAft>
                <a:spcPts val="0"/>
              </a:spcAft>
              <a:buNone/>
            </a:pPr>
            <a:r>
              <a:t/>
            </a:r>
            <a:endParaRPr b="0" sz="2100"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What other traversal orders can achieve this miss rate?</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4" name="Shape 734"/>
        <p:cNvGrpSpPr/>
        <p:nvPr/>
      </p:nvGrpSpPr>
      <p:grpSpPr>
        <a:xfrm>
          <a:off x="0" y="0"/>
          <a:ext cx="0" cy="0"/>
          <a:chOff x="0" y="0"/>
          <a:chExt cx="0" cy="0"/>
        </a:xfrm>
      </p:grpSpPr>
      <p:sp>
        <p:nvSpPr>
          <p:cNvPr id="735" name="Google Shape;735;p65"/>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Appendix: Discussion Questions</a:t>
            </a:r>
            <a:endParaRPr b="0" sz="1350" strike="noStrike">
              <a:solidFill>
                <a:srgbClr val="000000"/>
              </a:solidFill>
              <a:latin typeface="Arial"/>
              <a:ea typeface="Arial"/>
              <a:cs typeface="Arial"/>
              <a:sym typeface="Arial"/>
            </a:endParaRPr>
          </a:p>
        </p:txBody>
      </p:sp>
      <p:sp>
        <p:nvSpPr>
          <p:cNvPr id="736" name="Google Shape;736;p65"/>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What did the optimal transversal orders have in common?</a:t>
            </a:r>
            <a:endParaRPr/>
          </a:p>
          <a:p>
            <a:pPr indent="0" lvl="0" marL="0" marR="0" rtl="0" algn="l">
              <a:lnSpc>
                <a:spcPct val="90000"/>
              </a:lnSpc>
              <a:spcBef>
                <a:spcPts val="0"/>
              </a:spcBef>
              <a:spcAft>
                <a:spcPts val="0"/>
              </a:spcAft>
              <a:buNone/>
            </a:pPr>
            <a:r>
              <a:t/>
            </a:r>
            <a:endParaRPr b="0" sz="2100"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How does the pattern generalize to </a:t>
            </a:r>
            <a:r>
              <a:rPr b="0" lang="en-US" sz="2100" strike="noStrike">
                <a:solidFill>
                  <a:srgbClr val="000000"/>
                </a:solidFill>
                <a:latin typeface="Courier New"/>
                <a:ea typeface="Courier New"/>
                <a:cs typeface="Courier New"/>
                <a:sym typeface="Courier New"/>
              </a:rPr>
              <a:t>int[8][8] A </a:t>
            </a:r>
            <a:r>
              <a:rPr b="0" lang="en-US" sz="2100" strike="noStrike">
                <a:solidFill>
                  <a:srgbClr val="000000"/>
                </a:solidFill>
                <a:latin typeface="Arial"/>
                <a:ea typeface="Arial"/>
                <a:cs typeface="Arial"/>
                <a:sym typeface="Arial"/>
              </a:rPr>
              <a:t>and a cache that holds 4 lines each of 4 </a:t>
            </a:r>
            <a:r>
              <a:rPr b="0" lang="en-US" sz="2100" strike="noStrike">
                <a:solidFill>
                  <a:srgbClr val="000000"/>
                </a:solidFill>
                <a:latin typeface="Courier New"/>
                <a:ea typeface="Courier New"/>
                <a:cs typeface="Courier New"/>
                <a:sym typeface="Courier New"/>
              </a:rPr>
              <a:t>int’</a:t>
            </a:r>
            <a:r>
              <a:rPr b="0" lang="en-US" sz="2100" strike="noStrike">
                <a:solidFill>
                  <a:srgbClr val="000000"/>
                </a:solidFill>
                <a:latin typeface="Arial"/>
                <a:ea typeface="Arial"/>
                <a:cs typeface="Arial"/>
                <a:sym typeface="Arial"/>
              </a:rPr>
              <a: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30"/>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i="0" lang="en-US" sz="3300" u="none" cap="none" strike="noStrike">
                <a:solidFill>
                  <a:srgbClr val="000000"/>
                </a:solidFill>
                <a:latin typeface="Arial"/>
                <a:ea typeface="Arial"/>
                <a:cs typeface="Arial"/>
                <a:sym typeface="Arial"/>
              </a:rPr>
              <a:t>Reminders: Cache Lab</a:t>
            </a:r>
            <a:endParaRPr b="0" i="0" sz="1350" u="none" cap="none" strike="noStrike">
              <a:solidFill>
                <a:srgbClr val="000000"/>
              </a:solidFill>
              <a:latin typeface="Arial"/>
              <a:ea typeface="Arial"/>
              <a:cs typeface="Arial"/>
              <a:sym typeface="Arial"/>
            </a:endParaRPr>
          </a:p>
        </p:txBody>
      </p:sp>
      <p:sp>
        <p:nvSpPr>
          <p:cNvPr id="132" name="Google Shape;132;p30"/>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Part 1: Write a cache </a:t>
            </a:r>
            <a:r>
              <a:rPr b="1" i="0" lang="en-US" sz="2100" u="sng" cap="none" strike="noStrike">
                <a:solidFill>
                  <a:srgbClr val="000000"/>
                </a:solidFill>
                <a:latin typeface="Arial"/>
                <a:ea typeface="Arial"/>
                <a:cs typeface="Arial"/>
                <a:sym typeface="Arial"/>
              </a:rPr>
              <a:t>simulator</a:t>
            </a:r>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Substantial amount of C code!</a:t>
            </a:r>
            <a:endParaRPr/>
          </a:p>
          <a:p>
            <a:pPr indent="0" lvl="1" marL="457560" marR="0" rtl="0" algn="l">
              <a:lnSpc>
                <a:spcPct val="90000"/>
              </a:lnSpc>
              <a:spcBef>
                <a:spcPts val="0"/>
              </a:spcBef>
              <a:spcAft>
                <a:spcPts val="0"/>
              </a:spcAft>
              <a:buNone/>
            </a:pPr>
            <a:r>
              <a:t/>
            </a:r>
            <a:endParaRPr b="0" i="0" sz="18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Part 2: Optimize some code to minimize cache misses</a:t>
            </a:r>
            <a:endParaRPr/>
          </a:p>
          <a:p>
            <a:pPr indent="-17099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Substantial amount of thinking!</a:t>
            </a:r>
            <a:endParaRPr b="0" i="0" sz="1800" u="none" cap="none" strike="noStrike">
              <a:solidFill>
                <a:srgbClr val="000000"/>
              </a:solidFill>
              <a:latin typeface="Arial"/>
              <a:ea typeface="Arial"/>
              <a:cs typeface="Arial"/>
              <a:sym typeface="Arial"/>
            </a:endParaRPr>
          </a:p>
          <a:p>
            <a:pPr indent="-37650" lvl="0" marL="171360" marR="0" rtl="0" algn="l">
              <a:lnSpc>
                <a:spcPct val="90000"/>
              </a:lnSpc>
              <a:spcBef>
                <a:spcPts val="0"/>
              </a:spcBef>
              <a:spcAft>
                <a:spcPts val="0"/>
              </a:spcAft>
              <a:buClr>
                <a:srgbClr val="000000"/>
              </a:buClr>
              <a:buSzPts val="2100"/>
              <a:buFont typeface="Arial"/>
              <a:buNone/>
            </a:pPr>
            <a:r>
              <a:t/>
            </a:r>
            <a:endParaRPr b="0" i="0" sz="2100" u="none" cap="none" strike="noStrike">
              <a:solidFill>
                <a:srgbClr val="000000"/>
              </a:solidFill>
              <a:latin typeface="Arial"/>
              <a:ea typeface="Arial"/>
              <a:cs typeface="Arial"/>
              <a:sym typeface="Arial"/>
            </a:endParaRPr>
          </a:p>
          <a:p>
            <a:pPr indent="-171000" lvl="0" marL="17136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Arial"/>
                <a:ea typeface="Arial"/>
                <a:cs typeface="Arial"/>
                <a:sym typeface="Arial"/>
              </a:rPr>
              <a:t>Part 3: Style Grades</a:t>
            </a:r>
            <a:endParaRPr/>
          </a:p>
          <a:p>
            <a:pPr indent="-171000" lvl="1" marL="51444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Worth about a letter grade on this assignment</a:t>
            </a:r>
            <a:endParaRPr/>
          </a:p>
          <a:p>
            <a:pPr indent="-171000" lvl="1" marL="51444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Few examples in appendix</a:t>
            </a:r>
            <a:endParaRPr/>
          </a:p>
          <a:p>
            <a:pPr indent="-171000" lvl="1" marL="51444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Full guide on course website</a:t>
            </a:r>
            <a:endParaRPr/>
          </a:p>
          <a:p>
            <a:pPr indent="-171000" lvl="1" marL="51444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Git matters!</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1" name="Shape 741"/>
        <p:cNvGrpSpPr/>
        <p:nvPr/>
      </p:nvGrpSpPr>
      <p:grpSpPr>
        <a:xfrm>
          <a:off x="0" y="0"/>
          <a:ext cx="0" cy="0"/>
          <a:chOff x="0" y="0"/>
          <a:chExt cx="0" cy="0"/>
        </a:xfrm>
      </p:grpSpPr>
      <p:sp>
        <p:nvSpPr>
          <p:cNvPr id="742" name="Google Shape;742;p66"/>
          <p:cNvSpPr txBox="1"/>
          <p:nvPr/>
        </p:nvSpPr>
        <p:spPr>
          <a:xfrm>
            <a:off x="1614240" y="2361240"/>
            <a:ext cx="3501360" cy="2270520"/>
          </a:xfrm>
          <a:prstGeom prst="rect">
            <a:avLst/>
          </a:prstGeom>
          <a:noFill/>
          <a:ln>
            <a:noFill/>
          </a:ln>
        </p:spPr>
        <p:txBody>
          <a:bodyPr anchorCtr="0" anchor="t" bIns="45700" lIns="91425" spcFirstLastPara="1" rIns="91425" wrap="square" tIns="45700">
            <a:noAutofit/>
          </a:bodyPr>
          <a:lstStyle/>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int foo(int* a, int N)</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int 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int sum = 0;</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for(i = 0; i &lt; N; 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sum += a[i];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return sum;</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a:t>
            </a:r>
            <a:endParaRPr sz="2100">
              <a:solidFill>
                <a:srgbClr val="000000"/>
              </a:solidFill>
              <a:latin typeface="Arial"/>
              <a:ea typeface="Arial"/>
              <a:cs typeface="Arial"/>
              <a:sym typeface="Arial"/>
            </a:endParaRPr>
          </a:p>
        </p:txBody>
      </p:sp>
      <p:sp>
        <p:nvSpPr>
          <p:cNvPr id="743" name="Google Shape;743;p66"/>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Appendix: Cache Misses</a:t>
            </a:r>
            <a:endParaRPr b="0" sz="1350" strike="noStrike">
              <a:solidFill>
                <a:srgbClr val="000000"/>
              </a:solidFill>
              <a:latin typeface="Arial"/>
              <a:ea typeface="Arial"/>
              <a:cs typeface="Arial"/>
              <a:sym typeface="Arial"/>
            </a:endParaRPr>
          </a:p>
        </p:txBody>
      </p:sp>
      <p:graphicFrame>
        <p:nvGraphicFramePr>
          <p:cNvPr id="744" name="Google Shape;744;p66"/>
          <p:cNvGraphicFramePr/>
          <p:nvPr/>
        </p:nvGraphicFramePr>
        <p:xfrm>
          <a:off x="5998680" y="2249640"/>
          <a:ext cx="3000000" cy="3000000"/>
        </p:xfrm>
        <a:graphic>
          <a:graphicData uri="http://schemas.openxmlformats.org/drawingml/2006/table">
            <a:tbl>
              <a:tblPr>
                <a:noFill/>
                <a:tableStyleId>{12B33557-7E90-4BA1-B8BA-8D79323FB7F1}</a:tableStyleId>
              </a:tblPr>
              <a:tblGrid>
                <a:gridCol w="372250"/>
                <a:gridCol w="1499400"/>
              </a:tblGrid>
              <a:tr h="384850">
                <a:tc>
                  <a:txBody>
                    <a:bodyPr/>
                    <a:lstStyle/>
                    <a:p>
                      <a:pPr indent="0" lvl="0" marL="0" marR="0" rtl="0" algn="l">
                        <a:spcBef>
                          <a:spcPts val="0"/>
                        </a:spcBef>
                        <a:spcAft>
                          <a:spcPts val="0"/>
                        </a:spcAft>
                        <a:buNone/>
                      </a:pPr>
                      <a:r>
                        <a:t/>
                      </a:r>
                      <a:endParaRPr sz="1800"/>
                    </a:p>
                  </a:txBody>
                  <a:tcPr marT="45725" marB="45725" marR="82800" marL="82800"/>
                </a:tc>
                <a:tc>
                  <a:txBody>
                    <a:bodyPr/>
                    <a:lstStyle/>
                    <a:p>
                      <a:pPr indent="0" lvl="0" marL="0" marR="0" rtl="0" algn="ctr">
                        <a:lnSpc>
                          <a:spcPct val="100000"/>
                        </a:lnSpc>
                        <a:spcBef>
                          <a:spcPts val="0"/>
                        </a:spcBef>
                        <a:spcAft>
                          <a:spcPts val="0"/>
                        </a:spcAft>
                        <a:buNone/>
                      </a:pPr>
                      <a:r>
                        <a:rPr b="0" lang="en-US" sz="1600" strike="noStrike">
                          <a:solidFill>
                            <a:srgbClr val="000000"/>
                          </a:solidFill>
                          <a:latin typeface="Arial"/>
                          <a:ea typeface="Arial"/>
                          <a:cs typeface="Arial"/>
                          <a:sym typeface="Arial"/>
                        </a:rPr>
                        <a:t>Misses</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8</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12</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14</a:t>
                      </a:r>
                      <a:endParaRPr b="0" sz="1800"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16</a:t>
                      </a:r>
                      <a:endParaRPr b="0" sz="1800" strike="noStrike">
                        <a:solidFill>
                          <a:srgbClr val="000000"/>
                        </a:solidFill>
                        <a:latin typeface="Arial"/>
                        <a:ea typeface="Arial"/>
                        <a:cs typeface="Arial"/>
                        <a:sym typeface="Arial"/>
                      </a:endParaRPr>
                    </a:p>
                  </a:txBody>
                  <a:tcPr marT="45725" marB="45725" marR="82800" marL="82800"/>
                </a:tc>
              </a:tr>
            </a:tbl>
          </a:graphicData>
        </a:graphic>
      </p:graphicFrame>
      <p:sp>
        <p:nvSpPr>
          <p:cNvPr id="745" name="Google Shape;745;p66"/>
          <p:cNvSpPr/>
          <p:nvPr/>
        </p:nvSpPr>
        <p:spPr>
          <a:xfrm>
            <a:off x="1614240" y="1191240"/>
            <a:ext cx="6105562" cy="82044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0" lang="en-US" sz="1600" strike="noStrike">
                <a:solidFill>
                  <a:srgbClr val="000000"/>
                </a:solidFill>
                <a:latin typeface="Arial"/>
                <a:ea typeface="Arial"/>
                <a:cs typeface="Arial"/>
                <a:sym typeface="Arial"/>
              </a:rPr>
              <a:t>If there is a 48B cache with 8 bytes per block and 3 cache lines per set, how many misses if foo is called twice</a:t>
            </a:r>
            <a:r>
              <a:rPr lang="en-US" sz="1600">
                <a:solidFill>
                  <a:srgbClr val="000000"/>
                </a:solidFill>
                <a:latin typeface="Arial"/>
                <a:ea typeface="Arial"/>
                <a:cs typeface="Arial"/>
                <a:sym typeface="Arial"/>
              </a:rPr>
              <a:t>? N still equals 16.</a:t>
            </a:r>
            <a:endParaRPr sz="1800">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br>
              <a:rPr b="0" lang="en-US" sz="1100" strike="noStrike">
                <a:solidFill>
                  <a:srgbClr val="000000"/>
                </a:solidFill>
                <a:latin typeface="Arial"/>
                <a:ea typeface="Arial"/>
                <a:cs typeface="Arial"/>
                <a:sym typeface="Arial"/>
              </a:rPr>
            </a:br>
            <a:r>
              <a:rPr b="0" lang="en-US" sz="1100" strike="noStrike">
                <a:solidFill>
                  <a:srgbClr val="000000"/>
                </a:solidFill>
                <a:latin typeface="Arial"/>
                <a:ea typeface="Arial"/>
                <a:cs typeface="Arial"/>
                <a:sym typeface="Arial"/>
              </a:rPr>
              <a:t>NOTE: This </a:t>
            </a:r>
            <a:r>
              <a:rPr lang="en-US" sz="1100">
                <a:solidFill>
                  <a:srgbClr val="000000"/>
                </a:solidFill>
                <a:latin typeface="Arial"/>
                <a:ea typeface="Arial"/>
                <a:cs typeface="Arial"/>
                <a:sym typeface="Arial"/>
              </a:rPr>
              <a:t>is a contrived example since the number of cache lines must be a power of 2. However, it still demonstrates an important point.</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0" name="Shape 750"/>
        <p:cNvGrpSpPr/>
        <p:nvPr/>
      </p:nvGrpSpPr>
      <p:grpSpPr>
        <a:xfrm>
          <a:off x="0" y="0"/>
          <a:ext cx="0" cy="0"/>
          <a:chOff x="0" y="0"/>
          <a:chExt cx="0" cy="0"/>
        </a:xfrm>
      </p:grpSpPr>
      <p:sp>
        <p:nvSpPr>
          <p:cNvPr id="751" name="Google Shape;751;p67"/>
          <p:cNvSpPr txBox="1"/>
          <p:nvPr/>
        </p:nvSpPr>
        <p:spPr>
          <a:xfrm>
            <a:off x="1614240" y="2361240"/>
            <a:ext cx="3501360" cy="2270520"/>
          </a:xfrm>
          <a:prstGeom prst="rect">
            <a:avLst/>
          </a:prstGeom>
          <a:noFill/>
          <a:ln>
            <a:noFill/>
          </a:ln>
        </p:spPr>
        <p:txBody>
          <a:bodyPr anchorCtr="0" anchor="t" bIns="45700" lIns="91425" spcFirstLastPara="1" rIns="91425" wrap="square" tIns="45700">
            <a:noAutofit/>
          </a:bodyPr>
          <a:lstStyle/>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int foo(int* a, int N)</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int 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int sum = 0;</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for(i = 0; i &lt; N; 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sum += a[i];</a:t>
            </a:r>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    return sum;</a:t>
            </a:r>
            <a:endParaRPr sz="2100">
              <a:solidFill>
                <a:srgbClr val="000000"/>
              </a:solidFill>
              <a:latin typeface="Arial"/>
              <a:ea typeface="Arial"/>
              <a:cs typeface="Arial"/>
              <a:sym typeface="Arial"/>
            </a:endParaRPr>
          </a:p>
          <a:p>
            <a:pPr indent="0" lvl="0" marL="360" marR="0" rtl="0" algn="l">
              <a:lnSpc>
                <a:spcPct val="90000"/>
              </a:lnSpc>
              <a:spcBef>
                <a:spcPts val="0"/>
              </a:spcBef>
              <a:spcAft>
                <a:spcPts val="0"/>
              </a:spcAft>
              <a:buNone/>
            </a:pPr>
            <a:r>
              <a:rPr lang="en-US" sz="1639">
                <a:solidFill>
                  <a:srgbClr val="000000"/>
                </a:solidFill>
                <a:latin typeface="Courier New"/>
                <a:ea typeface="Courier New"/>
                <a:cs typeface="Courier New"/>
                <a:sym typeface="Courier New"/>
              </a:rPr>
              <a:t>}</a:t>
            </a:r>
            <a:endParaRPr sz="2100">
              <a:solidFill>
                <a:srgbClr val="000000"/>
              </a:solidFill>
              <a:latin typeface="Arial"/>
              <a:ea typeface="Arial"/>
              <a:cs typeface="Arial"/>
              <a:sym typeface="Arial"/>
            </a:endParaRPr>
          </a:p>
        </p:txBody>
      </p:sp>
      <p:sp>
        <p:nvSpPr>
          <p:cNvPr id="752" name="Google Shape;752;p67"/>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Appendix: Cache Misses</a:t>
            </a:r>
            <a:endParaRPr b="0" sz="1350" strike="noStrike">
              <a:solidFill>
                <a:srgbClr val="000000"/>
              </a:solidFill>
              <a:latin typeface="Arial"/>
              <a:ea typeface="Arial"/>
              <a:cs typeface="Arial"/>
              <a:sym typeface="Arial"/>
            </a:endParaRPr>
          </a:p>
        </p:txBody>
      </p:sp>
      <p:graphicFrame>
        <p:nvGraphicFramePr>
          <p:cNvPr id="753" name="Google Shape;753;p67"/>
          <p:cNvGraphicFramePr/>
          <p:nvPr/>
        </p:nvGraphicFramePr>
        <p:xfrm>
          <a:off x="5998680" y="2249640"/>
          <a:ext cx="3000000" cy="3000000"/>
        </p:xfrm>
        <a:graphic>
          <a:graphicData uri="http://schemas.openxmlformats.org/drawingml/2006/table">
            <a:tbl>
              <a:tblPr>
                <a:noFill/>
                <a:tableStyleId>{12B33557-7E90-4BA1-B8BA-8D79323FB7F1}</a:tableStyleId>
              </a:tblPr>
              <a:tblGrid>
                <a:gridCol w="372250"/>
                <a:gridCol w="1499400"/>
              </a:tblGrid>
              <a:tr h="384850">
                <a:tc>
                  <a:txBody>
                    <a:bodyPr/>
                    <a:lstStyle/>
                    <a:p>
                      <a:pPr indent="0" lvl="0" marL="0" marR="0" rtl="0" algn="l">
                        <a:spcBef>
                          <a:spcPts val="0"/>
                        </a:spcBef>
                        <a:spcAft>
                          <a:spcPts val="0"/>
                        </a:spcAft>
                        <a:buNone/>
                      </a:pPr>
                      <a:r>
                        <a:t/>
                      </a:r>
                      <a:endParaRPr sz="1800"/>
                    </a:p>
                  </a:txBody>
                  <a:tcPr marT="45725" marB="45725" marR="82800" marL="82800"/>
                </a:tc>
                <a:tc>
                  <a:txBody>
                    <a:bodyPr/>
                    <a:lstStyle/>
                    <a:p>
                      <a:pPr indent="0" lvl="0" marL="0" marR="0" rtl="0" algn="ctr">
                        <a:lnSpc>
                          <a:spcPct val="100000"/>
                        </a:lnSpc>
                        <a:spcBef>
                          <a:spcPts val="0"/>
                        </a:spcBef>
                        <a:spcAft>
                          <a:spcPts val="0"/>
                        </a:spcAft>
                        <a:buNone/>
                      </a:pPr>
                      <a:r>
                        <a:rPr b="0" lang="en-US" sz="1600" strike="noStrike">
                          <a:solidFill>
                            <a:srgbClr val="000000"/>
                          </a:solidFill>
                          <a:latin typeface="Arial"/>
                          <a:ea typeface="Arial"/>
                          <a:cs typeface="Arial"/>
                          <a:sym typeface="Arial"/>
                        </a:rPr>
                        <a:t>Misses</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A</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0</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B</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8</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C</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12</a:t>
                      </a:r>
                      <a:endParaRPr b="0" sz="1800" strike="noStrike">
                        <a:solidFill>
                          <a:srgbClr val="000000"/>
                        </a:solidFill>
                        <a:latin typeface="Arial"/>
                        <a:ea typeface="Arial"/>
                        <a:cs typeface="Arial"/>
                        <a:sym typeface="Arial"/>
                      </a:endParaRPr>
                    </a:p>
                  </a:txBody>
                  <a:tcPr marT="45725" marB="45725" marR="82800" marL="82800"/>
                </a:tc>
              </a:tr>
              <a:tr h="3848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D</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14</a:t>
                      </a:r>
                      <a:endParaRPr b="0" sz="1800" strike="noStrike">
                        <a:solidFill>
                          <a:srgbClr val="000000"/>
                        </a:solidFill>
                        <a:latin typeface="Arial"/>
                        <a:ea typeface="Arial"/>
                        <a:cs typeface="Arial"/>
                        <a:sym typeface="Arial"/>
                      </a:endParaRPr>
                    </a:p>
                  </a:txBody>
                  <a:tcPr marT="45725" marB="45725" marR="82800" marL="82800"/>
                </a:tc>
              </a:tr>
              <a:tr h="385550">
                <a:tc>
                  <a:txBody>
                    <a:bodyPr/>
                    <a:lstStyle/>
                    <a:p>
                      <a:pPr indent="0" lvl="0" marL="0" marR="0" rtl="0" algn="l">
                        <a:lnSpc>
                          <a:spcPct val="100000"/>
                        </a:lnSpc>
                        <a:spcBef>
                          <a:spcPts val="0"/>
                        </a:spcBef>
                        <a:spcAft>
                          <a:spcPts val="0"/>
                        </a:spcAft>
                        <a:buNone/>
                      </a:pPr>
                      <a:r>
                        <a:rPr b="1" lang="en-US" sz="1500" strike="noStrike">
                          <a:solidFill>
                            <a:srgbClr val="000000"/>
                          </a:solidFill>
                          <a:latin typeface="Arial"/>
                          <a:ea typeface="Arial"/>
                          <a:cs typeface="Arial"/>
                          <a:sym typeface="Arial"/>
                        </a:rPr>
                        <a:t>E</a:t>
                      </a:r>
                      <a:endParaRPr b="0" sz="1800" strike="noStrike">
                        <a:solidFill>
                          <a:srgbClr val="000000"/>
                        </a:solidFill>
                        <a:latin typeface="Arial"/>
                        <a:ea typeface="Arial"/>
                        <a:cs typeface="Arial"/>
                        <a:sym typeface="Arial"/>
                      </a:endParaRPr>
                    </a:p>
                  </a:txBody>
                  <a:tcPr marT="45725" marB="45725" marR="82800" marL="82800"/>
                </a:tc>
                <a:tc>
                  <a:txBody>
                    <a:bodyPr/>
                    <a:lstStyle/>
                    <a:p>
                      <a:pPr indent="0" lvl="0" marL="0" marR="0" rtl="0" algn="ctr">
                        <a:lnSpc>
                          <a:spcPct val="100000"/>
                        </a:lnSpc>
                        <a:spcBef>
                          <a:spcPts val="0"/>
                        </a:spcBef>
                        <a:spcAft>
                          <a:spcPts val="0"/>
                        </a:spcAft>
                        <a:buNone/>
                      </a:pPr>
                      <a:r>
                        <a:rPr b="0" lang="en-US" sz="1500" strike="noStrike">
                          <a:solidFill>
                            <a:srgbClr val="000000"/>
                          </a:solidFill>
                          <a:latin typeface="Arial"/>
                          <a:ea typeface="Arial"/>
                          <a:cs typeface="Arial"/>
                          <a:sym typeface="Arial"/>
                        </a:rPr>
                        <a:t>16</a:t>
                      </a:r>
                      <a:endParaRPr b="0" sz="1800" strike="noStrike">
                        <a:solidFill>
                          <a:srgbClr val="000000"/>
                        </a:solidFill>
                        <a:latin typeface="Arial"/>
                        <a:ea typeface="Arial"/>
                        <a:cs typeface="Arial"/>
                        <a:sym typeface="Arial"/>
                      </a:endParaRPr>
                    </a:p>
                  </a:txBody>
                  <a:tcPr marT="45725" marB="45725" marR="82800" marL="82800"/>
                </a:tc>
              </a:tr>
            </a:tbl>
          </a:graphicData>
        </a:graphic>
      </p:graphicFrame>
      <p:sp>
        <p:nvSpPr>
          <p:cNvPr id="754" name="Google Shape;754;p67"/>
          <p:cNvSpPr/>
          <p:nvPr/>
        </p:nvSpPr>
        <p:spPr>
          <a:xfrm>
            <a:off x="1614240" y="1191240"/>
            <a:ext cx="6113654" cy="8204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0" lang="en-US" sz="1600" strike="noStrike">
                <a:solidFill>
                  <a:srgbClr val="000000"/>
                </a:solidFill>
                <a:latin typeface="Arial"/>
                <a:ea typeface="Arial"/>
                <a:cs typeface="Arial"/>
                <a:sym typeface="Arial"/>
              </a:rPr>
              <a:t>If there is a 48B cache with 8 bytes per block and 3 cache lines per set, how many misses if foo is called twice? N still equals 16.</a:t>
            </a:r>
            <a:endParaRPr/>
          </a:p>
          <a:p>
            <a:pPr indent="0" lvl="0" marL="0" marR="0" rtl="0" algn="l">
              <a:spcBef>
                <a:spcPts val="0"/>
              </a:spcBef>
              <a:spcAft>
                <a:spcPts val="0"/>
              </a:spcAft>
              <a:buNone/>
            </a:pPr>
            <a:br>
              <a:rPr lang="en-US" sz="1100">
                <a:solidFill>
                  <a:srgbClr val="000000"/>
                </a:solidFill>
                <a:latin typeface="Arial"/>
                <a:ea typeface="Arial"/>
                <a:cs typeface="Arial"/>
                <a:sym typeface="Arial"/>
              </a:rPr>
            </a:br>
            <a:r>
              <a:rPr lang="en-US" sz="1100">
                <a:solidFill>
                  <a:srgbClr val="000000"/>
                </a:solidFill>
                <a:latin typeface="Arial"/>
                <a:ea typeface="Arial"/>
                <a:cs typeface="Arial"/>
                <a:sym typeface="Arial"/>
              </a:rPr>
              <a:t>NOTE: This is a contrived example since the number of cache lines must be a power of 2. However, it still demonstrates an important point.</a:t>
            </a:r>
            <a:endParaRPr/>
          </a:p>
          <a:p>
            <a:pPr indent="0" lvl="0" marL="0" marR="0" rtl="0" algn="l">
              <a:lnSpc>
                <a:spcPct val="100000"/>
              </a:lnSpc>
              <a:spcBef>
                <a:spcPts val="0"/>
              </a:spcBef>
              <a:spcAft>
                <a:spcPts val="0"/>
              </a:spcAft>
              <a:buNone/>
            </a:pPr>
            <a:r>
              <a:t/>
            </a:r>
            <a:endParaRPr b="0" sz="1800" strike="noStrike">
              <a:solidFill>
                <a:srgbClr val="000000"/>
              </a:solidFill>
              <a:latin typeface="Arial"/>
              <a:ea typeface="Arial"/>
              <a:cs typeface="Arial"/>
              <a:sym typeface="Arial"/>
            </a:endParaRPr>
          </a:p>
        </p:txBody>
      </p:sp>
      <p:sp>
        <p:nvSpPr>
          <p:cNvPr id="755" name="Google Shape;755;p67"/>
          <p:cNvSpPr/>
          <p:nvPr/>
        </p:nvSpPr>
        <p:spPr>
          <a:xfrm>
            <a:off x="5998680" y="413668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9" name="Shape 759"/>
        <p:cNvGrpSpPr/>
        <p:nvPr/>
      </p:nvGrpSpPr>
      <p:grpSpPr>
        <a:xfrm>
          <a:off x="0" y="0"/>
          <a:ext cx="0" cy="0"/>
          <a:chOff x="0" y="0"/>
          <a:chExt cx="0" cy="0"/>
        </a:xfrm>
      </p:grpSpPr>
      <p:sp>
        <p:nvSpPr>
          <p:cNvPr id="760" name="Google Shape;760;p68"/>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3600"/>
              <a:buFont typeface="Arial"/>
              <a:buNone/>
            </a:pPr>
            <a:r>
              <a:rPr lang="en-US" sz="3600"/>
              <a:t>Appendix: 48KB Cache Explained (1)</a:t>
            </a:r>
            <a:endParaRPr/>
          </a:p>
        </p:txBody>
      </p:sp>
      <p:sp>
        <p:nvSpPr>
          <p:cNvPr id="761" name="Google Shape;761;p68"/>
          <p:cNvSpPr/>
          <p:nvPr/>
        </p:nvSpPr>
        <p:spPr>
          <a:xfrm>
            <a:off x="628560" y="1267920"/>
            <a:ext cx="8147140" cy="36625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We access the int array in strides of 8 (note the comment and the i += 8). Each block is 64 bytes, which is enough to hold 16 ints, so in each block:</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8 ints = 32B  | 8 ints = 32B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|m| | | | | | | |h| | | |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16 ints = 64B           </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The "m" denotes a miss, and the "h" denotes a hit. This pattern will repeat for the entirety of the array.</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We can be sure that the second access is always a hit. This is because the first access will load the entire 64-byte block into the cache (since the entire block is always loaded if any of its elements are accessed).</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So, the big question is why the first access is always a miss. To answer this, we must understand many things about the cache.</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First of all, we know that s, the number of set bits, is 6, which means there are 64 sets. Since each set maps to 64 bytes (as there are b = 6 block bits), we know that every 64 * 64 bytes = 4 kilobytes we run out of sets:</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64B     64B             64B      64B</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set 0 | set 1 |       | set 63 | set 0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64 * 64B = 4KB          |</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Clearly, this pattern will repeat for the entirety of the array.</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5" name="Shape 765"/>
        <p:cNvGrpSpPr/>
        <p:nvPr/>
      </p:nvGrpSpPr>
      <p:grpSpPr>
        <a:xfrm>
          <a:off x="0" y="0"/>
          <a:ext cx="0" cy="0"/>
          <a:chOff x="0" y="0"/>
          <a:chExt cx="0" cy="0"/>
        </a:xfrm>
      </p:grpSpPr>
      <p:sp>
        <p:nvSpPr>
          <p:cNvPr id="766" name="Google Shape;766;p69"/>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3600"/>
              <a:buFont typeface="Arial"/>
              <a:buNone/>
            </a:pPr>
            <a:r>
              <a:rPr lang="en-US" sz="3600"/>
              <a:t>Appendix: 48KB Cache Explained (2)</a:t>
            </a:r>
            <a:endParaRPr/>
          </a:p>
        </p:txBody>
      </p:sp>
      <p:sp>
        <p:nvSpPr>
          <p:cNvPr id="767" name="Google Shape;767;p69"/>
          <p:cNvSpPr/>
          <p:nvPr/>
        </p:nvSpPr>
        <p:spPr>
          <a:xfrm>
            <a:off x="628560" y="1267920"/>
            <a:ext cx="8147140" cy="403187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However, note that we have E = 8 lines per set. That means that even though the next 4KB map to the same sets (0-63) as the first 4KB, they will just be put in another line in the cache, until we run out of lines (i.e., after we've gone through 8 * 4KB = 32KB of memory). Splitting up the bigArr into 16KB chunks:</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16KB        16KB        16KB</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section A | section B | section C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  |  |  |  |  |  |  |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4KB each</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We see that section A will take up 16KB = 4 * 4KB; like we said, each of those 4KB chunks will take up 1 line each, so section A uses 4 lines per set (and uses all 64 sets).</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Similarly, section B also takes up 16KB = 4 * 4KB; again, each of those 4KB chunks will take up 1 line each, so section B also uses 4 lines per set (and uses all 64 sets).</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Note that as all of this data is being loaded in, our cache is still cold (does not contain any data from those sections), so the previous assumption about the first of every other access missing (the "m" above) is still true.</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After we read in sections A and B, the cache looks like:</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line 0 1 2 3 4 5 6 7</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0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1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s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e . .   A   .   B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t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62|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63|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1" name="Shape 771"/>
        <p:cNvGrpSpPr/>
        <p:nvPr/>
      </p:nvGrpSpPr>
      <p:grpSpPr>
        <a:xfrm>
          <a:off x="0" y="0"/>
          <a:ext cx="0" cy="0"/>
          <a:chOff x="0" y="0"/>
          <a:chExt cx="0" cy="0"/>
        </a:xfrm>
      </p:grpSpPr>
      <p:sp>
        <p:nvSpPr>
          <p:cNvPr id="772" name="Google Shape;772;p70"/>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3600"/>
              <a:buFont typeface="Arial"/>
              <a:buNone/>
            </a:pPr>
            <a:r>
              <a:rPr lang="en-US" sz="3600"/>
              <a:t>Appendix: 48KB Cache Explained (3)</a:t>
            </a:r>
            <a:endParaRPr/>
          </a:p>
        </p:txBody>
      </p:sp>
      <p:sp>
        <p:nvSpPr>
          <p:cNvPr id="773" name="Google Shape;773;p70"/>
          <p:cNvSpPr/>
          <p:nvPr/>
        </p:nvSpPr>
        <p:spPr>
          <a:xfrm>
            <a:off x="628560" y="1267920"/>
            <a:ext cx="8147140" cy="218521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However, once we reach section C, we've run out of lines! So what do we have to do? We have to start evicting lines. And of course, the least-recently used lines are the ones used to store the data from A (lines 0-3), since we just loaded in the stuff from B. So, first of all, these evictions are causing misses on the first of every other read, so that "m" assumption is still true. Second, after we read in the entirety of section C, the cache looks like:</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line 0 1 2 3 4 5 6 7</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0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1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s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e . .   C   .   B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t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62|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63|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Thus, we know now that the miss rate for the first pass is 50%.</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7" name="Shape 777"/>
        <p:cNvGrpSpPr/>
        <p:nvPr/>
      </p:nvGrpSpPr>
      <p:grpSpPr>
        <a:xfrm>
          <a:off x="0" y="0"/>
          <a:ext cx="0" cy="0"/>
          <a:chOff x="0" y="0"/>
          <a:chExt cx="0" cy="0"/>
        </a:xfrm>
      </p:grpSpPr>
      <p:sp>
        <p:nvSpPr>
          <p:cNvPr id="778" name="Google Shape;778;p71"/>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3600"/>
              <a:buFont typeface="Arial"/>
              <a:buNone/>
            </a:pPr>
            <a:r>
              <a:rPr lang="en-US" sz="3600"/>
              <a:t>Appendix: 48KB Cache Explained (4)</a:t>
            </a:r>
            <a:endParaRPr/>
          </a:p>
        </p:txBody>
      </p:sp>
      <p:sp>
        <p:nvSpPr>
          <p:cNvPr id="779" name="Google Shape;779;p71"/>
          <p:cNvSpPr/>
          <p:nvPr/>
        </p:nvSpPr>
        <p:spPr>
          <a:xfrm>
            <a:off x="628560" y="1267920"/>
            <a:ext cx="8147140" cy="366254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If we now consider the second pass, we're starting over at the beginning of bigArr (i.e., now we're reading section A). However, there's a problem - section A isn't in the cache anymore! So we get a bunch of evictions (the "m" assumption is still true, of course, since these evictions must also be misses). What are we evicting? The least-recently used lines, which are now lines 4-7 (holding data from B). Thus, the cache after reading section A looks like:</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line 0 1 2 3 4 5 6 7</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0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1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s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e . .   C   .   A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t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62|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63|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Then, we access B. But it isn't in the cache either! So we evict the least-recently-used lines (in this case, the lines that were holding section C, 0-3) (the "m" assumption still holds); afterwards, the cache looks like:</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line 0 1 2 3 4 5 6 7</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0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1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s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e . .   B   .   A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t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62|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63|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3" name="Shape 783"/>
        <p:cNvGrpSpPr/>
        <p:nvPr/>
      </p:nvGrpSpPr>
      <p:grpSpPr>
        <a:xfrm>
          <a:off x="0" y="0"/>
          <a:ext cx="0" cy="0"/>
          <a:chOff x="0" y="0"/>
          <a:chExt cx="0" cy="0"/>
        </a:xfrm>
      </p:grpSpPr>
      <p:sp>
        <p:nvSpPr>
          <p:cNvPr id="784" name="Google Shape;784;p72"/>
          <p:cNvSpPr txBox="1"/>
          <p:nvPr>
            <p:ph type="title"/>
          </p:nvPr>
        </p:nvSpPr>
        <p:spPr>
          <a:xfrm>
            <a:off x="628560" y="273960"/>
            <a:ext cx="7886520" cy="993960"/>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dk1"/>
              </a:buClr>
              <a:buSzPts val="3600"/>
              <a:buFont typeface="Arial"/>
              <a:buNone/>
            </a:pPr>
            <a:r>
              <a:rPr lang="en-US" sz="3600"/>
              <a:t>Appendix: 48KB Cache Explained (5)</a:t>
            </a:r>
            <a:endParaRPr/>
          </a:p>
        </p:txBody>
      </p:sp>
      <p:sp>
        <p:nvSpPr>
          <p:cNvPr id="785" name="Google Shape;785;p72"/>
          <p:cNvSpPr/>
          <p:nvPr/>
        </p:nvSpPr>
        <p:spPr>
          <a:xfrm>
            <a:off x="628560" y="1267920"/>
            <a:ext cx="8147140" cy="230832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And finally, we access section C. But of course, its data isn't in the cache at all, so we again evict the least-recently used lines (in this case, section A's lines, 4-7) (again, "m" assumption holds):</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line 0 1 2 3 4 5 6 7</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0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1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s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e . .   B   .   C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t . .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62|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63|       |       |</a:t>
            </a:r>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    +-------+-------+</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And so the miss rate is 50% for the second pass as well.</a:t>
            </a:r>
            <a:endParaRPr/>
          </a:p>
          <a:p>
            <a:pPr indent="0" lvl="0" marL="0" marR="0" rtl="0" algn="l">
              <a:spcBef>
                <a:spcPts val="0"/>
              </a:spcBef>
              <a:spcAft>
                <a:spcPts val="0"/>
              </a:spcAft>
              <a:buNone/>
            </a:pPr>
            <a:r>
              <a:t/>
            </a:r>
            <a:endParaRPr sz="800">
              <a:solidFill>
                <a:schemeClr val="dk1"/>
              </a:solidFill>
              <a:latin typeface="Courier New"/>
              <a:ea typeface="Courier New"/>
              <a:cs typeface="Courier New"/>
              <a:sym typeface="Courier New"/>
            </a:endParaRPr>
          </a:p>
          <a:p>
            <a:pPr indent="0" lvl="0" marL="0" marR="0" rtl="0" algn="l">
              <a:spcBef>
                <a:spcPts val="0"/>
              </a:spcBef>
              <a:spcAft>
                <a:spcPts val="0"/>
              </a:spcAft>
              <a:buNone/>
            </a:pPr>
            <a:r>
              <a:rPr lang="en-US" sz="800">
                <a:solidFill>
                  <a:schemeClr val="dk1"/>
                </a:solidFill>
                <a:latin typeface="Courier New"/>
                <a:ea typeface="Courier New"/>
                <a:cs typeface="Courier New"/>
                <a:sym typeface="Courier New"/>
              </a:rPr>
              <a:t>Thank you to Stan Zhang for coming up with such a detailed explanation!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31"/>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Cache Lab: Cache Simulator Hints</a:t>
            </a:r>
            <a:endParaRPr b="0" sz="1350" strike="noStrike">
              <a:solidFill>
                <a:srgbClr val="000000"/>
              </a:solidFill>
              <a:latin typeface="Arial"/>
              <a:ea typeface="Arial"/>
              <a:cs typeface="Arial"/>
              <a:sym typeface="Arial"/>
            </a:endParaRPr>
          </a:p>
        </p:txBody>
      </p:sp>
      <p:sp>
        <p:nvSpPr>
          <p:cNvPr id="138" name="Google Shape;138;p31"/>
          <p:cNvSpPr txBox="1"/>
          <p:nvPr/>
        </p:nvSpPr>
        <p:spPr>
          <a:xfrm>
            <a:off x="426800" y="1099150"/>
            <a:ext cx="8251500" cy="4044300"/>
          </a:xfrm>
          <a:prstGeom prst="rect">
            <a:avLst/>
          </a:prstGeom>
          <a:noFill/>
          <a:ln>
            <a:noFill/>
          </a:ln>
        </p:spPr>
        <p:txBody>
          <a:bodyPr anchorCtr="0" anchor="t" bIns="45700" lIns="91425" spcFirstLastPara="1" rIns="91425" wrap="square" tIns="45700">
            <a:noAutofit/>
          </a:bodyPr>
          <a:lstStyle/>
          <a:p>
            <a:pPr indent="-151950" lvl="0" marL="171360" marR="0" rtl="0" algn="l">
              <a:lnSpc>
                <a:spcPct val="90000"/>
              </a:lnSpc>
              <a:spcBef>
                <a:spcPts val="0"/>
              </a:spcBef>
              <a:spcAft>
                <a:spcPts val="0"/>
              </a:spcAft>
              <a:buClr>
                <a:srgbClr val="000000"/>
              </a:buClr>
              <a:buSzPts val="1800"/>
              <a:buFont typeface="Arial"/>
              <a:buChar char="•"/>
            </a:pPr>
            <a:r>
              <a:rPr b="0" lang="en-US" sz="1800" strike="noStrike">
                <a:solidFill>
                  <a:srgbClr val="000000"/>
                </a:solidFill>
                <a:latin typeface="Arial"/>
                <a:ea typeface="Arial"/>
                <a:cs typeface="Arial"/>
                <a:sym typeface="Arial"/>
              </a:rPr>
              <a:t>Goal:</a:t>
            </a:r>
            <a:endParaRPr sz="1800"/>
          </a:p>
          <a:p>
            <a:pPr indent="-151950" lvl="1" marL="628559"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Count hits, misses, evictions and # of dirty bytes</a:t>
            </a:r>
            <a:endParaRPr b="0" i="0" sz="18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None/>
            </a:pPr>
            <a:r>
              <a:t/>
            </a:r>
            <a:endParaRPr sz="800"/>
          </a:p>
          <a:p>
            <a:pPr indent="-151950" lvl="0" marL="171360" marR="0" rtl="0" algn="l">
              <a:lnSpc>
                <a:spcPct val="90000"/>
              </a:lnSpc>
              <a:spcBef>
                <a:spcPts val="0"/>
              </a:spcBef>
              <a:spcAft>
                <a:spcPts val="0"/>
              </a:spcAft>
              <a:buClr>
                <a:srgbClr val="000000"/>
              </a:buClr>
              <a:buSzPts val="1800"/>
              <a:buFont typeface="Arial"/>
              <a:buChar char="•"/>
            </a:pPr>
            <a:r>
              <a:rPr b="0" lang="en-US" sz="1800" strike="noStrike">
                <a:solidFill>
                  <a:srgbClr val="000000"/>
                </a:solidFill>
                <a:latin typeface="Arial"/>
                <a:ea typeface="Arial"/>
                <a:cs typeface="Arial"/>
                <a:sym typeface="Arial"/>
              </a:rPr>
              <a:t>Procedure</a:t>
            </a:r>
            <a:endParaRPr sz="1800"/>
          </a:p>
          <a:p>
            <a:pPr indent="-15194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Least Recently Used (LRU) replacement policy</a:t>
            </a:r>
            <a:endParaRPr sz="1800"/>
          </a:p>
          <a:p>
            <a:pPr indent="-15194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Structs are great ways to bundle various parts of cache line (valid bit, tag, LRU counter, etc.)</a:t>
            </a:r>
            <a:endParaRPr b="0" i="0" sz="1800" u="none" cap="none" strike="noStrike">
              <a:solidFill>
                <a:srgbClr val="000000"/>
              </a:solidFill>
              <a:latin typeface="Arial"/>
              <a:ea typeface="Arial"/>
              <a:cs typeface="Arial"/>
              <a:sym typeface="Arial"/>
            </a:endParaRPr>
          </a:p>
          <a:p>
            <a:pPr indent="-151949" lvl="1" marL="628560"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A cache is like a 2D array of cache lines  </a:t>
            </a:r>
            <a:endParaRPr sz="1800"/>
          </a:p>
          <a:p>
            <a:pPr indent="0" lvl="0" marL="0" marR="0" rtl="0" algn="l">
              <a:lnSpc>
                <a:spcPct val="100000"/>
              </a:lnSpc>
              <a:spcBef>
                <a:spcPts val="0"/>
              </a:spcBef>
              <a:spcAft>
                <a:spcPts val="0"/>
              </a:spcAft>
              <a:buNone/>
            </a:pPr>
            <a:r>
              <a:rPr b="0" lang="en-US" sz="1800" strike="noStrike">
                <a:solidFill>
                  <a:srgbClr val="000000"/>
                </a:solidFill>
                <a:latin typeface="Arial"/>
                <a:ea typeface="Arial"/>
                <a:cs typeface="Arial"/>
                <a:sym typeface="Arial"/>
              </a:rPr>
              <a:t>	</a:t>
            </a:r>
            <a:r>
              <a:rPr b="0" lang="en-US" sz="1800" strike="noStrike">
                <a:solidFill>
                  <a:srgbClr val="000000"/>
                </a:solidFill>
                <a:latin typeface="Courier New"/>
                <a:ea typeface="Courier New"/>
                <a:cs typeface="Courier New"/>
                <a:sym typeface="Courier New"/>
              </a:rPr>
              <a:t>struct cache_line cache[S][E];</a:t>
            </a:r>
            <a:endParaRPr b="0" sz="1800" strike="noStrike">
              <a:solidFill>
                <a:srgbClr val="000000"/>
              </a:solidFill>
              <a:latin typeface="Courier New"/>
              <a:ea typeface="Courier New"/>
              <a:cs typeface="Courier New"/>
              <a:sym typeface="Courier New"/>
            </a:endParaRPr>
          </a:p>
          <a:p>
            <a:pPr indent="0" lvl="0" marL="0" marR="0" rtl="0" algn="l">
              <a:lnSpc>
                <a:spcPct val="100000"/>
              </a:lnSpc>
              <a:spcBef>
                <a:spcPts val="0"/>
              </a:spcBef>
              <a:spcAft>
                <a:spcPts val="0"/>
              </a:spcAft>
              <a:buNone/>
            </a:pPr>
            <a:r>
              <a:t/>
            </a:r>
            <a:endParaRPr sz="800">
              <a:latin typeface="Courier New"/>
              <a:ea typeface="Courier New"/>
              <a:cs typeface="Courier New"/>
              <a:sym typeface="Courier New"/>
            </a:endParaRPr>
          </a:p>
          <a:p>
            <a:pPr indent="-151950" lvl="0" marL="171360" marR="0" rtl="0" algn="l">
              <a:lnSpc>
                <a:spcPct val="90000"/>
              </a:lnSpc>
              <a:spcBef>
                <a:spcPts val="0"/>
              </a:spcBef>
              <a:spcAft>
                <a:spcPts val="0"/>
              </a:spcAft>
              <a:buClr>
                <a:srgbClr val="000000"/>
              </a:buClr>
              <a:buSzPts val="1800"/>
              <a:buFont typeface="Arial"/>
              <a:buChar char="•"/>
            </a:pPr>
            <a:r>
              <a:rPr b="0" lang="en-US" sz="1800" strike="noStrike">
                <a:solidFill>
                  <a:srgbClr val="000000"/>
                </a:solidFill>
                <a:latin typeface="Arial"/>
                <a:ea typeface="Arial"/>
                <a:cs typeface="Arial"/>
                <a:sym typeface="Arial"/>
              </a:rPr>
              <a:t>Your simulator needs to handle different values of S, E, and b (block size) given at run time</a:t>
            </a:r>
            <a:endParaRPr sz="1800"/>
          </a:p>
          <a:p>
            <a:pPr indent="-171000" lvl="1" marL="628559" marR="0" rtl="0" algn="l">
              <a:lnSpc>
                <a:spcPct val="9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Dynamically allocate memory!</a:t>
            </a:r>
            <a:endParaRPr b="0" i="0" sz="18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None/>
            </a:pPr>
            <a:r>
              <a:t/>
            </a:r>
            <a:endParaRPr sz="800"/>
          </a:p>
          <a:p>
            <a:pPr indent="-151950" lvl="0" marL="171359" rtl="0" algn="l">
              <a:lnSpc>
                <a:spcPct val="90000"/>
              </a:lnSpc>
              <a:spcBef>
                <a:spcPts val="0"/>
              </a:spcBef>
              <a:spcAft>
                <a:spcPts val="0"/>
              </a:spcAft>
              <a:buClr>
                <a:schemeClr val="dk1"/>
              </a:buClr>
              <a:buSzPts val="1800"/>
              <a:buChar char="•"/>
            </a:pPr>
            <a:r>
              <a:rPr lang="en-US" sz="1800">
                <a:solidFill>
                  <a:schemeClr val="dk1"/>
                </a:solidFill>
              </a:rPr>
              <a:t>Dirty bytes: any payload byte whose corresponding cache block’s dirty bit is set (i.e. the </a:t>
            </a:r>
            <a:r>
              <a:rPr lang="en-US" sz="1800">
                <a:solidFill>
                  <a:schemeClr val="dk1"/>
                </a:solidFill>
              </a:rPr>
              <a:t>payload of that block has been modified, but not yet written back to main memory)</a:t>
            </a:r>
            <a:endParaRPr sz="18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32"/>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Class Question / Discussions</a:t>
            </a:r>
            <a:endParaRPr b="0" sz="1350" strike="noStrike">
              <a:solidFill>
                <a:srgbClr val="000000"/>
              </a:solidFill>
              <a:latin typeface="Arial"/>
              <a:ea typeface="Arial"/>
              <a:cs typeface="Arial"/>
              <a:sym typeface="Arial"/>
            </a:endParaRPr>
          </a:p>
        </p:txBody>
      </p:sp>
      <p:sp>
        <p:nvSpPr>
          <p:cNvPr id="144" name="Google Shape;144;p32"/>
          <p:cNvSpPr txBox="1"/>
          <p:nvPr/>
        </p:nvSpPr>
        <p:spPr>
          <a:xfrm>
            <a:off x="628560" y="1369080"/>
            <a:ext cx="7886520" cy="326304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We’ll work through a series of questions</a:t>
            </a:r>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Write down your answer for each question</a:t>
            </a:r>
            <a:endParaRPr/>
          </a:p>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You can discuss with your classmates</a:t>
            </a:r>
            <a:endParaRPr/>
          </a:p>
          <a:p>
            <a:pPr indent="0" lvl="0" marL="0" marR="0" rtl="0" algn="l">
              <a:lnSpc>
                <a:spcPct val="90000"/>
              </a:lnSpc>
              <a:spcBef>
                <a:spcPts val="0"/>
              </a:spcBef>
              <a:spcAft>
                <a:spcPts val="0"/>
              </a:spcAft>
              <a:buNone/>
            </a:pPr>
            <a:r>
              <a:t/>
            </a:r>
            <a:endParaRPr b="0" sz="2100"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None/>
            </a:pPr>
            <a:r>
              <a:t/>
            </a:r>
            <a:endParaRPr b="0" sz="2100"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None/>
            </a:pPr>
            <a:r>
              <a:t/>
            </a:r>
            <a:endParaRPr b="0" sz="2100"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33"/>
          <p:cNvSpPr/>
          <p:nvPr/>
        </p:nvSpPr>
        <p:spPr>
          <a:xfrm>
            <a:off x="1557720" y="2001240"/>
            <a:ext cx="5928600" cy="912600"/>
          </a:xfrm>
          <a:prstGeom prst="rect">
            <a:avLst/>
          </a:prstGeom>
          <a:noFill/>
          <a:ln cap="rnd" cmpd="sng" w="9525">
            <a:solidFill>
              <a:srgbClr val="7F7F7F"/>
            </a:solidFill>
            <a:prstDash val="dashDot"/>
            <a:round/>
            <a:headEnd len="sm" w="sm" type="none"/>
            <a:tailEnd len="sm" w="sm" type="none"/>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8000"/>
                </a:solidFill>
                <a:latin typeface="Courier New"/>
                <a:ea typeface="Courier New"/>
                <a:cs typeface="Courier New"/>
                <a:sym typeface="Courier New"/>
              </a:rPr>
              <a:t>void </a:t>
            </a:r>
            <a:r>
              <a:rPr b="0" lang="en-US" sz="1350" strike="noStrike">
                <a:solidFill>
                  <a:srgbClr val="000000"/>
                </a:solidFill>
                <a:latin typeface="Courier New"/>
                <a:ea typeface="Courier New"/>
                <a:cs typeface="Courier New"/>
                <a:sym typeface="Courier New"/>
              </a:rPr>
              <a:t>who(</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*arr, </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size)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90"/>
                </a:solidFill>
                <a:latin typeface="Courier New"/>
                <a:ea typeface="Courier New"/>
                <a:cs typeface="Courier New"/>
                <a:sym typeface="Courier New"/>
              </a:rPr>
              <a:t>  for </a:t>
            </a:r>
            <a:r>
              <a:rPr b="0" lang="en-US" sz="1350" strike="noStrike">
                <a:solidFill>
                  <a:srgbClr val="000000"/>
                </a:solidFill>
                <a:latin typeface="Courier New"/>
                <a:ea typeface="Courier New"/>
                <a:cs typeface="Courier New"/>
                <a:sym typeface="Courier New"/>
              </a:rPr>
              <a:t>(</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i = </a:t>
            </a:r>
            <a:r>
              <a:rPr b="0" lang="en-US" sz="1350" strike="noStrike">
                <a:solidFill>
                  <a:srgbClr val="FF0000"/>
                </a:solidFill>
                <a:latin typeface="Courier New"/>
                <a:ea typeface="Courier New"/>
                <a:cs typeface="Courier New"/>
                <a:sym typeface="Courier New"/>
              </a:rPr>
              <a:t>0</a:t>
            </a:r>
            <a:r>
              <a:rPr b="0" lang="en-US" sz="1350" strike="noStrike">
                <a:solidFill>
                  <a:srgbClr val="000000"/>
                </a:solidFill>
                <a:latin typeface="Courier New"/>
                <a:ea typeface="Courier New"/>
                <a:cs typeface="Courier New"/>
                <a:sym typeface="Courier New"/>
              </a:rPr>
              <a:t>; i &lt; size-</a:t>
            </a:r>
            <a:r>
              <a:rPr b="0" lang="en-US" sz="1350" strike="noStrike">
                <a:solidFill>
                  <a:srgbClr val="FF0000"/>
                </a:solidFill>
                <a:latin typeface="Courier New"/>
                <a:ea typeface="Courier New"/>
                <a:cs typeface="Courier New"/>
                <a:sym typeface="Courier New"/>
              </a:rPr>
              <a:t>1</a:t>
            </a:r>
            <a:r>
              <a:rPr b="0" lang="en-US" sz="1350" strike="noStrike">
                <a:solidFill>
                  <a:srgbClr val="000000"/>
                </a:solidFill>
                <a:latin typeface="Courier New"/>
                <a:ea typeface="Courier New"/>
                <a:cs typeface="Courier New"/>
                <a:sym typeface="Courier New"/>
              </a:rPr>
              <a:t>; ++i)</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00"/>
                </a:solidFill>
                <a:latin typeface="Courier New"/>
                <a:ea typeface="Courier New"/>
                <a:cs typeface="Courier New"/>
                <a:sym typeface="Courier New"/>
              </a:rPr>
              <a:t>    arr[i] = arr[i+</a:t>
            </a:r>
            <a:r>
              <a:rPr b="0" lang="en-US" sz="1350" strike="noStrike">
                <a:solidFill>
                  <a:srgbClr val="FF0000"/>
                </a:solidFill>
                <a:latin typeface="Courier New"/>
                <a:ea typeface="Courier New"/>
                <a:cs typeface="Courier New"/>
                <a:sym typeface="Courier New"/>
              </a:rPr>
              <a:t>1</a:t>
            </a:r>
            <a:r>
              <a:rPr b="0" lang="en-US" sz="1350" strike="noStrike">
                <a:solidFill>
                  <a:srgbClr val="000000"/>
                </a:solidFill>
                <a:latin typeface="Courier New"/>
                <a:ea typeface="Courier New"/>
                <a:cs typeface="Courier New"/>
                <a:sym typeface="Courier New"/>
              </a:rPr>
              <a:t>];</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00"/>
                </a:solidFill>
                <a:latin typeface="Courier New"/>
                <a:ea typeface="Courier New"/>
                <a:cs typeface="Courier New"/>
                <a:sym typeface="Courier New"/>
              </a:rPr>
              <a:t>}</a:t>
            </a:r>
            <a:endParaRPr b="0" sz="1800" strike="noStrike">
              <a:solidFill>
                <a:srgbClr val="000000"/>
              </a:solidFill>
              <a:latin typeface="Arial"/>
              <a:ea typeface="Arial"/>
              <a:cs typeface="Arial"/>
              <a:sym typeface="Arial"/>
            </a:endParaRPr>
          </a:p>
        </p:txBody>
      </p:sp>
      <p:sp>
        <p:nvSpPr>
          <p:cNvPr id="150" name="Google Shape;150;p33"/>
          <p:cNvSpPr txBox="1"/>
          <p:nvPr/>
        </p:nvSpPr>
        <p:spPr>
          <a:xfrm>
            <a:off x="1486080" y="1143000"/>
            <a:ext cx="6057000" cy="8568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The following function exhibits which type of locality? Consider </a:t>
            </a:r>
            <a:r>
              <a:rPr b="0" i="1" lang="en-US" sz="2100" strike="noStrike">
                <a:solidFill>
                  <a:srgbClr val="000000"/>
                </a:solidFill>
                <a:latin typeface="Arial"/>
                <a:ea typeface="Arial"/>
                <a:cs typeface="Arial"/>
                <a:sym typeface="Arial"/>
              </a:rPr>
              <a:t>only</a:t>
            </a:r>
            <a:r>
              <a:rPr b="0" lang="en-US" sz="2100" strike="noStrike">
                <a:solidFill>
                  <a:srgbClr val="000000"/>
                </a:solidFill>
                <a:latin typeface="Arial"/>
                <a:ea typeface="Arial"/>
                <a:cs typeface="Arial"/>
                <a:sym typeface="Arial"/>
              </a:rPr>
              <a:t> array accesses.</a:t>
            </a:r>
            <a:endParaRPr/>
          </a:p>
        </p:txBody>
      </p:sp>
      <p:sp>
        <p:nvSpPr>
          <p:cNvPr id="151" name="Google Shape;151;p33"/>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What Type of Locality?</a:t>
            </a:r>
            <a:endParaRPr b="0" sz="1350" strike="noStrike">
              <a:solidFill>
                <a:srgbClr val="000000"/>
              </a:solidFill>
              <a:latin typeface="Arial"/>
              <a:ea typeface="Arial"/>
              <a:cs typeface="Arial"/>
              <a:sym typeface="Arial"/>
            </a:endParaRPr>
          </a:p>
        </p:txBody>
      </p:sp>
      <p:sp>
        <p:nvSpPr>
          <p:cNvPr id="152" name="Google Shape;152;p33"/>
          <p:cNvSpPr txBox="1"/>
          <p:nvPr/>
        </p:nvSpPr>
        <p:spPr>
          <a:xfrm>
            <a:off x="1143360" y="4767480"/>
            <a:ext cx="1543680" cy="27324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lang="en-US" sz="900" strike="noStrike">
                <a:solidFill>
                  <a:srgbClr val="8B8B8B"/>
                </a:solidFill>
                <a:latin typeface="Arial"/>
                <a:ea typeface="Arial"/>
                <a:cs typeface="Arial"/>
                <a:sym typeface="Arial"/>
              </a:rPr>
              <a:t>‹#›</a:t>
            </a:fld>
            <a:endParaRPr b="0" sz="1400" strike="noStrike">
              <a:solidFill>
                <a:srgbClr val="000000"/>
              </a:solidFill>
              <a:latin typeface="Times New Roman"/>
              <a:ea typeface="Times New Roman"/>
              <a:cs typeface="Times New Roman"/>
              <a:sym typeface="Times New Roman"/>
            </a:endParaRPr>
          </a:p>
        </p:txBody>
      </p:sp>
      <p:graphicFrame>
        <p:nvGraphicFramePr>
          <p:cNvPr id="153" name="Google Shape;153;p33"/>
          <p:cNvGraphicFramePr/>
          <p:nvPr/>
        </p:nvGraphicFramePr>
        <p:xfrm>
          <a:off x="5429160" y="3029040"/>
          <a:ext cx="3000000" cy="3000000"/>
        </p:xfrm>
        <a:graphic>
          <a:graphicData uri="http://schemas.openxmlformats.org/drawingml/2006/table">
            <a:tbl>
              <a:tblPr>
                <a:noFill/>
                <a:tableStyleId>{12B33557-7E90-4BA1-B8BA-8D79323FB7F1}</a:tableStyleId>
              </a:tblPr>
              <a:tblGrid>
                <a:gridCol w="430925"/>
                <a:gridCol w="2026075"/>
              </a:tblGrid>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Spatial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Temporal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Both A and B</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Neither A nor B</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34"/>
          <p:cNvSpPr/>
          <p:nvPr/>
        </p:nvSpPr>
        <p:spPr>
          <a:xfrm>
            <a:off x="1557720" y="2001240"/>
            <a:ext cx="5928600" cy="912600"/>
          </a:xfrm>
          <a:prstGeom prst="rect">
            <a:avLst/>
          </a:prstGeom>
          <a:noFill/>
          <a:ln cap="rnd" cmpd="sng" w="9525">
            <a:solidFill>
              <a:srgbClr val="7F7F7F"/>
            </a:solidFill>
            <a:prstDash val="dashDot"/>
            <a:round/>
            <a:headEnd len="sm" w="sm" type="none"/>
            <a:tailEnd len="sm" w="sm" type="none"/>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8000"/>
                </a:solidFill>
                <a:latin typeface="Courier New"/>
                <a:ea typeface="Courier New"/>
                <a:cs typeface="Courier New"/>
                <a:sym typeface="Courier New"/>
              </a:rPr>
              <a:t>void </a:t>
            </a:r>
            <a:r>
              <a:rPr b="0" lang="en-US" sz="1350" strike="noStrike">
                <a:solidFill>
                  <a:srgbClr val="000000"/>
                </a:solidFill>
                <a:latin typeface="Courier New"/>
                <a:ea typeface="Courier New"/>
                <a:cs typeface="Courier New"/>
                <a:sym typeface="Courier New"/>
              </a:rPr>
              <a:t>who(</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*arr, </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size)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90"/>
                </a:solidFill>
                <a:latin typeface="Courier New"/>
                <a:ea typeface="Courier New"/>
                <a:cs typeface="Courier New"/>
                <a:sym typeface="Courier New"/>
              </a:rPr>
              <a:t>  for </a:t>
            </a:r>
            <a:r>
              <a:rPr b="0" lang="en-US" sz="1350" strike="noStrike">
                <a:solidFill>
                  <a:srgbClr val="000000"/>
                </a:solidFill>
                <a:latin typeface="Courier New"/>
                <a:ea typeface="Courier New"/>
                <a:cs typeface="Courier New"/>
                <a:sym typeface="Courier New"/>
              </a:rPr>
              <a:t>(</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i = </a:t>
            </a:r>
            <a:r>
              <a:rPr b="0" lang="en-US" sz="1350" strike="noStrike">
                <a:solidFill>
                  <a:srgbClr val="FF0000"/>
                </a:solidFill>
                <a:latin typeface="Courier New"/>
                <a:ea typeface="Courier New"/>
                <a:cs typeface="Courier New"/>
                <a:sym typeface="Courier New"/>
              </a:rPr>
              <a:t>0</a:t>
            </a:r>
            <a:r>
              <a:rPr b="0" lang="en-US" sz="1350" strike="noStrike">
                <a:solidFill>
                  <a:srgbClr val="000000"/>
                </a:solidFill>
                <a:latin typeface="Courier New"/>
                <a:ea typeface="Courier New"/>
                <a:cs typeface="Courier New"/>
                <a:sym typeface="Courier New"/>
              </a:rPr>
              <a:t>; i &lt; size-</a:t>
            </a:r>
            <a:r>
              <a:rPr b="0" lang="en-US" sz="1350" strike="noStrike">
                <a:solidFill>
                  <a:srgbClr val="FF0000"/>
                </a:solidFill>
                <a:latin typeface="Courier New"/>
                <a:ea typeface="Courier New"/>
                <a:cs typeface="Courier New"/>
                <a:sym typeface="Courier New"/>
              </a:rPr>
              <a:t>1</a:t>
            </a:r>
            <a:r>
              <a:rPr b="0" lang="en-US" sz="1350" strike="noStrike">
                <a:solidFill>
                  <a:srgbClr val="000000"/>
                </a:solidFill>
                <a:latin typeface="Courier New"/>
                <a:ea typeface="Courier New"/>
                <a:cs typeface="Courier New"/>
                <a:sym typeface="Courier New"/>
              </a:rPr>
              <a:t>; ++i)</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00"/>
                </a:solidFill>
                <a:latin typeface="Courier New"/>
                <a:ea typeface="Courier New"/>
                <a:cs typeface="Courier New"/>
                <a:sym typeface="Courier New"/>
              </a:rPr>
              <a:t>    arr[i] = arr[i+</a:t>
            </a:r>
            <a:r>
              <a:rPr b="0" lang="en-US" sz="1350" strike="noStrike">
                <a:solidFill>
                  <a:srgbClr val="FF0000"/>
                </a:solidFill>
                <a:latin typeface="Courier New"/>
                <a:ea typeface="Courier New"/>
                <a:cs typeface="Courier New"/>
                <a:sym typeface="Courier New"/>
              </a:rPr>
              <a:t>1</a:t>
            </a:r>
            <a:r>
              <a:rPr b="0" lang="en-US" sz="1350" strike="noStrike">
                <a:solidFill>
                  <a:srgbClr val="000000"/>
                </a:solidFill>
                <a:latin typeface="Courier New"/>
                <a:ea typeface="Courier New"/>
                <a:cs typeface="Courier New"/>
                <a:sym typeface="Courier New"/>
              </a:rPr>
              <a:t>];</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00"/>
                </a:solidFill>
                <a:latin typeface="Courier New"/>
                <a:ea typeface="Courier New"/>
                <a:cs typeface="Courier New"/>
                <a:sym typeface="Courier New"/>
              </a:rPr>
              <a:t>}</a:t>
            </a:r>
            <a:endParaRPr b="0" sz="1800" strike="noStrike">
              <a:solidFill>
                <a:srgbClr val="000000"/>
              </a:solidFill>
              <a:latin typeface="Arial"/>
              <a:ea typeface="Arial"/>
              <a:cs typeface="Arial"/>
              <a:sym typeface="Arial"/>
            </a:endParaRPr>
          </a:p>
        </p:txBody>
      </p:sp>
      <p:sp>
        <p:nvSpPr>
          <p:cNvPr id="159" name="Google Shape;159;p34"/>
          <p:cNvSpPr txBox="1"/>
          <p:nvPr/>
        </p:nvSpPr>
        <p:spPr>
          <a:xfrm>
            <a:off x="1486080" y="1143000"/>
            <a:ext cx="6057000" cy="8568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The following function exhibits which type of locality? Consider </a:t>
            </a:r>
            <a:r>
              <a:rPr b="0" i="1" lang="en-US" sz="2100" strike="noStrike">
                <a:solidFill>
                  <a:srgbClr val="000000"/>
                </a:solidFill>
                <a:latin typeface="Arial"/>
                <a:ea typeface="Arial"/>
                <a:cs typeface="Arial"/>
                <a:sym typeface="Arial"/>
              </a:rPr>
              <a:t>only</a:t>
            </a:r>
            <a:r>
              <a:rPr b="0" lang="en-US" sz="2100" strike="noStrike">
                <a:solidFill>
                  <a:srgbClr val="000000"/>
                </a:solidFill>
                <a:latin typeface="Arial"/>
                <a:ea typeface="Arial"/>
                <a:cs typeface="Arial"/>
                <a:sym typeface="Arial"/>
              </a:rPr>
              <a:t> array accesses.</a:t>
            </a:r>
            <a:endParaRPr/>
          </a:p>
        </p:txBody>
      </p:sp>
      <p:sp>
        <p:nvSpPr>
          <p:cNvPr id="160" name="Google Shape;160;p34"/>
          <p:cNvSpPr txBox="1"/>
          <p:nvPr/>
        </p:nvSpPr>
        <p:spPr>
          <a:xfrm>
            <a:off x="628560" y="273960"/>
            <a:ext cx="7886520" cy="99396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What Type of Locality?</a:t>
            </a:r>
            <a:endParaRPr b="0" sz="1350" strike="noStrike">
              <a:solidFill>
                <a:srgbClr val="000000"/>
              </a:solidFill>
              <a:latin typeface="Arial"/>
              <a:ea typeface="Arial"/>
              <a:cs typeface="Arial"/>
              <a:sym typeface="Arial"/>
            </a:endParaRPr>
          </a:p>
        </p:txBody>
      </p:sp>
      <p:sp>
        <p:nvSpPr>
          <p:cNvPr id="161" name="Google Shape;161;p34"/>
          <p:cNvSpPr txBox="1"/>
          <p:nvPr/>
        </p:nvSpPr>
        <p:spPr>
          <a:xfrm>
            <a:off x="1143360" y="4767480"/>
            <a:ext cx="1543680" cy="27324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lang="en-US" sz="900" strike="noStrike">
                <a:solidFill>
                  <a:srgbClr val="8B8B8B"/>
                </a:solidFill>
                <a:latin typeface="Arial"/>
                <a:ea typeface="Arial"/>
                <a:cs typeface="Arial"/>
                <a:sym typeface="Arial"/>
              </a:rPr>
              <a:t>‹#›</a:t>
            </a:fld>
            <a:endParaRPr b="0" sz="1400" strike="noStrike">
              <a:solidFill>
                <a:srgbClr val="000000"/>
              </a:solidFill>
              <a:latin typeface="Times New Roman"/>
              <a:ea typeface="Times New Roman"/>
              <a:cs typeface="Times New Roman"/>
              <a:sym typeface="Times New Roman"/>
            </a:endParaRPr>
          </a:p>
        </p:txBody>
      </p:sp>
      <p:graphicFrame>
        <p:nvGraphicFramePr>
          <p:cNvPr id="162" name="Google Shape;162;p34"/>
          <p:cNvGraphicFramePr/>
          <p:nvPr/>
        </p:nvGraphicFramePr>
        <p:xfrm>
          <a:off x="5429160" y="3029040"/>
          <a:ext cx="3000000" cy="3000000"/>
        </p:xfrm>
        <a:graphic>
          <a:graphicData uri="http://schemas.openxmlformats.org/drawingml/2006/table">
            <a:tbl>
              <a:tblPr>
                <a:noFill/>
                <a:tableStyleId>{12B33557-7E90-4BA1-B8BA-8D79323FB7F1}</a:tableStyleId>
              </a:tblPr>
              <a:tblGrid>
                <a:gridCol w="430925"/>
                <a:gridCol w="2026075"/>
              </a:tblGrid>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Spatial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Temporal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Both A and B</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Neither A nor B</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
        <p:nvSpPr>
          <p:cNvPr id="163" name="Google Shape;163;p34"/>
          <p:cNvSpPr/>
          <p:nvPr/>
        </p:nvSpPr>
        <p:spPr>
          <a:xfrm>
            <a:off x="5467260" y="3879760"/>
            <a:ext cx="342360" cy="342360"/>
          </a:xfrm>
          <a:prstGeom prst="ellipse">
            <a:avLst/>
          </a:prstGeom>
          <a:noFill/>
          <a:ln cap="flat" cmpd="sng" w="57225">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35"/>
          <p:cNvSpPr/>
          <p:nvPr/>
        </p:nvSpPr>
        <p:spPr>
          <a:xfrm>
            <a:off x="1557720" y="2001240"/>
            <a:ext cx="5928600" cy="912600"/>
          </a:xfrm>
          <a:prstGeom prst="rect">
            <a:avLst/>
          </a:prstGeom>
          <a:noFill/>
          <a:ln cap="rnd" cmpd="sng" w="9525">
            <a:solidFill>
              <a:srgbClr val="7F7F7F"/>
            </a:solidFill>
            <a:prstDash val="dashDot"/>
            <a:round/>
            <a:headEnd len="sm" w="sm" type="none"/>
            <a:tailEnd len="sm" w="sm" type="none"/>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rPr b="0" lang="en-US" sz="1350" strike="noStrike">
                <a:solidFill>
                  <a:srgbClr val="008000"/>
                </a:solidFill>
                <a:latin typeface="Courier New"/>
                <a:ea typeface="Courier New"/>
                <a:cs typeface="Courier New"/>
                <a:sym typeface="Courier New"/>
              </a:rPr>
              <a:t>void </a:t>
            </a:r>
            <a:r>
              <a:rPr b="0" lang="en-US" sz="1350" strike="noStrike">
                <a:solidFill>
                  <a:srgbClr val="000000"/>
                </a:solidFill>
                <a:latin typeface="Courier New"/>
                <a:ea typeface="Courier New"/>
                <a:cs typeface="Courier New"/>
                <a:sym typeface="Courier New"/>
              </a:rPr>
              <a:t>coo(</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*arr, </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size) {</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90"/>
                </a:solidFill>
                <a:latin typeface="Courier New"/>
                <a:ea typeface="Courier New"/>
                <a:cs typeface="Courier New"/>
                <a:sym typeface="Courier New"/>
              </a:rPr>
              <a:t>  for </a:t>
            </a:r>
            <a:r>
              <a:rPr b="0" lang="en-US" sz="1350" strike="noStrike">
                <a:solidFill>
                  <a:srgbClr val="000000"/>
                </a:solidFill>
                <a:latin typeface="Courier New"/>
                <a:ea typeface="Courier New"/>
                <a:cs typeface="Courier New"/>
                <a:sym typeface="Courier New"/>
              </a:rPr>
              <a:t>(</a:t>
            </a:r>
            <a:r>
              <a:rPr b="0" lang="en-US" sz="1350" strike="noStrike">
                <a:solidFill>
                  <a:srgbClr val="008000"/>
                </a:solidFill>
                <a:latin typeface="Courier New"/>
                <a:ea typeface="Courier New"/>
                <a:cs typeface="Courier New"/>
                <a:sym typeface="Courier New"/>
              </a:rPr>
              <a:t>int </a:t>
            </a:r>
            <a:r>
              <a:rPr b="0" lang="en-US" sz="1350" strike="noStrike">
                <a:solidFill>
                  <a:srgbClr val="000000"/>
                </a:solidFill>
                <a:latin typeface="Courier New"/>
                <a:ea typeface="Courier New"/>
                <a:cs typeface="Courier New"/>
                <a:sym typeface="Courier New"/>
              </a:rPr>
              <a:t>i = size-</a:t>
            </a:r>
            <a:r>
              <a:rPr b="0" lang="en-US" sz="1350" strike="noStrike">
                <a:solidFill>
                  <a:srgbClr val="FF0000"/>
                </a:solidFill>
                <a:latin typeface="Courier New"/>
                <a:ea typeface="Courier New"/>
                <a:cs typeface="Courier New"/>
                <a:sym typeface="Courier New"/>
              </a:rPr>
              <a:t>2</a:t>
            </a:r>
            <a:r>
              <a:rPr b="0" lang="en-US" sz="1350" strike="noStrike">
                <a:solidFill>
                  <a:srgbClr val="000000"/>
                </a:solidFill>
                <a:latin typeface="Courier New"/>
                <a:ea typeface="Courier New"/>
                <a:cs typeface="Courier New"/>
                <a:sym typeface="Courier New"/>
              </a:rPr>
              <a:t>; i &gt;= </a:t>
            </a:r>
            <a:r>
              <a:rPr b="0" lang="en-US" sz="1350" strike="noStrike">
                <a:solidFill>
                  <a:srgbClr val="FF0000"/>
                </a:solidFill>
                <a:latin typeface="Courier New"/>
                <a:ea typeface="Courier New"/>
                <a:cs typeface="Courier New"/>
                <a:sym typeface="Courier New"/>
              </a:rPr>
              <a:t>0</a:t>
            </a:r>
            <a:r>
              <a:rPr b="0" lang="en-US" sz="1350" strike="noStrike">
                <a:solidFill>
                  <a:srgbClr val="000000"/>
                </a:solidFill>
                <a:latin typeface="Courier New"/>
                <a:ea typeface="Courier New"/>
                <a:cs typeface="Courier New"/>
                <a:sym typeface="Courier New"/>
              </a:rPr>
              <a:t>; --i)</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00"/>
                </a:solidFill>
                <a:latin typeface="Courier New"/>
                <a:ea typeface="Courier New"/>
                <a:cs typeface="Courier New"/>
                <a:sym typeface="Courier New"/>
              </a:rPr>
              <a:t>    arr[i] = arr[i+</a:t>
            </a:r>
            <a:r>
              <a:rPr b="0" lang="en-US" sz="1350" strike="noStrike">
                <a:solidFill>
                  <a:srgbClr val="FF0000"/>
                </a:solidFill>
                <a:latin typeface="Courier New"/>
                <a:ea typeface="Courier New"/>
                <a:cs typeface="Courier New"/>
                <a:sym typeface="Courier New"/>
              </a:rPr>
              <a:t>1</a:t>
            </a:r>
            <a:r>
              <a:rPr b="0" lang="en-US" sz="1350" strike="noStrike">
                <a:solidFill>
                  <a:srgbClr val="000000"/>
                </a:solidFill>
                <a:latin typeface="Courier New"/>
                <a:ea typeface="Courier New"/>
                <a:cs typeface="Courier New"/>
                <a:sym typeface="Courier New"/>
              </a:rPr>
              <a:t>];</a:t>
            </a:r>
            <a:endParaRPr b="0" sz="1800"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lang="en-US" sz="1350" strike="noStrike">
                <a:solidFill>
                  <a:srgbClr val="000000"/>
                </a:solidFill>
                <a:latin typeface="Courier New"/>
                <a:ea typeface="Courier New"/>
                <a:cs typeface="Courier New"/>
                <a:sym typeface="Courier New"/>
              </a:rPr>
              <a:t>}</a:t>
            </a:r>
            <a:endParaRPr b="0" sz="1800" strike="noStrike">
              <a:solidFill>
                <a:srgbClr val="000000"/>
              </a:solidFill>
              <a:latin typeface="Arial"/>
              <a:ea typeface="Arial"/>
              <a:cs typeface="Arial"/>
              <a:sym typeface="Arial"/>
            </a:endParaRPr>
          </a:p>
        </p:txBody>
      </p:sp>
      <p:sp>
        <p:nvSpPr>
          <p:cNvPr id="169" name="Google Shape;169;p35"/>
          <p:cNvSpPr txBox="1"/>
          <p:nvPr/>
        </p:nvSpPr>
        <p:spPr>
          <a:xfrm>
            <a:off x="1486080" y="1143000"/>
            <a:ext cx="6057000" cy="856800"/>
          </a:xfrm>
          <a:prstGeom prst="rect">
            <a:avLst/>
          </a:prstGeom>
          <a:noFill/>
          <a:ln>
            <a:noFill/>
          </a:ln>
        </p:spPr>
        <p:txBody>
          <a:bodyPr anchorCtr="0" anchor="t" bIns="45700" lIns="91425" spcFirstLastPara="1" rIns="91425" wrap="square" tIns="45700">
            <a:noAutofit/>
          </a:bodyPr>
          <a:lstStyle/>
          <a:p>
            <a:pPr indent="-171000" lvl="0" marL="171360" marR="0" rtl="0" algn="l">
              <a:lnSpc>
                <a:spcPct val="90000"/>
              </a:lnSpc>
              <a:spcBef>
                <a:spcPts val="0"/>
              </a:spcBef>
              <a:spcAft>
                <a:spcPts val="0"/>
              </a:spcAft>
              <a:buClr>
                <a:srgbClr val="000000"/>
              </a:buClr>
              <a:buSzPts val="2100"/>
              <a:buFont typeface="Arial"/>
              <a:buChar char="•"/>
            </a:pPr>
            <a:r>
              <a:rPr b="0" lang="en-US" sz="2100" strike="noStrike">
                <a:solidFill>
                  <a:srgbClr val="000000"/>
                </a:solidFill>
                <a:latin typeface="Arial"/>
                <a:ea typeface="Arial"/>
                <a:cs typeface="Arial"/>
                <a:sym typeface="Arial"/>
              </a:rPr>
              <a:t>The following function exhibits which type of locality? Consider </a:t>
            </a:r>
            <a:r>
              <a:rPr b="0" i="1" lang="en-US" sz="2100" strike="noStrike">
                <a:solidFill>
                  <a:srgbClr val="000000"/>
                </a:solidFill>
                <a:latin typeface="Arial"/>
                <a:ea typeface="Arial"/>
                <a:cs typeface="Arial"/>
                <a:sym typeface="Arial"/>
              </a:rPr>
              <a:t>only</a:t>
            </a:r>
            <a:r>
              <a:rPr b="0" lang="en-US" sz="2100" strike="noStrike">
                <a:solidFill>
                  <a:srgbClr val="000000"/>
                </a:solidFill>
                <a:latin typeface="Arial"/>
                <a:ea typeface="Arial"/>
                <a:cs typeface="Arial"/>
                <a:sym typeface="Arial"/>
              </a:rPr>
              <a:t> array accesses.</a:t>
            </a:r>
            <a:endParaRPr/>
          </a:p>
        </p:txBody>
      </p:sp>
      <p:sp>
        <p:nvSpPr>
          <p:cNvPr id="170" name="Google Shape;170;p35"/>
          <p:cNvSpPr txBox="1"/>
          <p:nvPr/>
        </p:nvSpPr>
        <p:spPr>
          <a:xfrm>
            <a:off x="628560" y="273960"/>
            <a:ext cx="7886400" cy="9939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lang="en-US" sz="3300" strike="noStrike">
                <a:solidFill>
                  <a:srgbClr val="000000"/>
                </a:solidFill>
                <a:latin typeface="Arial"/>
                <a:ea typeface="Arial"/>
                <a:cs typeface="Arial"/>
                <a:sym typeface="Arial"/>
              </a:rPr>
              <a:t>What Type of Locality?</a:t>
            </a:r>
            <a:endParaRPr b="0" sz="1350" strike="noStrike">
              <a:solidFill>
                <a:srgbClr val="000000"/>
              </a:solidFill>
              <a:latin typeface="Arial"/>
              <a:ea typeface="Arial"/>
              <a:cs typeface="Arial"/>
              <a:sym typeface="Arial"/>
            </a:endParaRPr>
          </a:p>
        </p:txBody>
      </p:sp>
      <p:sp>
        <p:nvSpPr>
          <p:cNvPr id="171" name="Google Shape;171;p35"/>
          <p:cNvSpPr txBox="1"/>
          <p:nvPr/>
        </p:nvSpPr>
        <p:spPr>
          <a:xfrm>
            <a:off x="1143360" y="4767480"/>
            <a:ext cx="1543680" cy="27324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lang="en-US" sz="900" strike="noStrike">
                <a:solidFill>
                  <a:srgbClr val="8B8B8B"/>
                </a:solidFill>
                <a:latin typeface="Arial"/>
                <a:ea typeface="Arial"/>
                <a:cs typeface="Arial"/>
                <a:sym typeface="Arial"/>
              </a:rPr>
              <a:t>‹#›</a:t>
            </a:fld>
            <a:endParaRPr b="0" sz="1400" strike="noStrike">
              <a:solidFill>
                <a:srgbClr val="000000"/>
              </a:solidFill>
              <a:latin typeface="Times New Roman"/>
              <a:ea typeface="Times New Roman"/>
              <a:cs typeface="Times New Roman"/>
              <a:sym typeface="Times New Roman"/>
            </a:endParaRPr>
          </a:p>
        </p:txBody>
      </p:sp>
      <p:graphicFrame>
        <p:nvGraphicFramePr>
          <p:cNvPr id="172" name="Google Shape;172;p35"/>
          <p:cNvGraphicFramePr/>
          <p:nvPr/>
        </p:nvGraphicFramePr>
        <p:xfrm>
          <a:off x="5429160" y="3029040"/>
          <a:ext cx="3000000" cy="3000000"/>
        </p:xfrm>
        <a:graphic>
          <a:graphicData uri="http://schemas.openxmlformats.org/drawingml/2006/table">
            <a:tbl>
              <a:tblPr>
                <a:noFill/>
                <a:tableStyleId>{12B33557-7E90-4BA1-B8BA-8D79323FB7F1}</a:tableStyleId>
              </a:tblPr>
              <a:tblGrid>
                <a:gridCol w="430925"/>
                <a:gridCol w="2026075"/>
              </a:tblGrid>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A.</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Spatial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B.</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Temporal</a:t>
                      </a:r>
                      <a:endParaRPr b="0" sz="1800" u="none" cap="none" strike="noStrike">
                        <a:solidFill>
                          <a:srgbClr val="000000"/>
                        </a:solidFill>
                        <a:latin typeface="Arial"/>
                        <a:ea typeface="Arial"/>
                        <a:cs typeface="Arial"/>
                        <a:sym typeface="Arial"/>
                      </a:endParaRPr>
                    </a:p>
                  </a:txBody>
                  <a:tcPr marT="45725" marB="45725" marR="68400" marL="68400"/>
                </a:tc>
              </a:tr>
              <a:tr h="38845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C.</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Both A and B</a:t>
                      </a:r>
                      <a:endParaRPr b="0" sz="1800" u="none" cap="none" strike="noStrike">
                        <a:solidFill>
                          <a:srgbClr val="000000"/>
                        </a:solidFill>
                        <a:latin typeface="Arial"/>
                        <a:ea typeface="Arial"/>
                        <a:cs typeface="Arial"/>
                        <a:sym typeface="Arial"/>
                      </a:endParaRPr>
                    </a:p>
                  </a:txBody>
                  <a:tcPr marT="45725" marB="45725" marR="68400" marL="68400"/>
                </a:tc>
              </a:tr>
              <a:tr h="388800">
                <a:tc>
                  <a:txBody>
                    <a:bodyPr/>
                    <a:lstStyle/>
                    <a:p>
                      <a:pPr indent="0" lvl="0" marL="0" marR="0" rtl="0" algn="l">
                        <a:lnSpc>
                          <a:spcPct val="100000"/>
                        </a:lnSpc>
                        <a:spcBef>
                          <a:spcPts val="0"/>
                        </a:spcBef>
                        <a:spcAft>
                          <a:spcPts val="0"/>
                        </a:spcAft>
                        <a:buNone/>
                      </a:pPr>
                      <a:r>
                        <a:rPr b="1" lang="en-US" sz="2100" u="none" cap="none" strike="noStrike">
                          <a:solidFill>
                            <a:srgbClr val="660066"/>
                          </a:solidFill>
                          <a:latin typeface="Arial"/>
                          <a:ea typeface="Arial"/>
                          <a:cs typeface="Arial"/>
                          <a:sym typeface="Arial"/>
                        </a:rPr>
                        <a:t>D.</a:t>
                      </a:r>
                      <a:endParaRPr b="0" sz="1800" u="none" cap="none" strike="noStrike">
                        <a:solidFill>
                          <a:srgbClr val="000000"/>
                        </a:solidFill>
                        <a:latin typeface="Arial"/>
                        <a:ea typeface="Arial"/>
                        <a:cs typeface="Arial"/>
                        <a:sym typeface="Arial"/>
                      </a:endParaRPr>
                    </a:p>
                  </a:txBody>
                  <a:tcPr marT="45725" marB="45725" marR="68400" marL="68400"/>
                </a:tc>
                <a:tc>
                  <a:txBody>
                    <a:bodyPr/>
                    <a:lstStyle/>
                    <a:p>
                      <a:pPr indent="0" lvl="0" marL="0" marR="0" rtl="0" algn="l">
                        <a:lnSpc>
                          <a:spcPct val="100000"/>
                        </a:lnSpc>
                        <a:spcBef>
                          <a:spcPts val="0"/>
                        </a:spcBef>
                        <a:spcAft>
                          <a:spcPts val="0"/>
                        </a:spcAft>
                        <a:buNone/>
                      </a:pPr>
                      <a:r>
                        <a:rPr b="0" lang="en-US" sz="1800" u="none" cap="none" strike="noStrike">
                          <a:solidFill>
                            <a:srgbClr val="000000"/>
                          </a:solidFill>
                          <a:latin typeface="Century Gothic"/>
                          <a:ea typeface="Century Gothic"/>
                          <a:cs typeface="Century Gothic"/>
                          <a:sym typeface="Century Gothic"/>
                        </a:rPr>
                        <a:t>Neither A nor B</a:t>
                      </a:r>
                      <a:endParaRPr b="0" sz="1800" u="none" cap="none" strike="noStrike">
                        <a:solidFill>
                          <a:srgbClr val="000000"/>
                        </a:solidFill>
                        <a:latin typeface="Arial"/>
                        <a:ea typeface="Arial"/>
                        <a:cs typeface="Arial"/>
                        <a:sym typeface="Arial"/>
                      </a:endParaRPr>
                    </a:p>
                  </a:txBody>
                  <a:tcPr marT="45725" marB="45725" marR="68400" marL="684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