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08044d4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608044d4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American National standards institute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None/>
              <a:defRPr/>
            </a:lvl1pPr>
            <a:lvl2pPr lvl="1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None/>
              <a:defRPr/>
            </a:lvl2pPr>
            <a:lvl3pPr lvl="2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/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/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/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 rot="5400000">
            <a:off x="2480449" y="-1062093"/>
            <a:ext cx="3729000" cy="78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 rot="5400000">
            <a:off x="5761350" y="1367999"/>
            <a:ext cx="4579199" cy="2186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 rot="5400000">
            <a:off x="1311713" y="-743249"/>
            <a:ext cx="4579199" cy="640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, and 2 Content" type="objAndTwoObj">
  <p:cSld name="OBJECT_AND_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/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" type="body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2" type="body"/>
          </p:nvPr>
        </p:nvSpPr>
        <p:spPr>
          <a:xfrm>
            <a:off x="4662487" y="1021556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3" type="body"/>
          </p:nvPr>
        </p:nvSpPr>
        <p:spPr>
          <a:xfrm>
            <a:off x="4662487" y="2943225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2" type="body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_1">
  <p:cSld name="TITLE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9pPr>
          </a:lstStyle>
          <a:p/>
        </p:txBody>
      </p:sp>
      <p:sp>
        <p:nvSpPr>
          <p:cNvPr id="58" name="Google Shape;58;p15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■"/>
              <a:defRPr sz="2400">
                <a:solidFill>
                  <a:schemeClr val="dk1"/>
                </a:solidFill>
              </a:defRPr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2" type="body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3" type="body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57762" y="333802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3575050" y="204787"/>
            <a:ext cx="5111699" cy="4389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/>
          <p:nvPr>
            <p:ph idx="2" type="pic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0" name="Google Shape;40;p10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Char char="▪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Char char="–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Char char="»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810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810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0" y="0"/>
            <a:ext cx="9144000" cy="171599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p1"/>
          <p:cNvSpPr txBox="1"/>
          <p:nvPr/>
        </p:nvSpPr>
        <p:spPr>
          <a:xfrm>
            <a:off x="7897813" y="-20241"/>
            <a:ext cx="1309799" cy="208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Times New Roman"/>
              <a:buNone/>
            </a:pPr>
            <a:r>
              <a:rPr b="1" i="0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8830842" y="4958834"/>
            <a:ext cx="313200" cy="18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s.cmu.edu/~213" TargetMode="External"/><Relationship Id="rId4" Type="http://schemas.openxmlformats.org/officeDocument/2006/relationships/hyperlink" Target="mailto:15-213-staff@cs.cmu.edu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/>
              <a:t>15-213 Recitation: Data Lab</a:t>
            </a:r>
            <a:endParaRPr/>
          </a:p>
        </p:txBody>
      </p:sp>
      <p:sp>
        <p:nvSpPr>
          <p:cNvPr id="64" name="Google Shape;64;p16"/>
          <p:cNvSpPr txBox="1"/>
          <p:nvPr>
            <p:ph idx="1" type="subTitle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Your TAs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Sep 9, 2019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type="title"/>
          </p:nvPr>
        </p:nvSpPr>
        <p:spPr>
          <a:xfrm>
            <a:off x="357017" y="326758"/>
            <a:ext cx="75921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/>
              <a:t>Form Groups of 3 - 4</a:t>
            </a:r>
            <a:endParaRPr/>
          </a:p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1458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■"/>
            </a:pPr>
            <a:r>
              <a:rPr lang="en"/>
              <a:t>Series of exercises</a:t>
            </a:r>
            <a:endParaRPr/>
          </a:p>
          <a:p>
            <a:pPr indent="-15240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Operators</a:t>
            </a:r>
            <a:endParaRPr/>
          </a:p>
          <a:p>
            <a:pPr indent="-15240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Floating point</a:t>
            </a:r>
            <a:endParaRPr/>
          </a:p>
          <a:p>
            <a:pPr indent="-15240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Puzzle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/>
              <a:t>Floating Point: Rounding</a:t>
            </a:r>
            <a:endParaRPr/>
          </a:p>
        </p:txBody>
      </p:sp>
      <p:sp>
        <p:nvSpPr>
          <p:cNvPr id="129" name="Google Shape;129;p26"/>
          <p:cNvSpPr txBox="1"/>
          <p:nvPr/>
        </p:nvSpPr>
        <p:spPr>
          <a:xfrm>
            <a:off x="3139650" y="628725"/>
            <a:ext cx="2864700" cy="8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" sz="36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i="0" lang="en" sz="36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b="0" i="0" lang="en" sz="36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" sz="36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XXX</a:t>
            </a:r>
            <a:endParaRPr/>
          </a:p>
        </p:txBody>
      </p:sp>
      <p:sp>
        <p:nvSpPr>
          <p:cNvPr id="130" name="Google Shape;130;p26"/>
          <p:cNvSpPr txBox="1"/>
          <p:nvPr/>
        </p:nvSpPr>
        <p:spPr>
          <a:xfrm>
            <a:off x="775950" y="1105900"/>
            <a:ext cx="78498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Arial"/>
              <a:buChar char="■"/>
            </a:pP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Guard Bit</a:t>
            </a:r>
            <a:r>
              <a:rPr b="0" i="0" lang="en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the least significant bit of the resulting number</a:t>
            </a:r>
            <a:endParaRPr/>
          </a:p>
          <a:p>
            <a:pPr indent="-3683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Arial"/>
              <a:buChar char="■"/>
            </a:pPr>
            <a:r>
              <a:rPr b="0" i="0" lang="en" sz="2200" u="none" cap="none" strike="noStrike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Round Bit</a:t>
            </a:r>
            <a:r>
              <a:rPr b="0" i="0" lang="en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the first bit removed from rounding</a:t>
            </a:r>
            <a:endParaRPr/>
          </a:p>
          <a:p>
            <a:pPr indent="-3683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Arial"/>
              <a:buChar char="■"/>
            </a:pPr>
            <a:r>
              <a:rPr b="0" i="0" lang="en" sz="2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Sticky Bits</a:t>
            </a:r>
            <a:r>
              <a:rPr b="0" i="0" lang="en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all bits after the round bit, OR’d together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Arial"/>
              <a:buChar char="■"/>
            </a:pPr>
            <a:r>
              <a:rPr b="0" i="0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" sz="22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0 </a:t>
            </a:r>
            <a:r>
              <a:rPr b="0" i="0" lang="en" sz="2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More than ½, round up: 1.</a:t>
            </a:r>
            <a:r>
              <a:rPr b="0" i="0" lang="en" sz="22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indent="-3683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Arial"/>
              <a:buChar char="■"/>
            </a:pPr>
            <a:r>
              <a:rPr b="0" i="0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" sz="22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0 </a:t>
            </a:r>
            <a:r>
              <a:rPr b="0" i="0" lang="en" sz="2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Equal to ½, round down </a:t>
            </a:r>
            <a:r>
              <a:rPr b="0" i="1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even</a:t>
            </a:r>
            <a:r>
              <a:rPr b="0" i="0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1.</a:t>
            </a:r>
            <a:r>
              <a:rPr b="0" i="0" lang="en" sz="22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  <a:p>
            <a:pPr indent="-3683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Arial"/>
              <a:buChar char="■"/>
            </a:pPr>
            <a:r>
              <a:rPr b="0" i="0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" sz="22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b="0" i="0" lang="en" sz="2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Less than ½, round down: 1.</a:t>
            </a:r>
            <a:r>
              <a:rPr b="0" i="0" lang="en" sz="22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indent="-3683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Arial"/>
              <a:buChar char="■"/>
            </a:pPr>
            <a:r>
              <a:rPr b="0" i="0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" sz="22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b="0" i="0" lang="en" sz="2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Equal to ½, round up </a:t>
            </a:r>
            <a:r>
              <a:rPr b="0" i="1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even:</a:t>
            </a:r>
            <a:r>
              <a:rPr b="0" i="0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1.</a:t>
            </a:r>
            <a:r>
              <a:rPr b="0" i="0" lang="en" sz="22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  <a:p>
            <a:pPr indent="-3683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Arial"/>
              <a:buChar char="■"/>
            </a:pPr>
            <a:r>
              <a:rPr b="0" i="0" lang="en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" sz="22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2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Equal to 0, do nothing: 1.</a:t>
            </a:r>
            <a:r>
              <a:rPr b="0" i="0" lang="en" sz="22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indent="-3683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Arial"/>
              <a:buChar char="■"/>
            </a:pPr>
            <a:r>
              <a:rPr b="0" i="0" lang="en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" sz="22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2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Equal to 0, do nothing: 1.</a:t>
            </a:r>
            <a:r>
              <a:rPr b="0" i="0" lang="en" sz="22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cxnSp>
        <p:nvCxnSpPr>
          <p:cNvPr id="131" name="Google Shape;131;p26"/>
          <p:cNvCxnSpPr/>
          <p:nvPr/>
        </p:nvCxnSpPr>
        <p:spPr>
          <a:xfrm>
            <a:off x="1918275" y="2614800"/>
            <a:ext cx="0" cy="189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32" name="Google Shape;132;p26"/>
          <p:cNvSpPr txBox="1"/>
          <p:nvPr/>
        </p:nvSpPr>
        <p:spPr>
          <a:xfrm>
            <a:off x="509350" y="2199450"/>
            <a:ext cx="7914000" cy="3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Examples of rounding cases, including rounding to nearest even number</a:t>
            </a:r>
            <a:endParaRPr/>
          </a:p>
        </p:txBody>
      </p:sp>
      <p:sp>
        <p:nvSpPr>
          <p:cNvPr id="133" name="Google Shape;133;p26"/>
          <p:cNvSpPr txBox="1"/>
          <p:nvPr/>
        </p:nvSpPr>
        <p:spPr>
          <a:xfrm>
            <a:off x="509350" y="4726549"/>
            <a:ext cx="7509299" cy="3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other cases involve either rounding up or down - </a:t>
            </a:r>
            <a:r>
              <a:rPr b="0" i="1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try them</a:t>
            </a: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/>
          </a:p>
        </p:txBody>
      </p:sp>
      <p:cxnSp>
        <p:nvCxnSpPr>
          <p:cNvPr id="134" name="Google Shape;134;p26"/>
          <p:cNvCxnSpPr/>
          <p:nvPr/>
        </p:nvCxnSpPr>
        <p:spPr>
          <a:xfrm>
            <a:off x="4568450" y="1203350"/>
            <a:ext cx="12779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5" name="Google Shape;135;p26"/>
          <p:cNvSpPr txBox="1"/>
          <p:nvPr/>
        </p:nvSpPr>
        <p:spPr>
          <a:xfrm>
            <a:off x="6089550" y="495325"/>
            <a:ext cx="2459999" cy="8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the below examples, imagine the underlined part as a fraction.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Remember, data lab is due this Thursday!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You really should have started already!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Read the lab writeup.</a:t>
            </a:r>
            <a:endParaRPr/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b="1" lang="en" sz="2600"/>
              <a:t>Read the lab writeup.</a:t>
            </a:r>
            <a:endParaRPr/>
          </a:p>
          <a:p>
            <a:pPr indent="-4064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b="1" i="1" lang="en" sz="2800"/>
              <a:t>Read the lab writeup.</a:t>
            </a:r>
            <a:endParaRPr/>
          </a:p>
          <a:p>
            <a:pPr indent="-4191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b="1" i="1" lang="en" sz="3000" u="sng"/>
              <a:t>Read the lab writeup.</a:t>
            </a:r>
            <a:endParaRPr/>
          </a:p>
          <a:p>
            <a:pPr indent="-4572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3600"/>
              <a:buChar char="»"/>
            </a:pPr>
            <a:r>
              <a:rPr b="1" lang="en" sz="3600" u="sng">
                <a:solidFill>
                  <a:srgbClr val="FF00FF"/>
                </a:solidFill>
              </a:rPr>
              <a:t>Please. :)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Introduction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Course Details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Data Lab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Getting started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Running your code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ANSI C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Reminders</a:t>
            </a:r>
            <a:endParaRPr/>
          </a:p>
          <a:p>
            <a:pPr indent="-228600" lvl="0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Floating Point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Welcome to 15-213/18-213/15-513!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Recitations are for…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Reviewing lectures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Discussing homework problems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Interactively exploring concepts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Previewing future lecture material</a:t>
            </a:r>
            <a:endParaRPr/>
          </a:p>
          <a:p>
            <a:pPr indent="0" lvl="0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Please, </a:t>
            </a:r>
            <a:r>
              <a:rPr b="1" lang="en"/>
              <a:t>please</a:t>
            </a:r>
            <a:r>
              <a:rPr lang="en"/>
              <a:t> ask questions!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/>
              <a:t>Course Details</a:t>
            </a:r>
            <a:endParaRPr/>
          </a:p>
        </p:txBody>
      </p:sp>
      <p:sp>
        <p:nvSpPr>
          <p:cNvPr id="82" name="Google Shape;82;p19"/>
          <p:cNvSpPr txBox="1"/>
          <p:nvPr>
            <p:ph idx="1" type="body"/>
          </p:nvPr>
        </p:nvSpPr>
        <p:spPr>
          <a:xfrm>
            <a:off x="396875" y="1021550"/>
            <a:ext cx="88893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How do I get help?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Course website: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http://cs.cmu.edu/~213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Office hours: </a:t>
            </a:r>
            <a:r>
              <a:rPr b="1" lang="en">
                <a:solidFill>
                  <a:schemeClr val="dk1"/>
                </a:solidFill>
              </a:rPr>
              <a:t>5:30-9:30PM </a:t>
            </a:r>
            <a:r>
              <a:rPr lang="en">
                <a:solidFill>
                  <a:schemeClr val="dk1"/>
                </a:solidFill>
              </a:rPr>
              <a:t>from Sun-Fri in </a:t>
            </a:r>
            <a:endParaRPr>
              <a:solidFill>
                <a:schemeClr val="dk1"/>
              </a:solidFill>
            </a:endParaRPr>
          </a:p>
          <a:p>
            <a:pPr indent="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GHC 5207(Monday</a:t>
            </a:r>
            <a:r>
              <a:rPr lang="en"/>
              <a:t>:</a:t>
            </a:r>
            <a:r>
              <a:rPr lang="en">
                <a:solidFill>
                  <a:schemeClr val="dk1"/>
                </a:solidFill>
              </a:rPr>
              <a:t> 6:30-9:30)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Piazza</a:t>
            </a:r>
            <a:endParaRPr u="sng">
              <a:solidFill>
                <a:schemeClr val="hlink"/>
              </a:solidFill>
              <a:hlinkClick r:id="rId4"/>
            </a:endParaRPr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i="1" lang="en">
                <a:solidFill>
                  <a:schemeClr val="dk1"/>
                </a:solidFill>
              </a:rPr>
              <a:t>Definitely</a:t>
            </a:r>
            <a:r>
              <a:rPr lang="en">
                <a:solidFill>
                  <a:schemeClr val="dk1"/>
                </a:solidFill>
              </a:rPr>
              <a:t> consult the course textbook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b="1" lang="en">
                <a:solidFill>
                  <a:schemeClr val="dk1"/>
                </a:solidFill>
              </a:rPr>
              <a:t>Carefully read the assignment writeups!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All labs are submitted on Autolab.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All labs should be worked on using the </a:t>
            </a:r>
            <a:r>
              <a:rPr b="1" lang="en"/>
              <a:t>shark machines.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0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/>
              <a:t>Data Lab: Getting Started</a:t>
            </a:r>
            <a:endParaRPr/>
          </a:p>
        </p:txBody>
      </p:sp>
      <p:sp>
        <p:nvSpPr>
          <p:cNvPr id="88" name="Google Shape;88;p20"/>
          <p:cNvSpPr txBox="1"/>
          <p:nvPr>
            <p:ph idx="1" type="body"/>
          </p:nvPr>
        </p:nvSpPr>
        <p:spPr>
          <a:xfrm>
            <a:off x="396875" y="1021550"/>
            <a:ext cx="85161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Clone the lab (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github.com/cmu15213f19/datalab-f19-&lt;id&gt;</a:t>
            </a:r>
            <a:r>
              <a:rPr lang="en"/>
              <a:t>)</a:t>
            </a:r>
            <a:endParaRPr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urier New"/>
              <a:buChar char="○"/>
            </a:pP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cd &lt;my course directory&gt;</a:t>
            </a:r>
            <a:endParaRPr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urier New"/>
              <a:buChar char="○"/>
            </a:pP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git clone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Upload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bits.c</a:t>
            </a:r>
            <a:r>
              <a:rPr lang="en"/>
              <a:t> file to Autolab for submission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/>
              <a:t>Data Lab: Running your code</a:t>
            </a:r>
            <a:endParaRPr/>
          </a:p>
        </p:txBody>
      </p:sp>
      <p:sp>
        <p:nvSpPr>
          <p:cNvPr id="94" name="Google Shape;94;p21"/>
          <p:cNvSpPr txBox="1"/>
          <p:nvPr>
            <p:ph idx="1" type="body"/>
          </p:nvPr>
        </p:nvSpPr>
        <p:spPr>
          <a:xfrm>
            <a:off x="396875" y="1021550"/>
            <a:ext cx="8467499" cy="398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dlc</a:t>
            </a:r>
            <a:r>
              <a:rPr lang="en"/>
              <a:t>: a modified C compiler that interprets </a:t>
            </a:r>
            <a:r>
              <a:rPr i="1" lang="en"/>
              <a:t>ANSI C</a:t>
            </a:r>
            <a:r>
              <a:rPr lang="en"/>
              <a:t> </a:t>
            </a:r>
            <a:r>
              <a:rPr b="1" lang="en"/>
              <a:t>only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btest</a:t>
            </a:r>
            <a:r>
              <a:rPr lang="en"/>
              <a:t>: runs your solutions on random values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bddcheck</a:t>
            </a:r>
            <a:r>
              <a:rPr lang="en"/>
              <a:t>: exhaustively tests your solutions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Checks all values, formally verifying the solution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driver.pl</a:t>
            </a:r>
            <a:r>
              <a:rPr lang="en"/>
              <a:t>: Runs both dlc and bddcheck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Exactly matches Autolab’s grading script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You will likely only need to submit once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For more information, </a:t>
            </a:r>
            <a:r>
              <a:rPr b="1" lang="en"/>
              <a:t>read the writeup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Available under assignment page as “</a:t>
            </a:r>
            <a:r>
              <a:rPr b="1" lang="en"/>
              <a:t>View writeup</a:t>
            </a:r>
            <a:r>
              <a:rPr lang="en"/>
              <a:t>”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b="1" lang="en"/>
              <a:t>Read it. Read the writeup... please.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/>
              <a:t>Data Lab: What is ANSI C?</a:t>
            </a:r>
            <a:endParaRPr/>
          </a:p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5284400" y="898247"/>
            <a:ext cx="3603600" cy="6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145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u="sng"/>
              <a:t>This is </a:t>
            </a:r>
            <a:r>
              <a:rPr i="1" lang="en" u="sng"/>
              <a:t>not </a:t>
            </a:r>
            <a:r>
              <a:rPr lang="en" u="sng"/>
              <a:t>ANSI C.</a:t>
            </a:r>
            <a:endParaRPr/>
          </a:p>
        </p:txBody>
      </p:sp>
      <p:sp>
        <p:nvSpPr>
          <p:cNvPr id="101" name="Google Shape;101;p22"/>
          <p:cNvSpPr txBox="1"/>
          <p:nvPr/>
        </p:nvSpPr>
        <p:spPr>
          <a:xfrm>
            <a:off x="1085550" y="2653875"/>
            <a:ext cx="3100799" cy="101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Within two braces, all </a:t>
            </a:r>
            <a:r>
              <a:rPr b="1" i="1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declarations</a:t>
            </a: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must go before any </a:t>
            </a:r>
            <a:r>
              <a:rPr b="1" i="1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expressions</a:t>
            </a: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102" name="Google Shape;102;p22"/>
          <p:cNvSpPr txBox="1"/>
          <p:nvPr/>
        </p:nvSpPr>
        <p:spPr>
          <a:xfrm>
            <a:off x="4717900" y="1422675"/>
            <a:ext cx="4461900" cy="347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unsigned int foo(unsigned int x)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x = x * 2;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    int y = 5;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(x &gt; 5) 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x = x * 3;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i="0" lang="en" sz="1600" u="none" cap="none" strike="noStrik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int z = 4;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x = x * z;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 * y;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/>
              <a:t>Data Lab: What is ANSI C?</a:t>
            </a:r>
            <a:endParaRPr/>
          </a:p>
        </p:txBody>
      </p:sp>
      <p:sp>
        <p:nvSpPr>
          <p:cNvPr id="108" name="Google Shape;108;p23"/>
          <p:cNvSpPr txBox="1"/>
          <p:nvPr>
            <p:ph idx="1" type="body"/>
          </p:nvPr>
        </p:nvSpPr>
        <p:spPr>
          <a:xfrm>
            <a:off x="256000" y="898247"/>
            <a:ext cx="3603600" cy="6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145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u="sng"/>
              <a:t>This is ANSI C.</a:t>
            </a:r>
            <a:endParaRPr/>
          </a:p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5284400" y="898247"/>
            <a:ext cx="3603600" cy="6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145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u="sng"/>
              <a:t>This is </a:t>
            </a:r>
            <a:r>
              <a:rPr i="1" lang="en" u="sng"/>
              <a:t>not </a:t>
            </a:r>
            <a:r>
              <a:rPr lang="en" u="sng"/>
              <a:t>ANSI C.</a:t>
            </a:r>
            <a:endParaRPr/>
          </a:p>
        </p:txBody>
      </p:sp>
      <p:sp>
        <p:nvSpPr>
          <p:cNvPr id="110" name="Google Shape;110;p23"/>
          <p:cNvSpPr txBox="1"/>
          <p:nvPr/>
        </p:nvSpPr>
        <p:spPr>
          <a:xfrm>
            <a:off x="256000" y="1422675"/>
            <a:ext cx="4461900" cy="34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unsigned int foo(unsigned int x)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en" sz="1600" u="none" cap="none" strike="noStrike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int y = 5;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x = x * 2;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if (x &gt; 5) 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i="0" lang="en" sz="1600" u="none" cap="none" strike="noStrike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int z = 4;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x = x * 3;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x = x * z;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b="1" i="0" sz="16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 * y;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11" name="Google Shape;111;p23"/>
          <p:cNvSpPr txBox="1"/>
          <p:nvPr/>
        </p:nvSpPr>
        <p:spPr>
          <a:xfrm>
            <a:off x="4717900" y="1422675"/>
            <a:ext cx="4461900" cy="347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unsigned int foo(unsigned int x)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x = x * 2;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    int y = 5;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(x &gt; 5) 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x = x * 3;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i="0" lang="en" sz="1600" u="none" cap="none" strike="noStrik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int z = 4;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x = x * z;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b="1" i="0" sz="16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 * y;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396875" y="1021550"/>
            <a:ext cx="86274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1458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●"/>
            </a:pPr>
            <a:r>
              <a:rPr lang="en"/>
              <a:t>Casting between </a:t>
            </a:r>
            <a:r>
              <a:rPr b="1" lang="en"/>
              <a:t>int</a:t>
            </a:r>
            <a:r>
              <a:rPr lang="en"/>
              <a:t> and </a:t>
            </a:r>
            <a:r>
              <a:rPr b="1" lang="en"/>
              <a:t>long</a:t>
            </a:r>
            <a:r>
              <a:rPr lang="en"/>
              <a:t> is ok, in either direction</a:t>
            </a:r>
            <a:endParaRPr/>
          </a:p>
          <a:p>
            <a:pPr indent="-251458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Be aware of operations and their types!</a:t>
            </a:r>
            <a:endParaRPr/>
          </a:p>
          <a:p>
            <a:pPr indent="-15240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  ! returns an </a:t>
            </a:r>
            <a:r>
              <a:rPr b="1" lang="en"/>
              <a:t>int</a:t>
            </a:r>
            <a:r>
              <a:rPr lang="en"/>
              <a:t> </a:t>
            </a:r>
            <a:r>
              <a:rPr i="1" lang="en"/>
              <a:t>even if the argument is a long</a:t>
            </a:r>
            <a:endParaRPr i="1"/>
          </a:p>
          <a:p>
            <a:pPr indent="-251458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Good idea to append “L” suffix to every integer constant</a:t>
            </a:r>
            <a:endParaRPr/>
          </a:p>
          <a:p>
            <a:pPr indent="-15240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 (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&lt;&lt; 63) </a:t>
            </a:r>
            <a:r>
              <a:rPr lang="en"/>
              <a:t>is not the same as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1 &lt;&lt; 63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15240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(!x &lt;&lt; 63) </a:t>
            </a:r>
            <a:r>
              <a:rPr lang="en">
                <a:solidFill>
                  <a:schemeClr val="dk1"/>
                </a:solidFill>
              </a:rPr>
              <a:t>is not the same as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((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long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)!x) &lt;&lt; 63</a:t>
            </a:r>
            <a:endParaRPr/>
          </a:p>
        </p:txBody>
      </p:sp>
      <p:sp>
        <p:nvSpPr>
          <p:cNvPr id="117" name="Google Shape;117;p24"/>
          <p:cNvSpPr txBox="1"/>
          <p:nvPr>
            <p:ph type="title"/>
          </p:nvPr>
        </p:nvSpPr>
        <p:spPr>
          <a:xfrm>
            <a:off x="357017" y="326758"/>
            <a:ext cx="75921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/>
              <a:t>Data Lab: Reminders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