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1091" r:id="rId2"/>
    <p:sldId id="542" r:id="rId3"/>
    <p:sldId id="1052" r:id="rId4"/>
    <p:sldId id="945" r:id="rId5"/>
    <p:sldId id="946" r:id="rId6"/>
    <p:sldId id="948" r:id="rId7"/>
    <p:sldId id="1090" r:id="rId8"/>
    <p:sldId id="1063" r:id="rId9"/>
    <p:sldId id="1069" r:id="rId10"/>
    <p:sldId id="1070" r:id="rId11"/>
    <p:sldId id="977" r:id="rId12"/>
    <p:sldId id="954" r:id="rId13"/>
    <p:sldId id="955" r:id="rId14"/>
    <p:sldId id="957" r:id="rId15"/>
    <p:sldId id="1071" r:id="rId16"/>
    <p:sldId id="958" r:id="rId17"/>
    <p:sldId id="1072" r:id="rId18"/>
    <p:sldId id="1074" r:id="rId19"/>
    <p:sldId id="1077" r:id="rId20"/>
    <p:sldId id="1089" r:id="rId21"/>
    <p:sldId id="1084" r:id="rId22"/>
    <p:sldId id="1092" r:id="rId23"/>
    <p:sldId id="1088" r:id="rId24"/>
    <p:sldId id="1083" r:id="rId25"/>
    <p:sldId id="1068" r:id="rId26"/>
    <p:sldId id="972" r:id="rId27"/>
    <p:sldId id="973" r:id="rId28"/>
    <p:sldId id="1076" r:id="rId29"/>
    <p:sldId id="1043" r:id="rId30"/>
    <p:sldId id="1044" r:id="rId31"/>
    <p:sldId id="1045" r:id="rId32"/>
    <p:sldId id="1046" r:id="rId33"/>
    <p:sldId id="310" r:id="rId34"/>
    <p:sldId id="1078" r:id="rId35"/>
    <p:sldId id="1079" r:id="rId36"/>
    <p:sldId id="1081" r:id="rId37"/>
    <p:sldId id="1080" r:id="rId38"/>
    <p:sldId id="1085" r:id="rId39"/>
    <p:sldId id="1093" r:id="rId40"/>
    <p:sldId id="1050" r:id="rId41"/>
    <p:sldId id="1032" r:id="rId42"/>
    <p:sldId id="1033" r:id="rId43"/>
    <p:sldId id="1034" r:id="rId44"/>
    <p:sldId id="1035" r:id="rId45"/>
    <p:sldId id="1036" r:id="rId46"/>
    <p:sldId id="1037" r:id="rId47"/>
    <p:sldId id="1038" r:id="rId48"/>
    <p:sldId id="1039" r:id="rId49"/>
    <p:sldId id="1040" r:id="rId50"/>
    <p:sldId id="1082" r:id="rId51"/>
    <p:sldId id="966" r:id="rId52"/>
    <p:sldId id="1067" r:id="rId53"/>
    <p:sldId id="1057" r:id="rId54"/>
    <p:sldId id="953" r:id="rId55"/>
    <p:sldId id="968" r:id="rId56"/>
    <p:sldId id="980" r:id="rId57"/>
  </p:sldIdLst>
  <p:sldSz cx="9144000" cy="6858000" type="screen4x3"/>
  <p:notesSz cx="7302500" cy="9586913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C"/>
    <a:srgbClr val="D5F1CF"/>
    <a:srgbClr val="F1C7C7"/>
    <a:srgbClr val="A8E799"/>
    <a:srgbClr val="CDF1C5"/>
    <a:srgbClr val="FF9999"/>
    <a:srgbClr val="F6F5BD"/>
    <a:srgbClr val="990000"/>
    <a:srgbClr val="ED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FC783-0414-4032-882A-233E7B023E49}" v="102" dt="2019-09-23T22:56:35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3" autoAdjust="0"/>
    <p:restoredTop sz="94905" autoAdjust="0"/>
  </p:normalViewPr>
  <p:slideViewPr>
    <p:cSldViewPr snapToObjects="1">
      <p:cViewPr varScale="1">
        <p:scale>
          <a:sx n="136" d="100"/>
          <a:sy n="136" d="100"/>
        </p:scale>
        <p:origin x="2936" y="192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43" d="100"/>
          <a:sy n="43" d="100"/>
        </p:scale>
        <p:origin x="-1936" y="-10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E41FC783-0414-4032-882A-233E7B023E49}"/>
    <pc:docChg chg="undo redo custSel modSld">
      <pc:chgData name="Phil Gibbons" userId="f619c6e5d38ed7a7" providerId="LiveId" clId="{E41FC783-0414-4032-882A-233E7B023E49}" dt="2019-09-23T22:56:50.180" v="399" actId="478"/>
      <pc:docMkLst>
        <pc:docMk/>
      </pc:docMkLst>
      <pc:sldChg chg="modSp">
        <pc:chgData name="Phil Gibbons" userId="f619c6e5d38ed7a7" providerId="LiveId" clId="{E41FC783-0414-4032-882A-233E7B023E49}" dt="2019-09-23T19:16:57.401" v="3" actId="20577"/>
        <pc:sldMkLst>
          <pc:docMk/>
          <pc:sldMk cId="0" sldId="542"/>
        </pc:sldMkLst>
        <pc:spChg chg="mod">
          <ac:chgData name="Phil Gibbons" userId="f619c6e5d38ed7a7" providerId="LiveId" clId="{E41FC783-0414-4032-882A-233E7B023E49}" dt="2019-09-23T19:16:57.401" v="3" actId="20577"/>
          <ac:spMkLst>
            <pc:docMk/>
            <pc:sldMk cId="0" sldId="542"/>
            <ac:spMk id="614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4:13.168" v="27" actId="114"/>
        <pc:sldMkLst>
          <pc:docMk/>
          <pc:sldMk cId="0" sldId="955"/>
        </pc:sldMkLst>
        <pc:spChg chg="mod">
          <ac:chgData name="Phil Gibbons" userId="f619c6e5d38ed7a7" providerId="LiveId" clId="{E41FC783-0414-4032-882A-233E7B023E49}" dt="2019-09-23T20:54:03.625" v="25" actId="114"/>
          <ac:spMkLst>
            <pc:docMk/>
            <pc:sldMk cId="0" sldId="955"/>
            <ac:spMk id="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4:13.168" v="27" actId="114"/>
          <ac:spMkLst>
            <pc:docMk/>
            <pc:sldMk cId="0" sldId="955"/>
            <ac:spMk id="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6:07.602" v="29" actId="20577"/>
        <pc:sldMkLst>
          <pc:docMk/>
          <pc:sldMk cId="0" sldId="958"/>
        </pc:sldMkLst>
        <pc:spChg chg="mod">
          <ac:chgData name="Phil Gibbons" userId="f619c6e5d38ed7a7" providerId="LiveId" clId="{E41FC783-0414-4032-882A-233E7B023E49}" dt="2019-09-23T20:50:24.150" v="13" actId="1076"/>
          <ac:spMkLst>
            <pc:docMk/>
            <pc:sldMk cId="0" sldId="958"/>
            <ac:spMk id="33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39.905" v="16" actId="1076"/>
          <ac:spMkLst>
            <pc:docMk/>
            <pc:sldMk cId="0" sldId="958"/>
            <ac:spMk id="34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48.543" v="17" actId="1076"/>
          <ac:spMkLst>
            <pc:docMk/>
            <pc:sldMk cId="0" sldId="958"/>
            <ac:spMk id="3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57.692" v="18" actId="1076"/>
          <ac:spMkLst>
            <pc:docMk/>
            <pc:sldMk cId="0" sldId="958"/>
            <ac:spMk id="36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6:07.602" v="29" actId="20577"/>
          <ac:spMkLst>
            <pc:docMk/>
            <pc:sldMk cId="0" sldId="958"/>
            <ac:spMk id="360451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29.006" v="15" actId="1076"/>
          <ac:spMkLst>
            <pc:docMk/>
            <pc:sldMk cId="0" sldId="958"/>
            <ac:spMk id="360479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28:49.450" v="51" actId="114"/>
        <pc:sldMkLst>
          <pc:docMk/>
          <pc:sldMk cId="0" sldId="1043"/>
        </pc:sldMkLst>
        <pc:spChg chg="mod">
          <ac:chgData name="Phil Gibbons" userId="f619c6e5d38ed7a7" providerId="LiveId" clId="{E41FC783-0414-4032-882A-233E7B023E49}" dt="2019-09-23T21:28:49.450" v="51" actId="114"/>
          <ac:spMkLst>
            <pc:docMk/>
            <pc:sldMk cId="0" sldId="1043"/>
            <ac:spMk id="6" creationId="{00000000-0000-0000-0000-000000000000}"/>
          </ac:spMkLst>
        </pc:spChg>
      </pc:sldChg>
      <pc:sldChg chg="addSp modSp modAnim">
        <pc:chgData name="Phil Gibbons" userId="f619c6e5d38ed7a7" providerId="LiveId" clId="{E41FC783-0414-4032-882A-233E7B023E49}" dt="2019-09-23T21:51:59.890" v="304" actId="20577"/>
        <pc:sldMkLst>
          <pc:docMk/>
          <pc:sldMk cId="0" sldId="1044"/>
        </pc:sldMkLst>
        <pc:spChg chg="add mod">
          <ac:chgData name="Phil Gibbons" userId="f619c6e5d38ed7a7" providerId="LiveId" clId="{E41FC783-0414-4032-882A-233E7B023E49}" dt="2019-09-23T21:51:59.890" v="304" actId="20577"/>
          <ac:spMkLst>
            <pc:docMk/>
            <pc:sldMk cId="0" sldId="1044"/>
            <ac:spMk id="5" creationId="{F33DCB01-F7BC-4355-9155-A9AE76F2B39C}"/>
          </ac:spMkLst>
        </pc:spChg>
        <pc:spChg chg="mod">
          <ac:chgData name="Phil Gibbons" userId="f619c6e5d38ed7a7" providerId="LiveId" clId="{E41FC783-0414-4032-882A-233E7B023E49}" dt="2019-09-23T21:46:34.950" v="240" actId="207"/>
          <ac:spMkLst>
            <pc:docMk/>
            <pc:sldMk cId="0" sldId="1044"/>
            <ac:spMk id="44851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52:47.647" v="307" actId="20577"/>
        <pc:sldMkLst>
          <pc:docMk/>
          <pc:sldMk cId="0" sldId="1045"/>
        </pc:sldMkLst>
        <pc:spChg chg="mod">
          <ac:chgData name="Phil Gibbons" userId="f619c6e5d38ed7a7" providerId="LiveId" clId="{E41FC783-0414-4032-882A-233E7B023E49}" dt="2019-09-23T21:52:47.647" v="307" actId="20577"/>
          <ac:spMkLst>
            <pc:docMk/>
            <pc:sldMk cId="0" sldId="1045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55:13.641" v="324" actId="1076"/>
        <pc:sldMkLst>
          <pc:docMk/>
          <pc:sldMk cId="0" sldId="1046"/>
        </pc:sldMkLst>
        <pc:spChg chg="mod">
          <ac:chgData name="Phil Gibbons" userId="f619c6e5d38ed7a7" providerId="LiveId" clId="{E41FC783-0414-4032-882A-233E7B023E49}" dt="2019-09-23T21:55:13.641" v="324" actId="1076"/>
          <ac:spMkLst>
            <pc:docMk/>
            <pc:sldMk cId="0" sldId="1046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5:45.589" v="28"/>
        <pc:sldMkLst>
          <pc:docMk/>
          <pc:sldMk cId="1805681353" sldId="1071"/>
        </pc:sldMkLst>
        <pc:spChg chg="mod">
          <ac:chgData name="Phil Gibbons" userId="f619c6e5d38ed7a7" providerId="LiveId" clId="{E41FC783-0414-4032-882A-233E7B023E49}" dt="2019-09-23T20:49:50.381" v="12" actId="20577"/>
          <ac:spMkLst>
            <pc:docMk/>
            <pc:sldMk cId="1805681353" sldId="1071"/>
            <ac:spMk id="25602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5:45.589" v="28"/>
          <ac:spMkLst>
            <pc:docMk/>
            <pc:sldMk cId="1805681353" sldId="1071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2:35.478" v="20" actId="1076"/>
        <pc:sldMkLst>
          <pc:docMk/>
          <pc:sldMk cId="2613562213" sldId="1072"/>
        </pc:sldMkLst>
        <pc:grpChg chg="mod">
          <ac:chgData name="Phil Gibbons" userId="f619c6e5d38ed7a7" providerId="LiveId" clId="{E41FC783-0414-4032-882A-233E7B023E49}" dt="2019-09-23T20:52:35.478" v="20" actId="1076"/>
          <ac:grpSpMkLst>
            <pc:docMk/>
            <pc:sldMk cId="2613562213" sldId="1072"/>
            <ac:grpSpMk id="32" creationId="{00000000-0000-0000-0000-000000000000}"/>
          </ac:grpSpMkLst>
        </pc:grpChg>
      </pc:sldChg>
      <pc:sldChg chg="modSp">
        <pc:chgData name="Phil Gibbons" userId="f619c6e5d38ed7a7" providerId="LiveId" clId="{E41FC783-0414-4032-882A-233E7B023E49}" dt="2019-09-23T20:56:46.729" v="43" actId="20577"/>
        <pc:sldMkLst>
          <pc:docMk/>
          <pc:sldMk cId="2753105120" sldId="1074"/>
        </pc:sldMkLst>
        <pc:spChg chg="mod">
          <ac:chgData name="Phil Gibbons" userId="f619c6e5d38ed7a7" providerId="LiveId" clId="{E41FC783-0414-4032-882A-233E7B023E49}" dt="2019-09-23T20:56:46.729" v="43" actId="20577"/>
          <ac:spMkLst>
            <pc:docMk/>
            <pc:sldMk cId="2753105120" sldId="1074"/>
            <ac:spMk id="2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6:37.254" v="35" actId="20577"/>
          <ac:spMkLst>
            <pc:docMk/>
            <pc:sldMk cId="2753105120" sldId="1074"/>
            <ac:spMk id="360451" creationId="{00000000-0000-0000-0000-000000000000}"/>
          </ac:spMkLst>
        </pc:spChg>
        <pc:grpChg chg="mod">
          <ac:chgData name="Phil Gibbons" userId="f619c6e5d38ed7a7" providerId="LiveId" clId="{E41FC783-0414-4032-882A-233E7B023E49}" dt="2019-09-23T20:53:07.602" v="22" actId="1076"/>
          <ac:grpSpMkLst>
            <pc:docMk/>
            <pc:sldMk cId="2753105120" sldId="1074"/>
            <ac:grpSpMk id="32" creationId="{00000000-0000-0000-0000-000000000000}"/>
          </ac:grpSpMkLst>
        </pc:grpChg>
      </pc:sldChg>
      <pc:sldChg chg="addSp delSp modSp delAnim modAnim">
        <pc:chgData name="Phil Gibbons" userId="f619c6e5d38ed7a7" providerId="LiveId" clId="{E41FC783-0414-4032-882A-233E7B023E49}" dt="2019-09-23T22:56:00.024" v="396"/>
        <pc:sldMkLst>
          <pc:docMk/>
          <pc:sldMk cId="670100969" sldId="1085"/>
        </pc:sldMkLst>
        <pc:spChg chg="mod">
          <ac:chgData name="Phil Gibbons" userId="f619c6e5d38ed7a7" providerId="LiveId" clId="{E41FC783-0414-4032-882A-233E7B023E49}" dt="2019-09-23T22:51:50.974" v="370" actId="20577"/>
          <ac:spMkLst>
            <pc:docMk/>
            <pc:sldMk cId="670100969" sldId="1085"/>
            <ac:spMk id="72" creationId="{00000000-0000-0000-0000-000000000000}"/>
          </ac:spMkLst>
        </pc:spChg>
        <pc:spChg chg="del mod topLvl">
          <ac:chgData name="Phil Gibbons" userId="f619c6e5d38ed7a7" providerId="LiveId" clId="{E41FC783-0414-4032-882A-233E7B023E49}" dt="2019-09-23T22:53:35.694" v="388" actId="478"/>
          <ac:spMkLst>
            <pc:docMk/>
            <pc:sldMk cId="670100969" sldId="1085"/>
            <ac:spMk id="90" creationId="{B7882020-526B-4425-B904-FBDE1B790D2B}"/>
          </ac:spMkLst>
        </pc:spChg>
        <pc:spChg chg="del mod topLvl">
          <ac:chgData name="Phil Gibbons" userId="f619c6e5d38ed7a7" providerId="LiveId" clId="{E41FC783-0414-4032-882A-233E7B023E49}" dt="2019-09-23T22:53:32.992" v="387" actId="478"/>
          <ac:spMkLst>
            <pc:docMk/>
            <pc:sldMk cId="670100969" sldId="1085"/>
            <ac:spMk id="91" creationId="{2432B907-B3FA-4C6C-8EB3-4449C92E4FDD}"/>
          </ac:spMkLst>
        </pc:spChg>
        <pc:spChg chg="del mod topLvl">
          <ac:chgData name="Phil Gibbons" userId="f619c6e5d38ed7a7" providerId="LiveId" clId="{E41FC783-0414-4032-882A-233E7B023E49}" dt="2019-09-23T22:53:30.695" v="386" actId="478"/>
          <ac:spMkLst>
            <pc:docMk/>
            <pc:sldMk cId="670100969" sldId="1085"/>
            <ac:spMk id="93" creationId="{67AF2E7B-D0D3-48BF-9F96-3E65948406CE}"/>
          </ac:spMkLst>
        </pc:spChg>
        <pc:spChg chg="mod topLvl">
          <ac:chgData name="Phil Gibbons" userId="f619c6e5d38ed7a7" providerId="LiveId" clId="{E41FC783-0414-4032-882A-233E7B023E49}" dt="2019-09-23T22:53:47.457" v="391" actId="1076"/>
          <ac:spMkLst>
            <pc:docMk/>
            <pc:sldMk cId="670100969" sldId="1085"/>
            <ac:spMk id="95" creationId="{A14EE139-2133-4E5C-8125-33472FCA6EBF}"/>
          </ac:spMkLst>
        </pc:spChg>
        <pc:spChg chg="del mod">
          <ac:chgData name="Phil Gibbons" userId="f619c6e5d38ed7a7" providerId="LiveId" clId="{E41FC783-0414-4032-882A-233E7B023E49}" dt="2019-09-23T22:51:16.090" v="364" actId="478"/>
          <ac:spMkLst>
            <pc:docMk/>
            <pc:sldMk cId="670100969" sldId="1085"/>
            <ac:spMk id="120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51:03.817" v="362" actId="1076"/>
          <ac:spMkLst>
            <pc:docMk/>
            <pc:sldMk cId="670100969" sldId="1085"/>
            <ac:spMk id="121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50:56.078" v="361" actId="1076"/>
          <ac:spMkLst>
            <pc:docMk/>
            <pc:sldMk cId="670100969" sldId="1085"/>
            <ac:spMk id="122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43:35.853" v="326" actId="20577"/>
          <ac:spMkLst>
            <pc:docMk/>
            <pc:sldMk cId="670100969" sldId="1085"/>
            <ac:spMk id="25602" creationId="{00000000-0000-0000-0000-000000000000}"/>
          </ac:spMkLst>
        </pc:spChg>
        <pc:grpChg chg="mod">
          <ac:chgData name="Phil Gibbons" userId="f619c6e5d38ed7a7" providerId="LiveId" clId="{E41FC783-0414-4032-882A-233E7B023E49}" dt="2019-09-23T22:51:37.610" v="368" actId="1076"/>
          <ac:grpSpMkLst>
            <pc:docMk/>
            <pc:sldMk cId="670100969" sldId="1085"/>
            <ac:grpSpMk id="68" creationId="{00000000-0000-0000-0000-000000000000}"/>
          </ac:grpSpMkLst>
        </pc:grpChg>
        <pc:grpChg chg="mod">
          <ac:chgData name="Phil Gibbons" userId="f619c6e5d38ed7a7" providerId="LiveId" clId="{E41FC783-0414-4032-882A-233E7B023E49}" dt="2019-09-23T22:49:12.529" v="350" actId="1076"/>
          <ac:grpSpMkLst>
            <pc:docMk/>
            <pc:sldMk cId="670100969" sldId="1085"/>
            <ac:grpSpMk id="76" creationId="{00000000-0000-0000-0000-000000000000}"/>
          </ac:grpSpMkLst>
        </pc:grpChg>
        <pc:grpChg chg="mod">
          <ac:chgData name="Phil Gibbons" userId="f619c6e5d38ed7a7" providerId="LiveId" clId="{E41FC783-0414-4032-882A-233E7B023E49}" dt="2019-09-23T22:49:12.529" v="350" actId="1076"/>
          <ac:grpSpMkLst>
            <pc:docMk/>
            <pc:sldMk cId="670100969" sldId="1085"/>
            <ac:grpSpMk id="81" creationId="{00000000-0000-0000-0000-000000000000}"/>
          </ac:grpSpMkLst>
        </pc:grpChg>
        <pc:grpChg chg="add del mod">
          <ac:chgData name="Phil Gibbons" userId="f619c6e5d38ed7a7" providerId="LiveId" clId="{E41FC783-0414-4032-882A-233E7B023E49}" dt="2019-09-23T22:53:27.900" v="385" actId="165"/>
          <ac:grpSpMkLst>
            <pc:docMk/>
            <pc:sldMk cId="670100969" sldId="1085"/>
            <ac:grpSpMk id="88" creationId="{F1E31F71-88C6-4A86-B58E-4C0477BB1158}"/>
          </ac:grpSpMkLst>
        </pc:grpChg>
        <pc:grpChg chg="add del mod">
          <ac:chgData name="Phil Gibbons" userId="f619c6e5d38ed7a7" providerId="LiveId" clId="{E41FC783-0414-4032-882A-233E7B023E49}" dt="2019-09-23T22:51:19.586" v="365" actId="478"/>
          <ac:grpSpMkLst>
            <pc:docMk/>
            <pc:sldMk cId="670100969" sldId="1085"/>
            <ac:grpSpMk id="118" creationId="{00000000-0000-0000-0000-000000000000}"/>
          </ac:grpSpMkLst>
        </pc:grpChg>
        <pc:grpChg chg="add del mod">
          <ac:chgData name="Phil Gibbons" userId="f619c6e5d38ed7a7" providerId="LiveId" clId="{E41FC783-0414-4032-882A-233E7B023E49}" dt="2019-09-23T22:48:42.581" v="349" actId="478"/>
          <ac:grpSpMkLst>
            <pc:docMk/>
            <pc:sldMk cId="670100969" sldId="1085"/>
            <ac:grpSpMk id="123" creationId="{00000000-0000-0000-0000-000000000000}"/>
          </ac:grpSpMkLst>
        </pc:grpChg>
      </pc:sldChg>
      <pc:sldChg chg="modSp">
        <pc:chgData name="Phil Gibbons" userId="f619c6e5d38ed7a7" providerId="LiveId" clId="{E41FC783-0414-4032-882A-233E7B023E49}" dt="2019-09-23T20:53:30.155" v="23" actId="114"/>
        <pc:sldMkLst>
          <pc:docMk/>
          <pc:sldMk cId="114639334" sldId="1090"/>
        </pc:sldMkLst>
        <pc:spChg chg="mod">
          <ac:chgData name="Phil Gibbons" userId="f619c6e5d38ed7a7" providerId="LiveId" clId="{E41FC783-0414-4032-882A-233E7B023E49}" dt="2019-09-23T20:53:30.155" v="23" actId="114"/>
          <ac:spMkLst>
            <pc:docMk/>
            <pc:sldMk cId="114639334" sldId="1090"/>
            <ac:spMk id="25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23:35.468" v="49" actId="114"/>
        <pc:sldMkLst>
          <pc:docMk/>
          <pc:sldMk cId="3888874222" sldId="1092"/>
        </pc:sldMkLst>
        <pc:spChg chg="mod">
          <ac:chgData name="Phil Gibbons" userId="f619c6e5d38ed7a7" providerId="LiveId" clId="{E41FC783-0414-4032-882A-233E7B023E49}" dt="2019-09-23T21:23:35.468" v="49" actId="114"/>
          <ac:spMkLst>
            <pc:docMk/>
            <pc:sldMk cId="3888874222" sldId="1092"/>
            <ac:spMk id="93" creationId="{00000000-0000-0000-0000-000000000000}"/>
          </ac:spMkLst>
        </pc:spChg>
      </pc:sldChg>
      <pc:sldChg chg="delSp modSp modAnim">
        <pc:chgData name="Phil Gibbons" userId="f619c6e5d38ed7a7" providerId="LiveId" clId="{E41FC783-0414-4032-882A-233E7B023E49}" dt="2019-09-23T22:56:50.180" v="399" actId="478"/>
        <pc:sldMkLst>
          <pc:docMk/>
          <pc:sldMk cId="3114085117" sldId="1093"/>
        </pc:sldMkLst>
        <pc:spChg chg="del mod">
          <ac:chgData name="Phil Gibbons" userId="f619c6e5d38ed7a7" providerId="LiveId" clId="{E41FC783-0414-4032-882A-233E7B023E49}" dt="2019-09-23T22:56:50.180" v="399" actId="478"/>
          <ac:spMkLst>
            <pc:docMk/>
            <pc:sldMk cId="3114085117" sldId="1093"/>
            <ac:spMk id="122" creationId="{00000000-0000-0000-0000-000000000000}"/>
          </ac:spMkLst>
        </pc:spChg>
      </pc:sldChg>
    </pc:docChg>
  </pc:docChgLst>
  <pc:docChgLst>
    <pc:chgData name="Phil Gibbons" userId="f619c6e5d38ed7a7" providerId="LiveId" clId="{8525A257-88B0-4A77-A569-639302D1579D}"/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4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0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681F1-9ECF-43CC-A1A6-D7853C0864C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5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png"/><Relationship Id="rId4" Type="http://schemas.openxmlformats.org/officeDocument/2006/relationships/package" Target="../embeddings/Microsoft_Excel_Worksheet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package" Target="../embeddings/Microsoft_Excel_Worksheet2.xls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848B4-CD75-E442-89F1-A64A2DA9E8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30A6D-E082-0E46-A61F-BF2BEB33E6B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800" dirty="0"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1800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124200"/>
            <a:ext cx="304800" cy="3429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9530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3528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44167"/>
              </p:ext>
            </p:extLst>
          </p:nvPr>
        </p:nvGraphicFramePr>
        <p:xfrm>
          <a:off x="2514600" y="3124200"/>
          <a:ext cx="2070100" cy="342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50292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6388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916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Such problems are a BIG deal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7388" cy="4876800"/>
          </a:xfrm>
        </p:spPr>
        <p:txBody>
          <a:bodyPr/>
          <a:lstStyle/>
          <a:p>
            <a:pPr eaLnBrk="1" hangingPunct="1"/>
            <a:r>
              <a:rPr lang="en-US" dirty="0"/>
              <a:t>Generally called a “buffer overflow”</a:t>
            </a:r>
          </a:p>
          <a:p>
            <a:pPr lvl="1" eaLnBrk="1" hangingPunct="1"/>
            <a:r>
              <a:rPr lang="en-US" dirty="0"/>
              <a:t>when exceeding the memory size allocated for an array</a:t>
            </a:r>
          </a:p>
          <a:p>
            <a:pPr eaLnBrk="1" hangingPunct="1"/>
            <a:r>
              <a:rPr lang="en-US" dirty="0"/>
              <a:t>Why a big deal?</a:t>
            </a:r>
          </a:p>
          <a:p>
            <a:pPr lvl="1" eaLnBrk="1" hangingPunct="1"/>
            <a:r>
              <a:rPr lang="en-US" dirty="0"/>
              <a:t>It’s the #1 technical cause of security vulnerabilities</a:t>
            </a:r>
          </a:p>
          <a:p>
            <a:pPr lvl="2" eaLnBrk="1" hangingPunct="1"/>
            <a:r>
              <a:rPr lang="en-US" dirty="0"/>
              <a:t>#1 overall cause is social engineering / user ignorance</a:t>
            </a:r>
          </a:p>
          <a:p>
            <a:pPr eaLnBrk="1" hangingPunct="1"/>
            <a:r>
              <a:rPr lang="en-US" dirty="0"/>
              <a:t>Most common form</a:t>
            </a:r>
          </a:p>
          <a:p>
            <a:pPr lvl="1" eaLnBrk="1" hangingPunct="1"/>
            <a:r>
              <a:rPr lang="en-US" dirty="0"/>
              <a:t>Unchecked lengths on string inputs</a:t>
            </a:r>
          </a:p>
          <a:p>
            <a:pPr lvl="1" eaLnBrk="1" hangingPunct="1"/>
            <a:r>
              <a:rPr lang="en-US" dirty="0"/>
              <a:t>Particularly for bounded character arrays on the stack</a:t>
            </a:r>
          </a:p>
          <a:p>
            <a:pPr lvl="2" eaLnBrk="1" hangingPunct="1"/>
            <a:r>
              <a:rPr lang="en-US" dirty="0"/>
              <a:t>sometimes referred to as stack smashing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91425" cy="762000"/>
          </a:xfrm>
        </p:spPr>
        <p:txBody>
          <a:bodyPr/>
          <a:lstStyle/>
          <a:p>
            <a:pPr eaLnBrk="1" hangingPunct="1"/>
            <a:r>
              <a:rPr lang="en-US"/>
              <a:t>String Library Code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791200"/>
          </a:xfrm>
        </p:spPr>
        <p:txBody>
          <a:bodyPr/>
          <a:lstStyle/>
          <a:p>
            <a:pPr eaLnBrk="1" hangingPunct="1"/>
            <a:r>
              <a:rPr lang="en-US" dirty="0"/>
              <a:t>Implementation of Unix function </a:t>
            </a:r>
            <a:r>
              <a:rPr lang="en-US" dirty="0">
                <a:latin typeface="Courier New" pitchFamily="49" charset="0"/>
              </a:rPr>
              <a:t>gets()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r>
              <a:rPr lang="en-US" dirty="0"/>
              <a:t>No way to specify limit on number of characters to read</a:t>
            </a:r>
          </a:p>
          <a:p>
            <a:pPr eaLnBrk="1" hangingPunct="1"/>
            <a:r>
              <a:rPr lang="en-US" dirty="0"/>
              <a:t>Similar problems with other library functions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strcpy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strcat</a:t>
            </a:r>
            <a:r>
              <a:rPr lang="en-US" dirty="0"/>
              <a:t>: Copy strings of arbitrary length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sscanf</a:t>
            </a:r>
            <a:r>
              <a:rPr lang="en-US" b="1" dirty="0"/>
              <a:t>, </a:t>
            </a:r>
            <a:r>
              <a:rPr lang="en-US" dirty="0"/>
              <a:t>when given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1524000"/>
            <a:ext cx="5410200" cy="3397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Get string from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char *gets(char *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int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*p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while (c != EOF &amp;&amp; c != '\n')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*p++ = c;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*p = '\0';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return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13500" cy="573088"/>
          </a:xfrm>
        </p:spPr>
        <p:txBody>
          <a:bodyPr/>
          <a:lstStyle/>
          <a:p>
            <a:pPr eaLnBrk="1" hangingPunct="1"/>
            <a:r>
              <a:rPr lang="en-US"/>
              <a:t>Vulnerable Buffer Code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3124200"/>
            <a:ext cx="36576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call_echo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1219200"/>
            <a:ext cx="50292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52800" y="413385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5267325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Segmentation Fault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1948934"/>
            <a:ext cx="293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ç"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btw, how big 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	is big enough?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44500" y="1600200"/>
            <a:ext cx="8578850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000000000040069c &lt;echo&gt;: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40069c: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18          	sub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$0x18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4006a0: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4006a3:	e8 a5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40064d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4006a8: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4006ab:	e8 50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fe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400500 &lt;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puts@plt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4006b0:	48 83 c4 18          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4006b4: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65150" y="4826501"/>
            <a:ext cx="8045450" cy="147476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4006b5: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08          	sub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4006b9:	b8 00 00 00 00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$0x0,%eax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e8 d9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40069c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48 83 c4 08          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4006c7: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41960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096000" y="5181600"/>
            <a:ext cx="2601912" cy="13516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$0x18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33800" y="2286000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char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[4]; 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1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319" y="2503487"/>
            <a:ext cx="1796807" cy="308706"/>
            <a:chOff x="2372133" y="2833280"/>
            <a:chExt cx="1796807" cy="308706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2133" y="2837186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1396" y="283328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0577" y="28335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19678" y="2833471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5" name="Arc 4"/>
          <p:cNvSpPr/>
          <p:nvPr/>
        </p:nvSpPr>
        <p:spPr bwMode="auto">
          <a:xfrm>
            <a:off x="2438400" y="1360487"/>
            <a:ext cx="1460500" cy="2513847"/>
          </a:xfrm>
          <a:prstGeom prst="arc">
            <a:avLst>
              <a:gd name="adj1" fmla="val 5393125"/>
              <a:gd name="adj2" fmla="val 15866911"/>
            </a:avLst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2560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#1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51494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Overflowed buffer, but did not corrupt state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390791" y="5943600"/>
            <a:ext cx="3552809" cy="3359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“01234567890123456789012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\0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”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22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#2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3400" y="2514600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Segmentation fault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526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Program “returned” to 0x0400600, and then crashed.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1051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Stack Smashing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normal return address A with address of some other code S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other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2438400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14300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144462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190182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155929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  <a:sym typeface="Wingdings"/>
              </a:rPr>
              <a:t>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1180" y="4267200"/>
            <a:ext cx="2463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/* Something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unexpected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36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Machine-Level Programming V:</a:t>
            </a:r>
            <a:br>
              <a:rPr lang="en-US" dirty="0"/>
            </a:br>
            <a:r>
              <a:rPr lang="en-US" dirty="0"/>
              <a:t>Advanced Topics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24,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Crafting Smashing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c8 06 40 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2606272" y="1109444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rgbClr val="B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 bytes unused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07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AB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10800000">
            <a:off x="2377672" y="3132282"/>
            <a:ext cx="228600" cy="1820717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602125" y="38410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24 bytes</a:t>
            </a:r>
          </a:p>
        </p:txBody>
      </p:sp>
    </p:spTree>
    <p:extLst>
      <p:ext uri="{BB962C8B-B14F-4D97-AF65-F5344CB8AC3E}">
        <p14:creationId xmlns:p14="http://schemas.microsoft.com/office/powerpoint/2010/main" val="40798893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Smashing String Effect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Address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(8 bytes)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07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AB</a:t>
                </a: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80</a:t>
                </a: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40420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Performing Stack Smash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77DC1-03B5-B643-812F-9AE25B98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495743"/>
            <a:ext cx="7896225" cy="3838381"/>
          </a:xfrm>
        </p:spPr>
        <p:txBody>
          <a:bodyPr/>
          <a:lstStyle/>
          <a:p>
            <a:r>
              <a:rPr lang="en-US" dirty="0"/>
              <a:t>Put hex sequence in file smash-</a:t>
            </a:r>
            <a:r>
              <a:rPr lang="en-US" dirty="0" err="1"/>
              <a:t>hex.txt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hexify</a:t>
            </a:r>
            <a:r>
              <a:rPr lang="en-US" dirty="0"/>
              <a:t> program to convert hex digits to characters</a:t>
            </a:r>
          </a:p>
          <a:p>
            <a:pPr lvl="1"/>
            <a:r>
              <a:rPr lang="en-US" dirty="0"/>
              <a:t>Some of them are non-printing</a:t>
            </a:r>
          </a:p>
          <a:p>
            <a:r>
              <a:rPr lang="en-US" dirty="0"/>
              <a:t>Provide as input to vulnerable program</a:t>
            </a: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6200" y="1340162"/>
            <a:ext cx="8991600" cy="1013098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30 31 32 33 34 35 36 37 38 39 30 31 32 33 34 35 36 37 38 39 30 31 32 33 c8 06 40 00 00 00 00 00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hexify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bufdemo-nsp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Type a string:012345678901234567890123?@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I've been smashed!</a:t>
            </a:r>
          </a:p>
        </p:txBody>
      </p:sp>
      <p:sp>
        <p:nvSpPr>
          <p:cNvPr id="88" name="Rectangle 4">
            <a:extLst>
              <a:ext uri="{FF2B5EF4-FFF2-40B4-BE49-F238E27FC236}">
                <a16:creationId xmlns:a16="http://schemas.microsoft.com/office/drawing/2014/main" id="{E52DE286-16D4-9D44-8EAC-9FC4D7DAD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67200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88742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6203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Input string contains byte representation of executable code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return address A with address of buffer B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exploit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221297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975225" y="4531090"/>
            <a:ext cx="314325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5267325" y="471841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5727700" y="4078288"/>
            <a:ext cx="1066800" cy="646112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exploit</a:t>
            </a:r>
          </a:p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code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93662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449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4" grpId="0"/>
      <p:bldP spid="30735" grpId="0" animBg="1"/>
      <p:bldP spid="365586" grpId="0" animBg="1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Does The Attack Code Execute?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029200" y="106100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5029200" y="1066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5029200" y="603623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5029200" y="573143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5029200" y="512445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29200" y="22082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029200" y="375285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3400" y="3810838"/>
            <a:ext cx="29718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// A-&gt;B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952501"/>
            <a:ext cx="2214684" cy="3746500"/>
            <a:chOff x="6477000" y="952501"/>
            <a:chExt cx="2214684" cy="37465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620000" y="217170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strike="sngStrike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 B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620000" y="952501"/>
              <a:ext cx="1066800" cy="155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620000" y="2508741"/>
              <a:ext cx="1066800" cy="2190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7620000" y="3430588"/>
              <a:ext cx="1066800" cy="646112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620000" y="2511425"/>
              <a:ext cx="1065213" cy="936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B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6477000" y="952501"/>
              <a:ext cx="1143000" cy="108504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77000" y="1447801"/>
              <a:ext cx="1143000" cy="325120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624884" y="1750192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6061352"/>
            <a:ext cx="838200" cy="369332"/>
            <a:chOff x="4191000" y="6061352"/>
            <a:chExt cx="838200" cy="369332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1000" y="1089942"/>
            <a:ext cx="838200" cy="369332"/>
            <a:chOff x="4191000" y="1089942"/>
            <a:chExt cx="838200" cy="36933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191000" y="108994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632325" y="127699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6684" y="3889652"/>
            <a:ext cx="838200" cy="369332"/>
            <a:chOff x="6786684" y="3889652"/>
            <a:chExt cx="838200" cy="369332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6786684" y="38896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228009" y="407670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6684" y="3261002"/>
            <a:ext cx="838200" cy="369332"/>
            <a:chOff x="6786684" y="3261002"/>
            <a:chExt cx="838200" cy="369332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786684" y="326100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7228009" y="344805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9" name="Arc 58"/>
          <p:cNvSpPr/>
          <p:nvPr/>
        </p:nvSpPr>
        <p:spPr bwMode="auto">
          <a:xfrm>
            <a:off x="3666980" y="1276990"/>
            <a:ext cx="1143000" cy="4879374"/>
          </a:xfrm>
          <a:prstGeom prst="arc">
            <a:avLst>
              <a:gd name="adj1" fmla="val 5391088"/>
              <a:gd name="adj2" fmla="val 16237356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6684" y="2321692"/>
            <a:ext cx="838200" cy="369332"/>
            <a:chOff x="6786684" y="2321692"/>
            <a:chExt cx="838200" cy="36933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786684" y="2321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7228009" y="2508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6684" y="1940692"/>
            <a:ext cx="838200" cy="369332"/>
            <a:chOff x="6786684" y="1940692"/>
            <a:chExt cx="838200" cy="369332"/>
          </a:xfrm>
        </p:grpSpPr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1276990"/>
            <a:ext cx="1752600" cy="4971410"/>
            <a:chOff x="2971800" y="1276990"/>
            <a:chExt cx="1752600" cy="4971410"/>
          </a:xfrm>
        </p:grpSpPr>
        <p:sp>
          <p:nvSpPr>
            <p:cNvPr id="9" name="Arc 8"/>
            <p:cNvSpPr/>
            <p:nvPr/>
          </p:nvSpPr>
          <p:spPr bwMode="auto">
            <a:xfrm>
              <a:off x="3581400" y="1276990"/>
              <a:ext cx="1143000" cy="4971410"/>
            </a:xfrm>
            <a:prstGeom prst="arc">
              <a:avLst>
                <a:gd name="adj1" fmla="val 5391088"/>
                <a:gd name="adj2" fmla="val 16237356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971800" y="3405607"/>
              <a:ext cx="59824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3805080" y="3405607"/>
            <a:ext cx="5982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191000" y="5971698"/>
            <a:ext cx="838200" cy="369332"/>
            <a:chOff x="4191000" y="6061352"/>
            <a:chExt cx="838200" cy="369332"/>
          </a:xfrm>
        </p:grpSpPr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86684" y="1571360"/>
            <a:ext cx="838200" cy="369332"/>
            <a:chOff x="6786684" y="1940692"/>
            <a:chExt cx="838200" cy="369332"/>
          </a:xfrm>
        </p:grpSpPr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4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5" grpId="0"/>
      <p:bldP spid="6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</p:spPr>
        <p:txBody>
          <a:bodyPr/>
          <a:lstStyle/>
          <a:p>
            <a:pPr eaLnBrk="1" hangingPunct="1"/>
            <a:r>
              <a:rPr lang="en-US" sz="3200" dirty="0"/>
              <a:t>What To Do About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Avoid overflow vulnerabilities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Employ system-level protections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Have compiler use “stack canaries”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Lets talk about each…</a:t>
            </a:r>
          </a:p>
        </p:txBody>
      </p:sp>
    </p:spTree>
    <p:extLst>
      <p:ext uri="{BB962C8B-B14F-4D97-AF65-F5344CB8AC3E}">
        <p14:creationId xmlns:p14="http://schemas.microsoft.com/office/powerpoint/2010/main" val="13275954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57200"/>
            <a:ext cx="8658225" cy="762000"/>
          </a:xfrm>
        </p:spPr>
        <p:txBody>
          <a:bodyPr/>
          <a:lstStyle/>
          <a:p>
            <a:pPr eaLnBrk="1" hangingPunct="1"/>
            <a:r>
              <a:rPr lang="en-US" dirty="0"/>
              <a:t>1. Avoid Overflow Vulnerabilities in Code (!)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038600"/>
            <a:ext cx="8091487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f</a:t>
            </a:r>
            <a:r>
              <a:rPr lang="en-US" b="1" dirty="0" err="1">
                <a:latin typeface="Courier New" pitchFamily="49" charset="0"/>
              </a:rPr>
              <a:t>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</a:rPr>
              <a:t>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1447800"/>
            <a:ext cx="59436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fgets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, 4, stdin);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433887" cy="2938462"/>
          </a:xfrm>
        </p:spPr>
        <p:txBody>
          <a:bodyPr/>
          <a:lstStyle/>
          <a:p>
            <a:pPr eaLnBrk="1" hangingPunct="1"/>
            <a:r>
              <a:rPr lang="en-US" dirty="0"/>
              <a:t>Randomized stack offsets</a:t>
            </a:r>
          </a:p>
          <a:p>
            <a:pPr lvl="1" eaLnBrk="1" hangingPunct="1"/>
            <a:r>
              <a:rPr lang="en-US" dirty="0"/>
              <a:t>At start of program, allocate random amount of space on stack</a:t>
            </a:r>
          </a:p>
          <a:p>
            <a:pPr lvl="1" eaLnBrk="1" hangingPunct="1"/>
            <a:r>
              <a:rPr lang="en-US" dirty="0"/>
              <a:t>Shifts stack addresses for entire program</a:t>
            </a:r>
          </a:p>
          <a:p>
            <a:pPr lvl="1" eaLnBrk="1" hangingPunct="1"/>
            <a:r>
              <a:rPr lang="en-US" dirty="0"/>
              <a:t>Makes it difficult for hacker to predict beginning of inserted code</a:t>
            </a:r>
          </a:p>
          <a:p>
            <a:pPr lvl="1" eaLnBrk="1" hangingPunct="1"/>
            <a:r>
              <a:rPr lang="en-US" dirty="0"/>
              <a:t>E.g.: 5 executions of memory allocation code</a:t>
            </a:r>
          </a:p>
          <a:p>
            <a:pPr lvl="1" eaLnBrk="1" hangingPunct="1"/>
            <a:endParaRPr lang="en-US" dirty="0"/>
          </a:p>
          <a:p>
            <a:pPr lvl="2" eaLnBrk="1" hangingPunct="1"/>
            <a:r>
              <a:rPr lang="en-US" dirty="0"/>
              <a:t>Stack repositioned each time program executes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32303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71495"/>
              </p:ext>
            </p:extLst>
          </p:nvPr>
        </p:nvGraphicFramePr>
        <p:xfrm>
          <a:off x="381000" y="5105400"/>
          <a:ext cx="655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6" imgW="6553200" imgH="203200" progId="Excel.Sheet.12">
                  <p:embed/>
                </p:oleObj>
              </mc:Choice>
              <mc:Fallback>
                <p:oleObj name="Worksheet" r:id="rId6" imgW="6553200" imgH="203200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5105400"/>
                        <a:ext cx="655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79949" y="1328738"/>
            <a:ext cx="2688595" cy="4949546"/>
            <a:chOff x="5979949" y="1328738"/>
            <a:chExt cx="2688595" cy="4949546"/>
          </a:xfrm>
        </p:grpSpPr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7398544" y="33861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alibri Bold" charset="0"/>
                  <a:cs typeface="Courier New"/>
                  <a:sym typeface="Calibri Bold" charset="0"/>
                </a:rPr>
                <a:t>main</a:t>
              </a:r>
            </a:p>
          </p:txBody>
        </p:sp>
        <p:sp>
          <p:nvSpPr>
            <p:cNvPr id="54" name="Rectangle 5"/>
            <p:cNvSpPr>
              <a:spLocks/>
            </p:cNvSpPr>
            <p:nvPr/>
          </p:nvSpPr>
          <p:spPr bwMode="auto">
            <a:xfrm>
              <a:off x="7398544" y="3690938"/>
              <a:ext cx="1270000" cy="957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Application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5" name="Rectangle 7"/>
            <p:cNvSpPr>
              <a:spLocks/>
            </p:cNvSpPr>
            <p:nvPr/>
          </p:nvSpPr>
          <p:spPr bwMode="auto">
            <a:xfrm>
              <a:off x="7398544" y="14049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9"/>
            <p:cNvSpPr>
              <a:spLocks/>
            </p:cNvSpPr>
            <p:nvPr/>
          </p:nvSpPr>
          <p:spPr bwMode="auto">
            <a:xfrm>
              <a:off x="7398544" y="1709738"/>
              <a:ext cx="1270000" cy="1676400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/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7150767" y="1704917"/>
              <a:ext cx="228600" cy="168122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6107341" y="1328738"/>
              <a:ext cx="1062603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base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B?</a:t>
              </a: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>
                  <a:latin typeface="Calibri" pitchFamily="34" charset="0"/>
                </a:rPr>
                <a:t>B?</a:t>
              </a: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052887" cy="5224462"/>
          </a:xfrm>
        </p:spPr>
        <p:txBody>
          <a:bodyPr/>
          <a:lstStyle/>
          <a:p>
            <a:pPr eaLnBrk="1" hangingPunct="1"/>
            <a:r>
              <a:rPr lang="en-US" dirty="0" err="1"/>
              <a:t>Nonexecutable</a:t>
            </a:r>
            <a:r>
              <a:rPr lang="en-US" dirty="0"/>
              <a:t> code segments</a:t>
            </a:r>
          </a:p>
          <a:p>
            <a:pPr lvl="1" eaLnBrk="1" hangingPunct="1"/>
            <a:r>
              <a:rPr lang="en-US" dirty="0"/>
              <a:t>In traditional x86, can mark region of memory as either “read-only” or “writeable”</a:t>
            </a:r>
          </a:p>
          <a:p>
            <a:pPr lvl="2" eaLnBrk="1" hangingPunct="1"/>
            <a:r>
              <a:rPr lang="en-US" dirty="0"/>
              <a:t>Can execute anything readable</a:t>
            </a:r>
          </a:p>
          <a:p>
            <a:pPr lvl="1" eaLnBrk="1" hangingPunct="1"/>
            <a:r>
              <a:rPr lang="en-US" dirty="0"/>
              <a:t>x86-64 added  explicit “execute” permission</a:t>
            </a:r>
          </a:p>
          <a:p>
            <a:pPr lvl="1" eaLnBrk="1" hangingPunct="1"/>
            <a:r>
              <a:rPr lang="en-US" dirty="0"/>
              <a:t>Stack marked as non-executable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79837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21138" y="1154113"/>
            <a:ext cx="4697008" cy="4203700"/>
            <a:chOff x="4021138" y="1154113"/>
            <a:chExt cx="4697008" cy="4203700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162800" y="2023547"/>
              <a:ext cx="155534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P</a:t>
              </a:r>
              <a:r>
                <a:rPr lang="en-US" sz="1800" b="0" dirty="0">
                  <a:latin typeface="Courier New" pitchFamily="49" charset="0"/>
                </a:rPr>
                <a:t> </a:t>
              </a:r>
              <a:r>
                <a:rPr lang="en-US" sz="1800" b="0" dirty="0">
                  <a:latin typeface="Calibri" pitchFamily="34" charset="0"/>
                </a:rPr>
                <a:t>stack 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162800" y="4097615"/>
              <a:ext cx="146900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Q</a:t>
              </a:r>
              <a:r>
                <a:rPr lang="en-US" sz="1800" b="0" dirty="0">
                  <a:latin typeface="Calibri" pitchFamily="34" charset="0"/>
                </a:rPr>
                <a:t> stack 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4419600" y="4665663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4144" y="5943600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32409897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3. Stack Canaries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7939087" cy="5224462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earlier)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3981450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886325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*** stack smashing detected 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Protected Buffer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92075" y="1676400"/>
            <a:ext cx="8899526" cy="396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40072f:	sub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400733:	mov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40073c:	mov    %rax,0x8(%rsp)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400741:	xor    %eax,%eax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400743: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400746:	callq  4006e0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40074b: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40074e:	callq  400570 &lt;puts@plt&gt;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400753:	mov    0x8(%rsp),%rax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400758:	xor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400761:	je     400768 &lt;echo+0x39&gt;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400763:	callq  400580 &lt;__stack_chk_fail@plt&gt;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400768: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40076c:	retq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75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DCB01-F7BC-4355-9155-A9AE76F2B39C}"/>
              </a:ext>
            </a:extLst>
          </p:cNvPr>
          <p:cNvSpPr txBox="1"/>
          <p:nvPr/>
        </p:nvSpPr>
        <p:spPr>
          <a:xfrm>
            <a:off x="5181600" y="1295400"/>
            <a:ext cx="3727239" cy="230832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Aside: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%fs:0x28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Read from memory using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segmented addressing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 is read-only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generated randomly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every time program runs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Setting Up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4432" y="5062304"/>
            <a:ext cx="6183312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%fs:0x28,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Get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 # Place on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  # Erase register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Checking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486263" y="5062393"/>
            <a:ext cx="6516688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),%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# Retrieve from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%fs:0x28,%rax     # Compare to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je	.L6               # If same, OK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call	__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stack_chk_fail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FAIL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char buf[4];  /* Way too small!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gets(buf);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puts(buf);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743200"/>
            <a:ext cx="179705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33400" y="30480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ebp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33400" y="1600200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>
                <a:latin typeface="Courier New" pitchFamily="49" charset="0"/>
                <a:cs typeface="+mn-cs"/>
              </a:rPr>
              <a:t>main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33400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82663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431925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881188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33400" y="33528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ebx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33400" y="39624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33400" y="4343400"/>
            <a:ext cx="1797050" cy="304800"/>
            <a:chOff x="533400" y="4648200"/>
            <a:chExt cx="1797050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1400" y="3810000"/>
            <a:ext cx="1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Input: </a:t>
            </a:r>
            <a:r>
              <a:rPr lang="en-US" sz="1800" i="1" dirty="0">
                <a:latin typeface="Calibri" pitchFamily="34" charset="0"/>
              </a:rPr>
              <a:t>0123456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36DFF-D19A-614C-8D1C-E7248286128B}"/>
              </a:ext>
            </a:extLst>
          </p:cNvPr>
          <p:cNvSpPr txBox="1"/>
          <p:nvPr/>
        </p:nvSpPr>
        <p:spPr>
          <a:xfrm>
            <a:off x="6629400" y="3505200"/>
            <a:ext cx="2369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Some systems:</a:t>
            </a:r>
          </a:p>
          <a:p>
            <a:r>
              <a:rPr lang="en-US" sz="1800" i="1" dirty="0">
                <a:latin typeface="Calibri" pitchFamily="34" charset="0"/>
              </a:rPr>
              <a:t>LSB of canary is 0x00</a:t>
            </a:r>
          </a:p>
          <a:p>
            <a:r>
              <a:rPr lang="en-US" sz="1800" i="1" dirty="0">
                <a:latin typeface="Calibri" pitchFamily="34" charset="0"/>
              </a:rPr>
              <a:t>Allows input 01234567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https://</a:t>
            </a:r>
            <a:r>
              <a:rPr lang="en-US" sz="2800" dirty="0" err="1"/>
              <a:t>canvas.cmu.edu</a:t>
            </a:r>
            <a:r>
              <a:rPr lang="en-US" sz="2800" dirty="0"/>
              <a:t>/courses/10968</a:t>
            </a:r>
          </a:p>
        </p:txBody>
      </p:sp>
    </p:spTree>
    <p:extLst>
      <p:ext uri="{BB962C8B-B14F-4D97-AF65-F5344CB8AC3E}">
        <p14:creationId xmlns:p14="http://schemas.microsoft.com/office/powerpoint/2010/main" val="2071129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(for hackers)</a:t>
            </a:r>
          </a:p>
          <a:p>
            <a:pPr lvl="1"/>
            <a:r>
              <a:rPr lang="en-US" dirty="0"/>
              <a:t>Stack randomization makes it hard to predict buffer location</a:t>
            </a:r>
          </a:p>
          <a:p>
            <a:pPr lvl="1"/>
            <a:r>
              <a:rPr lang="en-US" dirty="0"/>
              <a:t>Marking stack </a:t>
            </a:r>
            <a:r>
              <a:rPr lang="en-US" dirty="0" err="1"/>
              <a:t>nonexecutable</a:t>
            </a:r>
            <a:r>
              <a:rPr lang="en-US" dirty="0"/>
              <a:t> makes it hard to insert binary code</a:t>
            </a:r>
          </a:p>
          <a:p>
            <a:r>
              <a:rPr lang="en-US" dirty="0"/>
              <a:t>Alternative Strategy</a:t>
            </a:r>
          </a:p>
          <a:p>
            <a:pPr lvl="1"/>
            <a:r>
              <a:rPr lang="en-US" dirty="0"/>
              <a:t>Use existing code</a:t>
            </a:r>
          </a:p>
          <a:p>
            <a:pPr lvl="2"/>
            <a:r>
              <a:rPr lang="en-US" dirty="0"/>
              <a:t>E.g., library code from </a:t>
            </a:r>
            <a:r>
              <a:rPr lang="en-US" dirty="0" err="1"/>
              <a:t>stdlib</a:t>
            </a:r>
            <a:endParaRPr lang="en-US" dirty="0"/>
          </a:p>
          <a:p>
            <a:pPr lvl="1"/>
            <a:r>
              <a:rPr lang="en-US" dirty="0"/>
              <a:t>String together fragments to achieve overall desired outcome</a:t>
            </a:r>
          </a:p>
          <a:p>
            <a:pPr lvl="1"/>
            <a:r>
              <a:rPr lang="en-US" i="1" dirty="0"/>
              <a:t>Does not overcome stack canaries</a:t>
            </a:r>
          </a:p>
          <a:p>
            <a:r>
              <a:rPr lang="en-US" dirty="0"/>
              <a:t>Construct program from </a:t>
            </a:r>
            <a:r>
              <a:rPr lang="en-US" i="1" dirty="0"/>
              <a:t>gadgets</a:t>
            </a:r>
            <a:endParaRPr lang="en-US" dirty="0"/>
          </a:p>
          <a:p>
            <a:pPr lvl="1"/>
            <a:r>
              <a:rPr lang="en-US" dirty="0"/>
              <a:t>Sequence of instructions ending in </a:t>
            </a:r>
            <a:r>
              <a:rPr lang="en-US" b="1" dirty="0">
                <a:latin typeface="Courier New"/>
                <a:cs typeface="Courier New"/>
              </a:rPr>
              <a:t>ret</a:t>
            </a:r>
          </a:p>
          <a:p>
            <a:pPr lvl="2"/>
            <a:r>
              <a:rPr lang="en-US" dirty="0"/>
              <a:t>Encoded by single byte </a:t>
            </a:r>
            <a:r>
              <a:rPr lang="en-US" b="1" dirty="0">
                <a:latin typeface="Courier New"/>
                <a:cs typeface="Courier New"/>
              </a:rPr>
              <a:t>0xc3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positions fixed from run to run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is executable</a:t>
            </a:r>
          </a:p>
        </p:txBody>
      </p:sp>
    </p:spTree>
    <p:extLst>
      <p:ext uri="{BB962C8B-B14F-4D97-AF65-F5344CB8AC3E}">
        <p14:creationId xmlns:p14="http://schemas.microsoft.com/office/powerpoint/2010/main" val="3678308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5410199"/>
            <a:ext cx="7896225" cy="923925"/>
          </a:xfrm>
        </p:spPr>
        <p:txBody>
          <a:bodyPr/>
          <a:lstStyle/>
          <a:p>
            <a:r>
              <a:rPr lang="en-US" dirty="0"/>
              <a:t>Use tail end of existing functions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long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ab_plus_c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(long a, long b, long c) {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return a*b + c;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00200" y="3200400"/>
            <a:ext cx="5943600" cy="1708666"/>
            <a:chOff x="1600200" y="3200400"/>
            <a:chExt cx="5943600" cy="170866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4004d0:  48 0f af fe  imul %rsi,%rdi             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4004d4:  48 8d 04 17  lea (%rdi,%rdx,1),%rax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4004d8:  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495800" y="4275053"/>
              <a:ext cx="533400" cy="4493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017615" y="453973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rax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rdx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0x4004d4</a:t>
            </a:r>
          </a:p>
        </p:txBody>
      </p:sp>
    </p:spTree>
    <p:extLst>
      <p:ext uri="{BB962C8B-B14F-4D97-AF65-F5344CB8AC3E}">
        <p14:creationId xmlns:p14="http://schemas.microsoft.com/office/powerpoint/2010/main" val="3999899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#2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96875" y="5562599"/>
            <a:ext cx="7896225" cy="771525"/>
          </a:xfrm>
        </p:spPr>
        <p:txBody>
          <a:bodyPr/>
          <a:lstStyle/>
          <a:p>
            <a:r>
              <a:rPr lang="en-US" dirty="0"/>
              <a:t>Repurpose byte codes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(unsigned *p) {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*p = 3347663060u;   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200400"/>
            <a:ext cx="6858000" cy="107465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&lt;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4004d9:  c7 07 d4 48 89 c7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movl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  $0xc78948d4,(%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rdi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)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4004df:  c3               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retq</a:t>
            </a:r>
            <a:endParaRPr lang="da-DK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3733801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419600" y="4275053"/>
            <a:ext cx="609600" cy="449348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17615" y="45397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rdi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sym typeface="Wingdings"/>
              </a:rPr>
              <a:t> </a:t>
            </a:r>
            <a:r>
              <a:rPr lang="en-US" sz="1800" dirty="0" err="1">
                <a:latin typeface="Calibri" pitchFamily="34" charset="0"/>
                <a:sym typeface="Wingdings"/>
              </a:rPr>
              <a:t>rax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429000"/>
            <a:ext cx="1143000" cy="38099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0x4004dc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48200" y="2743200"/>
            <a:ext cx="228600" cy="685801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17615" y="2743200"/>
            <a:ext cx="315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Encodes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9472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399"/>
            <a:ext cx="7896225" cy="1609725"/>
          </a:xfrm>
        </p:spPr>
        <p:txBody>
          <a:bodyPr/>
          <a:lstStyle/>
          <a:p>
            <a:r>
              <a:rPr lang="en-US" dirty="0"/>
              <a:t>Trigger with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Will start executing Gadget 1</a:t>
            </a:r>
          </a:p>
          <a:p>
            <a:r>
              <a:rPr lang="en-US" dirty="0"/>
              <a:t>Final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 each gadget will start next one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: pop address from stack and jump to that address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57400" y="1257300"/>
            <a:ext cx="4191000" cy="2286000"/>
            <a:chOff x="2362200" y="2133600"/>
            <a:chExt cx="4191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895600" y="38100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35052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2895600"/>
              <a:ext cx="1066800" cy="60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25908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0386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40386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1 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3528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33528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2 code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23622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23622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</a:t>
              </a:r>
              <a:r>
                <a:rPr lang="en-US" sz="1200" i="1" dirty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 code</a:t>
              </a:r>
            </a:p>
          </p:txBody>
        </p:sp>
        <p:cxnSp>
          <p:nvCxnSpPr>
            <p:cNvPr id="17" name="Straight Arrow Connector 16"/>
            <p:cNvCxnSpPr>
              <a:endCxn id="10" idx="1"/>
            </p:cNvCxnSpPr>
            <p:nvPr/>
          </p:nvCxnSpPr>
          <p:spPr>
            <a:xfrm>
              <a:off x="3429000" y="3962400"/>
              <a:ext cx="1295400" cy="2667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1"/>
            </p:cNvCxnSpPr>
            <p:nvPr/>
          </p:nvCxnSpPr>
          <p:spPr>
            <a:xfrm flipV="1">
              <a:off x="3429000" y="3543300"/>
              <a:ext cx="1295400" cy="1143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1"/>
            </p:cNvCxnSpPr>
            <p:nvPr/>
          </p:nvCxnSpPr>
          <p:spPr>
            <a:xfrm flipV="1">
              <a:off x="3429000" y="25527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" idx="1"/>
            </p:cNvCxnSpPr>
            <p:nvPr/>
          </p:nvCxnSpPr>
          <p:spPr>
            <a:xfrm>
              <a:off x="2362200" y="39624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95600" y="2133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/>
                  <a:cs typeface="Calibri"/>
                </a:rPr>
                <a:t>Stack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90600" y="2957256"/>
            <a:ext cx="1066800" cy="30480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Courier New"/>
                <a:cs typeface="Courier New"/>
              </a:rPr>
              <a:t>%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cs typeface="Courier New"/>
              </a:rPr>
              <a:t>rsp</a:t>
            </a:r>
            <a:endParaRPr lang="en-US" sz="1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3745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Crafting an ROP Attack String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r>
              <a:rPr lang="en-US" dirty="0"/>
              <a:t>Gadget #1</a:t>
            </a:r>
          </a:p>
          <a:p>
            <a:pPr lvl="1"/>
            <a:r>
              <a:rPr lang="en-US" sz="1800" b="1" kern="1200" dirty="0">
                <a:solidFill>
                  <a:srgbClr val="000000"/>
                </a:solidFill>
                <a:latin typeface="Courier New"/>
                <a:ea typeface="+mn-ea"/>
                <a:cs typeface="Courier New"/>
              </a:rPr>
              <a:t>0x4004d4  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  <a:p>
            <a:r>
              <a:rPr lang="en-US" dirty="0"/>
              <a:t>Gadget #2</a:t>
            </a:r>
          </a:p>
          <a:p>
            <a:pPr lvl="1"/>
            <a:r>
              <a:rPr lang="en-US" sz="1800" b="1" dirty="0">
                <a:latin typeface="Courier New"/>
                <a:cs typeface="Courier New"/>
              </a:rPr>
              <a:t>0x4004dc</a:t>
            </a: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rax</a:t>
            </a:r>
            <a:endParaRPr lang="en-US" dirty="0"/>
          </a:p>
          <a:p>
            <a:r>
              <a:rPr lang="en-US" dirty="0"/>
              <a:t>Combination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30 31 32 33 34 35 36 37 38 39 30 31 32 33 34 35 36 37 38 39 30 31 32 33 d4 04 40 00 00 00 00 00 dc 04 40 00 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2564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27756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0183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d0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A14EE139-2133-4E5C-8125-33472FCA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2809711"/>
            <a:ext cx="449262" cy="304800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d4</a:t>
            </a:r>
          </a:p>
        </p:txBody>
      </p:sp>
    </p:spTree>
    <p:extLst>
      <p:ext uri="{BB962C8B-B14F-4D97-AF65-F5344CB8AC3E}">
        <p14:creationId xmlns:p14="http://schemas.microsoft.com/office/powerpoint/2010/main" val="67010096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Happens when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dirty="0"/>
              <a:t> returns?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Echo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b="1" dirty="0">
                <a:cs typeface="Calibri" panose="020F0502020204030204" pitchFamily="34" charset="0"/>
              </a:rPr>
              <a:t>Starts Gadget #1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#1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Starts Gadget #2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#2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Goes off somewhere ...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d4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32564" y="2813006"/>
            <a:ext cx="1347788" cy="304800"/>
            <a:chOff x="2377022" y="2811289"/>
            <a:chExt cx="1347788" cy="304800"/>
          </a:xfrm>
          <a:solidFill>
            <a:srgbClr val="D5F1CF"/>
          </a:solidFill>
        </p:grpSpPr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564" y="251631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</p:spTree>
    <p:extLst>
      <p:ext uri="{BB962C8B-B14F-4D97-AF65-F5344CB8AC3E}">
        <p14:creationId xmlns:p14="http://schemas.microsoft.com/office/powerpoint/2010/main" val="31140851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(8MB limit)</a:t>
            </a:r>
          </a:p>
          <a:p>
            <a:pPr lvl="1"/>
            <a:r>
              <a:rPr lang="en-US" dirty="0"/>
              <a:t>E. </a:t>
            </a:r>
            <a:r>
              <a:rPr lang="en-US" dirty="0" err="1"/>
              <a:t>g</a:t>
            </a:r>
            <a:r>
              <a:rPr lang="en-US" dirty="0"/>
              <a:t>., local variables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/>
              <a:t>When call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Statically allocated data</a:t>
            </a:r>
          </a:p>
          <a:p>
            <a:pPr lvl="1"/>
            <a:r>
              <a:rPr lang="en-US" dirty="0"/>
              <a:t>E.g., global </a:t>
            </a:r>
            <a:r>
              <a:rPr lang="en-US" dirty="0" err="1"/>
              <a:t>vars</a:t>
            </a:r>
            <a:r>
              <a:rPr lang="en-US" dirty="0"/>
              <a:t>, </a:t>
            </a:r>
            <a:r>
              <a:rPr lang="en-US" sz="1800" b="1" dirty="0">
                <a:latin typeface="Courier New"/>
                <a:cs typeface="Courier New"/>
              </a:rPr>
              <a:t>static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, string constants</a:t>
            </a:r>
          </a:p>
          <a:p>
            <a:r>
              <a:rPr lang="en-US" dirty="0"/>
              <a:t>Text 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950402" y="6169580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>
                <a:latin typeface="Calibri" pitchFamily="34" charset="0"/>
              </a:rPr>
              <a:t>Hex Address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4467538" y="914400"/>
            <a:ext cx="23904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  <a:p>
            <a:pPr algn="r" eaLnBrk="0" hangingPunct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(= 2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–1)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5842202" y="6412468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000000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0252" name="Text Box 27"/>
          <p:cNvSpPr txBox="1">
            <a:spLocks noChangeArrowheads="1"/>
          </p:cNvSpPr>
          <p:nvPr/>
        </p:nvSpPr>
        <p:spPr bwMode="auto">
          <a:xfrm>
            <a:off x="5842202" y="616958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400000</a:t>
            </a:r>
          </a:p>
        </p:txBody>
      </p:sp>
      <p:sp>
        <p:nvSpPr>
          <p:cNvPr id="10253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0254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5181600" y="6115605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7" name="AutoShape 16"/>
          <p:cNvSpPr>
            <a:spLocks/>
          </p:cNvSpPr>
          <p:nvPr/>
        </p:nvSpPr>
        <p:spPr bwMode="auto">
          <a:xfrm rot="10800000">
            <a:off x="8364538" y="16764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563" y="20637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67601" y="1535668"/>
            <a:ext cx="23903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00007FFFF0000000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Union Allocation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825500"/>
          </a:xfrm>
          <a:ln/>
        </p:spPr>
        <p:txBody>
          <a:bodyPr/>
          <a:lstStyle/>
          <a:p>
            <a:r>
              <a:rPr lang="en-US" dirty="0"/>
              <a:t>Allocate according to largest element</a:t>
            </a:r>
          </a:p>
          <a:p>
            <a:r>
              <a:rPr lang="en-US" dirty="0"/>
              <a:t>Can only use one field at a time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609600" y="2232024"/>
            <a:ext cx="2222500" cy="15017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union U1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*up;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609600" y="3886200"/>
            <a:ext cx="2222500" cy="15240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/>
        </p:nvGraphicFramePr>
        <p:xfrm>
          <a:off x="342900" y="571500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4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/>
        </p:nvGraphicFramePr>
        <p:xfrm>
          <a:off x="4025900" y="265430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i[0]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/>
          </p:cNvSpPr>
          <p:nvPr/>
        </p:nvSpPr>
        <p:spPr bwMode="auto">
          <a:xfrm>
            <a:off x="528638" y="1495424"/>
            <a:ext cx="2527300" cy="13239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union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f;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u;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bit_float_t;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604838" y="3289300"/>
            <a:ext cx="3898900" cy="18161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float bit2float(unsigned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4724400" y="3292474"/>
            <a:ext cx="3898900" cy="181292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float2bit(float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Using Union to Access Bit Patterns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593725" y="5257800"/>
            <a:ext cx="3149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(float)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4722813" y="5257800"/>
            <a:ext cx="38862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(unsigned)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graphicFrame>
        <p:nvGraphicFramePr>
          <p:cNvPr id="32777" name="Group 9"/>
          <p:cNvGraphicFramePr>
            <a:graphicFrameLocks noGrp="1"/>
          </p:cNvGraphicFramePr>
          <p:nvPr/>
        </p:nvGraphicFramePr>
        <p:xfrm>
          <a:off x="4622800" y="14986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5724525" cy="15970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Revisited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1"/>
            <a:ext cx="8307387" cy="5486400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Idea</a:t>
            </a:r>
            <a:endParaRPr lang="en-US" dirty="0"/>
          </a:p>
          <a:p>
            <a:pPr lvl="1"/>
            <a:r>
              <a:rPr lang="en-US" dirty="0"/>
              <a:t>Short/long/quad words stored in memory as 2/4/8 consecutive bytes</a:t>
            </a:r>
          </a:p>
          <a:p>
            <a:pPr lvl="1"/>
            <a:r>
              <a:rPr lang="en-US" dirty="0"/>
              <a:t>Which byte is most (least) significant?</a:t>
            </a:r>
          </a:p>
          <a:p>
            <a:pPr lvl="1"/>
            <a:r>
              <a:rPr lang="en-US" dirty="0"/>
              <a:t>Can cause problems when exchanging binary data between machines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Big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Most significant byte has lowest address</a:t>
            </a:r>
          </a:p>
          <a:p>
            <a:pPr lvl="1"/>
            <a:r>
              <a:rPr lang="en-US" dirty="0" err="1"/>
              <a:t>Sparc</a:t>
            </a:r>
            <a:r>
              <a:rPr lang="en-US" dirty="0"/>
              <a:t>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Little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Least significant byte has lowest address</a:t>
            </a:r>
          </a:p>
          <a:p>
            <a:pPr lvl="1"/>
            <a:r>
              <a:rPr lang="en-US" dirty="0"/>
              <a:t>Intel x86, ARM Android and IOS</a:t>
            </a:r>
          </a:p>
          <a:p>
            <a:r>
              <a:rPr lang="en-US" dirty="0"/>
              <a:t>Bi </a:t>
            </a:r>
            <a:r>
              <a:rPr lang="en-US" dirty="0" err="1"/>
              <a:t>Endian</a:t>
            </a:r>
            <a:endParaRPr lang="en-US" dirty="0"/>
          </a:p>
          <a:p>
            <a:pPr lvl="1"/>
            <a:r>
              <a:rPr lang="en-US" dirty="0"/>
              <a:t>Can be configured either way</a:t>
            </a:r>
          </a:p>
          <a:p>
            <a:pPr lvl="1"/>
            <a:r>
              <a:rPr lang="en-US" dirty="0"/>
              <a:t>ARM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6650038" cy="1109662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533400" y="1150938"/>
            <a:ext cx="4051300" cy="1820862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union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char c[8];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short s[4];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long l[1];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83320"/>
              </p:ext>
            </p:extLst>
          </p:nvPr>
        </p:nvGraphicFramePr>
        <p:xfrm>
          <a:off x="1676400" y="33934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38323" y="339344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32-bit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68279"/>
              </p:ext>
            </p:extLst>
          </p:nvPr>
        </p:nvGraphicFramePr>
        <p:xfrm>
          <a:off x="1676400" y="51460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738323" y="5146040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64-bit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1524000"/>
            <a:ext cx="3411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How are the bytes inside </a:t>
            </a:r>
            <a:br>
              <a:rPr lang="en-US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short/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/long stored?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783691" y="3241039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00200" y="3079527"/>
            <a:ext cx="22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Memory addresses growing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15200" cy="1182688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 (Cont).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1219200" y="990600"/>
            <a:ext cx="6781800" cy="52578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for 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8;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dw.c[j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 = 0xf0 +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printf("Characters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0-7 ==  [0x%x,0x%x,0x%x,0x%x,0x%x,0x%x,0x%x,0x%x]\n",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dw.c[0], dw.c[1], dw.c[2], dw.c[3],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dw.c[4], dw.c[5], dw.c[6], dw.c[7]);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printf("Shorts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0-3 == [0x%x,0x%x,0x%x,0x%x]\n",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dw.s[0], dw.s[1], dw.s[2], dw.s[3]);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0-1 == [0x%x,0x%x]\n",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dw.i[0], dw.i[1]);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printf("Long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 == [0x%lx]\n",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dw.l[0]);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273800" cy="11652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IA32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28601" y="4876800"/>
            <a:ext cx="8458199" cy="144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[0xf3f2f1f0]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284163" y="44323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Output: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Rectangle 12"/>
          <p:cNvSpPr>
            <a:spLocks/>
          </p:cNvSpPr>
          <p:nvPr/>
        </p:nvSpPr>
        <p:spPr bwMode="auto">
          <a:xfrm>
            <a:off x="4571249" y="373445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4" name="Rectangle 12"/>
          <p:cNvSpPr>
            <a:spLocks/>
          </p:cNvSpPr>
          <p:nvPr/>
        </p:nvSpPr>
        <p:spPr bwMode="auto">
          <a:xfrm>
            <a:off x="5105400" y="3746500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5" name="Rectangle 12"/>
          <p:cNvSpPr>
            <a:spLocks/>
          </p:cNvSpPr>
          <p:nvPr/>
        </p:nvSpPr>
        <p:spPr bwMode="auto">
          <a:xfrm>
            <a:off x="7642927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223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Sun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Big Endian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228600" y="5029200"/>
            <a:ext cx="8686800" cy="12954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[0xf0f1,0xf2f3,0xf4f5,0xf6f7]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[0xf0f1f2f3,0xf4f5f6f7]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[0xf0f1f2f3]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304800" y="44958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Sun: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1966162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4653002" y="373445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1" name="Rectangle 12"/>
          <p:cNvSpPr>
            <a:spLocks/>
          </p:cNvSpPr>
          <p:nvPr/>
        </p:nvSpPr>
        <p:spPr bwMode="auto">
          <a:xfrm>
            <a:off x="5023648" y="3746500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2" name="Rectangle 12"/>
          <p:cNvSpPr>
            <a:spLocks/>
          </p:cNvSpPr>
          <p:nvPr/>
        </p:nvSpPr>
        <p:spPr bwMode="auto">
          <a:xfrm>
            <a:off x="7724680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 flipH="1"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477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x86-64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457200" y="1066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190500" y="4953000"/>
            <a:ext cx="8763000" cy="12319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[0xf7f6f5f4f3f2f1f0]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381000" y="4330987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x86-64: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7642926" y="3757612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2489426" y="4038887"/>
            <a:ext cx="4901974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4800600" y="4038887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 of Compound Types in C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  <a:ln/>
        </p:spPr>
        <p:txBody>
          <a:bodyPr/>
          <a:lstStyle/>
          <a:p>
            <a:r>
              <a:rPr lang="en-US" dirty="0"/>
              <a:t>Arrays</a:t>
            </a:r>
          </a:p>
          <a:p>
            <a:pPr marL="552450" lvl="1"/>
            <a:r>
              <a:rPr lang="en-US" dirty="0"/>
              <a:t>Contiguous allocation of memory</a:t>
            </a:r>
          </a:p>
          <a:p>
            <a:pPr marL="552450" lvl="1"/>
            <a:r>
              <a:rPr lang="en-US" dirty="0"/>
              <a:t>Aligned to satisfy every element’s alignment requirement</a:t>
            </a:r>
          </a:p>
          <a:p>
            <a:pPr marL="552450" lvl="1"/>
            <a:r>
              <a:rPr lang="en-US" dirty="0"/>
              <a:t>Pointer to first element</a:t>
            </a:r>
          </a:p>
          <a:p>
            <a:pPr marL="552450" lvl="1"/>
            <a:r>
              <a:rPr lang="en-US" dirty="0"/>
              <a:t>No bounds checking</a:t>
            </a:r>
          </a:p>
          <a:p>
            <a:r>
              <a:rPr lang="en-US" dirty="0"/>
              <a:t>Structures</a:t>
            </a:r>
          </a:p>
          <a:p>
            <a:pPr marL="552450" lvl="1"/>
            <a:r>
              <a:rPr lang="en-US" dirty="0"/>
              <a:t>Allocate bytes in order declared</a:t>
            </a:r>
          </a:p>
          <a:p>
            <a:pPr marL="552450" lvl="1"/>
            <a:r>
              <a:rPr lang="en-US" dirty="0"/>
              <a:t>Pad in middle and at end to satisfy alignment</a:t>
            </a:r>
          </a:p>
          <a:p>
            <a:r>
              <a:rPr lang="en-US" dirty="0"/>
              <a:t>Unions</a:t>
            </a:r>
          </a:p>
          <a:p>
            <a:pPr marL="552450" lvl="1"/>
            <a:r>
              <a:rPr lang="en-US" dirty="0"/>
              <a:t>Overlay declarations</a:t>
            </a:r>
          </a:p>
          <a:p>
            <a:pPr marL="552450" lvl="1"/>
            <a:r>
              <a:rPr lang="en-US" dirty="0"/>
              <a:t>Way to circumvent type system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845300" cy="573087"/>
          </a:xfrm>
        </p:spPr>
        <p:txBody>
          <a:bodyPr/>
          <a:lstStyle/>
          <a:p>
            <a:pPr eaLnBrk="1" hangingPunct="1"/>
            <a:r>
              <a:rPr lang="en-US"/>
              <a:t>Memory Allocation Example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371600"/>
            <a:ext cx="6477000" cy="47987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big_array[1L&lt;&lt;24];  /* 16 MB */</a:t>
            </a: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huge_array[1L&lt;&lt;31]; /*  2 GB */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global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useless</a:t>
            </a:r>
            <a:r>
              <a:rPr lang="fi-FI" sz="1800" dirty="0">
                <a:latin typeface="Courier New" pitchFamily="49" charset="0"/>
              </a:rPr>
              <a:t>() { </a:t>
            </a:r>
            <a:r>
              <a:rPr lang="fi-FI" sz="1800" dirty="0" err="1">
                <a:latin typeface="Courier New" pitchFamily="49" charset="0"/>
              </a:rPr>
              <a:t>return</a:t>
            </a:r>
            <a:r>
              <a:rPr lang="fi-FI" sz="1800" dirty="0">
                <a:latin typeface="Courier New" pitchFamily="49" charset="0"/>
              </a:rPr>
              <a:t> 0; }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main ()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{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void</a:t>
            </a:r>
            <a:r>
              <a:rPr lang="fi-FI" sz="1800" dirty="0">
                <a:latin typeface="Courier New" pitchFamily="49" charset="0"/>
              </a:rPr>
              <a:t> *phuge1, *psmall2, *phuge3, *psmall4;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local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phuge1 = malloc(1L &lt;&lt; 28);  /* 256 MB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psmall2 = malloc(1L &lt;&lt; 8);  /* 256  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phuge3 = malloc(1L &lt;&lt; 32);  /*   4 GB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psmall4 = malloc(1L &lt;&lt; 8);  /* 256  B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 /* Some print statements ...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29" y="6267855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 lvl="1">
              <a:defRPr/>
            </a:pPr>
            <a:r>
              <a:rPr lang="en-US" dirty="0"/>
              <a:t>Code Injection Attack</a:t>
            </a:r>
          </a:p>
          <a:p>
            <a:pPr lvl="1">
              <a:defRPr/>
            </a:pPr>
            <a:r>
              <a:rPr lang="en-US" dirty="0"/>
              <a:t>Return Oriented Programming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6128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C00000"/>
                </a:solidFill>
              </a:rPr>
              <a:t>Buffer overflow bugs can allow remote machines to execute arbitrary code on victim machines</a:t>
            </a:r>
          </a:p>
          <a:p>
            <a:pPr eaLnBrk="1" hangingPunct="1"/>
            <a:r>
              <a:rPr lang="en-US" dirty="0"/>
              <a:t>Distressingly common in real programs</a:t>
            </a:r>
          </a:p>
          <a:p>
            <a:pPr lvl="1" eaLnBrk="1" hangingPunct="1"/>
            <a:r>
              <a:rPr lang="en-US" dirty="0"/>
              <a:t>Programmers keep making the same mistakes </a:t>
            </a:r>
            <a:r>
              <a:rPr lang="en-US" dirty="0">
                <a:sym typeface="Wingdings"/>
              </a:rPr>
              <a:t></a:t>
            </a:r>
          </a:p>
          <a:p>
            <a:pPr lvl="1" eaLnBrk="1" hangingPunct="1"/>
            <a:r>
              <a:rPr lang="en-US" dirty="0">
                <a:sym typeface="Wingdings"/>
              </a:rPr>
              <a:t>Recent measures make these attacks much more difficult</a:t>
            </a:r>
            <a:endParaRPr lang="en-US" dirty="0"/>
          </a:p>
          <a:p>
            <a:pPr eaLnBrk="1" hangingPunct="1"/>
            <a:r>
              <a:rPr lang="en-US" dirty="0"/>
              <a:t>Examples across the decades</a:t>
            </a:r>
          </a:p>
          <a:p>
            <a:pPr lvl="1" eaLnBrk="1" hangingPunct="1"/>
            <a:r>
              <a:rPr lang="en-US" dirty="0"/>
              <a:t>Original “Internet worm” (1988)</a:t>
            </a:r>
          </a:p>
          <a:p>
            <a:pPr lvl="1" eaLnBrk="1" hangingPunct="1"/>
            <a:r>
              <a:rPr lang="en-US" dirty="0"/>
              <a:t>“IM wars” (1999)</a:t>
            </a:r>
          </a:p>
          <a:p>
            <a:pPr lvl="1" eaLnBrk="1" hangingPunct="1"/>
            <a:r>
              <a:rPr lang="en-US" dirty="0"/>
              <a:t>Twilight hack on Wii (2000s)</a:t>
            </a:r>
          </a:p>
          <a:p>
            <a:pPr lvl="1" eaLnBrk="1" hangingPunct="1"/>
            <a:r>
              <a:rPr lang="en-US" dirty="0"/>
              <a:t>… and many, many more</a:t>
            </a:r>
          </a:p>
          <a:p>
            <a:pPr eaLnBrk="1" hangingPunct="1"/>
            <a:r>
              <a:rPr lang="en-US" dirty="0"/>
              <a:t>You will learn some of the tricks in </a:t>
            </a:r>
            <a:r>
              <a:rPr lang="en-US" dirty="0" err="1"/>
              <a:t>attacklab</a:t>
            </a:r>
            <a:endParaRPr lang="en-US" dirty="0"/>
          </a:p>
          <a:p>
            <a:pPr lvl="1" eaLnBrk="1" hangingPunct="1"/>
            <a:r>
              <a:rPr lang="en-US" dirty="0"/>
              <a:t>Hopefully to convince you to never leave such holes in your programs!!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Exploited a few vulnerabilities to spread</a:t>
            </a:r>
          </a:p>
          <a:p>
            <a:pPr lvl="1" eaLnBrk="1" hangingPunct="1"/>
            <a:r>
              <a:rPr lang="en-US" dirty="0"/>
              <a:t>Early versions of the finger server (</a:t>
            </a:r>
            <a:r>
              <a:rPr lang="en-US" dirty="0" err="1"/>
              <a:t>fingerd</a:t>
            </a:r>
            <a:r>
              <a:rPr lang="en-US" dirty="0"/>
              <a:t>) used </a:t>
            </a:r>
            <a:r>
              <a:rPr lang="en-US" b="1" dirty="0">
                <a:latin typeface="Courier New" pitchFamily="49" charset="0"/>
              </a:rPr>
              <a:t>gets()</a:t>
            </a:r>
            <a:r>
              <a:rPr lang="en-US" b="1" dirty="0"/>
              <a:t> </a:t>
            </a:r>
            <a:r>
              <a:rPr lang="en-US" dirty="0"/>
              <a:t>to read the argument sent by the client: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 </a:t>
            </a:r>
            <a:r>
              <a:rPr lang="en-US" b="1" dirty="0" err="1">
                <a:latin typeface="Courier New" pitchFamily="49" charset="0"/>
              </a:rPr>
              <a:t>droh@cs.cmu.edu</a:t>
            </a:r>
            <a:endParaRPr lang="en-US" b="1" dirty="0">
              <a:latin typeface="Courier New" pitchFamily="49" charset="0"/>
            </a:endParaRPr>
          </a:p>
          <a:p>
            <a:pPr lvl="1" eaLnBrk="1" hangingPunct="1"/>
            <a:r>
              <a:rPr lang="en-US" dirty="0"/>
              <a:t>Worm attacked </a:t>
            </a:r>
            <a:r>
              <a:rPr lang="en-US" dirty="0" err="1"/>
              <a:t>fingerd</a:t>
            </a:r>
            <a:r>
              <a:rPr lang="en-US" dirty="0"/>
              <a:t> server by sending phony argument: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</a:t>
            </a:r>
            <a:r>
              <a:rPr lang="en-US" b="1" i="1" dirty="0">
                <a:latin typeface="Courier New" pitchFamily="49" charset="0"/>
              </a:rPr>
              <a:t> “exploit-code  padding  new-return-address”</a:t>
            </a:r>
          </a:p>
          <a:p>
            <a:pPr lvl="2" eaLnBrk="1" hangingPunct="1"/>
            <a:r>
              <a:rPr lang="en-US" dirty="0"/>
              <a:t>exploit code: executed a root shell on the victim machine with a direct TCP connection to the attacker.</a:t>
            </a:r>
          </a:p>
          <a:p>
            <a:pPr eaLnBrk="1" hangingPunct="1"/>
            <a:r>
              <a:rPr lang="en-US" dirty="0"/>
              <a:t>Once on a machine, scanned for other machines to attack</a:t>
            </a:r>
          </a:p>
          <a:p>
            <a:pPr lvl="1" eaLnBrk="1" hangingPunct="1"/>
            <a:r>
              <a:rPr lang="en-US" dirty="0"/>
              <a:t>invaded ~6000 computers in hours (10% of the Internet </a:t>
            </a:r>
            <a:r>
              <a:rPr lang="en-US" dirty="0">
                <a:sym typeface="Wingdings"/>
              </a:rPr>
              <a:t> )</a:t>
            </a:r>
          </a:p>
          <a:p>
            <a:pPr lvl="2" eaLnBrk="1" hangingPunct="1"/>
            <a:r>
              <a:rPr lang="en-US" dirty="0">
                <a:sym typeface="Wingdings"/>
              </a:rPr>
              <a:t>see June 1989 article in </a:t>
            </a:r>
            <a:r>
              <a:rPr lang="en-US" i="1" dirty="0">
                <a:sym typeface="Wingdings"/>
              </a:rPr>
              <a:t>Comm. of the ACM</a:t>
            </a:r>
            <a:endParaRPr lang="en-US" i="1" dirty="0"/>
          </a:p>
          <a:p>
            <a:pPr lvl="1" eaLnBrk="1" hangingPunct="1"/>
            <a:r>
              <a:rPr lang="en-US" dirty="0"/>
              <a:t>the young author of the worm was prosecuted…</a:t>
            </a:r>
          </a:p>
          <a:p>
            <a:pPr lvl="1" eaLnBrk="1" hangingPunct="1"/>
            <a:r>
              <a:rPr lang="en-US" dirty="0"/>
              <a:t>and CERT was formed… still homed at CMU</a:t>
            </a:r>
          </a:p>
        </p:txBody>
      </p:sp>
    </p:spTree>
    <p:extLst>
      <p:ext uri="{BB962C8B-B14F-4D97-AF65-F5344CB8AC3E}">
        <p14:creationId xmlns:p14="http://schemas.microsoft.com/office/powerpoint/2010/main" val="137972303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Example 2: IM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2819400"/>
          </a:xfrm>
        </p:spPr>
        <p:txBody>
          <a:bodyPr/>
          <a:lstStyle/>
          <a:p>
            <a:pPr eaLnBrk="1" hangingPunct="1"/>
            <a:r>
              <a:rPr lang="en-US" dirty="0"/>
              <a:t>July, 1999</a:t>
            </a:r>
          </a:p>
          <a:p>
            <a:pPr lvl="1" eaLnBrk="1" hangingPunct="1"/>
            <a:r>
              <a:rPr lang="en-US" dirty="0"/>
              <a:t>Microsoft launches MSN Messenger (instant messaging system).</a:t>
            </a:r>
          </a:p>
          <a:p>
            <a:pPr lvl="1" eaLnBrk="1" hangingPunct="1"/>
            <a:r>
              <a:rPr lang="en-US" dirty="0"/>
              <a:t>Messenger clients can access popular AOL Instant Messaging Service (AIM) servers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5748337" y="3978275"/>
            <a:ext cx="1095375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server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4741862" y="29718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4808537" y="50292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071937" y="3978275"/>
            <a:ext cx="998538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client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286000" y="3978275"/>
            <a:ext cx="1095375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server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394075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072062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46737" y="371792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rot="5400000">
            <a:off x="5641975" y="47625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686800" cy="573087"/>
          </a:xfrm>
        </p:spPr>
        <p:txBody>
          <a:bodyPr/>
          <a:lstStyle/>
          <a:p>
            <a:pPr eaLnBrk="1" hangingPunct="1"/>
            <a:r>
              <a:rPr lang="en-US" dirty="0"/>
              <a:t>IM War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5454650"/>
          </a:xfrm>
        </p:spPr>
        <p:txBody>
          <a:bodyPr/>
          <a:lstStyle/>
          <a:p>
            <a:pPr eaLnBrk="1" hangingPunct="1"/>
            <a:r>
              <a:rPr lang="en-US" dirty="0"/>
              <a:t>August 1999</a:t>
            </a:r>
          </a:p>
          <a:p>
            <a:pPr lvl="1" eaLnBrk="1" hangingPunct="1"/>
            <a:r>
              <a:rPr lang="en-US" dirty="0"/>
              <a:t>Mysteriously, Messenger clients can no longer access AIM servers</a:t>
            </a:r>
          </a:p>
          <a:p>
            <a:pPr lvl="1" eaLnBrk="1" hangingPunct="1"/>
            <a:r>
              <a:rPr lang="en-US" dirty="0"/>
              <a:t>Microsoft and AOL begin the IM war:</a:t>
            </a:r>
          </a:p>
          <a:p>
            <a:pPr lvl="2" eaLnBrk="1" hangingPunct="1"/>
            <a:r>
              <a:rPr lang="en-US" dirty="0"/>
              <a:t>AOL changes server to disallow Messenger clients</a:t>
            </a:r>
          </a:p>
          <a:p>
            <a:pPr lvl="2" eaLnBrk="1" hangingPunct="1"/>
            <a:r>
              <a:rPr lang="en-US" dirty="0"/>
              <a:t>Microsoft makes changes to clients to defeat AOL changes</a:t>
            </a:r>
          </a:p>
          <a:p>
            <a:pPr lvl="2" eaLnBrk="1" hangingPunct="1"/>
            <a:r>
              <a:rPr lang="en-US" dirty="0"/>
              <a:t>At least 13 such skirmishes</a:t>
            </a:r>
          </a:p>
          <a:p>
            <a:pPr lvl="1" eaLnBrk="1" hangingPunct="1"/>
            <a:r>
              <a:rPr lang="en-US" dirty="0"/>
              <a:t>What was really happening?</a:t>
            </a:r>
          </a:p>
          <a:p>
            <a:pPr lvl="2" eaLnBrk="1" hangingPunct="1"/>
            <a:r>
              <a:rPr lang="en-US" dirty="0"/>
              <a:t>AOL had discovered a buffer overflow bug in their own AIM clients</a:t>
            </a:r>
          </a:p>
          <a:p>
            <a:pPr lvl="2" eaLnBrk="1" hangingPunct="1"/>
            <a:r>
              <a:rPr lang="en-US" dirty="0"/>
              <a:t>They exploited it to detect and block Microsoft: the exploit code returned a 4-byte signature (the bytes at some location in the AIM client) to server</a:t>
            </a:r>
          </a:p>
          <a:p>
            <a:pPr lvl="2" eaLnBrk="1" hangingPunct="1"/>
            <a:r>
              <a:rPr lang="en-US" dirty="0"/>
              <a:t>When Microsoft changed code to match signature, AOL changed signature location</a:t>
            </a: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5486400"/>
          </a:xfrm>
        </p:spPr>
        <p:txBody>
          <a:bodyPr/>
          <a:lstStyle/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Date: Wed, 11 Aug 1999 11:30:57 -0700 (PDT)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From: Phil Bucking &lt;philbucking@yahoo.com&gt;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Subject: AOL exploiting buffer overrun bug in their own software!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To: rms@pharlap.com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Mr. Smith,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writing you because I have discovered something that I think you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might find interesting because you are an Internet security expert with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experience in this area. I have also tried to contact AOL but received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no response.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a developer who has been working on a revolutionary new instant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messaging client that should be released later this year.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 appears that the AIM client has a buffer overrun bug. By itself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this might not be the end of the world, as MS surely has had its share.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But AOL is now *exploiting their own buffer overrun bug* to help in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its efforts to block MS Instant Messenger.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 you have significant credibility with the press I hope that you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can use this information to help inform people that behind AOL's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friendly exterior they are nefariously compromising peoples' security.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Sincerely,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 Bucking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Founder, Bucking Consulting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philbucking@yahoo.com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114800" y="5429250"/>
            <a:ext cx="4419600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It was later determined that this email originated from within Microsoft!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Aside: Worms and Viruses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Worm: A program that</a:t>
            </a:r>
          </a:p>
          <a:p>
            <a:pPr lvl="1" eaLnBrk="1" hangingPunct="1"/>
            <a:r>
              <a:rPr lang="en-US" dirty="0"/>
              <a:t>Can run by itself</a:t>
            </a:r>
          </a:p>
          <a:p>
            <a:pPr lvl="1" eaLnBrk="1" hangingPunct="1"/>
            <a:r>
              <a:rPr lang="en-US" dirty="0"/>
              <a:t>Can propagate a fully working version of itself to other computers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Virus: Code that</a:t>
            </a:r>
          </a:p>
          <a:p>
            <a:pPr lvl="1" eaLnBrk="1" hangingPunct="1"/>
            <a:r>
              <a:rPr lang="en-US" dirty="0"/>
              <a:t>Adds itself to other programs</a:t>
            </a:r>
          </a:p>
          <a:p>
            <a:pPr lvl="1" eaLnBrk="1" hangingPunct="1"/>
            <a:r>
              <a:rPr lang="en-US" dirty="0"/>
              <a:t>Does not run independently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Both are (usually) designed to spread among computers and to wreak havoc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2667000" y="4038600"/>
            <a:ext cx="2667000" cy="533400"/>
          </a:xfrm>
          <a:prstGeom prst="rect">
            <a:avLst/>
          </a:prstGeom>
          <a:solidFill>
            <a:srgbClr val="F6F5BD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2667000" y="3499005"/>
            <a:ext cx="2667000" cy="539595"/>
          </a:xfrm>
          <a:prstGeom prst="rect">
            <a:avLst/>
          </a:prstGeom>
          <a:solidFill>
            <a:srgbClr val="F1C7C7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667000" y="2073275"/>
            <a:ext cx="2667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13317" name="Rectangle 25"/>
          <p:cNvSpPr>
            <a:spLocks noChangeArrowheads="1"/>
          </p:cNvSpPr>
          <p:nvPr/>
        </p:nvSpPr>
        <p:spPr bwMode="auto">
          <a:xfrm>
            <a:off x="2667000" y="2438400"/>
            <a:ext cx="2667000" cy="1066800"/>
          </a:xfrm>
          <a:prstGeom prst="rect">
            <a:avLst/>
          </a:prstGeom>
          <a:solidFill>
            <a:srgbClr val="D5F1C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33400"/>
            <a:ext cx="6578600" cy="573088"/>
          </a:xfrm>
        </p:spPr>
        <p:txBody>
          <a:bodyPr/>
          <a:lstStyle/>
          <a:p>
            <a:pPr eaLnBrk="1" hangingPunct="1"/>
            <a:r>
              <a:rPr lang="en-US" dirty="0"/>
              <a:t>x86-64 Example Addresses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52400" y="2066925"/>
            <a:ext cx="5638800" cy="258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local	0x00007ffe4d3be87c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phuge1 	0x00007f7262a1e010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phuge3 	0x00007f7162a1d010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psmall4	0x000000008359d120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psmall2	0x000000008359d010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big_array</a:t>
            </a:r>
            <a:r>
              <a:rPr lang="en-US" sz="1800" dirty="0">
                <a:latin typeface="Courier New" pitchFamily="49" charset="0"/>
              </a:rPr>
              <a:t> 	0x0000000080601060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huge_array</a:t>
            </a:r>
            <a:r>
              <a:rPr lang="en-US" sz="1800" dirty="0">
                <a:latin typeface="Courier New" pitchFamily="49" charset="0"/>
              </a:rPr>
              <a:t> 	0x0000000000601060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main()	0x000000000040060c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useless() 	0x0000000000400590</a:t>
            </a: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457200" y="1214438"/>
            <a:ext cx="2474913" cy="4619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address range ~2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47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5867400" y="6262688"/>
            <a:ext cx="10112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000000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58000" y="914400"/>
            <a:ext cx="14478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6858000" y="586740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6858000" y="556260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6858000" y="4267200"/>
            <a:ext cx="1447800" cy="1295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3329" name="Line 35"/>
          <p:cNvSpPr>
            <a:spLocks noChangeShapeType="1"/>
          </p:cNvSpPr>
          <p:nvPr/>
        </p:nvSpPr>
        <p:spPr bwMode="auto">
          <a:xfrm flipV="1">
            <a:off x="7581900" y="4038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2667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7581900" y="3276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60780" y="2819401"/>
            <a:ext cx="1497220" cy="22859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355912" y="3066106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34000" y="3398065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858000" y="15240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7581900" y="19050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858000" y="26654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6858000" y="9144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347390" y="2514600"/>
            <a:ext cx="1510610" cy="228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944C0D-A168-874D-A15E-514B265A5B23}"/>
              </a:ext>
            </a:extLst>
          </p:cNvPr>
          <p:cNvSpPr txBox="1"/>
          <p:nvPr/>
        </p:nvSpPr>
        <p:spPr>
          <a:xfrm>
            <a:off x="685800" y="5257800"/>
            <a:ext cx="234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(Exact values can vary)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Runaway Stack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4190999"/>
            <a:ext cx="4632325" cy="2143125"/>
          </a:xfrm>
        </p:spPr>
        <p:txBody>
          <a:bodyPr/>
          <a:lstStyle/>
          <a:p>
            <a:r>
              <a:rPr lang="en-US" dirty="0"/>
              <a:t>Functions store local data on in stack frame</a:t>
            </a:r>
          </a:p>
          <a:p>
            <a:r>
              <a:rPr lang="en-US" dirty="0"/>
              <a:t>Recursive functions cause deep nesting of frames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&lt;&lt;15];  /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4*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  128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KiB</a:t>
            </a:r>
            <a:endParaRPr lang="mr-IN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.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",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); 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 = (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 x-1;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== 0)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[0]]) - 1;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744418" y="1143000"/>
            <a:ext cx="14478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343400" y="9906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744418" y="17526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468318" y="2133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744418" y="1143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0800000">
            <a:off x="8250956" y="17526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0981" y="21399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4418" y="28940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105400" y="4343400"/>
            <a:ext cx="3810000" cy="224420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nb-NO" sz="1400" i="1" dirty="0" err="1">
                <a:latin typeface="Courier New" charset="0"/>
                <a:ea typeface="Courier New" charset="0"/>
                <a:cs typeface="Courier New" charset="0"/>
              </a:rPr>
              <a:t>runaway</a:t>
            </a:r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 67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67.  a at 0x7ffd18aba930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66.  a at 0x7ffd18a9a920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65.  a at 0x7ffd18a7a910                                                                x = 64.  a at 0x7ffd18a5a900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 . .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4.  a at 0x7ffd182da540                                                                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3.  a at 0x7ffd182ba530                                                                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2.  a at 0x7ffd1829a520                                                                 </a:t>
            </a:r>
          </a:p>
          <a:p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Segmentation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fault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core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dumped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6393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62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0800"/>
            <a:ext cx="8558212" cy="1549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Recall: 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/>
              <a:t>Result is system specific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fun(6)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Stack smashing detected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Monaco" charset="0"/>
                <a:cs typeface="Calibri" panose="020F0502020204030204" pitchFamily="34" charset="0"/>
                <a:sym typeface="Courier New" charset="0"/>
              </a:rPr>
              <a:t>Segmentation fault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" charset="0"/>
            </a:endParaRPr>
          </a:p>
          <a:p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3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29749</TotalTime>
  <Words>4438</Words>
  <Application>Microsoft Macintosh PowerPoint</Application>
  <PresentationFormat>On-screen Show (4:3)</PresentationFormat>
  <Paragraphs>1311</Paragraphs>
  <Slides>56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7" baseType="lpstr">
      <vt:lpstr>MS Mincho</vt:lpstr>
      <vt:lpstr>ＭＳ Ｐゴシック</vt:lpstr>
      <vt:lpstr>ヒラギノ角ゴ ProN W3</vt:lpstr>
      <vt:lpstr>ヒラギノ角ゴ ProN W6</vt:lpstr>
      <vt:lpstr>Arial</vt:lpstr>
      <vt:lpstr>Arial Narrow</vt:lpstr>
      <vt:lpstr>Calibri</vt:lpstr>
      <vt:lpstr>Calibri Bold</vt:lpstr>
      <vt:lpstr>Calibri Bold Italic</vt:lpstr>
      <vt:lpstr>Courier New</vt:lpstr>
      <vt:lpstr>Courier New Bold</vt:lpstr>
      <vt:lpstr>Gill Sans MT</vt:lpstr>
      <vt:lpstr>Gill Sans MT Condensed</vt:lpstr>
      <vt:lpstr>Lucida Grande</vt:lpstr>
      <vt:lpstr>Monaco</vt:lpstr>
      <vt:lpstr>Times New Roman</vt:lpstr>
      <vt:lpstr>Wingdings</vt:lpstr>
      <vt:lpstr>Wingdings 2</vt:lpstr>
      <vt:lpstr>Zapf Dingbats</vt:lpstr>
      <vt:lpstr>template2007</vt:lpstr>
      <vt:lpstr>Worksheet</vt:lpstr>
      <vt:lpstr>PowerPoint Presentation</vt:lpstr>
      <vt:lpstr>Machine-Level Programming V: Advanced Topics  15-213/18-213/14-513/15-513/18-613: Introduction to Computer Systems 9th Lecture, September 24, 2019</vt:lpstr>
      <vt:lpstr>Today</vt:lpstr>
      <vt:lpstr>x86-64 Linux Memory Layout</vt:lpstr>
      <vt:lpstr>Memory Allocation Example</vt:lpstr>
      <vt:lpstr>x86-64 Example Addresses</vt:lpstr>
      <vt:lpstr>Runaway Stack Example</vt:lpstr>
      <vt:lpstr>Today</vt:lpstr>
      <vt:lpstr>Recall: Memory Referencing Bug Example</vt:lpstr>
      <vt:lpstr>Memory Referencing Bug Example</vt:lpstr>
      <vt:lpstr>Such problems are a BIG deal</vt:lpstr>
      <vt:lpstr>String Library Code</vt:lpstr>
      <vt:lpstr>Vulnerable Buffer Code</vt:lpstr>
      <vt:lpstr>Buffer Overflow Disassembly</vt:lpstr>
      <vt:lpstr>Buffer Overflow Stack Example</vt:lpstr>
      <vt:lpstr>Buffer Overflow Stack Example</vt:lpstr>
      <vt:lpstr>Buffer Overflow Stack Example #1</vt:lpstr>
      <vt:lpstr>Buffer Overflow Stack Example #2</vt:lpstr>
      <vt:lpstr>Stack Smashing Attacks</vt:lpstr>
      <vt:lpstr>Crafting Smashing String</vt:lpstr>
      <vt:lpstr>Smashing String Effect</vt:lpstr>
      <vt:lpstr>Performing Stack Smash</vt:lpstr>
      <vt:lpstr>Code Injection Attacks</vt:lpstr>
      <vt:lpstr>How Does The Attack Code Execute?</vt:lpstr>
      <vt:lpstr>What To Do About Buffer Overflow Attacks</vt:lpstr>
      <vt:lpstr>1. Avoid Overflow Vulnerabilities in Code (!)</vt:lpstr>
      <vt:lpstr>2. System-Level Protections can help</vt:lpstr>
      <vt:lpstr>2. System-Level Protections can help</vt:lpstr>
      <vt:lpstr>3. Stack Canaries can help</vt:lpstr>
      <vt:lpstr>Protected Buffer Disassembly</vt:lpstr>
      <vt:lpstr>Setting Up Canary</vt:lpstr>
      <vt:lpstr>Checking Canary</vt:lpstr>
      <vt:lpstr>Quiz Time!</vt:lpstr>
      <vt:lpstr>Return-Oriented Programming Attacks</vt:lpstr>
      <vt:lpstr>Gadget Example #1</vt:lpstr>
      <vt:lpstr>Gadget Example #2</vt:lpstr>
      <vt:lpstr>ROP Execution</vt:lpstr>
      <vt:lpstr>Crafting an ROP Attack String</vt:lpstr>
      <vt:lpstr>What Happens when echo returns?</vt:lpstr>
      <vt:lpstr>Today</vt:lpstr>
      <vt:lpstr>Union Allocation</vt:lpstr>
      <vt:lpstr>Using Union to Access Bit Patterns</vt:lpstr>
      <vt:lpstr>Byte Ordering Revisited</vt:lpstr>
      <vt:lpstr>Byte Ordering Example</vt:lpstr>
      <vt:lpstr>Byte Ordering Example (Cont).</vt:lpstr>
      <vt:lpstr>Byte Ordering on IA32</vt:lpstr>
      <vt:lpstr>Byte Ordering on Sun</vt:lpstr>
      <vt:lpstr>Byte Ordering on x86-64</vt:lpstr>
      <vt:lpstr>Summary of Compound Types in C</vt:lpstr>
      <vt:lpstr>Summary</vt:lpstr>
      <vt:lpstr>Exploits Based on Buffer Overflows</vt:lpstr>
      <vt:lpstr>Example: the original Internet worm (1988)</vt:lpstr>
      <vt:lpstr>Example 2: IM War</vt:lpstr>
      <vt:lpstr>IM War (cont.)</vt:lpstr>
      <vt:lpstr>PowerPoint Presentation</vt:lpstr>
      <vt:lpstr>Aside: Worms and Viruses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515</cp:revision>
  <cp:lastPrinted>2014-09-23T07:19:34Z</cp:lastPrinted>
  <dcterms:created xsi:type="dcterms:W3CDTF">2012-10-15T22:47:51Z</dcterms:created>
  <dcterms:modified xsi:type="dcterms:W3CDTF">2019-09-24T14:34:49Z</dcterms:modified>
</cp:coreProperties>
</file>