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5"/>
    <p:sldMasterId id="214748367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</p:sldIdLst>
  <p:sldSz cy="5143500" cx="9144000"/>
  <p:notesSz cx="6858000" cy="9144000"/>
  <p:embeddedFontLst>
    <p:embeddedFont>
      <p:font typeface="Nunito"/>
      <p:regular r:id="rId112"/>
      <p:bold r:id="rId113"/>
      <p:italic r:id="rId114"/>
      <p:boldItalic r:id="rId1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FB2FD49-8924-4EAB-879C-04E28D914931}">
  <a:tblStyle styleId="{8FB2FD49-8924-4EAB-879C-04E28D91493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5" Type="http://schemas.openxmlformats.org/officeDocument/2006/relationships/font" Target="fonts/Nunito-boldItalic.fntdata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Nunito-italic.fntdata"/><Relationship Id="rId18" Type="http://schemas.openxmlformats.org/officeDocument/2006/relationships/slide" Target="slides/slide11.xml"/><Relationship Id="rId113" Type="http://schemas.openxmlformats.org/officeDocument/2006/relationships/font" Target="fonts/Nunito-bold.fntdata"/><Relationship Id="rId112" Type="http://schemas.openxmlformats.org/officeDocument/2006/relationships/font" Target="fonts/Nunito-regular.fntdata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4f2d7d4a3_2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4f2d7d4a3_2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4" name="Google Shape;1094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4f2d7d4a3_2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4f2d7d4a3_2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4f2d7d4a3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4f2d7d4a3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4f2d7d4a3_2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4f2d7d4a3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4f2d7d4a3_2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4f2d7d4a3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4f2d7d4a3_2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4f2d7d4a3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4f2d7d4a3_2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4f2d7d4a3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4f2d7d4a3_2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4f2d7d4a3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4f2d7d4a3_2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4f2d7d4a3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Start stack diagram at point where we know value of %rsp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Keep track of register value too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 pushes return address onto top of stack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%rsi to 0xdeadbeef.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“je” = jump if equal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Since they are not equal, we DO NOT jump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movl modifies %rsi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Called foo again!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Compare %rsi to 0xdeadbeef again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time, they are equal!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Jump to .L2 because of the “je” instruction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“movq” instructions update our %rdi and %rsi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our answer now!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figure out what strcpy does, we have to figure out its arguments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byte goes into 0x8000c0, second into 0x8000c1, and so on...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back to attacklab and your input buffers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First byte goes into 0x8000c0, second into 0x8000c1, and so on...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 back to attacklab and your input buffers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buf[0] = int stored at 0x8000c0 (4 bytes)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Little Endianness = lowest address -&gt; least significant byte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Simulate strcpy and KEEP TRACK OF ENDIANNESS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buf[0] = int stored at 0x8000c0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buf[1] = int stored at &amp;buf[0] + sizeof(int) = int stored at 0x8000c4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Little Endianness = lowest address -&gt; least significant byte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when we recurse on foo() because %rsi wasn’t equal to 0xdeadbeef initially.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back to slide 35 and get value of %rdi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when we recurse on foo() because %rsi wasn’t equal to 0xdeadbeef initially.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 back to slide 35 and get value of %rdi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4f2d7d4a3_2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64f2d7d4a3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Check your stack diagram for corruption!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3" name="Google Shape;7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f2d7d4a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64f2d7d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5" name="Google Shape;7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8" name="Google Shape;7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9" name="Google Shape;77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4f2d7d4a3_2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4f2d7d4a3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1" name="Google Shape;7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7" name="Google Shape;7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9" name="Google Shape;80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7" name="Google Shape;82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f2d7d4a3_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4f2d7d4a3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3" name="Google Shape;86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5" name="Google Shape;8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" name="Google Shape;89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0" name="Google Shape;90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4f2d7d4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4f2d7d4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0" name="Google Shape;92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9" name="Google Shape;949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6" name="Google Shape;97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4" name="Google Shape;98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Google Shape;100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4f2d7d4a3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4f2d7d4a3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8" name="Google Shape;100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8" name="Google Shape;102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6" name="Google Shape;1036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4" name="Google Shape;1044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2" name="Google Shape;105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6" name="Google Shape;1066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85800" y="2914650"/>
            <a:ext cx="7677600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 rot="5400000">
            <a:off x="2480449" y="-1062093"/>
            <a:ext cx="3729000" cy="7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 rot="5400000">
            <a:off x="5761350" y="1367999"/>
            <a:ext cx="4579199" cy="21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 rot="5400000">
            <a:off x="1311713" y="-743249"/>
            <a:ext cx="4579199" cy="6408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396875" y="171450"/>
            <a:ext cx="8747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body"/>
          </p:nvPr>
        </p:nvSpPr>
        <p:spPr>
          <a:xfrm>
            <a:off x="4662487" y="1021556"/>
            <a:ext cx="3871799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body"/>
          </p:nvPr>
        </p:nvSpPr>
        <p:spPr>
          <a:xfrm>
            <a:off x="4662487" y="2943225"/>
            <a:ext cx="3871799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96875" y="171450"/>
            <a:ext cx="8747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4662487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685800" y="2914650"/>
            <a:ext cx="7677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374089" y="278386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638175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2" type="body"/>
          </p:nvPr>
        </p:nvSpPr>
        <p:spPr>
          <a:xfrm>
            <a:off x="4662487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357762" y="333802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374089" y="278386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26"/>
          <p:cNvSpPr txBox="1"/>
          <p:nvPr>
            <p:ph idx="1" type="body"/>
          </p:nvPr>
        </p:nvSpPr>
        <p:spPr>
          <a:xfrm rot="5400000">
            <a:off x="2480449" y="-1062093"/>
            <a:ext cx="3729000" cy="78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 rot="5400000">
            <a:off x="5761349" y="1367999"/>
            <a:ext cx="45792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 rot="5400000">
            <a:off x="1311712" y="-743249"/>
            <a:ext cx="4579200" cy="6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, and 2 Content" type="objAndTwoObj">
  <p:cSld name="OBJECT_AND_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396875" y="171450"/>
            <a:ext cx="8747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638175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8"/>
          <p:cNvSpPr txBox="1"/>
          <p:nvPr>
            <p:ph idx="2" type="body"/>
          </p:nvPr>
        </p:nvSpPr>
        <p:spPr>
          <a:xfrm>
            <a:off x="4662487" y="1021556"/>
            <a:ext cx="38718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8"/>
          <p:cNvSpPr txBox="1"/>
          <p:nvPr>
            <p:ph idx="3" type="body"/>
          </p:nvPr>
        </p:nvSpPr>
        <p:spPr>
          <a:xfrm>
            <a:off x="4662487" y="2943225"/>
            <a:ext cx="38718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396875" y="171450"/>
            <a:ext cx="8747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638175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9"/>
          <p:cNvSpPr txBox="1"/>
          <p:nvPr>
            <p:ph idx="2" type="body"/>
          </p:nvPr>
        </p:nvSpPr>
        <p:spPr>
          <a:xfrm>
            <a:off x="4662487" y="1021556"/>
            <a:ext cx="38718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1">
  <p:cSld name="TITLE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9pPr>
          </a:lstStyle>
          <a:p/>
        </p:txBody>
      </p:sp>
      <p:sp>
        <p:nvSpPr>
          <p:cNvPr id="112" name="Google Shape;112;p30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38175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62487" y="1021556"/>
            <a:ext cx="3871799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57762" y="333802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/>
          <p:nvPr>
            <p:ph idx="2" type="pic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74089" y="278386"/>
            <a:ext cx="75914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9144000" cy="17159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7897813" y="-20241"/>
            <a:ext cx="1309799" cy="208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Times New Roman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8830842" y="4958834"/>
            <a:ext cx="313200" cy="1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74089" y="278386"/>
            <a:ext cx="7591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■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6"/>
          <p:cNvSpPr/>
          <p:nvPr/>
        </p:nvSpPr>
        <p:spPr>
          <a:xfrm>
            <a:off x="0" y="0"/>
            <a:ext cx="9144000" cy="171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7897813" y="-20241"/>
            <a:ext cx="13098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Times New Roman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8830842" y="4958834"/>
            <a:ext cx="31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7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7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7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7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ctrTitle"/>
          </p:nvPr>
        </p:nvSpPr>
        <p:spPr>
          <a:xfrm>
            <a:off x="685800" y="128100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15-213: F19 Midterm Review Session</a:t>
            </a:r>
            <a:endParaRPr/>
          </a:p>
        </p:txBody>
      </p:sp>
      <p:sp>
        <p:nvSpPr>
          <p:cNvPr id="118" name="Google Shape;118;p31"/>
          <p:cNvSpPr txBox="1"/>
          <p:nvPr>
            <p:ph idx="1" type="subTitle"/>
          </p:nvPr>
        </p:nvSpPr>
        <p:spPr>
          <a:xfrm>
            <a:off x="685800" y="2914650"/>
            <a:ext cx="7677600" cy="131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Emma, Sophie and Urvi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13 Oct 2019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201" name="Google Shape;201;p4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0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04" name="Google Shape;204;p40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0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207" name="Google Shape;207;p40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08" name="Google Shape;208;p40"/>
          <p:cNvSpPr/>
          <p:nvPr/>
        </p:nvSpPr>
        <p:spPr>
          <a:xfrm>
            <a:off x="1388450" y="2871675"/>
            <a:ext cx="784500" cy="2550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0"/>
          <p:cNvSpPr txBox="1"/>
          <p:nvPr/>
        </p:nvSpPr>
        <p:spPr>
          <a:xfrm>
            <a:off x="2651075" y="2813325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We know that e = %r8d...</a:t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30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0" name="Google Shape;1090;p130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91" name="Google Shape;1091;p130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31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7" name="Google Shape;1097;p131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98" name="Google Shape;1098;p131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32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4" name="Google Shape;1104;p132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105" name="Google Shape;1105;p132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</a:t>
                      </a:r>
                      <a:r>
                        <a:rPr b="1" lang="en-US" sz="1400" u="sng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</a:t>
                      </a: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33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1" name="Google Shape;1111;p133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3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many sets are there? 2 bits → 4 sets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big is each cache line? 4 bits → 16 bytes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3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In summary...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7" name="Google Shape;1117;p134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Read the </a:t>
            </a:r>
            <a:r>
              <a:rPr b="1" i="0" lang="en-US" sz="24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write-up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textbook!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Also read the </a:t>
            </a:r>
            <a:r>
              <a:rPr b="1" i="0" lang="en-US" sz="24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write-up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lecture slides!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Midterm covers CS:APP Ch. 1-3, 6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Ask questions on Piazza! For the midterm, make them public and specific if from the practice server!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G~O~O~D~~L~U~C~K</a:t>
            </a:r>
            <a:r>
              <a:rPr b="1" i="0" lang="en-US" sz="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(also go Knicks)</a:t>
            </a:r>
            <a:endParaRPr b="1" i="0" sz="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215" name="Google Shape;215;p4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18" name="Google Shape;218;p41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221" name="Google Shape;221;p41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22" name="Google Shape;222;p41"/>
          <p:cNvSpPr/>
          <p:nvPr/>
        </p:nvSpPr>
        <p:spPr>
          <a:xfrm>
            <a:off x="6190225" y="3168000"/>
            <a:ext cx="1976100" cy="2550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3" name="Google Shape;223;p41"/>
          <p:cNvCxnSpPr>
            <a:stCxn id="222" idx="1"/>
          </p:cNvCxnSpPr>
          <p:nvPr/>
        </p:nvCxnSpPr>
        <p:spPr>
          <a:xfrm rot="10800000">
            <a:off x="2224225" y="3009600"/>
            <a:ext cx="3966000" cy="285900"/>
          </a:xfrm>
          <a:prstGeom prst="straightConnector1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4" name="Google Shape;224;p41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225" name="Google Shape;225;p41"/>
          <p:cNvSpPr/>
          <p:nvPr/>
        </p:nvSpPr>
        <p:spPr>
          <a:xfrm>
            <a:off x="1367750" y="2885450"/>
            <a:ext cx="784500" cy="255000"/>
          </a:xfrm>
          <a:prstGeom prst="rect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859" y="4329894"/>
            <a:ext cx="2885442" cy="2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1"/>
          <p:cNvSpPr txBox="1"/>
          <p:nvPr/>
        </p:nvSpPr>
        <p:spPr>
          <a:xfrm>
            <a:off x="651425" y="4293300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69138"/>
                </a:solidFill>
              </a:rPr>
              <a:t>Where did %cl come from?</a:t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2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36" name="Google Shape;236;p42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2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239" name="Google Shape;239;p42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40" name="Google Shape;240;p42"/>
          <p:cNvSpPr/>
          <p:nvPr/>
        </p:nvSpPr>
        <p:spPr>
          <a:xfrm>
            <a:off x="1360875" y="3160575"/>
            <a:ext cx="784500" cy="1959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2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242" name="Google Shape;242;p42"/>
          <p:cNvSpPr txBox="1"/>
          <p:nvPr/>
        </p:nvSpPr>
        <p:spPr>
          <a:xfrm>
            <a:off x="2637575" y="3033650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85C6"/>
                </a:solidFill>
              </a:rPr>
              <a:t>Again, </a:t>
            </a:r>
            <a:r>
              <a:rPr lang="en-US">
                <a:solidFill>
                  <a:srgbClr val="3D85C6"/>
                </a:solidFill>
              </a:rPr>
              <a:t>e = %r8d...</a:t>
            </a:r>
            <a:endParaRPr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3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51" name="Google Shape;251;p43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3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254" name="Google Shape;254;p43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55" name="Google Shape;255;p43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cxnSp>
        <p:nvCxnSpPr>
          <p:cNvPr id="256" name="Google Shape;256;p43"/>
          <p:cNvCxnSpPr/>
          <p:nvPr/>
        </p:nvCxnSpPr>
        <p:spPr>
          <a:xfrm rot="10800000">
            <a:off x="2251775" y="3257800"/>
            <a:ext cx="3966000" cy="285900"/>
          </a:xfrm>
          <a:prstGeom prst="straightConnector1">
            <a:avLst/>
          </a:pr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7" name="Google Shape;257;p43"/>
          <p:cNvSpPr/>
          <p:nvPr/>
        </p:nvSpPr>
        <p:spPr>
          <a:xfrm>
            <a:off x="6156725" y="2731050"/>
            <a:ext cx="1976100" cy="1401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3"/>
          <p:cNvSpPr/>
          <p:nvPr/>
        </p:nvSpPr>
        <p:spPr>
          <a:xfrm>
            <a:off x="6156725" y="3432400"/>
            <a:ext cx="1976100" cy="2550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3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260" name="Google Shape;260;p43"/>
          <p:cNvSpPr/>
          <p:nvPr/>
        </p:nvSpPr>
        <p:spPr>
          <a:xfrm>
            <a:off x="1360875" y="3160575"/>
            <a:ext cx="784500" cy="1959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266" name="Google Shape;266;p4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4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69" name="Google Shape;269;p44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272" name="Google Shape;272;p44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73" name="Google Shape;273;p44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274" name="Google Shape;274;p44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275" name="Google Shape;275;p44"/>
          <p:cNvSpPr/>
          <p:nvPr/>
        </p:nvSpPr>
        <p:spPr>
          <a:xfrm>
            <a:off x="1381525" y="34015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4"/>
          <p:cNvSpPr txBox="1"/>
          <p:nvPr/>
        </p:nvSpPr>
        <p:spPr>
          <a:xfrm>
            <a:off x="2637575" y="3313650"/>
            <a:ext cx="2589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06666"/>
                </a:solidFill>
              </a:rPr>
              <a:t>What’s left?</a:t>
            </a:r>
            <a:endParaRPr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282" name="Google Shape;282;p4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5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285" name="Google Shape;285;p45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288" name="Google Shape;288;p45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289" name="Google Shape;289;p45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290" name="Google Shape;290;p45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291" name="Google Shape;291;p45"/>
          <p:cNvSpPr/>
          <p:nvPr/>
        </p:nvSpPr>
        <p:spPr>
          <a:xfrm>
            <a:off x="1381525" y="34015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5"/>
          <p:cNvSpPr/>
          <p:nvPr/>
        </p:nvSpPr>
        <p:spPr>
          <a:xfrm>
            <a:off x="6149825" y="3695025"/>
            <a:ext cx="1976100" cy="140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5"/>
          <p:cNvSpPr/>
          <p:nvPr/>
        </p:nvSpPr>
        <p:spPr>
          <a:xfrm>
            <a:off x="6149825" y="2601150"/>
            <a:ext cx="1976100" cy="140100"/>
          </a:xfrm>
          <a:prstGeom prst="rect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4" name="Google Shape;294;p45"/>
          <p:cNvCxnSpPr>
            <a:stCxn id="292" idx="1"/>
          </p:cNvCxnSpPr>
          <p:nvPr/>
        </p:nvCxnSpPr>
        <p:spPr>
          <a:xfrm rot="10800000">
            <a:off x="2238125" y="3491775"/>
            <a:ext cx="3911700" cy="2733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5" name="Google Shape;295;p45"/>
          <p:cNvCxnSpPr/>
          <p:nvPr/>
        </p:nvCxnSpPr>
        <p:spPr>
          <a:xfrm rot="10800000">
            <a:off x="1666325" y="2155850"/>
            <a:ext cx="4483500" cy="4920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6" name="Google Shape;296;p45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05" name="Google Shape;305;p46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08" name="Google Shape;308;p46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09" name="Google Shape;309;p46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310" name="Google Shape;310;p46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11" name="Google Shape;311;p46"/>
          <p:cNvSpPr/>
          <p:nvPr/>
        </p:nvSpPr>
        <p:spPr>
          <a:xfrm>
            <a:off x="1461025" y="38422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6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318" name="Google Shape;318;p4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7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21" name="Google Shape;321;p47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7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24" name="Google Shape;324;p47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25" name="Google Shape;325;p47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326" name="Google Shape;326;p47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27" name="Google Shape;327;p47"/>
          <p:cNvSpPr/>
          <p:nvPr/>
        </p:nvSpPr>
        <p:spPr>
          <a:xfrm>
            <a:off x="1461025" y="3842250"/>
            <a:ext cx="784500" cy="1959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7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  <p:sp>
        <p:nvSpPr>
          <p:cNvPr id="329" name="Google Shape;329;p47"/>
          <p:cNvSpPr txBox="1"/>
          <p:nvPr/>
        </p:nvSpPr>
        <p:spPr>
          <a:xfrm>
            <a:off x="1408025" y="3728625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</a:t>
            </a:r>
            <a:r>
              <a:rPr lang="en-US"/>
              <a:t>d</a:t>
            </a:r>
            <a:endParaRPr/>
          </a:p>
        </p:txBody>
      </p:sp>
      <p:cxnSp>
        <p:nvCxnSpPr>
          <p:cNvPr id="330" name="Google Shape;330;p47"/>
          <p:cNvCxnSpPr/>
          <p:nvPr/>
        </p:nvCxnSpPr>
        <p:spPr>
          <a:xfrm rot="10800000">
            <a:off x="2355025" y="4008150"/>
            <a:ext cx="3802200" cy="3033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1" name="Google Shape;331;p47"/>
          <p:cNvSpPr/>
          <p:nvPr/>
        </p:nvSpPr>
        <p:spPr>
          <a:xfrm>
            <a:off x="6157225" y="4248450"/>
            <a:ext cx="1075800" cy="1959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337" name="Google Shape;337;p4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8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340" name="Google Shape;340;p48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1" name="Google Shape;34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8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343" name="Google Shape;343;p48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344" name="Google Shape;344;p48"/>
          <p:cNvSpPr txBox="1"/>
          <p:nvPr/>
        </p:nvSpPr>
        <p:spPr>
          <a:xfrm>
            <a:off x="1280575" y="3070300"/>
            <a:ext cx="11454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 &gt;&gt; (y - 1)</a:t>
            </a:r>
            <a:endParaRPr sz="1200"/>
          </a:p>
        </p:txBody>
      </p:sp>
      <p:sp>
        <p:nvSpPr>
          <p:cNvPr id="345" name="Google Shape;345;p48"/>
          <p:cNvSpPr txBox="1"/>
          <p:nvPr/>
        </p:nvSpPr>
        <p:spPr>
          <a:xfrm>
            <a:off x="1415975" y="2816775"/>
            <a:ext cx="12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&lt;&lt; y</a:t>
            </a:r>
            <a:endParaRPr/>
          </a:p>
        </p:txBody>
      </p:sp>
      <p:sp>
        <p:nvSpPr>
          <p:cNvPr id="346" name="Google Shape;346;p48"/>
          <p:cNvSpPr txBox="1"/>
          <p:nvPr/>
        </p:nvSpPr>
        <p:spPr>
          <a:xfrm>
            <a:off x="1488875" y="332145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 + d</a:t>
            </a:r>
            <a:endParaRPr/>
          </a:p>
        </p:txBody>
      </p:sp>
      <p:sp>
        <p:nvSpPr>
          <p:cNvPr id="347" name="Google Shape;347;p48"/>
          <p:cNvSpPr txBox="1"/>
          <p:nvPr/>
        </p:nvSpPr>
        <p:spPr>
          <a:xfrm>
            <a:off x="1408025" y="3749300"/>
            <a:ext cx="10758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3" name="Google Shape;353;p49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Important things to remember: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Stack grows </a:t>
            </a:r>
            <a:r>
              <a:rPr b="1" i="1" lang="en-US" sz="20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DOWN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%rsp = stack pointer, always point to “top” of stack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Push and pop, call and ret</a:t>
            </a:r>
            <a:endParaRPr b="1" i="0" sz="2000" u="sng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Stack frames: how they are allocated and freed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Which registers used for arguments? Return values?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Little endianness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ALWAYS helpful to draw a stack diagram!!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Stack questions are like Assembly questions on steroids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Agenda</a:t>
            </a:r>
            <a:endParaRPr/>
          </a:p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Review midterm problems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Cache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Assembly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15240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Floats, Arrays, Structs (time permitting)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Nunito"/>
              <a:buChar char="■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Q&amp;A for general midterm problems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9" name="Google Shape;359;p50"/>
          <p:cNvSpPr txBox="1"/>
          <p:nvPr>
            <p:ph idx="1" type="body"/>
          </p:nvPr>
        </p:nvSpPr>
        <p:spPr>
          <a:xfrm>
            <a:off x="172925" y="82958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latin typeface="Nunito"/>
                <a:ea typeface="Nunito"/>
                <a:cs typeface="Nunito"/>
                <a:sym typeface="Nunito"/>
              </a:rPr>
              <a:t>Consider the following code: </a:t>
            </a:r>
            <a:endParaRPr b="1" sz="1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0" name="Google Shape;36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75" y="1201463"/>
            <a:ext cx="5034676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875" y="2806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0"/>
          <p:cNvSpPr txBox="1"/>
          <p:nvPr/>
        </p:nvSpPr>
        <p:spPr>
          <a:xfrm>
            <a:off x="6519400" y="988575"/>
            <a:ext cx="2351700" cy="4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strcpy(char *dst, char *src)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copies the string at address src (including the terminating '\0' character) to address dst.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Keep endianness in mind!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Table of hex values of characters in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“midtermexam”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Assumptions: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%rsp = 0x800100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just before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calls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.LC0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at address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0x400300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8" name="Google Shape;368;p51"/>
          <p:cNvSpPr txBox="1"/>
          <p:nvPr>
            <p:ph idx="1" type="body"/>
          </p:nvPr>
        </p:nvSpPr>
        <p:spPr>
          <a:xfrm>
            <a:off x="172925" y="82958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>
                <a:latin typeface="Nunito"/>
                <a:ea typeface="Nunito"/>
                <a:cs typeface="Nunito"/>
                <a:sym typeface="Nunito"/>
              </a:rPr>
              <a:t>Consider the following code: </a:t>
            </a:r>
            <a:endParaRPr b="1" sz="1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9" name="Google Shape;36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75" y="1201463"/>
            <a:ext cx="5034676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875" y="2806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1"/>
          <p:cNvSpPr txBox="1"/>
          <p:nvPr/>
        </p:nvSpPr>
        <p:spPr>
          <a:xfrm>
            <a:off x="6487400" y="988650"/>
            <a:ext cx="2351700" cy="4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strcpy(char *dst, char *src)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copies the string at address src (including the terminating '\0' character) to address dst.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Keep endianness in mind!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Table of hex values of characters in </a:t>
            </a: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“midtermexam”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Assumptions: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%rsp = 0x800100 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just </a:t>
            </a:r>
            <a:r>
              <a:rPr b="0" i="0" lang="en-US" sz="1100" u="sng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calls </a:t>
            </a:r>
            <a:r>
              <a:rPr b="0" i="0" lang="en-US" sz="11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b="0" i="0" sz="1100" u="none" cap="none" strike="noStrike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.LC0</a:t>
            </a:r>
            <a:r>
              <a:rPr b="0" i="0" lang="en-US" sz="11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at address </a:t>
            </a:r>
            <a:r>
              <a:rPr b="0" i="0" lang="en-US" sz="1100" u="none" cap="none" strike="noStrike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0x400300</a:t>
            </a:r>
            <a:endParaRPr b="0" i="0" sz="1100" u="none" cap="none" strike="noStrike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2" name="Google Shape;372;p51"/>
          <p:cNvSpPr/>
          <p:nvPr/>
        </p:nvSpPr>
        <p:spPr>
          <a:xfrm>
            <a:off x="2871775" y="350035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1"/>
          <p:cNvSpPr/>
          <p:nvPr/>
        </p:nvSpPr>
        <p:spPr>
          <a:xfrm>
            <a:off x="6319425" y="34127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1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51"/>
          <p:cNvSpPr txBox="1"/>
          <p:nvPr/>
        </p:nvSpPr>
        <p:spPr>
          <a:xfrm>
            <a:off x="4608050" y="3393550"/>
            <a:ext cx="1583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%rsp = 0x800100</a:t>
            </a:r>
            <a:endParaRPr b="0"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1" name="Google Shape;381;p52"/>
          <p:cNvSpPr txBox="1"/>
          <p:nvPr>
            <p:ph idx="1" type="body"/>
          </p:nvPr>
        </p:nvSpPr>
        <p:spPr>
          <a:xfrm>
            <a:off x="94925" y="898250"/>
            <a:ext cx="87942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382" name="Google Shape;3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13"/>
            <a:ext cx="5034676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2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5" name="Google Shape;385;p52"/>
          <p:cNvSpPr txBox="1"/>
          <p:nvPr/>
        </p:nvSpPr>
        <p:spPr>
          <a:xfrm>
            <a:off x="4608050" y="3393550"/>
            <a:ext cx="1583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%rsp = 0x800100</a:t>
            </a:r>
            <a:endParaRPr b="0"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6" name="Google Shape;386;p52"/>
          <p:cNvSpPr txBox="1"/>
          <p:nvPr/>
        </p:nvSpPr>
        <p:spPr>
          <a:xfrm>
            <a:off x="2719800" y="3439000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2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2"/>
          <p:cNvSpPr txBox="1"/>
          <p:nvPr/>
        </p:nvSpPr>
        <p:spPr>
          <a:xfrm>
            <a:off x="6537425" y="1360188"/>
            <a:ext cx="23517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through the program instruction by instruction from start to end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a stack diagram!!!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track of registers too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4" name="Google Shape;394;p53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395" name="Google Shape;39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3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8" name="Google Shape;398;p53"/>
          <p:cNvSpPr txBox="1"/>
          <p:nvPr/>
        </p:nvSpPr>
        <p:spPr>
          <a:xfrm>
            <a:off x="4608050" y="3393550"/>
            <a:ext cx="1583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%rsp = 0x800100</a:t>
            </a:r>
            <a:endParaRPr b="0"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9" name="Google Shape;399;p53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0" name="Google Shape;400;p53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1" name="Google Shape;401;p53"/>
          <p:cNvSpPr/>
          <p:nvPr/>
        </p:nvSpPr>
        <p:spPr>
          <a:xfrm>
            <a:off x="2832200" y="35239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2" name="Google Shape;402;p53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0x15213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03" name="Google Shape;403;p53"/>
          <p:cNvSpPr txBox="1"/>
          <p:nvPr/>
        </p:nvSpPr>
        <p:spPr>
          <a:xfrm>
            <a:off x="6591825" y="299600"/>
            <a:ext cx="24957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Arrow is instruction that will execute NEXT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9" name="Google Shape;409;p54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10" name="Google Shape;41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4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3" name="Google Shape;413;p54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4" name="Google Shape;414;p54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5" name="Google Shape;415;p54"/>
          <p:cNvSpPr/>
          <p:nvPr/>
        </p:nvSpPr>
        <p:spPr>
          <a:xfrm>
            <a:off x="432925" y="3077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6" name="Google Shape;416;p54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0x15213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2" name="Google Shape;422;p55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23" name="Google Shape;42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5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6" name="Google Shape;426;p55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7" name="Google Shape;427;p55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8" name="Google Shape;428;p55"/>
          <p:cNvSpPr/>
          <p:nvPr/>
        </p:nvSpPr>
        <p:spPr>
          <a:xfrm>
            <a:off x="432925" y="3237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9" name="Google Shape;429;p55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0x15213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30" name="Google Shape;430;p55"/>
          <p:cNvSpPr txBox="1"/>
          <p:nvPr/>
        </p:nvSpPr>
        <p:spPr>
          <a:xfrm>
            <a:off x="6591825" y="299600"/>
            <a:ext cx="2495700" cy="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  <a:r>
              <a:rPr b="0" i="0" lang="en-US" sz="14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$24</a:t>
            </a: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in decimal = </a:t>
            </a:r>
            <a:r>
              <a:rPr b="0" i="0" lang="en-US" sz="14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0x18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6" name="Google Shape;436;p56"/>
          <p:cNvSpPr txBox="1"/>
          <p:nvPr>
            <p:ph idx="1" type="body"/>
          </p:nvPr>
        </p:nvSpPr>
        <p:spPr>
          <a:xfrm>
            <a:off x="118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37" name="Google Shape;4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6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56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1" name="Google Shape;441;p56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2" name="Google Shape;442;p56"/>
          <p:cNvSpPr/>
          <p:nvPr/>
        </p:nvSpPr>
        <p:spPr>
          <a:xfrm>
            <a:off x="432925" y="36816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3" name="Google Shape;443;p56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9" name="Google Shape;449;p57"/>
          <p:cNvSpPr txBox="1"/>
          <p:nvPr>
            <p:ph idx="1" type="body"/>
          </p:nvPr>
        </p:nvSpPr>
        <p:spPr>
          <a:xfrm>
            <a:off x="102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50" name="Google Shape;45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7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3" name="Google Shape;453;p57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4" name="Google Shape;454;p57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5" name="Google Shape;455;p57"/>
          <p:cNvSpPr/>
          <p:nvPr/>
        </p:nvSpPr>
        <p:spPr>
          <a:xfrm>
            <a:off x="432925" y="3077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6" name="Google Shape;456;p57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58"/>
          <p:cNvSpPr txBox="1"/>
          <p:nvPr>
            <p:ph idx="1" type="body"/>
          </p:nvPr>
        </p:nvSpPr>
        <p:spPr>
          <a:xfrm>
            <a:off x="110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63" name="Google Shape;46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8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6" name="Google Shape;466;p58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7" name="Google Shape;467;p58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68" name="Google Shape;468;p58"/>
          <p:cNvSpPr/>
          <p:nvPr/>
        </p:nvSpPr>
        <p:spPr>
          <a:xfrm>
            <a:off x="432925" y="32133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9" name="Google Shape;469;p58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5" name="Google Shape;475;p59"/>
          <p:cNvSpPr txBox="1"/>
          <p:nvPr>
            <p:ph idx="1" type="body"/>
          </p:nvPr>
        </p:nvSpPr>
        <p:spPr>
          <a:xfrm>
            <a:off x="102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76" name="Google Shape;47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9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9" name="Google Shape;479;p59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0" name="Google Shape;480;p59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1" name="Google Shape;481;p59"/>
          <p:cNvSpPr/>
          <p:nvPr/>
        </p:nvSpPr>
        <p:spPr>
          <a:xfrm>
            <a:off x="432925" y="41193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2" name="Google Shape;482;p59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0xdeadbeef</a:t>
                      </a:r>
                      <a:endParaRPr sz="9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357017" y="326758"/>
            <a:ext cx="7592099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Reminders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0" name="Google Shape;130;p33"/>
          <p:cNvSpPr txBox="1"/>
          <p:nvPr/>
        </p:nvSpPr>
        <p:spPr>
          <a:xfrm>
            <a:off x="357017" y="1056096"/>
            <a:ext cx="8580750" cy="29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There will be </a:t>
            </a:r>
            <a:r>
              <a:rPr b="1" lang="en-US" sz="24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no office hours</a:t>
            </a: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this week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! If you need any help with midterm questions after today, please make a </a:t>
            </a:r>
            <a:r>
              <a:rPr b="1" i="0" lang="en-US" sz="2400" u="sng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public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Piazza post (and specify exactly which question!)</a:t>
            </a:r>
            <a:b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514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Cheat sheet: </a:t>
            </a:r>
            <a:r>
              <a:rPr b="1" i="0" lang="en-US" sz="2400" u="sng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ONE</a:t>
            </a: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8½ x 11 in. sheet, both sides. Please use only English!</a:t>
            </a:r>
            <a:endParaRPr b="1" i="0" sz="24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14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Arial"/>
              <a:buChar char="■"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Lecture is still happening this week! Go learn things!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60"/>
          <p:cNvSpPr txBox="1"/>
          <p:nvPr>
            <p:ph idx="1" type="body"/>
          </p:nvPr>
        </p:nvSpPr>
        <p:spPr>
          <a:xfrm>
            <a:off x="94900" y="856325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Question 1: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%rsp</a:t>
            </a:r>
            <a:r>
              <a:rPr lang="en-US" sz="1400"/>
              <a:t> just </a:t>
            </a:r>
            <a:r>
              <a:rPr b="1" i="1" lang="en-US" sz="1400" u="sng"/>
              <a:t>before</a:t>
            </a:r>
            <a:r>
              <a:rPr lang="en-US" sz="1400"/>
              <a:t>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is called for the first time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489" name="Google Shape;4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0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92" name="Google Shape;492;p60"/>
          <p:cNvSpPr txBox="1"/>
          <p:nvPr/>
        </p:nvSpPr>
        <p:spPr>
          <a:xfrm>
            <a:off x="357025" y="4335325"/>
            <a:ext cx="415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3" name="Google Shape;493;p60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4" name="Google Shape;494;p60"/>
          <p:cNvSpPr/>
          <p:nvPr/>
        </p:nvSpPr>
        <p:spPr>
          <a:xfrm>
            <a:off x="174900" y="444110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5" name="Google Shape;495;p60"/>
          <p:cNvGraphicFramePr/>
          <p:nvPr/>
        </p:nvGraphicFramePr>
        <p:xfrm>
          <a:off x="481557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0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42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0000FF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.LCO</a:t>
                      </a:r>
                      <a:endParaRPr sz="1000" u="none" cap="none" strike="noStrike">
                        <a:solidFill>
                          <a:srgbClr val="0000FF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496" name="Google Shape;496;p60"/>
          <p:cNvSpPr/>
          <p:nvPr/>
        </p:nvSpPr>
        <p:spPr>
          <a:xfrm>
            <a:off x="4752563" y="1248713"/>
            <a:ext cx="1575900" cy="5040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0"/>
          <p:cNvSpPr txBox="1"/>
          <p:nvPr/>
        </p:nvSpPr>
        <p:spPr>
          <a:xfrm>
            <a:off x="3613175" y="2006050"/>
            <a:ext cx="9198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Answer!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0"/>
          <p:cNvSpPr/>
          <p:nvPr/>
        </p:nvSpPr>
        <p:spPr>
          <a:xfrm rot="-1923663">
            <a:off x="4355470" y="1789887"/>
            <a:ext cx="360007" cy="14933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4" name="Google Shape;504;p61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05" name="Google Shape;50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900" y="283085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1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08" name="Google Shape;508;p61"/>
          <p:cNvGraphicFramePr/>
          <p:nvPr/>
        </p:nvGraphicFramePr>
        <p:xfrm>
          <a:off x="6353425" y="129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970300"/>
                <a:gridCol w="1763675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ret address for </a:t>
                      </a:r>
                      <a:r>
                        <a:rPr lang="en-US" sz="12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2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?</a:t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2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9" name="Google Shape;509;p61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0" name="Google Shape;510;p61"/>
          <p:cNvGraphicFramePr/>
          <p:nvPr/>
        </p:nvGraphicFramePr>
        <p:xfrm>
          <a:off x="4815575" y="128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943300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11" name="Google Shape;511;p61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1"/>
          <p:cNvSpPr/>
          <p:nvPr/>
        </p:nvSpPr>
        <p:spPr>
          <a:xfrm>
            <a:off x="4815575" y="1681650"/>
            <a:ext cx="1449900" cy="392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/>
          <p:nvPr/>
        </p:nvSpPr>
        <p:spPr>
          <a:xfrm>
            <a:off x="4815550" y="2132850"/>
            <a:ext cx="1449900" cy="3336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1" name="Google Shape;521;p62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22" name="Google Shape;52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62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2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25" name="Google Shape;525;p62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526" name="Google Shape;526;p62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7" name="Google Shape;527;p62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28" name="Google Shape;528;p62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2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2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2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2"/>
          <p:cNvSpPr txBox="1"/>
          <p:nvPr/>
        </p:nvSpPr>
        <p:spPr>
          <a:xfrm>
            <a:off x="8615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c0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4" name="Google Shape;534;p62"/>
          <p:cNvSpPr txBox="1"/>
          <p:nvPr/>
        </p:nvSpPr>
        <p:spPr>
          <a:xfrm>
            <a:off x="823292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c1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5" name="Google Shape;535;p62"/>
          <p:cNvSpPr txBox="1"/>
          <p:nvPr/>
        </p:nvSpPr>
        <p:spPr>
          <a:xfrm>
            <a:off x="78500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c2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6" name="Google Shape;536;p62"/>
          <p:cNvSpPr txBox="1"/>
          <p:nvPr/>
        </p:nvSpPr>
        <p:spPr>
          <a:xfrm>
            <a:off x="5942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c7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7" name="Google Shape;537;p62"/>
          <p:cNvSpPr/>
          <p:nvPr/>
        </p:nvSpPr>
        <p:spPr>
          <a:xfrm>
            <a:off x="6967375" y="4380275"/>
            <a:ext cx="783900" cy="242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3" name="Google Shape;543;p63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44" name="Google Shape;5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3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3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47" name="Google Shape;547;p63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548" name="Google Shape;548;p63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9" name="Google Shape;549;p63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50" name="Google Shape;550;p63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63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3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3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3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3"/>
          <p:cNvSpPr txBox="1"/>
          <p:nvPr/>
        </p:nvSpPr>
        <p:spPr>
          <a:xfrm>
            <a:off x="8615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c0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6" name="Google Shape;556;p63"/>
          <p:cNvSpPr txBox="1"/>
          <p:nvPr/>
        </p:nvSpPr>
        <p:spPr>
          <a:xfrm>
            <a:off x="823292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c1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7" name="Google Shape;557;p63"/>
          <p:cNvSpPr txBox="1"/>
          <p:nvPr/>
        </p:nvSpPr>
        <p:spPr>
          <a:xfrm>
            <a:off x="78500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c2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8" name="Google Shape;558;p63"/>
          <p:cNvSpPr txBox="1"/>
          <p:nvPr/>
        </p:nvSpPr>
        <p:spPr>
          <a:xfrm>
            <a:off x="5942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c7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64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2</a:t>
            </a:r>
            <a:r>
              <a:rPr lang="en-US" sz="1400"/>
              <a:t>: What is the hex value of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65" name="Google Shape;56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64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4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68" name="Google Shape;568;p64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569" name="Google Shape;569;p64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70" name="Google Shape;570;p64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71" name="Google Shape;571;p64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4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4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4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64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4"/>
          <p:cNvSpPr/>
          <p:nvPr/>
        </p:nvSpPr>
        <p:spPr>
          <a:xfrm>
            <a:off x="7483950" y="434605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4"/>
          <p:cNvSpPr/>
          <p:nvPr/>
        </p:nvSpPr>
        <p:spPr>
          <a:xfrm>
            <a:off x="3071750" y="952150"/>
            <a:ext cx="7761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64"/>
          <p:cNvSpPr txBox="1"/>
          <p:nvPr/>
        </p:nvSpPr>
        <p:spPr>
          <a:xfrm>
            <a:off x="7853100" y="4611925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9" name="Google Shape;579;p64"/>
          <p:cNvSpPr txBox="1"/>
          <p:nvPr/>
        </p:nvSpPr>
        <p:spPr>
          <a:xfrm>
            <a:off x="86157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c0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0" name="Google Shape;580;p64"/>
          <p:cNvSpPr txBox="1"/>
          <p:nvPr/>
        </p:nvSpPr>
        <p:spPr>
          <a:xfrm>
            <a:off x="746722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c3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6" name="Google Shape;586;p65"/>
          <p:cNvSpPr txBox="1"/>
          <p:nvPr>
            <p:ph idx="1" type="body"/>
          </p:nvPr>
        </p:nvSpPr>
        <p:spPr>
          <a:xfrm>
            <a:off x="357025" y="105353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buf[0]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(as int)= </a:t>
            </a:r>
            <a:r>
              <a:rPr b="1" lang="en-US">
                <a:solidFill>
                  <a:srgbClr val="1A8F28"/>
                </a:solidFill>
                <a:latin typeface="Courier New"/>
                <a:ea typeface="Courier New"/>
                <a:cs typeface="Courier New"/>
                <a:sym typeface="Courier New"/>
              </a:rPr>
              <a:t>0x7464696d</a:t>
            </a:r>
            <a:endParaRPr b="1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587" name="Google Shape;587;p65"/>
          <p:cNvGraphicFramePr/>
          <p:nvPr/>
        </p:nvGraphicFramePr>
        <p:xfrm>
          <a:off x="2208375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‘t’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‘d’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‘i’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‘m’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588" name="Google Shape;588;p65"/>
          <p:cNvGraphicFramePr/>
          <p:nvPr/>
        </p:nvGraphicFramePr>
        <p:xfrm>
          <a:off x="2208375" y="190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64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69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89" name="Google Shape;58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96" y="3109600"/>
            <a:ext cx="2376775" cy="1901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0" name="Google Shape;590;p65"/>
          <p:cNvGraphicFramePr/>
          <p:nvPr/>
        </p:nvGraphicFramePr>
        <p:xfrm>
          <a:off x="5105550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591" name="Google Shape;591;p65"/>
          <p:cNvSpPr/>
          <p:nvPr/>
        </p:nvSpPr>
        <p:spPr>
          <a:xfrm>
            <a:off x="7460225" y="4138075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5"/>
          <p:cNvSpPr txBox="1"/>
          <p:nvPr/>
        </p:nvSpPr>
        <p:spPr>
          <a:xfrm>
            <a:off x="7829375" y="4403950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8" name="Google Shape;598;p66"/>
          <p:cNvSpPr txBox="1"/>
          <p:nvPr>
            <p:ph idx="1" type="body"/>
          </p:nvPr>
        </p:nvSpPr>
        <p:spPr>
          <a:xfrm>
            <a:off x="102900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3</a:t>
            </a:r>
            <a:r>
              <a:rPr lang="en-US" sz="1400"/>
              <a:t>: What is the hex value of </a:t>
            </a:r>
            <a:r>
              <a:rPr b="1"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buf[1]</a:t>
            </a:r>
            <a:r>
              <a:rPr lang="en-US" sz="1400"/>
              <a:t> when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400"/>
              <a:t> </a:t>
            </a:r>
            <a:r>
              <a:rPr b="1" lang="en-US" sz="1400" u="sng"/>
              <a:t>returns</a:t>
            </a:r>
            <a:r>
              <a:rPr lang="en-US" sz="1400"/>
              <a:t>?</a:t>
            </a:r>
            <a:endParaRPr sz="1400"/>
          </a:p>
        </p:txBody>
      </p:sp>
      <p:pic>
        <p:nvPicPr>
          <p:cNvPr id="599" name="Google Shape;59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00" y="1248725"/>
            <a:ext cx="4552700" cy="1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6"/>
          <p:cNvPicPr preferRelativeResize="0"/>
          <p:nvPr/>
        </p:nvPicPr>
        <p:blipFill rotWithShape="1">
          <a:blip r:embed="rId4">
            <a:alphaModFix/>
          </a:blip>
          <a:srcRect b="0" l="0" r="25250" t="0"/>
          <a:stretch/>
        </p:blipFill>
        <p:spPr>
          <a:xfrm>
            <a:off x="174900" y="2830850"/>
            <a:ext cx="4552701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6"/>
          <p:cNvSpPr txBox="1"/>
          <p:nvPr/>
        </p:nvSpPr>
        <p:spPr>
          <a:xfrm>
            <a:off x="2951775" y="4441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02" name="Google Shape;602;p66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03" name="Google Shape;603;p66"/>
          <p:cNvSpPr/>
          <p:nvPr/>
        </p:nvSpPr>
        <p:spPr>
          <a:xfrm>
            <a:off x="430875" y="470507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4" name="Google Shape;604;p66"/>
          <p:cNvGraphicFramePr/>
          <p:nvPr/>
        </p:nvGraphicFramePr>
        <p:xfrm>
          <a:off x="7650275" y="32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506575"/>
                <a:gridCol w="841775"/>
              </a:tblGrid>
              <a:tr h="294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%rsp</a:t>
                      </a:r>
                      <a:endParaRPr sz="8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8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%rsi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.LC0</a:t>
                      </a:r>
                      <a:endParaRPr sz="8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605" name="Google Shape;605;p66"/>
          <p:cNvSpPr/>
          <p:nvPr/>
        </p:nvSpPr>
        <p:spPr>
          <a:xfrm>
            <a:off x="958850" y="2281850"/>
            <a:ext cx="6729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6"/>
          <p:cNvSpPr/>
          <p:nvPr/>
        </p:nvSpPr>
        <p:spPr>
          <a:xfrm>
            <a:off x="7650275" y="665426"/>
            <a:ext cx="1348500" cy="2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6"/>
          <p:cNvSpPr/>
          <p:nvPr/>
        </p:nvSpPr>
        <p:spPr>
          <a:xfrm>
            <a:off x="1671200" y="2281850"/>
            <a:ext cx="2640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6"/>
          <p:cNvSpPr/>
          <p:nvPr/>
        </p:nvSpPr>
        <p:spPr>
          <a:xfrm>
            <a:off x="7650275" y="968575"/>
            <a:ext cx="13482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6"/>
          <p:cNvSpPr/>
          <p:nvPr/>
        </p:nvSpPr>
        <p:spPr>
          <a:xfrm>
            <a:off x="3122100" y="4657375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66"/>
          <p:cNvSpPr/>
          <p:nvPr/>
        </p:nvSpPr>
        <p:spPr>
          <a:xfrm>
            <a:off x="7483950" y="434605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66"/>
          <p:cNvSpPr txBox="1"/>
          <p:nvPr/>
        </p:nvSpPr>
        <p:spPr>
          <a:xfrm>
            <a:off x="7853100" y="4611925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buf[0]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2" name="Google Shape;612;p66"/>
          <p:cNvSpPr/>
          <p:nvPr/>
        </p:nvSpPr>
        <p:spPr>
          <a:xfrm>
            <a:off x="5928900" y="434605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66"/>
          <p:cNvSpPr txBox="1"/>
          <p:nvPr/>
        </p:nvSpPr>
        <p:spPr>
          <a:xfrm>
            <a:off x="6298050" y="4611925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buf[1]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4" name="Google Shape;614;p66"/>
          <p:cNvSpPr txBox="1"/>
          <p:nvPr/>
        </p:nvSpPr>
        <p:spPr>
          <a:xfrm>
            <a:off x="7084375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c4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5" name="Google Shape;615;p66"/>
          <p:cNvSpPr txBox="1"/>
          <p:nvPr/>
        </p:nvSpPr>
        <p:spPr>
          <a:xfrm>
            <a:off x="5928900" y="4526300"/>
            <a:ext cx="3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c7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1" name="Google Shape;621;p67"/>
          <p:cNvSpPr txBox="1"/>
          <p:nvPr>
            <p:ph idx="1" type="body"/>
          </p:nvPr>
        </p:nvSpPr>
        <p:spPr>
          <a:xfrm>
            <a:off x="357025" y="1053531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buf[1]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=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(as int)= </a:t>
            </a:r>
            <a:r>
              <a:rPr b="1" lang="en-US">
                <a:solidFill>
                  <a:srgbClr val="1A8F28"/>
                </a:solidFill>
                <a:latin typeface="Courier New"/>
                <a:ea typeface="Courier New"/>
                <a:cs typeface="Courier New"/>
                <a:sym typeface="Courier New"/>
              </a:rPr>
              <a:t>0x656d7265</a:t>
            </a:r>
            <a:endParaRPr b="1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622" name="Google Shape;622;p67"/>
          <p:cNvGraphicFramePr/>
          <p:nvPr/>
        </p:nvGraphicFramePr>
        <p:xfrm>
          <a:off x="2208375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‘e’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‘m’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‘r’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‘e’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623" name="Google Shape;623;p67"/>
          <p:cNvGraphicFramePr/>
          <p:nvPr/>
        </p:nvGraphicFramePr>
        <p:xfrm>
          <a:off x="2208375" y="190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424900"/>
                <a:gridCol w="424900"/>
                <a:gridCol w="424900"/>
                <a:gridCol w="4249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72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65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24" name="Google Shape;62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296" y="3109600"/>
            <a:ext cx="2376775" cy="1901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5" name="Google Shape;625;p67"/>
          <p:cNvGraphicFramePr/>
          <p:nvPr/>
        </p:nvGraphicFramePr>
        <p:xfrm>
          <a:off x="5105550" y="11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 u="none" cap="none" strike="noStrike">
                          <a:solidFill>
                            <a:srgbClr val="FF0000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b="1" sz="1000" u="none" cap="none" strike="noStrike">
                        <a:solidFill>
                          <a:srgbClr val="FF0000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26" name="Google Shape;626;p67"/>
          <p:cNvSpPr/>
          <p:nvPr/>
        </p:nvSpPr>
        <p:spPr>
          <a:xfrm>
            <a:off x="5904900" y="4147300"/>
            <a:ext cx="1514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7"/>
          <p:cNvSpPr txBox="1"/>
          <p:nvPr/>
        </p:nvSpPr>
        <p:spPr>
          <a:xfrm>
            <a:off x="6294675" y="4411950"/>
            <a:ext cx="776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buf[1]</a:t>
            </a:r>
            <a:endParaRPr b="1"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8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3" name="Google Shape;633;p68"/>
          <p:cNvSpPr txBox="1"/>
          <p:nvPr>
            <p:ph idx="1" type="body"/>
          </p:nvPr>
        </p:nvSpPr>
        <p:spPr>
          <a:xfrm>
            <a:off x="222875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4</a:t>
            </a:r>
            <a:r>
              <a:rPr lang="en-US" sz="1400"/>
              <a:t>: What is the hex value of </a:t>
            </a: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400"/>
              <a:t> at the point where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 is called recursively in the successful arm of the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400"/>
              <a:t> statement?</a:t>
            </a:r>
            <a:endParaRPr sz="1400"/>
          </a:p>
        </p:txBody>
      </p:sp>
      <p:pic>
        <p:nvPicPr>
          <p:cNvPr id="634" name="Google Shape;63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025" y="1456700"/>
            <a:ext cx="4386550" cy="1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25" y="293480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8"/>
          <p:cNvSpPr txBox="1"/>
          <p:nvPr>
            <p:ph idx="1" type="body"/>
          </p:nvPr>
        </p:nvSpPr>
        <p:spPr>
          <a:xfrm>
            <a:off x="6383575" y="1290650"/>
            <a:ext cx="2500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This is before the recursive call to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637" name="Google Shape;637;p68"/>
          <p:cNvSpPr txBox="1"/>
          <p:nvPr/>
        </p:nvSpPr>
        <p:spPr>
          <a:xfrm>
            <a:off x="3111725" y="4545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38" name="Google Shape;638;p68"/>
          <p:cNvSpPr/>
          <p:nvPr/>
        </p:nvSpPr>
        <p:spPr>
          <a:xfrm>
            <a:off x="582850" y="378515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8"/>
          <p:cNvSpPr/>
          <p:nvPr/>
        </p:nvSpPr>
        <p:spPr>
          <a:xfrm>
            <a:off x="415300" y="20527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9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5" name="Google Shape;645;p69"/>
          <p:cNvSpPr txBox="1"/>
          <p:nvPr>
            <p:ph idx="1" type="body"/>
          </p:nvPr>
        </p:nvSpPr>
        <p:spPr>
          <a:xfrm>
            <a:off x="222875" y="898250"/>
            <a:ext cx="87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400"/>
              <a:t>Question 4</a:t>
            </a:r>
            <a:r>
              <a:rPr lang="en-US" sz="1400"/>
              <a:t>: What is the hex value of </a:t>
            </a: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400"/>
              <a:t> at the point where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400"/>
              <a:t> is called recursively in the successful arm of the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US" sz="1400"/>
              <a:t> statement?</a:t>
            </a:r>
            <a:endParaRPr sz="1400"/>
          </a:p>
        </p:txBody>
      </p:sp>
      <p:pic>
        <p:nvPicPr>
          <p:cNvPr id="646" name="Google Shape;64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025" y="1456700"/>
            <a:ext cx="4386550" cy="14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025" y="2934800"/>
            <a:ext cx="6090549" cy="220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69"/>
          <p:cNvSpPr txBox="1"/>
          <p:nvPr>
            <p:ph idx="1" type="body"/>
          </p:nvPr>
        </p:nvSpPr>
        <p:spPr>
          <a:xfrm>
            <a:off x="6383575" y="1290650"/>
            <a:ext cx="2500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This is before the recursive call to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Going backwards,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1400"/>
              <a:t> was loaded in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■"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%rdi = $.LC0 = </a:t>
            </a:r>
            <a:r>
              <a:rPr b="1" lang="en-US" sz="1400">
                <a:solidFill>
                  <a:srgbClr val="1A8F28"/>
                </a:solidFill>
                <a:latin typeface="Courier New"/>
                <a:ea typeface="Courier New"/>
                <a:cs typeface="Courier New"/>
                <a:sym typeface="Courier New"/>
              </a:rPr>
              <a:t>0x400300</a:t>
            </a:r>
            <a:endParaRPr b="1" sz="1400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>
                <a:solidFill>
                  <a:srgbClr val="000000"/>
                </a:solidFill>
              </a:rPr>
              <a:t>(based on hint)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649" name="Google Shape;649;p69"/>
          <p:cNvSpPr txBox="1"/>
          <p:nvPr/>
        </p:nvSpPr>
        <p:spPr>
          <a:xfrm>
            <a:off x="3111725" y="4545100"/>
            <a:ext cx="975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= 0x400300</a:t>
            </a:r>
            <a:endParaRPr b="0" i="0" sz="1000" u="none" cap="none" strike="noStrike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0" name="Google Shape;650;p69"/>
          <p:cNvSpPr/>
          <p:nvPr/>
        </p:nvSpPr>
        <p:spPr>
          <a:xfrm>
            <a:off x="4616000" y="3439313"/>
            <a:ext cx="327900" cy="17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69"/>
          <p:cNvSpPr txBox="1"/>
          <p:nvPr>
            <p:ph idx="1" type="body"/>
          </p:nvPr>
        </p:nvSpPr>
        <p:spPr>
          <a:xfrm>
            <a:off x="5021875" y="3331025"/>
            <a:ext cx="1151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loaded %rdi</a:t>
            </a:r>
            <a:endParaRPr sz="1400">
              <a:solidFill>
                <a:srgbClr val="1A8F28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2" name="Google Shape;652;p69"/>
          <p:cNvSpPr/>
          <p:nvPr/>
        </p:nvSpPr>
        <p:spPr>
          <a:xfrm>
            <a:off x="582850" y="3785150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9"/>
          <p:cNvSpPr/>
          <p:nvPr/>
        </p:nvSpPr>
        <p:spPr>
          <a:xfrm>
            <a:off x="415300" y="2052725"/>
            <a:ext cx="264000" cy="12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9"/>
          <p:cNvSpPr/>
          <p:nvPr/>
        </p:nvSpPr>
        <p:spPr>
          <a:xfrm>
            <a:off x="2778125" y="4590550"/>
            <a:ext cx="1449900" cy="2427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4"/>
          <p:cNvSpPr txBox="1"/>
          <p:nvPr/>
        </p:nvSpPr>
        <p:spPr>
          <a:xfrm>
            <a:off x="357025" y="1056101"/>
            <a:ext cx="85806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Typical questions asked 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Given a function, look at assembly to fill in missing portions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Given assembly of a function, intuit the behavior of the program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(More rare) Compare different chunks of assembly, which one implements the function given?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26057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Important things to remember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/put on your cheat sheet: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Memory Access formula: </a:t>
            </a:r>
            <a:r>
              <a:rPr b="1" lang="en-US" sz="2000">
                <a:highlight>
                  <a:srgbClr val="FFD966"/>
                </a:highlight>
                <a:latin typeface="Nunito"/>
                <a:ea typeface="Nunito"/>
                <a:cs typeface="Nunito"/>
                <a:sym typeface="Nunito"/>
              </a:rPr>
              <a:t>D(Rb,Ri,S)</a:t>
            </a:r>
            <a:endParaRPr b="1" sz="2000">
              <a:highlight>
                <a:srgbClr val="FFD966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Distinguish between mov/lea instructions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0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0" name="Google Shape;660;p70"/>
          <p:cNvSpPr txBox="1"/>
          <p:nvPr>
            <p:ph idx="1" type="body"/>
          </p:nvPr>
        </p:nvSpPr>
        <p:spPr>
          <a:xfrm>
            <a:off x="222875" y="898250"/>
            <a:ext cx="87942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/>
              <a:t>Question 5</a:t>
            </a:r>
            <a:r>
              <a:rPr lang="en-US" sz="1800"/>
              <a:t>: What part(s) of the stack will be corrupted by invoking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lang="en-US" sz="1800"/>
              <a:t>? Check all that apply.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800"/>
              <a:t> to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the recursive call to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800"/>
              <a:t>’s return address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there will be no corruption</a:t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1"/>
          <p:cNvSpPr txBox="1"/>
          <p:nvPr>
            <p:ph type="title"/>
          </p:nvPr>
        </p:nvSpPr>
        <p:spPr>
          <a:xfrm>
            <a:off x="325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2: Stack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6" name="Google Shape;666;p71"/>
          <p:cNvSpPr txBox="1"/>
          <p:nvPr>
            <p:ph idx="1" type="body"/>
          </p:nvPr>
        </p:nvSpPr>
        <p:spPr>
          <a:xfrm>
            <a:off x="222875" y="898250"/>
            <a:ext cx="87942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/>
              <a:t>Question 5</a:t>
            </a:r>
            <a:r>
              <a:rPr lang="en-US" sz="1800"/>
              <a:t>: What part(s) of the stack will be corrupted by invoking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r>
              <a:rPr lang="en-US" sz="1800"/>
              <a:t>? Check all that apply.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r>
              <a:rPr lang="en-US" sz="1800"/>
              <a:t> to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caller()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return address from the recursive call to 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foo()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strcpy()</a:t>
            </a:r>
            <a:r>
              <a:rPr lang="en-US" sz="1800"/>
              <a:t>’s return address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there will be no corruption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/>
              <a:t>The strcpy didn’t overwrite any return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addresses, so there was no corruption!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</p:txBody>
      </p:sp>
      <p:graphicFrame>
        <p:nvGraphicFramePr>
          <p:cNvPr id="667" name="Google Shape;667;p71"/>
          <p:cNvGraphicFramePr/>
          <p:nvPr/>
        </p:nvGraphicFramePr>
        <p:xfrm>
          <a:off x="5129550" y="13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99350"/>
                <a:gridCol w="3897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0x800100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0x8000f0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0x8000e0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ret address for </a:t>
                      </a: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foo()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0x8000d0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?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‘\0’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‘a’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‘x’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0x8000c0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‘r’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‘e’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‘t’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‘d’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‘i’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/>
                        <a:t>‘m’</a:t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0x8000b8</a:t>
                      </a:r>
                      <a:endParaRPr sz="10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668" name="Google Shape;668;p71"/>
          <p:cNvSpPr/>
          <p:nvPr/>
        </p:nvSpPr>
        <p:spPr>
          <a:xfrm>
            <a:off x="273450" y="2909325"/>
            <a:ext cx="3206400" cy="3114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4" name="Google Shape;674;p72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Things to remember/put on a cheat sheet because please don’t try to memorize all of this: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Direct mapped vs. n-way associative vs. fully associative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Tag/Set/Block offset bits, how do they map depending on cache size?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LRU policies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0" name="Google Shape;680;p73"/>
          <p:cNvSpPr txBox="1"/>
          <p:nvPr/>
        </p:nvSpPr>
        <p:spPr>
          <a:xfrm>
            <a:off x="357025" y="1056101"/>
            <a:ext cx="85806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32-byte blocks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 sets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Direct-mapped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8-bit address space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cache is cold prior to access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		</a:t>
            </a:r>
            <a:r>
              <a:rPr b="1" i="0" lang="en-US" sz="2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0 0 0 0 0 0 0 0</a:t>
            </a:r>
            <a:endParaRPr b="1" i="0" sz="26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4"/>
          <p:cNvSpPr txBox="1"/>
          <p:nvPr/>
        </p:nvSpPr>
        <p:spPr>
          <a:xfrm>
            <a:off x="357025" y="1056101"/>
            <a:ext cx="85806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32-byte blocks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 sets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Direct-mapped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8-bit address space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cache is cold prior to access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		</a:t>
            </a:r>
            <a:r>
              <a:rPr b="1" i="0" lang="en-US" sz="2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i="0" lang="en-US" sz="2600" u="none" cap="none" strike="noStrik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0 0</a:t>
            </a:r>
            <a:r>
              <a:rPr b="1" i="0" lang="en-US" sz="2600" u="none" cap="none" strike="noStrike">
                <a:solidFill>
                  <a:srgbClr val="00E200"/>
                </a:solidFill>
                <a:latin typeface="Nunito"/>
                <a:ea typeface="Nunito"/>
                <a:cs typeface="Nunito"/>
                <a:sym typeface="Nunito"/>
              </a:rPr>
              <a:t> 0 </a:t>
            </a:r>
            <a:r>
              <a:rPr b="1" i="0" lang="en-US" sz="2600" u="none" cap="none" strike="noStrike">
                <a:solidFill>
                  <a:srgbClr val="EF0000"/>
                </a:solidFill>
                <a:latin typeface="Nunito"/>
                <a:ea typeface="Nunito"/>
                <a:cs typeface="Nunito"/>
                <a:sym typeface="Nunito"/>
              </a:rPr>
              <a:t>0 0 0 0 0</a:t>
            </a:r>
            <a:endParaRPr b="1" i="0" sz="2600" u="none" cap="none" strike="noStrike">
              <a:solidFill>
                <a:srgbClr val="E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6" name="Google Shape;686;p7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692" name="Google Shape;692;p75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0x56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0x6D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0x49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0x3A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698" name="Google Shape;698;p76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7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704" name="Google Shape;704;p77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710" name="Google Shape;710;p7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716" name="Google Shape;716;p79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35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Katherine TODO: pick one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3" name="Google Shape;1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25" y="898250"/>
            <a:ext cx="7315274" cy="4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722" name="Google Shape;722;p80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Tag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Evict? Y/N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0101 0110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0110 1101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0100 1001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0011 1010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8" name="Google Shape;728;p81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2-way associative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 sets, 64-byte blocks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r>
              <a:rPr b="1" i="0" lang="en-US" sz="2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 0 0 0 0 0 0 0 0 0 0 0 0 0 0 0 0</a:t>
            </a:r>
            <a:endParaRPr b="1" i="0" sz="2600" u="none" cap="none" strike="noStrike">
              <a:solidFill>
                <a:srgbClr val="E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4" name="Google Shape;734;p82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you have a cache of the following structure: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2-way associative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4 sets, 64-byte blocks</a:t>
            </a:r>
            <a:b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What does the address decomposition look like?</a:t>
            </a: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		</a:t>
            </a:r>
            <a:r>
              <a:rPr b="1" i="0" lang="en-US" sz="2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… </a:t>
            </a:r>
            <a:r>
              <a:rPr b="1" i="0" lang="en-US" sz="2600" u="none" cap="none" strike="noStrik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0 0 0 0 0 0 0 0</a:t>
            </a:r>
            <a:r>
              <a:rPr b="1" i="0" lang="en-US" sz="2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600" u="none" cap="none" strike="noStrike">
                <a:solidFill>
                  <a:srgbClr val="00E200"/>
                </a:solidFill>
                <a:latin typeface="Nunito"/>
                <a:ea typeface="Nunito"/>
                <a:cs typeface="Nunito"/>
                <a:sym typeface="Nunito"/>
              </a:rPr>
              <a:t>0 0</a:t>
            </a:r>
            <a:r>
              <a:rPr b="1" i="0" lang="en-US" sz="26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2600" u="none" cap="none" strike="noStrike">
                <a:solidFill>
                  <a:srgbClr val="EF0000"/>
                </a:solidFill>
                <a:latin typeface="Nunito"/>
                <a:ea typeface="Nunito"/>
                <a:cs typeface="Nunito"/>
                <a:sym typeface="Nunito"/>
              </a:rPr>
              <a:t>0 0 0 0 0 0</a:t>
            </a:r>
            <a:endParaRPr b="1" i="0" sz="2600" u="none" cap="none" strike="noStrike">
              <a:solidFill>
                <a:srgbClr val="E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0" name="Google Shape;740;p83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Assume A and B are 128 ints and cache-aligned.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is the miss rate of pass 1?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is the miss rate of pass 2?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1" name="Google Shape;741;p83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7" name="Google Shape;747;p84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1: Only going through 64 ints with step size 4. Each miss loads 16 ints into a cache line, giving us 3 more hits before loading into a new line.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8" name="Google Shape;748;p84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4" name="Google Shape;754;p85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1: 25% miss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5" name="Google Shape;755;p85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1" name="Google Shape;761;p86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2:  Our cache is the same size as our working set! Due to cache alignment, we won’t evict anything from A, but still get a 1:3 miss:hit ratio for B.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2" name="Google Shape;762;p86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8" name="Google Shape;768;p87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2:  For every 4 loop iterations, we get all hits for accessing A and 1 miss for accessing B, which gives us ⅛ miss.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9" name="Google Shape;769;p87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3: Cache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5" name="Google Shape;775;p88"/>
          <p:cNvSpPr txBox="1"/>
          <p:nvPr/>
        </p:nvSpPr>
        <p:spPr>
          <a:xfrm>
            <a:off x="357025" y="1056100"/>
            <a:ext cx="31743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Pass 2: 12.5% miss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6" name="Google Shape;776;p88"/>
          <p:cNvSpPr txBox="1"/>
          <p:nvPr/>
        </p:nvSpPr>
        <p:spPr>
          <a:xfrm>
            <a:off x="3531325" y="1056100"/>
            <a:ext cx="5322000" cy="4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 get_prod_and_copy(int *A, int *B)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length = 64;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int prod = 1;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pass 1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i = 0; i &lt; length; i+=4)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prod*=A[i];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pass 2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for (int j = length-1; j &gt; 0; j-=4) {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A[j] = B[j];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return prod;</a:t>
            </a:r>
            <a:b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0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8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2" name="Google Shape;782;p89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Things to remember/ put on your cheat sheet: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Floating point representation (-1)</a:t>
            </a:r>
            <a:r>
              <a:rPr b="1" baseline="3000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Values of M in normalized vs denormalized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Difference between normalized, denormalized and special floating point numbers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Rounding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 values of smallest and largest normalized and denormalized numbers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152" name="Google Shape;152;p36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 Float 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8" name="Google Shape;788;p9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9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 Float 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4" name="Google Shape;794;p9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1: Convert the fraction into the form (-1)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E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0" name="Google Shape;800;p9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1: Convert the fraction into the form (-1)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E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31/16 (M should be in the range [1.0, 2.0) for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normalised numbers)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9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6" name="Google Shape;806;p9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2: Convert M into binary and find value of exp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31/16 (M should be in the range [1.0, 2.0) for 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normalised numbers)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2" name="Google Shape;812;p9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31/16 =&gt; 1.1111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bias =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k-1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- 1 (k is the number of exponent bits)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1 =&gt; exponent = 1 + bias = 2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8" name="Google Shape;818;p9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3: Find the fraction bits and exponent bits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1.1111 =&gt; fraction bits are 1111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exponent bits are 10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9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4" name="Google Shape;824;p9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Current number is 0 10 111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&lt;= excess bit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0" name="Google Shape;830;p9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Current number is 0 10 111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&lt;= excess bit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Guard bit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Round bit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Round up! (add 1 to the fraction bits)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6" name="Google Shape;836;p9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Current number is 0 10 111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1 &lt;= excess bit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	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Adding 1 overflows the floating bits, so we increment the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exponent bits by 1 and set the fraction bits to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2" name="Google Shape;842;p9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LcParenR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31/8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4: Take care of rounding issues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Result is 0 11 000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Infinity!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159" name="Google Shape;159;p3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7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162" name="Google Shape;162;p37"/>
          <p:cNvSpPr txBox="1"/>
          <p:nvPr/>
        </p:nvSpPr>
        <p:spPr>
          <a:xfrm>
            <a:off x="4434425" y="1150525"/>
            <a:ext cx="316800" cy="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7"/>
          <p:cNvSpPr/>
          <p:nvPr/>
        </p:nvSpPr>
        <p:spPr>
          <a:xfrm>
            <a:off x="6190225" y="3000250"/>
            <a:ext cx="1976100" cy="1401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37"/>
          <p:cNvCxnSpPr>
            <a:stCxn id="164" idx="1"/>
          </p:cNvCxnSpPr>
          <p:nvPr/>
        </p:nvCxnSpPr>
        <p:spPr>
          <a:xfrm rot="10800000">
            <a:off x="2134525" y="2768500"/>
            <a:ext cx="4055700" cy="3018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6" name="Google Shape;166;p37"/>
          <p:cNvSpPr txBox="1"/>
          <p:nvPr/>
        </p:nvSpPr>
        <p:spPr>
          <a:xfrm>
            <a:off x="3738975" y="3044050"/>
            <a:ext cx="11292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AA84F"/>
                </a:solidFill>
              </a:rPr>
              <a:t>e = %r8d</a:t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8" name="Google Shape;848;p100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4" name="Google Shape;854;p101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1: Convert the fraction into the form (-1)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E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7/4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-1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0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0" name="Google Shape;860;p102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7/4 =&gt; 1.11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bias =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k-1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- 1 (k is the number of exponent bits)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-1 =&gt; exponent = -1 + bias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66" name="Google Shape;866;p103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7/4 =&gt; 1.11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(We assumed M was in the range [1.0, 2.0). Need to update the value of M) 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bias = 2</a:t>
            </a:r>
            <a:r>
              <a:rPr b="1" baseline="30000" lang="en-US" sz="2000">
                <a:latin typeface="Nunito"/>
                <a:ea typeface="Nunito"/>
                <a:cs typeface="Nunito"/>
                <a:sym typeface="Nunito"/>
              </a:rPr>
              <a:t>k-1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- 1 (k is the number of exponent bits)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 = -1 =&gt; exponent = -1 + bias = 0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denormalized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0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2" name="Google Shape;872;p104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Step 2: Convert M into binary and find value of exp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7/8 =&gt; 0.111 </a:t>
            </a:r>
            <a:r>
              <a:rPr b="1" lang="en-US" sz="20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&lt;= M should be in the range [0.0, 1.0) for denormalized numbers so we divide it by 2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 = 0</a:t>
            </a:r>
            <a:endParaRPr b="1" sz="20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0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78" name="Google Shape;878;p105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-7/8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Step 3: Find the fraction bits and exponent bits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0.111 =&gt; Fraction bits = 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exp bits = 00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Result = 1 00 111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4" name="Google Shape;884;p106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 startAt="2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b) 	0 10 101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0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Float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0" name="Google Shape;890;p107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AutoNum type="alphaUcPeriod" startAt="2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Consider a floating point representation with 1 sign bit, 2 exponent bits and 3 fraction bits. Convert the following numbers into their floating point representation.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a) 	0  10  101 </a:t>
            </a:r>
            <a:endParaRPr b="1" baseline="30000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s = 0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exp = 2 =&gt; E = exp - bias = 1 (normalized)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M = 1.101 (between 1 and 2 since it is normalised)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Result = 2*1.101 = 2*(13/8) = 13/4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0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</a:t>
            </a: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 Arrays</a:t>
            </a:r>
            <a:endParaRPr/>
          </a:p>
        </p:txBody>
      </p:sp>
      <p:sp>
        <p:nvSpPr>
          <p:cNvPr id="896" name="Google Shape;896;p108"/>
          <p:cNvSpPr txBox="1"/>
          <p:nvPr>
            <p:ph idx="1" type="body"/>
          </p:nvPr>
        </p:nvSpPr>
        <p:spPr>
          <a:xfrm>
            <a:off x="357025" y="955750"/>
            <a:ext cx="8253300" cy="3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IMPORTANT POINTS + TIPS: </a:t>
            </a:r>
            <a:endParaRPr b="1" u="sng">
              <a:latin typeface="Nunito"/>
              <a:ea typeface="Nunito"/>
              <a:cs typeface="Nunito"/>
              <a:sym typeface="Nunito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Nunito"/>
              <a:buChar char="●"/>
            </a:pPr>
            <a:r>
              <a:rPr b="1" i="1" lang="en-US" sz="30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Remember your indexing rules! They’ll take you 95% of the way there.</a:t>
            </a:r>
            <a:endParaRPr b="1" i="1" sz="30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Be careful about addressing (&amp;) vs. dereferencing (*)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b="1" i="1" lang="en-US">
                <a:latin typeface="Nunito"/>
                <a:ea typeface="Nunito"/>
                <a:cs typeface="Nunito"/>
                <a:sym typeface="Nunito"/>
              </a:rPr>
              <a:t>You may be asked to look at assembly!</a:t>
            </a:r>
            <a:endParaRPr b="1" i="1">
              <a:latin typeface="Nunito"/>
              <a:ea typeface="Nunito"/>
              <a:cs typeface="Nunito"/>
              <a:sym typeface="Nunito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Feel free to put lecture/recitation/textbook examples in your cheatsheet. 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97" name="Google Shape;897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9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3" name="Google Shape;90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109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05" name="Google Shape;905;p109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09"/>
          <p:cNvSpPr txBox="1"/>
          <p:nvPr>
            <p:ph idx="1" type="body"/>
          </p:nvPr>
        </p:nvSpPr>
        <p:spPr>
          <a:xfrm>
            <a:off x="5864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val[2]	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*(val + 2)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&amp;val[2]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+ 2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7" name="Google Shape;907;p10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172" name="Google Shape;172;p38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8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pic>
        <p:nvPicPr>
          <p:cNvPr id="175" name="Google Shape;1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8"/>
          <p:cNvSpPr/>
          <p:nvPr/>
        </p:nvSpPr>
        <p:spPr>
          <a:xfrm>
            <a:off x="6190225" y="3822125"/>
            <a:ext cx="24717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7" name="Google Shape;177;p38"/>
          <p:cNvCxnSpPr/>
          <p:nvPr/>
        </p:nvCxnSpPr>
        <p:spPr>
          <a:xfrm rot="10800000">
            <a:off x="4785425" y="2603300"/>
            <a:ext cx="1364400" cy="14319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8" name="Google Shape;178;p38"/>
          <p:cNvSpPr txBox="1"/>
          <p:nvPr/>
        </p:nvSpPr>
        <p:spPr>
          <a:xfrm>
            <a:off x="3309100" y="3921050"/>
            <a:ext cx="3018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Loop end: add 1, compare, iterate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79" name="Google Shape;179;p38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sp>
        <p:nvSpPr>
          <p:cNvPr id="180" name="Google Shape;180;p38"/>
          <p:cNvSpPr/>
          <p:nvPr/>
        </p:nvSpPr>
        <p:spPr>
          <a:xfrm>
            <a:off x="3582700" y="2351550"/>
            <a:ext cx="9894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0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3" name="Google Shape;913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10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5" name="Google Shape;915;p110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110"/>
          <p:cNvSpPr txBox="1"/>
          <p:nvPr>
            <p:ph idx="1" type="body"/>
          </p:nvPr>
        </p:nvSpPr>
        <p:spPr>
          <a:xfrm>
            <a:off x="3502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int *				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val[2]					int					2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*(val + 2)			int					2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&amp;val[2]				int *				x + 8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+ 2				int *				x + 8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int *				x + (4 * i)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7" name="Google Shape;917;p11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11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3" name="Google Shape;92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111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25" name="Google Shape;925;p111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111"/>
          <p:cNvSpPr txBox="1"/>
          <p:nvPr>
            <p:ph idx="1" type="body"/>
          </p:nvPr>
        </p:nvSpPr>
        <p:spPr>
          <a:xfrm>
            <a:off x="3502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int *				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val[2]		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*(val + 2)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&amp;val[2]				int *				x + 8</a:t>
            </a:r>
            <a:endParaRPr b="1" sz="2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+ 2				int *				x + 8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int *				x + (4 * i)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7" name="Google Shape;927;p111"/>
          <p:cNvSpPr txBox="1"/>
          <p:nvPr/>
        </p:nvSpPr>
        <p:spPr>
          <a:xfrm>
            <a:off x="7059725" y="2853200"/>
            <a:ext cx="2021400" cy="805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Accessing methods: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val[index]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*(val + index)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8" name="Google Shape;928;p111"/>
          <p:cNvCxnSpPr/>
          <p:nvPr/>
        </p:nvCxnSpPr>
        <p:spPr>
          <a:xfrm flipH="1">
            <a:off x="6049350" y="35566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9" name="Google Shape;929;p111"/>
          <p:cNvCxnSpPr/>
          <p:nvPr/>
        </p:nvCxnSpPr>
        <p:spPr>
          <a:xfrm flipH="1">
            <a:off x="6049350" y="32752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30" name="Google Shape;930;p11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12"/>
          <p:cNvSpPr txBox="1"/>
          <p:nvPr>
            <p:ph idx="1" type="body"/>
          </p:nvPr>
        </p:nvSpPr>
        <p:spPr>
          <a:xfrm>
            <a:off x="357025" y="821530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Good toy examples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6" name="Google Shape;936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12"/>
          <p:cNvSpPr txBox="1"/>
          <p:nvPr>
            <p:ph idx="1" type="body"/>
          </p:nvPr>
        </p:nvSpPr>
        <p:spPr>
          <a:xfrm>
            <a:off x="350250" y="2149725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can be used as the pointer to the first array element: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A[0]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8" name="Google Shape;938;p112"/>
          <p:cNvPicPr preferRelativeResize="0"/>
          <p:nvPr/>
        </p:nvPicPr>
        <p:blipFill rotWithShape="1">
          <a:blip r:embed="rId4">
            <a:alphaModFix/>
          </a:blip>
          <a:srcRect b="0" l="0" r="0" t="18086"/>
          <a:stretch/>
        </p:blipFill>
        <p:spPr>
          <a:xfrm>
            <a:off x="357025" y="1310213"/>
            <a:ext cx="8533950" cy="10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12"/>
          <p:cNvSpPr txBox="1"/>
          <p:nvPr>
            <p:ph idx="1" type="body"/>
          </p:nvPr>
        </p:nvSpPr>
        <p:spPr>
          <a:xfrm>
            <a:off x="350250" y="2736125"/>
            <a:ext cx="84435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Type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Value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						int *				x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val[2]		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1155CC"/>
                </a:solidFill>
                <a:latin typeface="Courier New"/>
                <a:ea typeface="Courier New"/>
                <a:cs typeface="Courier New"/>
                <a:sym typeface="Courier New"/>
              </a:rPr>
              <a:t>*(val + 2)			int					2</a:t>
            </a:r>
            <a:endParaRPr b="1" sz="2000">
              <a:solidFill>
                <a:srgbClr val="1155C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&amp;val[2]				int *				x + 8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val + 2				int *				x + 8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val + i				int *				x + (4 * i)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0" name="Google Shape;940;p112"/>
          <p:cNvSpPr txBox="1"/>
          <p:nvPr/>
        </p:nvSpPr>
        <p:spPr>
          <a:xfrm>
            <a:off x="7059725" y="2853200"/>
            <a:ext cx="2021400" cy="8058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Accessing methods: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val[index]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*(val + index)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1" name="Google Shape;941;p112"/>
          <p:cNvCxnSpPr/>
          <p:nvPr/>
        </p:nvCxnSpPr>
        <p:spPr>
          <a:xfrm flipH="1">
            <a:off x="6049350" y="35566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42" name="Google Shape;942;p112"/>
          <p:cNvCxnSpPr/>
          <p:nvPr/>
        </p:nvCxnSpPr>
        <p:spPr>
          <a:xfrm flipH="1">
            <a:off x="6049350" y="3275200"/>
            <a:ext cx="869700" cy="2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3" name="Google Shape;943;p112"/>
          <p:cNvSpPr txBox="1"/>
          <p:nvPr/>
        </p:nvSpPr>
        <p:spPr>
          <a:xfrm>
            <a:off x="7059725" y="3721775"/>
            <a:ext cx="2021400" cy="805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Addressing methods: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&amp;val[index]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Char char="●"/>
            </a:pPr>
            <a:r>
              <a:rPr b="1" i="1" lang="en-US" sz="1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 + index</a:t>
            </a:r>
            <a:endParaRPr b="1" i="1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4" name="Google Shape;944;p112"/>
          <p:cNvCxnSpPr/>
          <p:nvPr/>
        </p:nvCxnSpPr>
        <p:spPr>
          <a:xfrm flipH="1">
            <a:off x="6445950" y="4051025"/>
            <a:ext cx="473100" cy="1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45" name="Google Shape;945;p112"/>
          <p:cNvCxnSpPr/>
          <p:nvPr/>
        </p:nvCxnSpPr>
        <p:spPr>
          <a:xfrm flipH="1">
            <a:off x="6445950" y="4411350"/>
            <a:ext cx="473100" cy="14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46" name="Google Shape;946;p11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13"/>
          <p:cNvSpPr txBox="1"/>
          <p:nvPr>
            <p:ph idx="1" type="body"/>
          </p:nvPr>
        </p:nvSpPr>
        <p:spPr>
          <a:xfrm>
            <a:off x="357025" y="955755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Nested indexing rules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52" name="Google Shape;952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1759"/>
            <a:ext cx="9144000" cy="2049982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113"/>
          <p:cNvSpPr txBox="1"/>
          <p:nvPr>
            <p:ph idx="1" type="body"/>
          </p:nvPr>
        </p:nvSpPr>
        <p:spPr>
          <a:xfrm>
            <a:off x="350250" y="1353488"/>
            <a:ext cx="84435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Declared: 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T A[R][C]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Contiguous chunk of space (think of multiple arrays lined up next to each other)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5" name="Google Shape;955;p11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14"/>
          <p:cNvSpPr txBox="1"/>
          <p:nvPr>
            <p:ph idx="1" type="body"/>
          </p:nvPr>
        </p:nvSpPr>
        <p:spPr>
          <a:xfrm>
            <a:off x="357025" y="955755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Nested indexing rules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1" name="Google Shape;96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114"/>
          <p:cNvSpPr txBox="1"/>
          <p:nvPr>
            <p:ph idx="1" type="body"/>
          </p:nvPr>
        </p:nvSpPr>
        <p:spPr>
          <a:xfrm>
            <a:off x="350250" y="1353517"/>
            <a:ext cx="84435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Arranged in ROW-MAJOR ORDER - think of row vectors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●"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A[i]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 is an array of C elements (“columns”) of type T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63" name="Google Shape;963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200" y="2407150"/>
            <a:ext cx="8117601" cy="25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11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15"/>
          <p:cNvSpPr txBox="1"/>
          <p:nvPr>
            <p:ph idx="1" type="body"/>
          </p:nvPr>
        </p:nvSpPr>
        <p:spPr>
          <a:xfrm>
            <a:off x="357025" y="955755"/>
            <a:ext cx="7896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Nested indexing rules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(for your cheatsheet </a:t>
            </a:r>
            <a:r>
              <a:rPr b="1" lang="en-US" sz="1200">
                <a:latin typeface="Nunito"/>
                <a:ea typeface="Nunito"/>
                <a:cs typeface="Nunito"/>
                <a:sym typeface="Nunito"/>
              </a:rPr>
              <a:t>and/or big brain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)</a:t>
            </a:r>
            <a:r>
              <a:rPr b="1" lang="en-US">
                <a:latin typeface="Nunito"/>
                <a:ea typeface="Nunito"/>
                <a:cs typeface="Nunito"/>
                <a:sym typeface="Nunito"/>
              </a:rPr>
              <a:t>: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70" name="Google Shape;970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50" y="1518550"/>
            <a:ext cx="8180900" cy="1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200" y="2966300"/>
            <a:ext cx="6318400" cy="19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1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16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(*A3)[3][5]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0" name="Google Shape;980;p116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1" name="Google Shape;981;p11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17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3*5*4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(*A3)[3][5]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 u="sng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8" name="Google Shape;988;p117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9" name="Google Shape;989;p117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Google Shape;994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118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(*A3)[3][5]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6" name="Google Shape;996;p118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7" name="Google Shape;997;p118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119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int (*A3)[3][5]				Y			N			1*8 =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4" name="Google Shape;1004;p119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5" name="Google Shape;1005;p11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Problem 1: Assembly</a:t>
            </a:r>
            <a:endParaRPr/>
          </a:p>
        </p:txBody>
      </p:sp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396875" y="1021556"/>
            <a:ext cx="78963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50" y="1090975"/>
            <a:ext cx="7829550" cy="33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9"/>
          <p:cNvSpPr txBox="1"/>
          <p:nvPr/>
        </p:nvSpPr>
        <p:spPr>
          <a:xfrm>
            <a:off x="1553675" y="2361950"/>
            <a:ext cx="784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z</a:t>
            </a:r>
            <a:endParaRPr sz="1200"/>
          </a:p>
        </p:txBody>
      </p:sp>
      <p:sp>
        <p:nvSpPr>
          <p:cNvPr id="189" name="Google Shape;189;p39"/>
          <p:cNvSpPr txBox="1"/>
          <p:nvPr/>
        </p:nvSpPr>
        <p:spPr>
          <a:xfrm>
            <a:off x="37122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i++</a:t>
            </a:r>
            <a:endParaRPr sz="1200"/>
          </a:p>
        </p:txBody>
      </p:sp>
      <p:pic>
        <p:nvPicPr>
          <p:cNvPr id="190" name="Google Shape;1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75" y="1696252"/>
            <a:ext cx="2811524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9"/>
          <p:cNvSpPr/>
          <p:nvPr/>
        </p:nvSpPr>
        <p:spPr>
          <a:xfrm>
            <a:off x="6190225" y="3822125"/>
            <a:ext cx="24717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39"/>
          <p:cNvCxnSpPr/>
          <p:nvPr/>
        </p:nvCxnSpPr>
        <p:spPr>
          <a:xfrm rot="10800000">
            <a:off x="4785425" y="2603300"/>
            <a:ext cx="1364400" cy="14319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39"/>
          <p:cNvSpPr txBox="1"/>
          <p:nvPr/>
        </p:nvSpPr>
        <p:spPr>
          <a:xfrm>
            <a:off x="2587625" y="2361950"/>
            <a:ext cx="8817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x &gt; i</a:t>
            </a:r>
            <a:endParaRPr sz="1200"/>
          </a:p>
        </p:txBody>
      </p:sp>
      <p:sp>
        <p:nvSpPr>
          <p:cNvPr id="194" name="Google Shape;194;p39"/>
          <p:cNvSpPr txBox="1"/>
          <p:nvPr/>
        </p:nvSpPr>
        <p:spPr>
          <a:xfrm>
            <a:off x="1629550" y="4145850"/>
            <a:ext cx="46365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cmp %edx</a:t>
            </a:r>
            <a:r>
              <a:rPr lang="en-US">
                <a:solidFill>
                  <a:srgbClr val="9900FF"/>
                </a:solidFill>
              </a:rPr>
              <a:t>, %edi     =&gt; </a:t>
            </a:r>
            <a:r>
              <a:rPr lang="en-US">
                <a:solidFill>
                  <a:srgbClr val="9900FF"/>
                </a:solidFill>
              </a:rPr>
              <a:t>     </a:t>
            </a:r>
            <a:r>
              <a:rPr lang="en-US">
                <a:solidFill>
                  <a:srgbClr val="9900FF"/>
                </a:solidFill>
              </a:rPr>
              <a:t>(edi - edx &gt; 0), same as x &gt; i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95" name="Google Shape;195;p39"/>
          <p:cNvSpPr/>
          <p:nvPr/>
        </p:nvSpPr>
        <p:spPr>
          <a:xfrm>
            <a:off x="2531325" y="2351538"/>
            <a:ext cx="989400" cy="440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120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2" name="Google Shape;1012;p120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int (*A3)[3][5]				Y			N			1*8 =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3" name="Google Shape;1013;p120"/>
          <p:cNvSpPr txBox="1"/>
          <p:nvPr/>
        </p:nvSpPr>
        <p:spPr>
          <a:xfrm>
            <a:off x="3565875" y="4053600"/>
            <a:ext cx="54762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A4 is a pointer to a 3x5 (int *) element array</a:t>
            </a:r>
            <a:endParaRPr b="1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4" name="Google Shape;1014;p120"/>
          <p:cNvCxnSpPr>
            <a:stCxn id="1013" idx="1"/>
          </p:cNvCxnSpPr>
          <p:nvPr/>
        </p:nvCxnSpPr>
        <p:spPr>
          <a:xfrm rot="10800000">
            <a:off x="2755575" y="3222000"/>
            <a:ext cx="810300" cy="103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5" name="Google Shape;1015;p120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" name="Google Shape;1020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121"/>
          <p:cNvSpPr txBox="1"/>
          <p:nvPr/>
        </p:nvSpPr>
        <p:spPr>
          <a:xfrm>
            <a:off x="443950" y="1034334"/>
            <a:ext cx="56979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accessing elements of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…. </a:t>
            </a:r>
            <a:endParaRPr b="1" i="0" sz="2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2" name="Google Shape;1022;p121"/>
          <p:cNvSpPr txBox="1"/>
          <p:nvPr>
            <p:ph idx="1" type="body"/>
          </p:nvPr>
        </p:nvSpPr>
        <p:spPr>
          <a:xfrm>
            <a:off x="357025" y="1754700"/>
            <a:ext cx="8589300" cy="20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						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Compiles	Bad Deref?	</a:t>
            </a:r>
            <a:r>
              <a:rPr b="1" lang="en-US" sz="2000">
                <a:latin typeface="Nunito"/>
                <a:ea typeface="Nunito"/>
                <a:cs typeface="Nunito"/>
                <a:sym typeface="Nunito"/>
              </a:rPr>
              <a:t>	</a:t>
            </a:r>
            <a:r>
              <a:rPr b="1" lang="en-US" sz="2000" u="sng">
                <a:latin typeface="Nunito"/>
                <a:ea typeface="Nunito"/>
                <a:cs typeface="Nunito"/>
                <a:sym typeface="Nunito"/>
              </a:rPr>
              <a:t>Size (bytes)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A1[3][5]					Y			N			3*5*(4) = 60	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*A2[3][5]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int (*A3)[3][5]				Y			N			1*8 = 8</a:t>
            </a:r>
            <a:endParaRPr b="1" sz="20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*(A4[3][5])				Y			N			3*5*(8) = 120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int (*A5[3])[5]				Y			N			3*8 = 24</a:t>
            </a:r>
            <a:endParaRPr b="1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3" name="Google Shape;1023;p121"/>
          <p:cNvSpPr txBox="1"/>
          <p:nvPr/>
        </p:nvSpPr>
        <p:spPr>
          <a:xfrm>
            <a:off x="1894025" y="4198425"/>
            <a:ext cx="4810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A5 is an array of 3 elements of type (int *) </a:t>
            </a:r>
            <a:endParaRPr b="1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24" name="Google Shape;1024;p121"/>
          <p:cNvCxnSpPr>
            <a:stCxn id="1023" idx="1"/>
          </p:cNvCxnSpPr>
          <p:nvPr/>
        </p:nvCxnSpPr>
        <p:spPr>
          <a:xfrm rot="10800000">
            <a:off x="1501625" y="3754725"/>
            <a:ext cx="392400" cy="64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25" name="Google Shape;1025;p121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Google Shape;103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122"/>
          <p:cNvPicPr preferRelativeResize="0"/>
          <p:nvPr/>
        </p:nvPicPr>
        <p:blipFill rotWithShape="1">
          <a:blip r:embed="rId4">
            <a:alphaModFix/>
          </a:blip>
          <a:srcRect b="3005" l="0" r="0" t="0"/>
          <a:stretch/>
        </p:blipFill>
        <p:spPr>
          <a:xfrm>
            <a:off x="152400" y="1050650"/>
            <a:ext cx="8839199" cy="2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122"/>
          <p:cNvSpPr txBox="1"/>
          <p:nvPr/>
        </p:nvSpPr>
        <p:spPr>
          <a:xfrm>
            <a:off x="443950" y="3950800"/>
            <a:ext cx="73260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ex.,		A3: 		pointer to a 3x5 int array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*A3: 		</a:t>
            </a:r>
            <a:r>
              <a:rPr b="0" i="0" lang="en-US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3x5 int array (3 * 5 elements * each 4 bytes = 60)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**A3: 		BAD, but means stepping inside one of 3 “rows” c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3" name="Google Shape;1033;p122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123"/>
          <p:cNvPicPr preferRelativeResize="0"/>
          <p:nvPr/>
        </p:nvPicPr>
        <p:blipFill rotWithShape="1">
          <a:blip r:embed="rId4">
            <a:alphaModFix/>
          </a:blip>
          <a:srcRect b="3005" l="0" r="0" t="0"/>
          <a:stretch/>
        </p:blipFill>
        <p:spPr>
          <a:xfrm>
            <a:off x="152400" y="1050650"/>
            <a:ext cx="8839199" cy="2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123"/>
          <p:cNvSpPr txBox="1"/>
          <p:nvPr/>
        </p:nvSpPr>
        <p:spPr>
          <a:xfrm>
            <a:off x="443950" y="3923050"/>
            <a:ext cx="79320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ex., 	  A5: 		array of 3 (int *) pointers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*A5: 		1 (int *) pointer, points to an array of 5 ints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**A5: 		BAD, means accessing 5 individual ints of the pointer 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4572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(stepping inside “row”)</a:t>
            </a:r>
            <a:endParaRPr b="0" i="0" sz="18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1" name="Google Shape;1041;p123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24"/>
          <p:cNvSpPr txBox="1"/>
          <p:nvPr>
            <p:ph idx="1" type="body"/>
          </p:nvPr>
        </p:nvSpPr>
        <p:spPr>
          <a:xfrm>
            <a:off x="357025" y="964800"/>
            <a:ext cx="84777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u="sng">
                <a:latin typeface="Nunito"/>
                <a:ea typeface="Nunito"/>
                <a:cs typeface="Nunito"/>
                <a:sym typeface="Nunito"/>
              </a:rPr>
              <a:t>Sample assembly-type questions</a:t>
            </a:r>
            <a:endParaRPr b="1" i="1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47" name="Google Shape;1047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605900"/>
            <a:ext cx="8839201" cy="3287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124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3709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550" y="787850"/>
            <a:ext cx="6681150" cy="405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25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" name="Google Shape;1061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5925" y="294724"/>
            <a:ext cx="318825" cy="2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00" y="898250"/>
            <a:ext cx="7343801" cy="41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126"/>
          <p:cNvSpPr txBox="1"/>
          <p:nvPr>
            <p:ph type="title"/>
          </p:nvPr>
        </p:nvSpPr>
        <p:spPr>
          <a:xfrm>
            <a:off x="357017" y="326758"/>
            <a:ext cx="7592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 Coverage: Arrays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27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unito"/>
              <a:buNone/>
            </a:pPr>
            <a:r>
              <a:rPr b="1" lang="en-US">
                <a:latin typeface="Nunito"/>
                <a:ea typeface="Nunito"/>
                <a:cs typeface="Nunito"/>
                <a:sym typeface="Nunito"/>
              </a:rPr>
              <a:t>Bonus! Another Cache problem</a:t>
            </a:r>
            <a:endParaRPr b="1" i="0" sz="3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9" name="Google Shape;1069;p127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8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Consider you have the following cache: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64-byte capacity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Directly mapped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You have an 8-bit address space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28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5" name="Google Shape;1075;p128"/>
          <p:cNvSpPr txBox="1"/>
          <p:nvPr/>
        </p:nvSpPr>
        <p:spPr>
          <a:xfrm>
            <a:off x="357017" y="1056096"/>
            <a:ext cx="8580600" cy="29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How many tag bits are there in the cache?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Do we know how many set bits there are? What about offset bits?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If we have a 64-byte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di</a:t>
            </a:r>
            <a:r>
              <a:rPr b="1" i="0" lang="en-US" sz="2000" u="none" cap="none" strike="noStrik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re</a:t>
            </a:r>
            <a:r>
              <a:rPr b="1" i="0" lang="en-US" sz="2000" u="none" cap="none" strike="noStrik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ct</a:t>
            </a:r>
            <a:r>
              <a:rPr b="1" i="0" lang="en-US" sz="2000" u="none" cap="none" strike="noStrik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-m</a:t>
            </a:r>
            <a:r>
              <a:rPr b="1" i="0" lang="en-US" sz="2000" u="none" cap="none" strike="noStrik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ap</a:t>
            </a:r>
            <a:r>
              <a:rPr b="1" i="0" lang="en-US" sz="2000" u="none" cap="none" strike="noStrike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pe</a:t>
            </a:r>
            <a:r>
              <a:rPr b="1" i="0" lang="en-US" sz="2000" u="none" cap="none" strike="noStrike">
                <a:solidFill>
                  <a:srgbClr val="9900FF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cache, we know the number of s + b bits there are total!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Then t + s + b = 8 → t = 8 - (s + b)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Nunito"/>
              <a:buChar char="■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Thus, we have _________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6" name="Google Shape;1076;p128"/>
          <p:cNvSpPr txBox="1"/>
          <p:nvPr/>
        </p:nvSpPr>
        <p:spPr>
          <a:xfrm>
            <a:off x="2820775" y="2889375"/>
            <a:ext cx="17490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 tag bits!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7" name="Google Shape;1077;p128"/>
          <p:cNvSpPr txBox="1"/>
          <p:nvPr/>
        </p:nvSpPr>
        <p:spPr>
          <a:xfrm>
            <a:off x="3021925" y="1727638"/>
            <a:ext cx="1346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b="1" baseline="3000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= 64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29"/>
          <p:cNvSpPr txBox="1"/>
          <p:nvPr>
            <p:ph type="title"/>
          </p:nvPr>
        </p:nvSpPr>
        <p:spPr>
          <a:xfrm>
            <a:off x="357026" y="326750"/>
            <a:ext cx="8964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9062" lvl="0" marL="1190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</a:pPr>
            <a:r>
              <a:rPr b="1" lang="en-U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Bonus!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3" name="Google Shape;1083;p129"/>
          <p:cNvSpPr txBox="1"/>
          <p:nvPr/>
        </p:nvSpPr>
        <p:spPr>
          <a:xfrm>
            <a:off x="357025" y="1056108"/>
            <a:ext cx="85806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UcPeriod" startAt="2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Fill in the following table, indicating the set number based on the hit/miss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unito"/>
              <a:buAutoNum type="alphaLcPeriod"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power of 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sng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guess and check</a:t>
            </a:r>
            <a:endParaRPr b="1" i="0" sz="2000" u="none" cap="none" strike="sng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tracing through,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identify which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partition of s + b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bits matches the 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H/M pattern.</a:t>
            </a:r>
            <a:endParaRPr b="1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084" name="Google Shape;1084;p129"/>
          <p:cNvGraphicFramePr/>
          <p:nvPr/>
        </p:nvGraphicFramePr>
        <p:xfrm>
          <a:off x="4092075" y="192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{8FB2FD49-8924-4EAB-879C-04E28D914931}</a:tableStyleId>
              </a:tblPr>
              <a:tblGrid>
                <a:gridCol w="779725"/>
                <a:gridCol w="1724450"/>
                <a:gridCol w="652250"/>
                <a:gridCol w="7006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Load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Binary Address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Set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H/M 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1011 0011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1010 0111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1101 1001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1011 1100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1011 1001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</a:t>
                      </a:r>
                      <a:endParaRPr b="1" sz="1400" u="none" cap="none" strike="noStrik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