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8"/>
  </p:notesMasterIdLst>
  <p:sldIdLst>
    <p:sldId id="256" r:id="rId2"/>
    <p:sldId id="269" r:id="rId3"/>
    <p:sldId id="257" r:id="rId4"/>
    <p:sldId id="258" r:id="rId5"/>
    <p:sldId id="271" r:id="rId6"/>
    <p:sldId id="272" r:id="rId7"/>
    <p:sldId id="273" r:id="rId8"/>
    <p:sldId id="274" r:id="rId9"/>
    <p:sldId id="259" r:id="rId10"/>
    <p:sldId id="275" r:id="rId11"/>
    <p:sldId id="276" r:id="rId12"/>
    <p:sldId id="260" r:id="rId13"/>
    <p:sldId id="261" r:id="rId14"/>
    <p:sldId id="262" r:id="rId15"/>
    <p:sldId id="277" r:id="rId16"/>
    <p:sldId id="278" r:id="rId17"/>
    <p:sldId id="263" r:id="rId18"/>
    <p:sldId id="280" r:id="rId19"/>
    <p:sldId id="266" r:id="rId20"/>
    <p:sldId id="283" r:id="rId21"/>
    <p:sldId id="282" r:id="rId22"/>
    <p:sldId id="284" r:id="rId23"/>
    <p:sldId id="268" r:id="rId24"/>
    <p:sldId id="265" r:id="rId25"/>
    <p:sldId id="264" r:id="rId26"/>
    <p:sldId id="285" r:id="rId27"/>
  </p:sldIdLst>
  <p:sldSz cx="9144000" cy="6858000" type="screen4x3"/>
  <p:notesSz cx="7302500" cy="9586913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5pPr>
    <a:lvl6pPr marL="22860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6pPr>
    <a:lvl7pPr marL="27432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7pPr>
    <a:lvl8pPr marL="32004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8pPr>
    <a:lvl9pPr marL="3657600" algn="l" defTabSz="457200" rtl="0" eaLnBrk="1" latinLnBrk="0" hangingPunct="1">
      <a:defRPr sz="2400" b="1" kern="1200">
        <a:solidFill>
          <a:schemeClr val="tx1"/>
        </a:solidFill>
        <a:latin typeface="Arial Narrow" pitchFamily="-96" charset="0"/>
        <a:ea typeface="ＭＳ Ｐゴシック" pitchFamily="-96" charset="-128"/>
        <a:cs typeface="ＭＳ Ｐゴシック" pitchFamily="-96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19">
          <p15:clr>
            <a:srgbClr val="A4A3A4"/>
          </p15:clr>
        </p15:guide>
        <p15:guide id="2" pos="230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0" autoAdjust="0"/>
    <p:restoredTop sz="83765" autoAdjust="0"/>
  </p:normalViewPr>
  <p:slideViewPr>
    <p:cSldViewPr snapToGrid="0">
      <p:cViewPr varScale="1">
        <p:scale>
          <a:sx n="87" d="100"/>
          <a:sy n="87" d="100"/>
        </p:scale>
        <p:origin x="248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>
        <p:guide orient="horz" pos="3019"/>
        <p:guide pos="230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37025" y="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7C4FCF-1D2A-4272-9D39-808AFE0DE49C}" type="datetimeFigureOut">
              <a:rPr lang="en-US" smtClean="0"/>
              <a:t>11/3/2017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93838" y="1198563"/>
            <a:ext cx="4314825" cy="3235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0250" y="4613275"/>
            <a:ext cx="5842000" cy="37750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37025" y="9105900"/>
            <a:ext cx="3163888" cy="4810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ACCA5E-A7E0-4BE3-A2D6-4FF7F7A08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265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recitation has fewer questions. Get to</a:t>
            </a:r>
            <a:r>
              <a:rPr lang="en-US" baseline="0" dirty="0" smtClean="0"/>
              <a:t> the GDB part 1 without spending too long quizzing people on the previous slides.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694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45589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Yes, yes, yes (can use the space)</a:t>
            </a:r>
            <a:endParaRPr lang="en-US" baseline="0" dirty="0" smtClean="0"/>
          </a:p>
          <a:p>
            <a:r>
              <a:rPr lang="en-US" baseline="0" dirty="0" smtClean="0"/>
              <a:t>Unions!  (See textbook)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3179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This problem is tricky.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Coalesce</a:t>
            </a:r>
            <a:r>
              <a:rPr lang="en-US" baseline="0" dirty="0" smtClean="0"/>
              <a:t> returns the wrong block in case 3.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5ACCA5E-A7E0-4BE3-A2D6-4FF7F7A08E90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968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781EEA-0EE7-455B-84E0-A1D5385EF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6D7CDF-11A6-4581-B2F6-AFA3C9339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6C40C2-5008-4721-AB4B-59993B87C6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03C22-4C3E-4B43-ABAD-83C5D58BF2F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069C6A7-D06C-4975-B69B-6E2D89BA8A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ABA64-6EE5-4C31-8331-7CC8CEE2D99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DBF591-A7E5-40FB-B180-76ABF36D6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852D90-7953-4C6D-B4C9-CEC3ABF777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B5DE4E-3B4F-4E92-A21D-BBD0DF700A9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618538" y="6596063"/>
            <a:ext cx="492125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2E6B48-E6B6-4EF7-9E54-55DE399DCC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650" y="371475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b="0"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4638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  <a:ea typeface="+mn-ea"/>
                <a:cs typeface="+mn-cs"/>
              </a:rPr>
              <a:t>Carnegie Mellon</a:t>
            </a:r>
          </a:p>
        </p:txBody>
      </p:sp>
      <p:sp>
        <p:nvSpPr>
          <p:cNvPr id="8" name="Rectangle 7"/>
          <p:cNvSpPr/>
          <p:nvPr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ransition/>
  <p:hf hdr="0" ftr="0" dt="0"/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-96" charset="0"/>
          <a:ea typeface="ＭＳ Ｐゴシック" pitchFamily="-96" charset="-128"/>
          <a:cs typeface="ＭＳ Ｐゴシック" pitchFamily="-96" charset="-128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-96" charset="2"/>
        <a:buChar char="¢"/>
        <a:defRPr sz="2400" b="1">
          <a:solidFill>
            <a:schemeClr val="tx1"/>
          </a:solidFill>
          <a:latin typeface="Calibri" pitchFamily="34" charset="0"/>
          <a:ea typeface="ＭＳ Ｐゴシック" pitchFamily="-96" charset="-128"/>
          <a:cs typeface="ＭＳ Ｐゴシック" pitchFamily="-96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-96" charset="2"/>
        <a:buChar char="§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  <a:ea typeface="ＭＳ Ｐゴシック" pitchFamily="-96" charset="-128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cs.cmu.edu/~213/activities/rec11.tar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Recitation 10: </a:t>
            </a:r>
            <a:r>
              <a:rPr lang="en-US" dirty="0" err="1" smtClean="0"/>
              <a:t>Malloc</a:t>
            </a:r>
            <a:r>
              <a:rPr lang="en-US" dirty="0" smtClean="0"/>
              <a:t> Lab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4825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" y="862489"/>
            <a:ext cx="8866687" cy="547163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 bwMode="auto">
          <a:xfrm>
            <a:off x="3367314" y="6101895"/>
            <a:ext cx="435429" cy="23223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752537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case you didn’t preview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Allocation methods, in a nutshell</a:t>
            </a:r>
          </a:p>
          <a:p>
            <a:endParaRPr lang="en-US" dirty="0" smtClean="0"/>
          </a:p>
          <a:p>
            <a:r>
              <a:rPr lang="en-US" dirty="0" smtClean="0"/>
              <a:t>Implicit list: A list is implicitly formed by jumping between blocks, using knowledge about their sizes.</a:t>
            </a:r>
          </a:p>
          <a:p>
            <a:endParaRPr lang="en-US" dirty="0" smtClean="0"/>
          </a:p>
          <a:p>
            <a:r>
              <a:rPr lang="en-US" dirty="0" smtClean="0"/>
              <a:t>Explicit list: Free blocks explicitly point to other blocks, like in a linked list.</a:t>
            </a:r>
          </a:p>
          <a:p>
            <a:pPr lvl="1"/>
            <a:r>
              <a:rPr lang="en-US" dirty="0" smtClean="0"/>
              <a:t>Understanding explicit list requires understanding implicit list</a:t>
            </a:r>
          </a:p>
          <a:p>
            <a:endParaRPr lang="en-US" dirty="0" smtClean="0"/>
          </a:p>
          <a:p>
            <a:r>
              <a:rPr lang="en-US" dirty="0" smtClean="0"/>
              <a:t>Segregated list: Multiple linked lists, each containing blocks in a certain range of sizes.</a:t>
            </a:r>
          </a:p>
          <a:p>
            <a:pPr lvl="1"/>
            <a:r>
              <a:rPr lang="en-US" dirty="0"/>
              <a:t>Understanding segregated </a:t>
            </a:r>
            <a:r>
              <a:rPr lang="en-US" dirty="0" smtClean="0"/>
              <a:t>lists </a:t>
            </a:r>
            <a:r>
              <a:rPr lang="en-US" dirty="0"/>
              <a:t>requires understanding explicit </a:t>
            </a:r>
            <a:r>
              <a:rPr lang="en-US" dirty="0" smtClean="0"/>
              <a:t>list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1169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Choices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What kind of implementation to use?</a:t>
            </a:r>
          </a:p>
          <a:p>
            <a:pPr lvl="1"/>
            <a:r>
              <a:rPr lang="en-US" sz="1800" dirty="0" smtClean="0"/>
              <a:t>Implicit list, explicit list, segregated lists, binary tree methods …</a:t>
            </a:r>
            <a:r>
              <a:rPr lang="en-US" sz="1800" dirty="0" err="1" smtClean="0"/>
              <a:t>etc</a:t>
            </a:r>
            <a:endParaRPr lang="en-US" sz="1800" dirty="0" smtClean="0"/>
          </a:p>
          <a:p>
            <a:pPr lvl="1"/>
            <a:r>
              <a:rPr lang="en-US" sz="1800" dirty="0" smtClean="0"/>
              <a:t>Can use specialized strategies depending on the size of allocations</a:t>
            </a:r>
          </a:p>
          <a:p>
            <a:pPr lvl="1"/>
            <a:r>
              <a:rPr lang="en-US" sz="1800" dirty="0" smtClean="0"/>
              <a:t>Adaptive algorithms are fine, though not necessary to get 100%.</a:t>
            </a:r>
          </a:p>
          <a:p>
            <a:pPr lvl="2"/>
            <a:r>
              <a:rPr lang="en-US" sz="1800" dirty="0" smtClean="0"/>
              <a:t>But please, don’t directly test for which trace file is running.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What fit algorithm to use?</a:t>
            </a:r>
          </a:p>
          <a:p>
            <a:pPr lvl="1"/>
            <a:r>
              <a:rPr lang="en-US" sz="1800" dirty="0" smtClean="0"/>
              <a:t>Best fit: choose the smallest block that is big enough to fit the requested allocation size</a:t>
            </a:r>
          </a:p>
          <a:p>
            <a:pPr lvl="1"/>
            <a:r>
              <a:rPr lang="en-US" sz="1800" dirty="0" smtClean="0"/>
              <a:t>First fit / next fit: search linearly starting from some location, and pick the first block that fits.</a:t>
            </a:r>
          </a:p>
          <a:p>
            <a:pPr lvl="1"/>
            <a:r>
              <a:rPr lang="en-US" sz="1800" dirty="0" smtClean="0"/>
              <a:t>Which one’s faster, and which one uses less memory?</a:t>
            </a:r>
          </a:p>
          <a:p>
            <a:pPr lvl="1"/>
            <a:endParaRPr lang="en-US" sz="1800" dirty="0" smtClean="0"/>
          </a:p>
          <a:p>
            <a:r>
              <a:rPr lang="en-US" sz="2000" dirty="0" smtClean="0"/>
              <a:t>This lab has many more ways to get an A+ than, say, Cache lab </a:t>
            </a:r>
            <a:r>
              <a:rPr lang="en-US" sz="2000" dirty="0"/>
              <a:t>p</a:t>
            </a:r>
            <a:r>
              <a:rPr lang="en-US" sz="2000" dirty="0" smtClean="0"/>
              <a:t>art 2</a:t>
            </a:r>
          </a:p>
        </p:txBody>
      </p:sp>
    </p:spTree>
    <p:extLst>
      <p:ext uri="{BB962C8B-B14F-4D97-AF65-F5344CB8AC3E}">
        <p14:creationId xmlns:p14="http://schemas.microsoft.com/office/powerpoint/2010/main" val="135007674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a Best Block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you have implemented the explicit list approach</a:t>
            </a:r>
          </a:p>
          <a:p>
            <a:pPr lvl="1"/>
            <a:r>
              <a:rPr lang="en-US" dirty="0" smtClean="0"/>
              <a:t>You were using best fit with explicit lists</a:t>
            </a:r>
          </a:p>
          <a:p>
            <a:pPr lvl="1"/>
            <a:endParaRPr lang="en-US" dirty="0"/>
          </a:p>
          <a:p>
            <a:r>
              <a:rPr lang="en-US" dirty="0" smtClean="0"/>
              <a:t>You experiment with using segregated lists instead.</a:t>
            </a:r>
            <a:br>
              <a:rPr lang="en-US" dirty="0" smtClean="0"/>
            </a:br>
            <a:r>
              <a:rPr lang="en-US" dirty="0" smtClean="0"/>
              <a:t>Still using best fits.</a:t>
            </a:r>
          </a:p>
          <a:p>
            <a:pPr lvl="1"/>
            <a:r>
              <a:rPr lang="en-US" dirty="0" smtClean="0"/>
              <a:t>Will your memory utilization score improve?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i="1" dirty="0" smtClean="0"/>
              <a:t>Note: </a:t>
            </a:r>
            <a:r>
              <a:rPr lang="en-US" i="1" dirty="0"/>
              <a:t>y</a:t>
            </a:r>
            <a:r>
              <a:rPr lang="en-US" i="1" dirty="0" smtClean="0"/>
              <a:t>ou don’t have to implement </a:t>
            </a:r>
            <a:r>
              <a:rPr lang="en-US" i="1" dirty="0" err="1" smtClean="0"/>
              <a:t>seglists</a:t>
            </a:r>
            <a:r>
              <a:rPr lang="en-US" i="1" dirty="0" smtClean="0"/>
              <a:t> and run </a:t>
            </a:r>
            <a:r>
              <a:rPr lang="en-US" i="1" dirty="0" err="1" smtClean="0"/>
              <a:t>mdriver</a:t>
            </a:r>
            <a:r>
              <a:rPr lang="en-US" i="1" dirty="0" smtClean="0"/>
              <a:t> to answer this. That’s, uh, hard to do within one recitation session.</a:t>
            </a:r>
          </a:p>
          <a:p>
            <a:pPr lvl="1"/>
            <a:endParaRPr lang="en-US" i="1" dirty="0" smtClean="0"/>
          </a:p>
          <a:p>
            <a:pPr lvl="1"/>
            <a:r>
              <a:rPr lang="en-US" dirty="0" smtClean="0"/>
              <a:t>What other advantages does segregated lists provide?</a:t>
            </a:r>
          </a:p>
          <a:p>
            <a:r>
              <a:rPr lang="en-US" dirty="0" smtClean="0"/>
              <a:t>Losing memory because of the way you choose your free blocks is called external fragmentation.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67148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Metadata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blocks need to store some data about themselves in order for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 smtClean="0"/>
              <a:t> to keep track of them (e.g. headers)</a:t>
            </a:r>
          </a:p>
          <a:p>
            <a:pPr lvl="1"/>
            <a:r>
              <a:rPr lang="en-US" dirty="0" smtClean="0"/>
              <a:t>This takes memory too…</a:t>
            </a:r>
          </a:p>
          <a:p>
            <a:pPr lvl="1"/>
            <a:r>
              <a:rPr lang="en-US" dirty="0" smtClean="0"/>
              <a:t>Losing memory for this reason is called internal fragmentation.</a:t>
            </a:r>
          </a:p>
          <a:p>
            <a:r>
              <a:rPr lang="en-US" dirty="0" smtClean="0"/>
              <a:t>What data might a block need?</a:t>
            </a:r>
          </a:p>
          <a:p>
            <a:pPr lvl="1"/>
            <a:r>
              <a:rPr lang="en-US" dirty="0" smtClean="0"/>
              <a:t>Does it depend on the </a:t>
            </a:r>
            <a:r>
              <a:rPr lang="en-US" dirty="0" err="1" smtClean="0"/>
              <a:t>malloc</a:t>
            </a:r>
            <a:r>
              <a:rPr lang="en-US" dirty="0" smtClean="0"/>
              <a:t> implementation you use?</a:t>
            </a:r>
          </a:p>
          <a:p>
            <a:pPr lvl="1"/>
            <a:r>
              <a:rPr lang="en-US" dirty="0" smtClean="0"/>
              <a:t>Is it different between free and allocated blocks?</a:t>
            </a:r>
            <a:endParaRPr lang="en-US" dirty="0"/>
          </a:p>
          <a:p>
            <a:r>
              <a:rPr lang="en-US" dirty="0" smtClean="0"/>
              <a:t>Can we use the extra space in free blocks?</a:t>
            </a:r>
          </a:p>
          <a:p>
            <a:pPr lvl="1"/>
            <a:r>
              <a:rPr lang="en-US" dirty="0" smtClean="0"/>
              <a:t>Or do we have to leave the space alone?</a:t>
            </a:r>
            <a:endParaRPr lang="en-US" dirty="0"/>
          </a:p>
          <a:p>
            <a:r>
              <a:rPr lang="en-US" dirty="0" smtClean="0"/>
              <a:t>How can we overlap two different types of data at the same location?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3683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Hey, your </a:t>
            </a:r>
            <a:r>
              <a:rPr lang="en-US" dirty="0" err="1" smtClean="0"/>
              <a:t>malloc</a:t>
            </a:r>
            <a:r>
              <a:rPr lang="en-US" dirty="0" smtClean="0"/>
              <a:t> worked! GJ.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Setting up the blocks, metadata, lists… </a:t>
            </a:r>
            <a:r>
              <a:rPr lang="en-US" dirty="0" err="1" smtClean="0"/>
              <a:t>etc</a:t>
            </a:r>
            <a:r>
              <a:rPr lang="en-US" dirty="0" smtClean="0"/>
              <a:t> (500 </a:t>
            </a:r>
            <a:r>
              <a:rPr lang="en-US" dirty="0" err="1" smtClean="0"/>
              <a:t>LoC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+  Finding and allocating the right blocks (500 </a:t>
            </a:r>
            <a:r>
              <a:rPr lang="en-US" dirty="0" err="1" smtClean="0"/>
              <a:t>LoC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+  Updating your heap structure when you free (500 </a:t>
            </a:r>
            <a:r>
              <a:rPr lang="en-US" dirty="0" err="1" smtClean="0"/>
              <a:t>LoC</a:t>
            </a:r>
            <a:r>
              <a:rPr lang="en-US" dirty="0" smtClean="0"/>
              <a:t>) =</a:t>
            </a:r>
          </a:p>
          <a:p>
            <a:pPr marL="0" indent="0">
              <a:buNone/>
            </a:pPr>
            <a:endParaRPr lang="en-US" dirty="0" smtClean="0"/>
          </a:p>
        </p:txBody>
      </p:sp>
      <p:grpSp>
        <p:nvGrpSpPr>
          <p:cNvPr id="6" name="Group 5"/>
          <p:cNvGrpSpPr/>
          <p:nvPr/>
        </p:nvGrpSpPr>
        <p:grpSpPr>
          <a:xfrm>
            <a:off x="357018" y="2873335"/>
            <a:ext cx="8402595" cy="3625187"/>
            <a:chOff x="1549399" y="2837548"/>
            <a:chExt cx="4357915" cy="1880164"/>
          </a:xfrm>
        </p:grpSpPr>
        <p:pic>
          <p:nvPicPr>
            <p:cNvPr id="4" name="Picture 3"/>
            <p:cNvPicPr>
              <a:picLocks noChangeAspect="1"/>
            </p:cNvPicPr>
            <p:nvPr/>
          </p:nvPicPr>
          <p:blipFill rotWithShape="1">
            <a:blip r:embed="rId2"/>
            <a:srcRect b="72099"/>
            <a:stretch/>
          </p:blipFill>
          <p:spPr>
            <a:xfrm>
              <a:off x="1549399" y="2837548"/>
              <a:ext cx="4357915" cy="1010552"/>
            </a:xfrm>
            <a:prstGeom prst="rect">
              <a:avLst/>
            </a:prstGeom>
          </p:spPr>
        </p:pic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/>
            <a:srcRect t="75990"/>
            <a:stretch/>
          </p:blipFill>
          <p:spPr>
            <a:xfrm>
              <a:off x="1549399" y="3848100"/>
              <a:ext cx="4357915" cy="8696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43402780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Nope. Have fun debugging your code!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    Setting up the blocks, metadata, lists… </a:t>
            </a:r>
            <a:r>
              <a:rPr lang="en-US" dirty="0" err="1" smtClean="0"/>
              <a:t>etc</a:t>
            </a:r>
            <a:r>
              <a:rPr lang="en-US" dirty="0" smtClean="0"/>
              <a:t> (500 </a:t>
            </a:r>
            <a:r>
              <a:rPr lang="en-US" dirty="0" err="1" smtClean="0"/>
              <a:t>LoC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+  Finding and allocating the right blocks (500 </a:t>
            </a:r>
            <a:r>
              <a:rPr lang="en-US" dirty="0" err="1" smtClean="0"/>
              <a:t>LoC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/>
              <a:t>+  Updating your heap structure when you free (500 </a:t>
            </a:r>
            <a:r>
              <a:rPr lang="en-US" dirty="0" err="1" smtClean="0"/>
              <a:t>LoC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</a:rPr>
              <a:t>+ One bug, somewhere lost in those 1500 </a:t>
            </a:r>
            <a:r>
              <a:rPr lang="en-US" dirty="0" err="1" smtClean="0">
                <a:solidFill>
                  <a:srgbClr val="FF0000"/>
                </a:solidFill>
              </a:rPr>
              <a:t>LoC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=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8" name="Rectangle 7"/>
          <p:cNvSpPr/>
          <p:nvPr/>
        </p:nvSpPr>
        <p:spPr bwMode="auto">
          <a:xfrm>
            <a:off x="357018" y="3614057"/>
            <a:ext cx="8403336" cy="2884464"/>
          </a:xfrm>
          <a:prstGeom prst="rect">
            <a:avLst/>
          </a:prstGeom>
          <a:solidFill>
            <a:schemeClr val="tx1"/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22946"/>
          <a:stretch/>
        </p:blipFill>
        <p:spPr>
          <a:xfrm>
            <a:off x="357018" y="3182423"/>
            <a:ext cx="8403336" cy="1331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4594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GDB Practice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Using GDB well in </a:t>
            </a:r>
            <a:r>
              <a:rPr lang="en-US" dirty="0" err="1" smtClean="0"/>
              <a:t>malloclab</a:t>
            </a:r>
            <a:r>
              <a:rPr lang="en-US" dirty="0" smtClean="0"/>
              <a:t> can save you </a:t>
            </a:r>
            <a:r>
              <a:rPr lang="en-US" u="sng" dirty="0" smtClean="0"/>
              <a:t>HOURS</a:t>
            </a:r>
            <a:r>
              <a:rPr lang="en-US" baseline="30000" dirty="0" smtClean="0"/>
              <a:t>*</a:t>
            </a:r>
            <a:r>
              <a:rPr lang="en-US" dirty="0" smtClean="0"/>
              <a:t> of debugging time</a:t>
            </a:r>
          </a:p>
          <a:p>
            <a:pPr lvl="1"/>
            <a:r>
              <a:rPr lang="en-US" dirty="0" smtClean="0"/>
              <a:t>Average 20 hours using GDB for “B” on </a:t>
            </a:r>
            <a:r>
              <a:rPr lang="en-US" dirty="0" err="1" smtClean="0"/>
              <a:t>malloclab</a:t>
            </a:r>
            <a:endParaRPr lang="en-US" dirty="0" smtClean="0"/>
          </a:p>
          <a:p>
            <a:pPr lvl="1"/>
            <a:r>
              <a:rPr lang="en-US" dirty="0" smtClean="0"/>
              <a:t>Average 23 hours not using GDB for “B”</a:t>
            </a:r>
            <a:r>
              <a:rPr lang="en-US" dirty="0"/>
              <a:t> on </a:t>
            </a:r>
            <a:r>
              <a:rPr lang="en-US" dirty="0" err="1"/>
              <a:t>malloclab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Form pairs</a:t>
            </a:r>
          </a:p>
          <a:p>
            <a:pPr lvl="1"/>
            <a:r>
              <a:rPr lang="en-US" dirty="0" smtClean="0"/>
              <a:t>Login to a shark machine</a:t>
            </a:r>
          </a:p>
          <a:p>
            <a:pPr lvl="1"/>
            <a:r>
              <a:rPr lang="en-US" dirty="0" err="1"/>
              <a:t>w</a:t>
            </a:r>
            <a:r>
              <a:rPr lang="en-US" dirty="0" err="1" smtClean="0"/>
              <a:t>get</a:t>
            </a:r>
            <a:r>
              <a:rPr lang="en-US" dirty="0" smtClean="0"/>
              <a:t> </a:t>
            </a:r>
            <a:r>
              <a:rPr lang="en-US" dirty="0" smtClean="0">
                <a:hlinkClick r:id="rId2"/>
              </a:rPr>
              <a:t>http://www.cs.cmu.edu/~213/activities/rec11.tar</a:t>
            </a:r>
            <a:endParaRPr lang="en-US" dirty="0" smtClean="0"/>
          </a:p>
          <a:p>
            <a:pPr lvl="1"/>
            <a:r>
              <a:rPr lang="en-US" dirty="0" smtClean="0"/>
              <a:t>tar </a:t>
            </a:r>
            <a:r>
              <a:rPr lang="en-US" dirty="0" err="1" smtClean="0"/>
              <a:t>xf</a:t>
            </a:r>
            <a:r>
              <a:rPr lang="en-US" dirty="0" smtClean="0"/>
              <a:t> rec11.tar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d rec11</a:t>
            </a:r>
          </a:p>
          <a:p>
            <a:pPr lvl="1"/>
            <a:r>
              <a:rPr lang="en-US" dirty="0"/>
              <a:t>m</a:t>
            </a:r>
            <a:r>
              <a:rPr lang="en-US" dirty="0" smtClean="0"/>
              <a:t>ake</a:t>
            </a:r>
          </a:p>
          <a:p>
            <a:r>
              <a:rPr lang="en-US" dirty="0" smtClean="0"/>
              <a:t>Two buggy </a:t>
            </a:r>
            <a:r>
              <a:rPr lang="en-US" dirty="0" err="1" smtClean="0"/>
              <a:t>mdrivers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80092" y="6550223"/>
            <a:ext cx="42711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*Average time is based on Summer 2016 survey results</a:t>
            </a:r>
          </a:p>
        </p:txBody>
      </p:sp>
    </p:spTree>
    <p:extLst>
      <p:ext uri="{BB962C8B-B14F-4D97-AF65-F5344CB8AC3E}">
        <p14:creationId xmlns:p14="http://schemas.microsoft.com/office/powerpoint/2010/main" val="311896030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things first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Try running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</a:p>
          <a:p>
            <a:pPr lvl="1"/>
            <a:r>
              <a:rPr lang="en-US" dirty="0" smtClean="0"/>
              <a:t>If you look closely, </a:t>
            </a:r>
            <a:r>
              <a:rPr lang="en-US" dirty="0"/>
              <a:t>o</a:t>
            </a:r>
            <a:r>
              <a:rPr lang="en-US" dirty="0" smtClean="0"/>
              <a:t>ur code compiles your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malloc</a:t>
            </a:r>
            <a:r>
              <a:rPr lang="en-US" dirty="0" smtClean="0"/>
              <a:t> implementation with the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-O3 </a:t>
            </a:r>
            <a:r>
              <a:rPr lang="en-US" dirty="0" smtClean="0"/>
              <a:t>flag.</a:t>
            </a:r>
          </a:p>
          <a:p>
            <a:pPr lvl="1"/>
            <a:r>
              <a:rPr lang="en-US" dirty="0" smtClean="0"/>
              <a:t>This is an optimization flag.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-O3</a:t>
            </a:r>
            <a:r>
              <a:rPr lang="en-US" dirty="0" smtClean="0"/>
              <a:t> makes your code run as efficiently as the compiler can manage, but also makes it horrible for debugging (almost everything is “optimized out”).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761" y="3678607"/>
            <a:ext cx="7055350" cy="969632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 bwMode="auto">
          <a:xfrm>
            <a:off x="3517626" y="3848100"/>
            <a:ext cx="435429" cy="23223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3761" y="4687515"/>
            <a:ext cx="7055350" cy="718279"/>
          </a:xfrm>
          <a:prstGeom prst="rect">
            <a:avLst/>
          </a:prstGeom>
        </p:spPr>
      </p:pic>
      <p:sp>
        <p:nvSpPr>
          <p:cNvPr id="7" name="Oval 6"/>
          <p:cNvSpPr/>
          <p:nvPr/>
        </p:nvSpPr>
        <p:spPr bwMode="auto">
          <a:xfrm>
            <a:off x="3735340" y="4244727"/>
            <a:ext cx="435429" cy="232230"/>
          </a:xfrm>
          <a:prstGeom prst="ellipse">
            <a:avLst/>
          </a:prstGeom>
          <a:noFill/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 smtClean="0"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910228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</a:t>
            </a:r>
            <a:r>
              <a:rPr lang="en-US" dirty="0" err="1" smtClean="0"/>
              <a:t>mdriver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$ </a:t>
            </a:r>
            <a:r>
              <a:rPr lang="en-US" dirty="0" err="1" smtClean="0"/>
              <a:t>gdb</a:t>
            </a:r>
            <a:r>
              <a:rPr lang="en-US" dirty="0" smtClean="0"/>
              <a:t> </a:t>
            </a:r>
            <a:r>
              <a:rPr lang="en-US" dirty="0"/>
              <a:t>--</a:t>
            </a:r>
            <a:r>
              <a:rPr lang="en-US" dirty="0" err="1"/>
              <a:t>args</a:t>
            </a:r>
            <a:r>
              <a:rPr lang="en-US" dirty="0"/>
              <a:t> ./</a:t>
            </a:r>
            <a:r>
              <a:rPr lang="en-US" dirty="0" err="1"/>
              <a:t>mdriver</a:t>
            </a:r>
            <a:r>
              <a:rPr lang="en-US" dirty="0"/>
              <a:t> -c traces/</a:t>
            </a:r>
            <a:r>
              <a:rPr lang="en-US" dirty="0" err="1"/>
              <a:t>syn</a:t>
            </a:r>
            <a:r>
              <a:rPr lang="en-US" dirty="0"/>
              <a:t>-mix-</a:t>
            </a:r>
            <a:r>
              <a:rPr lang="en-US" dirty="0" err="1"/>
              <a:t>short.rep</a:t>
            </a:r>
            <a:r>
              <a:rPr lang="en-US" dirty="0"/>
              <a:t>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gdb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n-US" dirty="0" smtClean="0"/>
              <a:t>run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gdb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n-US" dirty="0" err="1" smtClean="0"/>
              <a:t>backtrace</a:t>
            </a:r>
            <a:endParaRPr lang="en-US" dirty="0"/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gdb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n-US" dirty="0" smtClean="0"/>
              <a:t>list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Optional: Type Ctrl-X Ctrl-A to see the source code. Don’t linger there for long, since this visual mode is buggy. Type that key combination again to go back to console mode.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1) What function is listed on the top of </a:t>
            </a:r>
            <a:r>
              <a:rPr lang="en-US" dirty="0" err="1" smtClean="0"/>
              <a:t>backtrace</a:t>
            </a:r>
            <a:r>
              <a:rPr lang="en-US" dirty="0" smtClean="0"/>
              <a:t>?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2) What line of code crashed?</a:t>
            </a:r>
          </a:p>
          <a:p>
            <a:pPr marL="0" indent="0">
              <a:buNone/>
            </a:pPr>
            <a:r>
              <a:rPr lang="en-US" dirty="0" smtClean="0"/>
              <a:t>3) How did that line cause the crash?</a:t>
            </a:r>
          </a:p>
        </p:txBody>
      </p:sp>
    </p:spTree>
    <p:extLst>
      <p:ext uri="{BB962C8B-B14F-4D97-AF65-F5344CB8AC3E}">
        <p14:creationId xmlns:p14="http://schemas.microsoft.com/office/powerpoint/2010/main" val="108205045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</a:t>
            </a:r>
            <a:r>
              <a:rPr lang="en-US" dirty="0" err="1" smtClean="0"/>
              <a:t>malloc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6" y="1362075"/>
            <a:ext cx="6986480" cy="4972050"/>
          </a:xfrm>
        </p:spPr>
        <p:txBody>
          <a:bodyPr/>
          <a:lstStyle/>
          <a:p>
            <a:r>
              <a:rPr lang="en-US" dirty="0" smtClean="0"/>
              <a:t>A function to allocate memory during runtime (dynamic memory allocation).</a:t>
            </a:r>
          </a:p>
          <a:p>
            <a:pPr lvl="1"/>
            <a:r>
              <a:rPr lang="en-US" dirty="0" smtClean="0"/>
              <a:t>More useful when the size or number of allocations is unknown until runtime (e.g. data structures)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There’s a segment of memory addresses reserved almost exclusively for </a:t>
            </a:r>
            <a:r>
              <a:rPr lang="en-US" dirty="0" err="1" smtClean="0"/>
              <a:t>malloc</a:t>
            </a:r>
            <a:r>
              <a:rPr lang="en-US" dirty="0" smtClean="0"/>
              <a:t> to use.</a:t>
            </a:r>
          </a:p>
          <a:p>
            <a:pPr lvl="1"/>
            <a:r>
              <a:rPr lang="en-US" dirty="0" smtClean="0"/>
              <a:t>Your code directly manipulates the bytes of memory in this section.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510" y="1681604"/>
            <a:ext cx="1819490" cy="4652521"/>
          </a:xfrm>
          <a:prstGeom prst="rect">
            <a:avLst/>
          </a:prstGeom>
        </p:spPr>
      </p:pic>
      <p:cxnSp>
        <p:nvCxnSpPr>
          <p:cNvPr id="8" name="Straight Arrow Connector 7"/>
          <p:cNvCxnSpPr/>
          <p:nvPr/>
        </p:nvCxnSpPr>
        <p:spPr bwMode="auto">
          <a:xfrm>
            <a:off x="6965994" y="3635158"/>
            <a:ext cx="717031" cy="425884"/>
          </a:xfrm>
          <a:prstGeom prst="straightConnector1">
            <a:avLst/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4109755668"/>
      </p:ext>
    </p:extLst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Debugging </a:t>
            </a:r>
            <a:r>
              <a:rPr lang="en-US" dirty="0" err="1" smtClean="0"/>
              <a:t>mdriver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x /10gx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endParaRPr lang="en-US" dirty="0" smtClean="0">
              <a:cs typeface="Courier New" panose="02070309020205020404" pitchFamily="49" charset="0"/>
            </a:endParaRPr>
          </a:p>
          <a:p>
            <a:pPr lvl="1"/>
            <a:r>
              <a:rPr lang="en-US" dirty="0" smtClean="0"/>
              <a:t>Shows the </a:t>
            </a:r>
            <a:r>
              <a:rPr lang="en-US" dirty="0"/>
              <a:t>memory contents within the </a:t>
            </a:r>
            <a:r>
              <a:rPr lang="en-US" dirty="0" smtClean="0"/>
              <a:t>block</a:t>
            </a:r>
          </a:p>
          <a:p>
            <a:pPr lvl="1"/>
            <a:r>
              <a:rPr lang="en-US" dirty="0" smtClean="0"/>
              <a:t>In particular, look for the header.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Remember the output from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bt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?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gdb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)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frame 1</a:t>
            </a:r>
          </a:p>
          <a:p>
            <a:pPr lvl="1"/>
            <a:r>
              <a:rPr lang="en-US" dirty="0" smtClean="0"/>
              <a:t>Jumps to the function one level down the call stack (aka the function that called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Ctrl-X, Ctrl-A again if you want to see visuals</a:t>
            </a:r>
          </a:p>
          <a:p>
            <a:r>
              <a:rPr lang="en-US" dirty="0" smtClean="0"/>
              <a:t>What was the caller function? What is its purpose?</a:t>
            </a:r>
          </a:p>
          <a:p>
            <a:pPr lvl="1"/>
            <a:r>
              <a:rPr lang="en-US" dirty="0" smtClean="0"/>
              <a:t>Was it writing to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block</a:t>
            </a:r>
            <a:r>
              <a:rPr lang="en-US" dirty="0" smtClean="0"/>
              <a:t> or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dirty="0" smtClean="0"/>
              <a:t> when it crashed?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887698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Thought process while debugging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dirty="0" smtClean="0"/>
              <a:t> </a:t>
            </a:r>
            <a:r>
              <a:rPr lang="en-US" dirty="0"/>
              <a:t>c</a:t>
            </a:r>
            <a:r>
              <a:rPr lang="en-US" dirty="0" smtClean="0"/>
              <a:t>rashed because it got the wrong address for the footer…</a:t>
            </a:r>
          </a:p>
          <a:p>
            <a:r>
              <a:rPr lang="en-US" dirty="0" smtClean="0"/>
              <a:t>The address was wrong because the header of the block was some garbage value</a:t>
            </a:r>
          </a:p>
          <a:p>
            <a:pPr lvl="1"/>
            <a:r>
              <a:rPr lang="en-US" dirty="0" smtClean="0"/>
              <a:t>Since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write_footer</a:t>
            </a:r>
            <a:r>
              <a:rPr lang="en-US" dirty="0" smtClean="0">
                <a:cs typeface="Courier New" panose="02070309020205020404" pitchFamily="49" charset="0"/>
              </a:rPr>
              <a:t> uses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get_size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(block)</a:t>
            </a:r>
            <a:r>
              <a:rPr lang="en-US" dirty="0" smtClean="0">
                <a:cs typeface="Courier New" panose="02070309020205020404" pitchFamily="49" charset="0"/>
              </a:rPr>
              <a:t> after all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/>
              <a:t>But why in the world does the header contain garbage??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The crash happened in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place</a:t>
            </a:r>
            <a:r>
              <a:rPr lang="en-US" dirty="0" smtClean="0"/>
              <a:t>, which basically splits a free block into two and uses the first one to store things.</a:t>
            </a:r>
          </a:p>
          <a:p>
            <a:pPr lvl="1"/>
            <a:r>
              <a:rPr lang="en-US" dirty="0" err="1" smtClean="0">
                <a:cs typeface="Courier New" panose="02070309020205020404" pitchFamily="49" charset="0"/>
              </a:rPr>
              <a:t>Hm</a:t>
            </a:r>
            <a:r>
              <a:rPr lang="en-US" dirty="0" smtClean="0">
                <a:cs typeface="Courier New" panose="02070309020205020404" pitchFamily="49" charset="0"/>
              </a:rPr>
              <a:t>,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block_next</a:t>
            </a:r>
            <a:r>
              <a:rPr lang="en-US" dirty="0" smtClean="0">
                <a:cs typeface="Courier New" panose="02070309020205020404" pitchFamily="49" charset="0"/>
              </a:rPr>
              <a:t> would be the new block created after the split? The one on the right?</a:t>
            </a:r>
          </a:p>
          <a:p>
            <a:pPr lvl="1"/>
            <a:r>
              <a:rPr lang="en-US" dirty="0" smtClean="0"/>
              <a:t>The header would be in the middle of the original free block actually. Wait, but I wrote a new header before I wrote the footer! </a:t>
            </a:r>
          </a:p>
          <a:p>
            <a:pPr lvl="2"/>
            <a:r>
              <a:rPr lang="en-US" dirty="0" smtClean="0"/>
              <a:t>Right? …Oh, I didn’t. Darn.</a:t>
            </a:r>
          </a:p>
        </p:txBody>
      </p:sp>
    </p:spTree>
    <p:extLst>
      <p:ext uri="{BB962C8B-B14F-4D97-AF65-F5344CB8AC3E}">
        <p14:creationId xmlns:p14="http://schemas.microsoft.com/office/powerpoint/2010/main" val="323596729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Heap consistency checker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mm-2.c activates debug mode, and so </a:t>
            </a:r>
            <a:r>
              <a:rPr lang="en-US" dirty="0" err="1" smtClean="0"/>
              <a:t>mm_checkheap</a:t>
            </a:r>
            <a:r>
              <a:rPr lang="en-US" dirty="0" smtClean="0"/>
              <a:t> runs at the beginning and end of many of its functions.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The next bug will be a total nightmare to find without this heap consistency checker*.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9869" y="2337604"/>
            <a:ext cx="7755557" cy="1871141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680300" y="6550223"/>
            <a:ext cx="42802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Calibri" pitchFamily="34" charset="0"/>
              </a:rPr>
              <a:t>*Even though the checker in mm-2.c is short and buggy</a:t>
            </a:r>
          </a:p>
        </p:txBody>
      </p:sp>
    </p:spTree>
    <p:extLst>
      <p:ext uri="{BB962C8B-B14F-4D97-AF65-F5344CB8AC3E}">
        <p14:creationId xmlns:p14="http://schemas.microsoft.com/office/powerpoint/2010/main" val="1519663591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Now you try debugging this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$ </a:t>
            </a:r>
            <a:r>
              <a:rPr lang="en-US" dirty="0" err="1"/>
              <a:t>gdb</a:t>
            </a:r>
            <a:r>
              <a:rPr lang="en-US" dirty="0"/>
              <a:t> --</a:t>
            </a:r>
            <a:r>
              <a:rPr lang="en-US" dirty="0" err="1"/>
              <a:t>args</a:t>
            </a:r>
            <a:r>
              <a:rPr lang="en-US" dirty="0"/>
              <a:t> ./</a:t>
            </a:r>
            <a:r>
              <a:rPr lang="en-US" dirty="0" smtClean="0"/>
              <a:t>mdriver-2 </a:t>
            </a:r>
            <a:r>
              <a:rPr lang="en-US" dirty="0"/>
              <a:t>-c </a:t>
            </a:r>
            <a:r>
              <a:rPr lang="en-US" dirty="0" smtClean="0"/>
              <a:t>traces/</a:t>
            </a:r>
            <a:r>
              <a:rPr lang="en-US" dirty="0" err="1" smtClean="0"/>
              <a:t>syn</a:t>
            </a:r>
            <a:r>
              <a:rPr lang="en-US" dirty="0" smtClean="0"/>
              <a:t>-array-</a:t>
            </a:r>
            <a:r>
              <a:rPr lang="en-US" dirty="0" err="1" smtClean="0"/>
              <a:t>short.rep</a:t>
            </a:r>
            <a:r>
              <a:rPr lang="en-US" dirty="0" smtClean="0"/>
              <a:t> 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mm_checkheap</a:t>
            </a:r>
            <a:r>
              <a:rPr lang="en-US" dirty="0" smtClean="0"/>
              <a:t> will fail. What reason does it cite?</a:t>
            </a:r>
          </a:p>
          <a:p>
            <a:pPr marL="0" indent="0">
              <a:buNone/>
            </a:pPr>
            <a:r>
              <a:rPr lang="en-US" dirty="0" smtClean="0"/>
              <a:t>Where’s the footer? Use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x  /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gx</a:t>
            </a:r>
            <a:r>
              <a:rPr lang="en-US" dirty="0" smtClean="0">
                <a:cs typeface="Courier New" panose="02070309020205020404" pitchFamily="49" charset="0"/>
              </a:rPr>
              <a:t> and some arithmetic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Track changes in the header and the footer:</a:t>
            </a:r>
          </a:p>
          <a:p>
            <a:pPr marL="0" indent="0">
              <a:buNone/>
            </a:pP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gdb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n-US" dirty="0"/>
              <a:t>watch </a:t>
            </a:r>
            <a:r>
              <a:rPr lang="en-US" dirty="0" smtClean="0"/>
              <a:t>*</a:t>
            </a:r>
            <a:r>
              <a:rPr lang="en-US" dirty="0" smtClean="0">
                <a:solidFill>
                  <a:srgbClr val="FF0000"/>
                </a:solidFill>
              </a:rPr>
              <a:t>[header address]</a:t>
            </a:r>
          </a:p>
          <a:p>
            <a:pPr marL="0" indent="0">
              <a:buNone/>
            </a:pP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(</a:t>
            </a:r>
            <a:r>
              <a:rPr lang="en-US" dirty="0" err="1">
                <a:solidFill>
                  <a:schemeClr val="bg1">
                    <a:lumMod val="50000"/>
                  </a:schemeClr>
                </a:solidFill>
              </a:rPr>
              <a:t>gdb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) </a:t>
            </a:r>
            <a:r>
              <a:rPr lang="en-US" dirty="0"/>
              <a:t>watch </a:t>
            </a:r>
            <a:r>
              <a:rPr lang="en-US" dirty="0" smtClean="0"/>
              <a:t>*</a:t>
            </a:r>
            <a:r>
              <a:rPr lang="en-US" dirty="0" smtClean="0">
                <a:solidFill>
                  <a:srgbClr val="FF0000"/>
                </a:solidFill>
              </a:rPr>
              <a:t>[footer address]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When does the footer’s value turn inconsistent? What function was running at the time? Which part of that function was wrong? Use </a:t>
            </a:r>
            <a:r>
              <a:rPr lang="en-US" dirty="0" err="1" smtClean="0">
                <a:solidFill>
                  <a:schemeClr val="bg1">
                    <a:lumMod val="50000"/>
                  </a:schemeClr>
                </a:solidFill>
              </a:rPr>
              <a:t>backtrace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</a:rPr>
              <a:t>frame</a:t>
            </a:r>
            <a:r>
              <a:rPr lang="en-US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369095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MallocLab</a:t>
            </a:r>
            <a:r>
              <a:rPr lang="en-US" dirty="0" smtClean="0"/>
              <a:t> Checkpoint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Due </a:t>
            </a:r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Thursday</a:t>
            </a:r>
          </a:p>
          <a:p>
            <a:endParaRPr lang="en-US" dirty="0"/>
          </a:p>
          <a:p>
            <a:r>
              <a:rPr lang="en-US" dirty="0" smtClean="0"/>
              <a:t>Checkpoint should take a bit less than half of the time</a:t>
            </a:r>
          </a:p>
          <a:p>
            <a:endParaRPr lang="en-US" dirty="0"/>
          </a:p>
          <a:p>
            <a:r>
              <a:rPr lang="en-US" dirty="0" smtClean="0"/>
              <a:t>Read the </a:t>
            </a:r>
            <a:r>
              <a:rPr lang="en-US" dirty="0" err="1" smtClean="0"/>
              <a:t>writeup</a:t>
            </a:r>
            <a:r>
              <a:rPr lang="en-US" dirty="0" smtClean="0"/>
              <a:t>. Slowly. Carefully.</a:t>
            </a:r>
          </a:p>
          <a:p>
            <a:endParaRPr lang="en-US" dirty="0"/>
          </a:p>
          <a:p>
            <a:r>
              <a:rPr lang="en-US" dirty="0" smtClean="0"/>
              <a:t>Use GDB</a:t>
            </a:r>
          </a:p>
          <a:p>
            <a:endParaRPr lang="en-US" dirty="0"/>
          </a:p>
          <a:p>
            <a:r>
              <a:rPr lang="en-US" dirty="0" smtClean="0"/>
              <a:t>Ask us for debugging help</a:t>
            </a:r>
          </a:p>
          <a:p>
            <a:pPr lvl="1"/>
            <a:r>
              <a:rPr lang="en-US" dirty="0"/>
              <a:t>O</a:t>
            </a:r>
            <a:r>
              <a:rPr lang="en-US" dirty="0" smtClean="0"/>
              <a:t>nly after you implement </a:t>
            </a:r>
            <a:r>
              <a:rPr lang="en-US" dirty="0" err="1" smtClean="0"/>
              <a:t>mm_checkheap</a:t>
            </a:r>
            <a:r>
              <a:rPr lang="en-US" dirty="0" smtClean="0"/>
              <a:t> though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61285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Advanced GDB Usage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backtrace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:</a:t>
            </a:r>
            <a:r>
              <a:rPr lang="en-US" dirty="0" smtClean="0"/>
              <a:t> Shows the call stack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frame:</a:t>
            </a:r>
            <a:r>
              <a:rPr lang="en-US" dirty="0" smtClean="0"/>
              <a:t> Lets you go to one of the levels in the call stack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list:</a:t>
            </a:r>
            <a:r>
              <a:rPr lang="en-US" dirty="0" smtClean="0">
                <a:cs typeface="Courier New" panose="02070309020205020404" pitchFamily="49" charset="0"/>
              </a:rPr>
              <a:t> Shows source code</a:t>
            </a:r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print &lt;expression&gt;: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Runs </a:t>
            </a:r>
            <a:r>
              <a:rPr lang="en-US" dirty="0">
                <a:cs typeface="Courier New" panose="02070309020205020404" pitchFamily="49" charset="0"/>
              </a:rPr>
              <a:t>a</a:t>
            </a:r>
            <a:r>
              <a:rPr lang="en-US" dirty="0" smtClean="0"/>
              <a:t>ny valid C command, even something with side effects like </a:t>
            </a:r>
            <a:r>
              <a:rPr lang="en-US" dirty="0" err="1" smtClean="0"/>
              <a:t>mm_malloc</a:t>
            </a:r>
            <a:r>
              <a:rPr lang="en-US" dirty="0" smtClean="0"/>
              <a:t>(10) or </a:t>
            </a:r>
            <a:r>
              <a:rPr lang="en-US" dirty="0" err="1" smtClean="0"/>
              <a:t>mm_checkheap</a:t>
            </a:r>
            <a:r>
              <a:rPr lang="en-US" dirty="0" smtClean="0"/>
              <a:t>(1337)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watch &lt;expression&gt;: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Breaks when the value of the expression changes</a:t>
            </a:r>
          </a:p>
          <a:p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break &lt;function / line&gt; if &lt;expression&gt;: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Only stops execution when the expression holds true</a:t>
            </a:r>
          </a:p>
          <a:p>
            <a:r>
              <a:rPr lang="en-US" dirty="0" smtClean="0">
                <a:solidFill>
                  <a:schemeClr val="bg1">
                    <a:lumMod val="50000"/>
                  </a:schemeClr>
                </a:solidFill>
                <a:cs typeface="Courier New" panose="02070309020205020404" pitchFamily="49" charset="0"/>
              </a:rPr>
              <a:t>Ctrl-X Ctrl-A for visualization</a:t>
            </a:r>
          </a:p>
        </p:txBody>
      </p:sp>
    </p:spTree>
    <p:extLst>
      <p:ext uri="{BB962C8B-B14F-4D97-AF65-F5344CB8AC3E}">
        <p14:creationId xmlns:p14="http://schemas.microsoft.com/office/powerpoint/2010/main" val="2131926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Appendix: Building O0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Edit the file named </a:t>
            </a:r>
            <a:r>
              <a:rPr lang="en-US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Makefile</a:t>
            </a:r>
            <a:r>
              <a:rPr lang="en-US" dirty="0" smtClean="0"/>
              <a:t> and make it use </a:t>
            </a:r>
            <a:r>
              <a:rPr lang="en-US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-O0</a:t>
            </a: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endParaRPr lang="en-US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Then run </a:t>
            </a:r>
            <a:r>
              <a:rPr lang="en-US" dirty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 –B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Alternative:	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make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clean 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$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Just running </a:t>
            </a:r>
            <a:r>
              <a:rPr lang="en-US" dirty="0" smtClean="0">
                <a:solidFill>
                  <a:schemeClr val="bg1">
                    <a:lumMod val="50000"/>
                  </a:schemeClr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make</a:t>
            </a:r>
            <a:r>
              <a:rPr lang="en-US" dirty="0" smtClean="0">
                <a:cs typeface="Courier New" panose="02070309020205020404" pitchFamily="49" charset="0"/>
              </a:rPr>
              <a:t> won’t work because it’ll say nothing new needs to be compiled. So we force it to recompile.</a:t>
            </a:r>
          </a:p>
          <a:p>
            <a:r>
              <a:rPr lang="en-US" dirty="0" smtClean="0">
                <a:cs typeface="Courier New" panose="02070309020205020404" pitchFamily="49" charset="0"/>
              </a:rPr>
              <a:t>Remember to set it back to </a:t>
            </a:r>
            <a:r>
              <a:rPr lang="en-US" b="0" dirty="0" smtClean="0">
                <a:latin typeface="Consolas" panose="020B0609020204030204" pitchFamily="49" charset="0"/>
                <a:cs typeface="Consolas" panose="020B0609020204030204" pitchFamily="49" charset="0"/>
              </a:rPr>
              <a:t>–O3</a:t>
            </a:r>
            <a:r>
              <a:rPr lang="en-US" dirty="0" smtClean="0">
                <a:cs typeface="Courier New" panose="02070309020205020404" pitchFamily="49" charset="0"/>
              </a:rPr>
              <a:t> when you’re done to test throughput, since </a:t>
            </a:r>
            <a:r>
              <a:rPr lang="en-US" b="0" dirty="0">
                <a:latin typeface="Consolas" panose="020B0609020204030204" pitchFamily="49" charset="0"/>
                <a:cs typeface="Consolas" panose="020B0609020204030204" pitchFamily="49" charset="0"/>
              </a:rPr>
              <a:t>-O0</a:t>
            </a:r>
            <a:r>
              <a:rPr lang="en-US" dirty="0" smtClean="0">
                <a:cs typeface="Courier New" panose="02070309020205020404" pitchFamily="49" charset="0"/>
              </a:rPr>
              <a:t> makes your code much slower.</a:t>
            </a:r>
            <a:endParaRPr lang="en-US" dirty="0">
              <a:cs typeface="Courier New" panose="02070309020205020404" pitchFamily="49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5014" y="2125706"/>
            <a:ext cx="6896100" cy="122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07142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</a:p>
          <a:p>
            <a:r>
              <a:rPr lang="en-US" dirty="0" smtClean="0"/>
              <a:t>How to choose blocks</a:t>
            </a:r>
          </a:p>
          <a:p>
            <a:r>
              <a:rPr lang="en-US" dirty="0" smtClean="0"/>
              <a:t>Metadata</a:t>
            </a:r>
          </a:p>
          <a:p>
            <a:r>
              <a:rPr lang="en-US" dirty="0" smtClean="0"/>
              <a:t>Debugging / GDB Exercises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52446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Malloc Internals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heap consists of blocks of memory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endParaRPr lang="en-US" dirty="0"/>
          </a:p>
        </p:txBody>
      </p:sp>
      <p:grpSp>
        <p:nvGrpSpPr>
          <p:cNvPr id="17" name="Group 16"/>
          <p:cNvGrpSpPr/>
          <p:nvPr/>
        </p:nvGrpSpPr>
        <p:grpSpPr>
          <a:xfrm>
            <a:off x="1478941" y="1878904"/>
            <a:ext cx="6037545" cy="2755726"/>
            <a:chOff x="1478941" y="2066795"/>
            <a:chExt cx="6037545" cy="2755726"/>
          </a:xfrm>
        </p:grpSpPr>
        <p:sp>
          <p:nvSpPr>
            <p:cNvPr id="8" name="Rectangle 7"/>
            <p:cNvSpPr/>
            <p:nvPr/>
          </p:nvSpPr>
          <p:spPr bwMode="auto">
            <a:xfrm>
              <a:off x="1478941" y="2066795"/>
              <a:ext cx="6037545" cy="275572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(heap)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579148" y="4321478"/>
              <a:ext cx="1264259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Calibri" pitchFamily="34" charset="0"/>
                </a:rPr>
                <a:t>malloc’d</a:t>
              </a: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3925473" y="4321477"/>
              <a:ext cx="194923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Calibri" pitchFamily="34" charset="0"/>
                </a:rPr>
                <a:t>malloc’d</a:t>
              </a: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5874707" y="4321476"/>
              <a:ext cx="1540701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Calibri" pitchFamily="34" charset="0"/>
                </a:rPr>
                <a:t>malloc’d</a:t>
              </a: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579148" y="3880455"/>
              <a:ext cx="3105586" cy="44102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free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4684734" y="3880454"/>
              <a:ext cx="273067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Calibri" pitchFamily="34" charset="0"/>
                </a:rPr>
                <a:t>malloc’d</a:t>
              </a:r>
              <a:endParaRPr lang="en-US" dirty="0" smtClean="0">
                <a:latin typeface="Calibri" pitchFamily="34" charset="0"/>
              </a:endParaRPr>
            </a:p>
          </p:txBody>
        </p:sp>
        <p:sp>
          <p:nvSpPr>
            <p:cNvPr id="15" name="Rectangle 14"/>
            <p:cNvSpPr/>
            <p:nvPr/>
          </p:nvSpPr>
          <p:spPr bwMode="auto">
            <a:xfrm>
              <a:off x="2843407" y="4321475"/>
              <a:ext cx="1082066" cy="43580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free</a:t>
              </a:r>
            </a:p>
          </p:txBody>
        </p:sp>
        <p:sp>
          <p:nvSpPr>
            <p:cNvPr id="16" name="Rectangle 15"/>
            <p:cNvSpPr/>
            <p:nvPr/>
          </p:nvSpPr>
          <p:spPr bwMode="auto">
            <a:xfrm>
              <a:off x="1579148" y="2578373"/>
              <a:ext cx="5836260" cy="1307395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free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9366530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Really, </a:t>
            </a:r>
            <a:r>
              <a:rPr lang="en-US" dirty="0" err="1" smtClean="0"/>
              <a:t>malloc</a:t>
            </a:r>
            <a:r>
              <a:rPr lang="en-US" dirty="0" smtClean="0"/>
              <a:t> only does three things:</a:t>
            </a:r>
          </a:p>
          <a:p>
            <a:endParaRPr lang="en-US" dirty="0" smtClean="0"/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Organize all blocks and store information about them in a structured way.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Using the structure made in 1), choose an appropriate location to allocate new memory.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 smtClean="0"/>
              <a:t>Update the structure made in 1) when the user frees a block of memory.</a:t>
            </a:r>
          </a:p>
          <a:p>
            <a:pPr marL="457200" indent="-457200">
              <a:buSzPct val="100000"/>
              <a:buFont typeface="+mj-lt"/>
              <a:buAutoNum type="arabicPeriod"/>
            </a:pPr>
            <a:endParaRPr lang="en-US" dirty="0"/>
          </a:p>
          <a:p>
            <a:pPr marL="0" indent="0">
              <a:buSzPct val="100000"/>
              <a:buNone/>
            </a:pPr>
            <a:r>
              <a:rPr lang="en-US" dirty="0" smtClean="0"/>
              <a:t>This process occurs even for a complicated algorithm like segregated lists.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584070"/>
      </p:ext>
    </p:extLst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Concept (Implicit list)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374601"/>
            <a:ext cx="7896225" cy="4972050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/>
            </a:pPr>
            <a:r>
              <a:rPr lang="en-US" dirty="0"/>
              <a:t>Organize all blocks and store information about them in a structured way.</a:t>
            </a:r>
          </a:p>
          <a:p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1595055" y="2575590"/>
            <a:ext cx="6037545" cy="2755726"/>
            <a:chOff x="1478941" y="2066795"/>
            <a:chExt cx="6037545" cy="2755726"/>
          </a:xfrm>
        </p:grpSpPr>
        <p:sp>
          <p:nvSpPr>
            <p:cNvPr id="5" name="Rectangle 4"/>
            <p:cNvSpPr/>
            <p:nvPr/>
          </p:nvSpPr>
          <p:spPr bwMode="auto">
            <a:xfrm>
              <a:off x="1478941" y="2066795"/>
              <a:ext cx="6037545" cy="275572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(heap)</a:t>
              </a:r>
            </a:p>
          </p:txBody>
        </p:sp>
        <p:sp>
          <p:nvSpPr>
            <p:cNvPr id="6" name="Rectangle 5"/>
            <p:cNvSpPr/>
            <p:nvPr/>
          </p:nvSpPr>
          <p:spPr bwMode="auto">
            <a:xfrm>
              <a:off x="1579148" y="4321478"/>
              <a:ext cx="1264259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m(3)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3925473" y="4321477"/>
              <a:ext cx="194923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m(5)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5874707" y="4321476"/>
              <a:ext cx="1540701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smtClean="0">
                  <a:latin typeface="Calibri" pitchFamily="34" charset="0"/>
                </a:rPr>
                <a:t>m(4)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1579148" y="3880455"/>
              <a:ext cx="3105586" cy="44102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itchFamily="34" charset="0"/>
                </a:rPr>
                <a:t>f</a:t>
              </a:r>
              <a:r>
                <a:rPr lang="en-US" dirty="0" smtClean="0">
                  <a:latin typeface="Calibri" pitchFamily="34" charset="0"/>
                </a:rPr>
                <a:t>ree (size = 8)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4684734" y="3880454"/>
              <a:ext cx="273067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 err="1" smtClean="0">
                  <a:latin typeface="Calibri" pitchFamily="34" charset="0"/>
                </a:rPr>
                <a:t>malloc’d</a:t>
              </a:r>
              <a:r>
                <a:rPr lang="en-US" dirty="0" smtClean="0">
                  <a:latin typeface="Calibri" pitchFamily="34" charset="0"/>
                </a:rPr>
                <a:t> (size = 7)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2843407" y="4321476"/>
              <a:ext cx="1082066" cy="44102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itchFamily="34" charset="0"/>
                </a:rPr>
                <a:t>f</a:t>
              </a:r>
              <a:r>
                <a:rPr lang="en-US" dirty="0" smtClean="0">
                  <a:latin typeface="Calibri" pitchFamily="34" charset="0"/>
                </a:rPr>
                <a:t>(3)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1579148" y="2567835"/>
              <a:ext cx="5836260" cy="1307395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dirty="0">
                  <a:latin typeface="Calibri" pitchFamily="34" charset="0"/>
                </a:rPr>
                <a:t>f</a:t>
              </a:r>
              <a:r>
                <a:rPr lang="en-US" dirty="0" smtClean="0">
                  <a:latin typeface="Calibri" pitchFamily="34" charset="0"/>
                </a:rPr>
                <a:t>ree (size = 25)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0882995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(Implicit list)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96875" y="1362075"/>
            <a:ext cx="7896225" cy="4972050"/>
          </a:xfrm>
        </p:spPr>
        <p:txBody>
          <a:bodyPr/>
          <a:lstStyle/>
          <a:p>
            <a:pPr marL="457200" indent="-457200">
              <a:buSzPct val="100000"/>
              <a:buFont typeface="+mj-lt"/>
              <a:buAutoNum type="arabicPeriod" startAt="2"/>
            </a:pPr>
            <a:r>
              <a:rPr lang="en-US" dirty="0"/>
              <a:t>Using the structure made in 1), choose an appropriate location to allocate new memory</a:t>
            </a:r>
            <a:r>
              <a:rPr lang="en-US" dirty="0" smtClean="0"/>
              <a:t>.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384673" y="2256276"/>
            <a:ext cx="4214956" cy="1923839"/>
            <a:chOff x="1478941" y="2066795"/>
            <a:chExt cx="6037545" cy="2755726"/>
          </a:xfrm>
        </p:grpSpPr>
        <p:sp>
          <p:nvSpPr>
            <p:cNvPr id="7" name="Rectangle 6"/>
            <p:cNvSpPr/>
            <p:nvPr/>
          </p:nvSpPr>
          <p:spPr bwMode="auto">
            <a:xfrm>
              <a:off x="1478941" y="2066795"/>
              <a:ext cx="6037545" cy="275572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(heap)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1579148" y="4321478"/>
              <a:ext cx="1264259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m(3)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3925473" y="4321477"/>
              <a:ext cx="194923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m(5)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5874707" y="4321476"/>
              <a:ext cx="1540701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m(4)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1579148" y="3880455"/>
              <a:ext cx="3105586" cy="441021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ree (size = 8)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4684734" y="3880454"/>
              <a:ext cx="273067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err="1" smtClean="0">
                  <a:latin typeface="Calibri" pitchFamily="34" charset="0"/>
                </a:rPr>
                <a:t>malloc’d</a:t>
              </a:r>
              <a:r>
                <a:rPr lang="en-US" sz="1800" dirty="0" smtClean="0">
                  <a:latin typeface="Calibri" pitchFamily="34" charset="0"/>
                </a:rPr>
                <a:t> (size = 7)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2843407" y="4321474"/>
              <a:ext cx="1082065" cy="441023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(3)</a:t>
              </a:r>
            </a:p>
          </p:txBody>
        </p:sp>
        <p:sp>
          <p:nvSpPr>
            <p:cNvPr id="14" name="Rectangle 13"/>
            <p:cNvSpPr/>
            <p:nvPr/>
          </p:nvSpPr>
          <p:spPr bwMode="auto">
            <a:xfrm>
              <a:off x="1579148" y="2580361"/>
              <a:ext cx="5836260" cy="1307395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ree (size = 25)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4492942" y="4416847"/>
            <a:ext cx="4214956" cy="1923839"/>
            <a:chOff x="1478941" y="2066795"/>
            <a:chExt cx="6037545" cy="2755726"/>
          </a:xfrm>
        </p:grpSpPr>
        <p:sp>
          <p:nvSpPr>
            <p:cNvPr id="16" name="Rectangle 15"/>
            <p:cNvSpPr/>
            <p:nvPr/>
          </p:nvSpPr>
          <p:spPr bwMode="auto">
            <a:xfrm>
              <a:off x="1478941" y="2066795"/>
              <a:ext cx="6037545" cy="275572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(heap)</a:t>
              </a:r>
            </a:p>
          </p:txBody>
        </p:sp>
        <p:sp>
          <p:nvSpPr>
            <p:cNvPr id="17" name="Rectangle 16"/>
            <p:cNvSpPr/>
            <p:nvPr/>
          </p:nvSpPr>
          <p:spPr bwMode="auto">
            <a:xfrm>
              <a:off x="1579148" y="4321478"/>
              <a:ext cx="1264259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m(3)</a:t>
              </a:r>
            </a:p>
          </p:txBody>
        </p:sp>
        <p:sp>
          <p:nvSpPr>
            <p:cNvPr id="18" name="Rectangle 17"/>
            <p:cNvSpPr/>
            <p:nvPr/>
          </p:nvSpPr>
          <p:spPr bwMode="auto">
            <a:xfrm>
              <a:off x="3925473" y="4321477"/>
              <a:ext cx="194923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m(5)</a:t>
              </a:r>
            </a:p>
          </p:txBody>
        </p:sp>
        <p:sp>
          <p:nvSpPr>
            <p:cNvPr id="19" name="Rectangle 18"/>
            <p:cNvSpPr/>
            <p:nvPr/>
          </p:nvSpPr>
          <p:spPr bwMode="auto">
            <a:xfrm>
              <a:off x="5874707" y="4321476"/>
              <a:ext cx="1540701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m(4)</a:t>
              </a:r>
            </a:p>
          </p:txBody>
        </p:sp>
        <p:sp>
          <p:nvSpPr>
            <p:cNvPr id="20" name="Rectangle 19"/>
            <p:cNvSpPr/>
            <p:nvPr/>
          </p:nvSpPr>
          <p:spPr bwMode="auto">
            <a:xfrm>
              <a:off x="1579148" y="3880455"/>
              <a:ext cx="3105586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err="1">
                  <a:latin typeface="Calibri" pitchFamily="34" charset="0"/>
                </a:rPr>
                <a:t>m</a:t>
              </a:r>
              <a:r>
                <a:rPr lang="en-US" sz="1800" dirty="0" err="1" smtClean="0">
                  <a:latin typeface="Calibri" pitchFamily="34" charset="0"/>
                </a:rPr>
                <a:t>alloc’d</a:t>
              </a:r>
              <a:r>
                <a:rPr lang="en-US" sz="1800" dirty="0" smtClean="0">
                  <a:latin typeface="Calibri" pitchFamily="34" charset="0"/>
                </a:rPr>
                <a:t> (size = 8)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4684734" y="3880454"/>
              <a:ext cx="273067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err="1" smtClean="0">
                  <a:latin typeface="Calibri" pitchFamily="34" charset="0"/>
                </a:rPr>
                <a:t>malloc’d</a:t>
              </a:r>
              <a:r>
                <a:rPr lang="en-US" sz="1800" dirty="0" smtClean="0">
                  <a:latin typeface="Calibri" pitchFamily="34" charset="0"/>
                </a:rPr>
                <a:t> (size = 7)</a:t>
              </a:r>
            </a:p>
          </p:txBody>
        </p:sp>
        <p:sp>
          <p:nvSpPr>
            <p:cNvPr id="22" name="Rectangle 21"/>
            <p:cNvSpPr/>
            <p:nvPr/>
          </p:nvSpPr>
          <p:spPr bwMode="auto">
            <a:xfrm>
              <a:off x="2843407" y="4321474"/>
              <a:ext cx="1082065" cy="44102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(3)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1579148" y="2580361"/>
              <a:ext cx="5836260" cy="1307395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ree (size = 25)</a:t>
              </a:r>
            </a:p>
          </p:txBody>
        </p:sp>
      </p:grpSp>
      <p:cxnSp>
        <p:nvCxnSpPr>
          <p:cNvPr id="25" name="Straight Arrow Connector 24"/>
          <p:cNvCxnSpPr/>
          <p:nvPr/>
        </p:nvCxnSpPr>
        <p:spPr bwMode="auto">
          <a:xfrm>
            <a:off x="4562899" y="3396343"/>
            <a:ext cx="1084042" cy="914400"/>
          </a:xfrm>
          <a:prstGeom prst="straightConnector1">
            <a:avLst/>
          </a:prstGeom>
          <a:ln w="25400">
            <a:solidFill>
              <a:srgbClr val="FF0000"/>
            </a:solidFill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932403" y="3389782"/>
            <a:ext cx="10791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err="1" smtClean="0">
                <a:solidFill>
                  <a:srgbClr val="FF0000"/>
                </a:solidFill>
                <a:latin typeface="Calibri" pitchFamily="34" charset="0"/>
              </a:rPr>
              <a:t>malloc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(8)</a:t>
            </a:r>
          </a:p>
        </p:txBody>
      </p:sp>
    </p:spTree>
    <p:extLst>
      <p:ext uri="{BB962C8B-B14F-4D97-AF65-F5344CB8AC3E}">
        <p14:creationId xmlns:p14="http://schemas.microsoft.com/office/powerpoint/2010/main" val="344335477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Concept (Implicit list)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SzPct val="100000"/>
              <a:buFont typeface="+mj-lt"/>
              <a:buAutoNum type="arabicPeriod" startAt="3"/>
            </a:pPr>
            <a:r>
              <a:rPr lang="en-US" dirty="0"/>
              <a:t>Update the structure made in 1) when the user frees a block of memory.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96875" y="2254218"/>
            <a:ext cx="4214956" cy="1923839"/>
            <a:chOff x="1478941" y="2066795"/>
            <a:chExt cx="6037545" cy="2755726"/>
          </a:xfrm>
        </p:grpSpPr>
        <p:sp>
          <p:nvSpPr>
            <p:cNvPr id="6" name="Rectangle 5"/>
            <p:cNvSpPr/>
            <p:nvPr/>
          </p:nvSpPr>
          <p:spPr bwMode="auto">
            <a:xfrm>
              <a:off x="1478941" y="2066795"/>
              <a:ext cx="6037545" cy="275572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(heap)</a:t>
              </a:r>
            </a:p>
          </p:txBody>
        </p:sp>
        <p:sp>
          <p:nvSpPr>
            <p:cNvPr id="7" name="Rectangle 6"/>
            <p:cNvSpPr/>
            <p:nvPr/>
          </p:nvSpPr>
          <p:spPr bwMode="auto">
            <a:xfrm>
              <a:off x="1579148" y="4321478"/>
              <a:ext cx="1264259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m(3)</a:t>
              </a: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3925473" y="4321477"/>
              <a:ext cx="194923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m(5)</a:t>
              </a:r>
            </a:p>
          </p:txBody>
        </p:sp>
        <p:sp>
          <p:nvSpPr>
            <p:cNvPr id="9" name="Rectangle 8"/>
            <p:cNvSpPr/>
            <p:nvPr/>
          </p:nvSpPr>
          <p:spPr bwMode="auto">
            <a:xfrm>
              <a:off x="5874707" y="4321476"/>
              <a:ext cx="1540701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m(4)</a:t>
              </a:r>
            </a:p>
          </p:txBody>
        </p:sp>
        <p:sp>
          <p:nvSpPr>
            <p:cNvPr id="10" name="Rectangle 9"/>
            <p:cNvSpPr/>
            <p:nvPr/>
          </p:nvSpPr>
          <p:spPr bwMode="auto">
            <a:xfrm>
              <a:off x="1579148" y="3880455"/>
              <a:ext cx="3105586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err="1">
                  <a:latin typeface="Calibri" pitchFamily="34" charset="0"/>
                </a:rPr>
                <a:t>m</a:t>
              </a:r>
              <a:r>
                <a:rPr lang="en-US" sz="1800" dirty="0" err="1" smtClean="0">
                  <a:latin typeface="Calibri" pitchFamily="34" charset="0"/>
                </a:rPr>
                <a:t>alloc’d</a:t>
              </a:r>
              <a:r>
                <a:rPr lang="en-US" sz="1800" dirty="0" smtClean="0">
                  <a:latin typeface="Calibri" pitchFamily="34" charset="0"/>
                </a:rPr>
                <a:t> (size = 8)</a:t>
              </a:r>
            </a:p>
          </p:txBody>
        </p:sp>
        <p:sp>
          <p:nvSpPr>
            <p:cNvPr id="11" name="Rectangle 10"/>
            <p:cNvSpPr/>
            <p:nvPr/>
          </p:nvSpPr>
          <p:spPr bwMode="auto">
            <a:xfrm>
              <a:off x="4684734" y="3880454"/>
              <a:ext cx="273067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err="1" smtClean="0">
                  <a:latin typeface="Calibri" pitchFamily="34" charset="0"/>
                </a:rPr>
                <a:t>malloc’d</a:t>
              </a:r>
              <a:r>
                <a:rPr lang="en-US" sz="1800" dirty="0" smtClean="0">
                  <a:latin typeface="Calibri" pitchFamily="34" charset="0"/>
                </a:rPr>
                <a:t> (size = 7)</a:t>
              </a:r>
            </a:p>
          </p:txBody>
        </p:sp>
        <p:sp>
          <p:nvSpPr>
            <p:cNvPr id="12" name="Rectangle 11"/>
            <p:cNvSpPr/>
            <p:nvPr/>
          </p:nvSpPr>
          <p:spPr bwMode="auto">
            <a:xfrm>
              <a:off x="2843407" y="4321474"/>
              <a:ext cx="1082065" cy="44102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(3)</a:t>
              </a:r>
            </a:p>
          </p:txBody>
        </p:sp>
        <p:sp>
          <p:nvSpPr>
            <p:cNvPr id="13" name="Rectangle 12"/>
            <p:cNvSpPr/>
            <p:nvPr/>
          </p:nvSpPr>
          <p:spPr bwMode="auto">
            <a:xfrm>
              <a:off x="1579148" y="2580361"/>
              <a:ext cx="5836260" cy="1307395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ree (size = 25)</a:t>
              </a: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5514554" y="2970732"/>
            <a:ext cx="16707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free(</a:t>
            </a:r>
            <a:r>
              <a:rPr lang="en-US" sz="1800" dirty="0" smtClean="0">
                <a:solidFill>
                  <a:srgbClr val="0070C0"/>
                </a:solidFill>
                <a:latin typeface="Calibri" pitchFamily="34" charset="0"/>
              </a:rPr>
              <a:t>that block</a:t>
            </a:r>
            <a:r>
              <a:rPr lang="en-US" sz="1800" dirty="0" smtClean="0">
                <a:solidFill>
                  <a:srgbClr val="FF0000"/>
                </a:solidFill>
                <a:latin typeface="Calibri" pitchFamily="34" charset="0"/>
              </a:rPr>
              <a:t>)</a:t>
            </a:r>
          </a:p>
        </p:txBody>
      </p:sp>
      <p:cxnSp>
        <p:nvCxnSpPr>
          <p:cNvPr id="16" name="Straight Arrow Connector 15"/>
          <p:cNvCxnSpPr>
            <a:endCxn id="9" idx="1"/>
          </p:cNvCxnSpPr>
          <p:nvPr/>
        </p:nvCxnSpPr>
        <p:spPr bwMode="auto">
          <a:xfrm flipH="1">
            <a:off x="3465665" y="3325834"/>
            <a:ext cx="2884278" cy="656375"/>
          </a:xfrm>
          <a:prstGeom prst="straightConnector1">
            <a:avLst/>
          </a:prstGeom>
          <a:noFill/>
          <a:ln w="22225" cap="flat" cmpd="sng" algn="ctr">
            <a:solidFill>
              <a:srgbClr val="0070C0"/>
            </a:solidFill>
            <a:prstDash val="dash"/>
            <a:round/>
            <a:headEnd type="none" w="med" len="med"/>
            <a:tailEnd type="arrow"/>
          </a:ln>
          <a:effectLst/>
        </p:spPr>
      </p:cxnSp>
      <p:cxnSp>
        <p:nvCxnSpPr>
          <p:cNvPr id="17" name="Straight Arrow Connector 16"/>
          <p:cNvCxnSpPr/>
          <p:nvPr/>
        </p:nvCxnSpPr>
        <p:spPr bwMode="auto">
          <a:xfrm>
            <a:off x="4697282" y="3405370"/>
            <a:ext cx="1084042" cy="914400"/>
          </a:xfrm>
          <a:prstGeom prst="straightConnector1">
            <a:avLst/>
          </a:prstGeom>
          <a:ln w="25400">
            <a:solidFill>
              <a:srgbClr val="FF0000"/>
            </a:solidFill>
            <a:headEnd type="none" w="med" len="med"/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9" name="Group 18"/>
          <p:cNvGrpSpPr/>
          <p:nvPr/>
        </p:nvGrpSpPr>
        <p:grpSpPr>
          <a:xfrm>
            <a:off x="4492942" y="4416847"/>
            <a:ext cx="4214956" cy="1923839"/>
            <a:chOff x="1478941" y="2066795"/>
            <a:chExt cx="6037545" cy="2755726"/>
          </a:xfrm>
        </p:grpSpPr>
        <p:sp>
          <p:nvSpPr>
            <p:cNvPr id="20" name="Rectangle 19"/>
            <p:cNvSpPr/>
            <p:nvPr/>
          </p:nvSpPr>
          <p:spPr bwMode="auto">
            <a:xfrm>
              <a:off x="1478941" y="2066795"/>
              <a:ext cx="6037545" cy="2755726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dash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(heap)</a:t>
              </a:r>
            </a:p>
          </p:txBody>
        </p:sp>
        <p:sp>
          <p:nvSpPr>
            <p:cNvPr id="21" name="Rectangle 20"/>
            <p:cNvSpPr/>
            <p:nvPr/>
          </p:nvSpPr>
          <p:spPr bwMode="auto">
            <a:xfrm>
              <a:off x="1579148" y="4321478"/>
              <a:ext cx="1264259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m(3)</a:t>
              </a:r>
            </a:p>
          </p:txBody>
        </p:sp>
        <p:sp>
          <p:nvSpPr>
            <p:cNvPr id="23" name="Rectangle 22"/>
            <p:cNvSpPr/>
            <p:nvPr/>
          </p:nvSpPr>
          <p:spPr bwMode="auto">
            <a:xfrm>
              <a:off x="5874707" y="4321476"/>
              <a:ext cx="1540701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smtClean="0">
                  <a:latin typeface="Calibri" pitchFamily="34" charset="0"/>
                </a:rPr>
                <a:t>m(4)</a:t>
              </a:r>
            </a:p>
          </p:txBody>
        </p:sp>
        <p:sp>
          <p:nvSpPr>
            <p:cNvPr id="24" name="Rectangle 23"/>
            <p:cNvSpPr/>
            <p:nvPr/>
          </p:nvSpPr>
          <p:spPr bwMode="auto">
            <a:xfrm>
              <a:off x="1579148" y="3880455"/>
              <a:ext cx="3105586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err="1">
                  <a:latin typeface="Calibri" pitchFamily="34" charset="0"/>
                </a:rPr>
                <a:t>m</a:t>
              </a:r>
              <a:r>
                <a:rPr lang="en-US" sz="1800" dirty="0" err="1" smtClean="0">
                  <a:latin typeface="Calibri" pitchFamily="34" charset="0"/>
                </a:rPr>
                <a:t>alloc’d</a:t>
              </a:r>
              <a:r>
                <a:rPr lang="en-US" sz="1800" dirty="0" smtClean="0">
                  <a:latin typeface="Calibri" pitchFamily="34" charset="0"/>
                </a:rPr>
                <a:t> (size = 8)</a:t>
              </a:r>
            </a:p>
          </p:txBody>
        </p:sp>
        <p:sp>
          <p:nvSpPr>
            <p:cNvPr id="25" name="Rectangle 24"/>
            <p:cNvSpPr/>
            <p:nvPr/>
          </p:nvSpPr>
          <p:spPr bwMode="auto">
            <a:xfrm>
              <a:off x="4684734" y="3880454"/>
              <a:ext cx="2730674" cy="441021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 err="1" smtClean="0">
                  <a:latin typeface="Calibri" pitchFamily="34" charset="0"/>
                </a:rPr>
                <a:t>malloc’d</a:t>
              </a:r>
              <a:r>
                <a:rPr lang="en-US" sz="1800" dirty="0" smtClean="0">
                  <a:latin typeface="Calibri" pitchFamily="34" charset="0"/>
                </a:rPr>
                <a:t> (size = 7)</a:t>
              </a:r>
            </a:p>
          </p:txBody>
        </p:sp>
        <p:sp>
          <p:nvSpPr>
            <p:cNvPr id="26" name="Rectangle 25"/>
            <p:cNvSpPr/>
            <p:nvPr/>
          </p:nvSpPr>
          <p:spPr bwMode="auto">
            <a:xfrm>
              <a:off x="2843406" y="4321474"/>
              <a:ext cx="3031299" cy="441022"/>
            </a:xfrm>
            <a:prstGeom prst="rect">
              <a:avLst/>
            </a:prstGeom>
            <a:solidFill>
              <a:schemeClr val="bg1"/>
            </a:solidFill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ree (size = 8)</a:t>
              </a:r>
            </a:p>
          </p:txBody>
        </p:sp>
        <p:sp>
          <p:nvSpPr>
            <p:cNvPr id="27" name="Rectangle 26"/>
            <p:cNvSpPr/>
            <p:nvPr/>
          </p:nvSpPr>
          <p:spPr bwMode="auto">
            <a:xfrm>
              <a:off x="1579148" y="2580361"/>
              <a:ext cx="5836260" cy="1307395"/>
            </a:xfrm>
            <a:prstGeom prst="rect">
              <a:avLst/>
            </a:prstGeom>
            <a:noFill/>
            <a:ln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  <a:effectLst/>
          </p:spPr>
          <p:txBody>
            <a:bodyPr vert="horz" wrap="square" lIns="91440" tIns="45720" rIns="91440" bIns="45720" numCol="1" rtlCol="0" anchor="ctr" anchorCtr="1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lang="en-US" sz="1800" dirty="0">
                  <a:latin typeface="Calibri" pitchFamily="34" charset="0"/>
                </a:rPr>
                <a:t>f</a:t>
              </a:r>
              <a:r>
                <a:rPr lang="en-US" sz="1800" dirty="0" smtClean="0">
                  <a:latin typeface="Calibri" pitchFamily="34" charset="0"/>
                </a:rPr>
                <a:t>ree (size = 25)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4616641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Run as fast as possible</a:t>
            </a:r>
          </a:p>
          <a:p>
            <a:r>
              <a:rPr lang="en-US" dirty="0" smtClean="0"/>
              <a:t>Waste as little memory as possible</a:t>
            </a:r>
          </a:p>
          <a:p>
            <a:pPr lvl="1"/>
            <a:r>
              <a:rPr lang="en-US" dirty="0" smtClean="0"/>
              <a:t>Seemingly conflicting goals, but with cleverness you can do very well in both areas.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The simplest implementation is the implicit list.</a:t>
            </a:r>
            <a:br>
              <a:rPr lang="en-US" dirty="0" smtClean="0"/>
            </a:br>
            <a:r>
              <a:rPr lang="en-US" dirty="0" smtClean="0"/>
              <a:t>mm-baseline uses this method.</a:t>
            </a:r>
          </a:p>
          <a:p>
            <a:pPr lvl="1"/>
            <a:r>
              <a:rPr lang="en-US" dirty="0" smtClean="0"/>
              <a:t>Unfortunately…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75045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5213-f16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Custom 1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85000"/>
          </a:schemeClr>
        </a:solidFill>
        <a:ln w="25400" cap="flat" cmpd="sng" algn="ctr">
          <a:noFill/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rtlCol="0" anchor="ctr" anchorCtr="1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dirty="0" smtClean="0">
            <a:latin typeface="Calibri" pitchFamily="34" charset="0"/>
          </a:defRPr>
        </a:defPPr>
      </a:lstStyle>
    </a:spDef>
    <a:lnDef>
      <a:spPr bwMode="auto">
        <a:noFill/>
        <a:ln w="25400" cap="flat" cmpd="sng" algn="ctr">
          <a:solidFill>
            <a:schemeClr val="tx1">
              <a:lumMod val="50000"/>
              <a:lumOff val="50000"/>
            </a:schemeClr>
          </a:solidFill>
          <a:prstDash val="solid"/>
          <a:round/>
          <a:headEnd type="none" w="med" len="med"/>
          <a:tailEnd type="non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5213-f16" id="{F7D05112-3BA3-4530-B57E-F0A0289F27EB}" vid="{38B48207-34DD-4318-A784-F6837CBE9AD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15213-f16</Template>
  <TotalTime>2281</TotalTime>
  <Words>1624</Words>
  <Application>Microsoft Office PowerPoint</Application>
  <PresentationFormat>On-screen Show (4:3)</PresentationFormat>
  <Paragraphs>254</Paragraphs>
  <Slides>26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36" baseType="lpstr">
      <vt:lpstr>ＭＳ Ｐゴシック</vt:lpstr>
      <vt:lpstr>Arial</vt:lpstr>
      <vt:lpstr>Arial Narrow</vt:lpstr>
      <vt:lpstr>Calibri</vt:lpstr>
      <vt:lpstr>Consolas</vt:lpstr>
      <vt:lpstr>Courier New</vt:lpstr>
      <vt:lpstr>Times New Roman</vt:lpstr>
      <vt:lpstr>Wingdings</vt:lpstr>
      <vt:lpstr>Wingdings 2</vt:lpstr>
      <vt:lpstr>15213-f16</vt:lpstr>
      <vt:lpstr>Recitation 10: Malloc Lab</vt:lpstr>
      <vt:lpstr>What’s malloc?</vt:lpstr>
      <vt:lpstr>Outline</vt:lpstr>
      <vt:lpstr>Malloc Internals</vt:lpstr>
      <vt:lpstr>Concept</vt:lpstr>
      <vt:lpstr>Concept (Implicit list)</vt:lpstr>
      <vt:lpstr>Concept (Implicit list)</vt:lpstr>
      <vt:lpstr>Concept (Implicit list)</vt:lpstr>
      <vt:lpstr>Goals</vt:lpstr>
      <vt:lpstr>PowerPoint Presentation</vt:lpstr>
      <vt:lpstr>In case you didn’t preview</vt:lpstr>
      <vt:lpstr>Choices</vt:lpstr>
      <vt:lpstr>Finding a Best Block</vt:lpstr>
      <vt:lpstr>Metadata</vt:lpstr>
      <vt:lpstr>Hey, your malloc worked! GJ.</vt:lpstr>
      <vt:lpstr>Nope. Have fun debugging your code! </vt:lpstr>
      <vt:lpstr>GDB Practice</vt:lpstr>
      <vt:lpstr>First things first</vt:lpstr>
      <vt:lpstr>Debugging mdriver</vt:lpstr>
      <vt:lpstr>Debugging mdriver</vt:lpstr>
      <vt:lpstr>Thought process while debugging</vt:lpstr>
      <vt:lpstr>Heap consistency checker</vt:lpstr>
      <vt:lpstr>Now you try debugging this</vt:lpstr>
      <vt:lpstr>MallocLab Checkpoint</vt:lpstr>
      <vt:lpstr>Appendix: Advanced GDB Usage</vt:lpstr>
      <vt:lpstr>Appendix: Building O0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11: MallocLab Part 1</dc:title>
  <dc:creator>Brian Railing</dc:creator>
  <cp:lastModifiedBy>Brian Railing</cp:lastModifiedBy>
  <cp:revision>131</cp:revision>
  <dcterms:created xsi:type="dcterms:W3CDTF">2016-11-06T01:57:04Z</dcterms:created>
  <dcterms:modified xsi:type="dcterms:W3CDTF">2017-11-03T11:18:45Z</dcterms:modified>
</cp:coreProperties>
</file>