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636" r:id="rId2"/>
    <p:sldId id="542" r:id="rId3"/>
    <p:sldId id="620" r:id="rId4"/>
    <p:sldId id="632" r:id="rId5"/>
    <p:sldId id="633" r:id="rId6"/>
    <p:sldId id="631" r:id="rId7"/>
    <p:sldId id="552" r:id="rId8"/>
    <p:sldId id="553" r:id="rId9"/>
    <p:sldId id="638" r:id="rId10"/>
    <p:sldId id="554" r:id="rId11"/>
    <p:sldId id="602" r:id="rId12"/>
    <p:sldId id="555" r:id="rId13"/>
    <p:sldId id="556" r:id="rId14"/>
    <p:sldId id="624" r:id="rId15"/>
    <p:sldId id="618" r:id="rId16"/>
    <p:sldId id="557" r:id="rId17"/>
    <p:sldId id="558" r:id="rId18"/>
    <p:sldId id="559" r:id="rId19"/>
    <p:sldId id="634" r:id="rId20"/>
    <p:sldId id="560" r:id="rId21"/>
    <p:sldId id="561" r:id="rId22"/>
    <p:sldId id="562" r:id="rId23"/>
    <p:sldId id="563" r:id="rId24"/>
    <p:sldId id="625" r:id="rId25"/>
    <p:sldId id="564" r:id="rId26"/>
    <p:sldId id="571" r:id="rId27"/>
    <p:sldId id="626" r:id="rId28"/>
    <p:sldId id="641" r:id="rId29"/>
    <p:sldId id="566" r:id="rId30"/>
    <p:sldId id="605" r:id="rId31"/>
    <p:sldId id="627" r:id="rId32"/>
    <p:sldId id="607" r:id="rId33"/>
    <p:sldId id="617" r:id="rId34"/>
    <p:sldId id="608" r:id="rId35"/>
    <p:sldId id="635" r:id="rId36"/>
    <p:sldId id="568" r:id="rId37"/>
    <p:sldId id="629" r:id="rId38"/>
    <p:sldId id="630" r:id="rId39"/>
    <p:sldId id="628" r:id="rId40"/>
    <p:sldId id="640" r:id="rId41"/>
    <p:sldId id="639" r:id="rId42"/>
    <p:sldId id="611" r:id="rId43"/>
  </p:sldIdLst>
  <p:sldSz cx="9144000" cy="6858000" type="screen4x3"/>
  <p:notesSz cx="7302500" cy="9586913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18" autoAdjust="0"/>
    <p:restoredTop sz="94626" autoAdjust="0"/>
  </p:normalViewPr>
  <p:slideViewPr>
    <p:cSldViewPr snapToGrid="0">
      <p:cViewPr>
        <p:scale>
          <a:sx n="108" d="100"/>
          <a:sy n="108" d="100"/>
        </p:scale>
        <p:origin x="1456" y="168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0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anvas.cmu.edu/courses/122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Calibri" pitchFamily="34" charset="0"/>
                </a:rPr>
                <a:t>A common, but inelegant way to pass a single argument to a thread routine</a:t>
              </a:r>
              <a:endParaRPr lang="en-US" sz="1800" i="1" dirty="0" smtClean="0">
                <a:latin typeface="Calibri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</a:t>
            </a:r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r>
              <a:rPr lang="en-US" sz="1600" dirty="0" smtClean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smtClean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Hello from </a:t>
            </a:r>
            <a:r>
              <a:rPr lang="en-US" sz="1600" dirty="0" smtClean="0">
                <a:solidFill>
                  <a:srgbClr val="9D206F"/>
                </a:solidFill>
                <a:latin typeface="Courier New"/>
                <a:cs typeface="Courier New"/>
              </a:rPr>
              <a:t>bar"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15-213: Introduction to Computer Systems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</a:t>
            </a:r>
            <a:r>
              <a:rPr lang="en-US" sz="2000" b="0" dirty="0" smtClean="0"/>
              <a:t>16, 2017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  <a:sym typeface="Calibri" charset="0"/>
              </a:rPr>
              <a:t>Randy Bryant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12669"/>
              </p:ext>
            </p:extLst>
          </p:nvPr>
        </p:nvGraphicFramePr>
        <p:xfrm>
          <a:off x="4760813" y="3823186"/>
          <a:ext cx="44433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</a:t>
            </a:r>
            <a:r>
              <a:rPr lang="en-US" dirty="0" err="1"/>
              <a:t>Dijkstra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i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</a:t>
            </a:r>
            <a:r>
              <a:rPr lang="en-US" dirty="0" smtClean="0"/>
              <a:t>“</a:t>
            </a:r>
            <a:r>
              <a:rPr lang="en-US" dirty="0" err="1" smtClean="0"/>
              <a:t>Proberen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</a:t>
            </a:r>
            <a:r>
              <a:rPr lang="en-US" dirty="0" smtClean="0"/>
              <a:t>“</a:t>
            </a:r>
            <a:r>
              <a:rPr lang="en-US" dirty="0" err="1" smtClean="0"/>
              <a:t>Verhogen</a:t>
            </a:r>
            <a:r>
              <a:rPr lang="en-US" smtClean="0"/>
              <a:t>”</a:t>
            </a:r>
            <a:r>
              <a:rPr lang="en-US" smtClean="0"/>
              <a:t> </a:t>
            </a:r>
            <a:r>
              <a:rPr lang="en-US" dirty="0"/>
              <a:t>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16066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semaphores?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Using Semaphores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variables).</a:t>
            </a:r>
          </a:p>
          <a:p>
            <a:pPr lvl="1"/>
            <a:r>
              <a:rPr lang="en-US" dirty="0"/>
              <a:t>Surround corresponding critical sections with </a:t>
            </a:r>
            <a:r>
              <a:rPr lang="en-US" i="1" dirty="0" err="1"/>
              <a:t>P(mutex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</a:t>
            </a:r>
            <a:r>
              <a:rPr lang="en-US" i="1" dirty="0" err="1"/>
              <a:t>V(mutex</a:t>
            </a:r>
            <a:r>
              <a:rPr lang="en-US" i="1" dirty="0"/>
              <a:t>)</a:t>
            </a:r>
            <a:r>
              <a:rPr lang="en-US" dirty="0"/>
              <a:t> operations.</a:t>
            </a:r>
          </a:p>
          <a:p>
            <a:endParaRPr lang="en-US" dirty="0"/>
          </a:p>
          <a:p>
            <a:r>
              <a:rPr lang="en-US" dirty="0"/>
              <a:t>Terminology: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Binary semaphore</a:t>
            </a:r>
            <a:r>
              <a:rPr lang="en-US" dirty="0"/>
              <a:t>: semaphore whose value is always 0 or 1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Mutex: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binary semaphore used for mutual exclusion</a:t>
            </a:r>
          </a:p>
          <a:p>
            <a:pPr lvl="2"/>
            <a:r>
              <a:rPr lang="en-US" dirty="0"/>
              <a:t>P operation: </a:t>
            </a:r>
            <a:r>
              <a:rPr lang="en-US" dirty="0">
                <a:solidFill>
                  <a:srgbClr val="FF0000"/>
                </a:solidFill>
              </a:rPr>
              <a:t>“locking” </a:t>
            </a:r>
            <a:r>
              <a:rPr lang="en-US" dirty="0"/>
              <a:t>the mutex</a:t>
            </a:r>
          </a:p>
          <a:p>
            <a:pPr lvl="2"/>
            <a:r>
              <a:rPr lang="en-US" dirty="0"/>
              <a:t>V operation: </a:t>
            </a:r>
            <a:r>
              <a:rPr lang="en-US" dirty="0">
                <a:solidFill>
                  <a:srgbClr val="FF0000"/>
                </a:solidFill>
              </a:rPr>
              <a:t>“unlocking”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“releasing” </a:t>
            </a:r>
            <a:r>
              <a:rPr lang="en-US" dirty="0"/>
              <a:t>the mutex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“Holding” </a:t>
            </a:r>
            <a:r>
              <a:rPr lang="en-US" dirty="0"/>
              <a:t>a mutex: locked and not yet unlocked.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Counting semaphore</a:t>
            </a:r>
            <a:r>
              <a:rPr lang="en-US" dirty="0"/>
              <a:t>: used as a counter for set of available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       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Semaphore that protects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sem_init(&amp;mutex, 0, 1);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/* mutex = 1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Menlo-Regular"/>
              </a:rPr>
              <a:t> 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1" y="5802868"/>
            <a:ext cx="538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Warning: It’s orders of magnitude slower than </a:t>
            </a:r>
            <a:r>
              <a:rPr lang="en-US" dirty="0" err="1">
                <a:latin typeface="Courier New"/>
                <a:cs typeface="Courier New"/>
              </a:rPr>
              <a:t>badcnt.c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591"/>
              </p:ext>
            </p:extLst>
          </p:nvPr>
        </p:nvGraphicFramePr>
        <p:xfrm>
          <a:off x="4314702" y="5476240"/>
          <a:ext cx="4572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goodcnt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niters</a:t>
                      </a:r>
                      <a:r>
                        <a:rPr lang="en-US" baseline="0" dirty="0" smtClean="0"/>
                        <a:t> = 10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6619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14545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8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Semaphores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is special case of semaphore</a:t>
            </a:r>
          </a:p>
          <a:p>
            <a:pPr lvl="1"/>
            <a:r>
              <a:rPr lang="en-US" dirty="0" smtClean="0"/>
              <a:t>Value either 0 or 1</a:t>
            </a:r>
          </a:p>
          <a:p>
            <a:r>
              <a:rPr lang="en-US" dirty="0" err="1" smtClean="0"/>
              <a:t>Pthreads</a:t>
            </a:r>
            <a:r>
              <a:rPr lang="en-US" dirty="0" smtClean="0"/>
              <a:t> provides </a:t>
            </a:r>
            <a:r>
              <a:rPr lang="en-US" dirty="0" err="1" smtClean="0"/>
              <a:t>pthread_mutex_t</a:t>
            </a:r>
            <a:endParaRPr lang="en-US" dirty="0"/>
          </a:p>
          <a:p>
            <a:pPr lvl="1"/>
            <a:r>
              <a:rPr lang="en-US" dirty="0" smtClean="0"/>
              <a:t>Operations: lock, unlock</a:t>
            </a:r>
          </a:p>
          <a:p>
            <a:r>
              <a:rPr lang="en-US" dirty="0" smtClean="0"/>
              <a:t>Recommended over general semaphores when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 </a:t>
            </a:r>
            <a:r>
              <a:rPr lang="en-US" dirty="0"/>
              <a:t>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</a:t>
            </a:r>
            <a:r>
              <a:rPr lang="fi-FI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NULL); </a:t>
            </a:r>
            <a:r>
              <a:rPr lang="fi-FI" sz="1800" dirty="0" smtClean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 smtClean="0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 smtClean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 smtClean="0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 smtClean="0">
                <a:latin typeface="Calibri" pitchFamily="34" charset="0"/>
              </a:rPr>
              <a:t>lock </a:t>
            </a:r>
            <a:r>
              <a:rPr lang="en-US" kern="0" dirty="0" smtClean="0">
                <a:latin typeface="Calibri" pitchFamily="34" charset="0"/>
              </a:rPr>
              <a:t>and</a:t>
            </a:r>
            <a:r>
              <a:rPr lang="en-US" i="1" kern="0" dirty="0" smtClean="0">
                <a:latin typeface="Calibri" pitchFamily="34" charset="0"/>
              </a:rPr>
              <a:t> unlock</a:t>
            </a:r>
            <a:r>
              <a:rPr lang="en-US" kern="0" dirty="0" smtClean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 smtClean="0">
                <a:latin typeface="Courier New" pitchFamily="49" charset="0"/>
              </a:rPr>
              <a:t>goodmcnt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 smtClean="0">
                <a:latin typeface="Courier New" pitchFamily="49" charset="0"/>
              </a:rPr>
              <a:t>goodmcnt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1427"/>
              </p:ext>
            </p:extLst>
          </p:nvPr>
        </p:nvGraphicFramePr>
        <p:xfrm>
          <a:off x="2770910" y="5464365"/>
          <a:ext cx="6096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goodcnt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goodmcnt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niters</a:t>
                      </a:r>
                      <a:r>
                        <a:rPr lang="en-US" baseline="0" dirty="0" smtClean="0"/>
                        <a:t> = 10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7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access.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</a:t>
            </a:r>
            <a:r>
              <a:rPr lang="en-US" dirty="0" smtClean="0"/>
              <a:t>Model: Conceptual</a:t>
            </a:r>
            <a:endParaRPr lang="en-US" dirty="0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</a:t>
            </a:r>
            <a:r>
              <a:rPr lang="en-US" sz="1600" dirty="0" smtClean="0"/>
              <a:t>handlers</a:t>
            </a:r>
            <a:endParaRPr lang="en-US" sz="16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(private)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(private)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</a:t>
            </a:r>
            <a:r>
              <a:rPr lang="en-US" dirty="0" smtClean="0"/>
              <a:t>Model: Actual</a:t>
            </a:r>
            <a:endParaRPr lang="en-US" dirty="0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 smtClean="0"/>
              <a:t>Separation of data </a:t>
            </a:r>
            <a:r>
              <a:rPr lang="en-US" dirty="0"/>
              <a:t>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(private)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(private)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smtClean="0">
                <a:latin typeface="Calibri" pitchFamily="34" charset="0"/>
              </a:rPr>
              <a:t>Virtual Address Space </a:t>
            </a:r>
            <a:endParaRPr lang="en-US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19628</TotalTime>
  <Words>3693</Words>
  <Application>Microsoft Macintosh PowerPoint</Application>
  <PresentationFormat>On-screen Show (4:3)</PresentationFormat>
  <Paragraphs>1164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 Narrow</vt:lpstr>
      <vt:lpstr>Calibri</vt:lpstr>
      <vt:lpstr>Courier New</vt:lpstr>
      <vt:lpstr>Menlo-Regular</vt:lpstr>
      <vt:lpstr>ＭＳ Ｐゴシック</vt:lpstr>
      <vt:lpstr>Times New Roman</vt:lpstr>
      <vt:lpstr>Wingdings</vt:lpstr>
      <vt:lpstr>Wingdings 2</vt:lpstr>
      <vt:lpstr>Arial</vt:lpstr>
      <vt:lpstr>template2007</vt:lpstr>
      <vt:lpstr>PowerPoint Presentation</vt:lpstr>
      <vt:lpstr>Synchronization: Basics  15-213: Introduction to Computer Systems 24th Lecture, November 16, 2017</vt:lpstr>
      <vt:lpstr>Today</vt:lpstr>
      <vt:lpstr>Traditional View of a Process</vt:lpstr>
      <vt:lpstr>Alternate View of a Process</vt:lpstr>
      <vt:lpstr>A Process With Multiple Threads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Enforcing Mutual Exclusion</vt:lpstr>
      <vt:lpstr>Semaphores</vt:lpstr>
      <vt:lpstr>Semaphores</vt:lpstr>
      <vt:lpstr>C Semaphore Operations</vt:lpstr>
      <vt:lpstr>badcnt.c: Improper Synchronization</vt:lpstr>
      <vt:lpstr>Using Semaphores for Mutual Exclusion</vt:lpstr>
      <vt:lpstr>goodcnt.c: Proper Synchronization</vt:lpstr>
      <vt:lpstr>Why Mutexes Work</vt:lpstr>
      <vt:lpstr>Why Mutexes Work</vt:lpstr>
      <vt:lpstr>Why Mutexes Work</vt:lpstr>
      <vt:lpstr>Why Mutexes Work</vt:lpstr>
      <vt:lpstr>Binary Semaphores</vt:lpstr>
      <vt:lpstr>goodmcnt.c: Mutex Synchronization</vt:lpstr>
      <vt:lpstr>Summary</vt:lpstr>
    </vt:vector>
  </TitlesOfParts>
  <Company> 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888</cp:revision>
  <cp:lastPrinted>2017-11-15T16:33:20Z</cp:lastPrinted>
  <dcterms:created xsi:type="dcterms:W3CDTF">2012-11-19T20:19:50Z</dcterms:created>
  <dcterms:modified xsi:type="dcterms:W3CDTF">2017-11-16T16:35:12Z</dcterms:modified>
</cp:coreProperties>
</file>