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1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5" name="Shape 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2" name="Shape 1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1" name="Shape 1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7" name="Shape 1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8" name="Shape 16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3" name="Shape 1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4" name="Shape 17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9" name="Shape 1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0" name="Shape 18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5" name="Shape 1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6" name="Shape 18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0" name="Shape 1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1" name="Shape 19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ctrTitle"/>
          </p:nvPr>
        </p:nvSpPr>
        <p:spPr>
          <a:xfrm>
            <a:off y="1281008" x="685800"/>
            <a:ext cy="11025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-119062" marL="119062"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-119062" marL="119062"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-119062" marL="119062"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-119062" marL="119062"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-119062" marL="119062"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-4762" marL="576262"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-4762" marL="1033462"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-4762" marL="1490662"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-4762" marL="1947862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y="2914650" x="685800"/>
            <a:ext cy="1314599" cx="7677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6pPr>
            <a:lvl7pPr algn="ctr" rtl="0" marR="0" indent="0" marL="2743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7pPr>
            <a:lvl8pPr algn="ctr" rtl="0" marR="0" indent="0" marL="3200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8pPr>
            <a:lvl9pPr algn="ctr" rtl="0" marR="0" indent="0" marL="36576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y="278386" x="374089"/>
            <a:ext cy="571500" cx="75914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 rot="5400000">
            <a:off y="-1062093" x="2480449"/>
            <a:ext cy="7896300" cx="3729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 rot="5400000">
            <a:off y="1367999" x="5761350"/>
            <a:ext cy="2186099" cx="4579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1" type="body"/>
          </p:nvPr>
        </p:nvSpPr>
        <p:spPr>
          <a:xfrm rot="5400000">
            <a:off y="-743249" x="1311713"/>
            <a:ext cy="6408599" cx="4579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AndTwoObj">
  <p:cSld name="Title, Content, and 2 Content"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y="171450" x="396875"/>
            <a:ext cy="571500" cx="8747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1021556" x="638175"/>
            <a:ext cy="3729000" cx="38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2" type="body"/>
          </p:nvPr>
        </p:nvSpPr>
        <p:spPr>
          <a:xfrm>
            <a:off y="1021556" x="4662487"/>
            <a:ext cy="1807500" cx="38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3" type="body"/>
          </p:nvPr>
        </p:nvSpPr>
        <p:spPr>
          <a:xfrm>
            <a:off y="2943225" x="4662487"/>
            <a:ext cy="1807500" cx="38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AndObj">
  <p:cSld name="Title, Text, and Content"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y="171450" x="396875"/>
            <a:ext cy="571500" cx="8747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y="1021556" x="638175"/>
            <a:ext cy="3729000" cx="38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2" type="body"/>
          </p:nvPr>
        </p:nvSpPr>
        <p:spPr>
          <a:xfrm>
            <a:off y="1021556" x="4662487"/>
            <a:ext cy="3729000" cx="38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_1"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buSzPct val="100000"/>
              <a:defRPr sz="4800"/>
            </a:lvl1pPr>
            <a:lvl2pPr algn="ctr" rtl="0">
              <a:spcBef>
                <a:spcPts val="0"/>
              </a:spcBef>
              <a:buSzPct val="100000"/>
              <a:defRPr sz="4800"/>
            </a:lvl2pPr>
            <a:lvl3pPr algn="ctr" rtl="0">
              <a:spcBef>
                <a:spcPts val="0"/>
              </a:spcBef>
              <a:buSzPct val="100000"/>
              <a:defRPr sz="4800"/>
            </a:lvl3pPr>
            <a:lvl4pPr algn="ctr" rtl="0">
              <a:spcBef>
                <a:spcPts val="0"/>
              </a:spcBef>
              <a:buSzPct val="100000"/>
              <a:defRPr sz="4800"/>
            </a:lvl4pPr>
            <a:lvl5pPr algn="ctr" rtl="0">
              <a:spcBef>
                <a:spcPts val="0"/>
              </a:spcBef>
              <a:buSzPct val="100000"/>
              <a:defRPr sz="4800"/>
            </a:lvl5pPr>
            <a:lvl6pPr algn="ctr" rtl="0">
              <a:spcBef>
                <a:spcPts val="0"/>
              </a:spcBef>
              <a:buSzPct val="100000"/>
              <a:defRPr sz="4800"/>
            </a:lvl6pPr>
            <a:lvl7pPr algn="ctr" rtl="0">
              <a:spcBef>
                <a:spcPts val="0"/>
              </a:spcBef>
              <a:buSzPct val="100000"/>
              <a:defRPr sz="4800"/>
            </a:lvl7pPr>
            <a:lvl8pPr algn="ctr" rtl="0">
              <a:spcBef>
                <a:spcPts val="0"/>
              </a:spcBef>
              <a:buSzPct val="100000"/>
              <a:defRPr sz="4800"/>
            </a:lvl8pPr>
            <a:lvl9pPr algn="ctr" rtl="0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57" name="Shape 57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rt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021556" x="396875"/>
            <a:ext cy="3729000" cx="78963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 sz="2400">
                <a:solidFill>
                  <a:schemeClr val="dk1"/>
                </a:solidFill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3305175" x="722312"/>
            <a:ext cy="1021499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y="2180034" x="722312"/>
            <a:ext cy="1125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Arial"/>
              <a:buNone/>
              <a:defRPr/>
            </a:lvl6pPr>
            <a:lvl7pPr rtl="0" indent="0" marL="2743200">
              <a:spcBef>
                <a:spcPts val="0"/>
              </a:spcBef>
              <a:buFont typeface="Arial"/>
              <a:buNone/>
              <a:defRPr/>
            </a:lvl7pPr>
            <a:lvl8pPr rtl="0" indent="0" marL="3200400">
              <a:spcBef>
                <a:spcPts val="0"/>
              </a:spcBef>
              <a:buFont typeface="Arial"/>
              <a:buNone/>
              <a:defRPr/>
            </a:lvl8pPr>
            <a:lvl9pPr rtl="0" indent="0" marL="365760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>
            <a:off y="278386" x="374089"/>
            <a:ext cy="571500" cx="75914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y="1021556" x="638175"/>
            <a:ext cy="3729000" cx="38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2" type="body"/>
          </p:nvPr>
        </p:nvSpPr>
        <p:spPr>
          <a:xfrm>
            <a:off y="1021556" x="4662487"/>
            <a:ext cy="3729000" cx="38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y="1151334" x="457200"/>
            <a:ext cy="479699" cx="4040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Arial"/>
              <a:buNone/>
              <a:defRPr/>
            </a:lvl6pPr>
            <a:lvl7pPr rtl="0" indent="0" marL="2743200">
              <a:spcBef>
                <a:spcPts val="0"/>
              </a:spcBef>
              <a:buFont typeface="Arial"/>
              <a:buNone/>
              <a:defRPr/>
            </a:lvl7pPr>
            <a:lvl8pPr rtl="0" indent="0" marL="3200400">
              <a:spcBef>
                <a:spcPts val="0"/>
              </a:spcBef>
              <a:buFont typeface="Arial"/>
              <a:buNone/>
              <a:defRPr/>
            </a:lvl8pPr>
            <a:lvl9pPr rtl="0" indent="0" marL="365760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2" type="body"/>
          </p:nvPr>
        </p:nvSpPr>
        <p:spPr>
          <a:xfrm>
            <a:off y="1631156" x="457200"/>
            <a:ext cy="2963400" cx="4040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3" type="body"/>
          </p:nvPr>
        </p:nvSpPr>
        <p:spPr>
          <a:xfrm>
            <a:off y="1151334" x="4645025"/>
            <a:ext cy="479699" cx="4041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Arial"/>
              <a:buNone/>
              <a:defRPr/>
            </a:lvl6pPr>
            <a:lvl7pPr rtl="0" indent="0" marL="2743200">
              <a:spcBef>
                <a:spcPts val="0"/>
              </a:spcBef>
              <a:buFont typeface="Arial"/>
              <a:buNone/>
              <a:defRPr/>
            </a:lvl7pPr>
            <a:lvl8pPr rtl="0" indent="0" marL="3200400">
              <a:spcBef>
                <a:spcPts val="0"/>
              </a:spcBef>
              <a:buFont typeface="Arial"/>
              <a:buNone/>
              <a:defRPr/>
            </a:lvl8pPr>
            <a:lvl9pPr rtl="0" indent="0" marL="365760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4" type="body"/>
          </p:nvPr>
        </p:nvSpPr>
        <p:spPr>
          <a:xfrm>
            <a:off y="1631156" x="4645025"/>
            <a:ext cy="2963400" cx="4041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y="333802" x="357762"/>
            <a:ext cy="571500" cx="75914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y="204787" x="457200"/>
            <a:ext cy="871499" cx="3008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204787" x="3575050"/>
            <a:ext cy="4389899" cx="5111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2" type="body"/>
          </p:nvPr>
        </p:nvSpPr>
        <p:spPr>
          <a:xfrm>
            <a:off y="1076325" x="457200"/>
            <a:ext cy="3518399" cx="3008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Arial"/>
              <a:buNone/>
              <a:defRPr/>
            </a:lvl6pPr>
            <a:lvl7pPr rtl="0" indent="0" marL="2743200">
              <a:spcBef>
                <a:spcPts val="0"/>
              </a:spcBef>
              <a:buFont typeface="Arial"/>
              <a:buNone/>
              <a:defRPr/>
            </a:lvl7pPr>
            <a:lvl8pPr rtl="0" indent="0" marL="3200400">
              <a:spcBef>
                <a:spcPts val="0"/>
              </a:spcBef>
              <a:buFont typeface="Arial"/>
              <a:buNone/>
              <a:defRPr/>
            </a:lvl8pPr>
            <a:lvl9pPr rtl="0" indent="0" marL="365760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y="3600450" x="1792288"/>
            <a:ext cy="425099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4025503" x="1792288"/>
            <a:ext cy="603599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Arial"/>
              <a:buNone/>
              <a:defRPr/>
            </a:lvl6pPr>
            <a:lvl7pPr rtl="0" indent="0" marL="2743200">
              <a:spcBef>
                <a:spcPts val="0"/>
              </a:spcBef>
              <a:buFont typeface="Arial"/>
              <a:buNone/>
              <a:defRPr/>
            </a:lvl7pPr>
            <a:lvl8pPr rtl="0" indent="0" marL="3200400">
              <a:spcBef>
                <a:spcPts val="0"/>
              </a:spcBef>
              <a:buFont typeface="Arial"/>
              <a:buNone/>
              <a:defRPr/>
            </a:lvl8pPr>
            <a:lvl9pPr rtl="0" indent="0" marL="365760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5"/><Relationship Target="../slideLayouts/slideLayout14.xml" Type="http://schemas.openxmlformats.org/officeDocument/2006/relationships/slideLayout" Id="rId14"/><Relationship Target="../slideLayouts/slideLayout2.xml" Type="http://schemas.openxmlformats.org/officeDocument/2006/relationships/slideLayout" Id="rId2"/><Relationship Target="../slideLayouts/slideLayout12.xml" Type="http://schemas.openxmlformats.org/officeDocument/2006/relationships/slideLayout" Id="rId12"/><Relationship Target="../slideLayouts/slideLayout13.xml" Type="http://schemas.openxmlformats.org/officeDocument/2006/relationships/slideLayout" Id="rId13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10.xml" Type="http://schemas.openxmlformats.org/officeDocument/2006/relationships/slideLayout" Id="rId10"/><Relationship Target="../slideLayouts/slideLayout3.xml" Type="http://schemas.openxmlformats.org/officeDocument/2006/relationships/slideLayout" Id="rId3"/><Relationship Target="../slideLayouts/slideLayout11.xml" Type="http://schemas.openxmlformats.org/officeDocument/2006/relationships/slideLayout" Id="rId11"/><Relationship Target="../slideLayouts/slideLayout9.xml" Type="http://schemas.openxmlformats.org/officeDocument/2006/relationships/slideLayout" Id="rId9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slideLayouts/slideLayout8.xml" Type="http://schemas.openxmlformats.org/officeDocument/2006/relationships/slideLayout" Id="rId8"/><Relationship Target="../slideLayouts/slideLayout7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8386" x="374089"/>
            <a:ext cy="571500" cx="75914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-119062" marL="119062">
              <a:spcBef>
                <a:spcPts val="0"/>
              </a:spcBef>
              <a:spcAft>
                <a:spcPts val="0"/>
              </a:spcAft>
              <a:buSzPct val="100000"/>
              <a:defRPr sz="3000"/>
            </a:lvl1pPr>
            <a:lvl2pPr algn="l" rtl="0" marR="0" indent="-119062" marL="119062"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-119062" marL="119062"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-119062" marL="119062"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-119062" marL="119062"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-4762" marL="576262"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-4762" marL="1033462"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-4762" marL="1490662"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-4762" marL="1947862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021556" x="396875"/>
            <a:ext cy="3729000" cx="78963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251459" marL="34290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1pPr>
            <a:lvl2pPr algn="l" rtl="0" marR="0" indent="-146050" marL="74295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2pPr>
            <a:lvl3pPr algn="l" rtl="0" marR="0" indent="-127000" marL="114300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▪"/>
              <a:defRPr sz="2400"/>
            </a:lvl3pPr>
            <a:lvl4pPr algn="l" rtl="0" marR="0" indent="-101600" marL="160020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–"/>
              <a:defRPr sz="2400"/>
            </a:lvl4pPr>
            <a:lvl5pPr algn="l" rtl="0" marR="0" indent="-101600" marL="205740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»"/>
              <a:defRPr sz="2400"/>
            </a:lvl5pPr>
            <a:lvl6pPr algn="l" rtl="0" marR="0" indent="-101600" marL="251460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6pPr>
            <a:lvl7pPr algn="l" rtl="0" marR="0" indent="-101600" marL="297180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7pPr>
            <a:lvl8pPr algn="l" rtl="0" marR="0" indent="-101600" marL="342900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8pPr>
            <a:lvl9pPr algn="l" rtl="0" marR="0" indent="-101600" marL="388620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9pPr>
          </a:lstStyle>
          <a:p/>
        </p:txBody>
      </p:sp>
      <p:sp>
        <p:nvSpPr>
          <p:cNvPr id="7" name="Shape 7"/>
          <p:cNvSpPr/>
          <p:nvPr/>
        </p:nvSpPr>
        <p:spPr>
          <a:xfrm>
            <a:off y="0" x="0"/>
            <a:ext cy="171599" cx="91440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Shape 8"/>
          <p:cNvSpPr txBox="1"/>
          <p:nvPr/>
        </p:nvSpPr>
        <p:spPr>
          <a:xfrm>
            <a:off y="-20241" x="7897813"/>
            <a:ext cy="208499" cx="1309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200" lang="en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</a:p>
        </p:txBody>
      </p:sp>
      <p:sp>
        <p:nvSpPr>
          <p:cNvPr id="9" name="Shape 9"/>
          <p:cNvSpPr/>
          <p:nvPr/>
        </p:nvSpPr>
        <p:spPr>
          <a:xfrm>
            <a:off y="4958834" x="8830842"/>
            <a:ext cy="184799" cx="3132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/>
              <a:t> 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11.jpg" Type="http://schemas.openxmlformats.org/officeDocument/2006/relationships/image" Id="rId4"/><Relationship Target="../media/image00.jpg" Type="http://schemas.openxmlformats.org/officeDocument/2006/relationships/image" Id="rId3"/><Relationship Target="../media/image10.jpg" Type="http://schemas.openxmlformats.org/officeDocument/2006/relationships/image" Id="rId5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mailto:andrewid@shark.ics.cs.cmu.edu" Type="http://schemas.openxmlformats.org/officeDocument/2006/relationships/hyperlink" TargetMode="External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virtualbox.org" Type="http://schemas.openxmlformats.org/officeDocument/2006/relationships/hyperlink" TargetMode="External" Id="rId3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>
            <p:ph type="ctrTitle"/>
          </p:nvPr>
        </p:nvSpPr>
        <p:spPr>
          <a:xfrm>
            <a:off y="1281008" x="685800"/>
            <a:ext cy="1102500" cx="77724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4800" lang="en"/>
              <a:t>Linux Boot Camp</a:t>
            </a:r>
          </a:p>
        </p:txBody>
      </p:sp>
      <p:sp>
        <p:nvSpPr>
          <p:cNvPr id="60" name="Shape 60"/>
          <p:cNvSpPr txBox="1"/>
          <p:nvPr>
            <p:ph idx="1" type="subTitle"/>
          </p:nvPr>
        </p:nvSpPr>
        <p:spPr>
          <a:xfrm>
            <a:off y="2914650" x="685800"/>
            <a:ext cy="1314599" cx="7677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sz="2400" lang="en"/>
              <a:t>Jack Biggs</a:t>
            </a:r>
          </a:p>
          <a:p>
            <a:pPr algn="ctr">
              <a:spcBef>
                <a:spcPts val="0"/>
              </a:spcBef>
              <a:buNone/>
            </a:pPr>
            <a:r>
              <a:rPr sz="2400" lang="en"/>
              <a:t>9 Sep 2014</a:t>
            </a:r>
          </a:p>
        </p:txBody>
      </p:sp>
      <p:pic>
        <p:nvPicPr>
          <p:cNvPr id="61" name="Shape 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499548" x="2084250"/>
            <a:ext cy="1102499" cx="1707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Shape 6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440237" x="3919148"/>
            <a:ext cy="1044575" cx="1305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Shape 6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y="411275" x="5517245"/>
            <a:ext cy="1102499" cx="10356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Also,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rm &lt;file1&gt; &lt;file2&gt; … &lt;filen&gt;</a:t>
            </a:r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y="1021556" x="396875"/>
            <a:ext cy="3729000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To remove an (empty) directory, use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rmdir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To remove a folder and its contents, use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rm -rf</a:t>
            </a:r>
          </a:p>
          <a:p>
            <a:pPr algn="l" rtl="0" lvl="2" marR="0" indent="-381000" marL="13716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▪"/>
            </a:pPr>
            <a:r>
              <a:rPr b="1" lang="en"/>
              <a:t>Please be careful, don’t delete your project.</a:t>
            </a:r>
          </a:p>
          <a:p>
            <a:pPr algn="l" rtl="0" lvl="2" marR="0" indent="-381000" marL="13716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▪"/>
            </a:pPr>
            <a:r>
              <a:rPr b="1" lang="en"/>
              <a:t>There is no “Trash” here. It’s gone.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What’s in a file? (using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cat</a:t>
            </a:r>
            <a:r>
              <a:rPr lang="en"/>
              <a:t>)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y="1021556" x="396875"/>
            <a:ext cy="3729000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cat &lt;file1&gt; &lt;file2&gt; … &lt;filen&gt; </a:t>
            </a:r>
            <a:r>
              <a:rPr lang="en"/>
              <a:t>lets you display the contents of a file in the terminal window.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Use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cat -n</a:t>
            </a:r>
            <a:r>
              <a:rPr lang="en"/>
              <a:t> to add line numbers!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You can </a:t>
            </a:r>
            <a:r>
              <a:rPr lang="en" i="1"/>
              <a:t>combine</a:t>
            </a:r>
            <a:r>
              <a:rPr lang="en"/>
              <a:t> multiple files into one!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cat &lt;file1&gt; … &lt;filen&gt; &gt; file.txt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Good for seeing what’s in small files.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Try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cat -n bits.c</a:t>
            </a:r>
            <a:r>
              <a:rPr lang="en"/>
              <a:t>. Too big, right?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What’s in a file? (using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less</a:t>
            </a:r>
            <a:r>
              <a:rPr lang="en"/>
              <a:t>)</a:t>
            </a:r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y="1021556" x="396875"/>
            <a:ext cy="3729000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less &lt;file&gt;</a:t>
            </a:r>
            <a:r>
              <a:rPr lang="en"/>
              <a:t> will give you a scrollable interface for viewing large files </a:t>
            </a:r>
            <a:r>
              <a:rPr b="1" lang="en"/>
              <a:t>without</a:t>
            </a:r>
            <a:r>
              <a:rPr lang="en"/>
              <a:t> editing them.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To find something, use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/</a:t>
            </a:r>
          </a:p>
          <a:p>
            <a:pPr algn="l" rtl="0" lvl="2" marR="0" indent="-381000" marL="13716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</a:pPr>
            <a:r>
              <a:rPr lang="en"/>
              <a:t>To view the next occurrence, press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n</a:t>
            </a:r>
          </a:p>
          <a:p>
            <a:pPr algn="l" rtl="0" lvl="2" marR="0" indent="-381000" marL="13716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</a:pPr>
            <a:r>
              <a:rPr lang="en"/>
              <a:t>To view previous occurrence, press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N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To quit, use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q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Try it: Type “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/isPower2</a:t>
            </a:r>
            <a:r>
              <a:rPr lang="en"/>
              <a:t>”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What’s in a file? (using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</a:t>
            </a:r>
            <a:r>
              <a:rPr lang="en"/>
              <a:t>)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1021550" x="396875"/>
            <a:ext cy="3729000" cx="8747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 &lt;pattern&gt; &lt;file&gt;</a:t>
            </a:r>
            <a:r>
              <a:rPr lang="en"/>
              <a:t> will output any lines of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file</a:t>
            </a:r>
            <a:r>
              <a:rPr lang="en"/>
              <a:t> that have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pattern</a:t>
            </a:r>
            <a:r>
              <a:rPr lang="en"/>
              <a:t> as a substring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 -v</a:t>
            </a:r>
            <a:r>
              <a:rPr lang="en"/>
              <a:t> will output lines </a:t>
            </a:r>
            <a:r>
              <a:rPr lang="en" i="1"/>
              <a:t>without</a:t>
            </a:r>
            <a:r>
              <a:rPr lang="en"/>
              <a:t> pattern as substring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 -R</a:t>
            </a:r>
            <a:r>
              <a:rPr lang="en"/>
              <a:t> will search </a:t>
            </a:r>
            <a:r>
              <a:rPr lang="en" i="1"/>
              <a:t>recursively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Try it: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 ‘isPower2’ bits.c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 -v ‘*’ bits.c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 -R ‘unsigned’ .</a:t>
            </a:r>
          </a:p>
        </p:txBody>
      </p:sp>
      <p:pic>
        <p:nvPicPr>
          <p:cNvPr id="141" name="Shape 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395895" x="6289471"/>
            <a:ext cy="2597674" cx="261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5" name="Shape 1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 &lt;thing&gt;</a:t>
            </a:r>
          </a:p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y="1021550" x="396875"/>
            <a:ext cy="3729000" cx="8747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What is that command? What is this C standard library function? What does this library do? Check to see if it has a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</a:t>
            </a:r>
            <a:r>
              <a:rPr lang="en"/>
              <a:t> page!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Pages viewed with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less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Try it!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 grep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 tar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 printf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 strlen</a:t>
            </a:r>
          </a:p>
        </p:txBody>
      </p:sp>
      <p:pic>
        <p:nvPicPr>
          <p:cNvPr id="148" name="Shape 1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898925" x="5512525"/>
            <a:ext cy="3244575" cx="2616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Editors (a touchy subject)</a:t>
            </a:r>
          </a:p>
        </p:txBody>
      </p:sp>
      <p:pic>
        <p:nvPicPr>
          <p:cNvPr id="154" name="Shape 1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992525" x="1047750"/>
            <a:ext cy="3867150" cx="704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8" name="Shape 1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9" name="Shape 159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Editors (a touchy subject)</a:t>
            </a:r>
          </a:p>
        </p:txBody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y="1021549" x="396875"/>
            <a:ext cy="3960899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vim</a:t>
            </a:r>
            <a:r>
              <a:rPr lang="en"/>
              <a:t> is nice, made for very powerful text editing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Try running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vimtutor</a:t>
            </a:r>
            <a:r>
              <a:rPr lang="en"/>
              <a:t> to get started learning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emacs</a:t>
            </a:r>
            <a:r>
              <a:rPr lang="en"/>
              <a:t> is nice, made to be more versatile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Look online for help!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gedit</a:t>
            </a:r>
            <a:r>
              <a:rPr lang="en"/>
              <a:t> has a GUI, but requires X Forwarding setup. Too platform-dependent to show here, sadly.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With enough dedication, the terminal will become your best friend and you will understand each other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So just edit on the terminal :)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u="sng" b="1" lang="en"/>
              <a:t>Gist</a:t>
            </a:r>
            <a:r>
              <a:rPr lang="en"/>
              <a:t>: Use an editor with auto-indent and line numbers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Editors (if you really really just want a GUI)</a:t>
            </a: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y="1021549" x="396875"/>
            <a:ext cy="3960899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Simple answer: Go to a Linux cluster on-campus, open a terminal, and run: </a:t>
            </a:r>
          </a:p>
          <a:p>
            <a:pPr rtl="0" lvl="1" indent="-228600" marL="914400">
              <a:spcBef>
                <a:spcPts val="480"/>
              </a:spcBef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ssh -Y </a:t>
            </a:r>
            <a:r>
              <a:rPr u="sng" lang="en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andrewid@shark.ics.cs.cmu.edu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Now you can run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gedit &lt;filename&gt; &amp;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&amp;</a:t>
            </a:r>
            <a:r>
              <a:rPr lang="en"/>
              <a:t> </a:t>
            </a:r>
            <a:r>
              <a:rPr lang="en" i="1"/>
              <a:t>forks</a:t>
            </a:r>
            <a:r>
              <a:rPr lang="en"/>
              <a:t> your process into the background so you can use the prompt without waiting for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gedit</a:t>
            </a:r>
            <a:r>
              <a:rPr lang="en"/>
              <a:t> to finish</a:t>
            </a:r>
          </a:p>
          <a:p>
            <a:pPr algn="l" rtl="0" lvl="0" marR="0" indent="0" mar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0" name="Shape 1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1" name="Shape 171"/>
          <p:cNvSpPr txBox="1"/>
          <p:nvPr>
            <p:ph type="title"/>
          </p:nvPr>
        </p:nvSpPr>
        <p:spPr>
          <a:xfrm>
            <a:off y="326750" x="357025"/>
            <a:ext cy="571500" cx="80039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Editors (if you really, </a:t>
            </a:r>
            <a:r>
              <a:rPr b="1" lang="en"/>
              <a:t>really</a:t>
            </a:r>
            <a:r>
              <a:rPr lang="en"/>
              <a:t> just want a GUI)</a:t>
            </a:r>
          </a:p>
        </p:txBody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y="1021549" x="396875"/>
            <a:ext cy="3960899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Not-so-simple answer: Google “How to install X Forwarding on &lt;platform&gt;”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Mac: You need XQuartz</a:t>
            </a:r>
          </a:p>
          <a:p>
            <a:pPr algn="l"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Windows: You need XMing and PuTTY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This allows you to execute GUI applications on the shark machines, but have the GUI appear on your computer.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6" name="Shape 1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7" name="Shape 177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 indent="0" marL="0">
              <a:spcBef>
                <a:spcPts val="0"/>
              </a:spcBef>
              <a:buNone/>
            </a:pPr>
            <a:r>
              <a:rPr lang="en"/>
              <a:t>Commands related to 15-213</a:t>
            </a:r>
          </a:p>
        </p:txBody>
      </p:sp>
      <p:sp>
        <p:nvSpPr>
          <p:cNvPr id="178" name="Shape 178"/>
          <p:cNvSpPr txBox="1"/>
          <p:nvPr>
            <p:ph idx="1" type="body"/>
          </p:nvPr>
        </p:nvSpPr>
        <p:spPr>
          <a:xfrm>
            <a:off y="1021549" x="396875"/>
            <a:ext cy="3960899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gdb</a:t>
            </a:r>
            <a:r>
              <a:rPr lang="en"/>
              <a:t>, the </a:t>
            </a:r>
            <a:r>
              <a:rPr b="1" lang="en"/>
              <a:t>G</a:t>
            </a:r>
            <a:r>
              <a:rPr lang="en"/>
              <a:t>NU </a:t>
            </a:r>
            <a:r>
              <a:rPr b="1" lang="en"/>
              <a:t>D</a:t>
            </a:r>
            <a:r>
              <a:rPr lang="en"/>
              <a:t>e</a:t>
            </a:r>
            <a:r>
              <a:rPr b="1" lang="en"/>
              <a:t>b</a:t>
            </a:r>
            <a:r>
              <a:rPr lang="en"/>
              <a:t>ugger, will be used for bomb lab.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objdump</a:t>
            </a:r>
            <a:r>
              <a:rPr lang="en"/>
              <a:t> displays the symbols in an executable.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gcc</a:t>
            </a:r>
            <a:r>
              <a:rPr lang="en"/>
              <a:t> is the </a:t>
            </a:r>
            <a:r>
              <a:rPr b="1" lang="en"/>
              <a:t>G</a:t>
            </a:r>
            <a:r>
              <a:rPr lang="en"/>
              <a:t>NU </a:t>
            </a:r>
            <a:r>
              <a:rPr b="1" lang="en"/>
              <a:t>C</a:t>
            </a:r>
            <a:r>
              <a:rPr lang="en"/>
              <a:t> </a:t>
            </a:r>
            <a:r>
              <a:rPr b="1" lang="en"/>
              <a:t>C</a:t>
            </a:r>
            <a:r>
              <a:rPr lang="en"/>
              <a:t>ompiler.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make</a:t>
            </a:r>
            <a:r>
              <a:rPr lang="en"/>
              <a:t> reads a configuration file to run a series of commands. Often used for compiling your programs.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We will provide other tools in the handouts as well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Connecting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1021556" x="396875"/>
            <a:ext cy="3729000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b="1" lang="en"/>
              <a:t>SSH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Windows users: PuTTY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Mac users: Terminal</a:t>
            </a:r>
          </a:p>
          <a:p>
            <a:pPr rtl="0"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i="1"/>
              <a:t>andrewid@shark.ics.cs.cmu.edu</a:t>
            </a:r>
          </a:p>
          <a:p>
            <a:pPr rtl="0" indent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b="1" lang="en"/>
              <a:t>Files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Windows &amp; Mac users: Filezilla</a:t>
            </a:r>
          </a:p>
          <a:p>
            <a:pPr>
              <a:spcBef>
                <a:spcPts val="0"/>
              </a:spcBef>
              <a:buNone/>
            </a:pPr>
            <a:r>
              <a:rPr lang="en" i="1"/>
              <a:t>andrewid@unix.andrew.cmu.edu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2" name="Shape 1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3" name="Shape 183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 indent="0" marL="0">
              <a:spcBef>
                <a:spcPts val="0"/>
              </a:spcBef>
              <a:buNone/>
            </a:pPr>
            <a:r>
              <a:rPr lang="en"/>
              <a:t>Virtualization</a:t>
            </a:r>
          </a:p>
        </p:txBody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y="1021549" x="396875"/>
            <a:ext cy="3960899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A nice environment for practicing Linux skills outside of the cluster is a virtual machine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We have created a Red Hat Linux virtual image</a:t>
            </a:r>
          </a:p>
          <a:p>
            <a:pPr algn="ctr" rtl="0" marR="0" indent="0" mar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sz="1800" lang="en">
                <a:latin typeface="Courier New"/>
                <a:ea typeface="Courier New"/>
                <a:cs typeface="Courier New"/>
                <a:sym typeface="Courier New"/>
              </a:rPr>
              <a:t>/afs/cs/project/ugradlabs/vm/RHEL6-20140905.img.zip</a:t>
            </a:r>
          </a:p>
          <a:p>
            <a:pPr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Copy to your computer (6GB), extract, and set up with VirtualBox: </a:t>
            </a:r>
            <a:r>
              <a:rPr u="sng" lang="en">
                <a:solidFill>
                  <a:schemeClr val="hlink"/>
                </a:solidFill>
                <a:hlinkClick r:id="rId3"/>
              </a:rPr>
              <a:t>http://virtualbox.org</a:t>
            </a:r>
          </a:p>
          <a:p>
            <a:pPr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You have full administrative access!</a:t>
            </a:r>
          </a:p>
          <a:p>
            <a:pPr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Break it as much as you want! Experiment!!</a:t>
            </a:r>
          </a:p>
          <a:p>
            <a:pPr rtl="0" lvl="1" marR="0" indent="-381000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Username is user, password is user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8" name="Shape 1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89" name="Shape 1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748412" x="1035825"/>
            <a:ext cy="3646674" cx="707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Welcome!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1021550" x="396875"/>
            <a:ext cy="3729000" cx="8590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$ ls</a:t>
            </a:r>
          </a:p>
          <a:p>
            <a:pPr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$ cd private</a:t>
            </a:r>
          </a:p>
          <a:p>
            <a:pPr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$ mkdir 15-213</a:t>
            </a:r>
          </a:p>
          <a:p>
            <a:pPr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$ cd 15-213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$ mv ~/Downloads/datalab-handout.tar .</a:t>
            </a:r>
          </a:p>
          <a:p>
            <a:pPr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$ tar xf datalab-handout.tar</a:t>
            </a:r>
          </a:p>
          <a:p>
            <a:pPr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$ cd datalab-handout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Some Nice Terminal Shortcuts</a:t>
            </a: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y="1021550" x="396875"/>
            <a:ext cy="3983400" cx="8590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~/</a:t>
            </a:r>
            <a:r>
              <a:rPr lang="en"/>
              <a:t> is your </a:t>
            </a:r>
            <a:r>
              <a:rPr b="1" lang="en"/>
              <a:t>home directory</a:t>
            </a:r>
            <a:r>
              <a:rPr lang="en"/>
              <a:t>!</a:t>
            </a:r>
          </a:p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"/>
              <a:t> is an alias for your </a:t>
            </a:r>
            <a:r>
              <a:rPr b="1" lang="en"/>
              <a:t>present working directory</a:t>
            </a:r>
            <a:r>
              <a:rPr lang="en"/>
              <a:t>!</a:t>
            </a:r>
          </a:p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Pressing </a:t>
            </a:r>
            <a:r>
              <a:rPr lang="en" i="1">
                <a:latin typeface="Courier New"/>
                <a:ea typeface="Courier New"/>
                <a:cs typeface="Courier New"/>
                <a:sym typeface="Courier New"/>
              </a:rPr>
              <a:t>tab</a:t>
            </a:r>
            <a:r>
              <a:rPr lang="en"/>
              <a:t> will </a:t>
            </a:r>
            <a:r>
              <a:rPr b="1" lang="en"/>
              <a:t>autocomplete</a:t>
            </a:r>
            <a:r>
              <a:rPr lang="en"/>
              <a:t> file and folder names!</a:t>
            </a:r>
          </a:p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Control+C</a:t>
            </a:r>
            <a:r>
              <a:rPr lang="en"/>
              <a:t> will </a:t>
            </a:r>
            <a:r>
              <a:rPr b="1" lang="en"/>
              <a:t>stop</a:t>
            </a:r>
            <a:r>
              <a:rPr lang="en"/>
              <a:t> execution of your current program!</a:t>
            </a:r>
          </a:p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Control+R</a:t>
            </a:r>
            <a:r>
              <a:rPr lang="en"/>
              <a:t> will let you </a:t>
            </a:r>
            <a:r>
              <a:rPr b="1" lang="en"/>
              <a:t>search</a:t>
            </a:r>
            <a:r>
              <a:rPr lang="en"/>
              <a:t> your command history!</a:t>
            </a:r>
          </a:p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Control+L</a:t>
            </a:r>
            <a:r>
              <a:rPr lang="en"/>
              <a:t> will </a:t>
            </a:r>
            <a:r>
              <a:rPr b="1" lang="en"/>
              <a:t>clear</a:t>
            </a:r>
            <a:r>
              <a:rPr lang="en"/>
              <a:t> your screen!</a:t>
            </a:r>
          </a:p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cmd argument1 … argumentn &gt; file.txt</a:t>
            </a:r>
            <a:r>
              <a:rPr lang="en"/>
              <a:t> will put the output of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cmd</a:t>
            </a:r>
            <a:r>
              <a:rPr lang="en"/>
              <a:t> into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file.txt</a:t>
            </a:r>
            <a:r>
              <a:rPr lang="en"/>
              <a:t>!</a:t>
            </a:r>
          </a:p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Use the </a:t>
            </a:r>
            <a:r>
              <a:rPr b="1" lang="en"/>
              <a:t>up</a:t>
            </a:r>
            <a:r>
              <a:rPr lang="en"/>
              <a:t> and </a:t>
            </a:r>
            <a:r>
              <a:rPr b="1" lang="en"/>
              <a:t>down</a:t>
            </a:r>
            <a:r>
              <a:rPr lang="en"/>
              <a:t> arrow keys to </a:t>
            </a:r>
            <a:r>
              <a:rPr b="1" lang="en"/>
              <a:t>scroll through your command history</a:t>
            </a:r>
            <a:r>
              <a:rPr lang="en"/>
              <a:t>!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ls &lt;dir&gt;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y="1021556" x="396875"/>
            <a:ext cy="3729000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Lists the files in the present working directory, or, if specified,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dir</a:t>
            </a:r>
            <a:r>
              <a:rPr lang="en"/>
              <a:t>.</a:t>
            </a:r>
          </a:p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pwd</a:t>
            </a:r>
            <a:r>
              <a:rPr lang="en"/>
              <a:t> tells you your present working directory.</a:t>
            </a:r>
          </a:p>
        </p:txBody>
      </p:sp>
      <p:pic>
        <p:nvPicPr>
          <p:cNvPr id="88" name="Shape 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397337" x="1371600"/>
            <a:ext cy="2066925" cx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cd &lt;directory&gt;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1021556" x="396875"/>
            <a:ext cy="3729000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Stands for </a:t>
            </a:r>
            <a:r>
              <a:rPr b="1" lang="en"/>
              <a:t>c</a:t>
            </a:r>
            <a:r>
              <a:rPr lang="en"/>
              <a:t>hange </a:t>
            </a:r>
            <a:r>
              <a:rPr b="1" lang="en"/>
              <a:t>d</a:t>
            </a:r>
            <a:r>
              <a:rPr lang="en"/>
              <a:t>irectory, or </a:t>
            </a:r>
            <a:r>
              <a:rPr b="1" lang="en"/>
              <a:t>c</a:t>
            </a:r>
            <a:r>
              <a:rPr lang="en"/>
              <a:t>h</a:t>
            </a:r>
            <a:r>
              <a:rPr b="1" lang="en"/>
              <a:t>d</a:t>
            </a:r>
            <a:r>
              <a:rPr lang="en"/>
              <a:t>ir</a:t>
            </a:r>
          </a:p>
          <a:p>
            <a:pPr rtl="0" lvl="1" indent="-381000" marL="9144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Try using chdir instead, it actually works!</a:t>
            </a:r>
          </a:p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Changes your present working directory.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593975" x="1428750"/>
            <a:ext cy="1866900" cx="628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mkdir &lt;dirname&gt;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1021556" x="396875"/>
            <a:ext cy="3729000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Makes a directory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dirname</a:t>
            </a:r>
            <a:r>
              <a:rPr lang="en"/>
              <a:t> in your present working directory.</a:t>
            </a:r>
          </a:p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Directories and folders are the </a:t>
            </a:r>
            <a:r>
              <a:rPr b="1" lang="en"/>
              <a:t>same thing!</a:t>
            </a:r>
          </a:p>
        </p:txBody>
      </p:sp>
      <p:pic>
        <p:nvPicPr>
          <p:cNvPr id="102" name="Shape 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540750" x="1419225"/>
            <a:ext cy="2209800" cx="630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mv &lt;src&gt; &lt;dest&gt;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1021556" x="396875"/>
            <a:ext cy="3729000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cp</a:t>
            </a:r>
            <a:r>
              <a:rPr lang="en"/>
              <a:t> works in exactly the same way, but copies instead</a:t>
            </a:r>
          </a:p>
          <a:p>
            <a:pPr rtl="0" lvl="1" indent="-381000" marL="91440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solidFill>
                  <a:schemeClr val="dk1"/>
                </a:solidFill>
              </a:rPr>
              <a:t>for copying folders, use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cp -r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"/>
              <a:t> can be into an existing folder (preserves name), or a file/folder of a different name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r>
              <a:rPr lang="en"/>
              <a:t> can be either a file or a folder</a:t>
            </a:r>
          </a:p>
        </p:txBody>
      </p:sp>
      <p:pic>
        <p:nvPicPr>
          <p:cNvPr id="109" name="Shape 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351850" x="1371600"/>
            <a:ext cy="952500" cx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y="326758" x="357017"/>
            <a:ext cy="571500" cx="7592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tar &lt;options&gt; &lt;filename&gt;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y="1021556" x="396875"/>
            <a:ext cy="3729000" cx="7896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For full list of options, see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 tar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tar</a:t>
            </a:r>
            <a:r>
              <a:rPr lang="en"/>
              <a:t> stands for </a:t>
            </a:r>
            <a:r>
              <a:rPr b="1" lang="en"/>
              <a:t>t</a:t>
            </a:r>
            <a:r>
              <a:rPr lang="en"/>
              <a:t>ape </a:t>
            </a:r>
            <a:r>
              <a:rPr b="1" lang="en"/>
              <a:t>ar</a:t>
            </a:r>
            <a:r>
              <a:rPr lang="en"/>
              <a:t>chive. Was used on tapes!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"/>
              <a:t> - extract,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v</a:t>
            </a:r>
            <a:r>
              <a:rPr lang="en"/>
              <a:t> - verbose,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"/>
              <a:t> - file input</a:t>
            </a:r>
          </a:p>
          <a:p>
            <a:pPr algn="l" rtl="0" lvl="0" marR="0" indent="-38100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All of our handouts will be in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tar</a:t>
            </a:r>
            <a:r>
              <a:rPr lang="en"/>
              <a:t> format.</a:t>
            </a:r>
          </a:p>
        </p:txBody>
      </p:sp>
      <p:pic>
        <p:nvPicPr>
          <p:cNvPr id="116" name="Shape 1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740762" x="1519225"/>
            <a:ext cy="2009775" cx="610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